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ink/ink1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3"/>
  </p:notesMasterIdLst>
  <p:sldIdLst>
    <p:sldId id="257" r:id="rId2"/>
    <p:sldId id="329" r:id="rId3"/>
    <p:sldId id="346" r:id="rId4"/>
    <p:sldId id="339" r:id="rId5"/>
    <p:sldId id="342" r:id="rId6"/>
    <p:sldId id="363" r:id="rId7"/>
    <p:sldId id="330" r:id="rId8"/>
    <p:sldId id="347" r:id="rId9"/>
    <p:sldId id="348" r:id="rId10"/>
    <p:sldId id="349" r:id="rId11"/>
    <p:sldId id="307" r:id="rId12"/>
    <p:sldId id="350" r:id="rId13"/>
    <p:sldId id="362" r:id="rId14"/>
    <p:sldId id="351" r:id="rId15"/>
    <p:sldId id="309" r:id="rId16"/>
    <p:sldId id="310" r:id="rId17"/>
    <p:sldId id="352" r:id="rId18"/>
    <p:sldId id="356" r:id="rId19"/>
    <p:sldId id="355" r:id="rId20"/>
    <p:sldId id="354" r:id="rId21"/>
    <p:sldId id="343" r:id="rId22"/>
    <p:sldId id="358" r:id="rId23"/>
    <p:sldId id="357" r:id="rId24"/>
    <p:sldId id="338" r:id="rId25"/>
    <p:sldId id="297" r:id="rId26"/>
    <p:sldId id="344" r:id="rId27"/>
    <p:sldId id="345" r:id="rId28"/>
    <p:sldId id="324" r:id="rId29"/>
    <p:sldId id="359" r:id="rId30"/>
    <p:sldId id="360" r:id="rId31"/>
    <p:sldId id="325" r:id="rId32"/>
    <p:sldId id="305" r:id="rId33"/>
    <p:sldId id="266" r:id="rId34"/>
    <p:sldId id="328" r:id="rId35"/>
    <p:sldId id="361" r:id="rId36"/>
    <p:sldId id="314" r:id="rId37"/>
    <p:sldId id="319" r:id="rId38"/>
    <p:sldId id="315" r:id="rId39"/>
    <p:sldId id="272" r:id="rId40"/>
    <p:sldId id="290" r:id="rId41"/>
    <p:sldId id="26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6BD9"/>
    <a:srgbClr val="A74EF0"/>
    <a:srgbClr val="956ABE"/>
    <a:srgbClr val="00FA46"/>
    <a:srgbClr val="2A40FF"/>
    <a:srgbClr val="F52DCA"/>
    <a:srgbClr val="54311B"/>
    <a:srgbClr val="DE4F90"/>
    <a:srgbClr val="E17117"/>
    <a:srgbClr val="DE5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/>
    <p:restoredTop sz="94859"/>
  </p:normalViewPr>
  <p:slideViewPr>
    <p:cSldViewPr snapToGrid="0">
      <p:cViewPr>
        <p:scale>
          <a:sx n="100" d="100"/>
          <a:sy n="100" d="100"/>
        </p:scale>
        <p:origin x="1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06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24575,'23'0'0,"7"0"0,9 3 0,1 22 0,-7 12 0,-12 29 0,-9-17 0,-2 4 0,-3 7 0,-1 3 0,-2 16 0,0 4 0,0 6 0,-1 2 0,-2 5 0,-2 0 0,-1-9 0,-2-1 0,-1 7 0,-4 0 0,-4-1 0,-3 0 0,-1-5 0,-1 1 0,4-20 0,-1 2 0,0-4 0,-2 13 0,0-2 0,-4 11 0,2-2 0,5-12 0,0-2 0,1 3 0,0-1 0,4-5 0,1-1 0,4 0 0,2 0 0,-1 1 0,2 0 0,0 1 0,2 1 0,-1 1 0,0 0 0,0-2 0,0-1 0,-1 2 0,2-1 0,1-5 0,1 0 0,0 2 0,1-2 0,3-9 0,1 0 0,1 1 0,0-1 0,7 41 0,-5-47 0,1-1 0,5 31 0,-1-13 0,-5-21 0,-3-16 0,-7-14 0,3-6 0,-1-7 0,-2-2 0,-5-3 0,-23-10 0,-15-12 0,-15-8 0,21 8 0,-3 0 0,28 15 0,-5-2 0,13 4 0,12 12 0,22 15 0,6 8 0,-5-2 0,12 2 0,-24-15 0,15 7 0,-13-9 0,-6-3 0,-8-3 0,1-4 0,-6 2 0,7-4 0,11-17 0,17-19 0,-11 9 0,38-30 0,-27 28 0,16-13 0,-14 17 0,-23 9 0,-6 14 0,-9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48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24575,'17'0'0,"10"0"0,8 2 0,-8 1 0,1 27 0,-6 20 0,-1 32 0,-4-27 0,-2 3 0,-3 2 0,-1 0 0,4 7 0,0 0 0,0-2 0,0 0 0,-1-4 0,1 0 0,-4 3 0,0-1 0,0-4 0,-1-1 0,-2 0 0,-2-2 0,2 39 0,-2-1 0,-6-6 0,0 8 0,0-9 0,0-15 0,0-18 0,0-1 0,0 10 0,0 25 0,0-6 0,-4-5 0,2-35 0,-5-22 0,5-11 0,-7-13 0,4 2 0,-15-16 0,10 9 0,-18-25 0,12 18 0,-6-9 0,10 16 0,10 12 0,5 6 0,14 20 0,-3-12 0,13 19 0,-9-19 0,6 4 0,-13-7 0,0-8 0,-9-3 0,3-3 0,-2 0 0,3 0 0,3 0 0,5-3 0,3-3 0,-4 1 0,5-5 0,-11 5 0,4-2 0,-5 1 0,3-2 0,4-7 0,4-2 0,3 0 0,-4 4 0,-3 7 0,-10 2 0,-2 4 0,-8 0 0,2 0 0,-7 0 0,-3 0 0,-5 5 0,-5 4 0,-2 4 0,3 1 0,4-4 0,8-6 0,7-1 0,2-3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0:45:23.550"/>
    </inkml:context>
    <inkml:brush xml:id="br0">
      <inkml:brushProperty name="width" value="0.05" units="cm"/>
      <inkml:brushProperty name="height" value="0.05" units="cm"/>
      <inkml:brushProperty name="color" value="#FF7F0F"/>
    </inkml:brush>
  </inkml:definitions>
  <inkml:trace contextRef="#ctx0" brushRef="#br0">1 4401 24575,'0'-50'0,"-1"-3"0,2-9 0,2-19 0,2-7 0,0 16 0,0-4 0,1 6 0,1-4 0,1 1 0,7-19 0,0 3 0,-6 33 0,-1 1 0,6-23 0,1-2 0,-2 12 0,0 1 0,1 5 0,0 0 0,1-2 0,1 1 0,-1 1 0,0 0 0,1-8 0,-1 1 0,1 10 0,-2 2 0,-1-3 0,-2 1 0,-3 8 0,-1 0 0,0 0 0,-2 0 0,0-3 0,-1-1 0,-1-1 0,1-1 0,3-3 0,-1 0 0,-5 2 0,0 0 0,2-1 0,0 1 0,-3 5 0,0-1 0,0-3 0,0-1 0,0 3 0,0-2 0,0-7 0,0-1 0,0 4 0,0 0 0,0-4 0,0 0 0,0 5 0,0 1 0,0 5 0,0 2 0,1 0 0,-2 1 0,-8-35 0,0 8 0,-7 11 0,7 16 0,-1 13 0,7 11 0,-4 8 0,5 2 0,-1-1 0,0-1 0,0 2 0,0 2 0,-2 7 0,3 4 0,-8 6 0,6 1 0,-6 4 0,6 1 0,-1-3 0,-2 6 0,2-2 0,-10 7 0,5 2 0,-7-1 0,11-2 0,-5-8 0,11 1 0,-5-6 0,10-3 0,3-3 0,3-6 0,9-5 0,-11 6 0,10-10 0,-5 5 0,12-7 0,2-6 0,6-1 0,-6 1 0,-4 6 0,-10 13 0,-5 3 0,-6 9 0,-1-2 0,-2 6 0,0-4 0,2 9 0,8-4 0,1 9 0,4-5 0,-4 0 0,-1-6 0,-5 2 0,4-6 0,-4 5 0,6 3 0,-2 0 0,1 3 0,-5-2 0,-1-3 0,0-1 0,-2-4 0,1-3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19:44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24575,'0'55'0,"0"38"-4916,0-26 1,0 1 3425,0 31 2864,0-11 0,0 3-1374,0-30 0,1 2 0,0 8 0,1 7 0,2 0 426,0-3 0,2 1 0,1 0-426,1 3 0,2 1 0,1-3 0,0-7 0,2-2 0,0-1-28,8 32 0,1-3 28,0-13 0,0-3 3251,0-6 1,0 0-3252,0 3 0,0-2 43,1-8 0,0-2-43,-3 5 0,1 0 337,3-3 1,1-2-338,-6-2 0,1-1 43,3-5 1,1-1-44,-5-4 0,0 1 0,3-2 0,1 0 0,-1 0 0,-1 0 0,2 0 0,0-1 0,1 3 0,-1 0 0,-1 2 0,-1-1 0,0 1 0,-1 0 0,2 2 0,-2 0 0,-4-3 0,0-1 0,3-3 0,0 1 0,-5 6 0,-2 3 0,3-2 0,-1 1 0,-1 7 0,-1 0 0,-2-2 0,-1 0 0,0-4 0,-1 0 0,-1 4 0,-2 0 0,-1 0 0,-1 1 0,2 3 0,1 0 0,-2 2 0,1-1 0,-1-8 0,2-1 0,2 0 0,0 0 0,-4-6 0,0 0 0,2 0 0,1-1 0,-2 2 0,-1-1 0,4 2 0,-1-1 0,-1-4 0,0 0 0,2 0 0,0 0 0,4 36 0,0 8 0,-4-10 0,2 3 0,-4-25 0,4-11-6784,-5-24 6784,-1-13 0,-4-11 0,-3-8 0,-2-7 0,-3 1 0,3 1 0,-3-3 6784,2 2-6784,-7-4 0,-1-2 0,-3 2 0,3 0 0,0 2 0,4 4 0,-1 1 0,3 1 0,-3-1 0,3-1 0,-3 2 0,2-2 0,4 3 0,-3-3 0,1 2 0,0-2 0,-2 3 0,5 1 0,-2 2 0,5 2 0,-2-2 0,2 0 0,4-1 0,-2 2 0,4 1 0,-1 0 0,-1 0 0,2 4 0,3 5 0,4 4 0,5 1 0,-3 2 0,2-7 0,-7 0 0,3-1 0,-3-2 0,0 3 0,0-1 0,-1-1 0,-2-1 0,2 2 0,-4-2 0,2 4 0,-2-3 0,1-1 0,-2 0 0,2-2 0,-2 2 0,3-3 0,-2 4 0,1-2 0,0 2 0,-1 0 0,2-3 0,-5-4 0,4-3 0,-3-6 0,4 2 0,-3-1 0,4-4 0,-4 2 0,5-10 0,0 3 0,4-4 0,2 2 0,3-1 0,-1 2 0,-4 4 0,-1 5 0,-5 0 0,-1 5 0,1-1 0,0-1 0,1 1 0,-2 0 0,2 2 0,-5-2 0,5 4 0,-6-6 0,8 4 0,-3-5 0,6 3 0,0-3 0,1 2 0,0-1 0,-3 2 0,-2 1 0,-2 0 0,-2 2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06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24575,'23'0'0,"7"0"0,9 3 0,1 22 0,-7 12 0,-12 29 0,-9-17 0,-2 4 0,-3 7 0,-1 3 0,-2 16 0,0 4 0,0 6 0,-1 2 0,-2 5 0,-2 0 0,-1-9 0,-2-1 0,-1 7 0,-4 0 0,-4-1 0,-3 0 0,-1-5 0,-1 1 0,4-20 0,-1 2 0,0-4 0,-2 13 0,0-2 0,-4 11 0,2-2 0,5-12 0,0-2 0,1 3 0,0-1 0,4-5 0,1-1 0,4 0 0,2 0 0,-1 1 0,2 0 0,0 1 0,2 1 0,-1 1 0,0 0 0,0-2 0,0-1 0,-1 2 0,2-1 0,1-5 0,1 0 0,0 2 0,1-2 0,3-9 0,1 0 0,1 1 0,0-1 0,7 41 0,-5-47 0,1-1 0,5 31 0,-1-13 0,-5-21 0,-3-16 0,-7-14 0,3-6 0,-1-7 0,-2-2 0,-5-3 0,-23-10 0,-15-12 0,-15-8 0,21 8 0,-3 0 0,28 15 0,-5-2 0,13 4 0,12 12 0,22 15 0,6 8 0,-5-2 0,12 2 0,-24-15 0,15 7 0,-13-9 0,-6-3 0,-8-3 0,1-4 0,-6 2 0,7-4 0,11-17 0,17-19 0,-11 9 0,38-30 0,-27 28 0,16-13 0,-14 17 0,-23 9 0,-6 14 0,-9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06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24575,'0'55'0,"0"38"-4916,0-26 1,0 1 3425,0 31 2864,0-11 0,0 3-1374,0-30 0,1 2 0,0 8 0,1 7 0,2 0 426,0-3 0,2 1 0,1 0-426,1 3 0,2 1 0,1-3 0,0-7 0,2-2 0,0-1-28,8 32 0,1-3 28,0-13 0,0-3 3251,0-6 1,0 0-3252,0 3 0,0-2 43,1-8 0,0-2-43,-3 5 0,1 0 337,3-3 1,1-2-338,-6-2 0,1-1 43,3-5 1,1-1-44,-5-4 0,0 1 0,3-2 0,1 0 0,-1 0 0,-1 0 0,2 0 0,0-1 0,1 3 0,-1 0 0,-1 2 0,-1-1 0,0 1 0,-1 0 0,2 2 0,-2 0 0,-4-3 0,0-1 0,3-3 0,0 1 0,-5 6 0,-2 3 0,3-2 0,-1 1 0,-1 7 0,-1 0 0,-2-2 0,-1 0 0,0-4 0,-1 0 0,-1 4 0,-2 0 0,-1 0 0,-1 1 0,2 3 0,1 0 0,-2 2 0,1-1 0,-1-8 0,2-1 0,2 0 0,0 0 0,-4-6 0,0 0 0,2 0 0,1-1 0,-2 2 0,-1-1 0,4 2 0,-1-1 0,-1-4 0,0 0 0,2 0 0,0 0 0,4 36 0,0 8 0,-4-10 0,2 3 0,-4-25 0,4-11-6784,-5-24 6784,-1-13 0,-4-11 0,-3-8 0,-2-7 0,-3 1 0,3 1 0,-3-3 6784,2 2-6784,-7-4 0,-1-2 0,-3 2 0,3 0 0,0 2 0,4 4 0,-1 1 0,3 1 0,-3-1 0,3-1 0,-3 2 0,2-2 0,4 3 0,-3-3 0,1 2 0,0-2 0,-2 3 0,5 1 0,-2 2 0,5 2 0,-2-2 0,2 0 0,4-1 0,-2 2 0,4 1 0,-1 0 0,-1 0 0,2 4 0,3 5 0,4 4 0,5 1 0,-3 2 0,2-7 0,-7 0 0,3-1 0,-3-2 0,0 3 0,0-1 0,-1-1 0,-2-1 0,2 2 0,-4-2 0,2 4 0,-2-3 0,1-1 0,-2 0 0,2-2 0,-2 2 0,3-3 0,-2 4 0,1-2 0,0 2 0,-1 0 0,2-3 0,-5-4 0,4-3 0,-3-6 0,4 2 0,-3-1 0,4-4 0,-4 2 0,5-10 0,0 3 0,4-4 0,2 2 0,3-1 0,-1 2 0,-4 4 0,-1 5 0,-5 0 0,-1 5 0,1-1 0,0-1 0,1 1 0,-2 0 0,2 2 0,-5-2 0,5 4 0,-6-6 0,8 4 0,-3-5 0,6 3 0,0-3 0,1 2 0,0-1 0,-3 2 0,-2 1 0,-2 0 0,-2 2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06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24575,'23'0'0,"7"0"0,9 3 0,1 22 0,-7 12 0,-12 29 0,-9-17 0,-2 4 0,-3 7 0,-1 3 0,-2 16 0,0 4 0,0 6 0,-1 2 0,-2 5 0,-2 0 0,-1-9 0,-2-1 0,-1 7 0,-4 0 0,-4-1 0,-3 0 0,-1-5 0,-1 1 0,4-20 0,-1 2 0,0-4 0,-2 13 0,0-2 0,-4 11 0,2-2 0,5-12 0,0-2 0,1 3 0,0-1 0,4-5 0,1-1 0,4 0 0,2 0 0,-1 1 0,2 0 0,0 1 0,2 1 0,-1 1 0,0 0 0,0-2 0,0-1 0,-1 2 0,2-1 0,1-5 0,1 0 0,0 2 0,1-2 0,3-9 0,1 0 0,1 1 0,0-1 0,7 41 0,-5-47 0,1-1 0,5 31 0,-1-13 0,-5-21 0,-3-16 0,-7-14 0,3-6 0,-1-7 0,-2-2 0,-5-3 0,-23-10 0,-15-12 0,-15-8 0,21 8 0,-3 0 0,28 15 0,-5-2 0,13 4 0,12 12 0,22 15 0,6 8 0,-5-2 0,12 2 0,-24-15 0,15 7 0,-13-9 0,-6-3 0,-8-3 0,1-4 0,-6 2 0,7-4 0,11-17 0,17-19 0,-11 9 0,38-30 0,-27 28 0,16-13 0,-14 17 0,-23 9 0,-6 14 0,-9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06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24575,'0'55'0,"0"38"-4916,0-26 1,0 1 3425,0 31 2864,0-11 0,0 3-1374,0-30 0,1 2 0,0 8 0,1 7 0,2 0 426,0-3 0,2 1 0,1 0-426,1 3 0,2 1 0,1-3 0,0-7 0,2-2 0,0-1-28,8 32 0,1-3 28,0-13 0,0-3 3251,0-6 1,0 0-3252,0 3 0,0-2 43,1-8 0,0-2-43,-3 5 0,1 0 337,3-3 1,1-2-338,-6-2 0,1-1 43,3-5 1,1-1-44,-5-4 0,0 1 0,3-2 0,1 0 0,-1 0 0,-1 0 0,2 0 0,0-1 0,1 3 0,-1 0 0,-1 2 0,-1-1 0,0 1 0,-1 0 0,2 2 0,-2 0 0,-4-3 0,0-1 0,3-3 0,0 1 0,-5 6 0,-2 3 0,3-2 0,-1 1 0,-1 7 0,-1 0 0,-2-2 0,-1 0 0,0-4 0,-1 0 0,-1 4 0,-2 0 0,-1 0 0,-1 1 0,2 3 0,1 0 0,-2 2 0,1-1 0,-1-8 0,2-1 0,2 0 0,0 0 0,-4-6 0,0 0 0,2 0 0,1-1 0,-2 2 0,-1-1 0,4 2 0,-1-1 0,-1-4 0,0 0 0,2 0 0,0 0 0,4 36 0,0 8 0,-4-10 0,2 3 0,-4-25 0,4-11-6784,-5-24 6784,-1-13 0,-4-11 0,-3-8 0,-2-7 0,-3 1 0,3 1 0,-3-3 6784,2 2-6784,-7-4 0,-1-2 0,-3 2 0,3 0 0,0 2 0,4 4 0,-1 1 0,3 1 0,-3-1 0,3-1 0,-3 2 0,2-2 0,4 3 0,-3-3 0,1 2 0,0-2 0,-2 3 0,5 1 0,-2 2 0,5 2 0,-2-2 0,2 0 0,4-1 0,-2 2 0,4 1 0,-1 0 0,-1 0 0,2 4 0,3 5 0,4 4 0,5 1 0,-3 2 0,2-7 0,-7 0 0,3-1 0,-3-2 0,0 3 0,0-1 0,-1-1 0,-2-1 0,2 2 0,-4-2 0,2 4 0,-2-3 0,1-1 0,-2 0 0,2-2 0,-2 2 0,3-3 0,-2 4 0,1-2 0,0 2 0,-1 0 0,2-3 0,-5-4 0,4-3 0,-3-6 0,4 2 0,-3-1 0,4-4 0,-4 2 0,5-10 0,0 3 0,4-4 0,2 2 0,3-1 0,-1 2 0,-4 4 0,-1 5 0,-5 0 0,-1 5 0,1-1 0,0-1 0,1 1 0,-2 0 0,2 2 0,-5-2 0,5 4 0,-6-6 0,8 4 0,-3-5 0,6 3 0,0-3 0,1 2 0,0-1 0,-3 2 0,-2 1 0,-2 0 0,-2 2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06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24575,'23'0'0,"7"0"0,9 3 0,1 22 0,-7 12 0,-12 29 0,-9-17 0,-2 4 0,-3 7 0,-1 3 0,-2 16 0,0 4 0,0 6 0,-1 2 0,-2 5 0,-2 0 0,-1-9 0,-2-1 0,-1 7 0,-4 0 0,-4-1 0,-3 0 0,-1-5 0,-1 1 0,4-20 0,-1 2 0,0-4 0,-2 13 0,0-2 0,-4 11 0,2-2 0,5-12 0,0-2 0,1 3 0,0-1 0,4-5 0,1-1 0,4 0 0,2 0 0,-1 1 0,2 0 0,0 1 0,2 1 0,-1 1 0,0 0 0,0-2 0,0-1 0,-1 2 0,2-1 0,1-5 0,1 0 0,0 2 0,1-2 0,3-9 0,1 0 0,1 1 0,0-1 0,7 41 0,-5-47 0,1-1 0,5 31 0,-1-13 0,-5-21 0,-3-16 0,-7-14 0,3-6 0,-1-7 0,-2-2 0,-5-3 0,-23-10 0,-15-12 0,-15-8 0,21 8 0,-3 0 0,28 15 0,-5-2 0,13 4 0,12 12 0,22 15 0,6 8 0,-5-2 0,12 2 0,-24-15 0,15 7 0,-13-9 0,-6-3 0,-8-3 0,1-4 0,-6 2 0,7-4 0,11-17 0,17-19 0,-11 9 0,38-30 0,-27 28 0,16-13 0,-14 17 0,-23 9 0,-6 14 0,-9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06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24575,'0'55'0,"0"38"-4916,0-26 1,0 1 3425,0 31 2864,0-11 0,0 3-1374,0-30 0,1 2 0,0 8 0,1 7 0,2 0 426,0-3 0,2 1 0,1 0-426,1 3 0,2 1 0,1-3 0,0-7 0,2-2 0,0-1-28,8 32 0,1-3 28,0-13 0,0-3 3251,0-6 1,0 0-3252,0 3 0,0-2 43,1-8 0,0-2-43,-3 5 0,1 0 337,3-3 1,1-2-338,-6-2 0,1-1 43,3-5 1,1-1-44,-5-4 0,0 1 0,3-2 0,1 0 0,-1 0 0,-1 0 0,2 0 0,0-1 0,1 3 0,-1 0 0,-1 2 0,-1-1 0,0 1 0,-1 0 0,2 2 0,-2 0 0,-4-3 0,0-1 0,3-3 0,0 1 0,-5 6 0,-2 3 0,3-2 0,-1 1 0,-1 7 0,-1 0 0,-2-2 0,-1 0 0,0-4 0,-1 0 0,-1 4 0,-2 0 0,-1 0 0,-1 1 0,2 3 0,1 0 0,-2 2 0,1-1 0,-1-8 0,2-1 0,2 0 0,0 0 0,-4-6 0,0 0 0,2 0 0,1-1 0,-2 2 0,-1-1 0,4 2 0,-1-1 0,-1-4 0,0 0 0,2 0 0,0 0 0,4 36 0,0 8 0,-4-10 0,2 3 0,-4-25 0,4-11-6784,-5-24 6784,-1-13 0,-4-11 0,-3-8 0,-2-7 0,-3 1 0,3 1 0,-3-3 6784,2 2-6784,-7-4 0,-1-2 0,-3 2 0,3 0 0,0 2 0,4 4 0,-1 1 0,3 1 0,-3-1 0,3-1 0,-3 2 0,2-2 0,4 3 0,-3-3 0,1 2 0,0-2 0,-2 3 0,5 1 0,-2 2 0,5 2 0,-2-2 0,2 0 0,4-1 0,-2 2 0,4 1 0,-1 0 0,-1 0 0,2 4 0,3 5 0,4 4 0,5 1 0,-3 2 0,2-7 0,-7 0 0,3-1 0,-3-2 0,0 3 0,0-1 0,-1-1 0,-2-1 0,2 2 0,-4-2 0,2 4 0,-2-3 0,1-1 0,-2 0 0,2-2 0,-2 2 0,3-3 0,-2 4 0,1-2 0,0 2 0,-1 0 0,2-3 0,-5-4 0,4-3 0,-3-6 0,4 2 0,-3-1 0,4-4 0,-4 2 0,5-10 0,0 3 0,4-4 0,2 2 0,3-1 0,-1 2 0,-4 4 0,-1 5 0,-5 0 0,-1 5 0,1-1 0,0-1 0,1 1 0,-2 0 0,2 2 0,-5-2 0,5 4 0,-6-6 0,8 4 0,-3-5 0,6 3 0,0-3 0,1 2 0,0-1 0,-3 2 0,-2 1 0,-2 0 0,-2 2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3T21:48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24575,'17'0'0,"10"0"0,8 2 0,-8 1 0,1 27 0,-6 20 0,-1 32 0,-4-27 0,-2 3 0,-3 2 0,-1 0 0,4 7 0,0 0 0,0-2 0,0 0 0,-1-4 0,1 0 0,-4 3 0,0-1 0,0-4 0,-1-1 0,-2 0 0,-2-2 0,2 39 0,-2-1 0,-6-6 0,0 8 0,0-9 0,0-15 0,0-18 0,0-1 0,0 10 0,0 25 0,0-6 0,-4-5 0,2-35 0,-5-22 0,5-11 0,-7-13 0,4 2 0,-15-16 0,10 9 0,-18-25 0,12 18 0,-6-9 0,10 16 0,10 12 0,5 6 0,14 20 0,-3-12 0,13 19 0,-9-19 0,6 4 0,-13-7 0,0-8 0,-9-3 0,3-3 0,-2 0 0,3 0 0,3 0 0,5-3 0,3-3 0,-4 1 0,5-5 0,-11 5 0,4-2 0,-5 1 0,3-2 0,4-7 0,4-2 0,3 0 0,-4 4 0,-3 7 0,-10 2 0,-2 4 0,-8 0 0,2 0 0,-7 0 0,-3 0 0,-5 5 0,-5 4 0,-2 4 0,3 1 0,4-4 0,8-6 0,7-1 0,2-3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6E34-F4B4-6F45-A982-811EBF1A2E6A}" type="datetimeFigureOut">
              <a:rPr lang="en-US" smtClean="0"/>
              <a:t>7/7/24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9F06-4A59-CD4B-B9C8-3D771BCF8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D8F72-F422-6B44-A01D-4E190885F6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9F06-4A59-CD4B-B9C8-3D771BCF8C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639D-FFAD-2D3E-B825-339F373CB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2B6A0-8A45-F8FA-AC48-6007B146F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957B5-F66E-CEB3-7A2A-B9C816BD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AC6-5867-E446-8C96-F51B84A12ACF}" type="datetime1">
              <a:rPr lang="sv-SE" smtClean="0"/>
              <a:t>2024-07-09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E00B-FECF-58D1-C55B-6D6EE937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F0F2D-5D03-9ED1-E3F9-20B91365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7D19-CD06-06D8-D392-6EE13AE7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E43D2-7F99-C458-6361-CB735ABB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8E9D-3074-37A2-C58C-4D51577E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6321-7E34-B149-94CE-437A8034334A}" type="datetime1">
              <a:rPr lang="sv-SE" smtClean="0"/>
              <a:t>2024-07-09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4F1E-0973-80A4-0A35-BB95CB80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88B6-DFB7-A2D7-01A7-27319E91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7FCE5-1CED-2AAA-5AD1-183AD1E02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1E161-A0FC-952B-52A5-6B0BF8C93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3A888-B660-D742-7C1A-15DFF893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C222-6132-374D-AD85-1874BADC8210}" type="datetime1">
              <a:rPr lang="sv-SE" smtClean="0"/>
              <a:t>2024-07-09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15A0-9A69-A9C7-F0AC-60F874B2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F476-369D-F847-CFDF-7E207373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A3C1-5006-0A30-B76D-6EC09EF1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3933-8862-20C3-3702-8AC459CE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84A9-D009-C8DB-F5CD-7BC6D924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014C-73AC-5844-B9C7-70E5BC08BD32}" type="datetime1">
              <a:rPr lang="sv-SE" smtClean="0"/>
              <a:t>2024-07-09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C671-F0D2-BE6F-6126-B0EF2C9B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E8A2-B180-BE15-59BA-5B43787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E1EE-78F4-995E-B38D-7F539B7C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F0139-789F-47E7-5813-F157047E7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CBF05-B42B-EDA6-4E85-8272A405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2F8B-9856-7745-9C39-4046055AD701}" type="datetime1">
              <a:rPr lang="sv-SE" smtClean="0"/>
              <a:t>2024-07-09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D534F-4F0D-D781-4DB4-33F0B0EB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501C9-1512-C85C-B0BB-E585463A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91C4-5393-B052-3258-305D0EDE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DDB9-5A0D-EC9B-52BE-DFAD005D0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16857-DD5C-D3FF-F081-1923FFA6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BF0ED-B03D-A44D-8D68-68645CC0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71E4-69E6-9B49-9B06-3FA5885A18AA}" type="datetime1">
              <a:rPr lang="sv-SE" smtClean="0"/>
              <a:t>2024-07-09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BA5B-D58A-784C-2AC6-2376C7A4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9DA75-4317-F19B-597E-D23A6089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4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A0C2-899E-4D1E-9544-850FA1D7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F2708-71FA-435F-083F-4E6E831EA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DCEAD-9A25-8493-28D3-9B7FF800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7295-B589-EF9E-73AF-D68C36C52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1EB4C-0C6F-7BD1-F64D-71F086E46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EBB5C-09FA-406F-8706-10768456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A7CA-E1C9-384F-9F72-62818BFD3BAB}" type="datetime1">
              <a:rPr lang="sv-SE" smtClean="0"/>
              <a:t>2024-07-09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40A0A-0E1A-2841-6C92-EB1FC9D7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C2F4A-AD44-BF8E-5440-F6AA9359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27B8-CB5C-86CF-1AC9-AC55AE83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FEFCA-4166-8A5C-21E4-2688D87D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7BFA-64B8-DE4B-94EA-8B8DF2C65378}" type="datetime1">
              <a:rPr lang="sv-SE" smtClean="0"/>
              <a:t>2024-07-09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3CB1E-BDD6-5EA7-F2C2-834B598A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6122D-EDD4-056A-59D1-831D7EC0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04CB3-F551-779B-4224-9F9325B8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4E67-2EF0-DC4F-8369-E32236745A00}" type="datetime1">
              <a:rPr lang="sv-SE" smtClean="0"/>
              <a:t>2024-07-09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2A4D3-79F1-64CD-9B52-2E4F0015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CF1E-04A9-F59C-54D0-831829BE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25F5-A309-0B3F-CA48-C8E44B00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AF42-1F43-37A1-3260-DB06FA58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3EE2C-6CA4-A92C-2BF2-17A0A075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04079-6287-84AB-4824-66C0112F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B92-17CB-634D-B7EF-286B37E02D5D}" type="datetime1">
              <a:rPr lang="sv-SE" smtClean="0"/>
              <a:t>2024-07-09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B15AF-BC3C-676B-71B2-EBB91DF5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D58C3-2968-608E-DCA5-D33AC44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A647-CB99-EF0E-0984-FB920226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164EB-680D-2B3B-7AC5-9F309C79E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987FA-05FA-8AD7-F051-B1D81988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09457-9B6F-6CD9-CF10-808F4BC1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9397-EAD2-7A4A-9951-1807BF67FCE8}" type="datetime1">
              <a:rPr lang="sv-SE" smtClean="0"/>
              <a:t>2024-07-09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1F3EE-5796-F1F8-CDBA-28912658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AEDD4-1C94-D050-6785-CA189359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D5F81-E592-C1CE-6FBF-21E4D99E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4B654-7C17-33DB-0086-E2E1FA81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D6ED4-21E1-4D80-16C5-B6626064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34FD-986B-BF48-BEE2-8803C74E32FA}" type="datetime1">
              <a:rPr lang="sv-SE" smtClean="0"/>
              <a:t>2024-07-09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4162-7CC4-F956-774D-A2EDED818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085E4-0843-6B9B-6697-CD288837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C19D-C960-4B48-91AA-3D12B20C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customXml" Target="../ink/ink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customXml" Target="../ink/ink7.xml"/><Relationship Id="rId12" Type="http://schemas.openxmlformats.org/officeDocument/2006/relationships/image" Target="../media/image28.png"/><Relationship Id="rId17" Type="http://schemas.openxmlformats.org/officeDocument/2006/relationships/customXml" Target="../ink/ink9.xml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ustomXml" Target="../ink/ink8.xml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7.png"/><Relationship Id="rId10" Type="http://schemas.openxmlformats.org/officeDocument/2006/relationships/customXml" Target="../ink/ink10.xml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10.png"/><Relationship Id="rId10" Type="http://schemas.openxmlformats.org/officeDocument/2006/relationships/image" Target="../media/image11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40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0.png"/><Relationship Id="rId12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0.png"/><Relationship Id="rId11" Type="http://schemas.openxmlformats.org/officeDocument/2006/relationships/image" Target="../media/image380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0.emf"/><Relationship Id="rId9" Type="http://schemas.openxmlformats.org/officeDocument/2006/relationships/image" Target="../media/image480.png"/><Relationship Id="rId22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customXml" Target="../ink/ink11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emf"/><Relationship Id="rId2" Type="http://schemas.openxmlformats.org/officeDocument/2006/relationships/tags" Target="../tags/tag3.xml"/><Relationship Id="rId16" Type="http://schemas.openxmlformats.org/officeDocument/2006/relationships/image" Target="../media/image78.png"/><Relationship Id="rId1" Type="http://schemas.openxmlformats.org/officeDocument/2006/relationships/tags" Target="../tags/tag2.xml"/><Relationship Id="rId6" Type="http://schemas.openxmlformats.org/officeDocument/2006/relationships/image" Target="../media/image68.png"/><Relationship Id="rId4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tags" Target="../tags/tag6.xml"/><Relationship Id="rId7" Type="http://schemas.openxmlformats.org/officeDocument/2006/relationships/image" Target="../media/image63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6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73.png"/><Relationship Id="rId3" Type="http://schemas.openxmlformats.org/officeDocument/2006/relationships/tags" Target="../tags/tag9.xml"/><Relationship Id="rId7" Type="http://schemas.openxmlformats.org/officeDocument/2006/relationships/image" Target="../media/image63.emf"/><Relationship Id="rId12" Type="http://schemas.openxmlformats.org/officeDocument/2006/relationships/image" Target="../media/image72.png"/><Relationship Id="rId2" Type="http://schemas.openxmlformats.org/officeDocument/2006/relationships/tags" Target="../tags/tag8.xml"/><Relationship Id="rId16" Type="http://schemas.openxmlformats.org/officeDocument/2006/relationships/image" Target="../media/image70.png"/><Relationship Id="rId1" Type="http://schemas.openxmlformats.org/officeDocument/2006/relationships/tags" Target="../tags/tag7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6.emf"/><Relationship Id="rId1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01.png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8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5" Type="http://schemas.openxmlformats.org/officeDocument/2006/relationships/image" Target="../media/image860.png"/><Relationship Id="rId4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60.png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10.png"/><Relationship Id="rId10" Type="http://schemas.openxmlformats.org/officeDocument/2006/relationships/image" Target="../media/image11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op light at night time&#10;&#10;Description automatically generated">
            <a:extLst>
              <a:ext uri="{FF2B5EF4-FFF2-40B4-BE49-F238E27FC236}">
                <a16:creationId xmlns:a16="http://schemas.microsoft.com/office/drawing/2014/main" id="{32D3DC95-5CCD-C5ED-2015-0BD93054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26" y="2696843"/>
            <a:ext cx="5288566" cy="3823192"/>
          </a:xfrm>
          <a:prstGeom prst="rect">
            <a:avLst/>
          </a:prstGeom>
          <a:solidFill>
            <a:schemeClr val="tx1"/>
          </a:solidFill>
          <a:ln w="12700">
            <a:solidFill>
              <a:srgbClr val="9468BD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12F7F-5EBC-7246-EA45-9998E5289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7964"/>
            <a:ext cx="7513320" cy="2916223"/>
          </a:xfrm>
        </p:spPr>
        <p:txBody>
          <a:bodyPr>
            <a:normAutofit fontScale="90000"/>
          </a:bodyPr>
          <a:lstStyle/>
          <a:p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Spin-1 Thermal </a:t>
            </a:r>
            <a:r>
              <a:rPr lang="en-CA" sz="4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T</a:t>
            </a:r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argets for </a:t>
            </a:r>
            <a:r>
              <a:rPr lang="en-CA" sz="4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D</a:t>
            </a:r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ark </a:t>
            </a:r>
            <a:r>
              <a:rPr lang="en-CA" sz="4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M</a:t>
            </a:r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atter </a:t>
            </a:r>
            <a:r>
              <a:rPr lang="en-CA" sz="4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S</a:t>
            </a:r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earches at Beam </a:t>
            </a:r>
            <a:r>
              <a:rPr lang="en-CA" sz="4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D</a:t>
            </a:r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ump and Fixed </a:t>
            </a:r>
            <a:r>
              <a:rPr lang="en-CA" sz="4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T</a:t>
            </a:r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arget </a:t>
            </a:r>
            <a:r>
              <a:rPr lang="en-CA" sz="4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E</a:t>
            </a:r>
            <a:r>
              <a:rPr lang="en-CA" sz="4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xperiments</a:t>
            </a:r>
            <a:br>
              <a:rPr lang="en-CA" sz="4400" dirty="0">
                <a:solidFill>
                  <a:schemeClr val="bg1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</a:br>
            <a:br>
              <a:rPr lang="en-CA" sz="4400" dirty="0">
                <a:solidFill>
                  <a:schemeClr val="bg1"/>
                </a:solidFill>
                <a:effectLst/>
                <a:latin typeface="Helvetica Neue Light" panose="02000403000000020004" pitchFamily="2" charset="0"/>
                <a:ea typeface="Helvetica Neue Light" panose="02000403000000020004" pitchFamily="2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E67ADF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A5E8-205A-0E4A-554F-FE87EAF80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15" y="2932765"/>
            <a:ext cx="7513320" cy="2795200"/>
          </a:xfrm>
        </p:spPr>
        <p:txBody>
          <a:bodyPr>
            <a:normAutofit/>
          </a:bodyPr>
          <a:lstStyle/>
          <a:p>
            <a:pPr algn="l"/>
            <a:r>
              <a:rPr lang="en-CA" sz="2400" dirty="0">
                <a:solidFill>
                  <a:srgbClr val="E67ADF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Riccardo Catena and </a:t>
            </a:r>
            <a:r>
              <a:rPr lang="en-CA" sz="2400" u="sng" dirty="0">
                <a:solidFill>
                  <a:srgbClr val="E67ADF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Taylor R. Gray</a:t>
            </a:r>
            <a:r>
              <a:rPr lang="en-CA" sz="2400" dirty="0">
                <a:solidFill>
                  <a:srgbClr val="E67ADF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CA" sz="2400" dirty="0">
                <a:solidFill>
                  <a:schemeClr val="bg1"/>
                </a:solidFill>
                <a:latin typeface="Cambria" panose="02040503050406030204" pitchFamily="18" charset="0"/>
                <a:ea typeface="Helvetica Neue Light" panose="02000403000000020004" pitchFamily="2" charset="0"/>
                <a:cs typeface="Times New Roman" panose="02020603050405020304" pitchFamily="18" charset="0"/>
              </a:rPr>
              <a:t>JCAP11(2023)058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Helvetica Neue Thin" panose="020B0403020202020204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Helvetica Neue Thin" panose="020B0403020202020204" pitchFamily="34" charset="0"/>
              </a:rPr>
              <a:t>Chalmers University of Technology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Helvetica Neue Thin" panose="020B0403020202020204" pitchFamily="34" charset="0"/>
              </a:rPr>
              <a:t>IDM 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8B5E9F-677F-C577-FFF2-9624F6DD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212" y="439569"/>
            <a:ext cx="1458297" cy="1770527"/>
          </a:xfrm>
          <a:prstGeom prst="rect">
            <a:avLst/>
          </a:prstGeom>
        </p:spPr>
      </p:pic>
      <p:pic>
        <p:nvPicPr>
          <p:cNvPr id="1026" name="Picture 2" descr="KAW | Medarbetarwebben">
            <a:extLst>
              <a:ext uri="{FF2B5EF4-FFF2-40B4-BE49-F238E27FC236}">
                <a16:creationId xmlns:a16="http://schemas.microsoft.com/office/drawing/2014/main" id="{93662B58-613A-5448-537A-8C3C8768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39" y="607282"/>
            <a:ext cx="215265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monster with a fire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448142B-40E0-2D21-9244-5F826F4CD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15" y="4902200"/>
            <a:ext cx="3298704" cy="18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B4559-4A70-5B30-F5F5-C697113D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5" name="Picture 4" descr="A diagram of a graphing process&#10;&#10;Description automatically generated">
            <a:extLst>
              <a:ext uri="{FF2B5EF4-FFF2-40B4-BE49-F238E27FC236}">
                <a16:creationId xmlns:a16="http://schemas.microsoft.com/office/drawing/2014/main" id="{91499055-2DF5-8D0F-09E7-87605028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2" y="100556"/>
            <a:ext cx="10715299" cy="63049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BA71A1-0007-1CD1-0828-95D49106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23"/>
            <a:ext cx="5312979" cy="151466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ea typeface="Cambria Math" panose="02040503050406030204" pitchFamily="18" charset="0"/>
              </a:rPr>
              <a:t>Fixed Target Experiments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5CF10-DF08-276A-393A-5F78E13D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A0BDB-F0A6-94FB-3138-0FE0ACA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FCDF17-32E0-C966-A7E5-53721EAC78BE}"/>
              </a:ext>
            </a:extLst>
          </p:cNvPr>
          <p:cNvSpPr txBox="1">
            <a:spLocks/>
          </p:cNvSpPr>
          <p:nvPr/>
        </p:nvSpPr>
        <p:spPr>
          <a:xfrm>
            <a:off x="0" y="12471"/>
            <a:ext cx="12167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Limits/Projections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9C7661-1345-9A88-3C3B-D2300005E1FD}"/>
              </a:ext>
            </a:extLst>
          </p:cNvPr>
          <p:cNvSpPr txBox="1"/>
          <p:nvPr/>
        </p:nvSpPr>
        <p:spPr>
          <a:xfrm>
            <a:off x="24890" y="1018213"/>
            <a:ext cx="485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Electron Dark-Bremsstrahlung</a:t>
            </a:r>
          </a:p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+ (In)Visible Decay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7394D2D-D871-2A6D-23F6-567ED2EF0438}"/>
              </a:ext>
            </a:extLst>
          </p:cNvPr>
          <p:cNvSpPr/>
          <p:nvPr/>
        </p:nvSpPr>
        <p:spPr>
          <a:xfrm rot="9097648">
            <a:off x="6779286" y="678445"/>
            <a:ext cx="1699338" cy="1724645"/>
          </a:xfrm>
          <a:prstGeom prst="parallelogram">
            <a:avLst>
              <a:gd name="adj" fmla="val 5372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EFD8F2-0622-B4B5-9C9C-309392914BC3}"/>
              </a:ext>
            </a:extLst>
          </p:cNvPr>
          <p:cNvCxnSpPr>
            <a:cxnSpLocks/>
          </p:cNvCxnSpPr>
          <p:nvPr/>
        </p:nvCxnSpPr>
        <p:spPr>
          <a:xfrm flipV="1">
            <a:off x="7699725" y="1599961"/>
            <a:ext cx="781449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6FF96-2DE1-EA7E-C12C-21974F7918BD}"/>
              </a:ext>
            </a:extLst>
          </p:cNvPr>
          <p:cNvCxnSpPr>
            <a:cxnSpLocks/>
          </p:cNvCxnSpPr>
          <p:nvPr/>
        </p:nvCxnSpPr>
        <p:spPr>
          <a:xfrm>
            <a:off x="6375400" y="1610021"/>
            <a:ext cx="771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/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beam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blipFill>
                <a:blip r:embed="rId3"/>
                <a:stretch>
                  <a:fillRect l="-5825" t="-30000" r="-3883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picture containing hanger&#10;&#10;Description automatically generated">
            <a:extLst>
              <a:ext uri="{FF2B5EF4-FFF2-40B4-BE49-F238E27FC236}">
                <a16:creationId xmlns:a16="http://schemas.microsoft.com/office/drawing/2014/main" id="{DFC1AB0A-57A6-D749-2CCD-42968138A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507"/>
          <a:stretch/>
        </p:blipFill>
        <p:spPr>
          <a:xfrm>
            <a:off x="6376367" y="3536712"/>
            <a:ext cx="2742246" cy="1919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/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blipFill>
                <a:blip r:embed="rId5"/>
                <a:stretch>
                  <a:fillRect l="-21429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0447B72-3DF0-BB96-F1A6-219C76581682}"/>
              </a:ext>
            </a:extLst>
          </p:cNvPr>
          <p:cNvSpPr txBox="1"/>
          <p:nvPr/>
        </p:nvSpPr>
        <p:spPr>
          <a:xfrm rot="19958892">
            <a:off x="6780059" y="288280"/>
            <a:ext cx="133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Fixed Target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6070EC-8D05-7110-2B61-FDFCFB0C4454}"/>
              </a:ext>
            </a:extLst>
          </p:cNvPr>
          <p:cNvCxnSpPr>
            <a:cxnSpLocks/>
          </p:cNvCxnSpPr>
          <p:nvPr/>
        </p:nvCxnSpPr>
        <p:spPr>
          <a:xfrm flipV="1">
            <a:off x="9118613" y="1605082"/>
            <a:ext cx="455851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/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𝜒𝜒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blipFill>
                <a:blip r:embed="rId6"/>
                <a:stretch>
                  <a:fillRect l="-17143" r="-14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14:cNvPr>
              <p14:cNvContentPartPr/>
              <p14:nvPr/>
            </p14:nvContentPartPr>
            <p14:xfrm>
              <a:off x="7671570" y="2611111"/>
              <a:ext cx="212400" cy="1574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2570" y="2602111"/>
                <a:ext cx="230040" cy="15919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picture containing hanger&#10;&#10;Description automatically generated">
            <a:extLst>
              <a:ext uri="{FF2B5EF4-FFF2-40B4-BE49-F238E27FC236}">
                <a16:creationId xmlns:a16="http://schemas.microsoft.com/office/drawing/2014/main" id="{4AC45B4F-7DEC-ABBF-8E7C-53CB1B245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42"/>
          <a:stretch/>
        </p:blipFill>
        <p:spPr>
          <a:xfrm>
            <a:off x="8890820" y="3544633"/>
            <a:ext cx="2090085" cy="1919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FB8B30-C135-98C8-4585-4EE7E0CCFB18}"/>
                  </a:ext>
                </a:extLst>
              </p14:cNvPr>
              <p14:cNvContentPartPr/>
              <p14:nvPr/>
            </p14:nvContentPartPr>
            <p14:xfrm>
              <a:off x="9400290" y="1816231"/>
              <a:ext cx="535680" cy="2333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FB8B30-C135-98C8-4585-4EE7E0CCFB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1296" y="1807230"/>
                <a:ext cx="553308" cy="235116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BCAA3-7EAC-EAFD-65FB-B0D6290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A0BDB-F0A6-94FB-3138-0FE0ACA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FCDF17-32E0-C966-A7E5-53721EAC78BE}"/>
              </a:ext>
            </a:extLst>
          </p:cNvPr>
          <p:cNvSpPr txBox="1">
            <a:spLocks/>
          </p:cNvSpPr>
          <p:nvPr/>
        </p:nvSpPr>
        <p:spPr>
          <a:xfrm>
            <a:off x="0" y="12471"/>
            <a:ext cx="12167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Limits/Projections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57EE7F-8D99-8B93-C15D-2493BAE341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2" y="2669142"/>
                <a:ext cx="7444784" cy="4036805"/>
              </a:xfrm>
              <a:prstGeom prst="rect">
                <a:avLst/>
              </a:prstGeom>
              <a:ln w="2222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LDMX [Light Dark Matter </a:t>
                </a:r>
                <a:r>
                  <a:rPr lang="en-US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eXperiment</a:t>
                </a: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] </a:t>
                </a:r>
                <a:r>
                  <a:rPr lang="en-US" sz="1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(arXiv:1808.05219)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Future Experiment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Missing Energy/Momentum experiment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pT</a:t>
                </a: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 and E distributions of recoil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CA" sz="2000" b="0" dirty="0">
                  <a:solidFill>
                    <a:srgbClr val="C00000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57EE7F-8D99-8B93-C15D-2493BAE34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" y="2669142"/>
                <a:ext cx="7444784" cy="4036805"/>
              </a:xfrm>
              <a:prstGeom prst="rect">
                <a:avLst/>
              </a:prstGeom>
              <a:blipFill>
                <a:blip r:embed="rId2"/>
                <a:stretch>
                  <a:fillRect l="-1361" t="-188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9C7661-1345-9A88-3C3B-D2300005E1FD}"/>
              </a:ext>
            </a:extLst>
          </p:cNvPr>
          <p:cNvSpPr txBox="1"/>
          <p:nvPr/>
        </p:nvSpPr>
        <p:spPr>
          <a:xfrm>
            <a:off x="24890" y="1018213"/>
            <a:ext cx="485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Electron Dark-Bremsstrahlung</a:t>
            </a:r>
          </a:p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+ (In)Visible Decay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7394D2D-D871-2A6D-23F6-567ED2EF0438}"/>
              </a:ext>
            </a:extLst>
          </p:cNvPr>
          <p:cNvSpPr/>
          <p:nvPr/>
        </p:nvSpPr>
        <p:spPr>
          <a:xfrm rot="9097648">
            <a:off x="6779286" y="678445"/>
            <a:ext cx="1699338" cy="1724645"/>
          </a:xfrm>
          <a:prstGeom prst="parallelogram">
            <a:avLst>
              <a:gd name="adj" fmla="val 5372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EFD8F2-0622-B4B5-9C9C-309392914BC3}"/>
              </a:ext>
            </a:extLst>
          </p:cNvPr>
          <p:cNvCxnSpPr>
            <a:cxnSpLocks/>
          </p:cNvCxnSpPr>
          <p:nvPr/>
        </p:nvCxnSpPr>
        <p:spPr>
          <a:xfrm flipV="1">
            <a:off x="7699725" y="1599961"/>
            <a:ext cx="781449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6FF96-2DE1-EA7E-C12C-21974F7918BD}"/>
              </a:ext>
            </a:extLst>
          </p:cNvPr>
          <p:cNvCxnSpPr>
            <a:cxnSpLocks/>
          </p:cNvCxnSpPr>
          <p:nvPr/>
        </p:nvCxnSpPr>
        <p:spPr>
          <a:xfrm>
            <a:off x="6375400" y="1610021"/>
            <a:ext cx="771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/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beam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blipFill>
                <a:blip r:embed="rId3"/>
                <a:stretch>
                  <a:fillRect l="-5825" t="-30000" r="-3883" b="-4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picture containing hanger&#10;&#10;Description automatically generated">
            <a:extLst>
              <a:ext uri="{FF2B5EF4-FFF2-40B4-BE49-F238E27FC236}">
                <a16:creationId xmlns:a16="http://schemas.microsoft.com/office/drawing/2014/main" id="{DFC1AB0A-57A6-D749-2CCD-42968138A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507"/>
          <a:stretch/>
        </p:blipFill>
        <p:spPr>
          <a:xfrm>
            <a:off x="6376367" y="3536712"/>
            <a:ext cx="2742246" cy="1919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/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blipFill>
                <a:blip r:embed="rId5"/>
                <a:stretch>
                  <a:fillRect l="-21429" r="-25000" b="-1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0447B72-3DF0-BB96-F1A6-219C76581682}"/>
              </a:ext>
            </a:extLst>
          </p:cNvPr>
          <p:cNvSpPr txBox="1"/>
          <p:nvPr/>
        </p:nvSpPr>
        <p:spPr>
          <a:xfrm rot="19958892">
            <a:off x="6780059" y="288280"/>
            <a:ext cx="133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Fixed Target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6070EC-8D05-7110-2B61-FDFCFB0C4454}"/>
              </a:ext>
            </a:extLst>
          </p:cNvPr>
          <p:cNvCxnSpPr>
            <a:cxnSpLocks/>
          </p:cNvCxnSpPr>
          <p:nvPr/>
        </p:nvCxnSpPr>
        <p:spPr>
          <a:xfrm flipV="1">
            <a:off x="9118613" y="1605082"/>
            <a:ext cx="455851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/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𝜒𝜒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blipFill>
                <a:blip r:embed="rId6"/>
                <a:stretch>
                  <a:fillRect l="-17143" r="-14286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14:cNvPr>
              <p14:cNvContentPartPr/>
              <p14:nvPr/>
            </p14:nvContentPartPr>
            <p14:xfrm>
              <a:off x="7671570" y="2611111"/>
              <a:ext cx="212400" cy="157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2570" y="2602111"/>
                <a:ext cx="230040" cy="159192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 descr="A picture containing hanger&#10;&#10;Description automatically generated">
            <a:extLst>
              <a:ext uri="{FF2B5EF4-FFF2-40B4-BE49-F238E27FC236}">
                <a16:creationId xmlns:a16="http://schemas.microsoft.com/office/drawing/2014/main" id="{2AFCB2C2-EDF0-B1FE-7DC0-1F619AB53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42"/>
          <a:stretch/>
        </p:blipFill>
        <p:spPr>
          <a:xfrm>
            <a:off x="8890820" y="3544633"/>
            <a:ext cx="2090085" cy="1919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9B9831E-76BC-A5F3-E99E-3675C9EB050D}"/>
                  </a:ext>
                </a:extLst>
              </p14:cNvPr>
              <p14:cNvContentPartPr/>
              <p14:nvPr/>
            </p14:nvContentPartPr>
            <p14:xfrm>
              <a:off x="9400290" y="1816231"/>
              <a:ext cx="535680" cy="2333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9B9831E-76BC-A5F3-E99E-3675C9EB05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1296" y="1807230"/>
                <a:ext cx="553308" cy="2351163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495270CA-68B7-CF0C-09D4-A75B8CEAD9CC}"/>
              </a:ext>
            </a:extLst>
          </p:cNvPr>
          <p:cNvSpPr>
            <a:spLocks noChangeAspect="1"/>
          </p:cNvSpPr>
          <p:nvPr/>
        </p:nvSpPr>
        <p:spPr>
          <a:xfrm>
            <a:off x="8234060" y="3486291"/>
            <a:ext cx="494227" cy="494227"/>
          </a:xfrm>
          <a:prstGeom prst="ellipse">
            <a:avLst/>
          </a:prstGeom>
          <a:noFill/>
          <a:ln w="38100">
            <a:solidFill>
              <a:srgbClr val="F52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EBD47-D94B-616F-B5C2-7C7475947870}"/>
              </a:ext>
            </a:extLst>
          </p:cNvPr>
          <p:cNvSpPr txBox="1"/>
          <p:nvPr/>
        </p:nvSpPr>
        <p:spPr>
          <a:xfrm>
            <a:off x="3250609" y="4633273"/>
            <a:ext cx="3044491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E" sz="2400" dirty="0">
                <a:solidFill>
                  <a:srgbClr val="C00000"/>
                </a:solidFill>
                <a:latin typeface="Cambria" panose="02040503050406030204" pitchFamily="18" charset="0"/>
              </a:rPr>
              <a:t>See Einar’s talk Thursday at 14:00!!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5D94130-7532-3EDC-0731-F1725B9F7F8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255" b="21380"/>
          <a:stretch/>
        </p:blipFill>
        <p:spPr>
          <a:xfrm>
            <a:off x="7883983" y="5319627"/>
            <a:ext cx="3928141" cy="12986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B663-BD31-B491-B308-029C15E7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A0BDB-F0A6-94FB-3138-0FE0ACA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FCDF17-32E0-C966-A7E5-53721EAC78BE}"/>
              </a:ext>
            </a:extLst>
          </p:cNvPr>
          <p:cNvSpPr txBox="1">
            <a:spLocks/>
          </p:cNvSpPr>
          <p:nvPr/>
        </p:nvSpPr>
        <p:spPr>
          <a:xfrm>
            <a:off x="0" y="12471"/>
            <a:ext cx="12167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Limits/Projections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57EE7F-8D99-8B93-C15D-2493BAE341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2" y="2669142"/>
                <a:ext cx="7444784" cy="4036805"/>
              </a:xfrm>
              <a:prstGeom prst="rect">
                <a:avLst/>
              </a:prstGeom>
              <a:ln w="2222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LDMX [Light Dark Matter </a:t>
                </a:r>
                <a:r>
                  <a:rPr lang="en-US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eXperiment</a:t>
                </a: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] </a:t>
                </a:r>
                <a:r>
                  <a:rPr lang="en-US" sz="1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(arXiv:1808.05219)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Future Experiment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Missing Energy/Momentum experiment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pT</a:t>
                </a: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 and E distributions of recoil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CA" sz="2000" b="0" dirty="0">
                  <a:solidFill>
                    <a:srgbClr val="C00000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endParaRPr lang="en-CA" sz="2000" dirty="0">
                  <a:solidFill>
                    <a:srgbClr val="C00000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NA64</a:t>
                </a:r>
                <a:r>
                  <a:rPr lang="en-US" sz="24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 </a:t>
                </a:r>
                <a:r>
                  <a:rPr lang="en-US" sz="14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(arXiv:1906.00176)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sz="20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Missing Energy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sz="20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E distributions of recoil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 smtClean="0">
                            <a:solidFill>
                              <a:srgbClr val="2C31BB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000" b="1" i="1" smtClean="0">
                            <a:solidFill>
                              <a:srgbClr val="2C31BB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𝒆</m:t>
                        </m:r>
                      </m:e>
                      <m:sup>
                        <m:r>
                          <a:rPr lang="en-CA" sz="2000" b="1" i="1" smtClean="0">
                            <a:solidFill>
                              <a:srgbClr val="2C31BB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CA" sz="2400" dirty="0">
                  <a:solidFill>
                    <a:srgbClr val="C00000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57EE7F-8D99-8B93-C15D-2493BAE34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" y="2669142"/>
                <a:ext cx="7444784" cy="4036805"/>
              </a:xfrm>
              <a:prstGeom prst="rect">
                <a:avLst/>
              </a:prstGeom>
              <a:blipFill>
                <a:blip r:embed="rId2"/>
                <a:stretch>
                  <a:fillRect l="-1361" t="-188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9C7661-1345-9A88-3C3B-D2300005E1FD}"/>
              </a:ext>
            </a:extLst>
          </p:cNvPr>
          <p:cNvSpPr txBox="1"/>
          <p:nvPr/>
        </p:nvSpPr>
        <p:spPr>
          <a:xfrm>
            <a:off x="24890" y="1018213"/>
            <a:ext cx="485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Electron Dark-Bremsstrahlung</a:t>
            </a:r>
          </a:p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+ (In)Visible Decay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7394D2D-D871-2A6D-23F6-567ED2EF0438}"/>
              </a:ext>
            </a:extLst>
          </p:cNvPr>
          <p:cNvSpPr/>
          <p:nvPr/>
        </p:nvSpPr>
        <p:spPr>
          <a:xfrm rot="9097648">
            <a:off x="6779286" y="678445"/>
            <a:ext cx="1699338" cy="1724645"/>
          </a:xfrm>
          <a:prstGeom prst="parallelogram">
            <a:avLst>
              <a:gd name="adj" fmla="val 5372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EFD8F2-0622-B4B5-9C9C-309392914BC3}"/>
              </a:ext>
            </a:extLst>
          </p:cNvPr>
          <p:cNvCxnSpPr>
            <a:cxnSpLocks/>
          </p:cNvCxnSpPr>
          <p:nvPr/>
        </p:nvCxnSpPr>
        <p:spPr>
          <a:xfrm flipV="1">
            <a:off x="7699725" y="1599961"/>
            <a:ext cx="781449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6FF96-2DE1-EA7E-C12C-21974F7918BD}"/>
              </a:ext>
            </a:extLst>
          </p:cNvPr>
          <p:cNvCxnSpPr>
            <a:cxnSpLocks/>
          </p:cNvCxnSpPr>
          <p:nvPr/>
        </p:nvCxnSpPr>
        <p:spPr>
          <a:xfrm>
            <a:off x="6375400" y="1610021"/>
            <a:ext cx="771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/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beam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blipFill>
                <a:blip r:embed="rId3"/>
                <a:stretch>
                  <a:fillRect l="-5825" t="-30000" r="-3883" b="-4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picture containing hanger&#10;&#10;Description automatically generated">
            <a:extLst>
              <a:ext uri="{FF2B5EF4-FFF2-40B4-BE49-F238E27FC236}">
                <a16:creationId xmlns:a16="http://schemas.microsoft.com/office/drawing/2014/main" id="{DFC1AB0A-57A6-D749-2CCD-42968138A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507"/>
          <a:stretch/>
        </p:blipFill>
        <p:spPr>
          <a:xfrm>
            <a:off x="6376367" y="3536712"/>
            <a:ext cx="2742246" cy="1919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/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blipFill>
                <a:blip r:embed="rId5"/>
                <a:stretch>
                  <a:fillRect l="-21429" r="-25000" b="-1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0447B72-3DF0-BB96-F1A6-219C76581682}"/>
              </a:ext>
            </a:extLst>
          </p:cNvPr>
          <p:cNvSpPr txBox="1"/>
          <p:nvPr/>
        </p:nvSpPr>
        <p:spPr>
          <a:xfrm rot="19958892">
            <a:off x="6780059" y="288280"/>
            <a:ext cx="133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Fixed Target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6070EC-8D05-7110-2B61-FDFCFB0C4454}"/>
              </a:ext>
            </a:extLst>
          </p:cNvPr>
          <p:cNvCxnSpPr>
            <a:cxnSpLocks/>
          </p:cNvCxnSpPr>
          <p:nvPr/>
        </p:nvCxnSpPr>
        <p:spPr>
          <a:xfrm flipV="1">
            <a:off x="9118613" y="1605082"/>
            <a:ext cx="455851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/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𝜒𝜒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blipFill>
                <a:blip r:embed="rId6"/>
                <a:stretch>
                  <a:fillRect l="-17143" r="-14286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14:cNvPr>
              <p14:cNvContentPartPr/>
              <p14:nvPr/>
            </p14:nvContentPartPr>
            <p14:xfrm>
              <a:off x="7671570" y="2611111"/>
              <a:ext cx="212400" cy="157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2570" y="2602111"/>
                <a:ext cx="230040" cy="159192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 descr="A picture containing hanger&#10;&#10;Description automatically generated">
            <a:extLst>
              <a:ext uri="{FF2B5EF4-FFF2-40B4-BE49-F238E27FC236}">
                <a16:creationId xmlns:a16="http://schemas.microsoft.com/office/drawing/2014/main" id="{2AFCB2C2-EDF0-B1FE-7DC0-1F619AB53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42"/>
          <a:stretch/>
        </p:blipFill>
        <p:spPr>
          <a:xfrm>
            <a:off x="8890820" y="3544633"/>
            <a:ext cx="2090085" cy="1919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9B9831E-76BC-A5F3-E99E-3675C9EB050D}"/>
                  </a:ext>
                </a:extLst>
              </p14:cNvPr>
              <p14:cNvContentPartPr/>
              <p14:nvPr/>
            </p14:nvContentPartPr>
            <p14:xfrm>
              <a:off x="9400290" y="1816231"/>
              <a:ext cx="535680" cy="2333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9B9831E-76BC-A5F3-E99E-3675C9EB05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1296" y="1807230"/>
                <a:ext cx="553308" cy="2351163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495270CA-68B7-CF0C-09D4-A75B8CEAD9CC}"/>
              </a:ext>
            </a:extLst>
          </p:cNvPr>
          <p:cNvSpPr>
            <a:spLocks noChangeAspect="1"/>
          </p:cNvSpPr>
          <p:nvPr/>
        </p:nvSpPr>
        <p:spPr>
          <a:xfrm>
            <a:off x="8234060" y="3486291"/>
            <a:ext cx="494227" cy="494227"/>
          </a:xfrm>
          <a:prstGeom prst="ellipse">
            <a:avLst/>
          </a:prstGeom>
          <a:noFill/>
          <a:ln w="38100">
            <a:solidFill>
              <a:srgbClr val="F52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5D94130-7532-3EDC-0731-F1725B9F7F8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255" b="21380"/>
          <a:stretch/>
        </p:blipFill>
        <p:spPr>
          <a:xfrm>
            <a:off x="7883983" y="5319627"/>
            <a:ext cx="3928141" cy="12986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1865-2F29-84AD-0B1F-E0E75B16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A0BDB-F0A6-94FB-3138-0FE0ACA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FCDF17-32E0-C966-A7E5-53721EAC78BE}"/>
              </a:ext>
            </a:extLst>
          </p:cNvPr>
          <p:cNvSpPr txBox="1">
            <a:spLocks/>
          </p:cNvSpPr>
          <p:nvPr/>
        </p:nvSpPr>
        <p:spPr>
          <a:xfrm>
            <a:off x="0" y="12471"/>
            <a:ext cx="12167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Limits/Projections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57EE7F-8D99-8B93-C15D-2493BAE341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2" y="2681842"/>
                <a:ext cx="7444784" cy="4176158"/>
              </a:xfrm>
              <a:prstGeom prst="rect">
                <a:avLst/>
              </a:prstGeom>
              <a:ln w="22225"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LDMX [Light Dark Matter </a:t>
                </a:r>
                <a:r>
                  <a:rPr lang="en-US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eXperiment</a:t>
                </a: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] </a:t>
                </a:r>
                <a:r>
                  <a:rPr lang="en-US" sz="1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(arXiv:1808.05219)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Future Experiment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Missing Energy/Momentum experiment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CA" sz="2000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pT</a:t>
                </a:r>
                <a:r>
                  <a:rPr lang="en-CA" sz="2000" dirty="0">
                    <a:solidFill>
                      <a:srgbClr val="C0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 and E distributions of recoil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CA" sz="2000" b="0" dirty="0">
                  <a:solidFill>
                    <a:srgbClr val="C00000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1400" b="1" dirty="0">
                  <a:solidFill>
                    <a:srgbClr val="00B050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NA64</a:t>
                </a:r>
                <a:r>
                  <a:rPr lang="en-US" sz="24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 </a:t>
                </a:r>
                <a:r>
                  <a:rPr lang="en-US" sz="14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(arXiv:1906.00176)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sz="20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Missing Energy</a:t>
                </a: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sz="2000" b="1" dirty="0">
                    <a:solidFill>
                      <a:srgbClr val="2C31BB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E distributions of recoil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 smtClean="0">
                            <a:solidFill>
                              <a:srgbClr val="2C31BB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000" b="1" i="1" smtClean="0">
                            <a:solidFill>
                              <a:srgbClr val="2C31BB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𝒆</m:t>
                        </m:r>
                      </m:e>
                      <m:sup>
                        <m:r>
                          <a:rPr lang="en-CA" sz="2000" b="1" i="1" smtClean="0">
                            <a:solidFill>
                              <a:srgbClr val="2C31BB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2C31BB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 lvl="1">
                  <a:lnSpc>
                    <a:spcPct val="100000"/>
                  </a:lnSpc>
                  <a:buFont typeface="Wingdings" pitchFamily="2" charset="2"/>
                  <a:buChar char="§"/>
                </a:pPr>
                <a:endParaRPr lang="en-CA" sz="2000" dirty="0">
                  <a:solidFill>
                    <a:srgbClr val="9468BD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§"/>
                </a:pP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SLAC E137 </a:t>
                </a:r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(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arXiv:1406.2698</a:t>
                </a:r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§"/>
                </a:pPr>
                <a:endParaRPr lang="en-CA" sz="2400" dirty="0">
                  <a:solidFill>
                    <a:srgbClr val="9468BD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357EE7F-8D99-8B93-C15D-2493BAE34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" y="2681842"/>
                <a:ext cx="7444784" cy="4176158"/>
              </a:xfrm>
              <a:prstGeom prst="rect">
                <a:avLst/>
              </a:prstGeom>
              <a:blipFill>
                <a:blip r:embed="rId2"/>
                <a:stretch>
                  <a:fillRect l="-1361" t="-2432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9C7661-1345-9A88-3C3B-D2300005E1FD}"/>
              </a:ext>
            </a:extLst>
          </p:cNvPr>
          <p:cNvSpPr txBox="1"/>
          <p:nvPr/>
        </p:nvSpPr>
        <p:spPr>
          <a:xfrm>
            <a:off x="24890" y="1018213"/>
            <a:ext cx="485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Electron Dark-Bremsstrahlung</a:t>
            </a:r>
          </a:p>
          <a:p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+ (In)Visible Decay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7394D2D-D871-2A6D-23F6-567ED2EF0438}"/>
              </a:ext>
            </a:extLst>
          </p:cNvPr>
          <p:cNvSpPr/>
          <p:nvPr/>
        </p:nvSpPr>
        <p:spPr>
          <a:xfrm rot="9097648">
            <a:off x="6779286" y="678445"/>
            <a:ext cx="1699338" cy="1724645"/>
          </a:xfrm>
          <a:prstGeom prst="parallelogram">
            <a:avLst>
              <a:gd name="adj" fmla="val 5372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EFD8F2-0622-B4B5-9C9C-309392914BC3}"/>
              </a:ext>
            </a:extLst>
          </p:cNvPr>
          <p:cNvCxnSpPr>
            <a:cxnSpLocks/>
          </p:cNvCxnSpPr>
          <p:nvPr/>
        </p:nvCxnSpPr>
        <p:spPr>
          <a:xfrm flipV="1">
            <a:off x="7699725" y="1599961"/>
            <a:ext cx="781449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6FF96-2DE1-EA7E-C12C-21974F7918BD}"/>
              </a:ext>
            </a:extLst>
          </p:cNvPr>
          <p:cNvCxnSpPr>
            <a:cxnSpLocks/>
          </p:cNvCxnSpPr>
          <p:nvPr/>
        </p:nvCxnSpPr>
        <p:spPr>
          <a:xfrm>
            <a:off x="6375400" y="1610021"/>
            <a:ext cx="771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/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beam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blipFill>
                <a:blip r:embed="rId3"/>
                <a:stretch>
                  <a:fillRect l="-5825" t="-30000" r="-3883" b="-4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picture containing hanger&#10;&#10;Description automatically generated">
            <a:extLst>
              <a:ext uri="{FF2B5EF4-FFF2-40B4-BE49-F238E27FC236}">
                <a16:creationId xmlns:a16="http://schemas.microsoft.com/office/drawing/2014/main" id="{DFC1AB0A-57A6-D749-2CCD-42968138A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507"/>
          <a:stretch/>
        </p:blipFill>
        <p:spPr>
          <a:xfrm>
            <a:off x="6376367" y="3536712"/>
            <a:ext cx="2742246" cy="1919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/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blipFill>
                <a:blip r:embed="rId5"/>
                <a:stretch>
                  <a:fillRect l="-21429" r="-25000" b="-1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0447B72-3DF0-BB96-F1A6-219C76581682}"/>
              </a:ext>
            </a:extLst>
          </p:cNvPr>
          <p:cNvSpPr txBox="1"/>
          <p:nvPr/>
        </p:nvSpPr>
        <p:spPr>
          <a:xfrm rot="19958892">
            <a:off x="6780059" y="288280"/>
            <a:ext cx="133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Fixed Target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6070EC-8D05-7110-2B61-FDFCFB0C4454}"/>
              </a:ext>
            </a:extLst>
          </p:cNvPr>
          <p:cNvCxnSpPr>
            <a:cxnSpLocks/>
          </p:cNvCxnSpPr>
          <p:nvPr/>
        </p:nvCxnSpPr>
        <p:spPr>
          <a:xfrm flipV="1">
            <a:off x="9118613" y="1605082"/>
            <a:ext cx="455851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/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𝜒𝜒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blipFill>
                <a:blip r:embed="rId6"/>
                <a:stretch>
                  <a:fillRect l="-17143" r="-14286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14:cNvPr>
              <p14:cNvContentPartPr/>
              <p14:nvPr/>
            </p14:nvContentPartPr>
            <p14:xfrm>
              <a:off x="7671570" y="2611111"/>
              <a:ext cx="212400" cy="1574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6B70D6-BBE2-D574-081F-0ADE27588C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2570" y="2602111"/>
                <a:ext cx="230040" cy="159192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 descr="A picture containing hanger&#10;&#10;Description automatically generated">
            <a:extLst>
              <a:ext uri="{FF2B5EF4-FFF2-40B4-BE49-F238E27FC236}">
                <a16:creationId xmlns:a16="http://schemas.microsoft.com/office/drawing/2014/main" id="{2AFCB2C2-EDF0-B1FE-7DC0-1F619AB53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42"/>
          <a:stretch/>
        </p:blipFill>
        <p:spPr>
          <a:xfrm>
            <a:off x="8890820" y="3544633"/>
            <a:ext cx="2090085" cy="1919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9B9831E-76BC-A5F3-E99E-3675C9EB050D}"/>
                  </a:ext>
                </a:extLst>
              </p14:cNvPr>
              <p14:cNvContentPartPr/>
              <p14:nvPr/>
            </p14:nvContentPartPr>
            <p14:xfrm>
              <a:off x="9400290" y="1816231"/>
              <a:ext cx="535680" cy="2333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9B9831E-76BC-A5F3-E99E-3675C9EB05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1296" y="1807230"/>
                <a:ext cx="553308" cy="2351163"/>
              </a:xfrm>
              <a:prstGeom prst="rect">
                <a:avLst/>
              </a:prstGeom>
            </p:spPr>
          </p:pic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E11508-F632-D529-EC04-FD5300B54E46}"/>
              </a:ext>
            </a:extLst>
          </p:cNvPr>
          <p:cNvCxnSpPr>
            <a:cxnSpLocks/>
          </p:cNvCxnSpPr>
          <p:nvPr/>
        </p:nvCxnSpPr>
        <p:spPr>
          <a:xfrm flipV="1">
            <a:off x="10316766" y="1597174"/>
            <a:ext cx="455851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ube 34">
            <a:extLst>
              <a:ext uri="{FF2B5EF4-FFF2-40B4-BE49-F238E27FC236}">
                <a16:creationId xmlns:a16="http://schemas.microsoft.com/office/drawing/2014/main" id="{E7188DC3-224A-68CD-267A-DCFBE650A603}"/>
              </a:ext>
            </a:extLst>
          </p:cNvPr>
          <p:cNvSpPr/>
          <p:nvPr/>
        </p:nvSpPr>
        <p:spPr>
          <a:xfrm>
            <a:off x="11015870" y="1303581"/>
            <a:ext cx="777642" cy="648551"/>
          </a:xfrm>
          <a:prstGeom prst="cub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B3607D-957C-991D-29CE-B20A2E904B65}"/>
              </a:ext>
            </a:extLst>
          </p:cNvPr>
          <p:cNvSpPr txBox="1"/>
          <p:nvPr/>
        </p:nvSpPr>
        <p:spPr>
          <a:xfrm>
            <a:off x="10980905" y="888627"/>
            <a:ext cx="1087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Detector</a:t>
            </a:r>
          </a:p>
        </p:txBody>
      </p: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56BF2D68-56AB-C3EE-0345-55B92C00DA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2749" y="2484712"/>
            <a:ext cx="1158380" cy="13610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85DB66-9936-4D1B-F4A5-D6909ED4C12B}"/>
                  </a:ext>
                </a:extLst>
              </p:cNvPr>
              <p:cNvSpPr txBox="1"/>
              <p:nvPr/>
            </p:nvSpPr>
            <p:spPr>
              <a:xfrm>
                <a:off x="10672749" y="2375269"/>
                <a:ext cx="189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85DB66-9936-4D1B-F4A5-D6909ED4C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749" y="2375269"/>
                <a:ext cx="189796" cy="276999"/>
              </a:xfrm>
              <a:prstGeom prst="rect">
                <a:avLst/>
              </a:prstGeom>
              <a:blipFill>
                <a:blip r:embed="rId12"/>
                <a:stretch>
                  <a:fillRect l="-25000" r="-25000" b="-2272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5357E2-1215-71A5-7D12-1969894467BC}"/>
                  </a:ext>
                </a:extLst>
              </p:cNvPr>
              <p:cNvSpPr txBox="1"/>
              <p:nvPr/>
            </p:nvSpPr>
            <p:spPr>
              <a:xfrm>
                <a:off x="11666019" y="2336204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χ</m:t>
                      </m:r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5357E2-1215-71A5-7D12-196989446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019" y="2336204"/>
                <a:ext cx="165110" cy="276999"/>
              </a:xfrm>
              <a:prstGeom prst="rect">
                <a:avLst/>
              </a:prstGeom>
              <a:blipFill>
                <a:blip r:embed="rId13"/>
                <a:stretch>
                  <a:fillRect l="-28571" r="-28571" b="-2173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5AC3F7-6587-E4CD-2104-0989204FE393}"/>
                  </a:ext>
                </a:extLst>
              </p:cNvPr>
              <p:cNvSpPr txBox="1"/>
              <p:nvPr/>
            </p:nvSpPr>
            <p:spPr>
              <a:xfrm>
                <a:off x="11567992" y="3486291"/>
                <a:ext cx="526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5AC3F7-6587-E4CD-2104-0989204FE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992" y="3486291"/>
                <a:ext cx="5262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A902A2-53AE-6455-DA0A-673D8DECB222}"/>
                  </a:ext>
                </a:extLst>
              </p:cNvPr>
              <p:cNvSpPr txBox="1"/>
              <p:nvPr/>
            </p:nvSpPr>
            <p:spPr>
              <a:xfrm>
                <a:off x="10515354" y="3476381"/>
                <a:ext cx="526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A902A2-53AE-6455-DA0A-673D8DECB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354" y="3476381"/>
                <a:ext cx="5262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903B18-EF50-C39E-3111-0575943FD84C}"/>
                  </a:ext>
                </a:extLst>
              </p:cNvPr>
              <p:cNvSpPr txBox="1"/>
              <p:nvPr/>
            </p:nvSpPr>
            <p:spPr>
              <a:xfrm>
                <a:off x="11175678" y="2924980"/>
                <a:ext cx="526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903B18-EF50-C39E-3111-0575943FD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678" y="2924980"/>
                <a:ext cx="5262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1247DB2-4B83-1577-8CBD-AF63ECC9C38C}"/>
                  </a:ext>
                </a:extLst>
              </p14:cNvPr>
              <p14:cNvContentPartPr/>
              <p14:nvPr/>
            </p14:nvContentPartPr>
            <p14:xfrm>
              <a:off x="11232640" y="1787920"/>
              <a:ext cx="209520" cy="7930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1247DB2-4B83-1577-8CBD-AF63ECC9C3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23640" y="1778920"/>
                <a:ext cx="227160" cy="810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E745F7-6C38-508E-0F2E-FF64693D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A0BDB-F0A6-94FB-3138-0FE0ACA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FCDF17-32E0-C966-A7E5-53721EAC78BE}"/>
              </a:ext>
            </a:extLst>
          </p:cNvPr>
          <p:cNvSpPr txBox="1">
            <a:spLocks/>
          </p:cNvSpPr>
          <p:nvPr/>
        </p:nvSpPr>
        <p:spPr>
          <a:xfrm>
            <a:off x="0" y="12471"/>
            <a:ext cx="12167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Limits/Projections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57EE7F-8D99-8B93-C15D-2493BAE34190}"/>
              </a:ext>
            </a:extLst>
          </p:cNvPr>
          <p:cNvSpPr txBox="1">
            <a:spLocks/>
          </p:cNvSpPr>
          <p:nvPr/>
        </p:nvSpPr>
        <p:spPr>
          <a:xfrm>
            <a:off x="296067" y="2560889"/>
            <a:ext cx="7444784" cy="3443569"/>
          </a:xfrm>
          <a:prstGeom prst="rect">
            <a:avLst/>
          </a:prstGeom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CA" sz="2000" b="0" dirty="0">
              <a:solidFill>
                <a:srgbClr val="9468BD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7394D2D-D871-2A6D-23F6-567ED2EF0438}"/>
              </a:ext>
            </a:extLst>
          </p:cNvPr>
          <p:cNvSpPr/>
          <p:nvPr/>
        </p:nvSpPr>
        <p:spPr>
          <a:xfrm rot="9097648">
            <a:off x="6779286" y="678445"/>
            <a:ext cx="1699338" cy="1724645"/>
          </a:xfrm>
          <a:prstGeom prst="parallelogram">
            <a:avLst>
              <a:gd name="adj" fmla="val 53723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EFD8F2-0622-B4B5-9C9C-309392914BC3}"/>
              </a:ext>
            </a:extLst>
          </p:cNvPr>
          <p:cNvCxnSpPr>
            <a:cxnSpLocks/>
          </p:cNvCxnSpPr>
          <p:nvPr/>
        </p:nvCxnSpPr>
        <p:spPr>
          <a:xfrm flipV="1">
            <a:off x="7699725" y="1599961"/>
            <a:ext cx="781449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6FF96-2DE1-EA7E-C12C-21974F7918BD}"/>
              </a:ext>
            </a:extLst>
          </p:cNvPr>
          <p:cNvCxnSpPr>
            <a:cxnSpLocks/>
          </p:cNvCxnSpPr>
          <p:nvPr/>
        </p:nvCxnSpPr>
        <p:spPr>
          <a:xfrm>
            <a:off x="6375400" y="1610021"/>
            <a:ext cx="7718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/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beam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D84796-9CF6-5AC3-F483-ED9FD068E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82" y="1412509"/>
                <a:ext cx="1298168" cy="369332"/>
              </a:xfrm>
              <a:prstGeom prst="rect">
                <a:avLst/>
              </a:prstGeom>
              <a:blipFill>
                <a:blip r:embed="rId2"/>
                <a:stretch>
                  <a:fillRect l="-7767" t="-3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/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635109-F81E-7DB5-4439-36C00EAF9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09" y="1412508"/>
                <a:ext cx="344646" cy="369332"/>
              </a:xfrm>
              <a:prstGeom prst="rect">
                <a:avLst/>
              </a:prstGeom>
              <a:blipFill>
                <a:blip r:embed="rId3"/>
                <a:stretch>
                  <a:fillRect l="-21429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0447B72-3DF0-BB96-F1A6-219C76581682}"/>
              </a:ext>
            </a:extLst>
          </p:cNvPr>
          <p:cNvSpPr txBox="1"/>
          <p:nvPr/>
        </p:nvSpPr>
        <p:spPr>
          <a:xfrm rot="19958892">
            <a:off x="6780059" y="288280"/>
            <a:ext cx="1337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Fixed Target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6070EC-8D05-7110-2B61-FDFCFB0C4454}"/>
              </a:ext>
            </a:extLst>
          </p:cNvPr>
          <p:cNvCxnSpPr>
            <a:cxnSpLocks/>
          </p:cNvCxnSpPr>
          <p:nvPr/>
        </p:nvCxnSpPr>
        <p:spPr>
          <a:xfrm flipV="1">
            <a:off x="9118613" y="1605082"/>
            <a:ext cx="455851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/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𝜒𝜒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D3FFB3-B0B0-3800-5310-FE68113A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56" y="1356101"/>
                <a:ext cx="431015" cy="369332"/>
              </a:xfrm>
              <a:prstGeom prst="rect">
                <a:avLst/>
              </a:prstGeom>
              <a:blipFill>
                <a:blip r:embed="rId4"/>
                <a:stretch>
                  <a:fillRect l="-17143" r="-14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E11508-F632-D529-EC04-FD5300B54E46}"/>
              </a:ext>
            </a:extLst>
          </p:cNvPr>
          <p:cNvCxnSpPr>
            <a:cxnSpLocks/>
          </p:cNvCxnSpPr>
          <p:nvPr/>
        </p:nvCxnSpPr>
        <p:spPr>
          <a:xfrm flipV="1">
            <a:off x="10316766" y="1597174"/>
            <a:ext cx="455851" cy="10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ube 34">
            <a:extLst>
              <a:ext uri="{FF2B5EF4-FFF2-40B4-BE49-F238E27FC236}">
                <a16:creationId xmlns:a16="http://schemas.microsoft.com/office/drawing/2014/main" id="{E7188DC3-224A-68CD-267A-DCFBE650A603}"/>
              </a:ext>
            </a:extLst>
          </p:cNvPr>
          <p:cNvSpPr/>
          <p:nvPr/>
        </p:nvSpPr>
        <p:spPr>
          <a:xfrm>
            <a:off x="11015870" y="1303581"/>
            <a:ext cx="777642" cy="648551"/>
          </a:xfrm>
          <a:prstGeom prst="cub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B3607D-957C-991D-29CE-B20A2E904B65}"/>
              </a:ext>
            </a:extLst>
          </p:cNvPr>
          <p:cNvSpPr txBox="1"/>
          <p:nvPr/>
        </p:nvSpPr>
        <p:spPr>
          <a:xfrm>
            <a:off x="10980905" y="888627"/>
            <a:ext cx="1087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Detector</a:t>
            </a:r>
          </a:p>
        </p:txBody>
      </p: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56BF2D68-56AB-C3EE-0345-55B92C00D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749" y="2484712"/>
            <a:ext cx="1158380" cy="1361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85DB66-9936-4D1B-F4A5-D6909ED4C12B}"/>
                  </a:ext>
                </a:extLst>
              </p:cNvPr>
              <p:cNvSpPr txBox="1"/>
              <p:nvPr/>
            </p:nvSpPr>
            <p:spPr>
              <a:xfrm>
                <a:off x="10672749" y="2375269"/>
                <a:ext cx="189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85DB66-9936-4D1B-F4A5-D6909ED4C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749" y="2375269"/>
                <a:ext cx="189796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5357E2-1215-71A5-7D12-1969894467BC}"/>
                  </a:ext>
                </a:extLst>
              </p:cNvPr>
              <p:cNvSpPr txBox="1"/>
              <p:nvPr/>
            </p:nvSpPr>
            <p:spPr>
              <a:xfrm>
                <a:off x="11666019" y="2336204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χ</m:t>
                      </m:r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5357E2-1215-71A5-7D12-196989446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019" y="2336204"/>
                <a:ext cx="165110" cy="276999"/>
              </a:xfrm>
              <a:prstGeom prst="rect">
                <a:avLst/>
              </a:prstGeom>
              <a:blipFill>
                <a:blip r:embed="rId7"/>
                <a:stretch>
                  <a:fillRect l="-28571" r="-2857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A902A2-53AE-6455-DA0A-673D8DECB222}"/>
                  </a:ext>
                </a:extLst>
              </p:cNvPr>
              <p:cNvSpPr txBox="1"/>
              <p:nvPr/>
            </p:nvSpPr>
            <p:spPr>
              <a:xfrm>
                <a:off x="10203556" y="3552269"/>
                <a:ext cx="526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A902A2-53AE-6455-DA0A-673D8DECB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556" y="3552269"/>
                <a:ext cx="526274" cy="369332"/>
              </a:xfrm>
              <a:prstGeom prst="rect">
                <a:avLst/>
              </a:prstGeom>
              <a:blipFill>
                <a:blip r:embed="rId8"/>
                <a:stretch>
                  <a:fillRect r="-261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903B18-EF50-C39E-3111-0575943FD84C}"/>
                  </a:ext>
                </a:extLst>
              </p:cNvPr>
              <p:cNvSpPr txBox="1"/>
              <p:nvPr/>
            </p:nvSpPr>
            <p:spPr>
              <a:xfrm>
                <a:off x="11175678" y="2924980"/>
                <a:ext cx="526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903B18-EF50-C39E-3111-0575943FD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678" y="2924980"/>
                <a:ext cx="5262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1247DB2-4B83-1577-8CBD-AF63ECC9C38C}"/>
                  </a:ext>
                </a:extLst>
              </p14:cNvPr>
              <p14:cNvContentPartPr/>
              <p14:nvPr/>
            </p14:nvContentPartPr>
            <p14:xfrm>
              <a:off x="11232640" y="1787920"/>
              <a:ext cx="209520" cy="793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1247DB2-4B83-1577-8CBD-AF63ECC9C3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24000" y="1778920"/>
                <a:ext cx="227160" cy="810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6AEDE46-6C64-D4BF-EE2A-4406828D448D}"/>
              </a:ext>
            </a:extLst>
          </p:cNvPr>
          <p:cNvSpPr txBox="1"/>
          <p:nvPr/>
        </p:nvSpPr>
        <p:spPr>
          <a:xfrm>
            <a:off x="0" y="1013292"/>
            <a:ext cx="477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Helvetica Neue Light" panose="02000403000000020004" pitchFamily="2" charset="0"/>
              </a:rPr>
              <a:t>Proton Beam Dumps with Downstream DM Detector</a:t>
            </a:r>
          </a:p>
          <a:p>
            <a:pPr algn="ctr"/>
            <a:r>
              <a:rPr lang="en-US" sz="2400" dirty="0" err="1">
                <a:solidFill>
                  <a:srgbClr val="F52DCA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BdNMC</a:t>
            </a:r>
            <a:r>
              <a:rPr lang="en-US" sz="2400" dirty="0">
                <a:solidFill>
                  <a:srgbClr val="F52DCA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 software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BE776E-4D8F-3AB3-E14F-2A95554A53D7}"/>
                  </a:ext>
                </a:extLst>
              </p:cNvPr>
              <p:cNvSpPr txBox="1"/>
              <p:nvPr/>
            </p:nvSpPr>
            <p:spPr>
              <a:xfrm>
                <a:off x="11550146" y="3552269"/>
                <a:ext cx="526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BE776E-4D8F-3AB3-E14F-2A95554A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146" y="3552269"/>
                <a:ext cx="526274" cy="369332"/>
              </a:xfrm>
              <a:prstGeom prst="rect">
                <a:avLst/>
              </a:prstGeom>
              <a:blipFill>
                <a:blip r:embed="rId12"/>
                <a:stretch>
                  <a:fillRect r="-2381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text, opener, tool&#10;&#10;Description automatically generated">
            <a:extLst>
              <a:ext uri="{FF2B5EF4-FFF2-40B4-BE49-F238E27FC236}">
                <a16:creationId xmlns:a16="http://schemas.microsoft.com/office/drawing/2014/main" id="{EBB7B837-3D86-4F54-114F-F8F48D86CD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600" y="3010856"/>
            <a:ext cx="6112771" cy="178910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B78022-89B8-D85A-84FF-773522F9B64C}"/>
              </a:ext>
            </a:extLst>
          </p:cNvPr>
          <p:cNvSpPr txBox="1">
            <a:spLocks/>
          </p:cNvSpPr>
          <p:nvPr/>
        </p:nvSpPr>
        <p:spPr>
          <a:xfrm>
            <a:off x="241333" y="3109646"/>
            <a:ext cx="5431633" cy="2456876"/>
          </a:xfrm>
          <a:prstGeom prst="rect">
            <a:avLst/>
          </a:prstGeom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LSND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(arXiv:1107.4580)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00B050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DM-electron scattering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CA" sz="2000" dirty="0">
              <a:solidFill>
                <a:srgbClr val="9468BD"/>
              </a:solidFill>
              <a:latin typeface="Cambria" panose="02040503050406030204" pitchFamily="18" charset="0"/>
              <a:ea typeface="Helvetica Neue Light" panose="02000403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MiniBooNE</a:t>
            </a:r>
            <a:r>
              <a:rPr lang="en-US" sz="2400" b="1" dirty="0">
                <a:solidFill>
                  <a:schemeClr val="accent2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(</a:t>
            </a:r>
            <a:r>
              <a:rPr lang="en-CA" sz="1400" b="1" dirty="0">
                <a:solidFill>
                  <a:schemeClr val="accent2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arXiv:1702.02688)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CA" sz="2000" b="1" dirty="0">
                <a:solidFill>
                  <a:schemeClr val="accent2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DM-electron/nucleon scattering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44E5-DA59-4A71-58D2-8C267A72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3E34D-5CD8-A5CB-6E96-7AB745D1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2FB05B-1E91-3813-AE5E-F9D38029B742}"/>
              </a:ext>
            </a:extLst>
          </p:cNvPr>
          <p:cNvSpPr txBox="1">
            <a:spLocks/>
          </p:cNvSpPr>
          <p:nvPr/>
        </p:nvSpPr>
        <p:spPr>
          <a:xfrm>
            <a:off x="0" y="12471"/>
            <a:ext cx="12167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Limits/Projections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0DD9D-491A-EBB9-DF04-D92392C442BD}"/>
              </a:ext>
            </a:extLst>
          </p:cNvPr>
          <p:cNvSpPr txBox="1"/>
          <p:nvPr/>
        </p:nvSpPr>
        <p:spPr>
          <a:xfrm>
            <a:off x="-10131" y="2053807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Monophoton Searches</a:t>
            </a:r>
            <a:endParaRPr lang="en-US" sz="2400" b="1" dirty="0">
              <a:solidFill>
                <a:srgbClr val="F52DCA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6A6711-18F5-9E18-0CF8-0EF9827A48B6}"/>
                  </a:ext>
                </a:extLst>
              </p:cNvPr>
              <p:cNvSpPr txBox="1"/>
              <p:nvPr/>
            </p:nvSpPr>
            <p:spPr>
              <a:xfrm>
                <a:off x="123056" y="2509838"/>
                <a:ext cx="31877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i="1" smtClean="0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400" i="1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CA" sz="2400" i="1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CA" sz="2400" i="1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400" i="1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CA" sz="2400" i="1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−</m:t>
                          </m:r>
                        </m:sup>
                      </m:sSup>
                      <m:r>
                        <a:rPr lang="en-CA" sz="2400" i="1">
                          <a:solidFill>
                            <a:srgbClr val="F52DCA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→</m:t>
                      </m:r>
                      <m:r>
                        <a:rPr lang="en-CA" sz="2400" b="0" i="1" smtClean="0">
                          <a:solidFill>
                            <a:srgbClr val="F52DCA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𝛾</m:t>
                      </m:r>
                      <m:sSup>
                        <m:sSupPr>
                          <m:ctrlPr>
                            <a:rPr lang="en-CA" sz="2400" b="0" i="1" smtClean="0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𝐴</m:t>
                          </m:r>
                        </m:e>
                        <m:sup>
                          <m:r>
                            <a:rPr lang="en-CA" sz="2400" b="0" i="1" smtClean="0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′</m:t>
                          </m:r>
                        </m:sup>
                      </m:sSup>
                      <m:r>
                        <a:rPr lang="en-CA" sz="2400" b="0" i="1" smtClean="0">
                          <a:solidFill>
                            <a:srgbClr val="F52DCA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CA" sz="2400" b="0" i="1" smtClean="0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400" b="0" i="1" smtClean="0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𝐴</m:t>
                          </m:r>
                        </m:e>
                        <m:sup>
                          <m:r>
                            <a:rPr lang="en-CA" sz="2400" b="0" i="1" smtClean="0">
                              <a:solidFill>
                                <a:srgbClr val="F52DCA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′</m:t>
                          </m:r>
                        </m:sup>
                      </m:sSup>
                      <m:r>
                        <a:rPr lang="en-CA" sz="2400" b="0" i="1" smtClean="0">
                          <a:solidFill>
                            <a:srgbClr val="F52DCA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→</m:t>
                      </m:r>
                      <m:r>
                        <a:rPr lang="en-CA" sz="2400" b="0" i="1" smtClean="0">
                          <a:solidFill>
                            <a:srgbClr val="F52DCA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𝑋𝑋</m:t>
                      </m:r>
                    </m:oMath>
                  </m:oMathPara>
                </a14:m>
                <a:endParaRPr lang="en-US" sz="2400" dirty="0">
                  <a:solidFill>
                    <a:srgbClr val="F52DCA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6A6711-18F5-9E18-0CF8-0EF9827A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6" y="2509838"/>
                <a:ext cx="3187700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92CFF4-ADBF-8D63-8599-EEB3F1AFE21F}"/>
              </a:ext>
            </a:extLst>
          </p:cNvPr>
          <p:cNvSpPr txBox="1">
            <a:spLocks/>
          </p:cNvSpPr>
          <p:nvPr/>
        </p:nvSpPr>
        <p:spPr>
          <a:xfrm>
            <a:off x="66196" y="3940832"/>
            <a:ext cx="5257020" cy="1843980"/>
          </a:xfrm>
          <a:prstGeom prst="rect">
            <a:avLst/>
          </a:prstGeom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BaBar</a:t>
            </a:r>
            <a:r>
              <a:rPr lang="en-US" sz="24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4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</a:t>
            </a:r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arXiv:1702.03327)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CA" sz="20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Belle II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Future experiment</a:t>
            </a:r>
            <a:endParaRPr lang="en-CA" sz="2000"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BADAA-C641-1D32-00EF-A66C06F6851A}"/>
              </a:ext>
            </a:extLst>
          </p:cNvPr>
          <p:cNvSpPr txBox="1"/>
          <p:nvPr/>
        </p:nvSpPr>
        <p:spPr>
          <a:xfrm>
            <a:off x="5738159" y="289879"/>
            <a:ext cx="574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Direct Detection 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</a:t>
            </a:r>
            <a:r>
              <a:rPr lang="en-CA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arXiv:2210.07305)</a:t>
            </a: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F20DC5DA-C7E8-CDC0-B479-123F88D1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796" y="1946799"/>
            <a:ext cx="2743200" cy="3223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E43B1D-B36D-F53A-354B-C46282F06BB5}"/>
                  </a:ext>
                </a:extLst>
              </p:cNvPr>
              <p:cNvSpPr txBox="1"/>
              <p:nvPr/>
            </p:nvSpPr>
            <p:spPr>
              <a:xfrm>
                <a:off x="9651763" y="2657730"/>
                <a:ext cx="4494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E43B1D-B36D-F53A-354B-C46282F06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763" y="2657730"/>
                <a:ext cx="449462" cy="276999"/>
              </a:xfrm>
              <a:prstGeom prst="rect">
                <a:avLst/>
              </a:prstGeom>
              <a:blipFill>
                <a:blip r:embed="rId4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8476F2-048E-ECC0-9429-3674AD76DD62}"/>
                  </a:ext>
                </a:extLst>
              </p:cNvPr>
              <p:cNvSpPr txBox="1"/>
              <p:nvPr/>
            </p:nvSpPr>
            <p:spPr>
              <a:xfrm>
                <a:off x="10899598" y="2602172"/>
                <a:ext cx="3910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χ</m:t>
                      </m:r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8476F2-048E-ECC0-9429-3674AD76D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598" y="2602172"/>
                <a:ext cx="391003" cy="276999"/>
              </a:xfrm>
              <a:prstGeom prst="rect">
                <a:avLst/>
              </a:prstGeom>
              <a:blipFill>
                <a:blip r:embed="rId5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D92587-A0A5-8805-5054-536EB1546259}"/>
                  </a:ext>
                </a:extLst>
              </p:cNvPr>
              <p:cNvSpPr txBox="1"/>
              <p:nvPr/>
            </p:nvSpPr>
            <p:spPr>
              <a:xfrm>
                <a:off x="9537467" y="4076624"/>
                <a:ext cx="551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D92587-A0A5-8805-5054-536EB1546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467" y="4076624"/>
                <a:ext cx="5515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D0BDF7-82E1-0E6C-C630-DF0012CEAC81}"/>
                  </a:ext>
                </a:extLst>
              </p:cNvPr>
              <p:cNvSpPr txBox="1"/>
              <p:nvPr/>
            </p:nvSpPr>
            <p:spPr>
              <a:xfrm>
                <a:off x="10166983" y="3287763"/>
                <a:ext cx="1246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D0BDF7-82E1-0E6C-C630-DF0012CEA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983" y="3287763"/>
                <a:ext cx="12462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8B3E31-9E64-183D-62EE-8AB4A1EBF530}"/>
                  </a:ext>
                </a:extLst>
              </p:cNvPr>
              <p:cNvSpPr txBox="1"/>
              <p:nvPr/>
            </p:nvSpPr>
            <p:spPr>
              <a:xfrm>
                <a:off x="10721607" y="4065687"/>
                <a:ext cx="746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8B3E31-9E64-183D-62EE-8AB4A1EB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607" y="4065687"/>
                <a:ext cx="74698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05D230-2F64-A603-BDF1-96008412423E}"/>
              </a:ext>
            </a:extLst>
          </p:cNvPr>
          <p:cNvSpPr txBox="1">
            <a:spLocks/>
          </p:cNvSpPr>
          <p:nvPr/>
        </p:nvSpPr>
        <p:spPr>
          <a:xfrm>
            <a:off x="5533107" y="3768819"/>
            <a:ext cx="5257020" cy="2588861"/>
          </a:xfrm>
          <a:prstGeom prst="rect">
            <a:avLst/>
          </a:prstGeom>
          <a:ln w="2222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CA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Edelweiss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CA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Sensei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CA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Xenon1T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CA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Xenon10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E82473-FEBA-5152-1895-0F9C001CBD47}"/>
              </a:ext>
            </a:extLst>
          </p:cNvPr>
          <p:cNvCxnSpPr>
            <a:cxnSpLocks/>
          </p:cNvCxnSpPr>
          <p:nvPr/>
        </p:nvCxnSpPr>
        <p:spPr>
          <a:xfrm>
            <a:off x="5044142" y="1338034"/>
            <a:ext cx="0" cy="4870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C9D29D28-BC58-B58F-00EF-5AF64E2B55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20" r="6855" b="2"/>
          <a:stretch/>
        </p:blipFill>
        <p:spPr>
          <a:xfrm>
            <a:off x="6065973" y="1013756"/>
            <a:ext cx="2673643" cy="234732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D44DE-39B8-A938-D97E-FB063B31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1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98D5-6227-2BEA-D62A-0DEE5B09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6" name="Picture 5" descr="A graph of a graph showing different types of energy&#10;&#10;Description automatically generated">
            <a:extLst>
              <a:ext uri="{FF2B5EF4-FFF2-40B4-BE49-F238E27FC236}">
                <a16:creationId xmlns:a16="http://schemas.microsoft.com/office/drawing/2014/main" id="{AB0C4FD5-23E3-D244-70BA-5BB79FD4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78" y="0"/>
            <a:ext cx="7457243" cy="68580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F70466A-5E79-6555-2494-4A297C12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98D5-6227-2BEA-D62A-0DEE5B09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6" name="Picture 5" descr="A graph of a graph showing different types of energy&#10;&#10;Description automatically generated">
            <a:extLst>
              <a:ext uri="{FF2B5EF4-FFF2-40B4-BE49-F238E27FC236}">
                <a16:creationId xmlns:a16="http://schemas.microsoft.com/office/drawing/2014/main" id="{AB0C4FD5-23E3-D244-70BA-5BB79FD4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78" y="0"/>
            <a:ext cx="74572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DCC8D1-BA88-6739-656D-F14F6B3853D8}"/>
              </a:ext>
            </a:extLst>
          </p:cNvPr>
          <p:cNvSpPr txBox="1"/>
          <p:nvPr/>
        </p:nvSpPr>
        <p:spPr>
          <a:xfrm>
            <a:off x="4918593" y="1605149"/>
            <a:ext cx="141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2DC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F9F198-D7F7-AF59-E008-FC811C081712}"/>
              </a:ext>
            </a:extLst>
          </p:cNvPr>
          <p:cNvSpPr/>
          <p:nvPr/>
        </p:nvSpPr>
        <p:spPr>
          <a:xfrm rot="19491907">
            <a:off x="5658817" y="1746463"/>
            <a:ext cx="1921042" cy="247493"/>
          </a:xfrm>
          <a:prstGeom prst="ellipse">
            <a:avLst/>
          </a:prstGeom>
          <a:noFill/>
          <a:ln w="28575">
            <a:solidFill>
              <a:srgbClr val="F52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31BBC-EA43-F403-7FF5-36BE15B2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98D5-6227-2BEA-D62A-0DEE5B09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6" name="Picture 5" descr="A graph of a graph showing different types of energy&#10;&#10;Description automatically generated">
            <a:extLst>
              <a:ext uri="{FF2B5EF4-FFF2-40B4-BE49-F238E27FC236}">
                <a16:creationId xmlns:a16="http://schemas.microsoft.com/office/drawing/2014/main" id="{AB0C4FD5-23E3-D244-70BA-5BB79FD4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78" y="0"/>
            <a:ext cx="74572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DCC8D1-BA88-6739-656D-F14F6B3853D8}"/>
              </a:ext>
            </a:extLst>
          </p:cNvPr>
          <p:cNvSpPr txBox="1"/>
          <p:nvPr/>
        </p:nvSpPr>
        <p:spPr>
          <a:xfrm>
            <a:off x="4918593" y="1605149"/>
            <a:ext cx="141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2DC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F9F198-D7F7-AF59-E008-FC811C081712}"/>
              </a:ext>
            </a:extLst>
          </p:cNvPr>
          <p:cNvSpPr/>
          <p:nvPr/>
        </p:nvSpPr>
        <p:spPr>
          <a:xfrm rot="19491907">
            <a:off x="5658817" y="1746463"/>
            <a:ext cx="1921042" cy="247493"/>
          </a:xfrm>
          <a:prstGeom prst="ellipse">
            <a:avLst/>
          </a:prstGeom>
          <a:noFill/>
          <a:ln w="28575">
            <a:solidFill>
              <a:srgbClr val="F52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D2151-6457-4368-09B7-2AD659B5166C}"/>
              </a:ext>
            </a:extLst>
          </p:cNvPr>
          <p:cNvSpPr txBox="1"/>
          <p:nvPr/>
        </p:nvSpPr>
        <p:spPr>
          <a:xfrm>
            <a:off x="3844020" y="2320454"/>
            <a:ext cx="16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FA4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Spin-1/2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F96602-6CE9-579D-BD33-E0B20CA171F4}"/>
              </a:ext>
            </a:extLst>
          </p:cNvPr>
          <p:cNvSpPr/>
          <p:nvPr/>
        </p:nvSpPr>
        <p:spPr>
          <a:xfrm rot="19491907">
            <a:off x="3989593" y="4148010"/>
            <a:ext cx="1921042" cy="247493"/>
          </a:xfrm>
          <a:prstGeom prst="ellipse">
            <a:avLst/>
          </a:prstGeom>
          <a:noFill/>
          <a:ln w="28575">
            <a:solidFill>
              <a:srgbClr val="00F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EED46B-8E45-6B34-8B1A-E02DE2FD577E}"/>
              </a:ext>
            </a:extLst>
          </p:cNvPr>
          <p:cNvSpPr/>
          <p:nvPr/>
        </p:nvSpPr>
        <p:spPr>
          <a:xfrm rot="19491907">
            <a:off x="4889243" y="2731274"/>
            <a:ext cx="1921042" cy="247493"/>
          </a:xfrm>
          <a:prstGeom prst="ellipse">
            <a:avLst/>
          </a:prstGeom>
          <a:noFill/>
          <a:ln w="28575">
            <a:solidFill>
              <a:srgbClr val="00F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6AB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75E77-AEB2-E67E-891F-8BDFA97A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B635D-4E9E-B027-6816-9B0D03AA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85AD57-92B8-F060-ED04-EEDEB0C78DDD}"/>
              </a:ext>
            </a:extLst>
          </p:cNvPr>
          <p:cNvCxnSpPr>
            <a:cxnSpLocks/>
          </p:cNvCxnSpPr>
          <p:nvPr/>
        </p:nvCxnSpPr>
        <p:spPr>
          <a:xfrm>
            <a:off x="1774931" y="2713383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E89467-EC11-3ECB-258A-321740234D64}"/>
              </a:ext>
            </a:extLst>
          </p:cNvPr>
          <p:cNvCxnSpPr/>
          <p:nvPr/>
        </p:nvCxnSpPr>
        <p:spPr>
          <a:xfrm>
            <a:off x="648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A36E54-F005-5CB2-DC4C-CEB7B02ED04D}"/>
              </a:ext>
            </a:extLst>
          </p:cNvPr>
          <p:cNvCxnSpPr/>
          <p:nvPr/>
        </p:nvCxnSpPr>
        <p:spPr>
          <a:xfrm>
            <a:off x="360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2E209-7002-B0D3-CEC6-DA51442751A1}"/>
              </a:ext>
            </a:extLst>
          </p:cNvPr>
          <p:cNvCxnSpPr/>
          <p:nvPr/>
        </p:nvCxnSpPr>
        <p:spPr>
          <a:xfrm>
            <a:off x="504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B0365-D617-5B53-F73C-88D10C92A704}"/>
              </a:ext>
            </a:extLst>
          </p:cNvPr>
          <p:cNvCxnSpPr/>
          <p:nvPr/>
        </p:nvCxnSpPr>
        <p:spPr>
          <a:xfrm>
            <a:off x="21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0FD865-4FC7-8997-ECFB-C7F815016B68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463D3-58C6-A51B-EDCC-BFC10417BDDF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5387E0-4E72-C0B4-EA27-4A6627662C1A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A49F0-2905-BB90-A7CE-758F93A57D40}"/>
              </a:ext>
            </a:extLst>
          </p:cNvPr>
          <p:cNvCxnSpPr/>
          <p:nvPr/>
        </p:nvCxnSpPr>
        <p:spPr>
          <a:xfrm>
            <a:off x="93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/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/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/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/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blipFill>
                <a:blip r:embed="rId6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/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blipFill>
                <a:blip r:embed="rId7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/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blipFill>
                <a:blip r:embed="rId8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0F0BCF6-BB82-1338-5B7C-63B2F55D4C63}"/>
              </a:ext>
            </a:extLst>
          </p:cNvPr>
          <p:cNvSpPr/>
          <p:nvPr/>
        </p:nvSpPr>
        <p:spPr>
          <a:xfrm>
            <a:off x="5565915" y="2523600"/>
            <a:ext cx="1634086" cy="417943"/>
          </a:xfrm>
          <a:prstGeom prst="roundRect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/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(GeV)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blipFill>
                <a:blip r:embed="rId9"/>
                <a:stretch>
                  <a:fillRect t="-1290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4411EB9-E436-554F-C1AF-A08E82593C18}"/>
              </a:ext>
            </a:extLst>
          </p:cNvPr>
          <p:cNvSpPr txBox="1"/>
          <p:nvPr/>
        </p:nvSpPr>
        <p:spPr>
          <a:xfrm>
            <a:off x="5093273" y="2154985"/>
            <a:ext cx="25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Thermal DM Window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/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8DAB77-14BA-A84F-0E85-3ED1C256DA08}"/>
              </a:ext>
            </a:extLst>
          </p:cNvPr>
          <p:cNvCxnSpPr/>
          <p:nvPr/>
        </p:nvCxnSpPr>
        <p:spPr>
          <a:xfrm>
            <a:off x="6480000" y="3943552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E1F1EF-81CA-4E7A-176A-E79939C583FD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2247224" y="2732572"/>
            <a:ext cx="3318691" cy="1183886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C302D7C-B3D9-CA11-2FA9-0C318CB9CE00}"/>
              </a:ext>
            </a:extLst>
          </p:cNvPr>
          <p:cNvCxnSpPr>
            <a:cxnSpLocks/>
            <a:endCxn id="49" idx="3"/>
          </p:cNvCxnSpPr>
          <p:nvPr/>
        </p:nvCxnSpPr>
        <p:spPr>
          <a:xfrm>
            <a:off x="7200001" y="2690621"/>
            <a:ext cx="2961424" cy="1248599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683ADB-8407-C3CC-169E-E6BF3B64725A}"/>
              </a:ext>
            </a:extLst>
          </p:cNvPr>
          <p:cNvCxnSpPr>
            <a:cxnSpLocks/>
          </p:cNvCxnSpPr>
          <p:nvPr/>
        </p:nvCxnSpPr>
        <p:spPr>
          <a:xfrm>
            <a:off x="1774931" y="3943552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A461397-4953-38ED-D316-AC1237AB18CD}"/>
              </a:ext>
            </a:extLst>
          </p:cNvPr>
          <p:cNvSpPr/>
          <p:nvPr/>
        </p:nvSpPr>
        <p:spPr>
          <a:xfrm>
            <a:off x="2247224" y="3718865"/>
            <a:ext cx="4232773" cy="417943"/>
          </a:xfrm>
          <a:prstGeom prst="roundRect">
            <a:avLst/>
          </a:prstGeom>
          <a:solidFill>
            <a:srgbClr val="B26BD8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53F11-46E4-A25A-B423-B16E8BECC06F}"/>
              </a:ext>
            </a:extLst>
          </p:cNvPr>
          <p:cNvSpPr txBox="1"/>
          <p:nvPr/>
        </p:nvSpPr>
        <p:spPr>
          <a:xfrm>
            <a:off x="3625494" y="3415199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sub-GeV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D91D6A-E873-A028-E19D-CD1DF2F84AA6}"/>
              </a:ext>
            </a:extLst>
          </p:cNvPr>
          <p:cNvSpPr/>
          <p:nvPr/>
        </p:nvSpPr>
        <p:spPr>
          <a:xfrm>
            <a:off x="6479998" y="3730248"/>
            <a:ext cx="3681427" cy="417943"/>
          </a:xfrm>
          <a:prstGeom prst="roundRect">
            <a:avLst/>
          </a:prstGeom>
          <a:solidFill>
            <a:srgbClr val="0070C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DF919-AB02-22A2-0571-80BD2ECAA94E}"/>
              </a:ext>
            </a:extLst>
          </p:cNvPr>
          <p:cNvSpPr txBox="1"/>
          <p:nvPr/>
        </p:nvSpPr>
        <p:spPr>
          <a:xfrm>
            <a:off x="7672642" y="3415220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WIMPs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FEB810-E212-3B51-8AE9-1CA6A18C7A4B}"/>
              </a:ext>
            </a:extLst>
          </p:cNvPr>
          <p:cNvSpPr txBox="1"/>
          <p:nvPr/>
        </p:nvSpPr>
        <p:spPr>
          <a:xfrm>
            <a:off x="6184293" y="4163527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GeV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D2BB00-0635-1389-C5F2-2C26F6BF4779}"/>
              </a:ext>
            </a:extLst>
          </p:cNvPr>
          <p:cNvCxnSpPr/>
          <p:nvPr/>
        </p:nvCxnSpPr>
        <p:spPr>
          <a:xfrm>
            <a:off x="2251872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B1B131-2005-B061-6F30-755801BBCD44}"/>
              </a:ext>
            </a:extLst>
          </p:cNvPr>
          <p:cNvSpPr txBox="1"/>
          <p:nvPr/>
        </p:nvSpPr>
        <p:spPr>
          <a:xfrm>
            <a:off x="1928245" y="4148191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KeV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D79405-B115-6625-E347-7C43B5DD36E3}"/>
              </a:ext>
            </a:extLst>
          </p:cNvPr>
          <p:cNvCxnSpPr/>
          <p:nvPr/>
        </p:nvCxnSpPr>
        <p:spPr>
          <a:xfrm>
            <a:off x="4270699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C4DF190-D00E-6120-D83F-5CECB2B75816}"/>
              </a:ext>
            </a:extLst>
          </p:cNvPr>
          <p:cNvSpPr txBox="1"/>
          <p:nvPr/>
        </p:nvSpPr>
        <p:spPr>
          <a:xfrm>
            <a:off x="3886050" y="4163527"/>
            <a:ext cx="76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MeV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7C4882-9DF8-53FB-F899-B8BBA4B91C33}"/>
              </a:ext>
            </a:extLst>
          </p:cNvPr>
          <p:cNvCxnSpPr/>
          <p:nvPr/>
        </p:nvCxnSpPr>
        <p:spPr>
          <a:xfrm>
            <a:off x="8670176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1CB55AE-EAB9-DFD5-64C2-0B530D564504}"/>
              </a:ext>
            </a:extLst>
          </p:cNvPr>
          <p:cNvSpPr txBox="1"/>
          <p:nvPr/>
        </p:nvSpPr>
        <p:spPr>
          <a:xfrm>
            <a:off x="8351197" y="4162064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CB04613-A30B-F256-9DCE-F6FA8C75EBFA}"/>
              </a:ext>
            </a:extLst>
          </p:cNvPr>
          <p:cNvSpPr txBox="1">
            <a:spLocks/>
          </p:cNvSpPr>
          <p:nvPr/>
        </p:nvSpPr>
        <p:spPr>
          <a:xfrm>
            <a:off x="95888" y="64407"/>
            <a:ext cx="311548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Sub-GeV Dark Matter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BBEEAA-ACBE-8D1E-F321-A52C481B2BC2}"/>
              </a:ext>
            </a:extLst>
          </p:cNvPr>
          <p:cNvSpPr txBox="1"/>
          <p:nvPr/>
        </p:nvSpPr>
        <p:spPr>
          <a:xfrm>
            <a:off x="5243072" y="1277573"/>
            <a:ext cx="2267972" cy="8582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ea typeface="Helvetica Neue Light" panose="02000403000000020004" pitchFamily="2" charset="0"/>
              </a:rPr>
              <a:t>Thermal equilibrium between DM and SM in the early universe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D3649-4207-0B87-46BB-9B6A986C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7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98D5-6227-2BEA-D62A-0DEE5B09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6" name="Picture 5" descr="A graph of a graph showing different types of energy&#10;&#10;Description automatically generated">
            <a:extLst>
              <a:ext uri="{FF2B5EF4-FFF2-40B4-BE49-F238E27FC236}">
                <a16:creationId xmlns:a16="http://schemas.microsoft.com/office/drawing/2014/main" id="{AB0C4FD5-23E3-D244-70BA-5BB79FD4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78" y="0"/>
            <a:ext cx="745724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DCC8D1-BA88-6739-656D-F14F6B3853D8}"/>
              </a:ext>
            </a:extLst>
          </p:cNvPr>
          <p:cNvSpPr txBox="1"/>
          <p:nvPr/>
        </p:nvSpPr>
        <p:spPr>
          <a:xfrm>
            <a:off x="4918593" y="1605149"/>
            <a:ext cx="141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2DC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F9F198-D7F7-AF59-E008-FC811C081712}"/>
              </a:ext>
            </a:extLst>
          </p:cNvPr>
          <p:cNvSpPr/>
          <p:nvPr/>
        </p:nvSpPr>
        <p:spPr>
          <a:xfrm rot="19491907">
            <a:off x="5658817" y="1746463"/>
            <a:ext cx="1921042" cy="247493"/>
          </a:xfrm>
          <a:prstGeom prst="ellipse">
            <a:avLst/>
          </a:prstGeom>
          <a:noFill/>
          <a:ln w="28575">
            <a:solidFill>
              <a:srgbClr val="F52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D2151-6457-4368-09B7-2AD659B5166C}"/>
              </a:ext>
            </a:extLst>
          </p:cNvPr>
          <p:cNvSpPr txBox="1"/>
          <p:nvPr/>
        </p:nvSpPr>
        <p:spPr>
          <a:xfrm>
            <a:off x="3844020" y="2320454"/>
            <a:ext cx="16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FA4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Spin-1/2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F96602-6CE9-579D-BD33-E0B20CA171F4}"/>
              </a:ext>
            </a:extLst>
          </p:cNvPr>
          <p:cNvSpPr/>
          <p:nvPr/>
        </p:nvSpPr>
        <p:spPr>
          <a:xfrm rot="19491907">
            <a:off x="3989593" y="4148010"/>
            <a:ext cx="1921042" cy="247493"/>
          </a:xfrm>
          <a:prstGeom prst="ellipse">
            <a:avLst/>
          </a:prstGeom>
          <a:noFill/>
          <a:ln w="28575">
            <a:solidFill>
              <a:srgbClr val="00F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EED46B-8E45-6B34-8B1A-E02DE2FD577E}"/>
              </a:ext>
            </a:extLst>
          </p:cNvPr>
          <p:cNvSpPr/>
          <p:nvPr/>
        </p:nvSpPr>
        <p:spPr>
          <a:xfrm rot="19491907">
            <a:off x="4889243" y="2731274"/>
            <a:ext cx="1921042" cy="247493"/>
          </a:xfrm>
          <a:prstGeom prst="ellipse">
            <a:avLst/>
          </a:prstGeom>
          <a:noFill/>
          <a:ln w="28575">
            <a:solidFill>
              <a:srgbClr val="00F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6AB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611A5-AB2F-75C1-6848-08DCE989E4E4}"/>
              </a:ext>
            </a:extLst>
          </p:cNvPr>
          <p:cNvSpPr txBox="1"/>
          <p:nvPr/>
        </p:nvSpPr>
        <p:spPr>
          <a:xfrm>
            <a:off x="4113037" y="889844"/>
            <a:ext cx="20709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74E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Spin-1??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17A91-953B-8FD1-B15A-A885F28F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5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7B009-D745-D270-6C01-E1BBCFD5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3ED03-5170-A1CA-A571-5B5F876D084D}"/>
              </a:ext>
            </a:extLst>
          </p:cNvPr>
          <p:cNvSpPr/>
          <p:nvPr/>
        </p:nvSpPr>
        <p:spPr>
          <a:xfrm>
            <a:off x="124358" y="1176872"/>
            <a:ext cx="120676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Helvetica Neue Light" panose="02000403000000020004" pitchFamily="2" charset="0"/>
              </a:rPr>
              <a:t>Broaden the existing studies on </a:t>
            </a:r>
            <a:r>
              <a:rPr lang="en-US" sz="2800" dirty="0">
                <a:solidFill>
                  <a:srgbClr val="F52DCA"/>
                </a:solidFill>
                <a:ea typeface="Helvetica Neue Light" panose="02000403000000020004" pitchFamily="2" charset="0"/>
              </a:rPr>
              <a:t>sub-GeV DM </a:t>
            </a:r>
            <a:r>
              <a:rPr lang="en-US" sz="2800" dirty="0">
                <a:ea typeface="Helvetica Neue Light" panose="02000403000000020004" pitchFamily="2" charset="0"/>
              </a:rPr>
              <a:t>at </a:t>
            </a:r>
            <a:r>
              <a:rPr lang="en-US" sz="2800" dirty="0">
                <a:solidFill>
                  <a:srgbClr val="F52DCA"/>
                </a:solidFill>
                <a:ea typeface="Helvetica Neue Light" panose="02000403000000020004" pitchFamily="2" charset="0"/>
              </a:rPr>
              <a:t>fixed target experiments</a:t>
            </a:r>
            <a:endParaRPr lang="en-US" sz="2800" dirty="0">
              <a:ea typeface="Helvetica Neue Light" panose="02000403000000020004" pitchFamily="2" charset="0"/>
            </a:endParaRPr>
          </a:p>
          <a:p>
            <a:pPr lvl="1"/>
            <a:endParaRPr lang="en-US" sz="2800" dirty="0">
              <a:ea typeface="Helvetica Neue Light" panose="0200040300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Helvetica Neue Light" panose="02000403000000020004" pitchFamily="2" charset="0"/>
              </a:rPr>
              <a:t>We consider,</a:t>
            </a:r>
          </a:p>
          <a:p>
            <a:pPr marL="971550" lvl="1" indent="-514350">
              <a:buAutoNum type="arabicPeriod"/>
            </a:pPr>
            <a:r>
              <a:rPr lang="en-US" sz="2400" dirty="0">
                <a:ea typeface="Helvetica Neue Light" panose="02000403000000020004" pitchFamily="2" charset="0"/>
              </a:rPr>
              <a:t>a set of simplified spin-1 DM candidates which have a dark photon mediator</a:t>
            </a:r>
          </a:p>
          <a:p>
            <a:pPr marL="971550" lvl="1" indent="-514350">
              <a:buAutoNum type="arabicPeriod"/>
            </a:pPr>
            <a:endParaRPr lang="en-US" sz="2400" dirty="0">
              <a:ea typeface="Helvetica Neue Light" panose="02000403000000020004" pitchFamily="2" charset="0"/>
            </a:endParaRPr>
          </a:p>
          <a:p>
            <a:pPr lvl="2"/>
            <a:endParaRPr lang="en-US" sz="2400" dirty="0">
              <a:ea typeface="Helvetica Neue Light" panose="0200040300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CAA0C7-5D9D-5576-B645-DC74F11D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Goal of </a:t>
            </a:r>
            <a:r>
              <a:rPr lang="en-US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arXiv:2307.02207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F11A4-F398-3C33-1AFB-1D355098B4DC}"/>
              </a:ext>
            </a:extLst>
          </p:cNvPr>
          <p:cNvSpPr/>
          <p:nvPr/>
        </p:nvSpPr>
        <p:spPr>
          <a:xfrm>
            <a:off x="124358" y="206494"/>
            <a:ext cx="11909146" cy="384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A882D-B032-7547-9D2F-A04A9310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7B009-D745-D270-6C01-E1BBCFD5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3ED03-5170-A1CA-A571-5B5F876D084D}"/>
                  </a:ext>
                </a:extLst>
              </p:cNvPr>
              <p:cNvSpPr/>
              <p:nvPr/>
            </p:nvSpPr>
            <p:spPr>
              <a:xfrm>
                <a:off x="124358" y="1176872"/>
                <a:ext cx="12067642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ea typeface="Helvetica Neue Light" panose="02000403000000020004" pitchFamily="2" charset="0"/>
                  </a:rPr>
                  <a:t>Broaden the existing studies on </a:t>
                </a:r>
                <a:r>
                  <a:rPr lang="en-US" sz="2800" dirty="0">
                    <a:solidFill>
                      <a:srgbClr val="F52DCA"/>
                    </a:solidFill>
                    <a:ea typeface="Helvetica Neue Light" panose="02000403000000020004" pitchFamily="2" charset="0"/>
                  </a:rPr>
                  <a:t>sub-GeV DM </a:t>
                </a:r>
                <a:r>
                  <a:rPr lang="en-US" sz="2800" dirty="0">
                    <a:ea typeface="Helvetica Neue Light" panose="02000403000000020004" pitchFamily="2" charset="0"/>
                  </a:rPr>
                  <a:t>at </a:t>
                </a:r>
                <a:r>
                  <a:rPr lang="en-US" sz="2800" dirty="0">
                    <a:solidFill>
                      <a:srgbClr val="F52DCA"/>
                    </a:solidFill>
                    <a:ea typeface="Helvetica Neue Light" panose="02000403000000020004" pitchFamily="2" charset="0"/>
                  </a:rPr>
                  <a:t>fixed target experiments</a:t>
                </a:r>
                <a:endParaRPr lang="en-US" sz="2800" dirty="0">
                  <a:ea typeface="Helvetica Neue Light" panose="02000403000000020004" pitchFamily="2" charset="0"/>
                </a:endParaRPr>
              </a:p>
              <a:p>
                <a:pPr lvl="1"/>
                <a:endParaRPr lang="en-US" sz="2800" dirty="0">
                  <a:ea typeface="Helvetica Neue Light" panose="02000403000000020004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ea typeface="Helvetica Neue Light" panose="02000403000000020004" pitchFamily="2" charset="0"/>
                  </a:rPr>
                  <a:t>We consider,</a:t>
                </a:r>
              </a:p>
              <a:p>
                <a:pPr marL="971550" lvl="1" indent="-514350">
                  <a:buAutoNum type="arabicPeriod"/>
                </a:pPr>
                <a:r>
                  <a:rPr lang="en-US" sz="2400" dirty="0">
                    <a:ea typeface="Helvetica Neue Light" panose="02000403000000020004" pitchFamily="2" charset="0"/>
                  </a:rPr>
                  <a:t>a set of simplified spin-1 DM candidates which have a dark photon mediator</a:t>
                </a:r>
              </a:p>
              <a:p>
                <a:pPr marL="971550" lvl="1" indent="-514350">
                  <a:buAutoNum type="arabicPeriod"/>
                </a:pPr>
                <a:endParaRPr lang="en-US" sz="2400" dirty="0">
                  <a:ea typeface="Helvetica Neue Light" panose="02000403000000020004" pitchFamily="2" charset="0"/>
                </a:endParaRPr>
              </a:p>
              <a:p>
                <a:pPr marL="971550" lvl="1" indent="-514350">
                  <a:buAutoNum type="arabicPeriod"/>
                </a:pPr>
                <a:r>
                  <a:rPr lang="en-US" sz="2400" dirty="0">
                    <a:ea typeface="Helvetica Neue Light" panose="02000403000000020004" pitchFamily="2" charset="0"/>
                  </a:rPr>
                  <a:t>a renormalizable, UV complete extended Higgs sector spin-1 DM</a:t>
                </a:r>
              </a:p>
              <a:p>
                <a:pPr marL="1428750" lvl="2" indent="-5143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Helvetica Neue Light" panose="02000403000000020004" pitchFamily="2" charset="0"/>
                  </a:rPr>
                  <a:t>Dark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SU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dPr>
                      <m:e>
                        <m:r>
                          <a:rPr lang="en-CA" sz="2400" b="0" i="0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2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 ×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𝑈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, 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𝑍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</a:t>
                </a:r>
                <a:r>
                  <a:rPr lang="en-CA" sz="2400" dirty="0">
                    <a:ea typeface="Helvetica Neue Light" panose="02000403000000020004" pitchFamily="2" charset="0"/>
                  </a:rPr>
                  <a:t>mediators and SIMP DM</a:t>
                </a:r>
              </a:p>
              <a:p>
                <a:pPr marL="1428750" lvl="2" indent="-514350">
                  <a:buFont typeface="Arial" panose="020B0604020202020204" pitchFamily="34" charset="0"/>
                  <a:buChar char="•"/>
                </a:pPr>
                <a:endParaRPr lang="en-US" sz="2400" dirty="0"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3ED03-5170-A1CA-A571-5B5F876D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8" y="1176872"/>
                <a:ext cx="12067642" cy="3231654"/>
              </a:xfrm>
              <a:prstGeom prst="rect">
                <a:avLst/>
              </a:prstGeom>
              <a:blipFill>
                <a:blip r:embed="rId2"/>
                <a:stretch>
                  <a:fillRect l="-840" t="-195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C0CAA0C7-5D9D-5576-B645-DC74F11D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Goal of </a:t>
            </a:r>
            <a:r>
              <a:rPr lang="en-US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arXiv:2307.02207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F11A4-F398-3C33-1AFB-1D355098B4DC}"/>
              </a:ext>
            </a:extLst>
          </p:cNvPr>
          <p:cNvSpPr/>
          <p:nvPr/>
        </p:nvSpPr>
        <p:spPr>
          <a:xfrm>
            <a:off x="124358" y="206494"/>
            <a:ext cx="11909146" cy="384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799BC-1A3B-0065-7476-2B374675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3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7B009-D745-D270-6C01-E1BBCFD5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3ED03-5170-A1CA-A571-5B5F876D084D}"/>
                  </a:ext>
                </a:extLst>
              </p:cNvPr>
              <p:cNvSpPr/>
              <p:nvPr/>
            </p:nvSpPr>
            <p:spPr>
              <a:xfrm>
                <a:off x="124358" y="1176872"/>
                <a:ext cx="1206764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ea typeface="Helvetica Neue Light" panose="02000403000000020004" pitchFamily="2" charset="0"/>
                  </a:rPr>
                  <a:t>Broaden the existing studies on </a:t>
                </a:r>
                <a:r>
                  <a:rPr lang="en-US" sz="2800" dirty="0">
                    <a:solidFill>
                      <a:srgbClr val="F52DCA"/>
                    </a:solidFill>
                    <a:ea typeface="Helvetica Neue Light" panose="02000403000000020004" pitchFamily="2" charset="0"/>
                  </a:rPr>
                  <a:t>sub-GeV DM </a:t>
                </a:r>
                <a:r>
                  <a:rPr lang="en-US" sz="2800" dirty="0">
                    <a:ea typeface="Helvetica Neue Light" panose="02000403000000020004" pitchFamily="2" charset="0"/>
                  </a:rPr>
                  <a:t>at </a:t>
                </a:r>
                <a:r>
                  <a:rPr lang="en-US" sz="2800" dirty="0">
                    <a:solidFill>
                      <a:srgbClr val="F52DCA"/>
                    </a:solidFill>
                    <a:ea typeface="Helvetica Neue Light" panose="02000403000000020004" pitchFamily="2" charset="0"/>
                  </a:rPr>
                  <a:t>fixed target experiments</a:t>
                </a:r>
                <a:endParaRPr lang="en-US" sz="2800" dirty="0">
                  <a:ea typeface="Helvetica Neue Light" panose="02000403000000020004" pitchFamily="2" charset="0"/>
                </a:endParaRPr>
              </a:p>
              <a:p>
                <a:pPr lvl="1"/>
                <a:endParaRPr lang="en-US" sz="2800" dirty="0">
                  <a:ea typeface="Helvetica Neue Light" panose="02000403000000020004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ea typeface="Helvetica Neue Light" panose="02000403000000020004" pitchFamily="2" charset="0"/>
                  </a:rPr>
                  <a:t>We consider,</a:t>
                </a:r>
              </a:p>
              <a:p>
                <a:pPr marL="971550" lvl="1" indent="-514350">
                  <a:buAutoNum type="arabicPeriod"/>
                </a:pPr>
                <a:r>
                  <a:rPr lang="en-US" sz="2400" dirty="0">
                    <a:ea typeface="Helvetica Neue Light" panose="02000403000000020004" pitchFamily="2" charset="0"/>
                  </a:rPr>
                  <a:t>a set of simplified spin-1 DM candidates which have a dark photon mediator</a:t>
                </a:r>
              </a:p>
              <a:p>
                <a:pPr marL="971550" lvl="1" indent="-514350">
                  <a:buAutoNum type="arabicPeriod"/>
                </a:pPr>
                <a:endParaRPr lang="en-US" sz="2400" dirty="0">
                  <a:ea typeface="Helvetica Neue Light" panose="02000403000000020004" pitchFamily="2" charset="0"/>
                </a:endParaRPr>
              </a:p>
              <a:p>
                <a:pPr marL="971550" lvl="1" indent="-514350">
                  <a:buAutoNum type="arabicPeriod"/>
                </a:pPr>
                <a:r>
                  <a:rPr lang="en-US" sz="2400" dirty="0">
                    <a:ea typeface="Helvetica Neue Light" panose="02000403000000020004" pitchFamily="2" charset="0"/>
                  </a:rPr>
                  <a:t>a renormalizable, UV complete extended Higgs sector spin-1 DM</a:t>
                </a:r>
              </a:p>
              <a:p>
                <a:pPr marL="1428750" lvl="2" indent="-5143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Helvetica Neue Light" panose="02000403000000020004" pitchFamily="2" charset="0"/>
                  </a:rPr>
                  <a:t>Dark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SU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dPr>
                      <m:e>
                        <m:r>
                          <a:rPr lang="en-CA" sz="2400" b="0" i="0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2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 ×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𝑈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, 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𝑍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</a:t>
                </a:r>
                <a:r>
                  <a:rPr lang="en-CA" sz="2400" dirty="0">
                    <a:ea typeface="Helvetica Neue Light" panose="02000403000000020004" pitchFamily="2" charset="0"/>
                  </a:rPr>
                  <a:t>mediators and SIMP DM</a:t>
                </a:r>
              </a:p>
              <a:p>
                <a:pPr marL="1428750" lvl="2" indent="-514350">
                  <a:buFont typeface="Arial" panose="020B0604020202020204" pitchFamily="34" charset="0"/>
                  <a:buChar char="•"/>
                </a:pPr>
                <a:endParaRPr lang="en-US" sz="2400" dirty="0">
                  <a:ea typeface="Helvetica Neue Light" panose="02000403000000020004" pitchFamily="2" charset="0"/>
                </a:endParaRPr>
              </a:p>
              <a:p>
                <a:pPr marL="1428750" lvl="2" indent="-5143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ea typeface="Helvetica Neue Light" panose="02000403000000020004" pitchFamily="2" charset="0"/>
                  </a:rPr>
                  <a:t>Dark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SU</m:t>
                    </m:r>
                    <m:d>
                      <m:dPr>
                        <m:ctrlPr>
                          <a:rPr lang="en-CA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dPr>
                      <m:e>
                        <m:r>
                          <a:rPr lang="en-C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2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  <m:r>
                      <a:rPr lang="en-CA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ea typeface="Helvetica Neue Light" panose="02000403000000020004" pitchFamily="2" charset="0"/>
                  </a:rPr>
                  <a:t> mediator </a:t>
                </a:r>
              </a:p>
              <a:p>
                <a:pPr marL="1885950" lvl="3" indent="-5143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70C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𝑚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𝑍</m:t>
                        </m:r>
                        <m:r>
                          <a:rPr lang="en-CA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b>
                    </m:sSub>
                    <m:r>
                      <a:rPr lang="en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&lt;2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𝑚</m:t>
                        </m:r>
                      </m:e>
                      <m:sub>
                        <m:r>
                          <a:rPr lang="en-CA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leading to off-shell DP production and visible signatures</a:t>
                </a:r>
                <a:endParaRPr lang="en-US" sz="2000" dirty="0">
                  <a:ea typeface="Helvetica Neue Light" panose="02000403000000020004" pitchFamily="2" charset="0"/>
                </a:endParaRPr>
              </a:p>
              <a:p>
                <a:pPr marL="457200" indent="-457200" algn="ctr">
                  <a:buFont typeface="Arial" panose="020B0604020202020204" pitchFamily="34" charset="0"/>
                  <a:buChar char="•"/>
                </a:pPr>
                <a:endParaRPr lang="en-US" sz="3200" dirty="0"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F3ED03-5170-A1CA-A571-5B5F876D0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8" y="1176872"/>
                <a:ext cx="12067642" cy="4401205"/>
              </a:xfrm>
              <a:prstGeom prst="rect">
                <a:avLst/>
              </a:prstGeom>
              <a:blipFill>
                <a:blip r:embed="rId2"/>
                <a:stretch>
                  <a:fillRect l="-840" t="-143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C0CAA0C7-5D9D-5576-B645-DC74F11D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Goal of </a:t>
            </a:r>
            <a:r>
              <a:rPr lang="en-US" b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arXiv:2307.02207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F11A4-F398-3C33-1AFB-1D355098B4DC}"/>
              </a:ext>
            </a:extLst>
          </p:cNvPr>
          <p:cNvSpPr/>
          <p:nvPr/>
        </p:nvSpPr>
        <p:spPr>
          <a:xfrm>
            <a:off x="124358" y="206494"/>
            <a:ext cx="11909146" cy="3840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C63C-E825-E1CF-3F19-7836268F4FD8}"/>
              </a:ext>
            </a:extLst>
          </p:cNvPr>
          <p:cNvSpPr txBox="1"/>
          <p:nvPr/>
        </p:nvSpPr>
        <p:spPr>
          <a:xfrm>
            <a:off x="5376671" y="5099655"/>
            <a:ext cx="301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ongoing</a:t>
            </a:r>
            <a:r>
              <a:rPr lang="en-SE" dirty="0">
                <a:solidFill>
                  <a:srgbClr val="0070C0"/>
                </a:solidFill>
              </a:rPr>
              <a:t> work at Chalmers!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F4E6B-2B0A-9F8B-47AA-6F0D3B45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3815-85D2-4A7E-B60B-90B7DE7C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3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  <a:ea typeface="Helvetica Neue Light" panose="02000403000000020004" pitchFamily="2" charset="0"/>
              </a:rPr>
              <a:t>Simplified Spin-1 Dark Matter Models</a:t>
            </a:r>
            <a:br>
              <a:rPr lang="en-US" dirty="0">
                <a:latin typeface="+mn-lt"/>
                <a:ea typeface="Helvetica Neue Light" panose="02000403000000020004" pitchFamily="2" charset="0"/>
              </a:rPr>
            </a:br>
            <a:r>
              <a:rPr lang="en-US" sz="2400" dirty="0">
                <a:latin typeface="+mn-lt"/>
                <a:ea typeface="Helvetica Neue Light" panose="02000403000000020004" pitchFamily="2" charset="0"/>
              </a:rPr>
              <a:t>with a Dark Photon Mediator</a:t>
            </a:r>
            <a:endParaRPr lang="en-US" dirty="0">
              <a:latin typeface="+mn-lt"/>
              <a:ea typeface="Helvetica Neue Light" panose="02000403000000020004" pitchFamily="2" charset="0"/>
            </a:endParaRPr>
          </a:p>
        </p:txBody>
      </p:sp>
      <p:pic>
        <p:nvPicPr>
          <p:cNvPr id="49" name="Picture 48" descr="\documentclass{article}&#10;\usepackage{amsmath}&#10;\pagestyle{empty}&#10;\usepackage{xcolor}&#10;\begin{document}&#10;&#10;&#10;$$ -\mathcal{L} \supset \left( i \textcolor{blue}{b_5} X_\nu^\dagger \partial_\mu X^\nu A'^\mu + \textcolor{magenta}{b_6} X_\mu^\dagger \partial^\mu X_\nu A'^\nu + \textcolor{olive}{b_7} \epsilon_{\mu \nu \rho \sigma} \left( X^{\dagger \mu} \partial^\nu X^\rho \right) A'^\sigma + h.c. \right) + \textcolor{orange}{h_3} A'_\mu \bar{f}\gamma^\mu f$$&#10;&#10;&#10;\end{document}" title="IguanaTex Bitmap Display">
            <a:extLst>
              <a:ext uri="{FF2B5EF4-FFF2-40B4-BE49-F238E27FC236}">
                <a16:creationId xmlns:a16="http://schemas.microsoft.com/office/drawing/2014/main" id="{C8CD52EA-4AE5-A50C-C412-356C6E5256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6282" y="1330393"/>
            <a:ext cx="11999435" cy="448875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27088E-3D01-DD12-50D5-18DCF44EA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45" y="2823620"/>
            <a:ext cx="4341543" cy="1734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CF7EB2-56E1-DCD9-F5D7-6F4797BC9D74}"/>
                  </a:ext>
                </a:extLst>
              </p:cNvPr>
              <p:cNvSpPr txBox="1"/>
              <p:nvPr/>
            </p:nvSpPr>
            <p:spPr>
              <a:xfrm>
                <a:off x="5392714" y="2801003"/>
                <a:ext cx="321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8CF7EB2-56E1-DCD9-F5D7-6F4797BC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714" y="2801003"/>
                <a:ext cx="321370" cy="430887"/>
              </a:xfrm>
              <a:prstGeom prst="rect">
                <a:avLst/>
              </a:prstGeom>
              <a:blipFill>
                <a:blip r:embed="rId6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D13AE1-C604-CA2C-E4A1-DD717BF77ECC}"/>
                  </a:ext>
                </a:extLst>
              </p:cNvPr>
              <p:cNvSpPr txBox="1"/>
              <p:nvPr/>
            </p:nvSpPr>
            <p:spPr>
              <a:xfrm>
                <a:off x="5217153" y="4160816"/>
                <a:ext cx="496931" cy="442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D13AE1-C604-CA2C-E4A1-DD717BF7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53" y="4160816"/>
                <a:ext cx="496931" cy="442044"/>
              </a:xfrm>
              <a:prstGeom prst="rect">
                <a:avLst/>
              </a:prstGeom>
              <a:blipFill>
                <a:blip r:embed="rId7"/>
                <a:stretch>
                  <a:fillRect l="-15000" t="-5556" r="-12500" b="-555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0E8534-4805-5831-37BB-B2E14925D56D}"/>
                  </a:ext>
                </a:extLst>
              </p:cNvPr>
              <p:cNvSpPr txBox="1"/>
              <p:nvPr/>
            </p:nvSpPr>
            <p:spPr>
              <a:xfrm>
                <a:off x="7397980" y="3791484"/>
                <a:ext cx="344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0E8534-4805-5831-37BB-B2E14925D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980" y="3791484"/>
                <a:ext cx="344646" cy="369332"/>
              </a:xfrm>
              <a:prstGeom prst="rect">
                <a:avLst/>
              </a:prstGeom>
              <a:blipFill>
                <a:blip r:embed="rId8"/>
                <a:stretch>
                  <a:fillRect l="-21429" r="-21429" b="-10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23A558-76E6-F8DE-EFF3-E35978C736E1}"/>
                  </a:ext>
                </a:extLst>
              </p:cNvPr>
              <p:cNvSpPr txBox="1"/>
              <p:nvPr/>
            </p:nvSpPr>
            <p:spPr>
              <a:xfrm>
                <a:off x="9290981" y="2838885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23A558-76E6-F8DE-EFF3-E35978C73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81" y="2838885"/>
                <a:ext cx="289438" cy="430887"/>
              </a:xfrm>
              <a:prstGeom prst="rect">
                <a:avLst/>
              </a:prstGeom>
              <a:blipFill>
                <a:blip r:embed="rId9"/>
                <a:stretch>
                  <a:fillRect l="-41667" t="-2857" r="-37500" b="-3142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698F81-766E-AA5F-0D25-B8A7A6EC6C1C}"/>
                  </a:ext>
                </a:extLst>
              </p:cNvPr>
              <p:cNvSpPr txBox="1"/>
              <p:nvPr/>
            </p:nvSpPr>
            <p:spPr>
              <a:xfrm>
                <a:off x="9290981" y="4027031"/>
                <a:ext cx="289438" cy="441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698F81-766E-AA5F-0D25-B8A7A6EC6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81" y="4027031"/>
                <a:ext cx="289438" cy="441468"/>
              </a:xfrm>
              <a:prstGeom prst="rect">
                <a:avLst/>
              </a:prstGeom>
              <a:blipFill>
                <a:blip r:embed="rId10"/>
                <a:stretch>
                  <a:fillRect l="-41667" r="-37500" b="-3428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8DDC1A-55F9-D61C-E898-F66A081B9883}"/>
                  </a:ext>
                </a:extLst>
              </p:cNvPr>
              <p:cNvSpPr txBox="1"/>
              <p:nvPr/>
            </p:nvSpPr>
            <p:spPr>
              <a:xfrm>
                <a:off x="244885" y="2501102"/>
                <a:ext cx="194832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1B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1B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1B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1B00FF"/>
                    </a:solidFill>
                    <a:ea typeface="Helvetica Neue Light" panose="02000403000000020004" pitchFamily="2" charset="0"/>
                  </a:rPr>
                  <a:t>: real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D9127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D9127E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D9127E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D9127E"/>
                    </a:solidFill>
                    <a:ea typeface="Helvetica Neue Light" panose="02000403000000020004" pitchFamily="2" charset="0"/>
                  </a:rPr>
                  <a:t>: complex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88831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888317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88831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888317"/>
                    </a:solidFill>
                    <a:ea typeface="Helvetica Neue Light" panose="02000403000000020004" pitchFamily="2" charset="0"/>
                  </a:rPr>
                  <a:t>: complex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solidFill>
                              <a:srgbClr val="FF800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FF800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400" b="0" i="0" smtClean="0">
                            <a:solidFill>
                              <a:srgbClr val="FF800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8001"/>
                    </a:solidFill>
                    <a:ea typeface="Helvetica Neue Light" panose="02000403000000020004" pitchFamily="2" charset="0"/>
                  </a:rPr>
                  <a:t>: real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8DDC1A-55F9-D61C-E898-F66A081B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5" y="2501102"/>
                <a:ext cx="1948327" cy="1569660"/>
              </a:xfrm>
              <a:prstGeom prst="rect">
                <a:avLst/>
              </a:prstGeom>
              <a:blipFill>
                <a:blip r:embed="rId11"/>
                <a:stretch>
                  <a:fillRect l="-1299" t="-3200" b="-8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FF729D-F19E-5FD4-2FB8-A8292F3D17B5}"/>
                  </a:ext>
                </a:extLst>
              </p:cNvPr>
              <p:cNvSpPr txBox="1"/>
              <p:nvPr/>
            </p:nvSpPr>
            <p:spPr>
              <a:xfrm>
                <a:off x="5308677" y="4864255"/>
                <a:ext cx="4867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Helvetica Neue Light" panose="02000403000000020004" pitchFamily="2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>
                    <a:ea typeface="Helvetica Neue Light" panose="02000403000000020004" pitchFamily="2" charset="0"/>
                  </a:rPr>
                  <a:t> s-channel dominates DM annihilations.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FF729D-F19E-5FD4-2FB8-A8292F3D1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677" y="4864255"/>
                <a:ext cx="4867897" cy="830997"/>
              </a:xfrm>
              <a:prstGeom prst="rect">
                <a:avLst/>
              </a:prstGeom>
              <a:blipFill>
                <a:blip r:embed="rId12"/>
                <a:stretch>
                  <a:fillRect l="-2083" t="-6061" b="-1515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A977FF-BB05-64EF-BD79-5FD025655C34}"/>
                  </a:ext>
                </a:extLst>
              </p:cNvPr>
              <p:cNvSpPr txBox="1"/>
              <p:nvPr/>
            </p:nvSpPr>
            <p:spPr>
              <a:xfrm>
                <a:off x="96282" y="4408760"/>
                <a:ext cx="2743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𝑓</m:t>
                    </m:r>
                  </m:oMath>
                </a14:m>
                <a:r>
                  <a:rPr lang="en-US" dirty="0">
                    <a:ea typeface="Helvetica Neue Light" panose="02000403000000020004" pitchFamily="2" charset="0"/>
                  </a:rPr>
                  <a:t>: SM leptons and quarks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6A977FF-BB05-64EF-BD79-5FD02565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2" y="4408760"/>
                <a:ext cx="2743201" cy="369332"/>
              </a:xfrm>
              <a:prstGeom prst="rect">
                <a:avLst/>
              </a:prstGeom>
              <a:blipFill>
                <a:blip r:embed="rId13"/>
                <a:stretch>
                  <a:fillRect l="-461" t="-6667" b="-23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7F15CC-6C28-D392-7FF9-D43460574EFA}"/>
                  </a:ext>
                </a:extLst>
              </p:cNvPr>
              <p:cNvSpPr txBox="1"/>
              <p:nvPr/>
            </p:nvSpPr>
            <p:spPr>
              <a:xfrm>
                <a:off x="643044" y="4003822"/>
                <a:ext cx="9057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7F15CC-6C28-D392-7FF9-D43460574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44" y="4003822"/>
                <a:ext cx="905761" cy="307777"/>
              </a:xfrm>
              <a:prstGeom prst="rect">
                <a:avLst/>
              </a:prstGeom>
              <a:blipFill>
                <a:blip r:embed="rId22"/>
                <a:stretch>
                  <a:fillRect l="-5556" r="-4167" b="-160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26B284-2C27-C23C-ECB1-E75E11873421}"/>
              </a:ext>
            </a:extLst>
          </p:cNvPr>
          <p:cNvSpPr txBox="1"/>
          <p:nvPr/>
        </p:nvSpPr>
        <p:spPr>
          <a:xfrm>
            <a:off x="5974770" y="2338056"/>
            <a:ext cx="375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600" dirty="0"/>
              <a:t>DM Freeze-Out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67757-477D-4DB4-F4DF-C136B3F3B49E}"/>
              </a:ext>
            </a:extLst>
          </p:cNvPr>
          <p:cNvSpPr/>
          <p:nvPr/>
        </p:nvSpPr>
        <p:spPr>
          <a:xfrm>
            <a:off x="4807525" y="2360082"/>
            <a:ext cx="5430982" cy="35952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E1768-C18B-5304-9DA3-56B00E87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A7D84-49BA-F387-271E-B008F402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4181BA-E6DC-6D9E-F767-9E6CC65B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42047" y="1456803"/>
            <a:ext cx="5693086" cy="36845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7F295A-0555-BBE5-EF3D-4BFB81EF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56803"/>
            <a:ext cx="5704829" cy="36780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F2EC5-3A98-1ACF-26AD-8E199DF8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Spin-1 Thermal Targets | Taylor R. Gray | IDM 2024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55F7A-53DC-7A0B-09E8-11AE78E31A3F}"/>
              </a:ext>
            </a:extLst>
          </p:cNvPr>
          <p:cNvSpPr txBox="1"/>
          <p:nvPr/>
        </p:nvSpPr>
        <p:spPr>
          <a:xfrm>
            <a:off x="6092789" y="5268533"/>
            <a:ext cx="570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Ruled out by current experiments and CMB respectively..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2B4E6F-59F1-8986-DDC7-05D72E2BDC51}"/>
                  </a:ext>
                </a:extLst>
              </p:cNvPr>
              <p:cNvSpPr txBox="1"/>
              <p:nvPr/>
            </p:nvSpPr>
            <p:spPr>
              <a:xfrm>
                <a:off x="203364" y="5235688"/>
                <a:ext cx="3925768" cy="145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Large </a:t>
                </a:r>
                <a:r>
                  <a:rPr lang="en-US" sz="2800" b="1" dirty="0" err="1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MiniBooNE</a:t>
                </a:r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limits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𝝈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𝝌</m:t>
                        </m:r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−</m:t>
                            </m:r>
                          </m:sup>
                        </m:sSup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→</m:t>
                        </m:r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𝝌</m:t>
                        </m:r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being large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𝒎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𝝌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is small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2B4E6F-59F1-8986-DDC7-05D72E2BD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4" y="5235688"/>
                <a:ext cx="3925768" cy="1454372"/>
              </a:xfrm>
              <a:prstGeom prst="rect">
                <a:avLst/>
              </a:prstGeom>
              <a:blipFill>
                <a:blip r:embed="rId4"/>
                <a:stretch>
                  <a:fillRect l="-3226" t="-4348" r="-129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7F800A-2B4E-8A68-0EB4-5E1983EEA707}"/>
                  </a:ext>
                </a:extLst>
              </p14:cNvPr>
              <p14:cNvContentPartPr/>
              <p14:nvPr/>
            </p14:nvContentPartPr>
            <p14:xfrm>
              <a:off x="1793075" y="3693113"/>
              <a:ext cx="204840" cy="1584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7F800A-2B4E-8A68-0EB4-5E1983EEA7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4075" y="3684473"/>
                <a:ext cx="222480" cy="160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3B32FD-719B-C528-1A3B-ACEB44B67019}"/>
              </a:ext>
            </a:extLst>
          </p:cNvPr>
          <p:cNvSpPr txBox="1"/>
          <p:nvPr/>
        </p:nvSpPr>
        <p:spPr>
          <a:xfrm>
            <a:off x="0" y="230893"/>
            <a:ext cx="10744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Strong Limits on Spin-1 Relic Targets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7053C-63A4-5741-E009-69CC270C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A65A-F566-AA79-6773-211819D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7605B-26C3-03DC-4376-400BC377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08138"/>
            <a:ext cx="9645717" cy="6219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C72AF-B561-F2C5-4743-782A2D56366C}"/>
              </a:ext>
            </a:extLst>
          </p:cNvPr>
          <p:cNvSpPr txBox="1"/>
          <p:nvPr/>
        </p:nvSpPr>
        <p:spPr>
          <a:xfrm>
            <a:off x="9552003" y="501650"/>
            <a:ext cx="2639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HELVETICA NEUE LIGHT" panose="02000403000000020004" pitchFamily="2" charset="0"/>
              </a:rPr>
              <a:t>Spin-1 DM is the first to be probed by LDMX!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96415-C646-3328-F5DD-333EB8626E17}"/>
              </a:ext>
            </a:extLst>
          </p:cNvPr>
          <p:cNvSpPr txBox="1"/>
          <p:nvPr/>
        </p:nvSpPr>
        <p:spPr>
          <a:xfrm>
            <a:off x="79829" y="6002407"/>
            <a:ext cx="4354285" cy="70788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Let's now consider a UV complete model where unitarity is not violated!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1EFB5-AFE6-62DC-BC52-FDA366EB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70F9F-D71E-543D-30D6-97FCC98221D6}"/>
              </a:ext>
            </a:extLst>
          </p:cNvPr>
          <p:cNvSpPr/>
          <p:nvPr/>
        </p:nvSpPr>
        <p:spPr>
          <a:xfrm>
            <a:off x="436726" y="1199967"/>
            <a:ext cx="6915669" cy="152670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A0BDB-F0A6-94FB-3138-0FE0ACA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EDE46-6C64-D4BF-EE2A-4406828D448D}"/>
              </a:ext>
            </a:extLst>
          </p:cNvPr>
          <p:cNvSpPr txBox="1"/>
          <p:nvPr/>
        </p:nvSpPr>
        <p:spPr>
          <a:xfrm>
            <a:off x="-81831" y="76305"/>
            <a:ext cx="852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Helvetica Neue Light" panose="02000403000000020004" pitchFamily="2" charset="0"/>
              </a:rPr>
              <a:t>an aside on Unitarity Violation…</a:t>
            </a:r>
            <a:endParaRPr lang="en-US" sz="4400" dirty="0">
              <a:solidFill>
                <a:srgbClr val="F52DCA"/>
              </a:solidFill>
              <a:latin typeface="Cambria" panose="02040503050406030204" pitchFamily="18" charset="0"/>
              <a:ea typeface="Helvetica Neue Light" panose="02000403000000020004" pitchFamily="2" charset="0"/>
            </a:endParaRPr>
          </a:p>
        </p:txBody>
      </p:sp>
      <p:pic>
        <p:nvPicPr>
          <p:cNvPr id="7" name="Picture 6" descr="A picture containing font, text, typography, white&#10;&#10;Description automatically generated">
            <a:extLst>
              <a:ext uri="{FF2B5EF4-FFF2-40B4-BE49-F238E27FC236}">
                <a16:creationId xmlns:a16="http://schemas.microsoft.com/office/drawing/2014/main" id="{90080A2B-BFA8-1709-D662-703B18F2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8" y="1706665"/>
            <a:ext cx="4552323" cy="866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7F7C6A-D16D-7C24-2EE3-BBE0A0D0F5A1}"/>
              </a:ext>
            </a:extLst>
          </p:cNvPr>
          <p:cNvSpPr txBox="1"/>
          <p:nvPr/>
        </p:nvSpPr>
        <p:spPr>
          <a:xfrm>
            <a:off x="2209800" y="2798658"/>
            <a:ext cx="5574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a typeface="Helvetica Neue Light" panose="02000403000000020004" pitchFamily="2" charset="0"/>
              </a:rPr>
              <a:t>If the matrix elements in the theory are too large at tree level, additional fields or higher order diagrams are needed to restore unitarity of the S matrix.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3924E5-3209-1C99-487A-F46116782C49}"/>
                  </a:ext>
                </a:extLst>
              </p:cNvPr>
              <p:cNvSpPr txBox="1"/>
              <p:nvPr/>
            </p:nvSpPr>
            <p:spPr>
              <a:xfrm>
                <a:off x="63500" y="5534876"/>
                <a:ext cx="60634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ea typeface="Helvetica Neue Light" panose="02000403000000020004" pitchFamily="2" charset="0"/>
                  </a:rPr>
                  <a:t>arXiv:1510.02110: simplified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𝐷𝑀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ea typeface="Helvetica Neue Light" panose="02000403000000020004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ea typeface="Helvetica Neue Light" panose="02000403000000020004" pitchFamily="2" charset="0"/>
                  </a:rPr>
                  <a:t>arXiv:2303.08351: spin-1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𝐷𝑀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ea typeface="Helvetica Neue Light" panose="02000403000000020004" pitchFamily="2" charset="0"/>
                  </a:rPr>
                  <a:t> self scattering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3924E5-3209-1C99-487A-F4611678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5534876"/>
                <a:ext cx="6063424" cy="830997"/>
              </a:xfrm>
              <a:prstGeom prst="rect">
                <a:avLst/>
              </a:prstGeom>
              <a:blipFill>
                <a:blip r:embed="rId3"/>
                <a:stretch>
                  <a:fillRect l="-1461" t="-4478" r="-418" b="-149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545AFB0-CF64-977E-814F-20271B03366B}"/>
              </a:ext>
            </a:extLst>
          </p:cNvPr>
          <p:cNvSpPr txBox="1"/>
          <p:nvPr/>
        </p:nvSpPr>
        <p:spPr>
          <a:xfrm>
            <a:off x="7619668" y="2238296"/>
            <a:ext cx="47250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Helvetica Neue Light" panose="02000403000000020004" pitchFamily="2" charset="0"/>
              </a:rPr>
              <a:t>Must be careful for the </a:t>
            </a:r>
            <a:r>
              <a:rPr lang="en-US" sz="2800" dirty="0">
                <a:solidFill>
                  <a:srgbClr val="00B050"/>
                </a:solidFill>
                <a:ea typeface="Helvetica Neue Light" panose="02000403000000020004" pitchFamily="2" charset="0"/>
              </a:rPr>
              <a:t>simplified spin-1 DM</a:t>
            </a:r>
            <a:r>
              <a:rPr lang="en-US" sz="2800" dirty="0">
                <a:solidFill>
                  <a:srgbClr val="0070C0"/>
                </a:solidFill>
                <a:ea typeface="Helvetica Neue Light" panose="02000403000000020004" pitchFamily="2" charset="0"/>
              </a:rPr>
              <a:t> </a:t>
            </a:r>
            <a:r>
              <a:rPr lang="en-US" sz="2800" dirty="0">
                <a:ea typeface="Helvetica Neue Light" panose="02000403000000020004" pitchFamily="2" charset="0"/>
              </a:rPr>
              <a:t>models…</a:t>
            </a:r>
          </a:p>
          <a:p>
            <a:pPr lvl="1"/>
            <a:endParaRPr lang="en-US" sz="2800" dirty="0">
              <a:ea typeface="Helvetica Neue Light" panose="02000403000000020004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Helvetica Neue Light" panose="02000403000000020004" pitchFamily="2" charset="0"/>
              </a:rPr>
              <a:t>But, the renormalizable and UV complete </a:t>
            </a:r>
            <a:r>
              <a:rPr lang="en-US" sz="2800" dirty="0">
                <a:solidFill>
                  <a:srgbClr val="F52DCA"/>
                </a:solidFill>
                <a:ea typeface="Helvetica Neue Light" panose="02000403000000020004" pitchFamily="2" charset="0"/>
              </a:rPr>
              <a:t>SIMP spin-1 DM </a:t>
            </a:r>
            <a:r>
              <a:rPr lang="en-US" sz="2800" dirty="0">
                <a:ea typeface="Helvetica Neue Light" panose="02000403000000020004" pitchFamily="2" charset="0"/>
              </a:rPr>
              <a:t>model by construction does not violate unitarity!</a:t>
            </a: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DE1EA4A-A48B-D6AA-2D5B-111A8AEE3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6311"/>
            <a:ext cx="2220211" cy="2608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542023-078C-B04D-81F4-26A673CDFCEE}"/>
                  </a:ext>
                </a:extLst>
              </p:cNvPr>
              <p:cNvSpPr txBox="1"/>
              <p:nvPr/>
            </p:nvSpPr>
            <p:spPr>
              <a:xfrm>
                <a:off x="932556" y="1199967"/>
                <a:ext cx="6319144" cy="53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E" sz="2800" dirty="0">
                    <a:latin typeface="Cambria" panose="02040503050406030204" pitchFamily="18" charset="0"/>
                  </a:rPr>
                  <a:t>probability conservation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C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E" sz="28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542023-078C-B04D-81F4-26A673CDF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56" y="1199967"/>
                <a:ext cx="6319144" cy="534377"/>
              </a:xfrm>
              <a:prstGeom prst="rect">
                <a:avLst/>
              </a:prstGeom>
              <a:blipFill>
                <a:blip r:embed="rId5"/>
                <a:stretch>
                  <a:fillRect l="-2004" t="-9302" b="-302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CBF02-EA3A-6CFE-E1F4-EA9FB800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SIMP Spin-1 Dark Matter</a:t>
                </a:r>
                <a:b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</a:b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as mediators</a:t>
                </a:r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  <a:blipFill>
                <a:blip r:embed="rId6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7D55FA36-D597-CA22-E67E-A4ADACF1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&#10;$$ SU_X(2) \times U_{Z'}(1)$$&#10;&#10;\end{document}" title="IguanaTex Bitmap Display">
            <a:extLst>
              <a:ext uri="{FF2B5EF4-FFF2-40B4-BE49-F238E27FC236}">
                <a16:creationId xmlns:a16="http://schemas.microsoft.com/office/drawing/2014/main" id="{6F1BA906-DBAE-D63D-FB8A-6DF072CC45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12835" y="336695"/>
            <a:ext cx="2805469" cy="448875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 title="IguanaTex Bitmap Display">
            <a:extLst>
              <a:ext uri="{FF2B5EF4-FFF2-40B4-BE49-F238E27FC236}">
                <a16:creationId xmlns:a16="http://schemas.microsoft.com/office/drawing/2014/main" id="{5D7BB8D5-73AE-8CD4-8E45-A559CEAD27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7283" y="1325563"/>
            <a:ext cx="11917434" cy="175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/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blipFill>
                <a:blip r:embed="rId1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4A2B378-0FAF-FC37-44A6-BDF4929F8EF7}"/>
              </a:ext>
            </a:extLst>
          </p:cNvPr>
          <p:cNvSpPr txBox="1"/>
          <p:nvPr/>
        </p:nvSpPr>
        <p:spPr>
          <a:xfrm>
            <a:off x="137283" y="6125517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arXiv:1904.04109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415E617-8F38-36CC-8781-3918870B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SIMP Spin-1 Dark Matter</a:t>
                </a:r>
                <a:b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</a:b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as mediators</a:t>
                </a:r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  <a:blipFill>
                <a:blip r:embed="rId6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7D55FA36-D597-CA22-E67E-A4ADACF1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&#10;$$ SU_X(2) \times U_{Z'}(1)$$&#10;&#10;\end{document}" title="IguanaTex Bitmap Display">
            <a:extLst>
              <a:ext uri="{FF2B5EF4-FFF2-40B4-BE49-F238E27FC236}">
                <a16:creationId xmlns:a16="http://schemas.microsoft.com/office/drawing/2014/main" id="{6F1BA906-DBAE-D63D-FB8A-6DF072CC45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12835" y="336695"/>
            <a:ext cx="2805469" cy="448875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 title="IguanaTex Bitmap Display">
            <a:extLst>
              <a:ext uri="{FF2B5EF4-FFF2-40B4-BE49-F238E27FC236}">
                <a16:creationId xmlns:a16="http://schemas.microsoft.com/office/drawing/2014/main" id="{5D7BB8D5-73AE-8CD4-8E45-A559CEAD27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7283" y="1325563"/>
            <a:ext cx="11917434" cy="1759166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$ \sin(\theta_X') \ll \cos(\theta_X') $$&#10;&#10;&#10;\end{document}" title="IguanaTex Bitmap Display">
            <a:extLst>
              <a:ext uri="{FF2B5EF4-FFF2-40B4-BE49-F238E27FC236}">
                <a16:creationId xmlns:a16="http://schemas.microsoft.com/office/drawing/2014/main" id="{145DEC4B-0C54-733F-EC44-3DEEF47040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7228" y="3941731"/>
            <a:ext cx="2901372" cy="4599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682847-77DB-0621-C311-90DCDF4FD27F}"/>
                  </a:ext>
                </a:extLst>
              </p:cNvPr>
              <p:cNvSpPr txBox="1"/>
              <p:nvPr/>
            </p:nvSpPr>
            <p:spPr>
              <a:xfrm>
                <a:off x="1157499" y="4459466"/>
                <a:ext cx="28320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mainly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 are produced at fixed target experiments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682847-77DB-0621-C311-90DCDF4F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99" y="4459466"/>
                <a:ext cx="2832019" cy="1200329"/>
              </a:xfrm>
              <a:prstGeom prst="rect">
                <a:avLst/>
              </a:prstGeom>
              <a:blipFill>
                <a:blip r:embed="rId10"/>
                <a:stretch>
                  <a:fillRect l="-3587" t="-5263" b="-1052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7654B3-66FB-FF30-8D05-70E67F763C9B}"/>
              </a:ext>
            </a:extLst>
          </p:cNvPr>
          <p:cNvCxnSpPr>
            <a:cxnSpLocks/>
          </p:cNvCxnSpPr>
          <p:nvPr/>
        </p:nvCxnSpPr>
        <p:spPr>
          <a:xfrm flipH="1" flipV="1">
            <a:off x="2519548" y="3182943"/>
            <a:ext cx="320" cy="710514"/>
          </a:xfrm>
          <a:prstGeom prst="straightConnector1">
            <a:avLst/>
          </a:prstGeom>
          <a:ln w="38100">
            <a:solidFill>
              <a:srgbClr val="DE4F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/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blipFill>
                <a:blip r:embed="rId1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4A2B378-0FAF-FC37-44A6-BDF4929F8EF7}"/>
              </a:ext>
            </a:extLst>
          </p:cNvPr>
          <p:cNvSpPr txBox="1"/>
          <p:nvPr/>
        </p:nvSpPr>
        <p:spPr>
          <a:xfrm>
            <a:off x="137283" y="6125517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arXiv:1904.04109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B73C9-E73C-FCC9-C03C-DDD3575F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B635D-4E9E-B027-6816-9B0D03AA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85AD57-92B8-F060-ED04-EEDEB0C78DDD}"/>
              </a:ext>
            </a:extLst>
          </p:cNvPr>
          <p:cNvCxnSpPr>
            <a:cxnSpLocks/>
          </p:cNvCxnSpPr>
          <p:nvPr/>
        </p:nvCxnSpPr>
        <p:spPr>
          <a:xfrm>
            <a:off x="1774931" y="2713383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E89467-EC11-3ECB-258A-321740234D64}"/>
              </a:ext>
            </a:extLst>
          </p:cNvPr>
          <p:cNvCxnSpPr/>
          <p:nvPr/>
        </p:nvCxnSpPr>
        <p:spPr>
          <a:xfrm>
            <a:off x="648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A36E54-F005-5CB2-DC4C-CEB7B02ED04D}"/>
              </a:ext>
            </a:extLst>
          </p:cNvPr>
          <p:cNvCxnSpPr/>
          <p:nvPr/>
        </p:nvCxnSpPr>
        <p:spPr>
          <a:xfrm>
            <a:off x="360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2E209-7002-B0D3-CEC6-DA51442751A1}"/>
              </a:ext>
            </a:extLst>
          </p:cNvPr>
          <p:cNvCxnSpPr/>
          <p:nvPr/>
        </p:nvCxnSpPr>
        <p:spPr>
          <a:xfrm>
            <a:off x="504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B0365-D617-5B53-F73C-88D10C92A704}"/>
              </a:ext>
            </a:extLst>
          </p:cNvPr>
          <p:cNvCxnSpPr/>
          <p:nvPr/>
        </p:nvCxnSpPr>
        <p:spPr>
          <a:xfrm>
            <a:off x="21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0FD865-4FC7-8997-ECFB-C7F815016B68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463D3-58C6-A51B-EDCC-BFC10417BDDF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5387E0-4E72-C0B4-EA27-4A6627662C1A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A49F0-2905-BB90-A7CE-758F93A57D40}"/>
              </a:ext>
            </a:extLst>
          </p:cNvPr>
          <p:cNvCxnSpPr/>
          <p:nvPr/>
        </p:nvCxnSpPr>
        <p:spPr>
          <a:xfrm>
            <a:off x="93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/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/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/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/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blipFill>
                <a:blip r:embed="rId6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/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blipFill>
                <a:blip r:embed="rId7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/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blipFill>
                <a:blip r:embed="rId8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0F0BCF6-BB82-1338-5B7C-63B2F55D4C63}"/>
              </a:ext>
            </a:extLst>
          </p:cNvPr>
          <p:cNvSpPr/>
          <p:nvPr/>
        </p:nvSpPr>
        <p:spPr>
          <a:xfrm>
            <a:off x="5565915" y="2523600"/>
            <a:ext cx="1634086" cy="417943"/>
          </a:xfrm>
          <a:prstGeom prst="roundRect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/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(GeV)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blipFill>
                <a:blip r:embed="rId9"/>
                <a:stretch>
                  <a:fillRect t="-12903" b="-1612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4411EB9-E436-554F-C1AF-A08E82593C18}"/>
              </a:ext>
            </a:extLst>
          </p:cNvPr>
          <p:cNvSpPr txBox="1"/>
          <p:nvPr/>
        </p:nvSpPr>
        <p:spPr>
          <a:xfrm>
            <a:off x="5093273" y="2154985"/>
            <a:ext cx="25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Thermal DM Window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/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8DAB77-14BA-A84F-0E85-3ED1C256DA08}"/>
              </a:ext>
            </a:extLst>
          </p:cNvPr>
          <p:cNvCxnSpPr/>
          <p:nvPr/>
        </p:nvCxnSpPr>
        <p:spPr>
          <a:xfrm>
            <a:off x="6480000" y="3943552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E1F1EF-81CA-4E7A-176A-E79939C583FD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2247224" y="2732572"/>
            <a:ext cx="3318691" cy="1183886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C302D7C-B3D9-CA11-2FA9-0C318CB9CE00}"/>
              </a:ext>
            </a:extLst>
          </p:cNvPr>
          <p:cNvCxnSpPr>
            <a:cxnSpLocks/>
            <a:endCxn id="49" idx="3"/>
          </p:cNvCxnSpPr>
          <p:nvPr/>
        </p:nvCxnSpPr>
        <p:spPr>
          <a:xfrm>
            <a:off x="7200001" y="2690621"/>
            <a:ext cx="2961424" cy="1248599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683ADB-8407-C3CC-169E-E6BF3B64725A}"/>
              </a:ext>
            </a:extLst>
          </p:cNvPr>
          <p:cNvCxnSpPr>
            <a:cxnSpLocks/>
          </p:cNvCxnSpPr>
          <p:nvPr/>
        </p:nvCxnSpPr>
        <p:spPr>
          <a:xfrm>
            <a:off x="1774931" y="3943552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A461397-4953-38ED-D316-AC1237AB18CD}"/>
              </a:ext>
            </a:extLst>
          </p:cNvPr>
          <p:cNvSpPr/>
          <p:nvPr/>
        </p:nvSpPr>
        <p:spPr>
          <a:xfrm>
            <a:off x="2247224" y="3718865"/>
            <a:ext cx="4232773" cy="417943"/>
          </a:xfrm>
          <a:prstGeom prst="roundRect">
            <a:avLst/>
          </a:prstGeom>
          <a:solidFill>
            <a:srgbClr val="B26BD8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53F11-46E4-A25A-B423-B16E8BECC06F}"/>
              </a:ext>
            </a:extLst>
          </p:cNvPr>
          <p:cNvSpPr txBox="1"/>
          <p:nvPr/>
        </p:nvSpPr>
        <p:spPr>
          <a:xfrm>
            <a:off x="3625494" y="3415199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sub-GeV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D91D6A-E873-A028-E19D-CD1DF2F84AA6}"/>
              </a:ext>
            </a:extLst>
          </p:cNvPr>
          <p:cNvSpPr/>
          <p:nvPr/>
        </p:nvSpPr>
        <p:spPr>
          <a:xfrm>
            <a:off x="6479998" y="3730248"/>
            <a:ext cx="3681427" cy="417943"/>
          </a:xfrm>
          <a:prstGeom prst="roundRect">
            <a:avLst/>
          </a:prstGeom>
          <a:solidFill>
            <a:srgbClr val="0070C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DF919-AB02-22A2-0571-80BD2ECAA94E}"/>
              </a:ext>
            </a:extLst>
          </p:cNvPr>
          <p:cNvSpPr txBox="1"/>
          <p:nvPr/>
        </p:nvSpPr>
        <p:spPr>
          <a:xfrm>
            <a:off x="7672642" y="3415220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WIMPs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FEB810-E212-3B51-8AE9-1CA6A18C7A4B}"/>
              </a:ext>
            </a:extLst>
          </p:cNvPr>
          <p:cNvSpPr txBox="1"/>
          <p:nvPr/>
        </p:nvSpPr>
        <p:spPr>
          <a:xfrm>
            <a:off x="6184293" y="4163527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GeV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D2BB00-0635-1389-C5F2-2C26F6BF4779}"/>
              </a:ext>
            </a:extLst>
          </p:cNvPr>
          <p:cNvCxnSpPr/>
          <p:nvPr/>
        </p:nvCxnSpPr>
        <p:spPr>
          <a:xfrm>
            <a:off x="2251872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B1B131-2005-B061-6F30-755801BBCD44}"/>
              </a:ext>
            </a:extLst>
          </p:cNvPr>
          <p:cNvSpPr txBox="1"/>
          <p:nvPr/>
        </p:nvSpPr>
        <p:spPr>
          <a:xfrm>
            <a:off x="1928245" y="4148191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KeV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D79405-B115-6625-E347-7C43B5DD36E3}"/>
              </a:ext>
            </a:extLst>
          </p:cNvPr>
          <p:cNvCxnSpPr/>
          <p:nvPr/>
        </p:nvCxnSpPr>
        <p:spPr>
          <a:xfrm>
            <a:off x="4270699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C4DF190-D00E-6120-D83F-5CECB2B75816}"/>
              </a:ext>
            </a:extLst>
          </p:cNvPr>
          <p:cNvSpPr txBox="1"/>
          <p:nvPr/>
        </p:nvSpPr>
        <p:spPr>
          <a:xfrm>
            <a:off x="3886050" y="4163527"/>
            <a:ext cx="76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MeV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7C4882-9DF8-53FB-F899-B8BBA4B91C33}"/>
              </a:ext>
            </a:extLst>
          </p:cNvPr>
          <p:cNvCxnSpPr/>
          <p:nvPr/>
        </p:nvCxnSpPr>
        <p:spPr>
          <a:xfrm>
            <a:off x="8670176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1CB55AE-EAB9-DFD5-64C2-0B530D564504}"/>
              </a:ext>
            </a:extLst>
          </p:cNvPr>
          <p:cNvSpPr txBox="1"/>
          <p:nvPr/>
        </p:nvSpPr>
        <p:spPr>
          <a:xfrm>
            <a:off x="8351197" y="4162064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26747F-A45E-067B-07CA-7981A6EE9D27}"/>
              </a:ext>
            </a:extLst>
          </p:cNvPr>
          <p:cNvSpPr/>
          <p:nvPr/>
        </p:nvSpPr>
        <p:spPr>
          <a:xfrm>
            <a:off x="6801265" y="4559546"/>
            <a:ext cx="4539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DM produced through freeze-out near weak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A9CD5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GeV-</a:t>
            </a:r>
            <a:r>
              <a:rPr lang="en-US" sz="2000" dirty="0" err="1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scale thermal DM already widely tested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CB04613-A30B-F256-9DCE-F6FA8C75EBFA}"/>
              </a:ext>
            </a:extLst>
          </p:cNvPr>
          <p:cNvSpPr txBox="1">
            <a:spLocks/>
          </p:cNvSpPr>
          <p:nvPr/>
        </p:nvSpPr>
        <p:spPr>
          <a:xfrm>
            <a:off x="95888" y="64407"/>
            <a:ext cx="311548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Helvetica Neue Light" panose="02000403000000020004" pitchFamily="2" charset="0"/>
              </a:rPr>
              <a:t>Sub-GeV Dark Matter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BBEEAA-ACBE-8D1E-F321-A52C481B2BC2}"/>
              </a:ext>
            </a:extLst>
          </p:cNvPr>
          <p:cNvSpPr txBox="1"/>
          <p:nvPr/>
        </p:nvSpPr>
        <p:spPr>
          <a:xfrm>
            <a:off x="5243072" y="1277573"/>
            <a:ext cx="2267972" cy="8582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ea typeface="Helvetica Neue Light" panose="02000403000000020004" pitchFamily="2" charset="0"/>
              </a:rPr>
              <a:t>Thermal equilibrium between DM and SM in the early universe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8D168-6769-EF05-A86B-DC91BB07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4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SIMP Spin-1 Dark Matter</a:t>
                </a:r>
                <a:b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</a:b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as mediators</a:t>
                </a:r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93815-85D2-4A7E-B60B-90B7DE7CB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0839" y="0"/>
                <a:ext cx="10515600" cy="1325563"/>
              </a:xfrm>
              <a:blipFill>
                <a:blip r:embed="rId6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7D55FA36-D597-CA22-E67E-A4ADACF1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&#10;$$ SU_X(2) \times U_{Z'}(1)$$&#10;&#10;\end{document}" title="IguanaTex Bitmap Display">
            <a:extLst>
              <a:ext uri="{FF2B5EF4-FFF2-40B4-BE49-F238E27FC236}">
                <a16:creationId xmlns:a16="http://schemas.microsoft.com/office/drawing/2014/main" id="{6F1BA906-DBAE-D63D-FB8A-6DF072CC45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212835" y="336695"/>
            <a:ext cx="2805469" cy="448875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 title="IguanaTex Bitmap Display">
            <a:extLst>
              <a:ext uri="{FF2B5EF4-FFF2-40B4-BE49-F238E27FC236}">
                <a16:creationId xmlns:a16="http://schemas.microsoft.com/office/drawing/2014/main" id="{5D7BB8D5-73AE-8CD4-8E45-A559CEAD27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7283" y="1325563"/>
            <a:ext cx="11917434" cy="1759166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$ \sin(\theta_X') \ll \cos(\theta_X') $$&#10;&#10;&#10;\end{document}" title="IguanaTex Bitmap Display">
            <a:extLst>
              <a:ext uri="{FF2B5EF4-FFF2-40B4-BE49-F238E27FC236}">
                <a16:creationId xmlns:a16="http://schemas.microsoft.com/office/drawing/2014/main" id="{145DEC4B-0C54-733F-EC44-3DEEF47040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7228" y="3941731"/>
            <a:ext cx="2901372" cy="4599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682847-77DB-0621-C311-90DCDF4FD27F}"/>
                  </a:ext>
                </a:extLst>
              </p:cNvPr>
              <p:cNvSpPr txBox="1"/>
              <p:nvPr/>
            </p:nvSpPr>
            <p:spPr>
              <a:xfrm>
                <a:off x="1157499" y="4459466"/>
                <a:ext cx="28320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mainly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𝑍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 are produced at fixed target experiments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682847-77DB-0621-C311-90DCDF4F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99" y="4459466"/>
                <a:ext cx="2832019" cy="1200329"/>
              </a:xfrm>
              <a:prstGeom prst="rect">
                <a:avLst/>
              </a:prstGeom>
              <a:blipFill>
                <a:blip r:embed="rId10"/>
                <a:stretch>
                  <a:fillRect l="-3587" t="-5263" b="-1052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B4E95A-413D-C66C-8C21-8F3F359BF6FA}"/>
                  </a:ext>
                </a:extLst>
              </p:cNvPr>
              <p:cNvSpPr txBox="1"/>
              <p:nvPr/>
            </p:nvSpPr>
            <p:spPr>
              <a:xfrm>
                <a:off x="9280346" y="3735817"/>
                <a:ext cx="1578894" cy="3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acc>
                        <m:accPr>
                          <m:chr m:val="̅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B4E95A-413D-C66C-8C21-8F3F359B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46" y="3735817"/>
                <a:ext cx="1578894" cy="378373"/>
              </a:xfrm>
              <a:prstGeom prst="rect">
                <a:avLst/>
              </a:prstGeom>
              <a:blipFill>
                <a:blip r:embed="rId11"/>
                <a:stretch>
                  <a:fillRect l="-4000" r="-6400" b="-33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7F15136-9F5F-C9A5-D155-D6AB46BF31C9}"/>
              </a:ext>
            </a:extLst>
          </p:cNvPr>
          <p:cNvSpPr txBox="1"/>
          <p:nvPr/>
        </p:nvSpPr>
        <p:spPr>
          <a:xfrm>
            <a:off x="6045200" y="3900953"/>
            <a:ext cx="2060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processes setting the relic density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CF364-3B83-003B-3CE6-93893FA114F0}"/>
                  </a:ext>
                </a:extLst>
              </p:cNvPr>
              <p:cNvSpPr txBox="1"/>
              <p:nvPr/>
            </p:nvSpPr>
            <p:spPr>
              <a:xfrm>
                <a:off x="9280346" y="4282341"/>
                <a:ext cx="2271839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CF364-3B83-003B-3CE6-93893FA11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46" y="4282341"/>
                <a:ext cx="2271839" cy="375937"/>
              </a:xfrm>
              <a:prstGeom prst="rect">
                <a:avLst/>
              </a:prstGeom>
              <a:blipFill>
                <a:blip r:embed="rId12"/>
                <a:stretch>
                  <a:fillRect l="-2222" t="-12903" r="-1111" b="-1612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C8F9E5-18B9-53D1-F0D7-5AEE26FC1CCD}"/>
                  </a:ext>
                </a:extLst>
              </p:cNvPr>
              <p:cNvSpPr txBox="1"/>
              <p:nvPr/>
            </p:nvSpPr>
            <p:spPr>
              <a:xfrm>
                <a:off x="9280346" y="4829469"/>
                <a:ext cx="187666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C8F9E5-18B9-53D1-F0D7-5AEE26FC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46" y="4829469"/>
                <a:ext cx="1876668" cy="375937"/>
              </a:xfrm>
              <a:prstGeom prst="rect">
                <a:avLst/>
              </a:prstGeom>
              <a:blipFill>
                <a:blip r:embed="rId13"/>
                <a:stretch>
                  <a:fillRect l="-5369" t="-16667" r="-2013" b="-13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D89DD0-3790-B85C-5F04-5F0CED88274B}"/>
                  </a:ext>
                </a:extLst>
              </p:cNvPr>
              <p:cNvSpPr txBox="1"/>
              <p:nvPr/>
            </p:nvSpPr>
            <p:spPr>
              <a:xfrm>
                <a:off x="8105837" y="4254897"/>
                <a:ext cx="4376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D89DD0-3790-B85C-5F04-5F0CED882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37" y="4254897"/>
                <a:ext cx="437619" cy="492443"/>
              </a:xfrm>
              <a:prstGeom prst="rect">
                <a:avLst/>
              </a:prstGeom>
              <a:blipFill>
                <a:blip r:embed="rId14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613DD1A8-4276-E907-8790-A7D176D1572A}"/>
              </a:ext>
            </a:extLst>
          </p:cNvPr>
          <p:cNvSpPr/>
          <p:nvPr/>
        </p:nvSpPr>
        <p:spPr>
          <a:xfrm>
            <a:off x="8764221" y="3716289"/>
            <a:ext cx="296214" cy="15696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7654B3-66FB-FF30-8D05-70E67F763C9B}"/>
              </a:ext>
            </a:extLst>
          </p:cNvPr>
          <p:cNvCxnSpPr>
            <a:cxnSpLocks/>
          </p:cNvCxnSpPr>
          <p:nvPr/>
        </p:nvCxnSpPr>
        <p:spPr>
          <a:xfrm flipH="1" flipV="1">
            <a:off x="2519548" y="3182943"/>
            <a:ext cx="320" cy="710514"/>
          </a:xfrm>
          <a:prstGeom prst="straightConnector1">
            <a:avLst/>
          </a:prstGeom>
          <a:ln w="38100">
            <a:solidFill>
              <a:srgbClr val="DE4F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F84CC-DD62-A9C0-FC27-1A6D4A78C925}"/>
              </a:ext>
            </a:extLst>
          </p:cNvPr>
          <p:cNvSpPr/>
          <p:nvPr/>
        </p:nvSpPr>
        <p:spPr>
          <a:xfrm>
            <a:off x="9060435" y="4147592"/>
            <a:ext cx="2601793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490C7-4436-5AF2-77FF-02997A4B2901}"/>
                  </a:ext>
                </a:extLst>
              </p:cNvPr>
              <p:cNvSpPr txBox="1"/>
              <p:nvPr/>
            </p:nvSpPr>
            <p:spPr>
              <a:xfrm>
                <a:off x="8940801" y="5347921"/>
                <a:ext cx="31641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Dominant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eϵ</m:t>
                    </m:r>
                  </m:oMath>
                </a14:m>
                <a:endParaRPr lang="en-CA" sz="20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490C7-4436-5AF2-77FF-02997A4B2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1" y="5347921"/>
                <a:ext cx="3164114" cy="400110"/>
              </a:xfrm>
              <a:prstGeom prst="rect">
                <a:avLst/>
              </a:prstGeom>
              <a:blipFill>
                <a:blip r:embed="rId15"/>
                <a:stretch>
                  <a:fillRect l="-2400" t="-6061" b="-2424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/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ℑ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7D5D38-152E-2C83-F800-1462F1AD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95"/>
                <a:ext cx="3121015" cy="830997"/>
              </a:xfrm>
              <a:prstGeom prst="rect">
                <a:avLst/>
              </a:prstGeom>
              <a:blipFill>
                <a:blip r:embed="rId1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4A2B378-0FAF-FC37-44A6-BDF4929F8EF7}"/>
              </a:ext>
            </a:extLst>
          </p:cNvPr>
          <p:cNvSpPr txBox="1"/>
          <p:nvPr/>
        </p:nvSpPr>
        <p:spPr>
          <a:xfrm>
            <a:off x="137283" y="6125517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arXiv:1904.04109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2D361-5471-DEF8-FDFC-E150DC06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7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E35B4-99A3-4E92-FDAA-CF0CABA5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Spin-1 Thermal Targets | Taylor R. Gray | IDM 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12A93-0783-B761-E48E-5BF2183D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4" y="349492"/>
            <a:ext cx="9315450" cy="6006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09733-F316-37CC-A4E4-AD59F9CA381B}"/>
                  </a:ext>
                </a:extLst>
              </p:cNvPr>
              <p:cNvSpPr txBox="1"/>
              <p:nvPr/>
            </p:nvSpPr>
            <p:spPr>
              <a:xfrm>
                <a:off x="9453494" y="3126684"/>
                <a:ext cx="271945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54311B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Relic density is independent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54311B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54311B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entire region consistent w Planck!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F09733-F316-37CC-A4E4-AD59F9CA3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94" y="3126684"/>
                <a:ext cx="2719456" cy="1938992"/>
              </a:xfrm>
              <a:prstGeom prst="rect">
                <a:avLst/>
              </a:prstGeom>
              <a:blipFill>
                <a:blip r:embed="rId3"/>
                <a:stretch>
                  <a:fillRect l="-3721" t="-2614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4FA4F5-51A9-19E1-642A-64323E3A1C66}"/>
                  </a:ext>
                </a:extLst>
              </p:cNvPr>
              <p:cNvSpPr txBox="1"/>
              <p:nvPr/>
            </p:nvSpPr>
            <p:spPr>
              <a:xfrm>
                <a:off x="9523344" y="708177"/>
                <a:ext cx="271945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Weaker beam dump limits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DM</m:t>
                    </m:r>
                    <m:r>
                      <a:rPr lang="en-CA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scattering cross section is suppressed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4FA4F5-51A9-19E1-642A-64323E3A1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44" y="708177"/>
                <a:ext cx="2719456" cy="1938992"/>
              </a:xfrm>
              <a:prstGeom prst="rect">
                <a:avLst/>
              </a:prstGeom>
              <a:blipFill>
                <a:blip r:embed="rId4"/>
                <a:stretch>
                  <a:fillRect l="-3256" t="-2597" r="-6047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7C03E-1AB5-0A37-831B-C34E5743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7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64520-92F2-88C1-FE9B-8F0C0D2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Spin-1 Thermal Targets | Taylor R. Gray | IDM 2024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B0E41B-A6C8-C75D-3553-124B46B061AF}"/>
              </a:ext>
            </a:extLst>
          </p:cNvPr>
          <p:cNvSpPr txBox="1">
            <a:spLocks/>
          </p:cNvSpPr>
          <p:nvPr/>
        </p:nvSpPr>
        <p:spPr>
          <a:xfrm>
            <a:off x="197227" y="19878"/>
            <a:ext cx="4772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/>
                </a:solidFill>
                <a:latin typeface="Cambria" panose="02040503050406030204" pitchFamily="18" charset="0"/>
                <a:ea typeface="Helvetica Neue Light" panose="02000403000000020004" pitchFamily="2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59CB6-2C7A-D664-6A41-2921DFDD4621}"/>
                  </a:ext>
                </a:extLst>
              </p:cNvPr>
              <p:cNvSpPr txBox="1"/>
              <p:nvPr/>
            </p:nvSpPr>
            <p:spPr>
              <a:xfrm>
                <a:off x="121020" y="1254818"/>
                <a:ext cx="5876367" cy="4348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Extending the current landscape of sub-GeV DM models considered in the context of fixed target experiments</a:t>
                </a:r>
              </a:p>
              <a:p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Spin-1 sub-GeV DM </a:t>
                </a:r>
              </a:p>
              <a:p>
                <a:pPr marL="914400" lvl="1" indent="-457200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A</m:t>
                        </m:r>
                        <m: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b>
                    </m:sSub>
                    <m:r>
                      <a:rPr lang="en-CA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&gt;2</m:t>
                    </m:r>
                    <m:sSub>
                      <m:sSubPr>
                        <m:ctrlPr>
                          <a:rPr lang="en-C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X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 marL="914400" lvl="1" indent="-457200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tx1"/>
                  </a:solidFill>
                  <a:latin typeface="Cambria" panose="02040503050406030204" pitchFamily="18" charset="0"/>
                  <a:ea typeface="Helvetica Neue Light" panose="02000403000000020004" pitchFamily="2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First models to be probed at upcoming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Helvetica Neue Light" panose="02000403000000020004" pitchFamily="2" charset="0"/>
                  </a:rPr>
                  <a:t>LDMX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59CB6-2C7A-D664-6A41-2921DFDD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0" y="1254818"/>
                <a:ext cx="5876367" cy="4348364"/>
              </a:xfrm>
              <a:prstGeom prst="rect">
                <a:avLst/>
              </a:prstGeom>
              <a:blipFill>
                <a:blip r:embed="rId3"/>
                <a:stretch>
                  <a:fillRect l="-1940" t="-1453" r="-2371" b="-261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0627D271-FFF0-5773-EFEB-B6D475C69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02" y="1254818"/>
            <a:ext cx="6192578" cy="43483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A2AA2-2C65-F37D-8871-2B76B5D1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9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FA67-F0FC-4B99-B28B-CB25CA04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275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CFEC4-DCBE-2B7A-3DF7-DAC800F5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33212-7156-D99F-711D-29D42CA1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8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0E04-BD27-CFA3-A1A5-AF0BBDEF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9" y="96702"/>
            <a:ext cx="10515600" cy="1325563"/>
          </a:xfrm>
        </p:spPr>
        <p:txBody>
          <a:bodyPr/>
          <a:lstStyle/>
          <a:p>
            <a:r>
              <a:rPr lang="en-US" dirty="0"/>
              <a:t>SIMP spin-1 DM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0B6E0-A11B-020B-FD98-CE3F7913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5" name="Picture 4" descr="\documentclass{article}&#10;\usepackage{amsmath}&#10;\pagestyle{empty}&#10;\begin{document}&#10;&#10;&#10;$$ SU_X(2) \times U_{Z'}(1)$$&#10;&#10;\end{document}" title="IguanaTex Bitmap Display">
            <a:extLst>
              <a:ext uri="{FF2B5EF4-FFF2-40B4-BE49-F238E27FC236}">
                <a16:creationId xmlns:a16="http://schemas.microsoft.com/office/drawing/2014/main" id="{BDA8830A-A539-429F-321D-E59D343831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12835" y="336695"/>
            <a:ext cx="2805469" cy="44887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 title="IguanaTex Bitmap Display">
            <a:extLst>
              <a:ext uri="{FF2B5EF4-FFF2-40B4-BE49-F238E27FC236}">
                <a16:creationId xmlns:a16="http://schemas.microsoft.com/office/drawing/2014/main" id="{92D0793E-17CA-F14A-C9B4-3CE9BA1969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7283" y="1325563"/>
            <a:ext cx="11917434" cy="175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E944F-1D79-D4D6-E199-D3CDC70AD5E3}"/>
                  </a:ext>
                </a:extLst>
              </p:cNvPr>
              <p:cNvSpPr txBox="1"/>
              <p:nvPr/>
            </p:nvSpPr>
            <p:spPr>
              <a:xfrm>
                <a:off x="230115" y="3773272"/>
                <a:ext cx="6750234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Dark spontaneous symmetry breaking by the VEVs of dark Higgs fields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Dark Higgs Sector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Singlet scalar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CA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Kinetic mixing between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and hypercharge gauge bosons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E944F-1D79-D4D6-E199-D3CDC70AD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15" y="3773272"/>
                <a:ext cx="6750234" cy="2708434"/>
              </a:xfrm>
              <a:prstGeom prst="rect">
                <a:avLst/>
              </a:prstGeom>
              <a:blipFill>
                <a:blip r:embed="rId6"/>
                <a:stretch>
                  <a:fillRect l="-1316" t="-1869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diagram, pattern, origami&#10;&#10;Description automatically generated">
            <a:extLst>
              <a:ext uri="{FF2B5EF4-FFF2-40B4-BE49-F238E27FC236}">
                <a16:creationId xmlns:a16="http://schemas.microsoft.com/office/drawing/2014/main" id="{6DFCC1E8-CE4C-7CF1-2709-A43BBCAA6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146" y="3223213"/>
            <a:ext cx="3577740" cy="344930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7CEFE4-5FFC-2C56-608F-8249B858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2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378B3-3E66-8443-A168-309943E4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2C6A4-4F14-F14B-E111-3367B107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6537" y="5991225"/>
            <a:ext cx="2743200" cy="365125"/>
          </a:xfrm>
        </p:spPr>
        <p:txBody>
          <a:bodyPr/>
          <a:lstStyle/>
          <a:p>
            <a:fld id="{4CD8C19D-C960-4B48-91AA-3D12B20C290B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3FEC3C33-A10F-4C9A-533E-651A3F71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3" y="0"/>
            <a:ext cx="9767638" cy="63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ED23-DBAC-5715-82A5-57EC8EC9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5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Experiments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7DE52-DB9F-C3AD-4085-1995B8A5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97BAA-71F7-0AB7-B44A-E09C9614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2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14DD-1078-E5A2-CAC4-9701FB90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6" y="18255"/>
            <a:ext cx="5621593" cy="1325563"/>
          </a:xfrm>
        </p:spPr>
        <p:txBody>
          <a:bodyPr/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Light Dark Matter </a:t>
            </a:r>
            <a:r>
              <a:rPr lang="en-US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eXperiment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(LDMX)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5806B-EACB-7E98-CB50-7F636D060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536" y="1756567"/>
                <a:ext cx="5370870" cy="43269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Future fixed target missing momentum exp</a:t>
                </a:r>
              </a:p>
              <a:p>
                <a:pPr lvl="1"/>
                <a:r>
                  <a:rPr lang="en-US" sz="19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2025: LESA delivers beam to LDMX allowing </a:t>
                </a:r>
                <a14:m>
                  <m:oMath xmlns:m="http://schemas.openxmlformats.org/officeDocument/2006/math">
                    <m:r>
                      <a:rPr lang="en-CA" sz="19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4×</m:t>
                    </m:r>
                    <m:sSup>
                      <m:sSupPr>
                        <m:ctrlPr>
                          <a:rPr lang="en-CA" sz="19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19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10</m:t>
                        </m:r>
                      </m:e>
                      <m:sup>
                        <m:r>
                          <a:rPr lang="en-CA" sz="19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19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EOT</a:t>
                </a:r>
              </a:p>
              <a:p>
                <a:pPr lvl="1"/>
                <a:r>
                  <a:rPr lang="en-US" sz="19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2027: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9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19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10</m:t>
                        </m:r>
                      </m:e>
                      <m:sup>
                        <m:r>
                          <a:rPr lang="en-CA" sz="19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19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EOT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2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𝑒</m:t>
                        </m:r>
                      </m:e>
                      <m:sup>
                        <m:r>
                          <a:rPr lang="en-CA" sz="2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incident on a thin tungsten target</a:t>
                </a:r>
              </a:p>
              <a:p>
                <a:r>
                  <a:rPr lang="en-US" sz="2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Charged particle tracker and calorimeters to measure DM signature</a:t>
                </a:r>
              </a:p>
              <a:p>
                <a:pPr lvl="1"/>
                <a:r>
                  <a:rPr lang="en-US" sz="19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Recoil electron </a:t>
                </a:r>
                <a:r>
                  <a:rPr lang="en-US" sz="1900" dirty="0" err="1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pT</a:t>
                </a:r>
                <a:r>
                  <a:rPr lang="en-US" sz="19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accompanied by absence of other particle activity</a:t>
                </a:r>
              </a:p>
              <a:p>
                <a:pPr marL="0" indent="0">
                  <a:buNone/>
                </a:pPr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5806B-EACB-7E98-CB50-7F636D060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36" y="1756567"/>
                <a:ext cx="5370870" cy="4326938"/>
              </a:xfrm>
              <a:blipFill>
                <a:blip r:embed="rId2"/>
                <a:stretch>
                  <a:fillRect l="-1651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CE237-54FA-3163-94DC-B53494A6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0B62C379-934E-7756-490F-1D9822AD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255"/>
            <a:ext cx="6705600" cy="3365500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67E6CA9-C6F9-A526-3CB1-D5F060C6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421" y="3474246"/>
            <a:ext cx="6642100" cy="147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037E4-BD44-64CF-C687-70577D3A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0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766C2-23EF-1826-2A7B-CC4EF2A2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B4BA12-15EF-C942-3279-C8F230A5B345}"/>
              </a:ext>
            </a:extLst>
          </p:cNvPr>
          <p:cNvSpPr txBox="1">
            <a:spLocks/>
          </p:cNvSpPr>
          <p:nvPr/>
        </p:nvSpPr>
        <p:spPr>
          <a:xfrm>
            <a:off x="6440204" y="403748"/>
            <a:ext cx="5560854" cy="21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E137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arXiv:1406.2698</a:t>
            </a: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DM produced from electron-target collisions</a:t>
            </a: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20 GeV beam incident on a set of aluminum plates interlaced with cooling water.</a:t>
            </a: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Downstream detector</a:t>
            </a:r>
          </a:p>
          <a:p>
            <a:endParaRPr lang="en-US" sz="16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16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1F6833-FCFE-725C-3F23-0392B90C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78"/>
            <a:ext cx="6163293" cy="1325563"/>
          </a:xfrm>
        </p:spPr>
        <p:txBody>
          <a:bodyPr/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Electron Beam Dumps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47D4557-DEB7-BA95-0103-16AF73C3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163" y="2530622"/>
            <a:ext cx="3380937" cy="367540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D88579-CF5A-F213-3116-31854D40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20" y="1098613"/>
            <a:ext cx="5150312" cy="21573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NA64</a:t>
            </a:r>
          </a:p>
          <a:p>
            <a:pPr marL="0" indent="0" algn="ctr">
              <a:buNone/>
            </a:pP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arXiv:1710.00971</a:t>
            </a: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100 GeV electron beam incident on a lead target</a:t>
            </a: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Event: single electron produced and missing energy</a:t>
            </a:r>
            <a:endParaRPr lang="en-US" sz="16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dirty="0"/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48C5B0C5-7A7A-F5C3-346C-7687712E6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67" y="4087765"/>
            <a:ext cx="3380937" cy="267381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BD3E60-054A-5B2B-AD08-2402FFFD3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4" y="2561147"/>
            <a:ext cx="4030284" cy="14865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83D35-FB59-F4E6-B945-DFDFFEE0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3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E44D-C27B-C1E1-2B22-1E06236B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274"/>
            <a:ext cx="6649375" cy="855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Proton Beam Dumps </a:t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arXiv:1107.4580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E380A-039C-CC4E-A5C5-B97A5161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739DE09-F0E8-52D3-3670-3EC1C35B5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1" b="9415"/>
          <a:stretch/>
        </p:blipFill>
        <p:spPr>
          <a:xfrm>
            <a:off x="5834155" y="3648845"/>
            <a:ext cx="5953353" cy="2393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E37AE9F-7376-6DEF-E677-8C56C59CF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531238"/>
                <a:ext cx="4114800" cy="2090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LSND</a:t>
                </a:r>
                <a:br>
                  <a: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</a:br>
                <a:r>
                  <a:rPr lang="en-US" sz="1600" dirty="0" err="1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arXiv:hep-ex</a:t>
                </a:r>
                <a:r>
                  <a: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/0101039</a:t>
                </a:r>
              </a:p>
              <a:p>
                <a:r>
                  <a:rPr lang="en-US" sz="1600" dirty="0" err="1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pions</a:t>
                </a:r>
                <a:r>
                  <a: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produced by impacting an 800 MeV proton beam onto a water or metal target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𝜋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0</m:t>
                        </m:r>
                      </m:sup>
                    </m:sSup>
                    <m:r>
                      <a:rPr lang="en-CA" sz="16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𝐴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p>
                    </m:sSup>
                    <m:r>
                      <a:rPr lang="en-CA" sz="16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𝛾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,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𝐴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p>
                    </m:sSup>
                    <m:r>
                      <a:rPr lang="en-CA" sz="16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→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𝑋𝑋</m:t>
                    </m:r>
                  </m:oMath>
                </a14:m>
                <a:endPara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E37AE9F-7376-6DEF-E677-8C56C59CF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1238"/>
                <a:ext cx="4114800" cy="2090029"/>
              </a:xfrm>
              <a:prstGeom prst="rect">
                <a:avLst/>
              </a:prstGeom>
              <a:blipFill>
                <a:blip r:embed="rId3"/>
                <a:stretch>
                  <a:fillRect l="-617" t="-5455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FF64733-D0D4-C632-DC0E-FBF209911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8555" y="349222"/>
                <a:ext cx="5679671" cy="21997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Mini-Boone</a:t>
                </a:r>
                <a:br>
                  <a:rPr lang="en-US" sz="17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</a:br>
                <a:r>
                  <a:rPr lang="en-US" sz="17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arXiv:1807.06137</a:t>
                </a:r>
              </a:p>
              <a:p>
                <a:pPr algn="ctr"/>
                <a:r>
                  <a: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Designed to study short-baseline neutrino oscillations</a:t>
                </a:r>
              </a:p>
              <a:p>
                <a:pPr algn="ctr"/>
                <a:r>
                  <a: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8 GeV proton beam incident on a steel target</a:t>
                </a:r>
              </a:p>
              <a:p>
                <a:r>
                  <a: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Peak ~ 800 MeV (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𝜌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mass)</a:t>
                </a:r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FF64733-D0D4-C632-DC0E-FBF209911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55" y="349222"/>
                <a:ext cx="5679671" cy="2199749"/>
              </a:xfrm>
              <a:prstGeom prst="rect">
                <a:avLst/>
              </a:prstGeom>
              <a:blipFill>
                <a:blip r:embed="rId4"/>
                <a:stretch>
                  <a:fillRect l="-446"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CD45AF3-AD9C-E8F4-06DD-40CEC701492D}"/>
              </a:ext>
            </a:extLst>
          </p:cNvPr>
          <p:cNvSpPr txBox="1"/>
          <p:nvPr/>
        </p:nvSpPr>
        <p:spPr>
          <a:xfrm>
            <a:off x="473160" y="1019198"/>
            <a:ext cx="514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E67AD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DM scatterings mimic neutrino scatterings!</a:t>
            </a:r>
          </a:p>
          <a:p>
            <a:pPr algn="ctr"/>
            <a:r>
              <a:rPr lang="en-US" sz="2000" dirty="0">
                <a:solidFill>
                  <a:srgbClr val="E67AD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(Neutral current-like scatterings)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4EB6882-49A1-08F0-3F6F-6761885C0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375" y="2355592"/>
            <a:ext cx="4678532" cy="12932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64C4B-63F1-FBDD-F261-8A165662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578EE-9928-AF56-E4E5-2A1B971F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0E2AA-9BAD-1827-EEBF-E8D3929DF9F6}"/>
              </a:ext>
            </a:extLst>
          </p:cNvPr>
          <p:cNvSpPr txBox="1"/>
          <p:nvPr/>
        </p:nvSpPr>
        <p:spPr>
          <a:xfrm>
            <a:off x="0" y="45115"/>
            <a:ext cx="3964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4000" dirty="0"/>
              <a:t>Nuclear Recoil Direct Detection</a:t>
            </a:r>
          </a:p>
          <a:p>
            <a:r>
              <a:rPr lang="en-SE" sz="4000" dirty="0"/>
              <a:t>Status</a:t>
            </a:r>
          </a:p>
          <a:p>
            <a:endParaRPr lang="en-S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en-SE" sz="2400" dirty="0"/>
              <a:t>ensitive to GeV-TeV scale DM masses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SE" sz="2400" dirty="0"/>
              <a:t>Approaching neutrino “fog”</a:t>
            </a:r>
          </a:p>
        </p:txBody>
      </p:sp>
      <p:pic>
        <p:nvPicPr>
          <p:cNvPr id="20" name="Picture 19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4D5CE39C-E250-92BE-A10A-33FF28B7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5"/>
          <a:stretch/>
        </p:blipFill>
        <p:spPr>
          <a:xfrm>
            <a:off x="4038600" y="951264"/>
            <a:ext cx="8153400" cy="52205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3A89D1-C1C9-D034-AF14-967C795AB4D2}"/>
              </a:ext>
            </a:extLst>
          </p:cNvPr>
          <p:cNvSpPr txBox="1"/>
          <p:nvPr/>
        </p:nvSpPr>
        <p:spPr>
          <a:xfrm>
            <a:off x="10252060" y="951264"/>
            <a:ext cx="742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PDG</a:t>
            </a:r>
            <a:endParaRPr lang="en-S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51DB2C-9633-1D50-E390-C0115229FC29}"/>
              </a:ext>
            </a:extLst>
          </p:cNvPr>
          <p:cNvSpPr>
            <a:spLocks noChangeAspect="1"/>
          </p:cNvSpPr>
          <p:nvPr/>
        </p:nvSpPr>
        <p:spPr>
          <a:xfrm>
            <a:off x="925974" y="5116010"/>
            <a:ext cx="231495" cy="231495"/>
          </a:xfrm>
          <a:prstGeom prst="ellipse">
            <a:avLst/>
          </a:prstGeom>
          <a:solidFill>
            <a:srgbClr val="F52D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6C518A-C745-8455-9619-8C3F134F5DD7}"/>
              </a:ext>
            </a:extLst>
          </p:cNvPr>
          <p:cNvSpPr>
            <a:spLocks noChangeAspect="1"/>
          </p:cNvSpPr>
          <p:nvPr/>
        </p:nvSpPr>
        <p:spPr>
          <a:xfrm>
            <a:off x="1945423" y="5488328"/>
            <a:ext cx="231495" cy="231495"/>
          </a:xfrm>
          <a:prstGeom prst="ellipse">
            <a:avLst/>
          </a:prstGeom>
          <a:solidFill>
            <a:srgbClr val="2A4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1110A5-78B4-5E27-9A00-05FCEED10A4B}"/>
              </a:ext>
            </a:extLst>
          </p:cNvPr>
          <p:cNvSpPr>
            <a:spLocks noChangeAspect="1"/>
          </p:cNvSpPr>
          <p:nvPr/>
        </p:nvSpPr>
        <p:spPr>
          <a:xfrm>
            <a:off x="1776463" y="5648448"/>
            <a:ext cx="231495" cy="231495"/>
          </a:xfrm>
          <a:prstGeom prst="ellipse">
            <a:avLst/>
          </a:prstGeom>
          <a:solidFill>
            <a:srgbClr val="2A4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rgbClr val="2A4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0A2936-45AD-AF13-EB1C-B9B39D4E7D4E}"/>
              </a:ext>
            </a:extLst>
          </p:cNvPr>
          <p:cNvSpPr>
            <a:spLocks noChangeAspect="1"/>
          </p:cNvSpPr>
          <p:nvPr/>
        </p:nvSpPr>
        <p:spPr>
          <a:xfrm>
            <a:off x="1768189" y="5488329"/>
            <a:ext cx="231495" cy="231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782E4F-3CAE-3F75-F77F-C189A168686F}"/>
              </a:ext>
            </a:extLst>
          </p:cNvPr>
          <p:cNvSpPr>
            <a:spLocks noChangeAspect="1"/>
          </p:cNvSpPr>
          <p:nvPr/>
        </p:nvSpPr>
        <p:spPr>
          <a:xfrm>
            <a:off x="1918099" y="5627228"/>
            <a:ext cx="231495" cy="2314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63CE06-9916-DAFA-DDB0-3A5CAFB12310}"/>
              </a:ext>
            </a:extLst>
          </p:cNvPr>
          <p:cNvCxnSpPr>
            <a:cxnSpLocks/>
          </p:cNvCxnSpPr>
          <p:nvPr/>
        </p:nvCxnSpPr>
        <p:spPr>
          <a:xfrm>
            <a:off x="1231897" y="5301206"/>
            <a:ext cx="473756" cy="302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29EE7F-8E84-78DD-E95F-18DE0B2BDE8A}"/>
              </a:ext>
            </a:extLst>
          </p:cNvPr>
          <p:cNvCxnSpPr>
            <a:cxnSpLocks/>
          </p:cNvCxnSpPr>
          <p:nvPr/>
        </p:nvCxnSpPr>
        <p:spPr>
          <a:xfrm flipV="1">
            <a:off x="2238205" y="5347505"/>
            <a:ext cx="533725" cy="290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E9804D6-6DFB-0C72-006C-02312CB47A6B}"/>
              </a:ext>
            </a:extLst>
          </p:cNvPr>
          <p:cNvSpPr txBox="1"/>
          <p:nvPr/>
        </p:nvSpPr>
        <p:spPr>
          <a:xfrm>
            <a:off x="654446" y="5355510"/>
            <a:ext cx="5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>
                <a:solidFill>
                  <a:srgbClr val="F52DCA"/>
                </a:solidFill>
              </a:rPr>
              <a:t>DM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4BD5DA-5CB6-26CF-7F48-696932E8FBEA}"/>
              </a:ext>
            </a:extLst>
          </p:cNvPr>
          <p:cNvSpPr txBox="1"/>
          <p:nvPr/>
        </p:nvSpPr>
        <p:spPr>
          <a:xfrm>
            <a:off x="1474942" y="5827859"/>
            <a:ext cx="1349303" cy="38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nucleus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121CB-8ECD-C04F-2213-8D40D76B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7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466E-C0E6-FAAA-B6C0-402A6A18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410" y="3164166"/>
            <a:ext cx="2260106" cy="56569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arXiv:1702.03327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1611C-EFC2-A423-6D8C-220CC84E8E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902723"/>
                <a:ext cx="5761608" cy="2199749"/>
              </a:xfrm>
            </p:spPr>
            <p:txBody>
              <a:bodyPr/>
              <a:lstStyle/>
              <a:p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BABAR detector at PEP-II B-factory</a:t>
                </a:r>
              </a:p>
              <a:p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Large missing energy/momentum</a:t>
                </a:r>
              </a:p>
              <a:p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Exclusions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𝑚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𝐴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′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≤8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GeV</a:t>
                </a:r>
              </a:p>
              <a:p>
                <a:endParaRPr lang="en-CA" i="1" dirty="0">
                  <a:solidFill>
                    <a:srgbClr val="FF7C7C"/>
                  </a:solidFill>
                  <a:latin typeface="Cambria Math" panose="02040503050406030204" pitchFamily="18" charset="0"/>
                  <a:ea typeface="Helvetica Neue Light" panose="02000403000000020004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1611C-EFC2-A423-6D8C-220CC84E8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902723"/>
                <a:ext cx="5761608" cy="2199749"/>
              </a:xfrm>
              <a:blipFill>
                <a:blip r:embed="rId3"/>
                <a:stretch>
                  <a:fillRect l="-1542" t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6B1C0-17F3-68A8-0A10-E3753A98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1026" name="Picture 2" descr="BaBar logo">
            <a:extLst>
              <a:ext uri="{FF2B5EF4-FFF2-40B4-BE49-F238E27FC236}">
                <a16:creationId xmlns:a16="http://schemas.microsoft.com/office/drawing/2014/main" id="{3FF16BF8-0BBB-EB74-7B2F-83D9716C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" y="1972232"/>
            <a:ext cx="3481917" cy="12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93FCE4-8CA5-F2F0-58DC-43005B6F0D1F}"/>
              </a:ext>
            </a:extLst>
          </p:cNvPr>
          <p:cNvSpPr txBox="1">
            <a:spLocks/>
          </p:cNvSpPr>
          <p:nvPr/>
        </p:nvSpPr>
        <p:spPr>
          <a:xfrm>
            <a:off x="6399249" y="1885560"/>
            <a:ext cx="5679671" cy="312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Belle-II</a:t>
            </a:r>
            <a:br>
              <a:rPr lang="en-US" sz="17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17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arXiv:1808.10567</a:t>
            </a:r>
          </a:p>
          <a:p>
            <a:pPr algn="ct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Experiment operated at </a:t>
            </a:r>
            <a:r>
              <a:rPr lang="en-US" sz="24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SuperKEKB</a:t>
            </a: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ct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First data taken in 2019, more to come.. </a:t>
            </a:r>
          </a:p>
          <a:p>
            <a:pPr algn="ct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7 GeV electrons with 4 GeV positrons</a:t>
            </a:r>
          </a:p>
          <a:p>
            <a:pPr algn="ctr"/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11F98289-0F13-39D4-D933-55C6D9359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36718"/>
                <a:ext cx="8744505" cy="136282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Monophoton Searches</a:t>
                </a:r>
              </a:p>
              <a:p>
                <a:pPr algn="ctr"/>
                <a:r>
                  <a:rPr lang="en-US" sz="2900" dirty="0">
                    <a:solidFill>
                      <a:srgbClr val="2A40FF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Search for single photon events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900" b="0" i="1" smtClean="0">
                            <a:solidFill>
                              <a:srgbClr val="2A40F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900" b="0" i="1" smtClean="0">
                            <a:solidFill>
                              <a:srgbClr val="2A40F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𝑒</m:t>
                        </m:r>
                      </m:e>
                      <m:sup>
                        <m:r>
                          <a:rPr lang="en-CA" sz="2900" b="0" i="1" smtClean="0">
                            <a:solidFill>
                              <a:srgbClr val="2A40F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A" sz="2900" b="0" i="1" smtClean="0">
                            <a:solidFill>
                              <a:srgbClr val="2A40F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pPr>
                      <m:e>
                        <m:r>
                          <a:rPr lang="en-CA" sz="2900" b="0" i="1" smtClean="0">
                            <a:solidFill>
                              <a:srgbClr val="2A40F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𝑒</m:t>
                        </m:r>
                      </m:e>
                      <m:sup>
                        <m:r>
                          <a:rPr lang="en-CA" sz="2900" b="0" i="1" smtClean="0">
                            <a:solidFill>
                              <a:srgbClr val="2A40FF"/>
                            </a:solidFill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−</m:t>
                        </m:r>
                      </m:sup>
                    </m:sSup>
                    <m:r>
                      <a:rPr lang="en-US" sz="2900" b="0" i="1" smtClean="0">
                        <a:solidFill>
                          <a:srgbClr val="2A40FF"/>
                        </a:solidFill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 </m:t>
                    </m:r>
                  </m:oMath>
                </a14:m>
                <a:r>
                  <a:rPr lang="en-US" sz="2900" dirty="0">
                    <a:solidFill>
                      <a:srgbClr val="2A40FF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collision data</a:t>
                </a: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11F98289-0F13-39D4-D933-55C6D9359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6718"/>
                <a:ext cx="8744505" cy="1362822"/>
              </a:xfrm>
              <a:prstGeom prst="rect">
                <a:avLst/>
              </a:prstGeom>
              <a:blipFill>
                <a:blip r:embed="rId5"/>
                <a:stretch>
                  <a:fillRect t="-2778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97E4F7-403E-BEC0-69DC-E2B9B8361BA1}"/>
                  </a:ext>
                </a:extLst>
              </p:cNvPr>
              <p:cNvSpPr txBox="1"/>
              <p:nvPr/>
            </p:nvSpPr>
            <p:spPr>
              <a:xfrm>
                <a:off x="7242699" y="204340"/>
                <a:ext cx="41111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800" i="1" smtClean="0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−</m:t>
                          </m:r>
                        </m:sup>
                      </m:sSup>
                      <m:r>
                        <a:rPr lang="en-CA" sz="2800" i="1">
                          <a:solidFill>
                            <a:srgbClr val="FF7C7C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→</m:t>
                      </m:r>
                      <m:r>
                        <a:rPr lang="en-CA" sz="2800" i="1">
                          <a:solidFill>
                            <a:srgbClr val="FF7C7C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𝛾</m:t>
                      </m:r>
                      <m:sSup>
                        <m:sSupPr>
                          <m:ctrlP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𝐴</m:t>
                          </m:r>
                        </m:e>
                        <m:sup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′</m:t>
                          </m:r>
                        </m:sup>
                      </m:sSup>
                      <m:r>
                        <a:rPr lang="en-CA" sz="2800" i="1">
                          <a:solidFill>
                            <a:srgbClr val="FF7C7C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𝐴</m:t>
                          </m:r>
                        </m:e>
                        <m:sup>
                          <m:r>
                            <a:rPr lang="en-CA" sz="2800" i="1">
                              <a:solidFill>
                                <a:srgbClr val="FF7C7C"/>
                              </a:solidFill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</a:rPr>
                            <m:t>′</m:t>
                          </m:r>
                        </m:sup>
                      </m:sSup>
                      <m:r>
                        <a:rPr lang="en-CA" sz="2800" i="1">
                          <a:solidFill>
                            <a:srgbClr val="FF7C7C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→</m:t>
                      </m:r>
                      <m:r>
                        <a:rPr lang="en-CA" sz="2800" i="1">
                          <a:solidFill>
                            <a:srgbClr val="FF7C7C"/>
                          </a:solidFill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𝑋𝑋</m:t>
                      </m:r>
                    </m:oMath>
                  </m:oMathPara>
                </a14:m>
                <a:endParaRPr lang="en-US" sz="2800" dirty="0">
                  <a:solidFill>
                    <a:srgbClr val="FF7C7C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97E4F7-403E-BEC0-69DC-E2B9B8361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699" y="204340"/>
                <a:ext cx="4111101" cy="523220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D96BE-6341-6BD2-1344-8E10BB9E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6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34E8-5537-3F2A-C3C3-DF35A588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Hadronic Resonances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C1962-E38E-EDF6-25D4-6B5E4381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pic>
        <p:nvPicPr>
          <p:cNvPr id="15" name="Picture 14" descr="\documentclass{article}&#10;\usepackage{amsmath}&#10;\pagestyle{empty}&#10;\begin{document}&#10;&#10;$$ \sigma v_{XX\to A' \to \text{hadrons}} \approx R(s) \sigma v_{XX \to A' \to \mu^- \mu^+}$$&#10;&#10;&#10;\end{document}" title="IguanaTex Bitmap Display">
            <a:extLst>
              <a:ext uri="{FF2B5EF4-FFF2-40B4-BE49-F238E27FC236}">
                <a16:creationId xmlns:a16="http://schemas.microsoft.com/office/drawing/2014/main" id="{1FCF7BF5-EE84-C6EF-F64B-4ACD775215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8476" y="3348298"/>
            <a:ext cx="6795048" cy="48536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$ R(s) \equiv \sigma_{e^+e^- \to \text{hadrons}} / \sigma_{e^+e^- \to \mu^+ \mu^-}$$&#10;&#10;&#10;\end{document}" title="IguanaTex Bitmap Display">
            <a:extLst>
              <a:ext uri="{FF2B5EF4-FFF2-40B4-BE49-F238E27FC236}">
                <a16:creationId xmlns:a16="http://schemas.microsoft.com/office/drawing/2014/main" id="{759079D4-3B4C-8B61-D0C7-A36AEED9C3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75666" y="4105152"/>
            <a:ext cx="5440668" cy="462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C978E0-8CB1-08C5-BBD1-29A571823C28}"/>
                  </a:ext>
                </a:extLst>
              </p:cNvPr>
              <p:cNvSpPr txBox="1"/>
              <p:nvPr/>
            </p:nvSpPr>
            <p:spPr>
              <a:xfrm>
                <a:off x="522514" y="1538141"/>
                <a:ext cx="111509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If DM freezes-out after the QCD phase transition (~150 MeV), DM annihilates to hadronic final states rather than to quarks.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A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Must consider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𝑚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Helvetica Neue Light" panose="02000403000000020004" pitchFamily="2" charset="0"/>
                          </a:rPr>
                          <m:t>𝑋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≲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Helvetica Neue Light" panose="02000403000000020004" pitchFamily="2" charset="0"/>
                      </a:rPr>
                      <m:t>3</m:t>
                    </m:r>
                  </m:oMath>
                </a14:m>
                <a:r>
                  <a:rPr lang="en-CA" sz="2400" b="0" i="1" dirty="0">
                    <a:latin typeface="Cambria Math" panose="02040503050406030204" pitchFamily="18" charset="0"/>
                    <a:ea typeface="Helvetica Neue Light" panose="02000403000000020004" pitchFamily="2" charset="0"/>
                  </a:rPr>
                  <a:t>GeV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Helvetica Neue Light" panose="02000403000000020004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C978E0-8CB1-08C5-BBD1-29A571823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1538141"/>
                <a:ext cx="11150929" cy="1569660"/>
              </a:xfrm>
              <a:prstGeom prst="rect">
                <a:avLst/>
              </a:prstGeom>
              <a:blipFill>
                <a:blip r:embed="rId6"/>
                <a:stretch>
                  <a:fillRect l="-796" t="-24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2C52F-2200-30C6-328A-3F236197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B635D-4E9E-B027-6816-9B0D03AA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85AD57-92B8-F060-ED04-EEDEB0C78DDD}"/>
              </a:ext>
            </a:extLst>
          </p:cNvPr>
          <p:cNvCxnSpPr>
            <a:cxnSpLocks/>
          </p:cNvCxnSpPr>
          <p:nvPr/>
        </p:nvCxnSpPr>
        <p:spPr>
          <a:xfrm>
            <a:off x="1774931" y="2713383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E89467-EC11-3ECB-258A-321740234D64}"/>
              </a:ext>
            </a:extLst>
          </p:cNvPr>
          <p:cNvCxnSpPr/>
          <p:nvPr/>
        </p:nvCxnSpPr>
        <p:spPr>
          <a:xfrm>
            <a:off x="648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A36E54-F005-5CB2-DC4C-CEB7B02ED04D}"/>
              </a:ext>
            </a:extLst>
          </p:cNvPr>
          <p:cNvCxnSpPr/>
          <p:nvPr/>
        </p:nvCxnSpPr>
        <p:spPr>
          <a:xfrm>
            <a:off x="360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2E209-7002-B0D3-CEC6-DA51442751A1}"/>
              </a:ext>
            </a:extLst>
          </p:cNvPr>
          <p:cNvCxnSpPr/>
          <p:nvPr/>
        </p:nvCxnSpPr>
        <p:spPr>
          <a:xfrm>
            <a:off x="504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B0365-D617-5B53-F73C-88D10C92A704}"/>
              </a:ext>
            </a:extLst>
          </p:cNvPr>
          <p:cNvCxnSpPr/>
          <p:nvPr/>
        </p:nvCxnSpPr>
        <p:spPr>
          <a:xfrm>
            <a:off x="21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0FD865-4FC7-8997-ECFB-C7F815016B68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463D3-58C6-A51B-EDCC-BFC10417BDDF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5387E0-4E72-C0B4-EA27-4A6627662C1A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A49F0-2905-BB90-A7CE-758F93A57D40}"/>
              </a:ext>
            </a:extLst>
          </p:cNvPr>
          <p:cNvCxnSpPr/>
          <p:nvPr/>
        </p:nvCxnSpPr>
        <p:spPr>
          <a:xfrm>
            <a:off x="93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/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/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/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/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blipFill>
                <a:blip r:embed="rId6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/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blipFill>
                <a:blip r:embed="rId7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/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blipFill>
                <a:blip r:embed="rId8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0F0BCF6-BB82-1338-5B7C-63B2F55D4C63}"/>
              </a:ext>
            </a:extLst>
          </p:cNvPr>
          <p:cNvSpPr/>
          <p:nvPr/>
        </p:nvSpPr>
        <p:spPr>
          <a:xfrm>
            <a:off x="5565915" y="2523600"/>
            <a:ext cx="1634086" cy="417943"/>
          </a:xfrm>
          <a:prstGeom prst="roundRect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/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(GeV)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blipFill>
                <a:blip r:embed="rId9"/>
                <a:stretch>
                  <a:fillRect t="-1290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4411EB9-E436-554F-C1AF-A08E82593C18}"/>
              </a:ext>
            </a:extLst>
          </p:cNvPr>
          <p:cNvSpPr txBox="1"/>
          <p:nvPr/>
        </p:nvSpPr>
        <p:spPr>
          <a:xfrm>
            <a:off x="5093273" y="2154985"/>
            <a:ext cx="25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Thermal DM Window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/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8DAB77-14BA-A84F-0E85-3ED1C256DA08}"/>
              </a:ext>
            </a:extLst>
          </p:cNvPr>
          <p:cNvCxnSpPr/>
          <p:nvPr/>
        </p:nvCxnSpPr>
        <p:spPr>
          <a:xfrm>
            <a:off x="6480000" y="3943552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E1F1EF-81CA-4E7A-176A-E79939C583FD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2247224" y="2732572"/>
            <a:ext cx="3318691" cy="1183886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C302D7C-B3D9-CA11-2FA9-0C318CB9CE00}"/>
              </a:ext>
            </a:extLst>
          </p:cNvPr>
          <p:cNvCxnSpPr>
            <a:cxnSpLocks/>
            <a:endCxn id="49" idx="3"/>
          </p:cNvCxnSpPr>
          <p:nvPr/>
        </p:nvCxnSpPr>
        <p:spPr>
          <a:xfrm>
            <a:off x="7200001" y="2690621"/>
            <a:ext cx="2961424" cy="1248599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683ADB-8407-C3CC-169E-E6BF3B64725A}"/>
              </a:ext>
            </a:extLst>
          </p:cNvPr>
          <p:cNvCxnSpPr>
            <a:cxnSpLocks/>
          </p:cNvCxnSpPr>
          <p:nvPr/>
        </p:nvCxnSpPr>
        <p:spPr>
          <a:xfrm>
            <a:off x="1774931" y="3943552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A461397-4953-38ED-D316-AC1237AB18CD}"/>
              </a:ext>
            </a:extLst>
          </p:cNvPr>
          <p:cNvSpPr/>
          <p:nvPr/>
        </p:nvSpPr>
        <p:spPr>
          <a:xfrm>
            <a:off x="2247224" y="3718865"/>
            <a:ext cx="4232773" cy="417943"/>
          </a:xfrm>
          <a:prstGeom prst="roundRect">
            <a:avLst/>
          </a:prstGeom>
          <a:solidFill>
            <a:srgbClr val="B26BD8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53F11-46E4-A25A-B423-B16E8BECC06F}"/>
              </a:ext>
            </a:extLst>
          </p:cNvPr>
          <p:cNvSpPr txBox="1"/>
          <p:nvPr/>
        </p:nvSpPr>
        <p:spPr>
          <a:xfrm>
            <a:off x="3625494" y="3415199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sub-GeV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D91D6A-E873-A028-E19D-CD1DF2F84AA6}"/>
              </a:ext>
            </a:extLst>
          </p:cNvPr>
          <p:cNvSpPr/>
          <p:nvPr/>
        </p:nvSpPr>
        <p:spPr>
          <a:xfrm>
            <a:off x="6479998" y="3730248"/>
            <a:ext cx="3681427" cy="417943"/>
          </a:xfrm>
          <a:prstGeom prst="roundRect">
            <a:avLst/>
          </a:prstGeom>
          <a:solidFill>
            <a:srgbClr val="0070C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DF919-AB02-22A2-0571-80BD2ECAA94E}"/>
              </a:ext>
            </a:extLst>
          </p:cNvPr>
          <p:cNvSpPr txBox="1"/>
          <p:nvPr/>
        </p:nvSpPr>
        <p:spPr>
          <a:xfrm>
            <a:off x="7672642" y="3415220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WIMPs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FEB810-E212-3B51-8AE9-1CA6A18C7A4B}"/>
              </a:ext>
            </a:extLst>
          </p:cNvPr>
          <p:cNvSpPr txBox="1"/>
          <p:nvPr/>
        </p:nvSpPr>
        <p:spPr>
          <a:xfrm>
            <a:off x="6184293" y="4163527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GeV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D2BB00-0635-1389-C5F2-2C26F6BF4779}"/>
              </a:ext>
            </a:extLst>
          </p:cNvPr>
          <p:cNvCxnSpPr/>
          <p:nvPr/>
        </p:nvCxnSpPr>
        <p:spPr>
          <a:xfrm>
            <a:off x="2251872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B1B131-2005-B061-6F30-755801BBCD44}"/>
              </a:ext>
            </a:extLst>
          </p:cNvPr>
          <p:cNvSpPr txBox="1"/>
          <p:nvPr/>
        </p:nvSpPr>
        <p:spPr>
          <a:xfrm>
            <a:off x="1928245" y="4148191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KeV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D79405-B115-6625-E347-7C43B5DD36E3}"/>
              </a:ext>
            </a:extLst>
          </p:cNvPr>
          <p:cNvCxnSpPr/>
          <p:nvPr/>
        </p:nvCxnSpPr>
        <p:spPr>
          <a:xfrm>
            <a:off x="4270699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C4DF190-D00E-6120-D83F-5CECB2B75816}"/>
              </a:ext>
            </a:extLst>
          </p:cNvPr>
          <p:cNvSpPr txBox="1"/>
          <p:nvPr/>
        </p:nvSpPr>
        <p:spPr>
          <a:xfrm>
            <a:off x="3886050" y="4163527"/>
            <a:ext cx="76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MeV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7C4882-9DF8-53FB-F899-B8BBA4B91C33}"/>
              </a:ext>
            </a:extLst>
          </p:cNvPr>
          <p:cNvCxnSpPr/>
          <p:nvPr/>
        </p:nvCxnSpPr>
        <p:spPr>
          <a:xfrm>
            <a:off x="8670176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1CB55AE-EAB9-DFD5-64C2-0B530D564504}"/>
              </a:ext>
            </a:extLst>
          </p:cNvPr>
          <p:cNvSpPr txBox="1"/>
          <p:nvPr/>
        </p:nvSpPr>
        <p:spPr>
          <a:xfrm>
            <a:off x="8351197" y="4162064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26747F-A45E-067B-07CA-7981A6EE9D27}"/>
              </a:ext>
            </a:extLst>
          </p:cNvPr>
          <p:cNvSpPr/>
          <p:nvPr/>
        </p:nvSpPr>
        <p:spPr>
          <a:xfrm>
            <a:off x="6801265" y="4559546"/>
            <a:ext cx="4539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DM produced through freeze-out near weak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GeV-</a:t>
            </a:r>
            <a:r>
              <a:rPr lang="en-US" sz="2000" dirty="0" err="1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scale thermal DM already widely tested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2219ED-E681-A0AE-E90A-46C9C865512E}"/>
              </a:ext>
            </a:extLst>
          </p:cNvPr>
          <p:cNvSpPr/>
          <p:nvPr/>
        </p:nvSpPr>
        <p:spPr>
          <a:xfrm>
            <a:off x="821838" y="4558555"/>
            <a:ext cx="5278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Sub-GeV DM is largely experimentally </a:t>
            </a:r>
            <a:r>
              <a:rPr lang="en-US" sz="2000" b="1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unexplored</a:t>
            </a: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Out of reach of nuclear recoil direct detection </a:t>
            </a:r>
            <a:r>
              <a:rPr lang="en-US" sz="2000" dirty="0" err="1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exps</a:t>
            </a:r>
            <a:endParaRPr lang="en-US" sz="2000" dirty="0">
              <a:solidFill>
                <a:srgbClr val="B26BD8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Electron recoils and accelerator </a:t>
            </a:r>
            <a:r>
              <a:rPr lang="en-US" sz="2000" dirty="0" err="1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exps</a:t>
            </a:r>
            <a:endParaRPr lang="en-US" sz="2000" dirty="0">
              <a:solidFill>
                <a:srgbClr val="B26BD8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CB04613-A30B-F256-9DCE-F6FA8C75EBFA}"/>
              </a:ext>
            </a:extLst>
          </p:cNvPr>
          <p:cNvSpPr txBox="1">
            <a:spLocks/>
          </p:cNvSpPr>
          <p:nvPr/>
        </p:nvSpPr>
        <p:spPr>
          <a:xfrm>
            <a:off x="95888" y="64407"/>
            <a:ext cx="311548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Helvetica Neue Light" panose="02000403000000020004" pitchFamily="2" charset="0"/>
              </a:rPr>
              <a:t>Sub-GeV Dark Matter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BBEEAA-ACBE-8D1E-F321-A52C481B2BC2}"/>
              </a:ext>
            </a:extLst>
          </p:cNvPr>
          <p:cNvSpPr txBox="1"/>
          <p:nvPr/>
        </p:nvSpPr>
        <p:spPr>
          <a:xfrm>
            <a:off x="5243072" y="1277573"/>
            <a:ext cx="2267972" cy="8582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ea typeface="Helvetica Neue Light" panose="02000403000000020004" pitchFamily="2" charset="0"/>
              </a:rPr>
              <a:t>Thermal equilibrium between DM and SM in the early universe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FA776-B82F-9861-06E4-10A7675A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B635D-4E9E-B027-6816-9B0D03AA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85AD57-92B8-F060-ED04-EEDEB0C78DDD}"/>
              </a:ext>
            </a:extLst>
          </p:cNvPr>
          <p:cNvCxnSpPr>
            <a:cxnSpLocks/>
          </p:cNvCxnSpPr>
          <p:nvPr/>
        </p:nvCxnSpPr>
        <p:spPr>
          <a:xfrm>
            <a:off x="1774931" y="2713383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E89467-EC11-3ECB-258A-321740234D64}"/>
              </a:ext>
            </a:extLst>
          </p:cNvPr>
          <p:cNvCxnSpPr/>
          <p:nvPr/>
        </p:nvCxnSpPr>
        <p:spPr>
          <a:xfrm>
            <a:off x="648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A36E54-F005-5CB2-DC4C-CEB7B02ED04D}"/>
              </a:ext>
            </a:extLst>
          </p:cNvPr>
          <p:cNvCxnSpPr/>
          <p:nvPr/>
        </p:nvCxnSpPr>
        <p:spPr>
          <a:xfrm>
            <a:off x="360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2E209-7002-B0D3-CEC6-DA51442751A1}"/>
              </a:ext>
            </a:extLst>
          </p:cNvPr>
          <p:cNvCxnSpPr/>
          <p:nvPr/>
        </p:nvCxnSpPr>
        <p:spPr>
          <a:xfrm>
            <a:off x="504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B0365-D617-5B53-F73C-88D10C92A704}"/>
              </a:ext>
            </a:extLst>
          </p:cNvPr>
          <p:cNvCxnSpPr/>
          <p:nvPr/>
        </p:nvCxnSpPr>
        <p:spPr>
          <a:xfrm>
            <a:off x="21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0FD865-4FC7-8997-ECFB-C7F815016B68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463D3-58C6-A51B-EDCC-BFC10417BDDF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5387E0-4E72-C0B4-EA27-4A6627662C1A}"/>
              </a:ext>
            </a:extLst>
          </p:cNvPr>
          <p:cNvCxnSpPr/>
          <p:nvPr/>
        </p:nvCxnSpPr>
        <p:spPr>
          <a:xfrm>
            <a:off x="792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A49F0-2905-BB90-A7CE-758F93A57D40}"/>
              </a:ext>
            </a:extLst>
          </p:cNvPr>
          <p:cNvCxnSpPr/>
          <p:nvPr/>
        </p:nvCxnSpPr>
        <p:spPr>
          <a:xfrm>
            <a:off x="9360000" y="2713383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/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41C4A5-25F0-6B16-FB48-86EEDC7C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93" y="2979707"/>
                <a:ext cx="6379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/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19C010-08A1-AC6A-E3B3-410B21C5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3" y="3005867"/>
                <a:ext cx="6379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/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890C52-AFF8-576B-F0AA-7289EABFA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19" y="2979707"/>
                <a:ext cx="6379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/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4DB247-7834-4372-6232-7A01C939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21" y="3005867"/>
                <a:ext cx="637958" cy="369332"/>
              </a:xfrm>
              <a:prstGeom prst="rect">
                <a:avLst/>
              </a:prstGeom>
              <a:blipFill>
                <a:blip r:embed="rId6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/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053B8-EC5E-961A-A385-6538D5645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21" y="2969074"/>
                <a:ext cx="637958" cy="369332"/>
              </a:xfrm>
              <a:prstGeom prst="rect">
                <a:avLst/>
              </a:prstGeom>
              <a:blipFill>
                <a:blip r:embed="rId7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/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sup>
                      </m:sSup>
                    </m:oMath>
                  </m:oMathPara>
                </a14:m>
                <a:endParaRPr lang="en-CA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DE04A4-26B6-3F55-CFA5-2E754B9D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32" y="2994303"/>
                <a:ext cx="637958" cy="369332"/>
              </a:xfrm>
              <a:prstGeom prst="rect">
                <a:avLst/>
              </a:prstGeom>
              <a:blipFill>
                <a:blip r:embed="rId8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0F0BCF6-BB82-1338-5B7C-63B2F55D4C63}"/>
              </a:ext>
            </a:extLst>
          </p:cNvPr>
          <p:cNvSpPr/>
          <p:nvPr/>
        </p:nvSpPr>
        <p:spPr>
          <a:xfrm>
            <a:off x="5565915" y="2523600"/>
            <a:ext cx="1634086" cy="417943"/>
          </a:xfrm>
          <a:prstGeom prst="roundRect">
            <a:avLst/>
          </a:prstGeom>
          <a:solidFill>
            <a:srgbClr val="ED7D3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/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(GeV)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E3DF4A-4C94-859A-2195-7655B1D3A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31" y="2516278"/>
                <a:ext cx="1229757" cy="394210"/>
              </a:xfrm>
              <a:prstGeom prst="rect">
                <a:avLst/>
              </a:prstGeom>
              <a:blipFill>
                <a:blip r:embed="rId9"/>
                <a:stretch>
                  <a:fillRect t="-12903" b="-1612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34411EB9-E436-554F-C1AF-A08E82593C18}"/>
              </a:ext>
            </a:extLst>
          </p:cNvPr>
          <p:cNvSpPr txBox="1"/>
          <p:nvPr/>
        </p:nvSpPr>
        <p:spPr>
          <a:xfrm>
            <a:off x="5093273" y="2154985"/>
            <a:ext cx="25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Thermal DM Window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/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45A806-616A-9A99-48AE-9B6D1215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716" y="3727599"/>
                <a:ext cx="530705" cy="394210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D8DAB77-14BA-A84F-0E85-3ED1C256DA08}"/>
              </a:ext>
            </a:extLst>
          </p:cNvPr>
          <p:cNvCxnSpPr/>
          <p:nvPr/>
        </p:nvCxnSpPr>
        <p:spPr>
          <a:xfrm>
            <a:off x="6480000" y="3943552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E1F1EF-81CA-4E7A-176A-E79939C583FD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2247224" y="2732572"/>
            <a:ext cx="3318691" cy="1183886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C302D7C-B3D9-CA11-2FA9-0C318CB9CE00}"/>
              </a:ext>
            </a:extLst>
          </p:cNvPr>
          <p:cNvCxnSpPr>
            <a:cxnSpLocks/>
            <a:endCxn id="49" idx="3"/>
          </p:cNvCxnSpPr>
          <p:nvPr/>
        </p:nvCxnSpPr>
        <p:spPr>
          <a:xfrm>
            <a:off x="7200001" y="2690621"/>
            <a:ext cx="2961424" cy="1248599"/>
          </a:xfrm>
          <a:prstGeom prst="straightConnector1">
            <a:avLst/>
          </a:prstGeom>
          <a:ln w="38100">
            <a:solidFill>
              <a:schemeClr val="accent2">
                <a:alpha val="4902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683ADB-8407-C3CC-169E-E6BF3B64725A}"/>
              </a:ext>
            </a:extLst>
          </p:cNvPr>
          <p:cNvCxnSpPr>
            <a:cxnSpLocks/>
          </p:cNvCxnSpPr>
          <p:nvPr/>
        </p:nvCxnSpPr>
        <p:spPr>
          <a:xfrm>
            <a:off x="1774931" y="3943552"/>
            <a:ext cx="86421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A461397-4953-38ED-D316-AC1237AB18CD}"/>
              </a:ext>
            </a:extLst>
          </p:cNvPr>
          <p:cNvSpPr/>
          <p:nvPr/>
        </p:nvSpPr>
        <p:spPr>
          <a:xfrm>
            <a:off x="2247224" y="3718865"/>
            <a:ext cx="4232773" cy="417943"/>
          </a:xfrm>
          <a:prstGeom prst="roundRect">
            <a:avLst/>
          </a:prstGeom>
          <a:solidFill>
            <a:srgbClr val="B26BD8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53F11-46E4-A25A-B423-B16E8BECC06F}"/>
              </a:ext>
            </a:extLst>
          </p:cNvPr>
          <p:cNvSpPr txBox="1"/>
          <p:nvPr/>
        </p:nvSpPr>
        <p:spPr>
          <a:xfrm>
            <a:off x="3625494" y="3415199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sub-GeV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D91D6A-E873-A028-E19D-CD1DF2F84AA6}"/>
              </a:ext>
            </a:extLst>
          </p:cNvPr>
          <p:cNvSpPr/>
          <p:nvPr/>
        </p:nvSpPr>
        <p:spPr>
          <a:xfrm>
            <a:off x="6479998" y="3730248"/>
            <a:ext cx="3681427" cy="417943"/>
          </a:xfrm>
          <a:prstGeom prst="roundRect">
            <a:avLst/>
          </a:prstGeom>
          <a:solidFill>
            <a:srgbClr val="0070C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DF919-AB02-22A2-0571-80BD2ECAA94E}"/>
              </a:ext>
            </a:extLst>
          </p:cNvPr>
          <p:cNvSpPr txBox="1"/>
          <p:nvPr/>
        </p:nvSpPr>
        <p:spPr>
          <a:xfrm>
            <a:off x="7672642" y="3415220"/>
            <a:ext cx="12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WIMPs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FEB810-E212-3B51-8AE9-1CA6A18C7A4B}"/>
              </a:ext>
            </a:extLst>
          </p:cNvPr>
          <p:cNvSpPr txBox="1"/>
          <p:nvPr/>
        </p:nvSpPr>
        <p:spPr>
          <a:xfrm>
            <a:off x="6184293" y="4163527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GeV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D2BB00-0635-1389-C5F2-2C26F6BF4779}"/>
              </a:ext>
            </a:extLst>
          </p:cNvPr>
          <p:cNvCxnSpPr/>
          <p:nvPr/>
        </p:nvCxnSpPr>
        <p:spPr>
          <a:xfrm>
            <a:off x="2251872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B1B131-2005-B061-6F30-755801BBCD44}"/>
              </a:ext>
            </a:extLst>
          </p:cNvPr>
          <p:cNvSpPr txBox="1"/>
          <p:nvPr/>
        </p:nvSpPr>
        <p:spPr>
          <a:xfrm>
            <a:off x="1928245" y="4148191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KeV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D79405-B115-6625-E347-7C43B5DD36E3}"/>
              </a:ext>
            </a:extLst>
          </p:cNvPr>
          <p:cNvCxnSpPr/>
          <p:nvPr/>
        </p:nvCxnSpPr>
        <p:spPr>
          <a:xfrm>
            <a:off x="4270699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C4DF190-D00E-6120-D83F-5CECB2B75816}"/>
              </a:ext>
            </a:extLst>
          </p:cNvPr>
          <p:cNvSpPr txBox="1"/>
          <p:nvPr/>
        </p:nvSpPr>
        <p:spPr>
          <a:xfrm>
            <a:off x="3886050" y="4163527"/>
            <a:ext cx="76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MeV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7C4882-9DF8-53FB-F899-B8BBA4B91C33}"/>
              </a:ext>
            </a:extLst>
          </p:cNvPr>
          <p:cNvCxnSpPr/>
          <p:nvPr/>
        </p:nvCxnSpPr>
        <p:spPr>
          <a:xfrm>
            <a:off x="8670176" y="3948615"/>
            <a:ext cx="0" cy="228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1CB55AE-EAB9-DFD5-64C2-0B530D564504}"/>
              </a:ext>
            </a:extLst>
          </p:cNvPr>
          <p:cNvSpPr txBox="1"/>
          <p:nvPr/>
        </p:nvSpPr>
        <p:spPr>
          <a:xfrm>
            <a:off x="8351197" y="4162064"/>
            <a:ext cx="63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726747F-A45E-067B-07CA-7981A6EE9D27}"/>
              </a:ext>
            </a:extLst>
          </p:cNvPr>
          <p:cNvSpPr/>
          <p:nvPr/>
        </p:nvSpPr>
        <p:spPr>
          <a:xfrm>
            <a:off x="6801265" y="4559546"/>
            <a:ext cx="4539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DM produced through freeze-out near weak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GeV-</a:t>
            </a:r>
            <a:r>
              <a:rPr lang="en-US" sz="2000" dirty="0" err="1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TeV</a:t>
            </a:r>
            <a:r>
              <a:rPr lang="en-US" sz="2000" dirty="0">
                <a:solidFill>
                  <a:srgbClr val="5A9C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scale thermal DM already widely tested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2219ED-E681-A0AE-E90A-46C9C865512E}"/>
              </a:ext>
            </a:extLst>
          </p:cNvPr>
          <p:cNvSpPr/>
          <p:nvPr/>
        </p:nvSpPr>
        <p:spPr>
          <a:xfrm>
            <a:off x="821838" y="4558555"/>
            <a:ext cx="5278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Sub-GeV DM is largely experimentally </a:t>
            </a:r>
            <a:r>
              <a:rPr lang="en-US" sz="2000" b="1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unexplored</a:t>
            </a: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Out of reach of nuclear recoil direct detection </a:t>
            </a:r>
            <a:r>
              <a:rPr lang="en-US" sz="2000" dirty="0" err="1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exps</a:t>
            </a:r>
            <a:endParaRPr lang="en-US" sz="2000" dirty="0">
              <a:solidFill>
                <a:srgbClr val="B26BD8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Electron recoils and accelerator </a:t>
            </a:r>
            <a:r>
              <a:rPr lang="en-US" sz="2000" dirty="0" err="1">
                <a:solidFill>
                  <a:srgbClr val="B26BD8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exps</a:t>
            </a:r>
            <a:endParaRPr lang="en-US" sz="2000" dirty="0">
              <a:solidFill>
                <a:srgbClr val="B26BD8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CB04613-A30B-F256-9DCE-F6FA8C75EBFA}"/>
              </a:ext>
            </a:extLst>
          </p:cNvPr>
          <p:cNvSpPr txBox="1">
            <a:spLocks/>
          </p:cNvSpPr>
          <p:nvPr/>
        </p:nvSpPr>
        <p:spPr>
          <a:xfrm>
            <a:off x="95888" y="64407"/>
            <a:ext cx="311548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Helvetica Neue Light" panose="02000403000000020004" pitchFamily="2" charset="0"/>
              </a:rPr>
              <a:t>Sub-GeV Dark Matter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BBEEAA-ACBE-8D1E-F321-A52C481B2BC2}"/>
              </a:ext>
            </a:extLst>
          </p:cNvPr>
          <p:cNvSpPr txBox="1"/>
          <p:nvPr/>
        </p:nvSpPr>
        <p:spPr>
          <a:xfrm>
            <a:off x="5243072" y="1277573"/>
            <a:ext cx="2267972" cy="8582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ea typeface="Helvetica Neue Light" panose="02000403000000020004" pitchFamily="2" charset="0"/>
              </a:rPr>
              <a:t>Thermal equilibrium between DM and SM in the early universe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FA776-B82F-9861-06E4-10A7675A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D1A8C-DABD-EB99-1C10-8FB154CF0479}"/>
              </a:ext>
            </a:extLst>
          </p:cNvPr>
          <p:cNvSpPr txBox="1"/>
          <p:nvPr/>
        </p:nvSpPr>
        <p:spPr>
          <a:xfrm>
            <a:off x="208301" y="1607348"/>
            <a:ext cx="3968419" cy="830997"/>
          </a:xfrm>
          <a:prstGeom prst="rect">
            <a:avLst/>
          </a:prstGeom>
          <a:noFill/>
          <a:ln w="28575">
            <a:solidFill>
              <a:srgbClr val="B26B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E" sz="2400" dirty="0">
                <a:solidFill>
                  <a:srgbClr val="B26BD9"/>
                </a:solidFill>
                <a:latin typeface="Cambria" panose="02040503050406030204" pitchFamily="18" charset="0"/>
              </a:rPr>
              <a:t>See Sowmiya’s poster on Sub-GeV DM Global Fits!!</a:t>
            </a:r>
          </a:p>
        </p:txBody>
      </p:sp>
    </p:spTree>
    <p:extLst>
      <p:ext uri="{BB962C8B-B14F-4D97-AF65-F5344CB8AC3E}">
        <p14:creationId xmlns:p14="http://schemas.microsoft.com/office/powerpoint/2010/main" val="363861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s&#10;&#10;Description automatically generated">
            <a:extLst>
              <a:ext uri="{FF2B5EF4-FFF2-40B4-BE49-F238E27FC236}">
                <a16:creationId xmlns:a16="http://schemas.microsoft.com/office/drawing/2014/main" id="{931421BE-2E4F-3DB7-F8FD-28A53898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"/>
          <a:stretch/>
        </p:blipFill>
        <p:spPr>
          <a:xfrm>
            <a:off x="5190187" y="1047289"/>
            <a:ext cx="6874620" cy="57031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99837-E1F1-2B5B-82C3-DFB1FD62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C151C7-2E09-5A10-A008-F93D73BD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23"/>
            <a:ext cx="10597274" cy="151466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ea typeface="Cambria Math" panose="02040503050406030204" pitchFamily="18" charset="0"/>
              </a:rPr>
              <a:t>Accelerator Based DM Experiments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9FDD3-2468-AFB5-DCEF-565A6730DCF9}"/>
              </a:ext>
            </a:extLst>
          </p:cNvPr>
          <p:cNvSpPr txBox="1"/>
          <p:nvPr/>
        </p:nvSpPr>
        <p:spPr>
          <a:xfrm>
            <a:off x="127196" y="1659428"/>
            <a:ext cx="5062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Complementarity with direct detection experiments!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B4009-A2E2-07B6-3547-71CC0BCD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s&#10;&#10;Description automatically generated">
            <a:extLst>
              <a:ext uri="{FF2B5EF4-FFF2-40B4-BE49-F238E27FC236}">
                <a16:creationId xmlns:a16="http://schemas.microsoft.com/office/drawing/2014/main" id="{931421BE-2E4F-3DB7-F8FD-28A53898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"/>
          <a:stretch/>
        </p:blipFill>
        <p:spPr>
          <a:xfrm>
            <a:off x="5190187" y="1047289"/>
            <a:ext cx="6874620" cy="57031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99837-E1F1-2B5B-82C3-DFB1FD62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C151C7-2E09-5A10-A008-F93D73BD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23"/>
            <a:ext cx="10597274" cy="151466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ea typeface="Cambria Math" panose="02040503050406030204" pitchFamily="18" charset="0"/>
              </a:rPr>
              <a:t>Accelerator Based DM Experiments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9FDD3-2468-AFB5-DCEF-565A6730DCF9}"/>
              </a:ext>
            </a:extLst>
          </p:cNvPr>
          <p:cNvSpPr txBox="1"/>
          <p:nvPr/>
        </p:nvSpPr>
        <p:spPr>
          <a:xfrm>
            <a:off x="127196" y="1659428"/>
            <a:ext cx="50629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Complementarity with direct detection experiments!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400" dirty="0">
              <a:ea typeface="Cambria Math" panose="02040503050406030204" pitchFamily="18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ea typeface="Cambria Math" panose="02040503050406030204" pitchFamily="18" charset="0"/>
              </a:rPr>
              <a:t>Types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beam dump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missing momentum/energy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missing mass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direct dark photon search</a:t>
            </a:r>
          </a:p>
          <a:p>
            <a:pPr lvl="2"/>
            <a:r>
              <a:rPr lang="en-US" dirty="0">
                <a:ea typeface="Cambria Math" panose="02040503050406030204" pitchFamily="18" charset="0"/>
              </a:rPr>
              <a:t>(visible dark photon decay)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4028F-8136-371B-0292-86E20E26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s&#10;&#10;Description automatically generated">
            <a:extLst>
              <a:ext uri="{FF2B5EF4-FFF2-40B4-BE49-F238E27FC236}">
                <a16:creationId xmlns:a16="http://schemas.microsoft.com/office/drawing/2014/main" id="{931421BE-2E4F-3DB7-F8FD-28A53898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"/>
          <a:stretch/>
        </p:blipFill>
        <p:spPr>
          <a:xfrm>
            <a:off x="5190187" y="1047289"/>
            <a:ext cx="6874620" cy="57031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99837-E1F1-2B5B-82C3-DFB1FD62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Spin-1 Thermal Targets | Taylor R. Gray | IDM 2024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C151C7-2E09-5A10-A008-F93D73BD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23"/>
            <a:ext cx="10597274" cy="151466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ea typeface="Cambria Math" panose="02040503050406030204" pitchFamily="18" charset="0"/>
              </a:rPr>
              <a:t>Accelerator Based DM Experiments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9FDD3-2468-AFB5-DCEF-565A6730DCF9}"/>
              </a:ext>
            </a:extLst>
          </p:cNvPr>
          <p:cNvSpPr txBox="1"/>
          <p:nvPr/>
        </p:nvSpPr>
        <p:spPr>
          <a:xfrm>
            <a:off x="127196" y="1659428"/>
            <a:ext cx="50629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</a:rPr>
              <a:t>Complementarity with direct detection experiments!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400" dirty="0">
              <a:ea typeface="Cambria Math" panose="02040503050406030204" pitchFamily="18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ea typeface="Cambria Math" panose="02040503050406030204" pitchFamily="18" charset="0"/>
              </a:rPr>
              <a:t>Types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beam dump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missing momentum/energy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missing mass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>
                <a:ea typeface="Cambria Math" panose="02040503050406030204" pitchFamily="18" charset="0"/>
              </a:rPr>
              <a:t>direct dark photon search</a:t>
            </a:r>
          </a:p>
          <a:p>
            <a:pPr lvl="2"/>
            <a:r>
              <a:rPr lang="en-US" dirty="0">
                <a:ea typeface="Cambria Math" panose="02040503050406030204" pitchFamily="18" charset="0"/>
              </a:rPr>
              <a:t>(visible dark photon decay)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2026C1-B338-CCAC-9851-E00025DC7519}"/>
              </a:ext>
            </a:extLst>
          </p:cNvPr>
          <p:cNvSpPr/>
          <p:nvPr/>
        </p:nvSpPr>
        <p:spPr>
          <a:xfrm>
            <a:off x="282388" y="3334871"/>
            <a:ext cx="4733365" cy="793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01866-FBF5-2ABC-8577-7A76E1E9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C19D-C960-4B48-91AA-3D12B20C29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0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"/>
  <p:tag name="ORIGINALWIDTH" val="372"/>
  <p:tag name="OUTPUTTYPE" val="PDF"/>
  <p:tag name="IGUANATEXVERSION" val="160"/>
  <p:tag name="LATEXADDIN" val="\documentclass{article}&#10;\usepackage{amsmath}&#10;\pagestyle{empty}&#10;\usepackage{xcolor}&#10;\begin{document}&#10;&#10;&#10;$$ -\mathcal{L} \supset \left( i \textcolor{blue}{b_5} X_\nu^\dagger \partial_\mu X^\nu A'^\mu + \textcolor{magenta}{b_6} X_\mu^\dagger \partial^\mu X_\nu A'^\nu + \textcolor{olive}{b_7} \epsilon_{\mu \nu \rho \sigma} \left( X^{\dagger \mu} \partial^\nu X^\rho \right) A'^\sigma + h.c. \right) + \textcolor{orange}{h_3} A'_\mu \bar{f}\gamma^\mu f$$&#10;&#10;&#10;\end{document}"/>
  <p:tag name="IGUANATEXSIZE" val="20"/>
  <p:tag name="IGUANATEXCURSOR" val="282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75"/>
  <p:tag name="OUTPUTTYPE" val="PDF"/>
  <p:tag name="IGUANATEXVERSION" val="160"/>
  <p:tag name="LATEXADDIN" val="\documentclass{article}&#10;\usepackage{amsmath}&#10;\pagestyle{empty}&#10;\begin{document}&#10;&#10;&#10;$$ SU_X(2) \times U_{Z'}(1)$$&#10;&#10;\end{document}"/>
  <p:tag name="IGUANATEXSIZE" val="20"/>
  <p:tag name="IGUANATEXCURSOR" val="10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"/>
  <p:tag name="ORIGINALWIDTH" val="436"/>
  <p:tag name="OUTPUTTYPE" val="PDF"/>
  <p:tag name="IGUANATEXVERSION" val="160"/>
  <p:tag name="LATEXADDIN" val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/>
  <p:tag name="IGUANATEXSIZE" val="20"/>
  <p:tag name="IGUANATEXCURSOR" val="985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82"/>
  <p:tag name="OUTPUTTYPE" val="PDF"/>
  <p:tag name="IGUANATEXVERSION" val="160"/>
  <p:tag name="LATEXADDIN" val="\documentclass{article}&#10;\usepackage{amsmath}&#10;\pagestyle{empty}&#10;\begin{document}&#10;&#10;$$ \sigma v_{XX\to A' \to \text{hadrons}} \approx R(s) \sigma v_{XX \to A' \to \mu^- \mu^+}$$&#10;&#10;&#10;\end{document}"/>
  <p:tag name="IGUANATEXSIZE" val="28"/>
  <p:tag name="IGUANATEXCURSOR" val="121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53"/>
  <p:tag name="OUTPUTTYPE" val="PDF"/>
  <p:tag name="IGUANATEXVERSION" val="160"/>
  <p:tag name="LATEXADDIN" val="\documentclass{article}&#10;\usepackage{amsmath}&#10;\pagestyle{empty}&#10;\begin{document}&#10;&#10;$$ R(s) \equiv \sigma_{e^+e^- \to \text{hadrons}} / \sigma_{e^+e^- \to \mu^+ \mu^-}$$&#10;&#10;&#10;\end{document}"/>
  <p:tag name="IGUANATEXSIZE" val="20"/>
  <p:tag name="IGUANATEXCURSOR" val="95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75"/>
  <p:tag name="OUTPUTTYPE" val="PDF"/>
  <p:tag name="IGUANATEXVERSION" val="160"/>
  <p:tag name="LATEXADDIN" val="\documentclass{article}&#10;\usepackage{amsmath}&#10;\pagestyle{empty}&#10;\begin{document}&#10;&#10;&#10;$$ SU_X(2) \times U_{Z'}(1)$$&#10;&#10;\end{document}"/>
  <p:tag name="IGUANATEXSIZE" val="20"/>
  <p:tag name="IGUANATEXCURSOR" val="10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"/>
  <p:tag name="ORIGINALWIDTH" val="436"/>
  <p:tag name="OUTPUTTYPE" val="PDF"/>
  <p:tag name="IGUANATEXVERSION" val="160"/>
  <p:tag name="LATEXADDIN" val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/>
  <p:tag name="IGUANATEXSIZE" val="20"/>
  <p:tag name="IGUANATEXCURSOR" val="985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75"/>
  <p:tag name="OUTPUTTYPE" val="PDF"/>
  <p:tag name="IGUANATEXVERSION" val="160"/>
  <p:tag name="LATEXADDIN" val="\documentclass{article}&#10;\usepackage{amsmath}&#10;\pagestyle{empty}&#10;\begin{document}&#10;&#10;&#10;$$ SU_X(2) \times U_{Z'}(1)$$&#10;&#10;\end{document}"/>
  <p:tag name="IGUANATEXSIZE" val="20"/>
  <p:tag name="IGUANATEXCURSOR" val="10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"/>
  <p:tag name="ORIGINALWIDTH" val="436"/>
  <p:tag name="OUTPUTTYPE" val="PDF"/>
  <p:tag name="IGUANATEXVERSION" val="160"/>
  <p:tag name="LATEXADDIN" val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/>
  <p:tag name="IGUANATEXSIZE" val="20"/>
  <p:tag name="IGUANATEXCURSOR" val="985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82"/>
  <p:tag name="OUTPUTTYPE" val="PDF"/>
  <p:tag name="IGUANATEXVERSION" val="160"/>
  <p:tag name="LATEXADDIN" val="\documentclass{article}&#10;\usepackage{amsmath}&#10;\pagestyle{empty}&#10;\begin{document}&#10;&#10;$$ \sin(\theta_X') \ll \cos(\theta_X') $$&#10;&#10;&#10;\end{document}"/>
  <p:tag name="IGUANATEXSIZE" val="20"/>
  <p:tag name="IGUANATEXCURSOR" val="11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75"/>
  <p:tag name="OUTPUTTYPE" val="PDF"/>
  <p:tag name="IGUANATEXVERSION" val="160"/>
  <p:tag name="LATEXADDIN" val="\documentclass{article}&#10;\usepackage{amsmath}&#10;\pagestyle{empty}&#10;\begin{document}&#10;&#10;&#10;$$ SU_X(2) \times U_{Z'}(1)$$&#10;&#10;\end{document}"/>
  <p:tag name="IGUANATEXSIZE" val="20"/>
  <p:tag name="IGUANATEXCURSOR" val="10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"/>
  <p:tag name="ORIGINALWIDTH" val="436"/>
  <p:tag name="OUTPUTTYPE" val="PDF"/>
  <p:tag name="IGUANATEXVERSION" val="160"/>
  <p:tag name="LATEXADDIN" val="\documentclass{article}&#10;\usepackage{amsmath}&#10;\pagestyle{empty}&#10;\usepackage[dvipsnames]{xcolor}&#10;\begin{document}&#10;&#10;&#10;\begin{align}&#10;-\mathcal{L} \supset &amp; \textcolor{Green}{-i g_X\cos\theta'_X \bigg[&#10;\left(\partial^\mu X^\nu -\partial^\nu X^\mu\right)&#10; X^\dagger_\mu {\tilde X}_{3,\nu} -&#10;\left(\partial^\mu X^{\nu\dagger} -\partial^\nu X^{\mu\dagger}\right)&#10; X_\mu {\tilde X}_{3,\nu} \nonumber + X_\mu X^\dagger_\nu\left(\partial^\mu {\tilde X}^\nu_3 -\partial^\nu {\tilde X}^\mu_3\right)&#10;\bigg]} \nonumber \\&#10;&amp;\textcolor{Purple}{-i g_X\sin\theta'_X \bigg[&#10;\left(\partial^\mu X^\nu -\partial^\nu X^\mu\right)&#10; X^\dagger_\mu {\tilde Z}'_{\nu} -&#10;\left(\partial^\mu X^{\nu\dagger} -\partial^\nu X^{\mu\dagger}\right)&#10; X_\mu {\tilde Z}'_{\nu} \nonumber + X_\mu X^\dagger_\nu\left(\partial^\mu {\tilde Z}^{\prime\nu} -\partial^\nu {\tilde Z}^{\prime\mu}\right)\bigg] } &#10;\\ &amp; \textcolor{Rhodamine}{ -e \varepsilon \cos (\theta_X') \, \tilde{Z}^\prime_\mu \, \bar{f}\gamma^\mu f}  \textcolor{Blue}{+ e \varepsilon \sin (\theta_X') \, \tilde{X}_{3 \mu} \,\bar{f}\gamma^\mu f}&#10;\end{align}&#10;&#10;\end{document}"/>
  <p:tag name="IGUANATEXSIZE" val="20"/>
  <p:tag name="IGUANATEXCURSOR" val="985"/>
  <p:tag name="TRANSPARENCY" val="True"/>
  <p:tag name="LATEXENGINEID" val="0"/>
  <p:tag name="TEMPFOLDER" val="/private/var/folders/p0/qtkn19zs4l151bkdcl6jky8m0000gp/T/com.microsoft.Powerpoint/TemporaryItems/"/>
  <p:tag name="LATEXFORMHEIGHT" val="427"/>
  <p:tag name="LATEXFORMWIDTH" val="733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82"/>
  <p:tag name="OUTPUTTYPE" val="PDF"/>
  <p:tag name="IGUANATEXVERSION" val="160"/>
  <p:tag name="LATEXADDIN" val="\documentclass{article}&#10;\usepackage{amsmath}&#10;\pagestyle{empty}&#10;\begin{document}&#10;&#10;$$ \sin(\theta_X') \ll \cos(\theta_X') $$&#10;&#10;&#10;\end{document}"/>
  <p:tag name="IGUANATEXSIZE" val="20"/>
  <p:tag name="IGUANATEXCURSOR" val="119"/>
  <p:tag name="TRANSPARENCY" val="True"/>
  <p:tag name="LATEXENGINEID" val="0"/>
  <p:tag name="TEMPFOLDER" val="/private/var/folders/p0/qtkn19zs4l151bkdcl6jky8m0000gp/T/com.microsoft.Powerpoint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13358</TotalTime>
  <Words>1981</Words>
  <Application>Microsoft Macintosh PowerPoint</Application>
  <PresentationFormat>Widescreen</PresentationFormat>
  <Paragraphs>441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Cambria Math</vt:lpstr>
      <vt:lpstr>Helvetica Neue</vt:lpstr>
      <vt:lpstr>Helvetica Neue Light</vt:lpstr>
      <vt:lpstr>Helvetica Neue Light</vt:lpstr>
      <vt:lpstr>Helvetica Neue Thin</vt:lpstr>
      <vt:lpstr>Wingdings</vt:lpstr>
      <vt:lpstr>1_Office Theme</vt:lpstr>
      <vt:lpstr>Spin-1 Thermal Targets for Dark Matter Searches at Beam Dump and Fixed Target Experiments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Based DM Experiments </vt:lpstr>
      <vt:lpstr>Accelerator Based DM Experiments </vt:lpstr>
      <vt:lpstr>Accelerator Based DM Experiments </vt:lpstr>
      <vt:lpstr>Fixed Target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Goal of arXiv:2307.02207</vt:lpstr>
      <vt:lpstr>The Goal of arXiv:2307.02207</vt:lpstr>
      <vt:lpstr>The Goal of arXiv:2307.02207</vt:lpstr>
      <vt:lpstr>Simplified Spin-1 Dark Matter Models with a Dark Photon Mediator</vt:lpstr>
      <vt:lpstr>PowerPoint Presentation</vt:lpstr>
      <vt:lpstr>PowerPoint Presentation</vt:lpstr>
      <vt:lpstr>PowerPoint Presentation</vt:lpstr>
      <vt:lpstr>SIMP Spin-1 Dark Matter with Z′ and X_3 as mediators</vt:lpstr>
      <vt:lpstr>SIMP Spin-1 Dark Matter with Z′ and X_3 as mediators</vt:lpstr>
      <vt:lpstr>SIMP Spin-1 Dark Matter with Z′ and X_3 as mediators</vt:lpstr>
      <vt:lpstr>PowerPoint Presentation</vt:lpstr>
      <vt:lpstr>PowerPoint Presentation</vt:lpstr>
      <vt:lpstr>Backup Slides</vt:lpstr>
      <vt:lpstr>SIMP spin-1 DM</vt:lpstr>
      <vt:lpstr>PowerPoint Presentation</vt:lpstr>
      <vt:lpstr>Experiments</vt:lpstr>
      <vt:lpstr>Light Dark Matter eXperiment (LDMX)</vt:lpstr>
      <vt:lpstr>Electron Beam Dumps</vt:lpstr>
      <vt:lpstr>Proton Beam Dumps  arXiv:1107.4580</vt:lpstr>
      <vt:lpstr>arXiv:1702.03327</vt:lpstr>
      <vt:lpstr>Hadronic Resonances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Gray</dc:creator>
  <cp:lastModifiedBy>Taylor Gray</cp:lastModifiedBy>
  <cp:revision>273</cp:revision>
  <dcterms:created xsi:type="dcterms:W3CDTF">2023-04-26T07:20:15Z</dcterms:created>
  <dcterms:modified xsi:type="dcterms:W3CDTF">2024-07-09T12:49:06Z</dcterms:modified>
</cp:coreProperties>
</file>