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11" r:id="rId3"/>
    <p:sldId id="312" r:id="rId4"/>
    <p:sldId id="324" r:id="rId5"/>
    <p:sldId id="313" r:id="rId6"/>
    <p:sldId id="330" r:id="rId7"/>
    <p:sldId id="325" r:id="rId8"/>
    <p:sldId id="328" r:id="rId9"/>
    <p:sldId id="329" r:id="rId10"/>
    <p:sldId id="331" r:id="rId11"/>
    <p:sldId id="295" r:id="rId12"/>
    <p:sldId id="332" r:id="rId13"/>
    <p:sldId id="333" r:id="rId14"/>
    <p:sldId id="319" r:id="rId15"/>
    <p:sldId id="306" r:id="rId16"/>
    <p:sldId id="314" r:id="rId17"/>
    <p:sldId id="3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E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8B82C-28C7-4FD1-AC6D-B415FB0BC72A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58411-5F8B-4BB8-8EB9-D58E285363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93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30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609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728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11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36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54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730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1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3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24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96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10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1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3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10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34AA-40F6-4ECD-B0D3-031E081E1CF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57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B68F73-EFBF-4FE0-A0B7-269AEBB8A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0326FE4-82CB-443A-8C6E-DC66C0DFE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E436D4-2290-4034-A2A5-DFFB97FB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AF5-C0C2-4041-9433-2DB5259631F5}" type="datetime1">
              <a:rPr lang="en-GB" smtClean="0"/>
              <a:t>08/07/2024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629CBB-7597-43D9-80AA-9B92F442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570DD2-2E0B-4DFF-9C0E-1FA5D79E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2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647253-0AA2-42A9-976D-1D7FBFEF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2BDAA3-506A-404D-ACD8-ECC5C723C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9E349-4DAE-4AE2-9789-CC72E4CF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9E6-7054-4E5E-A648-DEA035A68AEA}" type="datetime1">
              <a:rPr lang="en-GB" smtClean="0"/>
              <a:t>08/07/2024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55E96F-EE50-44AE-92F7-4B96BB16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E224FE-A7C4-4FDA-860C-052E58B9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98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E37BB6F-A536-4456-9F3B-FB5859F64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D0C80A-FCEC-42E8-A27A-DF77F9B99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097351-C2AB-4672-9C8A-6E97494C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30B4-9016-4064-B858-135FDAF8BDE9}" type="datetime1">
              <a:rPr lang="en-GB" smtClean="0"/>
              <a:t>08/07/2024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E83E05-02B3-4246-9026-8B5B1770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905A52-347F-4E57-80E3-096E6AC6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2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6FA5BA-1E98-41EC-900A-DFA736D5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FF2D2F-C55B-42E0-9DE5-1E38A5163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B959D0-CCB5-43E7-AA1F-77463F6A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813-338C-4B3B-B212-F08215D95677}" type="datetime1">
              <a:rPr lang="en-GB" smtClean="0"/>
              <a:t>08/07/2024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2982F9-CB79-45FF-98A5-A73F35CC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E708E8-D6AB-4405-8827-57EAFB3F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F8B586-D0F3-4778-9789-19EACA09D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64B271-D0CB-4C49-AD01-2747CECD0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940BFC-C995-4960-8EE5-803B1055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B645-48F1-4DDB-946E-666E63FA6613}" type="datetime1">
              <a:rPr lang="en-GB" smtClean="0"/>
              <a:t>08/07/2024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EBDF3E-F165-4994-B3A2-39D33E00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E7C2BB-EFF1-4DC8-8D27-3A8E97AED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6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C586F1-2107-4778-A92E-8FDBCC23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1DDEC2-EF4C-4C8A-9DBA-139F35A20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3EF684-4C0E-4D05-A8B3-7D81D6F26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4D7F3F-D452-49AC-90C2-2B77FEDD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B085-F6EE-4C89-BED4-90B03D36FD64}" type="datetime1">
              <a:rPr lang="en-GB" smtClean="0"/>
              <a:t>08/07/2024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539254-7416-469B-8C5C-FF689B29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CD5BE1-09CF-4224-96DA-98E14217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2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C7F03C-D5C3-438C-AB1A-0FEB6D34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00BF35-A00F-42BB-920C-BC7CC12F7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9BED89-FB9A-4070-895C-F72481A96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423161C-1A9E-4A75-ADF8-65B51646F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FDCF49-B2D0-4759-AF00-4B3FECAC9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DE40A38-2116-4146-A4E4-6E98BC0CE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7E8-E376-450D-8999-81D0EAEB6C1F}" type="datetime1">
              <a:rPr lang="en-GB" smtClean="0"/>
              <a:t>08/07/2024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FA6DCB0-CA02-46F9-A370-69DB9A8E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35DBB6D-F3A3-4232-8079-5A914A95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1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EBA1B3-6E0E-4A38-B4CB-C1793092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03C6DB2-0FBA-47D4-8606-18A38C8B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4445-EE90-438F-8F0E-B9340C23E052}" type="datetime1">
              <a:rPr lang="en-GB" smtClean="0"/>
              <a:t>08/07/2024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429CB2-4600-4B45-9A00-AEC2D076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293FA0F-6E66-4A69-911E-D8CF9775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11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C1B1FD-4E5C-4BA1-8201-5432B794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861-CA44-4D1D-A56B-250979FEA9F5}" type="datetime1">
              <a:rPr lang="en-GB" smtClean="0"/>
              <a:t>08/07/2024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989163-58A7-4C50-BE1D-B406C58A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F11421-D277-4213-84C0-4488069E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1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A9E24F-C490-481E-84EC-D41CBBBC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2458F5-CAC0-4625-AFB7-9A63CEB41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4E355F-7B26-46AD-95BF-4B9E54865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88F13F-8B9C-469C-9A93-5D7C6F35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8847-0409-4C15-9BB8-08F159594F33}" type="datetime1">
              <a:rPr lang="en-GB" smtClean="0"/>
              <a:t>08/07/2024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F9A752-6111-4E65-BC50-B0FD36A6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A56D22-21B8-4564-A9F2-4858B507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8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389825-7920-4A9F-9E7C-20C35C7C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CF0429F-9058-4031-AC96-A66561EDE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EE147C-BEBE-4502-BEC9-957387AB8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6B22D9-1D05-471A-AB9E-31D324CB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5918-D6EF-4573-AC4D-97771943AD9B}" type="datetime1">
              <a:rPr lang="en-GB" smtClean="0"/>
              <a:t>08/07/2024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21EAAE-C593-4DD2-9936-99F2BD35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21897B-5B2B-4ACD-9881-82B2590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72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701F9B6-6E37-4149-9569-99346A0F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52CC49-0398-40A6-94F7-901AB44FD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5049B7-738F-4AB9-BADA-4CEC6C16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BAE3-28DA-4908-AF3E-7762DE2D5E27}" type="datetime1">
              <a:rPr lang="en-GB" smtClean="0"/>
              <a:t>08/07/2024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9C0433-EDAB-4451-A0A0-8F575025C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D79005-C39E-4769-8933-E17B951E5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967DB-E5D2-4B70-ADF5-4194DEA0A3F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4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40.png"/><Relationship Id="rId10" Type="http://schemas.openxmlformats.org/officeDocument/2006/relationships/image" Target="../media/image190.png"/><Relationship Id="rId4" Type="http://schemas.openxmlformats.org/officeDocument/2006/relationships/image" Target="../media/image21.png"/><Relationship Id="rId9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0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2AAB4B8-BFE2-4B16-8BFE-E0C06BCDEE5F}"/>
              </a:ext>
            </a:extLst>
          </p:cNvPr>
          <p:cNvSpPr txBox="1"/>
          <p:nvPr/>
        </p:nvSpPr>
        <p:spPr>
          <a:xfrm>
            <a:off x="626012" y="4691497"/>
            <a:ext cx="9650436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r"/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Federico Re, </a:t>
            </a:r>
            <a:r>
              <a:rPr lang="it-IT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federico.re@unimib.it</a:t>
            </a:r>
          </a:p>
          <a:p>
            <a:pPr algn="r"/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Dipartimento di Fisica Giuseppe Occhialini, Università di Milano-Bicocca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14DB506-94F2-C27C-7018-3C6EF5662B20}"/>
              </a:ext>
            </a:extLst>
          </p:cNvPr>
          <p:cNvSpPr/>
          <p:nvPr/>
        </p:nvSpPr>
        <p:spPr>
          <a:xfrm>
            <a:off x="0" y="0"/>
            <a:ext cx="10902461" cy="128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GB" sz="3200" b="0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3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Workshop on the Identification of Dark Matter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GSSI</a:t>
            </a:r>
            <a:r>
              <a:rPr lang="en-GB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L’Aquila, </a:t>
            </a:r>
            <a:r>
              <a:rPr lang="en-GB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en-GB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8 - 12 July 2024</a:t>
            </a:r>
            <a:endParaRPr lang="en-GB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95F604A-73EC-16BE-0D13-9B804557F330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95C1288-B38B-609F-041F-F1AA53269625}"/>
              </a:ext>
            </a:extLst>
          </p:cNvPr>
          <p:cNvSpPr/>
          <p:nvPr/>
        </p:nvSpPr>
        <p:spPr>
          <a:xfrm>
            <a:off x="998805" y="2245499"/>
            <a:ext cx="8904850" cy="15527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stellar" panose="020A0402060406010301" pitchFamily="18" charset="0"/>
              </a:rPr>
              <a:t>GR &amp; DM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stellar" panose="020A0402060406010301" pitchFamily="18" charset="0"/>
              </a:rPr>
              <a:t>How dragging and general relativity could explain the missing mass problem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306F200-CC50-5528-2A11-B27A64B3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1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03A627-A194-9A6B-E1A9-03EF8D3AC51A}"/>
              </a:ext>
            </a:extLst>
          </p:cNvPr>
          <p:cNvSpPr txBox="1"/>
          <p:nvPr/>
        </p:nvSpPr>
        <p:spPr>
          <a:xfrm>
            <a:off x="626010" y="5522494"/>
            <a:ext cx="965043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Collaboration: Massimo Dotti, Sergio Cacciatori, Vittorio Gorini, Francesco </a:t>
            </a:r>
            <a:r>
              <a:rPr lang="it-IT" sz="2000" dirty="0" err="1"/>
              <a:t>Haardt</a:t>
            </a:r>
            <a:r>
              <a:rPr lang="it-IT" sz="2000" dirty="0"/>
              <a:t>,</a:t>
            </a:r>
          </a:p>
          <a:p>
            <a:r>
              <a:rPr lang="it-IT" sz="2000" dirty="0"/>
              <a:t>Davide </a:t>
            </a:r>
            <a:r>
              <a:rPr lang="it-IT" sz="2000" dirty="0" err="1"/>
              <a:t>Astesiano</a:t>
            </a:r>
            <a:r>
              <a:rPr lang="it-IT" sz="2000" dirty="0"/>
              <a:t>, Marco Galoppo, David Wiltshire, Frederic </a:t>
            </a:r>
            <a:r>
              <a:rPr lang="it-IT" sz="2000" dirty="0" err="1"/>
              <a:t>Hessman</a:t>
            </a:r>
            <a:r>
              <a:rPr lang="it-IT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95401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14DB506-94F2-C27C-7018-3C6EF5662B20}"/>
              </a:ext>
            </a:extLst>
          </p:cNvPr>
          <p:cNvSpPr/>
          <p:nvPr/>
        </p:nvSpPr>
        <p:spPr>
          <a:xfrm>
            <a:off x="0" y="0"/>
            <a:ext cx="10902461" cy="128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PHANTOM DARK MATTER</a:t>
            </a:r>
            <a:endParaRPr lang="en-GB" sz="3200" b="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Corrections on gravitational lensing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5138BA5-8789-A0B7-8031-7F04490D6A10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8762448-BF2A-8AC0-89E6-5F6DB1AD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10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44C08E8-0191-A287-6D2D-CD8BD35EA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83" y="1434785"/>
            <a:ext cx="7440063" cy="37914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con angoli arrotondati 25">
                <a:extLst>
                  <a:ext uri="{FF2B5EF4-FFF2-40B4-BE49-F238E27FC236}">
                    <a16:creationId xmlns:a16="http://schemas.microsoft.com/office/drawing/2014/main" id="{54E66EE9-522D-4A8A-D177-082DD6975738}"/>
                  </a:ext>
                </a:extLst>
              </p:cNvPr>
              <p:cNvSpPr/>
              <p:nvPr/>
            </p:nvSpPr>
            <p:spPr>
              <a:xfrm>
                <a:off x="181335" y="1645920"/>
                <a:ext cx="3335588" cy="4519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Gauss-Bonnet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χ</m:t>
                    </m:r>
                    <m:d>
                      <m:dPr>
                        <m:ctrlPr>
                          <a:rPr lang="el-G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it-IT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Rettangolo con angoli arrotondati 25">
                <a:extLst>
                  <a:ext uri="{FF2B5EF4-FFF2-40B4-BE49-F238E27FC236}">
                    <a16:creationId xmlns:a16="http://schemas.microsoft.com/office/drawing/2014/main" id="{54E66EE9-522D-4A8A-D177-082DD6975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5" y="1645920"/>
                <a:ext cx="3335588" cy="451932"/>
              </a:xfrm>
              <a:prstGeom prst="round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magine 27">
            <a:extLst>
              <a:ext uri="{FF2B5EF4-FFF2-40B4-BE49-F238E27FC236}">
                <a16:creationId xmlns:a16="http://schemas.microsoft.com/office/drawing/2014/main" id="{935F0176-C4DE-162F-63B7-AE4D292DB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2" y="2097852"/>
            <a:ext cx="3321520" cy="7592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con angoli arrotondati 28">
                <a:extLst>
                  <a:ext uri="{FF2B5EF4-FFF2-40B4-BE49-F238E27FC236}">
                    <a16:creationId xmlns:a16="http://schemas.microsoft.com/office/drawing/2014/main" id="{DF22875D-601E-AFBE-9C53-791043E79BE0}"/>
                  </a:ext>
                </a:extLst>
              </p:cNvPr>
              <p:cNvSpPr/>
              <p:nvPr/>
            </p:nvSpPr>
            <p:spPr>
              <a:xfrm>
                <a:off x="193058" y="3219156"/>
                <a:ext cx="3647422" cy="75920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Gravitomagnetism:</a:t>
                </a:r>
                <a:endParaRPr lang="it-IT" sz="20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κ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</m:acc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</m:d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it-IT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it-I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it-I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it-IT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ttangolo con angoli arrotondati 28">
                <a:extLst>
                  <a:ext uri="{FF2B5EF4-FFF2-40B4-BE49-F238E27FC236}">
                    <a16:creationId xmlns:a16="http://schemas.microsoft.com/office/drawing/2014/main" id="{DF22875D-601E-AFBE-9C53-791043E79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8" y="3219156"/>
                <a:ext cx="3647422" cy="759205"/>
              </a:xfrm>
              <a:prstGeom prst="roundRect">
                <a:avLst/>
              </a:prstGeom>
              <a:blipFill>
                <a:blip r:embed="rId7"/>
                <a:stretch>
                  <a:fillRect t="-3937" b="-102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con angoli arrotondati 29">
                <a:extLst>
                  <a:ext uri="{FF2B5EF4-FFF2-40B4-BE49-F238E27FC236}">
                    <a16:creationId xmlns:a16="http://schemas.microsoft.com/office/drawing/2014/main" id="{96E18895-71EB-B317-96E7-6CBB7156E819}"/>
                  </a:ext>
                </a:extLst>
              </p:cNvPr>
              <p:cNvSpPr/>
              <p:nvPr/>
            </p:nvSpPr>
            <p:spPr>
              <a:xfrm>
                <a:off x="193058" y="3978078"/>
                <a:ext cx="3647422" cy="75920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Asymmetric geodesics</a:t>
                </a:r>
                <a:r>
                  <a:rPr lang="it-IT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it-IT" sz="20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±∆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it-IT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ttangolo con angoli arrotondati 29">
                <a:extLst>
                  <a:ext uri="{FF2B5EF4-FFF2-40B4-BE49-F238E27FC236}">
                    <a16:creationId xmlns:a16="http://schemas.microsoft.com/office/drawing/2014/main" id="{96E18895-71EB-B317-96E7-6CBB7156E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8" y="3978078"/>
                <a:ext cx="3647422" cy="759205"/>
              </a:xfrm>
              <a:prstGeom prst="roundRect">
                <a:avLst/>
              </a:prstGeom>
              <a:blipFill>
                <a:blip r:embed="rId8"/>
                <a:stretch>
                  <a:fillRect t="-794" b="-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con angoli arrotondati 30">
                <a:extLst>
                  <a:ext uri="{FF2B5EF4-FFF2-40B4-BE49-F238E27FC236}">
                    <a16:creationId xmlns:a16="http://schemas.microsoft.com/office/drawing/2014/main" id="{0CAB92EE-6719-5876-6F6A-06BF40DAC246}"/>
                  </a:ext>
                </a:extLst>
              </p:cNvPr>
              <p:cNvSpPr/>
              <p:nvPr/>
            </p:nvSpPr>
            <p:spPr>
              <a:xfrm>
                <a:off x="193058" y="4734130"/>
                <a:ext cx="3647422" cy="75920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Far from the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it-IT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it-IT" sz="20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it-IT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ttangolo con angoli arrotondati 30">
                <a:extLst>
                  <a:ext uri="{FF2B5EF4-FFF2-40B4-BE49-F238E27FC236}">
                    <a16:creationId xmlns:a16="http://schemas.microsoft.com/office/drawing/2014/main" id="{0CAB92EE-6719-5876-6F6A-06BF40DAC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8" y="4734130"/>
                <a:ext cx="3647422" cy="759205"/>
              </a:xfrm>
              <a:prstGeom prst="roundRect">
                <a:avLst/>
              </a:prstGeom>
              <a:blipFill>
                <a:blip r:embed="rId9"/>
                <a:stretch>
                  <a:fillRect t="-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con angoli arrotondati 31">
                <a:extLst>
                  <a:ext uri="{FF2B5EF4-FFF2-40B4-BE49-F238E27FC236}">
                    <a16:creationId xmlns:a16="http://schemas.microsoft.com/office/drawing/2014/main" id="{4E83E8C8-A106-CD5C-78C3-C380A7911198}"/>
                  </a:ext>
                </a:extLst>
              </p:cNvPr>
              <p:cNvSpPr/>
              <p:nvPr/>
            </p:nvSpPr>
            <p:spPr>
              <a:xfrm>
                <a:off x="181334" y="5786774"/>
                <a:ext cx="10607711" cy="75920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𝑁𝑒𝑤𝑡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nary>
                        <m:nary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</m:sub>
                        <m:sup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∆</m:t>
                          </m:r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nary>
                    </m:oMath>
                  </m:oMathPara>
                </a14:m>
                <a:endParaRPr lang="it-IT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ttangolo con angoli arrotondati 31">
                <a:extLst>
                  <a:ext uri="{FF2B5EF4-FFF2-40B4-BE49-F238E27FC236}">
                    <a16:creationId xmlns:a16="http://schemas.microsoft.com/office/drawing/2014/main" id="{4E83E8C8-A106-CD5C-78C3-C380A7911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4" y="5786774"/>
                <a:ext cx="10607711" cy="7592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e 32">
            <a:extLst>
              <a:ext uri="{FF2B5EF4-FFF2-40B4-BE49-F238E27FC236}">
                <a16:creationId xmlns:a16="http://schemas.microsoft.com/office/drawing/2014/main" id="{1D75E831-EA62-0407-6D9D-99B351E9B2DB}"/>
              </a:ext>
            </a:extLst>
          </p:cNvPr>
          <p:cNvSpPr/>
          <p:nvPr/>
        </p:nvSpPr>
        <p:spPr>
          <a:xfrm>
            <a:off x="5641144" y="5751573"/>
            <a:ext cx="1744394" cy="7592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1C9B640D-7BA4-108F-EB2B-BCBC2CAEFA6C}"/>
              </a:ext>
            </a:extLst>
          </p:cNvPr>
          <p:cNvSpPr/>
          <p:nvPr/>
        </p:nvSpPr>
        <p:spPr>
          <a:xfrm>
            <a:off x="1716259" y="5041637"/>
            <a:ext cx="1019909" cy="4654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5FD438A-CFFA-2166-8F72-0C3869E49D30}"/>
              </a:ext>
            </a:extLst>
          </p:cNvPr>
          <p:cNvSpPr txBox="1"/>
          <p:nvPr/>
        </p:nvSpPr>
        <p:spPr>
          <a:xfrm>
            <a:off x="9002291" y="6207507"/>
            <a:ext cx="178527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Galoppo+ 2022</a:t>
            </a:r>
          </a:p>
          <a:p>
            <a:r>
              <a:rPr lang="it-IT" sz="1600" dirty="0" err="1"/>
              <a:t>Re&amp;Galoppo</a:t>
            </a:r>
            <a:r>
              <a:rPr lang="it-IT" sz="1600" dirty="0"/>
              <a:t>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31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con angoli arrotondati 1">
                <a:extLst>
                  <a:ext uri="{FF2B5EF4-FFF2-40B4-BE49-F238E27FC236}">
                    <a16:creationId xmlns:a16="http://schemas.microsoft.com/office/drawing/2014/main" id="{FD37EE64-C3AF-5B62-1807-B567D2D6BAD5}"/>
                  </a:ext>
                </a:extLst>
              </p:cNvPr>
              <p:cNvSpPr/>
              <p:nvPr/>
            </p:nvSpPr>
            <p:spPr>
              <a:xfrm>
                <a:off x="177929" y="1527377"/>
                <a:ext cx="6687104" cy="938349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m:rPr>
                          <m:sty m:val="p"/>
                        </m:rPr>
                        <a:rPr lang="el-G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e>
                      </m:d>
                      <m:r>
                        <a:rPr lang="it-IT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it-IT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m:rPr>
                          <m:sty m:val="p"/>
                        </m:rPr>
                        <a:rPr lang="el-G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it-IT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tangolo con angoli arrotondati 1">
                <a:extLst>
                  <a:ext uri="{FF2B5EF4-FFF2-40B4-BE49-F238E27FC236}">
                    <a16:creationId xmlns:a16="http://schemas.microsoft.com/office/drawing/2014/main" id="{FD37EE64-C3AF-5B62-1807-B567D2D6B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9" y="1527377"/>
                <a:ext cx="6687104" cy="9383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con angoli arrotondati 7">
                <a:extLst>
                  <a:ext uri="{FF2B5EF4-FFF2-40B4-BE49-F238E27FC236}">
                    <a16:creationId xmlns:a16="http://schemas.microsoft.com/office/drawing/2014/main" id="{89C480B8-98F5-BAA7-DDA3-B0886E528D3D}"/>
                  </a:ext>
                </a:extLst>
              </p:cNvPr>
              <p:cNvSpPr/>
              <p:nvPr/>
            </p:nvSpPr>
            <p:spPr>
              <a:xfrm>
                <a:off x="6865035" y="1527376"/>
                <a:ext cx="3699804" cy="938349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</a:t>
                </a:r>
                <a:r>
                  <a:rPr lang="en-US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DM explained by dragging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type m:val="skw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ttangolo con angoli arrotondati 7">
                <a:extLst>
                  <a:ext uri="{FF2B5EF4-FFF2-40B4-BE49-F238E27FC236}">
                    <a16:creationId xmlns:a16="http://schemas.microsoft.com/office/drawing/2014/main" id="{89C480B8-98F5-BAA7-DDA3-B0886E528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035" y="1527376"/>
                <a:ext cx="3699804" cy="938349"/>
              </a:xfrm>
              <a:prstGeom prst="roundRect">
                <a:avLst/>
              </a:prstGeom>
              <a:blipFill>
                <a:blip r:embed="rId4"/>
                <a:stretch>
                  <a:fillRect t="-5161" r="-6568" b="-6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5981A252-58F8-59F4-8866-7F8DD4E96850}"/>
                  </a:ext>
                </a:extLst>
              </p:cNvPr>
              <p:cNvSpPr/>
              <p:nvPr/>
            </p:nvSpPr>
            <p:spPr>
              <a:xfrm>
                <a:off x="177927" y="2465725"/>
                <a:ext cx="4900510" cy="938349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it-I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e>
                      </m:d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5981A252-58F8-59F4-8866-7F8DD4E96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7" y="2465725"/>
                <a:ext cx="4900510" cy="93834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A297102A-F4CE-3E5A-D41A-8DAD94B12F1C}"/>
                  </a:ext>
                </a:extLst>
              </p:cNvPr>
              <p:cNvSpPr/>
              <p:nvPr/>
            </p:nvSpPr>
            <p:spPr>
              <a:xfrm>
                <a:off x="5078437" y="2476583"/>
                <a:ext cx="5486402" cy="938349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 ⇔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spherically symmetric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Newtonian model with 100% of DM</a:t>
                </a:r>
              </a:p>
            </p:txBody>
          </p:sp>
        </mc:Choice>
        <mc:Fallback xmlns="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A297102A-F4CE-3E5A-D41A-8DAD94B12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37" y="2476583"/>
                <a:ext cx="5486402" cy="93834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67EC01C5-257A-6BFF-1777-85B3B88659F9}"/>
                  </a:ext>
                </a:extLst>
              </p:cNvPr>
              <p:cNvSpPr/>
              <p:nvPr/>
            </p:nvSpPr>
            <p:spPr>
              <a:xfrm>
                <a:off x="177927" y="3596610"/>
                <a:ext cx="10386912" cy="938349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Evaluate for MW: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exponential,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𝐷𝑀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𝐷𝑀</m:t>
                            </m:r>
                          </m:sub>
                        </m:sSub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sSup>
                      <m:sSup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𝐷𝑀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NFW,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kpc,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5.69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kpc,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km/s,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𝐷𝑀</m:t>
                        </m:r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6.4% 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67EC01C5-257A-6BFF-1777-85B3B8865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7" y="3596610"/>
                <a:ext cx="10386912" cy="938349"/>
              </a:xfrm>
              <a:prstGeom prst="roundRect">
                <a:avLst/>
              </a:prstGeom>
              <a:blipFill>
                <a:blip r:embed="rId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C06962D8-3DA6-EF31-AB79-33F5AEFD270C}"/>
                  </a:ext>
                </a:extLst>
              </p:cNvPr>
              <p:cNvSpPr/>
              <p:nvPr/>
            </p:nvSpPr>
            <p:spPr>
              <a:xfrm>
                <a:off x="177927" y="4677590"/>
                <a:ext cx="10386912" cy="558733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kpc: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it-IT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⊙</m:t>
                            </m:r>
                          </m:sub>
                        </m:sSub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d>
                      <m:dPr>
                        <m:ctrlP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𝟕𝟏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km/s</a:t>
                </a:r>
              </a:p>
            </p:txBody>
          </p:sp>
        </mc:Choice>
        <mc:Fallback xmlns="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C06962D8-3DA6-EF31-AB79-33F5AEFD27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7" y="4677590"/>
                <a:ext cx="10386912" cy="558733"/>
              </a:xfrm>
              <a:prstGeom prst="roundRect">
                <a:avLst/>
              </a:prstGeom>
              <a:blipFill>
                <a:blip r:embed="rId8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0F078DDF-7BA4-BEE1-3EDE-55A2B0A893CA}"/>
                  </a:ext>
                </a:extLst>
              </p:cNvPr>
              <p:cNvSpPr/>
              <p:nvPr/>
            </p:nvSpPr>
            <p:spPr>
              <a:xfrm>
                <a:off x="177927" y="5239534"/>
                <a:ext cx="10386912" cy="55873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⇒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it-IT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⊙</m:t>
                            </m:r>
                          </m:sub>
                        </m:sSub>
                        <m:r>
                          <a:rPr lang="it-IT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it-I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km/s in our neighborhood</a:t>
                </a:r>
              </a:p>
            </p:txBody>
          </p:sp>
        </mc:Choice>
        <mc:Fallback xmlns=""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0F078DDF-7BA4-BEE1-3EDE-55A2B0A89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7" y="5239534"/>
                <a:ext cx="10386912" cy="558734"/>
              </a:xfrm>
              <a:prstGeom prst="roundRect">
                <a:avLst/>
              </a:prstGeom>
              <a:blipFill>
                <a:blip r:embed="rId9"/>
                <a:stretch>
                  <a:fillRect t="-66667" b="-1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14DB506-94F2-C27C-7018-3C6EF5662B20}"/>
              </a:ext>
            </a:extLst>
          </p:cNvPr>
          <p:cNvSpPr/>
          <p:nvPr/>
        </p:nvSpPr>
        <p:spPr>
          <a:xfrm>
            <a:off x="0" y="0"/>
            <a:ext cx="10902461" cy="128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DRAGGING SPEED</a:t>
            </a:r>
          </a:p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Newtonian ad-hoc term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152103D-1F72-7D18-924E-1F6943A798B7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22508E5-01D6-6C86-8870-ED8D25C6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11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962267-F301-6ACE-7D9A-BBA50A422D24}"/>
              </a:ext>
            </a:extLst>
          </p:cNvPr>
          <p:cNvSpPr txBox="1"/>
          <p:nvPr/>
        </p:nvSpPr>
        <p:spPr>
          <a:xfrm>
            <a:off x="8327781" y="5794405"/>
            <a:ext cx="2237058" cy="344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Re&amp;Galoppo</a:t>
            </a:r>
            <a:r>
              <a:rPr lang="en-US" sz="1600" dirty="0"/>
              <a:t>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14DB506-94F2-C27C-7018-3C6EF5662B20}"/>
              </a:ext>
            </a:extLst>
          </p:cNvPr>
          <p:cNvSpPr/>
          <p:nvPr/>
        </p:nvSpPr>
        <p:spPr>
          <a:xfrm>
            <a:off x="0" y="0"/>
            <a:ext cx="10902461" cy="128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DRAGGING SPEED</a:t>
            </a:r>
          </a:p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Newtonian ad-hoc term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152103D-1F72-7D18-924E-1F6943A798B7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22508E5-01D6-6C86-8870-ED8D25C6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12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BE98284-409A-E60C-699E-BD3518C8C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3" y="1896588"/>
            <a:ext cx="5563376" cy="45440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9A560D5-46B6-45BC-F4F6-3115D35B8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37" y="1868452"/>
            <a:ext cx="5677692" cy="45821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5FE21221-8BA9-D36A-82CC-C15EC2ED045F}"/>
              </a:ext>
            </a:extLst>
          </p:cNvPr>
          <p:cNvSpPr/>
          <p:nvPr/>
        </p:nvSpPr>
        <p:spPr>
          <a:xfrm>
            <a:off x="191993" y="1491174"/>
            <a:ext cx="5563376" cy="3772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Newtonian description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4B865E12-1645-8D2F-3537-C798D803CED5}"/>
              </a:ext>
            </a:extLst>
          </p:cNvPr>
          <p:cNvSpPr/>
          <p:nvPr/>
        </p:nvSpPr>
        <p:spPr>
          <a:xfrm>
            <a:off x="5869537" y="1471724"/>
            <a:ext cx="5677692" cy="3772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General-relativistic description</a:t>
            </a:r>
          </a:p>
        </p:txBody>
      </p:sp>
    </p:spTree>
    <p:extLst>
      <p:ext uri="{BB962C8B-B14F-4D97-AF65-F5344CB8AC3E}">
        <p14:creationId xmlns:p14="http://schemas.microsoft.com/office/powerpoint/2010/main" val="49765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14DB506-94F2-C27C-7018-3C6EF5662B20}"/>
              </a:ext>
            </a:extLst>
          </p:cNvPr>
          <p:cNvSpPr/>
          <p:nvPr/>
        </p:nvSpPr>
        <p:spPr>
          <a:xfrm>
            <a:off x="0" y="0"/>
            <a:ext cx="10902461" cy="128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DRAGGING SPEED</a:t>
            </a:r>
          </a:p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Coming soon: more precise formulas with pressure!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152103D-1F72-7D18-924E-1F6943A798B7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22508E5-01D6-6C86-8870-ED8D25C6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13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2EA4175F-6B24-B722-AECC-65258F591EFA}"/>
              </a:ext>
            </a:extLst>
          </p:cNvPr>
          <p:cNvSpPr/>
          <p:nvPr/>
        </p:nvSpPr>
        <p:spPr>
          <a:xfrm>
            <a:off x="191993" y="1491174"/>
            <a:ext cx="5563376" cy="3772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Newtonian description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356FB5DF-4AEC-9BE3-A6FA-B4B7934690DD}"/>
              </a:ext>
            </a:extLst>
          </p:cNvPr>
          <p:cNvSpPr/>
          <p:nvPr/>
        </p:nvSpPr>
        <p:spPr>
          <a:xfrm>
            <a:off x="5869537" y="1471724"/>
            <a:ext cx="5677692" cy="3772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General-relativistic description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7DAD6611-CB5A-C60A-6E57-86CE10391D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153242"/>
              </p:ext>
            </p:extLst>
          </p:nvPr>
        </p:nvGraphicFramePr>
        <p:xfrm>
          <a:off x="191992" y="1880902"/>
          <a:ext cx="5563376" cy="3567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238415" imgH="2076159" progId="Acrobat.Document.DC">
                  <p:embed/>
                </p:oleObj>
              </mc:Choice>
              <mc:Fallback>
                <p:oleObj name="Acrobat Document" r:id="rId4" imgW="3238415" imgH="207615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992" y="1880902"/>
                        <a:ext cx="5563376" cy="3567105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C4724CA-9C25-8185-72E5-DDE35140A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513738"/>
              </p:ext>
            </p:extLst>
          </p:nvPr>
        </p:nvGraphicFramePr>
        <p:xfrm>
          <a:off x="5869534" y="1849001"/>
          <a:ext cx="5677691" cy="369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3238415" imgH="2104817" progId="Acrobat.Document.DC">
                  <p:embed/>
                </p:oleObj>
              </mc:Choice>
              <mc:Fallback>
                <p:oleObj name="Acrobat Document" r:id="rId6" imgW="3238415" imgH="210481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9534" y="1849001"/>
                        <a:ext cx="5677691" cy="3690499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A4FCF8-DCA6-1C4D-6D7B-22C40FF6DF22}"/>
              </a:ext>
            </a:extLst>
          </p:cNvPr>
          <p:cNvSpPr txBox="1"/>
          <p:nvPr/>
        </p:nvSpPr>
        <p:spPr>
          <a:xfrm>
            <a:off x="5855466" y="5556134"/>
            <a:ext cx="330590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Galoppo</a:t>
            </a:r>
            <a:r>
              <a:rPr lang="en-US" sz="1600" dirty="0"/>
              <a:t>, Wiltshire, Re (coming soon)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3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14DB506-94F2-C27C-7018-3C6EF5662B20}"/>
              </a:ext>
            </a:extLst>
          </p:cNvPr>
          <p:cNvSpPr/>
          <p:nvPr/>
        </p:nvSpPr>
        <p:spPr>
          <a:xfrm>
            <a:off x="0" y="0"/>
            <a:ext cx="10902461" cy="128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EMPIRICAL MEASURES</a:t>
            </a:r>
          </a:p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Counter-rotating matter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FA1856-FF52-C4E5-49CB-288E9EBC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14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059B0DD-8DF5-9F73-B516-202424D1F000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3B87D78-C264-FD2E-8D4F-1AD825FEDE37}"/>
              </a:ext>
            </a:extLst>
          </p:cNvPr>
          <p:cNvSpPr/>
          <p:nvPr/>
        </p:nvSpPr>
        <p:spPr>
          <a:xfrm>
            <a:off x="225080" y="1549408"/>
            <a:ext cx="7870584" cy="5771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disc galaxies have counter-rotating stars or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con angoli arrotondati 5">
                <a:extLst>
                  <a:ext uri="{FF2B5EF4-FFF2-40B4-BE49-F238E27FC236}">
                    <a16:creationId xmlns:a16="http://schemas.microsoft.com/office/drawing/2014/main" id="{360BBD90-5A93-2F90-6042-E4F2E7E3ACD8}"/>
                  </a:ext>
                </a:extLst>
              </p:cNvPr>
              <p:cNvSpPr/>
              <p:nvPr/>
            </p:nvSpPr>
            <p:spPr>
              <a:xfrm>
                <a:off x="225080" y="2120115"/>
                <a:ext cx="10107643" cy="617017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counter-rotating component is also dragged!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b>
                    </m:sSub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sSub>
                      <m:sSub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sz="2400" b="1" i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tangolo con angoli arrotondati 5">
                <a:extLst>
                  <a:ext uri="{FF2B5EF4-FFF2-40B4-BE49-F238E27FC236}">
                    <a16:creationId xmlns:a16="http://schemas.microsoft.com/office/drawing/2014/main" id="{360BBD90-5A93-2F90-6042-E4F2E7E3A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0" y="2120115"/>
                <a:ext cx="10107643" cy="617017"/>
              </a:xfrm>
              <a:prstGeom prst="roundRect">
                <a:avLst/>
              </a:prstGeom>
              <a:blipFill>
                <a:blip r:embed="rId4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83E30F-C54B-FE02-A68A-CE727D15E338}"/>
              </a:ext>
            </a:extLst>
          </p:cNvPr>
          <p:cNvSpPr txBox="1"/>
          <p:nvPr/>
        </p:nvSpPr>
        <p:spPr>
          <a:xfrm>
            <a:off x="8095665" y="1527698"/>
            <a:ext cx="223705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/>
              <a:t>Kuijken</a:t>
            </a:r>
            <a:r>
              <a:rPr lang="it-IT" sz="1600" dirty="0"/>
              <a:t>+ 1996,</a:t>
            </a:r>
          </a:p>
          <a:p>
            <a:r>
              <a:rPr lang="it-IT" sz="1600" dirty="0"/>
              <a:t>Corsini 2014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A53A8AF6-D9FB-706C-89E1-496BFA3C5C2A}"/>
                  </a:ext>
                </a:extLst>
              </p:cNvPr>
              <p:cNvSpPr/>
              <p:nvPr/>
            </p:nvSpPr>
            <p:spPr>
              <a:xfrm>
                <a:off x="225080" y="3695292"/>
                <a:ext cx="4937763" cy="91891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 dragging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depends only on the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s.t.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𝑡𝑡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A53A8AF6-D9FB-706C-89E1-496BFA3C5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0" y="3695292"/>
                <a:ext cx="4937763" cy="918910"/>
              </a:xfrm>
              <a:prstGeom prst="roundRect">
                <a:avLst/>
              </a:prstGeom>
              <a:blipFill>
                <a:blip r:embed="rId5"/>
                <a:stretch>
                  <a:fillRect t="-1307" r="-493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5BD222E7-1C68-0737-698B-AC7C4EC25806}"/>
                  </a:ext>
                </a:extLst>
              </p:cNvPr>
              <p:cNvSpPr/>
              <p:nvPr/>
            </p:nvSpPr>
            <p:spPr>
              <a:xfrm>
                <a:off x="225080" y="3084701"/>
                <a:ext cx="10107643" cy="6162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geodesics for a test particle with tangent motion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𝜕𝜑</m:t>
                        </m:r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𝜕𝜏</m:t>
                        </m:r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acc>
                      <m:accPr>
                        <m:chr m:val="̃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acc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f>
                      <m:fPr>
                        <m:type m:val="skw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5BD222E7-1C68-0737-698B-AC7C4EC25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0" y="3084701"/>
                <a:ext cx="10107643" cy="61621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D4B9ECD4-8D2A-5EF7-3712-8D80AB0B0C62}"/>
                  </a:ext>
                </a:extLst>
              </p:cNvPr>
              <p:cNvSpPr/>
              <p:nvPr/>
            </p:nvSpPr>
            <p:spPr>
              <a:xfrm>
                <a:off x="5162843" y="3695291"/>
                <a:ext cx="5155813" cy="91891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Geodesic</a:t>
                </a:r>
                <a:r>
                  <a:rPr lang="it-IT" sz="20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⇒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symmetric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≅±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D4B9ECD4-8D2A-5EF7-3712-8D80AB0B0C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843" y="3695291"/>
                <a:ext cx="5155813" cy="91891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7C9669C8-213D-D272-175F-F5B1C24BFE53}"/>
                  </a:ext>
                </a:extLst>
              </p:cNvPr>
              <p:cNvSpPr/>
              <p:nvPr/>
            </p:nvSpPr>
            <p:spPr>
              <a:xfrm>
                <a:off x="232113" y="4614201"/>
                <a:ext cx="2497019" cy="91891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dragging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7C9669C8-213D-D272-175F-F5B1C24BFE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13" y="4614201"/>
                <a:ext cx="2497019" cy="91891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BDD7C7FF-F777-9DD8-8091-5B3A6C0F572A}"/>
                  </a:ext>
                </a:extLst>
              </p:cNvPr>
              <p:cNvSpPr/>
              <p:nvPr/>
            </p:nvSpPr>
            <p:spPr>
              <a:xfrm>
                <a:off x="2729132" y="4617626"/>
                <a:ext cx="3366869" cy="91891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Geodesic</a:t>
                </a:r>
                <a:endParaRPr lang="it-IT" sz="2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d>
                          <m:d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BDD7C7FF-F777-9DD8-8091-5B3A6C0F57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32" y="4617626"/>
                <a:ext cx="3366869" cy="918910"/>
              </a:xfrm>
              <a:prstGeom prst="roundRect">
                <a:avLst/>
              </a:prstGeom>
              <a:blipFill>
                <a:blip r:embed="rId9"/>
                <a:stretch>
                  <a:fillRect t="-1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21925C07-FDF9-6E98-04F1-964F5AB0D069}"/>
                  </a:ext>
                </a:extLst>
              </p:cNvPr>
              <p:cNvSpPr/>
              <p:nvPr/>
            </p:nvSpPr>
            <p:spPr>
              <a:xfrm>
                <a:off x="6096000" y="4614201"/>
                <a:ext cx="4208589" cy="91891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Asymmetric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d>
                          <m:d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21925C07-FDF9-6E98-04F1-964F5AB0D0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14201"/>
                <a:ext cx="4208589" cy="91891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FBC8406-722F-AD71-3275-117228B7DA56}"/>
              </a:ext>
            </a:extLst>
          </p:cNvPr>
          <p:cNvSpPr/>
          <p:nvPr/>
        </p:nvSpPr>
        <p:spPr>
          <a:xfrm>
            <a:off x="2546250" y="5650253"/>
            <a:ext cx="4751437" cy="10725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Non-negligible deviation from Newton!</a:t>
            </a: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EFCFB277-168A-F865-06D4-AB3B543ECB56}"/>
              </a:ext>
            </a:extLst>
          </p:cNvPr>
          <p:cNvSpPr/>
          <p:nvPr/>
        </p:nvSpPr>
        <p:spPr>
          <a:xfrm rot="14713272">
            <a:off x="7954626" y="4841596"/>
            <a:ext cx="426720" cy="2107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A389E7D8-188B-3F7E-2C0E-9CA3FE78EBF2}"/>
              </a:ext>
            </a:extLst>
          </p:cNvPr>
          <p:cNvSpPr/>
          <p:nvPr/>
        </p:nvSpPr>
        <p:spPr>
          <a:xfrm>
            <a:off x="9031458" y="4843345"/>
            <a:ext cx="669315" cy="78607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45D8250-760F-3EDD-0A9A-21A013105119}"/>
              </a:ext>
            </a:extLst>
          </p:cNvPr>
          <p:cNvSpPr txBox="1"/>
          <p:nvPr/>
        </p:nvSpPr>
        <p:spPr>
          <a:xfrm>
            <a:off x="232113" y="2739094"/>
            <a:ext cx="162716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 (coming soon)</a:t>
            </a:r>
            <a:endParaRPr lang="en-US" dirty="0"/>
          </a:p>
        </p:txBody>
      </p:sp>
      <p:sp>
        <p:nvSpPr>
          <p:cNvPr id="21" name="Segnaposto numero diapositiva 2">
            <a:extLst>
              <a:ext uri="{FF2B5EF4-FFF2-40B4-BE49-F238E27FC236}">
                <a16:creationId xmlns:a16="http://schemas.microsoft.com/office/drawing/2014/main" id="{96B3C74C-E145-F9C5-E103-6E589D68AC2F}"/>
              </a:ext>
            </a:extLst>
          </p:cNvPr>
          <p:cNvSpPr txBox="1">
            <a:spLocks/>
          </p:cNvSpPr>
          <p:nvPr/>
        </p:nvSpPr>
        <p:spPr>
          <a:xfrm>
            <a:off x="8622322" y="63540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pPr/>
              <a:t>14</a:t>
            </a:fld>
            <a:r>
              <a:rPr lang="en-GB">
                <a:solidFill>
                  <a:srgbClr val="FFFF00"/>
                </a:solidFill>
              </a:rPr>
              <a:t>/17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3D20A92F-F851-7B02-8336-F543BC16E82D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Conclusions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14DB506-94F2-C27C-7018-3C6EF5662B20}"/>
              </a:ext>
            </a:extLst>
          </p:cNvPr>
          <p:cNvSpPr/>
          <p:nvPr/>
        </p:nvSpPr>
        <p:spPr>
          <a:xfrm>
            <a:off x="0" y="0"/>
            <a:ext cx="10902461" cy="128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has been done and what remains to be done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FA1856-FF52-C4E5-49CB-288E9EBC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pPr/>
              <a:t>15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952DFEA-E040-9F32-C2A7-896E74B42662}"/>
              </a:ext>
            </a:extLst>
          </p:cNvPr>
          <p:cNvSpPr/>
          <p:nvPr/>
        </p:nvSpPr>
        <p:spPr>
          <a:xfrm>
            <a:off x="203978" y="1589631"/>
            <a:ext cx="10473396" cy="19393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know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 non-linearities allow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solitonic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solutions for the dragging terms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dragging implies non-negligible deviations from Newton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quite small dragging vortex sustains flat rotation curve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returns also a suitable correction on the gravitational lensing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dragging speed can be measured with counter-rotating matter components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683D99E-5970-D8D1-339D-32B5F9C084D0}"/>
              </a:ext>
            </a:extLst>
          </p:cNvPr>
          <p:cNvSpPr/>
          <p:nvPr/>
        </p:nvSpPr>
        <p:spPr>
          <a:xfrm>
            <a:off x="214532" y="3747207"/>
            <a:ext cx="10473396" cy="17424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perspectives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Generalize equations (in LEL) for non-negligible pressure (bulge, elliptical galaxies…)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 the dragging on CMB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the actual dragging with the counter-rotating matter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GR to other MMP (gravitational lensing, universe expansion…)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C1D176-65C9-3DD0-9E0A-5F811D6A48AE}"/>
              </a:ext>
            </a:extLst>
          </p:cNvPr>
          <p:cNvSpPr txBox="1"/>
          <p:nvPr/>
        </p:nvSpPr>
        <p:spPr>
          <a:xfrm>
            <a:off x="203978" y="6499266"/>
            <a:ext cx="646410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Galoppo+ 2022; Re 2020, Re 2021, </a:t>
            </a:r>
            <a:r>
              <a:rPr lang="it-IT" sz="1600" dirty="0" err="1"/>
              <a:t>Vigneron&amp;Buchert</a:t>
            </a:r>
            <a:r>
              <a:rPr lang="it-IT" sz="1600" dirty="0"/>
              <a:t> 2019, </a:t>
            </a:r>
            <a:r>
              <a:rPr lang="it-IT" sz="1600" dirty="0" err="1"/>
              <a:t>Buchert</a:t>
            </a:r>
            <a:r>
              <a:rPr lang="it-IT" sz="1600" dirty="0"/>
              <a:t> 2008</a:t>
            </a:r>
            <a:endParaRPr lang="en-GB" sz="16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33CD2D-F025-F097-5A9A-F3A17625A4CA}"/>
              </a:ext>
            </a:extLst>
          </p:cNvPr>
          <p:cNvSpPr txBox="1"/>
          <p:nvPr/>
        </p:nvSpPr>
        <p:spPr>
          <a:xfrm>
            <a:off x="203978" y="5480769"/>
            <a:ext cx="330590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Galoppo</a:t>
            </a:r>
            <a:r>
              <a:rPr lang="en-US" sz="1600" dirty="0"/>
              <a:t>, Wiltshire, Re (coming soon)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96B27F-F8A7-CA05-69DE-8DBB53C9DE2B}"/>
              </a:ext>
            </a:extLst>
          </p:cNvPr>
          <p:cNvSpPr txBox="1"/>
          <p:nvPr/>
        </p:nvSpPr>
        <p:spPr>
          <a:xfrm>
            <a:off x="203978" y="5828011"/>
            <a:ext cx="299025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Re, </a:t>
            </a:r>
            <a:r>
              <a:rPr lang="en-US" sz="1600" dirty="0" err="1"/>
              <a:t>Galoppo</a:t>
            </a:r>
            <a:r>
              <a:rPr lang="en-US" sz="1600" dirty="0"/>
              <a:t>, Dotti (coming soon)</a:t>
            </a: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9E271B-50B4-58C4-EAB5-7D4AB02AE4A4}"/>
              </a:ext>
            </a:extLst>
          </p:cNvPr>
          <p:cNvSpPr txBox="1"/>
          <p:nvPr/>
        </p:nvSpPr>
        <p:spPr>
          <a:xfrm>
            <a:off x="203978" y="6167312"/>
            <a:ext cx="162716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 (coming soon)</a:t>
            </a:r>
            <a:endParaRPr lang="en-US" dirty="0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9AD7472E-E8AA-F3B6-A25A-D53D69745D81}"/>
              </a:ext>
            </a:extLst>
          </p:cNvPr>
          <p:cNvSpPr/>
          <p:nvPr/>
        </p:nvSpPr>
        <p:spPr>
          <a:xfrm>
            <a:off x="6668083" y="5495313"/>
            <a:ext cx="4019845" cy="605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tuned!</a:t>
            </a:r>
          </a:p>
        </p:txBody>
      </p:sp>
    </p:spTree>
    <p:extLst>
      <p:ext uri="{BB962C8B-B14F-4D97-AF65-F5344CB8AC3E}">
        <p14:creationId xmlns:p14="http://schemas.microsoft.com/office/powerpoint/2010/main" val="22813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14DB506-94F2-C27C-7018-3C6EF5662B20}"/>
              </a:ext>
            </a:extLst>
          </p:cNvPr>
          <p:cNvSpPr/>
          <p:nvPr/>
        </p:nvSpPr>
        <p:spPr>
          <a:xfrm>
            <a:off x="0" y="0"/>
            <a:ext cx="10902461" cy="128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152103D-1F72-7D18-924E-1F6943A798B7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Conclusions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FA1856-FF52-C4E5-49CB-288E9EBC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16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E55095F-80A8-0542-2B26-6CB759501009}"/>
              </a:ext>
            </a:extLst>
          </p:cNvPr>
          <p:cNvSpPr/>
          <p:nvPr/>
        </p:nvSpPr>
        <p:spPr>
          <a:xfrm>
            <a:off x="168028" y="2461846"/>
            <a:ext cx="10566400" cy="1828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8DCEC55-3995-46D6-E162-E8EC6FD5B9C8}"/>
              </a:ext>
            </a:extLst>
          </p:cNvPr>
          <p:cNvSpPr/>
          <p:nvPr/>
        </p:nvSpPr>
        <p:spPr>
          <a:xfrm>
            <a:off x="1683146" y="2967335"/>
            <a:ext cx="7536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639549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14DB506-94F2-C27C-7018-3C6EF5662B20}"/>
              </a:ext>
            </a:extLst>
          </p:cNvPr>
          <p:cNvSpPr/>
          <p:nvPr/>
        </p:nvSpPr>
        <p:spPr>
          <a:xfrm>
            <a:off x="0" y="0"/>
            <a:ext cx="10902461" cy="128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bibliography</a:t>
            </a:r>
            <a:endParaRPr lang="en-GB" sz="3200" b="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152103D-1F72-7D18-924E-1F6943A798B7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Conclusions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FA1856-FF52-C4E5-49CB-288E9EBC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17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385B2D-BB54-6700-6E07-2EBF2B909C88}"/>
              </a:ext>
            </a:extLst>
          </p:cNvPr>
          <p:cNvSpPr txBox="1"/>
          <p:nvPr/>
        </p:nvSpPr>
        <p:spPr>
          <a:xfrm>
            <a:off x="203980" y="1578837"/>
            <a:ext cx="10473396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Balasin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Grumiller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(2008), “Non-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newtonian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weak field general relativity for extended rotating sources” Int. J. Mod. Phys. D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475–488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arXiv:astro-ph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/0602519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Crosta, 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Giammaria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G.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Lattanzi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Poggio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(2020), “On testing CDM and geometry-driven Milky Way rotation curve models with Gaia DR2” MNRAS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2107–2122 arXiv:1810.04445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Beordo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Crosta, M. G.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Lattanzi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Re-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Fiorentin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Spagna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(2024), “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Geometry-driven and dark-matter-sustained Milky Way rotation curves with Gaia DR3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MNRAS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(4) 4681-4698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Astesiano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L.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Cacciatori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F. Re (2022), “Towards a full general relativistic approach to galaxies” EPJ C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(6) 554 arXiv:2204.05143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Astesiano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L.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Cacciatori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Dotti, F.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Haardt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F. Re (2022), “Re-weighting dark matter in disc galaxies: a new general relativistic observational test” arXiv:2204.05143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Galoppo, S. L. Cacciatori, V. Gorini, and M. Mazza (2022), “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Equatorial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Lensing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Balasin-Grumiller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Galaxy Model” arXiv:2212.10290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Re and M. Galoppo (2024), “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GR dragging and effective galactic dark matter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arXiv:2403.03227</a:t>
            </a:r>
          </a:p>
        </p:txBody>
      </p:sp>
    </p:spTree>
    <p:extLst>
      <p:ext uri="{BB962C8B-B14F-4D97-AF65-F5344CB8AC3E}">
        <p14:creationId xmlns:p14="http://schemas.microsoft.com/office/powerpoint/2010/main" val="14650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F1CC9605-12F9-79AF-E5FA-BCCC689EB449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Introduction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14DB506-94F2-C27C-7018-3C6EF5662B20}"/>
              </a:ext>
            </a:extLst>
          </p:cNvPr>
          <p:cNvSpPr/>
          <p:nvPr/>
        </p:nvSpPr>
        <p:spPr>
          <a:xfrm>
            <a:off x="0" y="0"/>
            <a:ext cx="10902461" cy="128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IDEAS</a:t>
            </a:r>
          </a:p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 for the Missing Mass Problem</a:t>
            </a:r>
            <a:endParaRPr lang="en-GB" sz="3200" b="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7F1DED2-D346-FC14-E12A-B750FD50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2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DAB3DFB6-216E-D780-8D5C-01AC935205D0}"/>
              </a:ext>
            </a:extLst>
          </p:cNvPr>
          <p:cNvSpPr/>
          <p:nvPr/>
        </p:nvSpPr>
        <p:spPr>
          <a:xfrm>
            <a:off x="203980" y="1535340"/>
            <a:ext cx="3545059" cy="11667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natural idea: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invisible mass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4043B72-EF34-6444-46FF-71CFA1A96E0A}"/>
              </a:ext>
            </a:extLst>
          </p:cNvPr>
          <p:cNvSpPr/>
          <p:nvPr/>
        </p:nvSpPr>
        <p:spPr>
          <a:xfrm>
            <a:off x="203978" y="2702107"/>
            <a:ext cx="3545059" cy="14537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matter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MaCHOs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DM (sterile neutrinos)?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DM (WIMPs)?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3562773-DDAA-8251-3F20-F0BA04F9E5C3}"/>
              </a:ext>
            </a:extLst>
          </p:cNvPr>
          <p:cNvSpPr/>
          <p:nvPr/>
        </p:nvSpPr>
        <p:spPr>
          <a:xfrm>
            <a:off x="3749037" y="1535339"/>
            <a:ext cx="3545059" cy="11667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#1: 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MMP</a:t>
            </a:r>
          </a:p>
          <a:p>
            <a:pPr algn="ctr"/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gravitational nature</a:t>
            </a:r>
            <a:endParaRPr lang="en-US" sz="20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A6B6A78-A6F9-E19C-0F3E-1E31B9839E30}"/>
              </a:ext>
            </a:extLst>
          </p:cNvPr>
          <p:cNvSpPr/>
          <p:nvPr/>
        </p:nvSpPr>
        <p:spPr>
          <a:xfrm>
            <a:off x="7294092" y="1535339"/>
            <a:ext cx="3545059" cy="11667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Missing Mass a clue of misunderstanding in gravity?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A3BDA1F-1A76-EDAE-93AF-ED90D00B92CA}"/>
              </a:ext>
            </a:extLst>
          </p:cNvPr>
          <p:cNvSpPr/>
          <p:nvPr/>
        </p:nvSpPr>
        <p:spPr>
          <a:xfrm>
            <a:off x="7294091" y="2702106"/>
            <a:ext cx="3545059" cy="11667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Attempts to modify the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Newtonian Gravity (MOND)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674F144-CA9A-A44F-2BDA-F9E1A29369CB}"/>
              </a:ext>
            </a:extLst>
          </p:cNvPr>
          <p:cNvSpPr/>
          <p:nvPr/>
        </p:nvSpPr>
        <p:spPr>
          <a:xfrm>
            <a:off x="7294092" y="4692877"/>
            <a:ext cx="3545059" cy="12577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#2: 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 is already a “modified gravity”</a:t>
            </a:r>
            <a:endParaRPr lang="en-US" sz="24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D3392BBC-A4E6-04CE-5566-42966C19F422}"/>
              </a:ext>
            </a:extLst>
          </p:cNvPr>
          <p:cNvSpPr/>
          <p:nvPr/>
        </p:nvSpPr>
        <p:spPr>
          <a:xfrm>
            <a:off x="3749036" y="2702106"/>
            <a:ext cx="3545060" cy="32485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rotation curves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Virial of clusters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lensing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of hot gases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Bullet clusters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CMB anisotropies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redshift measures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gravitational attractions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space-time distortions,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i.e. gravitational wells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28820BD-09B8-1280-0F20-009F74C103DD}"/>
              </a:ext>
            </a:extLst>
          </p:cNvPr>
          <p:cNvSpPr txBox="1"/>
          <p:nvPr/>
        </p:nvSpPr>
        <p:spPr>
          <a:xfrm>
            <a:off x="7294097" y="3861879"/>
            <a:ext cx="354505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/>
              <a:t>Milgrom</a:t>
            </a:r>
            <a:r>
              <a:rPr lang="it-IT" sz="1600" dirty="0"/>
              <a:t> 1983,</a:t>
            </a:r>
          </a:p>
          <a:p>
            <a:r>
              <a:rPr lang="it-IT" sz="1600" dirty="0" err="1"/>
              <a:t>Bekenstein&amp;Milgrom</a:t>
            </a:r>
            <a:r>
              <a:rPr lang="it-IT" sz="1600" dirty="0"/>
              <a:t> 1984,</a:t>
            </a:r>
          </a:p>
          <a:p>
            <a:r>
              <a:rPr lang="it-IT" sz="1600" dirty="0" err="1"/>
              <a:t>Bekenstein</a:t>
            </a:r>
            <a:r>
              <a:rPr lang="it-IT" sz="1600" dirty="0"/>
              <a:t> 2004</a:t>
            </a:r>
          </a:p>
        </p:txBody>
      </p:sp>
    </p:spTree>
    <p:extLst>
      <p:ext uri="{BB962C8B-B14F-4D97-AF65-F5344CB8AC3E}">
        <p14:creationId xmlns:p14="http://schemas.microsoft.com/office/powerpoint/2010/main" val="346477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14DB506-94F2-C27C-7018-3C6EF5662B20}"/>
              </a:ext>
            </a:extLst>
          </p:cNvPr>
          <p:cNvSpPr/>
          <p:nvPr/>
        </p:nvSpPr>
        <p:spPr>
          <a:xfrm>
            <a:off x="0" y="0"/>
            <a:ext cx="10902461" cy="128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IDEAS</a:t>
            </a:r>
          </a:p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 is more than post-Newtonian corrections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AFE30B0-9931-C407-9BE5-AC7EDE2A883F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Introduction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603068A-7AC2-BF45-7724-4B848104C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3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36E1373-F80C-86F3-EFC4-5B017C3BB302}"/>
              </a:ext>
            </a:extLst>
          </p:cNvPr>
          <p:cNvSpPr/>
          <p:nvPr/>
        </p:nvSpPr>
        <p:spPr>
          <a:xfrm>
            <a:off x="203980" y="1535341"/>
            <a:ext cx="3545059" cy="9151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Intuition: GR = Newton +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post-Newtonian corrections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4656D4B-D927-95A4-5849-4FE90A780FF0}"/>
              </a:ext>
            </a:extLst>
          </p:cNvPr>
          <p:cNvSpPr/>
          <p:nvPr/>
        </p:nvSpPr>
        <p:spPr>
          <a:xfrm>
            <a:off x="203980" y="2448889"/>
            <a:ext cx="3545059" cy="14537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Galactic dynamics in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energy régime: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Sub-relativistic speeds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forces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12161E6D-C323-4774-2FB2-9007FC372BA9}"/>
                  </a:ext>
                </a:extLst>
              </p:cNvPr>
              <p:cNvSpPr/>
              <p:nvPr/>
            </p:nvSpPr>
            <p:spPr>
              <a:xfrm>
                <a:off x="203979" y="3915121"/>
                <a:ext cx="3545059" cy="91517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PN terms have magnitude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Negligible corrections</a:t>
                </a:r>
              </a:p>
            </p:txBody>
          </p:sp>
        </mc:Choice>
        <mc:Fallback xmlns="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12161E6D-C323-4774-2FB2-9007FC372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9" y="3915121"/>
                <a:ext cx="3545059" cy="915171"/>
              </a:xfrm>
              <a:prstGeom prst="round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542B8A89-AA0A-FF1B-6697-5068D7F0D74E}"/>
              </a:ext>
            </a:extLst>
          </p:cNvPr>
          <p:cNvSpPr/>
          <p:nvPr/>
        </p:nvSpPr>
        <p:spPr>
          <a:xfrm>
            <a:off x="3749037" y="1535339"/>
            <a:ext cx="3545059" cy="11667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#3: 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 allows non-Newtonian phenomena in low energy régime</a:t>
            </a:r>
            <a:endParaRPr lang="en-US" sz="24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D57A5F98-E0C5-8644-979F-D44241AB6E40}"/>
              </a:ext>
            </a:extLst>
          </p:cNvPr>
          <p:cNvSpPr/>
          <p:nvPr/>
        </p:nvSpPr>
        <p:spPr>
          <a:xfrm>
            <a:off x="3749036" y="4207344"/>
            <a:ext cx="3545059" cy="8614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galaxy is an extended source: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0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globally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Newtonian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9EC9BF3-87FB-C0FB-B50F-DA213794B09F}"/>
              </a:ext>
            </a:extLst>
          </p:cNvPr>
          <p:cNvSpPr txBox="1"/>
          <p:nvPr/>
        </p:nvSpPr>
        <p:spPr>
          <a:xfrm>
            <a:off x="203980" y="4830292"/>
            <a:ext cx="3508142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Ciotti 2022,</a:t>
            </a:r>
          </a:p>
          <a:p>
            <a:r>
              <a:rPr lang="it-IT" sz="1600" dirty="0" err="1"/>
              <a:t>Lasenby</a:t>
            </a:r>
            <a:r>
              <a:rPr lang="it-IT" sz="1600" dirty="0"/>
              <a:t>+ 2023,</a:t>
            </a:r>
          </a:p>
          <a:p>
            <a:r>
              <a:rPr lang="it-IT" sz="1600" dirty="0"/>
              <a:t>Costa+ 2023,</a:t>
            </a:r>
          </a:p>
          <a:p>
            <a:r>
              <a:rPr lang="it-IT" sz="1600" dirty="0" err="1"/>
              <a:t>Glampedakis&amp;Jones</a:t>
            </a:r>
            <a:r>
              <a:rPr lang="it-IT" sz="1600" dirty="0"/>
              <a:t> 2023</a:t>
            </a:r>
          </a:p>
          <a:p>
            <a:r>
              <a:rPr lang="it-IT" sz="1600" dirty="0" err="1"/>
              <a:t>Costa&amp;Natàrio</a:t>
            </a:r>
            <a:r>
              <a:rPr lang="it-IT" sz="1600" dirty="0"/>
              <a:t> 2023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con angoli arrotondati 23">
                <a:extLst>
                  <a:ext uri="{FF2B5EF4-FFF2-40B4-BE49-F238E27FC236}">
                    <a16:creationId xmlns:a16="http://schemas.microsoft.com/office/drawing/2014/main" id="{47593090-7CB3-BF39-17E4-BE4E745976B2}"/>
                  </a:ext>
                </a:extLst>
              </p:cNvPr>
              <p:cNvSpPr/>
              <p:nvPr/>
            </p:nvSpPr>
            <p:spPr>
              <a:xfrm>
                <a:off x="7302854" y="1535339"/>
                <a:ext cx="3562336" cy="106812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it-IT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it-IT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ctr"/>
                <a:r>
                  <a:rPr lang="en-GB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dragging term</a:t>
                </a:r>
              </a:p>
            </p:txBody>
          </p:sp>
        </mc:Choice>
        <mc:Fallback xmlns="">
          <p:sp>
            <p:nvSpPr>
              <p:cNvPr id="24" name="Rettangolo con angoli arrotondati 23">
                <a:extLst>
                  <a:ext uri="{FF2B5EF4-FFF2-40B4-BE49-F238E27FC236}">
                    <a16:creationId xmlns:a16="http://schemas.microsoft.com/office/drawing/2014/main" id="{47593090-7CB3-BF39-17E4-BE4E74597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854" y="1535339"/>
                <a:ext cx="3562336" cy="1068122"/>
              </a:xfrm>
              <a:prstGeom prst="roundRect">
                <a:avLst/>
              </a:prstGeom>
              <a:blipFill>
                <a:blip r:embed="rId5"/>
                <a:stretch>
                  <a:fillRect b="-28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56DCBAF-EB38-335B-287D-12E66B0C408B}"/>
              </a:ext>
            </a:extLst>
          </p:cNvPr>
          <p:cNvSpPr txBox="1"/>
          <p:nvPr/>
        </p:nvSpPr>
        <p:spPr>
          <a:xfrm>
            <a:off x="3753238" y="2706843"/>
            <a:ext cx="354504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Astesiano+3 2022</a:t>
            </a:r>
            <a:endParaRPr lang="en-GB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CBC3A90-28E2-A1BA-997A-A40D04CDBBB8}"/>
              </a:ext>
            </a:extLst>
          </p:cNvPr>
          <p:cNvSpPr txBox="1"/>
          <p:nvPr/>
        </p:nvSpPr>
        <p:spPr>
          <a:xfrm>
            <a:off x="7288653" y="3770399"/>
            <a:ext cx="354505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/>
              <a:t>Balasin&amp;Grumiller</a:t>
            </a:r>
            <a:r>
              <a:rPr lang="it-IT" sz="1600" dirty="0"/>
              <a:t> 2008</a:t>
            </a:r>
          </a:p>
          <a:p>
            <a:r>
              <a:rPr lang="it-IT" sz="1600" dirty="0"/>
              <a:t>Crosta+ 2020</a:t>
            </a:r>
          </a:p>
          <a:p>
            <a:r>
              <a:rPr lang="it-IT" sz="1600" dirty="0"/>
              <a:t>Astesiano+5 2022</a:t>
            </a:r>
          </a:p>
          <a:p>
            <a:r>
              <a:rPr lang="it-IT" sz="1600" dirty="0" err="1"/>
              <a:t>Re&amp;Galoppo</a:t>
            </a:r>
            <a:r>
              <a:rPr lang="it-IT" sz="1600" dirty="0"/>
              <a:t> 2024</a:t>
            </a:r>
            <a:endParaRPr lang="en-GB" dirty="0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31F7B67-7557-DBDF-EB96-E23E91F8EE44}"/>
              </a:ext>
            </a:extLst>
          </p:cNvPr>
          <p:cNvSpPr/>
          <p:nvPr/>
        </p:nvSpPr>
        <p:spPr>
          <a:xfrm>
            <a:off x="7302854" y="2603632"/>
            <a:ext cx="3545059" cy="11667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#4: 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surrounded by dragging vortex</a:t>
            </a:r>
          </a:p>
          <a:p>
            <a:pPr algn="ctr"/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rotation curve</a:t>
            </a:r>
            <a:endParaRPr lang="en-US" sz="24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F4EA76DC-09B6-8711-B9EE-AC26DCC37FA9}"/>
              </a:ext>
            </a:extLst>
          </p:cNvPr>
          <p:cNvSpPr/>
          <p:nvPr/>
        </p:nvSpPr>
        <p:spPr>
          <a:xfrm>
            <a:off x="3762231" y="3050705"/>
            <a:ext cx="3545059" cy="11448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Carlotto-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Shoen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shielding metrics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Geons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solitonic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GW)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1F9BC7A0-F874-A295-EF9F-2773590C61E8}"/>
              </a:ext>
            </a:extLst>
          </p:cNvPr>
          <p:cNvSpPr/>
          <p:nvPr/>
        </p:nvSpPr>
        <p:spPr>
          <a:xfrm>
            <a:off x="7308159" y="4869379"/>
            <a:ext cx="3539753" cy="861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Re-weight DM amount</a:t>
            </a:r>
          </a:p>
          <a:p>
            <a:pPr algn="ctr"/>
            <a:r>
              <a:rPr lang="en-US" sz="24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disc galaxies </a:t>
            </a:r>
            <a:endParaRPr lang="it-IT" sz="2400" i="1" u="sng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con angoli arrotondati 7">
                <a:extLst>
                  <a:ext uri="{FF2B5EF4-FFF2-40B4-BE49-F238E27FC236}">
                    <a16:creationId xmlns:a16="http://schemas.microsoft.com/office/drawing/2014/main" id="{F41E6FE4-B1E5-C956-87FB-049DDDBA148C}"/>
                  </a:ext>
                </a:extLst>
              </p:cNvPr>
              <p:cNvSpPr/>
              <p:nvPr/>
            </p:nvSpPr>
            <p:spPr>
              <a:xfrm>
                <a:off x="7308159" y="5740763"/>
                <a:ext cx="3539753" cy="86146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 phenomena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it-IT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fake DM from GR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true DM</a:t>
                </a:r>
                <a:endParaRPr lang="it-IT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ttangolo con angoli arrotondati 7">
                <a:extLst>
                  <a:ext uri="{FF2B5EF4-FFF2-40B4-BE49-F238E27FC236}">
                    <a16:creationId xmlns:a16="http://schemas.microsoft.com/office/drawing/2014/main" id="{F41E6FE4-B1E5-C956-87FB-049DDDBA1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159" y="5740763"/>
                <a:ext cx="3539753" cy="861467"/>
              </a:xfrm>
              <a:prstGeom prst="roundRect">
                <a:avLst/>
              </a:prstGeom>
              <a:blipFill>
                <a:blip r:embed="rId6"/>
                <a:stretch>
                  <a:fillRect b="-2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5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" grpId="0" animBg="1"/>
      <p:bldP spid="4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14DB506-94F2-C27C-7018-3C6EF5662B20}"/>
              </a:ext>
            </a:extLst>
          </p:cNvPr>
          <p:cNvSpPr/>
          <p:nvPr/>
        </p:nvSpPr>
        <p:spPr>
          <a:xfrm>
            <a:off x="0" y="0"/>
            <a:ext cx="10902461" cy="128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IDEAS</a:t>
            </a:r>
          </a:p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energy limit and non-commutativity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AFE30B0-9931-C407-9BE5-AC7EDE2A883F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Introduction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603068A-7AC2-BF45-7724-4B848104C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4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36E1373-F80C-86F3-EFC4-5B017C3BB302}"/>
              </a:ext>
            </a:extLst>
          </p:cNvPr>
          <p:cNvSpPr/>
          <p:nvPr/>
        </p:nvSpPr>
        <p:spPr>
          <a:xfrm>
            <a:off x="203980" y="1535341"/>
            <a:ext cx="3545059" cy="462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Widespread intuition: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04656D4B-D927-95A4-5849-4FE90A780FF0}"/>
                  </a:ext>
                </a:extLst>
              </p:cNvPr>
              <p:cNvSpPr/>
              <p:nvPr/>
            </p:nvSpPr>
            <p:spPr>
              <a:xfrm>
                <a:off x="203979" y="2074783"/>
                <a:ext cx="3545059" cy="116676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 small metric perturbations (classical limit):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sSub>
                        <m:sSub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04656D4B-D927-95A4-5849-4FE90A780F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9" y="2074783"/>
                <a:ext cx="3545059" cy="11667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12161E6D-C323-4774-2FB2-9007FC372BA9}"/>
              </a:ext>
            </a:extLst>
          </p:cNvPr>
          <p:cNvSpPr/>
          <p:nvPr/>
        </p:nvSpPr>
        <p:spPr>
          <a:xfrm>
            <a:off x="203979" y="3318721"/>
            <a:ext cx="3545059" cy="521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deduce Einstein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02728136-6E3D-33F1-80D9-8CE1FE0B6F1E}"/>
                  </a:ext>
                </a:extLst>
              </p:cNvPr>
              <p:cNvSpPr/>
              <p:nvPr/>
            </p:nvSpPr>
            <p:spPr>
              <a:xfrm>
                <a:off x="203979" y="3917651"/>
                <a:ext cx="3545059" cy="76689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in Newtonian limit: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=∆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</a:t>
                </a:r>
              </a:p>
            </p:txBody>
          </p:sp>
        </mc:Choice>
        <mc:Fallback xmlns=""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02728136-6E3D-33F1-80D9-8CE1FE0B6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9" y="3917651"/>
                <a:ext cx="3545059" cy="766891"/>
              </a:xfrm>
              <a:prstGeom prst="roundRect">
                <a:avLst/>
              </a:prstGeom>
              <a:blipFill>
                <a:blip r:embed="rId5"/>
                <a:stretch>
                  <a:fillRect t="-41732" b="-123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6B53945-0E0F-3E82-716E-FFC7390B012A}"/>
              </a:ext>
            </a:extLst>
          </p:cNvPr>
          <p:cNvSpPr/>
          <p:nvPr/>
        </p:nvSpPr>
        <p:spPr>
          <a:xfrm>
            <a:off x="7151077" y="1535341"/>
            <a:ext cx="3545059" cy="462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 the order: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04045A3-37A2-312D-ECFA-2AB350291D5C}"/>
              </a:ext>
            </a:extLst>
          </p:cNvPr>
          <p:cNvSpPr/>
          <p:nvPr/>
        </p:nvSpPr>
        <p:spPr>
          <a:xfrm>
            <a:off x="7151076" y="2074783"/>
            <a:ext cx="3545059" cy="521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with full Einstein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C6B00343-7560-6FC6-1269-F9AA9CDBAA46}"/>
                  </a:ext>
                </a:extLst>
              </p:cNvPr>
              <p:cNvSpPr/>
              <p:nvPr/>
            </p:nvSpPr>
            <p:spPr>
              <a:xfrm>
                <a:off x="7158108" y="2673714"/>
                <a:ext cx="3545059" cy="116676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expand formulas at the lowest order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Energy Limit (LEL)</a:t>
                </a:r>
              </a:p>
            </p:txBody>
          </p:sp>
        </mc:Choice>
        <mc:Fallback xmlns="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C6B00343-7560-6FC6-1269-F9AA9CDBA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108" y="2673714"/>
                <a:ext cx="3545059" cy="1166767"/>
              </a:xfrm>
              <a:prstGeom prst="roundRect">
                <a:avLst/>
              </a:prstGeom>
              <a:blipFill>
                <a:blip r:embed="rId6"/>
                <a:stretch>
                  <a:fillRect t="-5699" b="-29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A126A0DF-6317-855D-509B-F77F241ED311}"/>
                  </a:ext>
                </a:extLst>
              </p:cNvPr>
              <p:cNvSpPr/>
              <p:nvPr/>
            </p:nvSpPr>
            <p:spPr>
              <a:xfrm>
                <a:off x="7158108" y="3917650"/>
                <a:ext cx="3545059" cy="106231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non-negligible corrections to Newtonian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=∆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𝑠𝑜𝑚𝑒𝑡h𝑖𝑛𝑔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</a:t>
                </a:r>
              </a:p>
            </p:txBody>
          </p:sp>
        </mc:Choice>
        <mc:Fallback xmlns="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A126A0DF-6317-855D-509B-F77F241ED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108" y="3917650"/>
                <a:ext cx="3545059" cy="1062313"/>
              </a:xfrm>
              <a:prstGeom prst="roundRect">
                <a:avLst/>
              </a:prstGeom>
              <a:blipFill>
                <a:blip r:embed="rId7"/>
                <a:stretch>
                  <a:fillRect r="-856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ccia bidirezionale orizzontale 12">
            <a:extLst>
              <a:ext uri="{FF2B5EF4-FFF2-40B4-BE49-F238E27FC236}">
                <a16:creationId xmlns:a16="http://schemas.microsoft.com/office/drawing/2014/main" id="{F73CA2B7-762C-9BA9-38ED-CB86FBF9F443}"/>
              </a:ext>
            </a:extLst>
          </p:cNvPr>
          <p:cNvSpPr/>
          <p:nvPr/>
        </p:nvSpPr>
        <p:spPr>
          <a:xfrm>
            <a:off x="4054427" y="2681451"/>
            <a:ext cx="2780129" cy="60139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CB4895CD-8CD3-E1A7-87FE-23E1584AECE3}"/>
              </a:ext>
            </a:extLst>
          </p:cNvPr>
          <p:cNvSpPr/>
          <p:nvPr/>
        </p:nvSpPr>
        <p:spPr>
          <a:xfrm>
            <a:off x="6836899" y="2046647"/>
            <a:ext cx="304798" cy="1842867"/>
          </a:xfrm>
          <a:prstGeom prst="leftBrac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arentesi graffa aperta 26">
            <a:extLst>
              <a:ext uri="{FF2B5EF4-FFF2-40B4-BE49-F238E27FC236}">
                <a16:creationId xmlns:a16="http://schemas.microsoft.com/office/drawing/2014/main" id="{F78898D8-2E51-7DE1-8C85-20927E89957F}"/>
              </a:ext>
            </a:extLst>
          </p:cNvPr>
          <p:cNvSpPr/>
          <p:nvPr/>
        </p:nvSpPr>
        <p:spPr>
          <a:xfrm flipH="1">
            <a:off x="3749038" y="2074783"/>
            <a:ext cx="304799" cy="1842867"/>
          </a:xfrm>
          <a:prstGeom prst="leftBrac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5C368B34-C58A-6CF5-551A-8F0DDEBF8BB4}"/>
              </a:ext>
            </a:extLst>
          </p:cNvPr>
          <p:cNvSpPr/>
          <p:nvPr/>
        </p:nvSpPr>
        <p:spPr>
          <a:xfrm>
            <a:off x="4558591" y="2574812"/>
            <a:ext cx="1785278" cy="8428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don’t commute!</a:t>
            </a:r>
            <a:endParaRPr lang="en-US" sz="24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8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" grpId="0" animBg="1"/>
      <p:bldP spid="8" grpId="0" animBg="1"/>
      <p:bldP spid="9" grpId="0" animBg="1"/>
      <p:bldP spid="10" grpId="0" animBg="1"/>
      <p:bldP spid="13" grpId="0" animBg="1"/>
      <p:bldP spid="1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114DB506-94F2-C27C-7018-3C6EF5662B20}"/>
                  </a:ext>
                </a:extLst>
              </p:cNvPr>
              <p:cNvSpPr/>
              <p:nvPr/>
            </p:nvSpPr>
            <p:spPr>
              <a:xfrm>
                <a:off x="0" y="0"/>
                <a:ext cx="10902461" cy="12885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GB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a:rPr lang="it-IT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it-IT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</a:t>
                </a:r>
              </a:p>
              <a:p>
                <a:pPr algn="ctr"/>
                <a:r>
                  <a:rPr lang="en-GB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Metric and source</a:t>
                </a: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114DB506-94F2-C27C-7018-3C6EF5662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902461" cy="1288563"/>
              </a:xfrm>
              <a:prstGeom prst="rect">
                <a:avLst/>
              </a:prstGeom>
              <a:blipFill>
                <a:blip r:embed="rId4"/>
                <a:stretch>
                  <a:fillRect b="-6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2366A937-B0C3-8E73-ADBA-0C5E988BF8D3}"/>
                  </a:ext>
                </a:extLst>
              </p:cNvPr>
              <p:cNvSpPr/>
              <p:nvPr/>
            </p:nvSpPr>
            <p:spPr>
              <a:xfrm>
                <a:off x="203980" y="1535340"/>
                <a:ext cx="10386644" cy="97580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Lewis–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Papapetrou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–Weyl metric:</a:t>
                </a:r>
                <a:endParaRPr lang="it-IT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  <m:d>
                            <m:d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𝑑𝑡</m:t>
                              </m:r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p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it-IT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𝑑𝑟</m:t>
                                  </m:r>
                                </m:e>
                                <m:sup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𝑑𝑧</m:t>
                                  </m:r>
                                </m:e>
                                <m:sup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it-IT" sz="20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2366A937-B0C3-8E73-ADBA-0C5E988BF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80" y="1535340"/>
                <a:ext cx="10386644" cy="97580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4C453BE0-9118-5136-F2AB-12116FA886A4}"/>
                  </a:ext>
                </a:extLst>
              </p:cNvPr>
              <p:cNvSpPr/>
              <p:nvPr/>
            </p:nvSpPr>
            <p:spPr>
              <a:xfrm>
                <a:off x="6358595" y="2513113"/>
                <a:ext cx="4232027" cy="61142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 fluid: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4C453BE0-9118-5136-F2AB-12116FA88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595" y="2513113"/>
                <a:ext cx="4232027" cy="61142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con angoli arrotondati 7">
                <a:extLst>
                  <a:ext uri="{FF2B5EF4-FFF2-40B4-BE49-F238E27FC236}">
                    <a16:creationId xmlns:a16="http://schemas.microsoft.com/office/drawing/2014/main" id="{46844B0E-DABF-9013-A0B4-D565C047CD10}"/>
                  </a:ext>
                </a:extLst>
              </p:cNvPr>
              <p:cNvSpPr/>
              <p:nvPr/>
            </p:nvSpPr>
            <p:spPr>
              <a:xfrm>
                <a:off x="203979" y="2515596"/>
                <a:ext cx="6154617" cy="6215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velocity dispersion: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sSub>
                          <m:sSubPr>
                            <m:ctrlP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ttangolo con angoli arrotondati 7">
                <a:extLst>
                  <a:ext uri="{FF2B5EF4-FFF2-40B4-BE49-F238E27FC236}">
                    <a16:creationId xmlns:a16="http://schemas.microsoft.com/office/drawing/2014/main" id="{46844B0E-DABF-9013-A0B4-D565C047C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9" y="2515596"/>
                <a:ext cx="6154617" cy="621500"/>
              </a:xfrm>
              <a:prstGeom prst="roundRect">
                <a:avLst/>
              </a:prstGeom>
              <a:blipFill>
                <a:blip r:embed="rId7"/>
                <a:stretch>
                  <a:fillRect t="-39423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tangolo 21">
            <a:extLst>
              <a:ext uri="{FF2B5EF4-FFF2-40B4-BE49-F238E27FC236}">
                <a16:creationId xmlns:a16="http://schemas.microsoft.com/office/drawing/2014/main" id="{D5138BA5-8789-A0B7-8031-7F04490D6A10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8762448-BF2A-8AC0-89E6-5F6DB1AD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5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ttangolo con angoli arrotondati 25">
                <a:extLst>
                  <a:ext uri="{FF2B5EF4-FFF2-40B4-BE49-F238E27FC236}">
                    <a16:creationId xmlns:a16="http://schemas.microsoft.com/office/drawing/2014/main" id="{5ECC8ACF-AB49-0831-FA62-5C1B2757E858}"/>
                  </a:ext>
                </a:extLst>
              </p:cNvPr>
              <p:cNvSpPr/>
              <p:nvPr/>
            </p:nvSpPr>
            <p:spPr>
              <a:xfrm>
                <a:off x="203979" y="4733992"/>
                <a:ext cx="10386642" cy="1565152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Low Energy Limit (LEL):</a:t>
                </a: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≈−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“dragging speed”,</a:t>
                </a: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num>
                      <m:den>
                        <m:sSup>
                          <m:s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type m:val="skw"/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=−1+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6" name="Rettangolo con angoli arrotondati 25">
                <a:extLst>
                  <a:ext uri="{FF2B5EF4-FFF2-40B4-BE49-F238E27FC236}">
                    <a16:creationId xmlns:a16="http://schemas.microsoft.com/office/drawing/2014/main" id="{5ECC8ACF-AB49-0831-FA62-5C1B2757E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9" y="4733992"/>
                <a:ext cx="10386642" cy="1565152"/>
              </a:xfrm>
              <a:prstGeom prst="roundRect">
                <a:avLst/>
              </a:prstGeom>
              <a:blipFill>
                <a:blip r:embed="rId8"/>
                <a:stretch>
                  <a:fillRect t="-1163" b="-60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80B45687-4096-C11C-5C38-94835D544A1D}"/>
              </a:ext>
            </a:extLst>
          </p:cNvPr>
          <p:cNvSpPr/>
          <p:nvPr/>
        </p:nvSpPr>
        <p:spPr>
          <a:xfrm>
            <a:off x="4106591" y="3291981"/>
            <a:ext cx="4232027" cy="6215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 of BG metric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A8AC17-3C07-8B43-9C08-00272884C25B}"/>
              </a:ext>
            </a:extLst>
          </p:cNvPr>
          <p:cNvSpPr txBox="1"/>
          <p:nvPr/>
        </p:nvSpPr>
        <p:spPr>
          <a:xfrm>
            <a:off x="8338617" y="3274352"/>
            <a:ext cx="225200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/>
              <a:t>Balasin&amp;Grumiller</a:t>
            </a:r>
            <a:r>
              <a:rPr lang="it-IT" sz="1600" dirty="0"/>
              <a:t> 2008</a:t>
            </a:r>
          </a:p>
          <a:p>
            <a:r>
              <a:rPr lang="it-IT" sz="1600" dirty="0"/>
              <a:t>Crosta+ 2020</a:t>
            </a:r>
          </a:p>
          <a:p>
            <a:r>
              <a:rPr lang="it-IT" sz="1600" dirty="0"/>
              <a:t>Galoppo+ 2022</a:t>
            </a:r>
          </a:p>
          <a:p>
            <a:r>
              <a:rPr lang="it-IT" sz="1600" dirty="0"/>
              <a:t>Beordo+2024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34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114DB506-94F2-C27C-7018-3C6EF5662B20}"/>
                  </a:ext>
                </a:extLst>
              </p:cNvPr>
              <p:cNvSpPr/>
              <p:nvPr/>
            </p:nvSpPr>
            <p:spPr>
              <a:xfrm>
                <a:off x="0" y="0"/>
                <a:ext cx="10902461" cy="12885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GB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a:rPr lang="it-IT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it-IT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</a:t>
                </a:r>
              </a:p>
              <a:p>
                <a:pPr algn="ctr"/>
                <a:r>
                  <a:rPr lang="en-GB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Metric and source</a:t>
                </a: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114DB506-94F2-C27C-7018-3C6EF5662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902461" cy="1288563"/>
              </a:xfrm>
              <a:prstGeom prst="rect">
                <a:avLst/>
              </a:prstGeom>
              <a:blipFill>
                <a:blip r:embed="rId4"/>
                <a:stretch>
                  <a:fillRect b="-6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2366A937-B0C3-8E73-ADBA-0C5E988BF8D3}"/>
                  </a:ext>
                </a:extLst>
              </p:cNvPr>
              <p:cNvSpPr/>
              <p:nvPr/>
            </p:nvSpPr>
            <p:spPr>
              <a:xfrm>
                <a:off x="203980" y="1535340"/>
                <a:ext cx="10386644" cy="9291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𝑑𝑠</m:t>
                        </m:r>
                        <m:d>
                          <m:d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</m:d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𝑑𝑟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𝑑𝑧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sSub>
                          <m:sSubPr>
                            <m:ctrlP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sub>
                    </m:sSub>
                  </m:oMath>
                </a14:m>
                <a:endParaRPr lang="it-IT" sz="20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2366A937-B0C3-8E73-ADBA-0C5E988BF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80" y="1535340"/>
                <a:ext cx="10386644" cy="929120"/>
              </a:xfrm>
              <a:prstGeom prst="roundRect">
                <a:avLst/>
              </a:prstGeom>
              <a:blipFill>
                <a:blip r:embed="rId5"/>
                <a:stretch>
                  <a:fillRect b="-42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tangolo 21">
            <a:extLst>
              <a:ext uri="{FF2B5EF4-FFF2-40B4-BE49-F238E27FC236}">
                <a16:creationId xmlns:a16="http://schemas.microsoft.com/office/drawing/2014/main" id="{D5138BA5-8789-A0B7-8031-7F04490D6A10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8762448-BF2A-8AC0-89E6-5F6DB1AD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6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con angoli arrotondati 1">
                <a:extLst>
                  <a:ext uri="{FF2B5EF4-FFF2-40B4-BE49-F238E27FC236}">
                    <a16:creationId xmlns:a16="http://schemas.microsoft.com/office/drawing/2014/main" id="{6BBFA4C4-3AA4-C9CB-DD83-A2A120BA6A23}"/>
                  </a:ext>
                </a:extLst>
              </p:cNvPr>
              <p:cNvSpPr/>
              <p:nvPr/>
            </p:nvSpPr>
            <p:spPr>
              <a:xfrm>
                <a:off x="220111" y="2622614"/>
                <a:ext cx="10386644" cy="7998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it-IT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family of exact solutions.</a:t>
                </a:r>
              </a:p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Fully generated by the choice of functions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η</m:t>
                    </m:r>
                    <m:d>
                      <m:d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it-IT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</m:d>
                  </m:oMath>
                </a14:m>
                <a:endParaRPr lang="it-IT" sz="2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tangolo con angoli arrotondati 1">
                <a:extLst>
                  <a:ext uri="{FF2B5EF4-FFF2-40B4-BE49-F238E27FC236}">
                    <a16:creationId xmlns:a16="http://schemas.microsoft.com/office/drawing/2014/main" id="{6BBFA4C4-3AA4-C9CB-DD83-A2A120BA6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11" y="2622614"/>
                <a:ext cx="10386644" cy="799881"/>
              </a:xfrm>
              <a:prstGeom prst="roundRect">
                <a:avLst/>
              </a:prstGeom>
              <a:blipFill>
                <a:blip r:embed="rId6"/>
                <a:stretch>
                  <a:fillRect b="-6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83FAC35E-CABA-3084-2545-161620D97027}"/>
                  </a:ext>
                </a:extLst>
              </p:cNvPr>
              <p:cNvSpPr/>
              <p:nvPr/>
            </p:nvSpPr>
            <p:spPr>
              <a:xfrm>
                <a:off x="5767189" y="4299448"/>
                <a:ext cx="4811266" cy="161926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𝑣𝑟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𝑟𝑣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m:rPr>
                        <m:sty m:val="p"/>
                      </m:rP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𝜑𝜑</m:t>
                        </m:r>
                      </m:sub>
                    </m:sSub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it-I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s.t.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d>
                      <m:d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83FAC35E-CABA-3084-2545-161620D97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189" y="4299448"/>
                <a:ext cx="4811266" cy="161926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7BB5CECE-6D68-45FD-7342-19C312FCF4CC}"/>
                  </a:ext>
                </a:extLst>
              </p:cNvPr>
              <p:cNvSpPr/>
              <p:nvPr/>
            </p:nvSpPr>
            <p:spPr>
              <a:xfrm>
                <a:off x="216148" y="3425184"/>
                <a:ext cx="10362307" cy="8776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</m:acc>
                    <m:acc>
                      <m:accPr>
                        <m:chr m:val="̃"/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</m:acc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s.t.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</m:acc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type m:val="skw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Grad-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Shafranov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operator,</a:t>
                </a:r>
              </a:p>
              <a:p>
                <a:pPr algn="ctr"/>
                <a:r>
                  <a:rPr lang="it-IT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it-IT" sz="20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</m:acc>
                    <m:d>
                      <m:d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η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den>
                        </m:f>
                        <m:f>
                          <m:f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η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η</m:t>
                            </m:r>
                          </m:den>
                        </m:f>
                      </m:e>
                    </m:nary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Velocity Field Equation (VFE)</a:t>
                </a:r>
              </a:p>
            </p:txBody>
          </p:sp>
        </mc:Choice>
        <mc:Fallback xmlns="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7BB5CECE-6D68-45FD-7342-19C312FCF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48" y="3425184"/>
                <a:ext cx="10362307" cy="877672"/>
              </a:xfrm>
              <a:prstGeom prst="roundRect">
                <a:avLst/>
              </a:prstGeom>
              <a:blipFill>
                <a:blip r:embed="rId8"/>
                <a:stretch>
                  <a:fillRect t="-54110" b="-239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7F4A632F-2DD6-8920-908C-E94EC637C30C}"/>
                  </a:ext>
                </a:extLst>
              </p:cNvPr>
              <p:cNvSpPr/>
              <p:nvPr/>
            </p:nvSpPr>
            <p:spPr>
              <a:xfrm>
                <a:off x="175855" y="4304883"/>
                <a:ext cx="5591332" cy="7998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f>
                            <m:fPr>
                              <m:type m:val="skw"/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7F4A632F-2DD6-8920-908C-E94EC637C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55" y="4304883"/>
                <a:ext cx="5591332" cy="79988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ECDCA775-946A-3920-B7C1-FDAA4C93931E}"/>
                  </a:ext>
                </a:extLst>
              </p:cNvPr>
              <p:cNvSpPr/>
              <p:nvPr/>
            </p:nvSpPr>
            <p:spPr>
              <a:xfrm>
                <a:off x="175857" y="5104764"/>
                <a:ext cx="5591331" cy="7998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η</m:t>
                                </m:r>
                                <m:r>
                                  <a:rPr lang="it-I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η</m:t>
                            </m:r>
                          </m:e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s.t.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d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type m:val="skw"/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ECDCA775-946A-3920-B7C1-FDAA4C939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57" y="5104764"/>
                <a:ext cx="5591331" cy="79988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D901A0-AA4C-4656-D724-BF77F4B08260}"/>
              </a:ext>
            </a:extLst>
          </p:cNvPr>
          <p:cNvSpPr txBox="1"/>
          <p:nvPr/>
        </p:nvSpPr>
        <p:spPr>
          <a:xfrm>
            <a:off x="8819993" y="5918713"/>
            <a:ext cx="175846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Astesiano+3 2022</a:t>
            </a:r>
          </a:p>
          <a:p>
            <a:r>
              <a:rPr lang="it-IT" sz="1600" dirty="0"/>
              <a:t>Astesiano+5 2022</a:t>
            </a:r>
          </a:p>
          <a:p>
            <a:r>
              <a:rPr lang="it-IT" sz="1600" dirty="0" err="1"/>
              <a:t>Re&amp;Galoppo</a:t>
            </a:r>
            <a:r>
              <a:rPr lang="it-IT" sz="1600" dirty="0"/>
              <a:t> 2024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157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114DB506-94F2-C27C-7018-3C6EF5662B20}"/>
                  </a:ext>
                </a:extLst>
              </p:cNvPr>
              <p:cNvSpPr/>
              <p:nvPr/>
            </p:nvSpPr>
            <p:spPr>
              <a:xfrm>
                <a:off x="0" y="0"/>
                <a:ext cx="10902461" cy="12885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GB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a:rPr lang="it-IT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it-IT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</a:t>
                </a:r>
              </a:p>
              <a:p>
                <a:pPr algn="ctr"/>
                <a:r>
                  <a:rPr lang="en-GB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speed?</a:t>
                </a: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114DB506-94F2-C27C-7018-3C6EF5662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902461" cy="1288563"/>
              </a:xfrm>
              <a:prstGeom prst="rect">
                <a:avLst/>
              </a:prstGeom>
              <a:blipFill>
                <a:blip r:embed="rId4"/>
                <a:stretch>
                  <a:fillRect b="-6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2366A937-B0C3-8E73-ADBA-0C5E988BF8D3}"/>
                  </a:ext>
                </a:extLst>
              </p:cNvPr>
              <p:cNvSpPr/>
              <p:nvPr/>
            </p:nvSpPr>
            <p:spPr>
              <a:xfrm>
                <a:off x="203980" y="1549408"/>
                <a:ext cx="10386644" cy="128856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Zero Angular Momentum Observers (ZAMO):</a:t>
                </a:r>
                <a:endParaRPr lang="it-IT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𝜑𝜑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den>
                    </m:f>
                    <m:d>
                      <m:d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  <m:sSub>
                          <m:sSubPr>
                            <m:ctrlPr>
                              <a:rPr lang="el-G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l-G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𝜑𝜑</m:t>
                                </m:r>
                              </m:sub>
                            </m:sSub>
                          </m:e>
                        </m:rad>
                      </m:den>
                    </m:f>
                    <m:sSub>
                      <m:sSub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it-IT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Φ</m:t>
                                </m:r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sSub>
                      <m:sSub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it-IT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Φ</m:t>
                                </m:r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it-IT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  <a:r>
                  <a:rPr lang="it-IT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χ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type m:val="skw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𝜑𝜑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 </a:t>
                </a:r>
                <a:r>
                  <a:rPr lang="en-US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dragging angular speed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:endParaRPr lang="en-US" sz="2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2366A937-B0C3-8E73-ADBA-0C5E988BF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80" y="1549408"/>
                <a:ext cx="10386644" cy="1288563"/>
              </a:xfrm>
              <a:prstGeom prst="roundRect">
                <a:avLst/>
              </a:prstGeom>
              <a:blipFill>
                <a:blip r:embed="rId5"/>
                <a:stretch>
                  <a:fillRect t="-9813" b="-73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4C453BE0-9118-5136-F2AB-12116FA886A4}"/>
                  </a:ext>
                </a:extLst>
              </p:cNvPr>
              <p:cNvSpPr/>
              <p:nvPr/>
            </p:nvSpPr>
            <p:spPr>
              <a:xfrm>
                <a:off x="8227248" y="2850738"/>
                <a:ext cx="2363375" cy="822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it-I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4C453BE0-9118-5136-F2AB-12116FA88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248" y="2850738"/>
                <a:ext cx="2363375" cy="82261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con angoli arrotondati 7">
                <a:extLst>
                  <a:ext uri="{FF2B5EF4-FFF2-40B4-BE49-F238E27FC236}">
                    <a16:creationId xmlns:a16="http://schemas.microsoft.com/office/drawing/2014/main" id="{46844B0E-DABF-9013-A0B4-D565C047CD10}"/>
                  </a:ext>
                </a:extLst>
              </p:cNvPr>
              <p:cNvSpPr/>
              <p:nvPr/>
            </p:nvSpPr>
            <p:spPr>
              <a:xfrm>
                <a:off x="203980" y="2853220"/>
                <a:ext cx="4972928" cy="83617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Measures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χ</m:t>
                            </m:r>
                          </m:e>
                        </m:d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sSubSup>
                          <m:sSub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ttangolo con angoli arrotondati 7">
                <a:extLst>
                  <a:ext uri="{FF2B5EF4-FFF2-40B4-BE49-F238E27FC236}">
                    <a16:creationId xmlns:a16="http://schemas.microsoft.com/office/drawing/2014/main" id="{46844B0E-DABF-9013-A0B4-D565C047C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80" y="2853220"/>
                <a:ext cx="4972928" cy="83617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tangolo 21">
            <a:extLst>
              <a:ext uri="{FF2B5EF4-FFF2-40B4-BE49-F238E27FC236}">
                <a16:creationId xmlns:a16="http://schemas.microsoft.com/office/drawing/2014/main" id="{D5138BA5-8789-A0B7-8031-7F04490D6A10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8762448-BF2A-8AC0-89E6-5F6DB1AD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7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404C8EC4-A1AD-4D51-985E-6ACCF242457E}"/>
              </a:ext>
            </a:extLst>
          </p:cNvPr>
          <p:cNvSpPr/>
          <p:nvPr/>
        </p:nvSpPr>
        <p:spPr>
          <a:xfrm>
            <a:off x="5176910" y="2904394"/>
            <a:ext cx="3137095" cy="7092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AC4BAA5C-27E7-0116-3C9B-E689B2753293}"/>
              </a:ext>
            </a:extLst>
          </p:cNvPr>
          <p:cNvSpPr/>
          <p:nvPr/>
        </p:nvSpPr>
        <p:spPr>
          <a:xfrm>
            <a:off x="5809441" y="2837600"/>
            <a:ext cx="1785278" cy="8428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LEL:</a:t>
            </a:r>
            <a:endParaRPr lang="en-US" sz="24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34B81C3C-6466-59AE-FADA-7E4878BA2A7E}"/>
                  </a:ext>
                </a:extLst>
              </p:cNvPr>
              <p:cNvSpPr/>
              <p:nvPr/>
            </p:nvSpPr>
            <p:spPr>
              <a:xfrm>
                <a:off x="203979" y="3857931"/>
                <a:ext cx="10386644" cy="99304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Stationary (not static!) Observers:</a:t>
                </a:r>
                <a:endParaRPr lang="it-IT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sSub>
                      <m:sSub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t-IT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Φ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den>
                    </m:f>
                    <m:d>
                      <m:d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sub>
                        </m:s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l-G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Φ</m:t>
                                </m:r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sSub>
                      <m:sSub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it-IT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Φ</m:t>
                                </m:r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it-IT" sz="20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34B81C3C-6466-59AE-FADA-7E4878BA2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9" y="3857931"/>
                <a:ext cx="10386644" cy="993040"/>
              </a:xfrm>
              <a:prstGeom prst="roundRect">
                <a:avLst/>
              </a:prstGeom>
              <a:blipFill>
                <a:blip r:embed="rId8"/>
                <a:stretch>
                  <a:fillRect t="-2424" b="-24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64E50816-FB63-62C1-664E-4F73A8BA2CEE}"/>
                  </a:ext>
                </a:extLst>
              </p:cNvPr>
              <p:cNvSpPr/>
              <p:nvPr/>
            </p:nvSpPr>
            <p:spPr>
              <a:xfrm>
                <a:off x="8227248" y="4849771"/>
                <a:ext cx="2363373" cy="822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it-I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l-G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64E50816-FB63-62C1-664E-4F73A8BA2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248" y="4849771"/>
                <a:ext cx="2363373" cy="82261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94846A1A-CA08-4515-D786-83FB0E3BC195}"/>
                  </a:ext>
                </a:extLst>
              </p:cNvPr>
              <p:cNvSpPr/>
              <p:nvPr/>
            </p:nvSpPr>
            <p:spPr>
              <a:xfrm>
                <a:off x="203979" y="4852253"/>
                <a:ext cx="4972932" cy="83617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Measures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p>
                      <m:sSup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94846A1A-CA08-4515-D786-83FB0E3BC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9" y="4852253"/>
                <a:ext cx="4972932" cy="83617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A792A10D-4D5E-6DD8-EDDB-885D966E2B50}"/>
              </a:ext>
            </a:extLst>
          </p:cNvPr>
          <p:cNvSpPr/>
          <p:nvPr/>
        </p:nvSpPr>
        <p:spPr>
          <a:xfrm>
            <a:off x="5176910" y="4912411"/>
            <a:ext cx="3137095" cy="7092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A7173039-2A48-FC8A-1736-CE7CB3374E69}"/>
              </a:ext>
            </a:extLst>
          </p:cNvPr>
          <p:cNvSpPr/>
          <p:nvPr/>
        </p:nvSpPr>
        <p:spPr>
          <a:xfrm>
            <a:off x="5809441" y="4845617"/>
            <a:ext cx="1785278" cy="8428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LEL:</a:t>
            </a:r>
            <a:endParaRPr lang="en-US" sz="24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con angoli arrotondati 15">
                <a:extLst>
                  <a:ext uri="{FF2B5EF4-FFF2-40B4-BE49-F238E27FC236}">
                    <a16:creationId xmlns:a16="http://schemas.microsoft.com/office/drawing/2014/main" id="{63E3363A-1743-0BEC-364A-89FAA3C2FCF9}"/>
                  </a:ext>
                </a:extLst>
              </p:cNvPr>
              <p:cNvSpPr/>
              <p:nvPr/>
            </p:nvSpPr>
            <p:spPr>
              <a:xfrm>
                <a:off x="8227248" y="5831413"/>
                <a:ext cx="2363373" cy="822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it-I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χ</m:t>
                      </m:r>
                      <m: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ttangolo con angoli arrotondati 15">
                <a:extLst>
                  <a:ext uri="{FF2B5EF4-FFF2-40B4-BE49-F238E27FC236}">
                    <a16:creationId xmlns:a16="http://schemas.microsoft.com/office/drawing/2014/main" id="{63E3363A-1743-0BEC-364A-89FAA3C2F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248" y="5831413"/>
                <a:ext cx="2363373" cy="82261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con angoli arrotondati 16">
                <a:extLst>
                  <a:ext uri="{FF2B5EF4-FFF2-40B4-BE49-F238E27FC236}">
                    <a16:creationId xmlns:a16="http://schemas.microsoft.com/office/drawing/2014/main" id="{A2323AC0-443D-9FE3-AF1D-04EB48B4B44C}"/>
                  </a:ext>
                </a:extLst>
              </p:cNvPr>
              <p:cNvSpPr/>
              <p:nvPr/>
            </p:nvSpPr>
            <p:spPr>
              <a:xfrm>
                <a:off x="203979" y="5833895"/>
                <a:ext cx="4972932" cy="83617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Dragging speed: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𝜑𝜑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ttangolo con angoli arrotondati 16">
                <a:extLst>
                  <a:ext uri="{FF2B5EF4-FFF2-40B4-BE49-F238E27FC236}">
                    <a16:creationId xmlns:a16="http://schemas.microsoft.com/office/drawing/2014/main" id="{A2323AC0-443D-9FE3-AF1D-04EB48B4B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9" y="5833895"/>
                <a:ext cx="4972932" cy="83617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C42EB90-82E3-5528-6C6A-4B58016D9CBD}"/>
              </a:ext>
            </a:extLst>
          </p:cNvPr>
          <p:cNvSpPr/>
          <p:nvPr/>
        </p:nvSpPr>
        <p:spPr>
          <a:xfrm>
            <a:off x="5176910" y="5894053"/>
            <a:ext cx="3137095" cy="7092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A48B9538-7953-F782-0F15-A36609AD53AB}"/>
              </a:ext>
            </a:extLst>
          </p:cNvPr>
          <p:cNvSpPr/>
          <p:nvPr/>
        </p:nvSpPr>
        <p:spPr>
          <a:xfrm>
            <a:off x="5809441" y="5827259"/>
            <a:ext cx="1785278" cy="8428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LEL:</a:t>
            </a:r>
            <a:endParaRPr lang="en-US" sz="24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9B12A317-0AEF-F866-9763-BFBEA5F3FE77}"/>
              </a:ext>
            </a:extLst>
          </p:cNvPr>
          <p:cNvSpPr/>
          <p:nvPr/>
        </p:nvSpPr>
        <p:spPr>
          <a:xfrm>
            <a:off x="8554328" y="3080826"/>
            <a:ext cx="1616612" cy="3345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D8B3583-ED70-AA65-22DC-967A01BC9229}"/>
              </a:ext>
            </a:extLst>
          </p:cNvPr>
          <p:cNvSpPr txBox="1"/>
          <p:nvPr/>
        </p:nvSpPr>
        <p:spPr>
          <a:xfrm>
            <a:off x="10237909" y="6017796"/>
            <a:ext cx="178527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/>
              <a:t>Re&amp;Galoppo</a:t>
            </a:r>
            <a:r>
              <a:rPr lang="it-IT" sz="1600" dirty="0"/>
              <a:t>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32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114DB506-94F2-C27C-7018-3C6EF5662B20}"/>
                  </a:ext>
                </a:extLst>
              </p:cNvPr>
              <p:cNvSpPr/>
              <p:nvPr/>
            </p:nvSpPr>
            <p:spPr>
              <a:xfrm>
                <a:off x="0" y="0"/>
                <a:ext cx="10902461" cy="12885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GB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a:rPr lang="it-IT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it-IT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</a:t>
                </a:r>
              </a:p>
              <a:p>
                <a:pPr algn="ctr"/>
                <a:r>
                  <a:rPr lang="en-GB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speed?</a:t>
                </a: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114DB506-94F2-C27C-7018-3C6EF5662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902461" cy="1288563"/>
              </a:xfrm>
              <a:prstGeom prst="rect">
                <a:avLst/>
              </a:prstGeom>
              <a:blipFill>
                <a:blip r:embed="rId4"/>
                <a:stretch>
                  <a:fillRect b="-6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2366A937-B0C3-8E73-ADBA-0C5E988BF8D3}"/>
                  </a:ext>
                </a:extLst>
              </p:cNvPr>
              <p:cNvSpPr/>
              <p:nvPr/>
            </p:nvSpPr>
            <p:spPr>
              <a:xfrm>
                <a:off x="203980" y="1549409"/>
                <a:ext cx="10386644" cy="80314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rotation curves with redshift. In SR, for a edge-on galaxy: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1+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type m:val="skw"/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f>
                              <m:fPr>
                                <m:type m:val="skw"/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≈1+</m:t>
                    </m:r>
                    <m:f>
                      <m:fPr>
                        <m:type m:val="skw"/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𝑜𝑏𝑠</m:t>
                            </m:r>
                          </m:sub>
                        </m:sSub>
                      </m:num>
                      <m:den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it-IT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2366A937-B0C3-8E73-ADBA-0C5E988BF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80" y="1549409"/>
                <a:ext cx="10386644" cy="8031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4C453BE0-9118-5136-F2AB-12116FA886A4}"/>
                  </a:ext>
                </a:extLst>
              </p:cNvPr>
              <p:cNvSpPr/>
              <p:nvPr/>
            </p:nvSpPr>
            <p:spPr>
              <a:xfrm>
                <a:off x="8227248" y="2358368"/>
                <a:ext cx="2363375" cy="822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1+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≈1+</m:t>
                      </m:r>
                      <m:f>
                        <m:fPr>
                          <m:type m:val="skw"/>
                          <m:ctrlP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4C453BE0-9118-5136-F2AB-12116FA88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248" y="2358368"/>
                <a:ext cx="2363375" cy="822614"/>
              </a:xfrm>
              <a:prstGeom prst="roundRect">
                <a:avLst/>
              </a:prstGeom>
              <a:blipFill>
                <a:blip r:embed="rId6"/>
                <a:stretch>
                  <a:fillRect t="-53285" r="-23136" b="-927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con angoli arrotondati 7">
                <a:extLst>
                  <a:ext uri="{FF2B5EF4-FFF2-40B4-BE49-F238E27FC236}">
                    <a16:creationId xmlns:a16="http://schemas.microsoft.com/office/drawing/2014/main" id="{46844B0E-DABF-9013-A0B4-D565C047CD10}"/>
                  </a:ext>
                </a:extLst>
              </p:cNvPr>
              <p:cNvSpPr/>
              <p:nvPr/>
            </p:nvSpPr>
            <p:spPr>
              <a:xfrm>
                <a:off x="203980" y="2360850"/>
                <a:ext cx="4972928" cy="83617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still observer at spatial infinity measures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  <m:f>
                          <m:f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num>
                          <m:den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d>
                          <m:d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𝜑𝜑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l-G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χ</m:t>
                                </m:r>
                              </m:num>
                              <m:den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ttangolo con angoli arrotondati 7">
                <a:extLst>
                  <a:ext uri="{FF2B5EF4-FFF2-40B4-BE49-F238E27FC236}">
                    <a16:creationId xmlns:a16="http://schemas.microsoft.com/office/drawing/2014/main" id="{46844B0E-DABF-9013-A0B4-D565C047C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80" y="2360850"/>
                <a:ext cx="4972928" cy="836171"/>
              </a:xfrm>
              <a:prstGeom prst="roundRect">
                <a:avLst/>
              </a:prstGeom>
              <a:blipFill>
                <a:blip r:embed="rId7"/>
                <a:stretch>
                  <a:fillRect t="-4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tangolo 21">
            <a:extLst>
              <a:ext uri="{FF2B5EF4-FFF2-40B4-BE49-F238E27FC236}">
                <a16:creationId xmlns:a16="http://schemas.microsoft.com/office/drawing/2014/main" id="{D5138BA5-8789-A0B7-8031-7F04490D6A10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8762448-BF2A-8AC0-89E6-5F6DB1AD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8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404C8EC4-A1AD-4D51-985E-6ACCF242457E}"/>
              </a:ext>
            </a:extLst>
          </p:cNvPr>
          <p:cNvSpPr/>
          <p:nvPr/>
        </p:nvSpPr>
        <p:spPr>
          <a:xfrm>
            <a:off x="5176910" y="2412024"/>
            <a:ext cx="3137095" cy="7092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AC4BAA5C-27E7-0116-3C9B-E689B2753293}"/>
              </a:ext>
            </a:extLst>
          </p:cNvPr>
          <p:cNvSpPr/>
          <p:nvPr/>
        </p:nvSpPr>
        <p:spPr>
          <a:xfrm>
            <a:off x="5809441" y="2345230"/>
            <a:ext cx="1785278" cy="8428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LEL:</a:t>
            </a:r>
            <a:endParaRPr lang="en-US" sz="24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34B81C3C-6466-59AE-FADA-7E4878BA2A7E}"/>
                  </a:ext>
                </a:extLst>
              </p:cNvPr>
              <p:cNvSpPr/>
              <p:nvPr/>
            </p:nvSpPr>
            <p:spPr>
              <a:xfrm>
                <a:off x="203979" y="3548441"/>
                <a:ext cx="10386644" cy="606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Analog if measure our speed from the CMB dipole. According SR:</a:t>
                </a:r>
                <a:r>
                  <a:rPr lang="it-IT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,10</m:t>
                            </m:r>
                          </m:sub>
                        </m:sSub>
                      </m:e>
                    </m:d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  <m:rad>
                      <m:radPr>
                        <m:degHide m:val="on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skw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d>
                      <m:dPr>
                        <m:begChr m:val="⟨"/>
                        <m:endChr m:val="⟩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f>
                      <m:fPr>
                        <m:type m:val="skw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𝑜𝑏𝑠</m:t>
                            </m:r>
                          </m:sub>
                        </m:sSub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it-IT" sz="20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34B81C3C-6466-59AE-FADA-7E4878BA2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9" y="3548441"/>
                <a:ext cx="10386644" cy="606000"/>
              </a:xfrm>
              <a:prstGeom prst="roundRect">
                <a:avLst/>
              </a:prstGeom>
              <a:blipFill>
                <a:blip r:embed="rId8"/>
                <a:stretch>
                  <a:fillRect t="-57843" r="-3927" b="-10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64E50816-FB63-62C1-664E-4F73A8BA2CEE}"/>
                  </a:ext>
                </a:extLst>
              </p:cNvPr>
              <p:cNvSpPr/>
              <p:nvPr/>
            </p:nvSpPr>
            <p:spPr>
              <a:xfrm>
                <a:off x="7061982" y="4287060"/>
                <a:ext cx="3528640" cy="822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,10</m:t>
                              </m:r>
                            </m:sub>
                          </m:sSub>
                        </m:e>
                      </m:d>
                      <m:r>
                        <a:rPr lang="it-I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d>
                        <m:dPr>
                          <m:begChr m:val="⟨"/>
                          <m:endChr m:val="⟩"/>
                          <m:ctrlP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f>
                        <m:fPr>
                          <m:type m:val="skw"/>
                          <m:ctrlP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64E50816-FB63-62C1-664E-4F73A8BA2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982" y="4287060"/>
                <a:ext cx="3528640" cy="82261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94846A1A-CA08-4515-D786-83FB0E3BC195}"/>
                  </a:ext>
                </a:extLst>
              </p:cNvPr>
              <p:cNvSpPr/>
              <p:nvPr/>
            </p:nvSpPr>
            <p:spPr>
              <a:xfrm>
                <a:off x="203979" y="4164963"/>
                <a:ext cx="3945990" cy="1157699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Inside a dragging metric we see</a:t>
                </a:r>
                <a:endParaRPr lang="it-IT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,10</m:t>
                          </m:r>
                        </m:sub>
                      </m:sSub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it-I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it-IT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it-IT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it-I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it-IT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it-I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94846A1A-CA08-4515-D786-83FB0E3BC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9" y="4164963"/>
                <a:ext cx="3945990" cy="1157699"/>
              </a:xfrm>
              <a:prstGeom prst="roundRect">
                <a:avLst/>
              </a:prstGeom>
              <a:blipFill>
                <a:blip r:embed="rId10"/>
                <a:stretch>
                  <a:fillRect t="-3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A792A10D-4D5E-6DD8-EDDB-885D966E2B50}"/>
              </a:ext>
            </a:extLst>
          </p:cNvPr>
          <p:cNvSpPr/>
          <p:nvPr/>
        </p:nvSpPr>
        <p:spPr>
          <a:xfrm>
            <a:off x="4023947" y="4336637"/>
            <a:ext cx="3137095" cy="7092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A7173039-2A48-FC8A-1736-CE7CB3374E69}"/>
              </a:ext>
            </a:extLst>
          </p:cNvPr>
          <p:cNvSpPr/>
          <p:nvPr/>
        </p:nvSpPr>
        <p:spPr>
          <a:xfrm>
            <a:off x="4656478" y="4269843"/>
            <a:ext cx="1785278" cy="8428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LEL:</a:t>
            </a:r>
            <a:endParaRPr lang="en-US" sz="24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con angoli arrotondati 5">
                <a:extLst>
                  <a:ext uri="{FF2B5EF4-FFF2-40B4-BE49-F238E27FC236}">
                    <a16:creationId xmlns:a16="http://schemas.microsoft.com/office/drawing/2014/main" id="{C2BD35CA-D2A0-9323-0E9E-0794B8F0F972}"/>
                  </a:ext>
                </a:extLst>
              </p:cNvPr>
              <p:cNvSpPr/>
              <p:nvPr/>
            </p:nvSpPr>
            <p:spPr>
              <a:xfrm>
                <a:off x="203980" y="5439163"/>
                <a:ext cx="10386642" cy="1084982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measure the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but the dynamics is determined by the angular momentum, proportional to the (different!)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</m:sSub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tangolo con angoli arrotondati 5">
                <a:extLst>
                  <a:ext uri="{FF2B5EF4-FFF2-40B4-BE49-F238E27FC236}">
                    <a16:creationId xmlns:a16="http://schemas.microsoft.com/office/drawing/2014/main" id="{C2BD35CA-D2A0-9323-0E9E-0794B8F0F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80" y="5439163"/>
                <a:ext cx="10386642" cy="1084982"/>
              </a:xfrm>
              <a:prstGeom prst="roundRect">
                <a:avLst/>
              </a:prstGeom>
              <a:blipFill>
                <a:blip r:embed="rId11"/>
                <a:stretch>
                  <a:fillRect b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A3DF465-187D-02A6-ADB5-08D28E04541B}"/>
              </a:ext>
            </a:extLst>
          </p:cNvPr>
          <p:cNvSpPr txBox="1"/>
          <p:nvPr/>
        </p:nvSpPr>
        <p:spPr>
          <a:xfrm>
            <a:off x="7315199" y="3197021"/>
            <a:ext cx="327542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Astesiano+5 2022, </a:t>
            </a:r>
            <a:r>
              <a:rPr lang="it-IT" sz="1600" dirty="0" err="1"/>
              <a:t>Re&amp;Galoppo</a:t>
            </a:r>
            <a:r>
              <a:rPr lang="it-IT" sz="1600" dirty="0"/>
              <a:t> 2024</a:t>
            </a:r>
            <a:endParaRPr lang="en-GB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4B8E781-C4CF-5109-FB19-5F6817A8DDF7}"/>
              </a:ext>
            </a:extLst>
          </p:cNvPr>
          <p:cNvSpPr txBox="1"/>
          <p:nvPr/>
        </p:nvSpPr>
        <p:spPr>
          <a:xfrm>
            <a:off x="7594719" y="5102527"/>
            <a:ext cx="299025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Re, </a:t>
            </a:r>
            <a:r>
              <a:rPr lang="en-US" sz="1600" dirty="0" err="1"/>
              <a:t>Galoppo</a:t>
            </a:r>
            <a:r>
              <a:rPr lang="en-US" sz="1600" dirty="0"/>
              <a:t>, Dotti (coming soon)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6" grpId="0" animBg="1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con angoli arrotondati 17">
                <a:extLst>
                  <a:ext uri="{FF2B5EF4-FFF2-40B4-BE49-F238E27FC236}">
                    <a16:creationId xmlns:a16="http://schemas.microsoft.com/office/drawing/2014/main" id="{40C1140A-D70D-891C-A1F9-64236E347F0F}"/>
                  </a:ext>
                </a:extLst>
              </p:cNvPr>
              <p:cNvSpPr/>
              <p:nvPr/>
            </p:nvSpPr>
            <p:spPr>
              <a:xfrm>
                <a:off x="5190978" y="1665660"/>
                <a:ext cx="5388956" cy="7092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it-I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</m:t>
                        </m:r>
                      </m:den>
                    </m:f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it-IT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𝑑𝑟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ttangolo con angoli arrotondati 17">
                <a:extLst>
                  <a:ext uri="{FF2B5EF4-FFF2-40B4-BE49-F238E27FC236}">
                    <a16:creationId xmlns:a16="http://schemas.microsoft.com/office/drawing/2014/main" id="{40C1140A-D70D-891C-A1F9-64236E347F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978" y="1665660"/>
                <a:ext cx="5388956" cy="70922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>
            <a:extLst>
              <a:ext uri="{FF2B5EF4-FFF2-40B4-BE49-F238E27FC236}">
                <a16:creationId xmlns:a16="http://schemas.microsoft.com/office/drawing/2014/main" id="{2290646F-9EC3-8CEC-E98D-7B7C01535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4066"/>
            <a:ext cx="1289541" cy="127449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14DB506-94F2-C27C-7018-3C6EF5662B20}"/>
              </a:ext>
            </a:extLst>
          </p:cNvPr>
          <p:cNvSpPr/>
          <p:nvPr/>
        </p:nvSpPr>
        <p:spPr>
          <a:xfrm>
            <a:off x="0" y="0"/>
            <a:ext cx="10902461" cy="128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PHANTOM DARK MATTER</a:t>
            </a:r>
            <a:endParaRPr lang="en-GB" sz="3200" b="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Corrections on required density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5138BA5-8789-A0B7-8031-7F04490D6A10}"/>
              </a:ext>
            </a:extLst>
          </p:cNvPr>
          <p:cNvSpPr/>
          <p:nvPr/>
        </p:nvSpPr>
        <p:spPr>
          <a:xfrm>
            <a:off x="10902459" y="1287638"/>
            <a:ext cx="1289541" cy="555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Theoretical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Framework</a:t>
            </a:r>
          </a:p>
          <a:p>
            <a:pPr algn="ctr"/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Empirical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Measures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8762448-BF2A-8AC0-89E6-5F6DB1AD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7DB-E5D2-4B70-ADF5-4194DEA0A3F1}" type="slidenum">
              <a:rPr lang="en-GB" smtClean="0">
                <a:solidFill>
                  <a:srgbClr val="FFFF00"/>
                </a:solidFill>
              </a:rPr>
              <a:t>9</a:t>
            </a:fld>
            <a:r>
              <a:rPr lang="en-GB" dirty="0">
                <a:solidFill>
                  <a:srgbClr val="FFFF00"/>
                </a:solidFill>
              </a:rPr>
              <a:t>/17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DEB1BF6B-1DFB-1663-97EB-5C03B6EACAE4}"/>
              </a:ext>
            </a:extLst>
          </p:cNvPr>
          <p:cNvSpPr/>
          <p:nvPr/>
        </p:nvSpPr>
        <p:spPr>
          <a:xfrm>
            <a:off x="7484014" y="1600683"/>
            <a:ext cx="1561514" cy="9033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FCCC9D47-A090-4542-D44C-DD328F8AE18F}"/>
              </a:ext>
            </a:extLst>
          </p:cNvPr>
          <p:cNvSpPr/>
          <p:nvPr/>
        </p:nvSpPr>
        <p:spPr>
          <a:xfrm>
            <a:off x="9232869" y="1614750"/>
            <a:ext cx="1075319" cy="8478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con angoli arrotondati 20">
                <a:extLst>
                  <a:ext uri="{FF2B5EF4-FFF2-40B4-BE49-F238E27FC236}">
                    <a16:creationId xmlns:a16="http://schemas.microsoft.com/office/drawing/2014/main" id="{8151F8E7-B5F5-373E-6640-56B0EA9FFECB}"/>
                  </a:ext>
                </a:extLst>
              </p:cNvPr>
              <p:cNvSpPr/>
              <p:nvPr/>
            </p:nvSpPr>
            <p:spPr>
              <a:xfrm>
                <a:off x="9906611" y="2391310"/>
                <a:ext cx="690600" cy="42006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it-IT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ttangolo con angoli arrotondati 20">
                <a:extLst>
                  <a:ext uri="{FF2B5EF4-FFF2-40B4-BE49-F238E27FC236}">
                    <a16:creationId xmlns:a16="http://schemas.microsoft.com/office/drawing/2014/main" id="{8151F8E7-B5F5-373E-6640-56B0EA9FF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611" y="2391310"/>
                <a:ext cx="690600" cy="420068"/>
              </a:xfrm>
              <a:prstGeom prst="roundRect">
                <a:avLst/>
              </a:prstGeom>
              <a:blipFill>
                <a:blip r:embed="rId5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con angoli arrotondati 22">
                <a:extLst>
                  <a:ext uri="{FF2B5EF4-FFF2-40B4-BE49-F238E27FC236}">
                    <a16:creationId xmlns:a16="http://schemas.microsoft.com/office/drawing/2014/main" id="{656D9DEA-25BF-441C-1A64-F32A1FFFEF05}"/>
                  </a:ext>
                </a:extLst>
              </p:cNvPr>
              <p:cNvSpPr/>
              <p:nvPr/>
            </p:nvSpPr>
            <p:spPr>
              <a:xfrm>
                <a:off x="8550469" y="2391310"/>
                <a:ext cx="690600" cy="42006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𝐼𝐼</m:t>
                          </m:r>
                        </m:sub>
                      </m:sSub>
                    </m:oMath>
                  </m:oMathPara>
                </a14:m>
                <a:endParaRPr lang="it-IT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ttangolo con angoli arrotondati 22">
                <a:extLst>
                  <a:ext uri="{FF2B5EF4-FFF2-40B4-BE49-F238E27FC236}">
                    <a16:creationId xmlns:a16="http://schemas.microsoft.com/office/drawing/2014/main" id="{656D9DEA-25BF-441C-1A64-F32A1FFFE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469" y="2391310"/>
                <a:ext cx="690600" cy="420068"/>
              </a:xfrm>
              <a:prstGeom prst="roundRect">
                <a:avLst/>
              </a:prstGeom>
              <a:blipFill>
                <a:blip r:embed="rId6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AFED03D9-1EBB-5C4C-25C9-92A48E6CDC15}"/>
                  </a:ext>
                </a:extLst>
              </p:cNvPr>
              <p:cNvSpPr/>
              <p:nvPr/>
            </p:nvSpPr>
            <p:spPr>
              <a:xfrm>
                <a:off x="215872" y="1665660"/>
                <a:ext cx="3875651" cy="7092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η</m:t>
                                </m:r>
                                <m:r>
                                  <a:rPr lang="it-I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η</m:t>
                            </m:r>
                          </m:e>
                          <m:sup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AFED03D9-1EBB-5C4C-25C9-92A48E6CD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72" y="1665660"/>
                <a:ext cx="3875651" cy="70922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5C387ED3-141F-9413-743F-528B33FB1E8C}"/>
              </a:ext>
            </a:extLst>
          </p:cNvPr>
          <p:cNvSpPr/>
          <p:nvPr/>
        </p:nvSpPr>
        <p:spPr>
          <a:xfrm>
            <a:off x="3995225" y="1656657"/>
            <a:ext cx="1336432" cy="7092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4C49EDD-8303-E0B5-B7F5-C1E3399AEDE8}"/>
              </a:ext>
            </a:extLst>
          </p:cNvPr>
          <p:cNvSpPr/>
          <p:nvPr/>
        </p:nvSpPr>
        <p:spPr>
          <a:xfrm>
            <a:off x="4164040" y="1751586"/>
            <a:ext cx="746618" cy="5133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LEL:</a:t>
            </a:r>
            <a:endParaRPr lang="en-US" sz="16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0D25CF5E-6B95-2419-8918-036C8CBE40DD}"/>
                  </a:ext>
                </a:extLst>
              </p:cNvPr>
              <p:cNvSpPr/>
              <p:nvPr/>
            </p:nvSpPr>
            <p:spPr>
              <a:xfrm>
                <a:off x="203980" y="3054651"/>
                <a:ext cx="10386644" cy="214669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Cfr non-linear gravitomagnetic formalism</a:t>
                </a:r>
                <a:r>
                  <a:rPr lang="it-IT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≔−</m:t>
                    </m:r>
                    <m:r>
                      <m:rPr>
                        <m:sty m:val="p"/>
                      </m:rP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it-IT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m:rPr>
                        <m:sty m:val="p"/>
                      </m:rP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sub>
                        </m:sSub>
                      </m:e>
                    </m:d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⇒</m:t>
                    </m:r>
                  </m:oMath>
                </a14:m>
                <a:endParaRPr lang="it-IT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∇</m:t>
                                  </m:r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it-IT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it-IT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−4</m:t>
                                  </m:r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∇</m:t>
                                  </m:r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=0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∇</m:t>
                                  </m:r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⃗"/>
                                          <m:ctrlP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acc>
                                      <m: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∇</m:t>
                                  </m:r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=2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it-IT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⃗"/>
                                          <m:ctrlPr>
                                            <a:rPr lang="it-IT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acc>
                                      <m:r>
                                        <a:rPr lang="it-IT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×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it-IT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it-IT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it-IT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−16</m:t>
                                  </m:r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⃗"/>
                                          <m:ctrlP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it-IT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r>
                  <a:rPr lang="it-IT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being</a:t>
                </a:r>
                <a:r>
                  <a:rPr lang="it-IT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sup>
                        </m:sSup>
                        <m:sSub>
                          <m:sSubPr>
                            <m:ctrlPr>
                              <a:rPr lang="el-G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density</a:t>
                </a:r>
              </a:p>
            </p:txBody>
          </p:sp>
        </mc:Choice>
        <mc:Fallback xmlns="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0D25CF5E-6B95-2419-8918-036C8CBE4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80" y="3054651"/>
                <a:ext cx="10386644" cy="214669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e 8">
            <a:extLst>
              <a:ext uri="{FF2B5EF4-FFF2-40B4-BE49-F238E27FC236}">
                <a16:creationId xmlns:a16="http://schemas.microsoft.com/office/drawing/2014/main" id="{7F9A04A5-0EB5-ED49-2748-367314A5141D}"/>
              </a:ext>
            </a:extLst>
          </p:cNvPr>
          <p:cNvSpPr/>
          <p:nvPr/>
        </p:nvSpPr>
        <p:spPr>
          <a:xfrm>
            <a:off x="2546252" y="3429000"/>
            <a:ext cx="1730326" cy="6019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48B9D9D1-9F94-7B71-F1DD-C955EF0F7CFD}"/>
                  </a:ext>
                </a:extLst>
              </p:cNvPr>
              <p:cNvSpPr/>
              <p:nvPr/>
            </p:nvSpPr>
            <p:spPr>
              <a:xfrm>
                <a:off x="408570" y="2867267"/>
                <a:ext cx="690600" cy="42006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it-IT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48B9D9D1-9F94-7B71-F1DD-C955EF0F7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0" y="2867267"/>
                <a:ext cx="690600" cy="420068"/>
              </a:xfrm>
              <a:prstGeom prst="roundRect">
                <a:avLst/>
              </a:prstGeom>
              <a:blipFill>
                <a:blip r:embed="rId9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E20958F5-4E72-5CF5-FB05-C4EEAF3D2C82}"/>
                  </a:ext>
                </a:extLst>
              </p:cNvPr>
              <p:cNvSpPr/>
              <p:nvPr/>
            </p:nvSpPr>
            <p:spPr>
              <a:xfrm>
                <a:off x="4917247" y="5199891"/>
                <a:ext cx="5679964" cy="46662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don’t measure directly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E20958F5-4E72-5CF5-FB05-C4EEAF3D2C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247" y="5199891"/>
                <a:ext cx="5679964" cy="466621"/>
              </a:xfrm>
              <a:prstGeom prst="roundRect">
                <a:avLst/>
              </a:prstGeom>
              <a:blipFill>
                <a:blip r:embed="rId10"/>
                <a:stretch>
                  <a:fillRect t="-7595" b="-26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6548D5D4-2B7F-A2BA-79B0-763F15D17C9D}"/>
                  </a:ext>
                </a:extLst>
              </p:cNvPr>
              <p:cNvSpPr/>
              <p:nvPr/>
            </p:nvSpPr>
            <p:spPr>
              <a:xfrm>
                <a:off x="215872" y="5199891"/>
                <a:ext cx="3875651" cy="9570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acc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acc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6548D5D4-2B7F-A2BA-79B0-763F15D17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72" y="5199891"/>
                <a:ext cx="3875651" cy="95708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e 14">
            <a:extLst>
              <a:ext uri="{FF2B5EF4-FFF2-40B4-BE49-F238E27FC236}">
                <a16:creationId xmlns:a16="http://schemas.microsoft.com/office/drawing/2014/main" id="{E76A2BD5-36CE-DED6-3702-F14430745657}"/>
              </a:ext>
            </a:extLst>
          </p:cNvPr>
          <p:cNvSpPr/>
          <p:nvPr/>
        </p:nvSpPr>
        <p:spPr>
          <a:xfrm>
            <a:off x="2041928" y="5312209"/>
            <a:ext cx="1075319" cy="8478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con angoli arrotondati 23">
                <a:extLst>
                  <a:ext uri="{FF2B5EF4-FFF2-40B4-BE49-F238E27FC236}">
                    <a16:creationId xmlns:a16="http://schemas.microsoft.com/office/drawing/2014/main" id="{DDB54C17-25B9-5740-3924-E0D5667881B6}"/>
                  </a:ext>
                </a:extLst>
              </p:cNvPr>
              <p:cNvSpPr/>
              <p:nvPr/>
            </p:nvSpPr>
            <p:spPr>
              <a:xfrm>
                <a:off x="403695" y="5979751"/>
                <a:ext cx="690600" cy="42006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𝐼𝐼</m:t>
                          </m:r>
                        </m:sub>
                      </m:sSub>
                    </m:oMath>
                  </m:oMathPara>
                </a14:m>
                <a:endParaRPr lang="it-IT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ttangolo con angoli arrotondati 23">
                <a:extLst>
                  <a:ext uri="{FF2B5EF4-FFF2-40B4-BE49-F238E27FC236}">
                    <a16:creationId xmlns:a16="http://schemas.microsoft.com/office/drawing/2014/main" id="{DDB54C17-25B9-5740-3924-E0D566788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95" y="5979751"/>
                <a:ext cx="690600" cy="420068"/>
              </a:xfrm>
              <a:prstGeom prst="roundRect">
                <a:avLst/>
              </a:prstGeom>
              <a:blipFill>
                <a:blip r:embed="rId12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con angoli arrotondati 24">
                <a:extLst>
                  <a:ext uri="{FF2B5EF4-FFF2-40B4-BE49-F238E27FC236}">
                    <a16:creationId xmlns:a16="http://schemas.microsoft.com/office/drawing/2014/main" id="{8BD0CAEF-9746-307A-FC60-61CF4F629601}"/>
                  </a:ext>
                </a:extLst>
              </p:cNvPr>
              <p:cNvSpPr/>
              <p:nvPr/>
            </p:nvSpPr>
            <p:spPr>
              <a:xfrm>
                <a:off x="4917246" y="5662214"/>
                <a:ext cx="5679963" cy="46662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With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less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ttangolo con angoli arrotondati 24">
                <a:extLst>
                  <a:ext uri="{FF2B5EF4-FFF2-40B4-BE49-F238E27FC236}">
                    <a16:creationId xmlns:a16="http://schemas.microsoft.com/office/drawing/2014/main" id="{8BD0CAEF-9746-307A-FC60-61CF4F629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246" y="5662214"/>
                <a:ext cx="5679963" cy="466621"/>
              </a:xfrm>
              <a:prstGeom prst="roundRect">
                <a:avLst/>
              </a:prstGeom>
              <a:blipFill>
                <a:blip r:embed="rId13"/>
                <a:stretch>
                  <a:fillRect l="-107" t="-7692" b="-28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0B14E9A-2FA1-AC8F-56B2-88325A1E8901}"/>
              </a:ext>
            </a:extLst>
          </p:cNvPr>
          <p:cNvSpPr txBox="1"/>
          <p:nvPr/>
        </p:nvSpPr>
        <p:spPr>
          <a:xfrm>
            <a:off x="8805343" y="6137167"/>
            <a:ext cx="178527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/>
              <a:t>Re&amp;Galoppo</a:t>
            </a:r>
            <a:r>
              <a:rPr lang="it-IT" sz="1600" dirty="0"/>
              <a:t>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77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16" grpId="0" animBg="1"/>
      <p:bldP spid="17" grpId="0" animBg="1"/>
      <p:bldP spid="5" grpId="0" animBg="1"/>
      <p:bldP spid="9" grpId="0" animBg="1"/>
      <p:bldP spid="10" grpId="0" animBg="1"/>
      <p:bldP spid="11" grpId="0" animBg="1"/>
      <p:bldP spid="12" grpId="0" animBg="1"/>
      <p:bldP spid="15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8923</TotalTime>
  <Words>1917</Words>
  <Application>Microsoft Office PowerPoint</Application>
  <PresentationFormat>Widescreen</PresentationFormat>
  <Paragraphs>427</Paragraphs>
  <Slides>17</Slides>
  <Notes>17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Castellar</vt:lpstr>
      <vt:lpstr>Courier New</vt:lpstr>
      <vt:lpstr>Times New Roman</vt:lpstr>
      <vt:lpstr>Tema di Office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 Re</dc:creator>
  <cp:lastModifiedBy>Federico Re</cp:lastModifiedBy>
  <cp:revision>553</cp:revision>
  <dcterms:created xsi:type="dcterms:W3CDTF">2022-05-02T09:04:02Z</dcterms:created>
  <dcterms:modified xsi:type="dcterms:W3CDTF">2024-07-08T13:31:53Z</dcterms:modified>
</cp:coreProperties>
</file>