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103d7b6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103d7b6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d42bc4ab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d42bc4ab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12d98e59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d12d98e59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d12d98e59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d12d98e59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12d98e59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d12d98e59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12d98e5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d12d98e5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4028d0f0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4028d0f0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ed3034881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ed3034881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ed3034881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ed3034881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d42bc4ab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d42bc4ab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76ac452fab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76ac452fab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103d7b6f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103d7b6f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aa3c520d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aa3c520d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f7c016541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f7c016541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f7c016541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f7c016541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12d98e59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d12d98e59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d42bc4ab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d42bc4ab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f7c016541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f7c016541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ed303488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ed303488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ed3034881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ed3034881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d42bc4ab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cd42bc4ab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d12d98e59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d12d98e59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d1be921c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d1be921c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ed1be921c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ed1be921c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a103d7b6fb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a103d7b6fb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103d7b6fb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103d7b6fb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103d7b6f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103d7b6f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d42bc4a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cd42bc4a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d42bc4ab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cd42bc4ab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d42bc4ab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cd42bc4ab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d42bc4ab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d42bc4ab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47.png"/><Relationship Id="rId5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10" Type="http://schemas.openxmlformats.org/officeDocument/2006/relationships/image" Target="../media/image10.png"/><Relationship Id="rId9" Type="http://schemas.openxmlformats.org/officeDocument/2006/relationships/image" Target="../media/image26.png"/><Relationship Id="rId5" Type="http://schemas.openxmlformats.org/officeDocument/2006/relationships/image" Target="../media/image6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9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Relationship Id="rId5" Type="http://schemas.openxmlformats.org/officeDocument/2006/relationships/image" Target="../media/image43.png"/><Relationship Id="rId6" Type="http://schemas.openxmlformats.org/officeDocument/2006/relationships/image" Target="../media/image52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075" y="-500963"/>
            <a:ext cx="9218151" cy="61454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663500" y="1106400"/>
            <a:ext cx="5817000" cy="29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Sector Tunneling Field Potentials for a </a:t>
            </a:r>
            <a:r>
              <a:rPr lang="en"/>
              <a:t>Dark Big Bang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608050" y="4477575"/>
            <a:ext cx="3927900" cy="7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29">
                <a:solidFill>
                  <a:schemeClr val="dk1"/>
                </a:solidFill>
              </a:rPr>
              <a:t>Richard Casey &amp; Cosmin Ilie</a:t>
            </a:r>
            <a:endParaRPr sz="2929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12">
                <a:solidFill>
                  <a:schemeClr val="dk1"/>
                </a:solidFill>
              </a:rPr>
              <a:t>Colgate University</a:t>
            </a:r>
            <a:endParaRPr sz="1612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3300" y="4847400"/>
            <a:ext cx="1623000" cy="2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Credit: New Scientist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7427475" y="3664725"/>
            <a:ext cx="1535400" cy="1528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500" y="3714150"/>
            <a:ext cx="1429350" cy="14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5050"/>
            <a:ext cx="8839201" cy="375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152400" y="211050"/>
            <a:ext cx="80706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Zoomed In Regions and Benchmark Cases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80550" y="4503775"/>
            <a:ext cx="8214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Benchmark Parameters</a:t>
            </a:r>
            <a:r>
              <a:rPr lang="en" sz="900">
                <a:solidFill>
                  <a:schemeClr val="lt2"/>
                </a:solidFill>
              </a:rPr>
              <a:t>: </a:t>
            </a:r>
            <a:r>
              <a:rPr lang="en" sz="900">
                <a:solidFill>
                  <a:schemeClr val="lt2"/>
                </a:solidFill>
              </a:rPr>
              <a:t>K. Freese and M. W. Winkler,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863" y="196275"/>
            <a:ext cx="65262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277825" y="138925"/>
            <a:ext cx="80277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Fixing </a:t>
            </a:r>
            <a:r>
              <a:rPr i="1" lang="en" sz="3000">
                <a:solidFill>
                  <a:schemeClr val="dk1"/>
                </a:solidFill>
              </a:rPr>
              <a:t>m</a:t>
            </a:r>
            <a:r>
              <a:rPr lang="en" sz="3000">
                <a:solidFill>
                  <a:schemeClr val="dk1"/>
                </a:solidFill>
              </a:rPr>
              <a:t>, ranging 𝜇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2825"/>
            <a:ext cx="4514761" cy="30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5" y="1102825"/>
            <a:ext cx="4380450" cy="308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/>
        </p:nvSpPr>
        <p:spPr>
          <a:xfrm>
            <a:off x="264525" y="0"/>
            <a:ext cx="77340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Region 2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738" y="645300"/>
            <a:ext cx="6026524" cy="43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/>
          <p:nvPr/>
        </p:nvSpPr>
        <p:spPr>
          <a:xfrm>
            <a:off x="208425" y="0"/>
            <a:ext cx="7614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Benchmarks: Late and Strong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750" y="566575"/>
            <a:ext cx="5913595" cy="44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358" y="823575"/>
            <a:ext cx="5381217" cy="4584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5825" y="1356250"/>
            <a:ext cx="12717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7636650" y="4043150"/>
            <a:ext cx="14148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Lagrangian:</a:t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K. Freese and M. W. Winkler, Physical Review D 107, 083522 (2023).</a:t>
            </a:r>
            <a:r>
              <a:rPr lang="en" sz="900">
                <a:solidFill>
                  <a:schemeClr val="lt2"/>
                </a:solidFill>
              </a:rPr>
              <a:t> </a:t>
            </a:r>
            <a:endParaRPr sz="9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/>
        </p:nvSpPr>
        <p:spPr>
          <a:xfrm>
            <a:off x="3622750" y="2310375"/>
            <a:ext cx="553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725" y="176150"/>
            <a:ext cx="7598526" cy="4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772725" y="4479050"/>
            <a:ext cx="406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Ω</a:t>
            </a:r>
            <a:r>
              <a:rPr baseline="-25000" lang="en" sz="2000">
                <a:solidFill>
                  <a:schemeClr val="accent1"/>
                </a:solidFill>
              </a:rPr>
              <a:t>DM</a:t>
            </a:r>
            <a:r>
              <a:rPr i="1" lang="en" sz="2000">
                <a:solidFill>
                  <a:schemeClr val="accent1"/>
                </a:solidFill>
              </a:rPr>
              <a:t>h</a:t>
            </a:r>
            <a:r>
              <a:rPr baseline="30000" lang="en" sz="2000">
                <a:solidFill>
                  <a:schemeClr val="accent1"/>
                </a:solidFill>
              </a:rPr>
              <a:t>2</a:t>
            </a:r>
            <a:r>
              <a:rPr lang="en" sz="2000">
                <a:solidFill>
                  <a:schemeClr val="accent1"/>
                </a:solidFill>
              </a:rPr>
              <a:t> = 0.120 ± 0.001</a:t>
            </a:r>
            <a:endParaRPr sz="1000">
              <a:solidFill>
                <a:schemeClr val="accent1"/>
              </a:solidFill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5064425" y="325350"/>
            <a:ext cx="164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</a:rPr>
              <a:t>m</a:t>
            </a:r>
            <a:r>
              <a:rPr baseline="-25000" lang="en" sz="1800">
                <a:solidFill>
                  <a:schemeClr val="accent4"/>
                </a:solidFill>
              </a:rPr>
              <a:t>𝜒</a:t>
            </a:r>
            <a:r>
              <a:rPr lang="en" sz="1800">
                <a:solidFill>
                  <a:schemeClr val="accent4"/>
                </a:solidFill>
              </a:rPr>
              <a:t>= 500 keV</a:t>
            </a:r>
            <a:endParaRPr sz="1800">
              <a:solidFill>
                <a:schemeClr val="accent4"/>
              </a:solidFill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2422575" y="2340900"/>
            <a:ext cx="144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m</a:t>
            </a:r>
            <a:r>
              <a:rPr baseline="-25000" lang="en" sz="1800">
                <a:solidFill>
                  <a:srgbClr val="0000FF"/>
                </a:solidFill>
              </a:rPr>
              <a:t>𝜒</a:t>
            </a:r>
            <a:r>
              <a:rPr lang="en" sz="1800">
                <a:solidFill>
                  <a:srgbClr val="0000FF"/>
                </a:solidFill>
              </a:rPr>
              <a:t>= 10 keV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/>
        </p:nvSpPr>
        <p:spPr>
          <a:xfrm>
            <a:off x="295125" y="193350"/>
            <a:ext cx="8060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Future Work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432525" y="856325"/>
            <a:ext cx="7922700" cy="3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Consider DBB with a dark sector with minimal couplings to standard model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</a:pPr>
            <a:r>
              <a:rPr lang="en" sz="2400">
                <a:solidFill>
                  <a:schemeClr val="lt2"/>
                </a:solidFill>
              </a:rPr>
              <a:t>Via Higgs, neutrino, vector, or axion portal</a:t>
            </a:r>
            <a:endParaRPr sz="24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Look for signatures of DBB in CMB and gravity wave surveys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271125" y="152400"/>
            <a:ext cx="38775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Thanks for Listening!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3266700" y="2320675"/>
            <a:ext cx="26106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accent4"/>
                </a:solidFill>
              </a:rPr>
              <a:t>Questions?</a:t>
            </a:r>
            <a:endParaRPr sz="3700">
              <a:solidFill>
                <a:schemeClr val="accent4"/>
              </a:solidFill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138825" y="3022150"/>
            <a:ext cx="3681300" cy="16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Funding for this work was provided by</a:t>
            </a:r>
            <a:r>
              <a:rPr lang="en" sz="1800">
                <a:solidFill>
                  <a:schemeClr val="lt2"/>
                </a:solidFill>
              </a:rPr>
              <a:t>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	</a:t>
            </a:r>
            <a:r>
              <a:rPr lang="en" sz="1600">
                <a:solidFill>
                  <a:schemeClr val="lt2"/>
                </a:solidFill>
              </a:rPr>
              <a:t>Colgate University Department of Physics and Astronomy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	Volgenau Wiley Endowed Research Fellowship</a:t>
            </a:r>
            <a:endParaRPr sz="2200">
              <a:solidFill>
                <a:schemeClr val="lt2"/>
              </a:solidFill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5369100" y="3022150"/>
            <a:ext cx="3681300" cy="19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</a:rPr>
              <a:t>Special thanks to</a:t>
            </a:r>
            <a:r>
              <a:rPr lang="en" sz="1800">
                <a:solidFill>
                  <a:schemeClr val="lt2"/>
                </a:solidFill>
              </a:rPr>
              <a:t>: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	Saiyang Zhang for listening to an earlier version and the </a:t>
            </a:r>
            <a:r>
              <a:rPr lang="en" sz="1600">
                <a:solidFill>
                  <a:schemeClr val="lt2"/>
                </a:solidFill>
              </a:rPr>
              <a:t>insightful</a:t>
            </a:r>
            <a:r>
              <a:rPr lang="en" sz="1600">
                <a:solidFill>
                  <a:schemeClr val="lt2"/>
                </a:solidFill>
              </a:rPr>
              <a:t> </a:t>
            </a:r>
            <a:r>
              <a:rPr lang="en" sz="1600">
                <a:solidFill>
                  <a:schemeClr val="lt2"/>
                </a:solidFill>
              </a:rPr>
              <a:t>questions</a:t>
            </a:r>
            <a:r>
              <a:rPr lang="en" sz="1600">
                <a:solidFill>
                  <a:schemeClr val="lt2"/>
                </a:solidFill>
              </a:rPr>
              <a:t> that followed.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025" y="152400"/>
            <a:ext cx="4482439" cy="20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88" y="947075"/>
            <a:ext cx="3681325" cy="9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269" y="3779575"/>
            <a:ext cx="1147450" cy="11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0"/>
          <p:cNvPicPr preferRelativeResize="0"/>
          <p:nvPr/>
        </p:nvPicPr>
        <p:blipFill rotWithShape="1">
          <a:blip r:embed="rId3">
            <a:alphaModFix/>
          </a:blip>
          <a:srcRect b="9812" l="0" r="0" t="0"/>
          <a:stretch/>
        </p:blipFill>
        <p:spPr>
          <a:xfrm>
            <a:off x="4691950" y="1432100"/>
            <a:ext cx="4359326" cy="226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54850" y="84075"/>
            <a:ext cx="77208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Potential Examples: </a:t>
            </a:r>
            <a:r>
              <a:rPr i="1" lang="en" sz="2700">
                <a:solidFill>
                  <a:schemeClr val="dk1"/>
                </a:solidFill>
              </a:rPr>
              <a:t>m</a:t>
            </a:r>
            <a:r>
              <a:rPr lang="en" sz="2700">
                <a:solidFill>
                  <a:schemeClr val="dk1"/>
                </a:solidFill>
              </a:rPr>
              <a:t> = 20 MeV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 rotWithShape="1">
          <a:blip r:embed="rId4">
            <a:alphaModFix/>
          </a:blip>
          <a:srcRect b="9483" l="0" r="0" t="3271"/>
          <a:stretch/>
        </p:blipFill>
        <p:spPr>
          <a:xfrm>
            <a:off x="54850" y="1432100"/>
            <a:ext cx="4533600" cy="226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/>
        </p:nvSpPr>
        <p:spPr>
          <a:xfrm>
            <a:off x="993850" y="971600"/>
            <a:ext cx="26556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Region 1</a:t>
            </a:r>
            <a:r>
              <a:rPr lang="en" sz="1800">
                <a:solidFill>
                  <a:schemeClr val="dk1"/>
                </a:solidFill>
              </a:rPr>
              <a:t>: 𝜇 = 31.4 MeV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5473312" y="963350"/>
            <a:ext cx="2796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Region 2</a:t>
            </a:r>
            <a:r>
              <a:rPr lang="en" sz="1800">
                <a:solidFill>
                  <a:schemeClr val="dk1"/>
                </a:solidFill>
              </a:rPr>
              <a:t>: 𝜇 = 4x10</a:t>
            </a:r>
            <a:r>
              <a:rPr baseline="30000" lang="en" sz="1900">
                <a:solidFill>
                  <a:schemeClr val="dk1"/>
                </a:solidFill>
              </a:rPr>
              <a:t>7</a:t>
            </a:r>
            <a:r>
              <a:rPr lang="en" sz="1800">
                <a:solidFill>
                  <a:schemeClr val="dk1"/>
                </a:solidFill>
              </a:rPr>
              <a:t> MeV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1213300" y="4232750"/>
            <a:ext cx="22167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(ΔV)</a:t>
            </a:r>
            <a:r>
              <a:rPr baseline="30000" lang="en" sz="1800">
                <a:solidFill>
                  <a:schemeClr val="dk1"/>
                </a:solidFill>
              </a:rPr>
              <a:t>¼</a:t>
            </a:r>
            <a:r>
              <a:rPr lang="en" sz="1800">
                <a:solidFill>
                  <a:schemeClr val="dk1"/>
                </a:solidFill>
              </a:rPr>
              <a:t> = 10.75 MeV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5570663" y="4232750"/>
            <a:ext cx="26019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(ΔV)</a:t>
            </a:r>
            <a:r>
              <a:rPr baseline="30000" lang="en" sz="1800">
                <a:solidFill>
                  <a:schemeClr val="dk1"/>
                </a:solidFill>
              </a:rPr>
              <a:t>¼</a:t>
            </a:r>
            <a:r>
              <a:rPr lang="en" sz="1800">
                <a:solidFill>
                  <a:schemeClr val="dk1"/>
                </a:solidFill>
              </a:rPr>
              <a:t> = 2.28x10</a:t>
            </a:r>
            <a:r>
              <a:rPr baseline="30000" lang="en" sz="1800">
                <a:solidFill>
                  <a:schemeClr val="dk1"/>
                </a:solidFill>
              </a:rPr>
              <a:t>7</a:t>
            </a:r>
            <a:r>
              <a:rPr lang="en" sz="1800">
                <a:solidFill>
                  <a:schemeClr val="dk1"/>
                </a:solidFill>
              </a:rPr>
              <a:t> MeV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54850" y="3812400"/>
            <a:ext cx="20946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Inflation Scales: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549" y="738700"/>
            <a:ext cx="5914899" cy="41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197050" y="85525"/>
            <a:ext cx="7667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False Vacuum Stability &amp; Inflation Scale</a:t>
            </a:r>
            <a:endParaRPr sz="2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231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What is Dark Matter?</a:t>
            </a:r>
            <a:endParaRPr sz="302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25" y="945750"/>
            <a:ext cx="3667749" cy="17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253425" y="2718975"/>
            <a:ext cx="36192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Bettmann Archive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375" y="945750"/>
            <a:ext cx="3513275" cy="19787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4826375" y="2880650"/>
            <a:ext cx="339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NSF’S OPTICAL-INFRARED ASTRONOMY RESEARCH LABORATORY/KPNO/AURA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363" y="884275"/>
            <a:ext cx="3727775" cy="347619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06375" y="4306350"/>
            <a:ext cx="3513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Katherine Freese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7886" y="743488"/>
            <a:ext cx="4930248" cy="35628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4117875" y="3922500"/>
            <a:ext cx="466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NASA/CXC/CfA/M. Markevitch; Optical and lensing map: NASA/STScI, Magellan/U. of Arizona/D. Clowe; Lensing map: ESO WFI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425" y="787925"/>
            <a:ext cx="7374769" cy="37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53425" y="4569450"/>
            <a:ext cx="56412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Planck Collaboration/ ESA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5689" y="1162887"/>
            <a:ext cx="4930248" cy="304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9">
            <a:alphaModFix/>
          </a:blip>
          <a:srcRect b="0" l="19298" r="17962" t="0"/>
          <a:stretch/>
        </p:blipFill>
        <p:spPr>
          <a:xfrm>
            <a:off x="2163887" y="984238"/>
            <a:ext cx="3798118" cy="34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3574538" y="4057050"/>
            <a:ext cx="976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NASA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63875" y="816463"/>
            <a:ext cx="5464326" cy="406812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2240925" y="4806650"/>
            <a:ext cx="28953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M. Tripathi and M. Woods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513" y="152400"/>
            <a:ext cx="275896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 txBox="1"/>
          <p:nvPr/>
        </p:nvSpPr>
        <p:spPr>
          <a:xfrm>
            <a:off x="223000" y="193750"/>
            <a:ext cx="44088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Benchmarks</a:t>
            </a:r>
            <a:endParaRPr sz="2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75" y="1315650"/>
            <a:ext cx="77152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62" y="2224524"/>
            <a:ext cx="3921251" cy="6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6707275" y="4290675"/>
            <a:ext cx="2318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Ref:</a:t>
            </a:r>
            <a:r>
              <a:rPr lang="en" sz="900">
                <a:solidFill>
                  <a:schemeClr val="lt2"/>
                </a:solidFill>
              </a:rPr>
              <a:t> K. Freese and M. W. Winkler, Dark matter and gravitational waves from a dark big bang,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460250" y="129400"/>
            <a:ext cx="7667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Dark Sector Lagrangian</a:t>
            </a:r>
            <a:endParaRPr sz="2700">
              <a:solidFill>
                <a:schemeClr val="lt2"/>
              </a:solidFill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8375" y="2309687"/>
            <a:ext cx="1936197" cy="6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238" y="1031450"/>
            <a:ext cx="7374776" cy="35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 txBox="1"/>
          <p:nvPr/>
        </p:nvSpPr>
        <p:spPr>
          <a:xfrm>
            <a:off x="452325" y="327250"/>
            <a:ext cx="7667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Gravity Waves</a:t>
            </a:r>
            <a:endParaRPr sz="2700">
              <a:solidFill>
                <a:schemeClr val="lt2"/>
              </a:solidFill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5596800" y="4541900"/>
            <a:ext cx="3429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Ref:</a:t>
            </a:r>
            <a:r>
              <a:rPr lang="en" sz="900">
                <a:solidFill>
                  <a:schemeClr val="lt2"/>
                </a:solidFill>
              </a:rPr>
              <a:t> K. Freese and M. W. Winkler, Dark matter and gravitational waves from a dark big bang,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/>
        </p:nvSpPr>
        <p:spPr>
          <a:xfrm>
            <a:off x="245825" y="154925"/>
            <a:ext cx="83886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Analytic Scaling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753425"/>
            <a:ext cx="85915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600" y="1467900"/>
            <a:ext cx="550545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50" y="2618050"/>
            <a:ext cx="822950" cy="398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35"/>
          <p:cNvCxnSpPr/>
          <p:nvPr/>
        </p:nvCxnSpPr>
        <p:spPr>
          <a:xfrm>
            <a:off x="1657950" y="2801500"/>
            <a:ext cx="925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9" name="Google Shape;28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0700" y="2430025"/>
            <a:ext cx="8382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9750" y="2879146"/>
            <a:ext cx="800100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/>
          <p:nvPr/>
        </p:nvSpPr>
        <p:spPr>
          <a:xfrm>
            <a:off x="2795250" y="2268550"/>
            <a:ext cx="1169100" cy="12159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153750" y="670000"/>
            <a:ext cx="8806200" cy="148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4147" y="260925"/>
            <a:ext cx="3525103" cy="23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64150" y="2670025"/>
            <a:ext cx="3525100" cy="2236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00" y="902650"/>
            <a:ext cx="4381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00" y="1591350"/>
            <a:ext cx="58102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00" y="2346713"/>
            <a:ext cx="3657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100" y="2978250"/>
            <a:ext cx="63246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/>
        </p:nvSpPr>
        <p:spPr>
          <a:xfrm>
            <a:off x="571050" y="97750"/>
            <a:ext cx="7667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Equations Used</a:t>
            </a:r>
            <a:endParaRPr sz="2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/>
          <p:nvPr/>
        </p:nvSpPr>
        <p:spPr>
          <a:xfrm>
            <a:off x="444425" y="121500"/>
            <a:ext cx="76677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Equations Used (cont)</a:t>
            </a:r>
            <a:endParaRPr sz="2700">
              <a:solidFill>
                <a:schemeClr val="lt2"/>
              </a:solidFill>
            </a:endParaRPr>
          </a:p>
        </p:txBody>
      </p:sp>
      <p:pic>
        <p:nvPicPr>
          <p:cNvPr id="309" name="Google Shape;3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400700"/>
            <a:ext cx="754380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" y="2398500"/>
            <a:ext cx="7410450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 txBox="1"/>
          <p:nvPr/>
        </p:nvSpPr>
        <p:spPr>
          <a:xfrm>
            <a:off x="6707275" y="4290675"/>
            <a:ext cx="2318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Ref:</a:t>
            </a:r>
            <a:r>
              <a:rPr lang="en" sz="900">
                <a:solidFill>
                  <a:schemeClr val="lt2"/>
                </a:solidFill>
              </a:rPr>
              <a:t> K. Freese and M. W. Winkler, Dark matter and gravitational waves from a dark big bang,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/>
        </p:nvSpPr>
        <p:spPr>
          <a:xfrm>
            <a:off x="266875" y="160825"/>
            <a:ext cx="80718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Dark WIMPs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17" name="Google Shape;317;p38"/>
          <p:cNvSpPr/>
          <p:nvPr/>
        </p:nvSpPr>
        <p:spPr>
          <a:xfrm>
            <a:off x="3968300" y="2034300"/>
            <a:ext cx="1107600" cy="1074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8" name="Google Shape;318;p38"/>
          <p:cNvCxnSpPr/>
          <p:nvPr/>
        </p:nvCxnSpPr>
        <p:spPr>
          <a:xfrm>
            <a:off x="3041500" y="1411100"/>
            <a:ext cx="1100100" cy="780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8"/>
          <p:cNvCxnSpPr>
            <a:stCxn id="317" idx="7"/>
          </p:cNvCxnSpPr>
          <p:nvPr/>
        </p:nvCxnSpPr>
        <p:spPr>
          <a:xfrm flipH="1" rot="10800000">
            <a:off x="4913696" y="1389215"/>
            <a:ext cx="1198500" cy="802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8"/>
          <p:cNvCxnSpPr/>
          <p:nvPr/>
        </p:nvCxnSpPr>
        <p:spPr>
          <a:xfrm flipH="1">
            <a:off x="3052604" y="2951785"/>
            <a:ext cx="1077900" cy="773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8"/>
          <p:cNvCxnSpPr>
            <a:stCxn id="317" idx="5"/>
          </p:cNvCxnSpPr>
          <p:nvPr/>
        </p:nvCxnSpPr>
        <p:spPr>
          <a:xfrm>
            <a:off x="4913696" y="2951785"/>
            <a:ext cx="1012200" cy="81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8"/>
          <p:cNvSpPr txBox="1"/>
          <p:nvPr/>
        </p:nvSpPr>
        <p:spPr>
          <a:xfrm>
            <a:off x="2683550" y="1005275"/>
            <a:ext cx="7089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𝜒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2683550" y="3548450"/>
            <a:ext cx="7089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𝜒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24" name="Google Shape;324;p38"/>
          <p:cNvSpPr txBox="1"/>
          <p:nvPr/>
        </p:nvSpPr>
        <p:spPr>
          <a:xfrm>
            <a:off x="6112200" y="1005275"/>
            <a:ext cx="14475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DR (𝜉)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5925900" y="3648400"/>
            <a:ext cx="12831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DR (𝜉)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3922850" y="2241000"/>
            <a:ext cx="11985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2500">
                <a:solidFill>
                  <a:schemeClr val="dk1"/>
                </a:solidFill>
              </a:rPr>
              <a:t>𝜎 = ?</a:t>
            </a:r>
            <a:endParaRPr sz="2500">
              <a:solidFill>
                <a:schemeClr val="dk1"/>
              </a:solidFill>
            </a:endParaRPr>
          </a:p>
        </p:txBody>
      </p:sp>
      <p:cxnSp>
        <p:nvCxnSpPr>
          <p:cNvPr id="327" name="Google Shape;327;p38"/>
          <p:cNvCxnSpPr/>
          <p:nvPr/>
        </p:nvCxnSpPr>
        <p:spPr>
          <a:xfrm>
            <a:off x="3091500" y="4372150"/>
            <a:ext cx="29610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8" name="Google Shape;328;p38"/>
          <p:cNvCxnSpPr/>
          <p:nvPr/>
        </p:nvCxnSpPr>
        <p:spPr>
          <a:xfrm rot="10800000">
            <a:off x="2935975" y="4372150"/>
            <a:ext cx="70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9" name="Google Shape;329;p38"/>
          <p:cNvSpPr txBox="1"/>
          <p:nvPr/>
        </p:nvSpPr>
        <p:spPr>
          <a:xfrm>
            <a:off x="266875" y="2176950"/>
            <a:ext cx="22152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m</a:t>
            </a:r>
            <a:r>
              <a:rPr baseline="-25000" lang="en" sz="2400">
                <a:solidFill>
                  <a:schemeClr val="dk1"/>
                </a:solidFill>
              </a:rPr>
              <a:t>𝜒</a:t>
            </a:r>
            <a:r>
              <a:rPr lang="en" sz="2400">
                <a:solidFill>
                  <a:schemeClr val="dk1"/>
                </a:solidFill>
              </a:rPr>
              <a:t> = ? (keV)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30" name="Google Shape;330;p38"/>
          <p:cNvSpPr txBox="1"/>
          <p:nvPr/>
        </p:nvSpPr>
        <p:spPr>
          <a:xfrm>
            <a:off x="4439850" y="179150"/>
            <a:ext cx="42552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chemeClr val="accent4"/>
                </a:solidFill>
              </a:rPr>
              <a:t>Ω</a:t>
            </a:r>
            <a:r>
              <a:rPr baseline="-25000" lang="en" sz="2400">
                <a:solidFill>
                  <a:schemeClr val="accent4"/>
                </a:solidFill>
              </a:rPr>
              <a:t>dm</a:t>
            </a:r>
            <a:r>
              <a:rPr i="1" lang="en" sz="2400">
                <a:solidFill>
                  <a:schemeClr val="accent4"/>
                </a:solidFill>
              </a:rPr>
              <a:t>h</a:t>
            </a:r>
            <a:r>
              <a:rPr baseline="30000" lang="en" sz="2400">
                <a:solidFill>
                  <a:schemeClr val="accent4"/>
                </a:solidFill>
              </a:rPr>
              <a:t>2</a:t>
            </a:r>
            <a:r>
              <a:rPr lang="en" sz="2400">
                <a:solidFill>
                  <a:schemeClr val="accent4"/>
                </a:solidFill>
              </a:rPr>
              <a:t> = 0.120 ± 0.001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634" y="961450"/>
            <a:ext cx="6668750" cy="9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 txBox="1"/>
          <p:nvPr/>
        </p:nvSpPr>
        <p:spPr>
          <a:xfrm>
            <a:off x="233950" y="204725"/>
            <a:ext cx="57357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Boltzmann Equation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000" y="903400"/>
            <a:ext cx="6019999" cy="40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0"/>
          <p:cNvSpPr/>
          <p:nvPr/>
        </p:nvSpPr>
        <p:spPr>
          <a:xfrm>
            <a:off x="4572000" y="2311925"/>
            <a:ext cx="599700" cy="80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0"/>
          <p:cNvSpPr txBox="1"/>
          <p:nvPr/>
        </p:nvSpPr>
        <p:spPr>
          <a:xfrm>
            <a:off x="5238275" y="2082300"/>
            <a:ext cx="449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𝛼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217775" y="117525"/>
            <a:ext cx="85476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Fixed m plot clarification</a:t>
            </a:r>
            <a:endParaRPr sz="2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3700"/>
            <a:ext cx="8839200" cy="354422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 txBox="1"/>
          <p:nvPr/>
        </p:nvSpPr>
        <p:spPr>
          <a:xfrm>
            <a:off x="358050" y="220400"/>
            <a:ext cx="7734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2"/>
                </a:solidFill>
              </a:rPr>
              <a:t>Discrepancies</a:t>
            </a:r>
            <a:r>
              <a:rPr lang="en" sz="2700">
                <a:solidFill>
                  <a:schemeClr val="lt2"/>
                </a:solidFill>
              </a:rPr>
              <a:t> </a:t>
            </a:r>
            <a:endParaRPr sz="2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/>
        </p:nvSpPr>
        <p:spPr>
          <a:xfrm>
            <a:off x="340925" y="223900"/>
            <a:ext cx="80907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Why a Dark Big Bang?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5475" y="798500"/>
            <a:ext cx="4436275" cy="27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4485475" y="3516725"/>
            <a:ext cx="45885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Credit:  Particle Data Group, et al. "Review of particle physics." </a:t>
            </a:r>
            <a:r>
              <a:rPr i="1"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Progress of theoretical and experimental physics</a:t>
            </a: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2022.8 (2022): 083C01.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442325" y="972400"/>
            <a:ext cx="3827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No definitive non-gravitational evidence for dark matter</a:t>
            </a:r>
            <a:endParaRPr sz="2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Maybe dark matter interacts solely through gravity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Dark Big Bang → new observables for decoupled dark matter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/>
        </p:nvSpPr>
        <p:spPr>
          <a:xfrm>
            <a:off x="288800" y="160850"/>
            <a:ext cx="84666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Weakly Interacting Massive Particles (WIMPs)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56" name="Google Shape;356;p42"/>
          <p:cNvSpPr/>
          <p:nvPr/>
        </p:nvSpPr>
        <p:spPr>
          <a:xfrm>
            <a:off x="3968300" y="2034300"/>
            <a:ext cx="1107600" cy="1074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7" name="Google Shape;357;p42"/>
          <p:cNvCxnSpPr/>
          <p:nvPr/>
        </p:nvCxnSpPr>
        <p:spPr>
          <a:xfrm>
            <a:off x="3041500" y="1411100"/>
            <a:ext cx="1100100" cy="780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42"/>
          <p:cNvCxnSpPr>
            <a:stCxn id="356" idx="7"/>
          </p:cNvCxnSpPr>
          <p:nvPr/>
        </p:nvCxnSpPr>
        <p:spPr>
          <a:xfrm flipH="1" rot="10800000">
            <a:off x="4913696" y="1389215"/>
            <a:ext cx="1198500" cy="802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42"/>
          <p:cNvCxnSpPr/>
          <p:nvPr/>
        </p:nvCxnSpPr>
        <p:spPr>
          <a:xfrm flipH="1">
            <a:off x="3052604" y="2951785"/>
            <a:ext cx="1077900" cy="773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42"/>
          <p:cNvCxnSpPr>
            <a:stCxn id="356" idx="5"/>
          </p:cNvCxnSpPr>
          <p:nvPr/>
        </p:nvCxnSpPr>
        <p:spPr>
          <a:xfrm>
            <a:off x="4913696" y="2951785"/>
            <a:ext cx="1012200" cy="817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42"/>
          <p:cNvSpPr txBox="1"/>
          <p:nvPr/>
        </p:nvSpPr>
        <p:spPr>
          <a:xfrm>
            <a:off x="2288725" y="1005275"/>
            <a:ext cx="7089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DM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2" name="Google Shape;362;p42"/>
          <p:cNvSpPr txBox="1"/>
          <p:nvPr/>
        </p:nvSpPr>
        <p:spPr>
          <a:xfrm>
            <a:off x="2343700" y="3680075"/>
            <a:ext cx="7089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DM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3" name="Google Shape;363;p42"/>
          <p:cNvSpPr txBox="1"/>
          <p:nvPr/>
        </p:nvSpPr>
        <p:spPr>
          <a:xfrm>
            <a:off x="6112200" y="1005275"/>
            <a:ext cx="7089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</a:t>
            </a:r>
            <a:r>
              <a:rPr lang="en" sz="2400">
                <a:solidFill>
                  <a:schemeClr val="dk1"/>
                </a:solidFill>
              </a:rPr>
              <a:t>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4" name="Google Shape;364;p42"/>
          <p:cNvSpPr txBox="1"/>
          <p:nvPr/>
        </p:nvSpPr>
        <p:spPr>
          <a:xfrm>
            <a:off x="5925900" y="3725175"/>
            <a:ext cx="8346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65" name="Google Shape;365;p42"/>
          <p:cNvSpPr txBox="1"/>
          <p:nvPr/>
        </p:nvSpPr>
        <p:spPr>
          <a:xfrm>
            <a:off x="3798350" y="2034288"/>
            <a:ext cx="14475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Weak Coupling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366" name="Google Shape;366;p42"/>
          <p:cNvCxnSpPr/>
          <p:nvPr/>
        </p:nvCxnSpPr>
        <p:spPr>
          <a:xfrm>
            <a:off x="3091500" y="4372150"/>
            <a:ext cx="29610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7" name="Google Shape;367;p42"/>
          <p:cNvSpPr txBox="1"/>
          <p:nvPr/>
        </p:nvSpPr>
        <p:spPr>
          <a:xfrm>
            <a:off x="5470100" y="2296950"/>
            <a:ext cx="25341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𝝈</a:t>
            </a:r>
            <a:r>
              <a:rPr baseline="-25000" lang="en" sz="2400">
                <a:solidFill>
                  <a:schemeClr val="dk1"/>
                </a:solidFill>
              </a:rPr>
              <a:t>EW</a:t>
            </a:r>
            <a:r>
              <a:rPr lang="en" sz="2400">
                <a:solidFill>
                  <a:schemeClr val="dk1"/>
                </a:solidFill>
              </a:rPr>
              <a:t> ~ 10</a:t>
            </a:r>
            <a:r>
              <a:rPr baseline="30000" lang="en" sz="2400">
                <a:solidFill>
                  <a:schemeClr val="dk1"/>
                </a:solidFill>
              </a:rPr>
              <a:t>-8</a:t>
            </a:r>
            <a:r>
              <a:rPr lang="en" sz="2400">
                <a:solidFill>
                  <a:schemeClr val="dk1"/>
                </a:solidFill>
              </a:rPr>
              <a:t> GeV</a:t>
            </a:r>
            <a:r>
              <a:rPr baseline="30000" lang="en" sz="2400">
                <a:solidFill>
                  <a:schemeClr val="dk1"/>
                </a:solidFill>
              </a:rPr>
              <a:t>-2</a:t>
            </a:r>
            <a:endParaRPr sz="1800">
              <a:solidFill>
                <a:schemeClr val="lt2"/>
              </a:solidFill>
            </a:endParaRPr>
          </a:p>
        </p:txBody>
      </p:sp>
      <p:cxnSp>
        <p:nvCxnSpPr>
          <p:cNvPr id="368" name="Google Shape;368;p42"/>
          <p:cNvCxnSpPr/>
          <p:nvPr/>
        </p:nvCxnSpPr>
        <p:spPr>
          <a:xfrm rot="10800000">
            <a:off x="2935975" y="4372150"/>
            <a:ext cx="70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75" y="119600"/>
            <a:ext cx="8230201" cy="490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3"/>
          <p:cNvSpPr txBox="1"/>
          <p:nvPr/>
        </p:nvSpPr>
        <p:spPr>
          <a:xfrm>
            <a:off x="5425425" y="727650"/>
            <a:ext cx="30528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90000"/>
                </a:solidFill>
              </a:rPr>
              <a:t>m</a:t>
            </a:r>
            <a:r>
              <a:rPr baseline="-25000" lang="en" sz="2400">
                <a:solidFill>
                  <a:srgbClr val="990000"/>
                </a:solidFill>
              </a:rPr>
              <a:t>𝜒</a:t>
            </a:r>
            <a:r>
              <a:rPr lang="en" sz="2400">
                <a:solidFill>
                  <a:srgbClr val="990000"/>
                </a:solidFill>
              </a:rPr>
              <a:t> = 200 GeV ~ E</a:t>
            </a:r>
            <a:r>
              <a:rPr baseline="-25000" lang="en" sz="2400">
                <a:solidFill>
                  <a:srgbClr val="990000"/>
                </a:solidFill>
              </a:rPr>
              <a:t>EW</a:t>
            </a:r>
            <a:endParaRPr baseline="-25000" sz="2400">
              <a:solidFill>
                <a:srgbClr val="990000"/>
              </a:solidFill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5082300" y="3037613"/>
            <a:ext cx="1974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761D"/>
                </a:solidFill>
              </a:rPr>
              <a:t>𝝈 = 10</a:t>
            </a:r>
            <a:r>
              <a:rPr baseline="30000" lang="en" sz="2200">
                <a:solidFill>
                  <a:srgbClr val="38761D"/>
                </a:solidFill>
              </a:rPr>
              <a:t>-8</a:t>
            </a:r>
            <a:r>
              <a:rPr lang="en" sz="2200">
                <a:solidFill>
                  <a:srgbClr val="38761D"/>
                </a:solidFill>
              </a:rPr>
              <a:t> GeV</a:t>
            </a:r>
            <a:r>
              <a:rPr baseline="30000" lang="en" sz="2200">
                <a:solidFill>
                  <a:srgbClr val="38761D"/>
                </a:solidFill>
              </a:rPr>
              <a:t>-2</a:t>
            </a:r>
            <a:endParaRPr baseline="30000" sz="2200">
              <a:solidFill>
                <a:srgbClr val="38761D"/>
              </a:solidFill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2576925" y="171825"/>
            <a:ext cx="2848500" cy="489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WIMP “Miracle”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3897775" y="2414475"/>
            <a:ext cx="3541500" cy="2152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3"/>
          <p:cNvSpPr txBox="1"/>
          <p:nvPr/>
        </p:nvSpPr>
        <p:spPr>
          <a:xfrm>
            <a:off x="1684275" y="727650"/>
            <a:ext cx="2472900" cy="17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1806400" y="742925"/>
            <a:ext cx="2588100" cy="1756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0" name="Google Shape;380;p43"/>
          <p:cNvCxnSpPr/>
          <p:nvPr/>
        </p:nvCxnSpPr>
        <p:spPr>
          <a:xfrm>
            <a:off x="7637800" y="2880075"/>
            <a:ext cx="0" cy="1221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1" name="Google Shape;381;p43"/>
          <p:cNvSpPr txBox="1"/>
          <p:nvPr/>
        </p:nvSpPr>
        <p:spPr>
          <a:xfrm>
            <a:off x="6533200" y="2350625"/>
            <a:ext cx="22092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Increasing 𝝈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82" name="Google Shape;382;p43"/>
          <p:cNvSpPr txBox="1"/>
          <p:nvPr/>
        </p:nvSpPr>
        <p:spPr>
          <a:xfrm>
            <a:off x="4767900" y="1765700"/>
            <a:ext cx="21372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“Freeze Out”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83" name="Google Shape;383;p43"/>
          <p:cNvSpPr txBox="1"/>
          <p:nvPr/>
        </p:nvSpPr>
        <p:spPr>
          <a:xfrm>
            <a:off x="1100350" y="3242550"/>
            <a:ext cx="25881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38761D"/>
                </a:solidFill>
              </a:rPr>
              <a:t>Ω</a:t>
            </a:r>
            <a:r>
              <a:rPr baseline="-25000" lang="en" sz="2400">
                <a:solidFill>
                  <a:srgbClr val="38761D"/>
                </a:solidFill>
              </a:rPr>
              <a:t>𝜒</a:t>
            </a:r>
            <a:r>
              <a:rPr i="1" lang="en" sz="2400">
                <a:solidFill>
                  <a:srgbClr val="38761D"/>
                </a:solidFill>
              </a:rPr>
              <a:t>h</a:t>
            </a:r>
            <a:r>
              <a:rPr baseline="30000" lang="en" sz="2400">
                <a:solidFill>
                  <a:srgbClr val="38761D"/>
                </a:solidFill>
              </a:rPr>
              <a:t>2</a:t>
            </a:r>
            <a:r>
              <a:rPr lang="en" sz="2400">
                <a:solidFill>
                  <a:srgbClr val="38761D"/>
                </a:solidFill>
              </a:rPr>
              <a:t> = 0.120</a:t>
            </a:r>
            <a:endParaRPr sz="1800">
              <a:solidFill>
                <a:srgbClr val="38761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50" y="664375"/>
            <a:ext cx="7556875" cy="42938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16"/>
          <p:cNvSpPr txBox="1"/>
          <p:nvPr/>
        </p:nvSpPr>
        <p:spPr>
          <a:xfrm>
            <a:off x="246150" y="0"/>
            <a:ext cx="80499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Hot Big Bang: Slow-Roll Inflation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6112250" y="3549650"/>
            <a:ext cx="263100" cy="263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5552925" y="1794925"/>
            <a:ext cx="548350" cy="1217325"/>
          </a:xfrm>
          <a:custGeom>
            <a:rect b="b" l="l" r="r" t="t"/>
            <a:pathLst>
              <a:path extrusionOk="0" h="48693" w="21934">
                <a:moveTo>
                  <a:pt x="21934" y="48693"/>
                </a:moveTo>
                <a:cubicBezTo>
                  <a:pt x="18822" y="45969"/>
                  <a:pt x="13971" y="43976"/>
                  <a:pt x="13161" y="39920"/>
                </a:cubicBezTo>
                <a:cubicBezTo>
                  <a:pt x="12262" y="35417"/>
                  <a:pt x="17407" y="30428"/>
                  <a:pt x="15354" y="26321"/>
                </a:cubicBezTo>
                <a:cubicBezTo>
                  <a:pt x="12948" y="21508"/>
                  <a:pt x="6494" y="19831"/>
                  <a:pt x="3510" y="15354"/>
                </a:cubicBezTo>
                <a:cubicBezTo>
                  <a:pt x="915" y="11460"/>
                  <a:pt x="5604" y="5501"/>
                  <a:pt x="3510" y="1316"/>
                </a:cubicBezTo>
                <a:cubicBezTo>
                  <a:pt x="2951" y="199"/>
                  <a:pt x="0" y="125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Google Shape;96;p16"/>
          <p:cNvSpPr/>
          <p:nvPr/>
        </p:nvSpPr>
        <p:spPr>
          <a:xfrm>
            <a:off x="6015184" y="1677315"/>
            <a:ext cx="283500" cy="1345900"/>
          </a:xfrm>
          <a:custGeom>
            <a:rect b="b" l="l" r="r" t="t"/>
            <a:pathLst>
              <a:path extrusionOk="0" h="53836" w="11340">
                <a:moveTo>
                  <a:pt x="11340" y="53836"/>
                </a:moveTo>
                <a:cubicBezTo>
                  <a:pt x="9371" y="46941"/>
                  <a:pt x="5199" y="40389"/>
                  <a:pt x="5199" y="33218"/>
                </a:cubicBezTo>
                <a:cubicBezTo>
                  <a:pt x="5199" y="29470"/>
                  <a:pt x="10057" y="26326"/>
                  <a:pt x="9147" y="22690"/>
                </a:cubicBezTo>
                <a:cubicBezTo>
                  <a:pt x="8218" y="18977"/>
                  <a:pt x="3108" y="17856"/>
                  <a:pt x="812" y="14794"/>
                </a:cubicBezTo>
                <a:cubicBezTo>
                  <a:pt x="-2001" y="11043"/>
                  <a:pt x="3788" y="-3437"/>
                  <a:pt x="1689" y="756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" name="Google Shape;97;p16"/>
          <p:cNvSpPr/>
          <p:nvPr/>
        </p:nvSpPr>
        <p:spPr>
          <a:xfrm>
            <a:off x="6529000" y="1762025"/>
            <a:ext cx="159875" cy="1239275"/>
          </a:xfrm>
          <a:custGeom>
            <a:rect b="b" l="l" r="r" t="t"/>
            <a:pathLst>
              <a:path extrusionOk="0" h="49571" w="6395">
                <a:moveTo>
                  <a:pt x="0" y="49571"/>
                </a:moveTo>
                <a:cubicBezTo>
                  <a:pt x="3366" y="46765"/>
                  <a:pt x="7328" y="41795"/>
                  <a:pt x="5702" y="37726"/>
                </a:cubicBezTo>
                <a:cubicBezTo>
                  <a:pt x="4557" y="34862"/>
                  <a:pt x="1384" y="32872"/>
                  <a:pt x="877" y="29830"/>
                </a:cubicBezTo>
                <a:cubicBezTo>
                  <a:pt x="32" y="24766"/>
                  <a:pt x="4518" y="20225"/>
                  <a:pt x="6141" y="15354"/>
                </a:cubicBezTo>
                <a:cubicBezTo>
                  <a:pt x="7156" y="12308"/>
                  <a:pt x="2093" y="10134"/>
                  <a:pt x="1316" y="7019"/>
                </a:cubicBezTo>
                <a:cubicBezTo>
                  <a:pt x="732" y="4679"/>
                  <a:pt x="3070" y="2412"/>
                  <a:pt x="3070" y="0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Google Shape;98;p16"/>
          <p:cNvSpPr txBox="1"/>
          <p:nvPr/>
        </p:nvSpPr>
        <p:spPr>
          <a:xfrm>
            <a:off x="5493775" y="1025625"/>
            <a:ext cx="15069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4"/>
                </a:solidFill>
              </a:rPr>
              <a:t>All matter</a:t>
            </a:r>
            <a:endParaRPr sz="2300">
              <a:solidFill>
                <a:schemeClr val="accent4"/>
              </a:solidFill>
            </a:endParaRPr>
          </a:p>
        </p:txBody>
      </p:sp>
      <p:sp>
        <p:nvSpPr>
          <p:cNvPr id="99" name="Google Shape;99;p16"/>
          <p:cNvSpPr/>
          <p:nvPr/>
        </p:nvSpPr>
        <p:spPr>
          <a:xfrm rot="-2700000">
            <a:off x="5493729" y="1700514"/>
            <a:ext cx="120491" cy="143826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6015175" y="1593425"/>
            <a:ext cx="120600" cy="144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6529000" y="1677325"/>
            <a:ext cx="120600" cy="144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5942325" y="3330650"/>
            <a:ext cx="155650" cy="222375"/>
          </a:xfrm>
          <a:custGeom>
            <a:rect b="b" l="l" r="r" t="t"/>
            <a:pathLst>
              <a:path extrusionOk="0" h="8895" w="6226">
                <a:moveTo>
                  <a:pt x="6226" y="8895"/>
                </a:moveTo>
                <a:cubicBezTo>
                  <a:pt x="2792" y="7752"/>
                  <a:pt x="594" y="3570"/>
                  <a:pt x="0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Google Shape;103;p16"/>
          <p:cNvSpPr/>
          <p:nvPr/>
        </p:nvSpPr>
        <p:spPr>
          <a:xfrm rot="-1641720">
            <a:off x="5884118" y="3254031"/>
            <a:ext cx="86813" cy="106541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/>
          <p:nvPr/>
        </p:nvSpPr>
        <p:spPr>
          <a:xfrm rot="8554569">
            <a:off x="6032022" y="3491623"/>
            <a:ext cx="86884" cy="106565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 rot="1049745">
            <a:off x="6542900" y="3231991"/>
            <a:ext cx="86816" cy="106556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 rot="-8478557">
            <a:off x="6359779" y="3491709"/>
            <a:ext cx="86864" cy="106495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6383350" y="3289900"/>
            <a:ext cx="185325" cy="252025"/>
          </a:xfrm>
          <a:custGeom>
            <a:rect b="b" l="l" r="r" t="t"/>
            <a:pathLst>
              <a:path extrusionOk="0" h="10081" w="7413">
                <a:moveTo>
                  <a:pt x="0" y="10081"/>
                </a:moveTo>
                <a:cubicBezTo>
                  <a:pt x="3957" y="8761"/>
                  <a:pt x="6724" y="4114"/>
                  <a:pt x="7413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Google Shape;108;p16"/>
          <p:cNvSpPr txBox="1"/>
          <p:nvPr/>
        </p:nvSpPr>
        <p:spPr>
          <a:xfrm>
            <a:off x="997350" y="4482950"/>
            <a:ext cx="27783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 t ≳ 10</a:t>
            </a:r>
            <a:r>
              <a:rPr baseline="30000" lang="en" sz="2400">
                <a:solidFill>
                  <a:schemeClr val="accent1"/>
                </a:solidFill>
              </a:rPr>
              <a:t>-34</a:t>
            </a:r>
            <a:r>
              <a:rPr lang="en" sz="2400">
                <a:solidFill>
                  <a:schemeClr val="accent1"/>
                </a:solidFill>
              </a:rPr>
              <a:t> s 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2723450" y="2485850"/>
            <a:ext cx="1326900" cy="30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2723450" y="2345575"/>
            <a:ext cx="10308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Inflation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5662600" y="3911550"/>
            <a:ext cx="1217400" cy="30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5693088" y="3860450"/>
            <a:ext cx="14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Reheating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250" y="684927"/>
            <a:ext cx="6605499" cy="4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2494525" y="1751125"/>
            <a:ext cx="732000" cy="12174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201050" y="62150"/>
            <a:ext cx="78084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Dark Big Bang: First-Order Phase Transition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5742550" y="2892225"/>
            <a:ext cx="318000" cy="30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2701525" y="2661325"/>
            <a:ext cx="318000" cy="30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2399875" y="3106863"/>
            <a:ext cx="9213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False Vacuum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3491150" y="3001300"/>
            <a:ext cx="1787700" cy="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" name="Google Shape;124;p17"/>
          <p:cNvSpPr txBox="1"/>
          <p:nvPr/>
        </p:nvSpPr>
        <p:spPr>
          <a:xfrm>
            <a:off x="3430850" y="3077500"/>
            <a:ext cx="19083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00FF"/>
                </a:solidFill>
              </a:rPr>
              <a:t>Quantum Tunneling</a:t>
            </a:r>
            <a:endParaRPr sz="1500">
              <a:solidFill>
                <a:srgbClr val="9900FF"/>
              </a:solidFill>
            </a:endParaRPr>
          </a:p>
        </p:txBody>
      </p:sp>
      <p:cxnSp>
        <p:nvCxnSpPr>
          <p:cNvPr id="125" name="Google Shape;125;p17"/>
          <p:cNvCxnSpPr>
            <a:stCxn id="120" idx="5"/>
          </p:cNvCxnSpPr>
          <p:nvPr/>
        </p:nvCxnSpPr>
        <p:spPr>
          <a:xfrm>
            <a:off x="6013980" y="3154437"/>
            <a:ext cx="157500" cy="2655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" name="Google Shape;126;p17"/>
          <p:cNvSpPr txBox="1"/>
          <p:nvPr/>
        </p:nvSpPr>
        <p:spPr>
          <a:xfrm>
            <a:off x="6126350" y="4130775"/>
            <a:ext cx="921300" cy="57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True Vacuum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5834950" y="1636875"/>
            <a:ext cx="548350" cy="1217325"/>
          </a:xfrm>
          <a:custGeom>
            <a:rect b="b" l="l" r="r" t="t"/>
            <a:pathLst>
              <a:path extrusionOk="0" h="48693" w="21934">
                <a:moveTo>
                  <a:pt x="21934" y="48693"/>
                </a:moveTo>
                <a:cubicBezTo>
                  <a:pt x="18822" y="45969"/>
                  <a:pt x="13971" y="43976"/>
                  <a:pt x="13161" y="39920"/>
                </a:cubicBezTo>
                <a:cubicBezTo>
                  <a:pt x="12262" y="35417"/>
                  <a:pt x="17407" y="30428"/>
                  <a:pt x="15354" y="26321"/>
                </a:cubicBezTo>
                <a:cubicBezTo>
                  <a:pt x="12948" y="21508"/>
                  <a:pt x="6494" y="19831"/>
                  <a:pt x="3510" y="15354"/>
                </a:cubicBezTo>
                <a:cubicBezTo>
                  <a:pt x="915" y="11460"/>
                  <a:pt x="5604" y="5501"/>
                  <a:pt x="3510" y="1316"/>
                </a:cubicBezTo>
                <a:cubicBezTo>
                  <a:pt x="2951" y="199"/>
                  <a:pt x="0" y="125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Google Shape;128;p17"/>
          <p:cNvSpPr/>
          <p:nvPr/>
        </p:nvSpPr>
        <p:spPr>
          <a:xfrm>
            <a:off x="6297209" y="1519265"/>
            <a:ext cx="283500" cy="1345900"/>
          </a:xfrm>
          <a:custGeom>
            <a:rect b="b" l="l" r="r" t="t"/>
            <a:pathLst>
              <a:path extrusionOk="0" h="53836" w="11340">
                <a:moveTo>
                  <a:pt x="11340" y="53836"/>
                </a:moveTo>
                <a:cubicBezTo>
                  <a:pt x="9371" y="46941"/>
                  <a:pt x="5199" y="40389"/>
                  <a:pt x="5199" y="33218"/>
                </a:cubicBezTo>
                <a:cubicBezTo>
                  <a:pt x="5199" y="29470"/>
                  <a:pt x="10057" y="26326"/>
                  <a:pt x="9147" y="22690"/>
                </a:cubicBezTo>
                <a:cubicBezTo>
                  <a:pt x="8218" y="18977"/>
                  <a:pt x="3108" y="17856"/>
                  <a:pt x="812" y="14794"/>
                </a:cubicBezTo>
                <a:cubicBezTo>
                  <a:pt x="-2001" y="11043"/>
                  <a:pt x="3788" y="-3437"/>
                  <a:pt x="1689" y="756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Google Shape;129;p17"/>
          <p:cNvSpPr/>
          <p:nvPr/>
        </p:nvSpPr>
        <p:spPr>
          <a:xfrm>
            <a:off x="6811025" y="1603975"/>
            <a:ext cx="159875" cy="1239275"/>
          </a:xfrm>
          <a:custGeom>
            <a:rect b="b" l="l" r="r" t="t"/>
            <a:pathLst>
              <a:path extrusionOk="0" h="49571" w="6395">
                <a:moveTo>
                  <a:pt x="0" y="49571"/>
                </a:moveTo>
                <a:cubicBezTo>
                  <a:pt x="3366" y="46765"/>
                  <a:pt x="7328" y="41795"/>
                  <a:pt x="5702" y="37726"/>
                </a:cubicBezTo>
                <a:cubicBezTo>
                  <a:pt x="4557" y="34862"/>
                  <a:pt x="1384" y="32872"/>
                  <a:pt x="877" y="29830"/>
                </a:cubicBezTo>
                <a:cubicBezTo>
                  <a:pt x="32" y="24766"/>
                  <a:pt x="4518" y="20225"/>
                  <a:pt x="6141" y="15354"/>
                </a:cubicBezTo>
                <a:cubicBezTo>
                  <a:pt x="7156" y="12308"/>
                  <a:pt x="2093" y="10134"/>
                  <a:pt x="1316" y="7019"/>
                </a:cubicBezTo>
                <a:cubicBezTo>
                  <a:pt x="732" y="4679"/>
                  <a:pt x="3070" y="2412"/>
                  <a:pt x="3070" y="0"/>
                </a:cubicBezTo>
              </a:path>
            </a:pathLst>
          </a:cu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Google Shape;130;p17"/>
          <p:cNvSpPr txBox="1"/>
          <p:nvPr/>
        </p:nvSpPr>
        <p:spPr>
          <a:xfrm>
            <a:off x="5462875" y="1006475"/>
            <a:ext cx="17877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4"/>
                </a:solidFill>
              </a:rPr>
              <a:t>Dark matter</a:t>
            </a:r>
            <a:endParaRPr sz="2200">
              <a:solidFill>
                <a:schemeClr val="accent4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 rot="-2700000">
            <a:off x="5775754" y="1542464"/>
            <a:ext cx="120491" cy="143826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6197725" y="2957538"/>
            <a:ext cx="732000" cy="1050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6297200" y="1435375"/>
            <a:ext cx="120600" cy="144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6811025" y="1519275"/>
            <a:ext cx="120600" cy="144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2745400" y="3889600"/>
            <a:ext cx="3399900" cy="504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6665875" y="3490125"/>
            <a:ext cx="318000" cy="307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6197725" y="3624000"/>
            <a:ext cx="318000" cy="307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6110000" y="3490125"/>
            <a:ext cx="318000" cy="307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6591400" y="3624000"/>
            <a:ext cx="318000" cy="307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6428000" y="3733800"/>
            <a:ext cx="318000" cy="30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394100" y="4532525"/>
            <a:ext cx="3177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</a:rPr>
              <a:t>t &lt; 32.5 days</a:t>
            </a:r>
            <a:endParaRPr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988" y="707747"/>
            <a:ext cx="4056226" cy="26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54100" y="0"/>
            <a:ext cx="91440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Model Potential for a Dark Big Bang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608" y="3574313"/>
            <a:ext cx="5398950" cy="9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6825600" y="4637375"/>
            <a:ext cx="23184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Ref:</a:t>
            </a:r>
            <a:r>
              <a:rPr lang="en" sz="900">
                <a:solidFill>
                  <a:schemeClr val="lt2"/>
                </a:solidFill>
              </a:rPr>
              <a:t> K. Freese and M. W. Winkler,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/>
        </p:nvSpPr>
        <p:spPr>
          <a:xfrm>
            <a:off x="58275" y="119625"/>
            <a:ext cx="84747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Phase Transition Characteristics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532300" y="939200"/>
            <a:ext cx="8398200" cy="3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Time of the Dark Big Bang (t</a:t>
            </a:r>
            <a:r>
              <a:rPr baseline="-25000" lang="en" sz="2400">
                <a:solidFill>
                  <a:schemeClr val="dk1"/>
                </a:solidFill>
              </a:rPr>
              <a:t>*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Visible Sector temperature (</a:t>
            </a:r>
            <a:r>
              <a:rPr lang="en" sz="2400">
                <a:solidFill>
                  <a:schemeClr val="accent4"/>
                </a:solidFill>
              </a:rPr>
              <a:t>T</a:t>
            </a:r>
            <a:r>
              <a:rPr baseline="-25000" lang="en" sz="2400">
                <a:solidFill>
                  <a:schemeClr val="accent4"/>
                </a:solidFill>
              </a:rPr>
              <a:t>*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Dark Sector temperature (T</a:t>
            </a:r>
            <a:r>
              <a:rPr baseline="-25000" lang="en" sz="2400">
                <a:solidFill>
                  <a:schemeClr val="dk1"/>
                </a:solidFill>
              </a:rPr>
              <a:t>DS,*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Strength of the Dark Big Bang (</a:t>
            </a:r>
            <a:r>
              <a:rPr lang="en" sz="2400">
                <a:solidFill>
                  <a:schemeClr val="accent4"/>
                </a:solidFill>
              </a:rPr>
              <a:t>⍺</a:t>
            </a:r>
            <a:r>
              <a:rPr lang="en" sz="2400">
                <a:solidFill>
                  <a:schemeClr val="dk1"/>
                </a:solidFill>
              </a:rPr>
              <a:t>):   </a:t>
            </a:r>
            <a:r>
              <a:rPr lang="en" sz="2400">
                <a:solidFill>
                  <a:schemeClr val="lt2"/>
                </a:solidFill>
              </a:rPr>
              <a:t>defined as ratio of dark / visible sector energy densities right after phase transition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6707275" y="4531950"/>
            <a:ext cx="2318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Ref:</a:t>
            </a:r>
            <a:r>
              <a:rPr lang="en" sz="900">
                <a:solidFill>
                  <a:schemeClr val="lt2"/>
                </a:solidFill>
              </a:rPr>
              <a:t> K. Freese and M. W. Winkler,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/>
        </p:nvSpPr>
        <p:spPr>
          <a:xfrm>
            <a:off x="203200" y="96600"/>
            <a:ext cx="7165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Bounds on the strength of the DBB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4426125"/>
            <a:ext cx="43434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6825600" y="4495425"/>
            <a:ext cx="23184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</a:rPr>
              <a:t>Equations</a:t>
            </a:r>
            <a:r>
              <a:rPr lang="en" sz="900">
                <a:solidFill>
                  <a:schemeClr val="accent1"/>
                </a:solidFill>
              </a:rPr>
              <a:t>:</a:t>
            </a:r>
            <a:r>
              <a:rPr lang="en" sz="900">
                <a:solidFill>
                  <a:schemeClr val="lt2"/>
                </a:solidFill>
              </a:rPr>
              <a:t> K. Freese and M. W. Winkler, Physical Review D 107, 083522 (2023).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248" y="4543273"/>
            <a:ext cx="1570100" cy="3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3575" y="826750"/>
            <a:ext cx="6656851" cy="34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8650" y="4426125"/>
            <a:ext cx="2229558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0"/>
          <p:cNvCxnSpPr/>
          <p:nvPr/>
        </p:nvCxnSpPr>
        <p:spPr>
          <a:xfrm>
            <a:off x="5176050" y="4966425"/>
            <a:ext cx="1546500" cy="0"/>
          </a:xfrm>
          <a:prstGeom prst="straightConnector1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2658400" y="5046825"/>
            <a:ext cx="2254800" cy="2700"/>
          </a:xfrm>
          <a:prstGeom prst="straightConnector1">
            <a:avLst/>
          </a:prstGeom>
          <a:noFill/>
          <a:ln cap="flat" cmpd="sng" w="7620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" name="Google Shape;16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9475" y="4426125"/>
            <a:ext cx="810337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179125" y="4383125"/>
            <a:ext cx="990300" cy="712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1" name="Google Shape;171;p20"/>
          <p:cNvCxnSpPr/>
          <p:nvPr/>
        </p:nvCxnSpPr>
        <p:spPr>
          <a:xfrm flipH="1" rot="10800000">
            <a:off x="1188075" y="5036050"/>
            <a:ext cx="791700" cy="51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13" y="152400"/>
            <a:ext cx="652627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651" y="4204649"/>
            <a:ext cx="3264126" cy="57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21"/>
          <p:cNvCxnSpPr/>
          <p:nvPr/>
        </p:nvCxnSpPr>
        <p:spPr>
          <a:xfrm flipH="1" rot="10800000">
            <a:off x="6530000" y="4493250"/>
            <a:ext cx="207300" cy="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21"/>
          <p:cNvCxnSpPr/>
          <p:nvPr/>
        </p:nvCxnSpPr>
        <p:spPr>
          <a:xfrm flipH="1" rot="10800000">
            <a:off x="7296525" y="4657200"/>
            <a:ext cx="197700" cy="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