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Catamaran"/>
      <p:regular r:id="rId29"/>
      <p:bold r:id="rId30"/>
    </p:embeddedFont>
    <p:embeddedFont>
      <p:font typeface="Robo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tamara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font" Target="fonts/Catamaran-bold.fntdata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6ebed09be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6ebed09be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ebed09be1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ebed09be1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6fe835df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6fe835df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8b523667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e8b523667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Right: smoking gun for 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Capable of finding more DS candidates, and follow up observation by JWST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8b523667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e8b523667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Mock image of DS observation, lensing can boost the magnitude of the object, make it much brighter with higher SNR, help us see it better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6ebed09be1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6ebed09be1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fa4cd8f7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6fa4cd8f7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2881abb86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72881abb86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a978c007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ea978c007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tweet this yet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light of JWST observation, we hope to study its influence on structure formation, DM only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 till z~10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2881abb8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72881abb8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6fa4cd8f7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6fa4cd8f7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2881abb8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72881abb8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 standard cosmology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Right: PBH cosmology, early seed for galaxies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72881abb8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72881abb8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6fe835df8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6fe835df8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ea978c00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ea978c00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6fa4cd8f7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6fa4cd8f7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6ebed09be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6ebed09be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Salpeter time, as time scale to which BH growth by e-fold from its original seed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6fa4cd8f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6fa4cd8f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6ebed09be1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6ebed09be1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2881abb86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2881abb86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6ebed09be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6ebed09be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fa4cd8f7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6fa4cd8f7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time: cooling effective, material out flow, foster star 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 time: cooling ineffective, due to higher IGM temperturature,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  <a:defRPr b="1" sz="40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D19888"/>
              </a:buClr>
              <a:buSzPts val="1800"/>
              <a:buNone/>
              <a:defRPr sz="1800">
                <a:solidFill>
                  <a:srgbClr val="D19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D19888"/>
              </a:buClr>
              <a:buSzPts val="1600"/>
              <a:buNone/>
              <a:defRPr sz="1600">
                <a:solidFill>
                  <a:srgbClr val="D19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D19888"/>
              </a:buClr>
              <a:buSzPts val="1400"/>
              <a:buNone/>
              <a:defRPr sz="1400">
                <a:solidFill>
                  <a:srgbClr val="D19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D19888"/>
              </a:buClr>
              <a:buSzPts val="1400"/>
              <a:buNone/>
              <a:defRPr sz="1400">
                <a:solidFill>
                  <a:srgbClr val="D19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D19888"/>
              </a:buClr>
              <a:buSzPts val="1400"/>
              <a:buNone/>
              <a:defRPr sz="1400">
                <a:solidFill>
                  <a:srgbClr val="D19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D19888"/>
              </a:buClr>
              <a:buSzPts val="1400"/>
              <a:buNone/>
              <a:defRPr sz="1400">
                <a:solidFill>
                  <a:srgbClr val="D19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D19888"/>
              </a:buClr>
              <a:buSzPts val="1400"/>
              <a:buNone/>
              <a:defRPr sz="1400">
                <a:solidFill>
                  <a:srgbClr val="D19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D19888"/>
              </a:buClr>
              <a:buSzPts val="1400"/>
              <a:buNone/>
              <a:defRPr sz="1400">
                <a:solidFill>
                  <a:srgbClr val="D19888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457200" y="1682496"/>
            <a:ext cx="8229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D19888"/>
              </a:buClr>
              <a:buSzPts val="2800"/>
              <a:buNone/>
              <a:defRPr>
                <a:solidFill>
                  <a:srgbClr val="D19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D19888"/>
              </a:buClr>
              <a:buSzPts val="2400"/>
              <a:buNone/>
              <a:defRPr>
                <a:solidFill>
                  <a:srgbClr val="D19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457200" y="1682496"/>
            <a:ext cx="40386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648200" y="1682496"/>
            <a:ext cx="40386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420688" y="641510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575050" y="920884"/>
            <a:ext cx="5111700" cy="4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20688" y="1601629"/>
            <a:ext cx="30084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1792288" y="3829050"/>
            <a:ext cx="54864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/>
          <p:cNvSpPr/>
          <p:nvPr>
            <p:ph idx="2" type="pic"/>
          </p:nvPr>
        </p:nvSpPr>
        <p:spPr>
          <a:xfrm>
            <a:off x="1792288" y="685800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1792288" y="4254817"/>
            <a:ext cx="54864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ctrTitle"/>
          </p:nvPr>
        </p:nvSpPr>
        <p:spPr>
          <a:xfrm>
            <a:off x="685800" y="1597343"/>
            <a:ext cx="77724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D19888"/>
              </a:buClr>
              <a:buSzPts val="2800"/>
              <a:buNone/>
              <a:defRPr>
                <a:solidFill>
                  <a:srgbClr val="D19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D19888"/>
              </a:buClr>
              <a:buSzPts val="2400"/>
              <a:buNone/>
              <a:defRPr>
                <a:solidFill>
                  <a:srgbClr val="D19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D19888"/>
              </a:buClr>
              <a:buSzPts val="2000"/>
              <a:buNone/>
              <a:defRPr>
                <a:solidFill>
                  <a:srgbClr val="D19888"/>
                </a:solidFill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ONLY_1">
    <p:bg>
      <p:bgPr>
        <a:solidFill>
          <a:schemeClr val="lt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635425" y="403200"/>
            <a:ext cx="4478400" cy="88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79972"/>
            <a:ext cx="8229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2"/>
                </a:solidFill>
              </a:defRPr>
            </a:lvl1pPr>
            <a:lvl2pPr lvl="1" algn="r">
              <a:buNone/>
              <a:defRPr sz="1300">
                <a:solidFill>
                  <a:schemeClr val="lt2"/>
                </a:solidFill>
              </a:defRPr>
            </a:lvl2pPr>
            <a:lvl3pPr lvl="2" algn="r">
              <a:buNone/>
              <a:defRPr sz="1300">
                <a:solidFill>
                  <a:schemeClr val="lt2"/>
                </a:solidFill>
              </a:defRPr>
            </a:lvl3pPr>
            <a:lvl4pPr lvl="3" algn="r">
              <a:buNone/>
              <a:defRPr sz="1300">
                <a:solidFill>
                  <a:schemeClr val="lt2"/>
                </a:solidFill>
              </a:defRPr>
            </a:lvl4pPr>
            <a:lvl5pPr lvl="4" algn="r">
              <a:buNone/>
              <a:defRPr sz="1300">
                <a:solidFill>
                  <a:schemeClr val="lt2"/>
                </a:solidFill>
              </a:defRPr>
            </a:lvl5pPr>
            <a:lvl6pPr lvl="5" algn="r">
              <a:buNone/>
              <a:defRPr sz="1300">
                <a:solidFill>
                  <a:schemeClr val="lt2"/>
                </a:solidFill>
              </a:defRPr>
            </a:lvl6pPr>
            <a:lvl7pPr lvl="6" algn="r">
              <a:buNone/>
              <a:defRPr sz="1300">
                <a:solidFill>
                  <a:schemeClr val="lt2"/>
                </a:solidFill>
              </a:defRPr>
            </a:lvl7pPr>
            <a:lvl8pPr lvl="7" algn="r">
              <a:buNone/>
              <a:defRPr sz="1300">
                <a:solidFill>
                  <a:schemeClr val="lt2"/>
                </a:solidFill>
              </a:defRPr>
            </a:lvl8pPr>
            <a:lvl9pPr lvl="8" algn="r">
              <a:buNone/>
              <a:defRPr sz="13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hyperlink" Target="https://ui.adsabs.harvard.edu/link_gateway/2008JCAP...11..014F/arxiv:0802.1724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hyperlink" Target="https://arxiv.org/abs/2306.11606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hyperlink" Target="https://arxiv.org/abs/2306.11606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hyperlink" Target="https://arxiv.org/abs/2304.06079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hyperlink" Target="https://arxiv.org/abs/1703.03083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lambda.gsfc.nasa.gov/education/graphic_history/univ_evol.html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s://arxiv.org/abs/1904.12890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arxiv.org/abs/2208.01611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rxiv.org/abs/2305.15458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hyperlink" Target="https://arxiv.org/abs/2401.02482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ctrTitle"/>
          </p:nvPr>
        </p:nvSpPr>
        <p:spPr>
          <a:xfrm>
            <a:off x="685800" y="1444943"/>
            <a:ext cx="7772400" cy="1103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Tracing Cosmic Evolution through Dark Matter Phenomena: The Origin</a:t>
            </a:r>
            <a:r>
              <a:rPr b="1" lang="en" sz="3000">
                <a:solidFill>
                  <a:schemeClr val="dk1"/>
                </a:solidFill>
              </a:rPr>
              <a:t> of Supermassive Black Holes in JWST Era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48" name="Google Shape;48;p10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2400"/>
              <a:t>Presenter: Saiyang Zhang</a:t>
            </a:r>
            <a:endParaRPr sz="16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/>
              <a:t> </a:t>
            </a:r>
            <a:r>
              <a:rPr lang="en" sz="1600"/>
              <a:t>Cosmic Frontier Center &amp; Weinberg Institute</a:t>
            </a:r>
            <a:endParaRPr sz="16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600"/>
              <a:t>Department of Physics, University of Texas at Austin</a:t>
            </a:r>
            <a:endParaRPr sz="16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1600"/>
              <a:t>Collaborators</a:t>
            </a:r>
            <a:r>
              <a:rPr lang="en" sz="1600"/>
              <a:t>: Katherine Freese(UT Austin), Volker Bromm(UT Austin), Cosmin Ilie(Colgate Univ), Boyuan Liu(Cambridge Univ)</a:t>
            </a:r>
            <a:endParaRPr sz="1600"/>
          </a:p>
        </p:txBody>
      </p:sp>
      <p:sp>
        <p:nvSpPr>
          <p:cNvPr id="49" name="Google Shape;49;p10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Beyond Standard Model</a:t>
            </a:r>
            <a:r>
              <a:rPr b="1" lang="en" sz="3000">
                <a:solidFill>
                  <a:schemeClr val="dk1"/>
                </a:solidFill>
              </a:rPr>
              <a:t> Path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143" name="Google Shape;143;p19"/>
          <p:cNvSpPr txBox="1"/>
          <p:nvPr>
            <p:ph idx="1" type="body"/>
          </p:nvPr>
        </p:nvSpPr>
        <p:spPr>
          <a:xfrm>
            <a:off x="457200" y="1682496"/>
            <a:ext cx="8229600" cy="29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36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Supermassive Dark Star (WIMP)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(Massive) </a:t>
            </a:r>
            <a:r>
              <a:rPr lang="en" sz="2400"/>
              <a:t>Primordial</a:t>
            </a:r>
            <a:r>
              <a:rPr lang="en" sz="2400"/>
              <a:t> Black Holes (PBH)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Self-interacting Dark Matter (SIDM, see tomorrow’s planetary talk)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…</a:t>
            </a:r>
            <a:endParaRPr sz="2400"/>
          </a:p>
        </p:txBody>
      </p:sp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About Dark Stars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75" y="1666675"/>
            <a:ext cx="4544549" cy="25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1008600" y="4344500"/>
            <a:ext cx="2835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https://www.sci.news/astronomy/webb-supermassive-dark-stars-12096.html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5331600" y="1487625"/>
            <a:ext cx="3429000" cy="31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❏"/>
            </a:pPr>
            <a:r>
              <a:rPr lang="en" sz="1800">
                <a:solidFill>
                  <a:schemeClr val="lt2"/>
                </a:solidFill>
              </a:rPr>
              <a:t>Formed in the center of mini-halo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❏"/>
            </a:pPr>
            <a:r>
              <a:rPr lang="en" sz="1800">
                <a:solidFill>
                  <a:schemeClr val="lt2"/>
                </a:solidFill>
              </a:rPr>
              <a:t>Powered by DM(WIMPs), no fusion reaction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❏"/>
            </a:pPr>
            <a:r>
              <a:rPr lang="en" sz="1800">
                <a:solidFill>
                  <a:schemeClr val="lt2"/>
                </a:solidFill>
              </a:rPr>
              <a:t>Capture DM to refuel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❏"/>
            </a:pPr>
            <a:r>
              <a:rPr lang="en" sz="1800">
                <a:solidFill>
                  <a:schemeClr val="lt2"/>
                </a:solidFill>
              </a:rPr>
              <a:t>Can grow supermassive to about ~10</a:t>
            </a:r>
            <a:r>
              <a:rPr baseline="30000" lang="en" sz="1800">
                <a:solidFill>
                  <a:schemeClr val="lt2"/>
                </a:solidFill>
              </a:rPr>
              <a:t>7</a:t>
            </a:r>
            <a:r>
              <a:rPr lang="en" sz="1800">
                <a:solidFill>
                  <a:schemeClr val="lt2"/>
                </a:solidFill>
              </a:rPr>
              <a:t> solar mass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❏"/>
            </a:pPr>
            <a:r>
              <a:rPr lang="en" sz="1800">
                <a:solidFill>
                  <a:schemeClr val="lt2"/>
                </a:solidFill>
              </a:rPr>
              <a:t>Collapse into massive black hole seed after fuel depleted 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5906700" y="4464550"/>
            <a:ext cx="2835900" cy="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Freese et al. (2008) [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0802.1724</a:t>
            </a:r>
            <a:r>
              <a:rPr lang="en" sz="1200">
                <a:solidFill>
                  <a:srgbClr val="333333"/>
                </a:solidFill>
              </a:rPr>
              <a:t>]</a:t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156" name="Google Shape;156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0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850" y="434350"/>
            <a:ext cx="5642299" cy="470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7538000" y="2466875"/>
            <a:ext cx="14685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https://www.scientificamerican.com/article/jwst-might-have-spotted-the-first-dark-matter-stars/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165" name="Google Shape;165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title"/>
          </p:nvPr>
        </p:nvSpPr>
        <p:spPr>
          <a:xfrm>
            <a:off x="457200" y="562825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Dark Stars Detectable by Roman Space Telescope (RST)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25" y="994475"/>
            <a:ext cx="4239770" cy="410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6" y="3626224"/>
            <a:ext cx="2613955" cy="147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130225" y="1561125"/>
            <a:ext cx="4774500" cy="19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❏"/>
            </a:pPr>
            <a:r>
              <a:rPr lang="en" sz="1700">
                <a:solidFill>
                  <a:schemeClr val="lt2"/>
                </a:solidFill>
              </a:rPr>
              <a:t>RST have similar detection limit as JWST but have much wider field of view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❏"/>
            </a:pPr>
            <a:r>
              <a:rPr lang="en" sz="1700">
                <a:solidFill>
                  <a:schemeClr val="lt2"/>
                </a:solidFill>
              </a:rPr>
              <a:t>RST could detect supermassive dark stars up to z~14, and capable of distinguishing them from early galaxies by unique spectral features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❏"/>
            </a:pPr>
            <a:r>
              <a:rPr lang="en" sz="1700">
                <a:solidFill>
                  <a:schemeClr val="lt2"/>
                </a:solidFill>
              </a:rPr>
              <a:t>Lensing by foreground object can help us find less massive dark stars</a:t>
            </a:r>
            <a:endParaRPr sz="1700">
              <a:solidFill>
                <a:schemeClr val="lt2"/>
              </a:solidFill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2665000" y="3729325"/>
            <a:ext cx="2695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Zhang et al.(2024) 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[2306.11606]</a:t>
            </a:r>
            <a:r>
              <a:rPr lang="en" sz="1200">
                <a:solidFill>
                  <a:srgbClr val="333333"/>
                </a:solidFill>
              </a:rPr>
              <a:t> </a:t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type="title"/>
          </p:nvPr>
        </p:nvSpPr>
        <p:spPr>
          <a:xfrm>
            <a:off x="457200" y="562825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Dark Stars Detectable by Roman Space Telescope (RST)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50" y="1565200"/>
            <a:ext cx="4169742" cy="31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825" y="1601181"/>
            <a:ext cx="3998976" cy="305534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1728975" y="4481325"/>
            <a:ext cx="17508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No Lensing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6062750" y="4481325"/>
            <a:ext cx="17508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100x Lensing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3224400" y="4418925"/>
            <a:ext cx="2695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Zhang et al.(2024) 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[2306.11606]</a:t>
            </a:r>
            <a:r>
              <a:rPr lang="en" sz="1200">
                <a:solidFill>
                  <a:srgbClr val="333333"/>
                </a:solidFill>
              </a:rPr>
              <a:t> </a:t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457200" y="685800"/>
            <a:ext cx="7384800" cy="58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F5700"/>
                </a:solidFill>
              </a:rPr>
              <a:t>Primordial Black Holes</a:t>
            </a:r>
            <a:endParaRPr b="1" sz="3000">
              <a:solidFill>
                <a:srgbClr val="BF5700"/>
              </a:solidFill>
            </a:endParaRPr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00" y="2188363"/>
            <a:ext cx="4681799" cy="16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5924" y="1474963"/>
            <a:ext cx="3621600" cy="239648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/>
          <p:nvPr/>
        </p:nvSpPr>
        <p:spPr>
          <a:xfrm>
            <a:off x="1620450" y="3906025"/>
            <a:ext cx="35157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Formation</a:t>
            </a:r>
            <a:endParaRPr b="1" sz="1800">
              <a:solidFill>
                <a:schemeClr val="lt2"/>
              </a:solidFill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5431175" y="3981000"/>
            <a:ext cx="38358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Gravitational Wave as a Probe</a:t>
            </a:r>
            <a:endParaRPr b="1" sz="1800">
              <a:solidFill>
                <a:schemeClr val="lt2"/>
              </a:solidFill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5586725" y="43500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https://phys.org/news/2021-03-gw190521-event-primordial-black-holes.html</a:t>
            </a:r>
            <a:endParaRPr sz="1000"/>
          </a:p>
        </p:txBody>
      </p:sp>
      <p:sp>
        <p:nvSpPr>
          <p:cNvPr id="200" name="Google Shape;200;p24"/>
          <p:cNvSpPr txBox="1"/>
          <p:nvPr/>
        </p:nvSpPr>
        <p:spPr>
          <a:xfrm>
            <a:off x="1149250" y="4455300"/>
            <a:ext cx="31686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https://en.wikipedia.org/wiki/Primordial_black_hole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201" name="Google Shape;201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24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25" y="426175"/>
            <a:ext cx="6719850" cy="437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 txBox="1"/>
          <p:nvPr/>
        </p:nvSpPr>
        <p:spPr>
          <a:xfrm>
            <a:off x="6903375" y="2068050"/>
            <a:ext cx="19416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2"/>
                </a:solidFill>
              </a:rPr>
              <a:t>Credit: </a:t>
            </a:r>
            <a:r>
              <a:rPr lang="en" sz="1000">
                <a:solidFill>
                  <a:schemeClr val="lt2"/>
                </a:solidFill>
              </a:rPr>
              <a:t>https://kspa.soe.ucsc.edu/sites/default/files/Lecture1_PN.pdf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210" name="Google Shape;210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5"/>
          <p:cNvSpPr txBox="1"/>
          <p:nvPr/>
        </p:nvSpPr>
        <p:spPr>
          <a:xfrm>
            <a:off x="127225" y="47674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483" y="0"/>
            <a:ext cx="732363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>
            <p:ph idx="4294967295" type="subTitle"/>
          </p:nvPr>
        </p:nvSpPr>
        <p:spPr>
          <a:xfrm>
            <a:off x="833275" y="4867675"/>
            <a:ext cx="4291500" cy="67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Fig 10: Carr et al. (2021) [2002.12778]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2970625" y="76200"/>
            <a:ext cx="123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FF"/>
                </a:solidFill>
                <a:latin typeface="Catamaran"/>
                <a:ea typeface="Catamaran"/>
                <a:cs typeface="Catamaran"/>
                <a:sym typeface="Catamaran"/>
              </a:rPr>
              <a:t>Lensing</a:t>
            </a:r>
            <a:endParaRPr b="1">
              <a:solidFill>
                <a:srgbClr val="9900FF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1611125" y="91175"/>
            <a:ext cx="134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Evaporation</a:t>
            </a:r>
            <a:endParaRPr b="1">
              <a:solidFill>
                <a:srgbClr val="FF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4809200" y="91175"/>
            <a:ext cx="19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76A5AF"/>
                </a:solidFill>
                <a:latin typeface="Catamaran"/>
                <a:ea typeface="Catamaran"/>
                <a:cs typeface="Catamaran"/>
                <a:sym typeface="Catamaran"/>
              </a:rPr>
              <a:t>Dynamical Friction</a:t>
            </a:r>
            <a:endParaRPr b="1">
              <a:solidFill>
                <a:srgbClr val="76A5AF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6135875" y="4391150"/>
            <a:ext cx="134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C78D8"/>
                </a:solidFill>
                <a:latin typeface="Catamaran"/>
                <a:ea typeface="Catamaran"/>
                <a:cs typeface="Catamaran"/>
                <a:sym typeface="Catamaran"/>
              </a:rPr>
              <a:t>Large-scale Structure</a:t>
            </a:r>
            <a:endParaRPr b="1">
              <a:solidFill>
                <a:srgbClr val="3C78D8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4938850" y="4391150"/>
            <a:ext cx="1344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A4C2F4"/>
                </a:solidFill>
                <a:latin typeface="Catamaran"/>
                <a:ea typeface="Catamaran"/>
                <a:cs typeface="Catamaran"/>
                <a:sym typeface="Catamaran"/>
              </a:rPr>
              <a:t>Acc</a:t>
            </a:r>
            <a:r>
              <a:rPr b="1" lang="en">
                <a:solidFill>
                  <a:srgbClr val="FFD966"/>
                </a:solidFill>
                <a:latin typeface="Catamaran"/>
                <a:ea typeface="Catamaran"/>
                <a:cs typeface="Catamaran"/>
                <a:sym typeface="Catamaran"/>
              </a:rPr>
              <a:t>retion</a:t>
            </a:r>
            <a:r>
              <a:rPr b="1" lang="en">
                <a:solidFill>
                  <a:srgbClr val="A4C2F4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b="1" lang="en"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rPr>
              <a:t>&amp; </a:t>
            </a:r>
            <a:r>
              <a:rPr b="1" lang="en">
                <a:solidFill>
                  <a:srgbClr val="666666"/>
                </a:solidFill>
                <a:latin typeface="Catamaran"/>
                <a:ea typeface="Catamaran"/>
                <a:cs typeface="Catamaran"/>
                <a:sym typeface="Catamaran"/>
              </a:rPr>
              <a:t>Gravitational wave</a:t>
            </a:r>
            <a:r>
              <a:rPr b="1" lang="en">
                <a:solidFill>
                  <a:srgbClr val="FFD966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b="1">
              <a:solidFill>
                <a:srgbClr val="FFD966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24" name="Google Shape;2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513" y="4520050"/>
            <a:ext cx="2696325" cy="35780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b="7925" l="18612" r="19999" t="11037"/>
          <a:stretch/>
        </p:blipFill>
        <p:spPr>
          <a:xfrm>
            <a:off x="3836200" y="472150"/>
            <a:ext cx="5307801" cy="46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/>
          <p:nvPr/>
        </p:nvSpPr>
        <p:spPr>
          <a:xfrm>
            <a:off x="224250" y="1671075"/>
            <a:ext cx="3783600" cy="2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❏"/>
            </a:pPr>
            <a:r>
              <a:rPr lang="en" sz="1800">
                <a:solidFill>
                  <a:schemeClr val="lt2"/>
                </a:solidFill>
              </a:rPr>
              <a:t>10</a:t>
            </a:r>
            <a:r>
              <a:rPr baseline="30000" lang="en" sz="1800">
                <a:solidFill>
                  <a:schemeClr val="lt2"/>
                </a:solidFill>
              </a:rPr>
              <a:t>6</a:t>
            </a:r>
            <a:r>
              <a:rPr lang="en" sz="1800">
                <a:solidFill>
                  <a:schemeClr val="lt2"/>
                </a:solidFill>
              </a:rPr>
              <a:t> solar mass </a:t>
            </a:r>
            <a:r>
              <a:rPr b="1" lang="en" sz="1800">
                <a:solidFill>
                  <a:schemeClr val="lt2"/>
                </a:solidFill>
              </a:rPr>
              <a:t>Primordial Black Hole</a:t>
            </a:r>
            <a:r>
              <a:rPr lang="en" sz="1800">
                <a:solidFill>
                  <a:schemeClr val="lt2"/>
                </a:solidFill>
              </a:rPr>
              <a:t> candidate used  in this work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❏"/>
            </a:pPr>
            <a:r>
              <a:rPr b="1" lang="en" sz="1800">
                <a:solidFill>
                  <a:schemeClr val="lt2"/>
                </a:solidFill>
              </a:rPr>
              <a:t>Primordial Black Holes</a:t>
            </a:r>
            <a:r>
              <a:rPr lang="en" sz="1800">
                <a:solidFill>
                  <a:schemeClr val="lt2"/>
                </a:solidFill>
              </a:rPr>
              <a:t> will seed the formation of halos surrounding them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❏"/>
            </a:pPr>
            <a:r>
              <a:rPr b="1" lang="en" sz="1800">
                <a:solidFill>
                  <a:schemeClr val="lt2"/>
                </a:solidFill>
              </a:rPr>
              <a:t>Primordial Black Hole</a:t>
            </a:r>
            <a:r>
              <a:rPr lang="en" sz="1800">
                <a:solidFill>
                  <a:schemeClr val="lt2"/>
                </a:solidFill>
              </a:rPr>
              <a:t> seeded halos will engulf newly formed neighboring halos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32" name="Google Shape;232;p27"/>
          <p:cNvSpPr txBox="1"/>
          <p:nvPr>
            <p:ph type="title"/>
          </p:nvPr>
        </p:nvSpPr>
        <p:spPr>
          <a:xfrm>
            <a:off x="152400" y="685800"/>
            <a:ext cx="42030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Primordial Black Holes and Structure Formation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233" name="Google Shape;233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127225" y="47674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862600" y="4220775"/>
            <a:ext cx="29115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Zhang et al. (2024) [2405.11381]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2875" y="1147400"/>
            <a:ext cx="5051124" cy="349080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 txBox="1"/>
          <p:nvPr>
            <p:ph type="title"/>
          </p:nvPr>
        </p:nvSpPr>
        <p:spPr>
          <a:xfrm>
            <a:off x="457200" y="502475"/>
            <a:ext cx="7384800" cy="58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F5700"/>
                </a:solidFill>
              </a:rPr>
              <a:t>Halo Dynamics in PBH Universe</a:t>
            </a:r>
            <a:endParaRPr b="1" sz="3000">
              <a:solidFill>
                <a:srgbClr val="BF5700"/>
              </a:solidFill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 rotWithShape="1">
          <a:blip r:embed="rId4">
            <a:alphaModFix/>
          </a:blip>
          <a:srcRect b="682" l="3384" r="3384" t="375"/>
          <a:stretch/>
        </p:blipFill>
        <p:spPr>
          <a:xfrm>
            <a:off x="0" y="1519075"/>
            <a:ext cx="4092873" cy="276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28"/>
          <p:cNvSpPr txBox="1"/>
          <p:nvPr/>
        </p:nvSpPr>
        <p:spPr>
          <a:xfrm>
            <a:off x="127225" y="47674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3116250" y="4422400"/>
            <a:ext cx="29115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Zhang et al. (2024) [2405.11381]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Content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457200" y="1682496"/>
            <a:ext cx="8229600" cy="29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Char char="❏"/>
            </a:pPr>
            <a:r>
              <a:rPr lang="en" sz="2400">
                <a:solidFill>
                  <a:srgbClr val="333333"/>
                </a:solidFill>
              </a:rPr>
              <a:t>Supermassive Black Holes (SMBHs): an overview</a:t>
            </a:r>
            <a:endParaRPr sz="2400">
              <a:solidFill>
                <a:srgbClr val="333333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Char char="❏"/>
            </a:pPr>
            <a:r>
              <a:rPr lang="en" sz="2400">
                <a:solidFill>
                  <a:srgbClr val="333333"/>
                </a:solidFill>
              </a:rPr>
              <a:t>Results from the latest JWST observations</a:t>
            </a:r>
            <a:endParaRPr sz="2400">
              <a:solidFill>
                <a:srgbClr val="333333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Char char="❏"/>
            </a:pPr>
            <a:r>
              <a:rPr lang="en" sz="2400">
                <a:solidFill>
                  <a:srgbClr val="333333"/>
                </a:solidFill>
              </a:rPr>
              <a:t>Beyond Standard Model physics on SMBH seeding</a:t>
            </a:r>
            <a:endParaRPr sz="2400">
              <a:solidFill>
                <a:srgbClr val="333333"/>
              </a:solidFill>
            </a:endParaRPr>
          </a:p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1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59" name="Google Shape;59;p11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 rotWithShape="1">
          <a:blip r:embed="rId3">
            <a:alphaModFix/>
          </a:blip>
          <a:srcRect b="7925" l="18612" r="19999" t="11037"/>
          <a:stretch/>
        </p:blipFill>
        <p:spPr>
          <a:xfrm>
            <a:off x="4318025" y="687362"/>
            <a:ext cx="4905051" cy="43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 rotWithShape="1">
          <a:blip r:embed="rId4">
            <a:alphaModFix/>
          </a:blip>
          <a:srcRect b="9677" l="20469" r="21559" t="10736"/>
          <a:stretch/>
        </p:blipFill>
        <p:spPr>
          <a:xfrm>
            <a:off x="-76200" y="643950"/>
            <a:ext cx="4651704" cy="42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29"/>
          <p:cNvSpPr txBox="1"/>
          <p:nvPr/>
        </p:nvSpPr>
        <p:spPr>
          <a:xfrm>
            <a:off x="127225" y="47674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256" name="Google Shape;256;p29"/>
          <p:cNvSpPr txBox="1"/>
          <p:nvPr/>
        </p:nvSpPr>
        <p:spPr>
          <a:xfrm>
            <a:off x="3256425" y="4556150"/>
            <a:ext cx="29115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Zhang et al. (2024) [2405.11381]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F5700"/>
                </a:solidFill>
              </a:rPr>
              <a:t>In the Future</a:t>
            </a:r>
            <a:endParaRPr b="1" sz="3000">
              <a:solidFill>
                <a:srgbClr val="BF5700"/>
              </a:solidFill>
            </a:endParaRPr>
          </a:p>
        </p:txBody>
      </p:sp>
      <p:sp>
        <p:nvSpPr>
          <p:cNvPr id="263" name="Google Shape;263;p30"/>
          <p:cNvSpPr txBox="1"/>
          <p:nvPr>
            <p:ph idx="1" type="body"/>
          </p:nvPr>
        </p:nvSpPr>
        <p:spPr>
          <a:xfrm>
            <a:off x="457200" y="1682496"/>
            <a:ext cx="8229600" cy="29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spcBef>
                <a:spcPts val="36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Run more cosmological simulations with different initial conditions/scales for Primordial Black Holes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Study how would different Primordial Black Hole candidates influence the formation of the first stars and galaxies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Find more possible observational features from Dark Stars and Primordial Black Holes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Data mining from available JWST dataset</a:t>
            </a:r>
            <a:endParaRPr sz="2000"/>
          </a:p>
        </p:txBody>
      </p:sp>
      <p:sp>
        <p:nvSpPr>
          <p:cNvPr id="264" name="Google Shape;264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30"/>
          <p:cNvSpPr txBox="1"/>
          <p:nvPr/>
        </p:nvSpPr>
        <p:spPr>
          <a:xfrm>
            <a:off x="127225" y="47674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266" name="Google Shape;266;p30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F5700"/>
                </a:solidFill>
              </a:rPr>
              <a:t>Summary</a:t>
            </a:r>
            <a:endParaRPr b="1" sz="3000">
              <a:solidFill>
                <a:srgbClr val="BF5700"/>
              </a:solidFill>
            </a:endParaRPr>
          </a:p>
        </p:txBody>
      </p:sp>
      <p:sp>
        <p:nvSpPr>
          <p:cNvPr id="272" name="Google Shape;272;p31"/>
          <p:cNvSpPr txBox="1"/>
          <p:nvPr>
            <p:ph idx="1" type="body"/>
          </p:nvPr>
        </p:nvSpPr>
        <p:spPr>
          <a:xfrm>
            <a:off x="457200" y="1682496"/>
            <a:ext cx="8229600" cy="29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spcBef>
                <a:spcPts val="36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In the era of deep sky surveys, we are closer to understand the formation of SMBH in early universe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Early JWST results favor the heavy seed scenario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Different astrophysical phenomenologies from </a:t>
            </a:r>
            <a:r>
              <a:rPr lang="en" sz="2000"/>
              <a:t>beyond standard model</a:t>
            </a:r>
            <a:r>
              <a:rPr lang="en" sz="2000"/>
              <a:t> DM could also form massive seeds to solve the problem involving supermassive black hole formation</a:t>
            </a:r>
            <a:endParaRPr sz="2000"/>
          </a:p>
        </p:txBody>
      </p:sp>
      <p:sp>
        <p:nvSpPr>
          <p:cNvPr id="273" name="Google Shape;273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" name="Google Shape;274;p31"/>
          <p:cNvSpPr txBox="1"/>
          <p:nvPr/>
        </p:nvSpPr>
        <p:spPr>
          <a:xfrm>
            <a:off x="127225" y="47674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275" name="Google Shape;275;p31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>
            <p:ph type="title"/>
          </p:nvPr>
        </p:nvSpPr>
        <p:spPr>
          <a:xfrm>
            <a:off x="457200" y="214305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Grazie!</a:t>
            </a:r>
            <a:endParaRPr/>
          </a:p>
        </p:txBody>
      </p:sp>
      <p:sp>
        <p:nvSpPr>
          <p:cNvPr id="281" name="Google Shape;281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2"/>
          <p:cNvSpPr txBox="1"/>
          <p:nvPr/>
        </p:nvSpPr>
        <p:spPr>
          <a:xfrm>
            <a:off x="127225" y="47674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Supermassive Black Hole (SMBH)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309250" y="1682500"/>
            <a:ext cx="3408000" cy="29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Mass &gt;10</a:t>
            </a:r>
            <a:r>
              <a:rPr baseline="30000" lang="en" sz="1800"/>
              <a:t>6</a:t>
            </a:r>
            <a:r>
              <a:rPr lang="en" sz="1800"/>
              <a:t> solar mass black holes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Accrete surrounding material through gravity and form accretion disk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Produce </a:t>
            </a:r>
            <a:r>
              <a:rPr lang="en" sz="1800"/>
              <a:t>copious</a:t>
            </a:r>
            <a:r>
              <a:rPr lang="en" sz="1800"/>
              <a:t> amount of X-ray emission, also a radio source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Could be observed through emission line broadening (fast moving clouds)</a:t>
            </a:r>
            <a:endParaRPr sz="1800"/>
          </a:p>
        </p:txBody>
      </p:sp>
      <p:pic>
        <p:nvPicPr>
          <p:cNvPr id="66" name="Google Shape;6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2250" y="1885613"/>
            <a:ext cx="5241902" cy="250858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2"/>
          <p:cNvSpPr txBox="1"/>
          <p:nvPr/>
        </p:nvSpPr>
        <p:spPr>
          <a:xfrm>
            <a:off x="4580850" y="4538350"/>
            <a:ext cx="36447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M87,  Medeiros et al. (2023) [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2304.06079</a:t>
            </a:r>
            <a:r>
              <a:rPr lang="en" sz="1200">
                <a:solidFill>
                  <a:srgbClr val="333333"/>
                </a:solidFill>
              </a:rPr>
              <a:t>]</a:t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2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70" name="Google Shape;70;p12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 rotWithShape="1">
          <a:blip r:embed="rId3">
            <a:alphaModFix/>
          </a:blip>
          <a:srcRect b="0" l="0" r="0" t="6924"/>
          <a:stretch/>
        </p:blipFill>
        <p:spPr>
          <a:xfrm>
            <a:off x="397850" y="447000"/>
            <a:ext cx="2984724" cy="21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 rotWithShape="1">
          <a:blip r:embed="rId4">
            <a:alphaModFix/>
          </a:blip>
          <a:srcRect b="0" l="0" r="0" t="19328"/>
          <a:stretch/>
        </p:blipFill>
        <p:spPr>
          <a:xfrm>
            <a:off x="221402" y="2379075"/>
            <a:ext cx="4014761" cy="23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 txBox="1"/>
          <p:nvPr/>
        </p:nvSpPr>
        <p:spPr>
          <a:xfrm>
            <a:off x="192125" y="4487350"/>
            <a:ext cx="423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https://www-astro.physics.ox.ac.uk/~garret/teaching/lecture7-2012.pdf</a:t>
            </a:r>
            <a:endParaRPr sz="800"/>
          </a:p>
        </p:txBody>
      </p:sp>
      <p:sp>
        <p:nvSpPr>
          <p:cNvPr id="78" name="Google Shape;78;p13"/>
          <p:cNvSpPr txBox="1"/>
          <p:nvPr/>
        </p:nvSpPr>
        <p:spPr>
          <a:xfrm>
            <a:off x="4312500" y="513700"/>
            <a:ext cx="45720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Black Hole Growth and Eddington Limit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2488" y="1823450"/>
            <a:ext cx="4603036" cy="300231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/>
          <p:nvPr/>
        </p:nvSpPr>
        <p:spPr>
          <a:xfrm>
            <a:off x="5995713" y="4765800"/>
            <a:ext cx="26304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Smith et al. (2017) [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1703.03083</a:t>
            </a:r>
            <a:r>
              <a:rPr lang="en" sz="1200">
                <a:solidFill>
                  <a:srgbClr val="333333"/>
                </a:solidFill>
              </a:rPr>
              <a:t>]</a:t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81" name="Google Shape;8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3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83" name="Google Shape;83;p13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457200" y="49430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Light Seed vs. Heavy Seed in </a:t>
            </a:r>
            <a:r>
              <a:rPr b="1" lang="en" sz="3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ΛCDM Model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89" name="Google Shape;89;p14"/>
          <p:cNvSpPr txBox="1"/>
          <p:nvPr>
            <p:ph idx="1" type="body"/>
          </p:nvPr>
        </p:nvSpPr>
        <p:spPr>
          <a:xfrm>
            <a:off x="399525" y="1682500"/>
            <a:ext cx="3218100" cy="29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spcBef>
                <a:spcPts val="36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Pop III star </a:t>
            </a:r>
            <a:r>
              <a:rPr lang="en" sz="2200"/>
              <a:t>remnants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Dense Star Cluster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Direct Collapse Black Hole (DCBH)</a:t>
            </a:r>
            <a:endParaRPr sz="2200"/>
          </a:p>
        </p:txBody>
      </p:sp>
      <p:sp>
        <p:nvSpPr>
          <p:cNvPr id="90" name="Google Shape;90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1197575"/>
            <a:ext cx="5310826" cy="36931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/>
        </p:nvSpPr>
        <p:spPr>
          <a:xfrm>
            <a:off x="5995713" y="4765800"/>
            <a:ext cx="26304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Smith et al. (2019) [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1904.12890</a:t>
            </a:r>
            <a:r>
              <a:rPr lang="en" sz="1200">
                <a:solidFill>
                  <a:srgbClr val="333333"/>
                </a:solidFill>
              </a:rPr>
              <a:t>]</a:t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260425" y="338075"/>
            <a:ext cx="89199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F5700"/>
                </a:solidFill>
              </a:rPr>
              <a:t>James Webb Space Telescope (JWST)</a:t>
            </a:r>
            <a:endParaRPr b="1" sz="3000">
              <a:solidFill>
                <a:srgbClr val="BF5700"/>
              </a:solidFill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25" y="1155450"/>
            <a:ext cx="4606200" cy="34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347725" y="4610100"/>
            <a:ext cx="564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https://www.nasa.gov/image-article/james-webb-space-telescope-jwst/</a:t>
            </a:r>
            <a:endParaRPr sz="1000"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250" y="928300"/>
            <a:ext cx="3885274" cy="2185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5262" y="3016850"/>
            <a:ext cx="3645251" cy="20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Questions on Cosmology from JWST Discovery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457200" y="1682496"/>
            <a:ext cx="8229600" cy="29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Stress testing standard universe model </a:t>
            </a:r>
            <a:r>
              <a:rPr lang="en" sz="1400">
                <a:solidFill>
                  <a:srgbClr val="333333"/>
                </a:solidFill>
              </a:rPr>
              <a:t>(Boylan-Kolchin (2023) [</a:t>
            </a:r>
            <a:r>
              <a:rPr lang="en" sz="1400">
                <a:solidFill>
                  <a:srgbClr val="333333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2208.01611</a:t>
            </a:r>
            <a:r>
              <a:rPr lang="en" sz="1400">
                <a:solidFill>
                  <a:srgbClr val="333333"/>
                </a:solidFill>
              </a:rPr>
              <a:t>])</a:t>
            </a:r>
            <a:endParaRPr sz="1400">
              <a:solidFill>
                <a:srgbClr val="33333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Discovery of too massive galaxies with stellar mass &gt;10</a:t>
            </a:r>
            <a:r>
              <a:rPr baseline="30000" lang="en" sz="1800"/>
              <a:t>9</a:t>
            </a:r>
            <a:r>
              <a:rPr lang="en" sz="1800"/>
              <a:t> solar mass at high redshift z &gt;10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Challenging current cosmic structure/galaxy formation theory and simulations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Need new theory/models to explain, or over-prediction of stellar mass </a:t>
            </a:r>
            <a:r>
              <a:rPr lang="en" sz="1400"/>
              <a:t>(Wang et al. (2024) [arXiv:2403.02399])</a:t>
            </a: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Early Supermassive Black Hole formation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See next page</a:t>
            </a:r>
            <a:endParaRPr sz="1800"/>
          </a:p>
        </p:txBody>
      </p:sp>
      <p:sp>
        <p:nvSpPr>
          <p:cNvPr id="113" name="Google Shape;113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/>
        </p:nvSpPr>
        <p:spPr>
          <a:xfrm>
            <a:off x="1531675" y="4415275"/>
            <a:ext cx="24669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z=10 AGN: UHZ-1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5801200" y="4342250"/>
            <a:ext cx="31488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Bodgan et al. (2024) [</a:t>
            </a:r>
            <a:r>
              <a:rPr lang="en" sz="1200">
                <a:uFill>
                  <a:noFill/>
                </a:uFill>
                <a:hlinkClick r:id="rId3"/>
              </a:rPr>
              <a:t>2305.15458</a:t>
            </a:r>
            <a:r>
              <a:rPr lang="en" sz="1200"/>
              <a:t>]</a:t>
            </a:r>
            <a:endParaRPr sz="1200"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57950"/>
            <a:ext cx="5530250" cy="32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>
            <p:ph type="title"/>
          </p:nvPr>
        </p:nvSpPr>
        <p:spPr>
          <a:xfrm>
            <a:off x="442800" y="389200"/>
            <a:ext cx="7797000" cy="81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F5700"/>
                </a:solidFill>
              </a:rPr>
              <a:t>Some Recent Discoveries from JWST</a:t>
            </a:r>
            <a:endParaRPr b="1" sz="3000">
              <a:solidFill>
                <a:srgbClr val="BF5700"/>
              </a:solidFill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1025" y="1519600"/>
            <a:ext cx="3579025" cy="2753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663" y="1030148"/>
            <a:ext cx="7258676" cy="38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2873163" y="4529750"/>
            <a:ext cx="39597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Chicken or Egg? Silk et al. (2024) [</a:t>
            </a:r>
            <a:r>
              <a:rPr lang="en" sz="1200">
                <a:uFill>
                  <a:noFill/>
                </a:uFill>
                <a:hlinkClick r:id="rId4"/>
              </a:rPr>
              <a:t>2401.02482</a:t>
            </a:r>
            <a:r>
              <a:rPr lang="en" sz="1200"/>
              <a:t>]</a:t>
            </a:r>
            <a:endParaRPr sz="1200"/>
          </a:p>
        </p:txBody>
      </p:sp>
      <p:sp>
        <p:nvSpPr>
          <p:cNvPr id="134" name="Google Shape;134;p18"/>
          <p:cNvSpPr txBox="1"/>
          <p:nvPr>
            <p:ph type="title"/>
          </p:nvPr>
        </p:nvSpPr>
        <p:spPr>
          <a:xfrm>
            <a:off x="442800" y="389200"/>
            <a:ext cx="7797000" cy="81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F5700"/>
                </a:solidFill>
              </a:rPr>
              <a:t>Co-evolution of SMBH with Galaxy</a:t>
            </a:r>
            <a:endParaRPr b="1" sz="3000">
              <a:solidFill>
                <a:srgbClr val="BF5700"/>
              </a:solidFill>
            </a:endParaRPr>
          </a:p>
        </p:txBody>
      </p:sp>
      <p:sp>
        <p:nvSpPr>
          <p:cNvPr id="135" name="Google Shape;135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113950" y="4785000"/>
            <a:ext cx="1035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IDM 2024</a:t>
            </a:r>
            <a:endParaRPr sz="3200">
              <a:solidFill>
                <a:srgbClr val="333333"/>
              </a:solidFill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3752550" y="4785000"/>
            <a:ext cx="1638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Saiyang Zhang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6-9 White Backgroud">
  <a:themeElements>
    <a:clrScheme name="UT Brand Color Palette">
      <a:dk1>
        <a:srgbClr val="BE5700"/>
      </a:dk1>
      <a:lt1>
        <a:srgbClr val="FFFFFF"/>
      </a:lt1>
      <a:dk2>
        <a:srgbClr val="D6D2C3"/>
      </a:dk2>
      <a:lt2>
        <a:srgbClr val="333F48"/>
      </a:lt2>
      <a:accent1>
        <a:srgbClr val="F7961F"/>
      </a:accent1>
      <a:accent2>
        <a:srgbClr val="FFD600"/>
      </a:accent2>
      <a:accent3>
        <a:srgbClr val="A6CC57"/>
      </a:accent3>
      <a:accent4>
        <a:srgbClr val="579C41"/>
      </a:accent4>
      <a:accent5>
        <a:srgbClr val="00A8B6"/>
      </a:accent5>
      <a:accent6>
        <a:srgbClr val="005E86"/>
      </a:accent6>
      <a:hlink>
        <a:srgbClr val="BF5700"/>
      </a:hlink>
      <a:folHlink>
        <a:srgbClr val="9CAD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