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6" r:id="rId1"/>
  </p:sldMasterIdLst>
  <p:notesMasterIdLst>
    <p:notesMasterId r:id="rId21"/>
  </p:notesMasterIdLst>
  <p:sldIdLst>
    <p:sldId id="256" r:id="rId2"/>
    <p:sldId id="387" r:id="rId3"/>
    <p:sldId id="515" r:id="rId4"/>
    <p:sldId id="484" r:id="rId5"/>
    <p:sldId id="490" r:id="rId6"/>
    <p:sldId id="517" r:id="rId7"/>
    <p:sldId id="417" r:id="rId8"/>
    <p:sldId id="424" r:id="rId9"/>
    <p:sldId id="445" r:id="rId10"/>
    <p:sldId id="446" r:id="rId11"/>
    <p:sldId id="461" r:id="rId12"/>
    <p:sldId id="504" r:id="rId13"/>
    <p:sldId id="512" r:id="rId14"/>
    <p:sldId id="505" r:id="rId15"/>
    <p:sldId id="429" r:id="rId16"/>
    <p:sldId id="506" r:id="rId17"/>
    <p:sldId id="385" r:id="rId18"/>
    <p:sldId id="395" r:id="rId19"/>
    <p:sldId id="51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B79"/>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79"/>
    <p:restoredTop sz="75923"/>
  </p:normalViewPr>
  <p:slideViewPr>
    <p:cSldViewPr snapToGrid="0">
      <p:cViewPr varScale="1">
        <p:scale>
          <a:sx n="91" d="100"/>
          <a:sy n="91" d="100"/>
        </p:scale>
        <p:origin x="20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8E7CC-BE4C-854E-9F91-F50770E0E199}" type="datetimeFigureOut">
              <a:rPr kumimoji="1" lang="zh-CN" altLang="en-US" smtClean="0"/>
              <a:t>2024/7/9</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00034-6EBE-7049-A2DE-9526CAD36F2D}" type="slidenum">
              <a:rPr kumimoji="1" lang="zh-CN" altLang="en-US" smtClean="0"/>
              <a:t>‹#›</a:t>
            </a:fld>
            <a:endParaRPr kumimoji="1" lang="zh-CN" altLang="en-US"/>
          </a:p>
        </p:txBody>
      </p:sp>
    </p:spTree>
    <p:extLst>
      <p:ext uri="{BB962C8B-B14F-4D97-AF65-F5344CB8AC3E}">
        <p14:creationId xmlns:p14="http://schemas.microsoft.com/office/powerpoint/2010/main" val="194915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0</a:t>
            </a:fld>
            <a:endParaRPr kumimoji="1" lang="zh-CN" altLang="en-US"/>
          </a:p>
        </p:txBody>
      </p:sp>
    </p:spTree>
    <p:extLst>
      <p:ext uri="{BB962C8B-B14F-4D97-AF65-F5344CB8AC3E}">
        <p14:creationId xmlns:p14="http://schemas.microsoft.com/office/powerpoint/2010/main" val="184836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Finally, we can derive the limits of DM-electron scattering cross sections. We can see that the limit for light mediator is stronger than that from the Xenon1T, while in the heavy mediator case, it is much weaker than that from xenon1T. </a:t>
            </a:r>
          </a:p>
          <a:p>
            <a:endParaRPr kumimoji="1" lang="en-US" altLang="zh-CN" dirty="0"/>
          </a:p>
          <a:p>
            <a:r>
              <a:rPr kumimoji="1" lang="en-US" altLang="zh-CN" dirty="0"/>
              <a:t>To summarize, a non-relativistic light dark matter can be probed via the Migdal effect in the large noble liquid detector even </a:t>
            </a:r>
            <a:r>
              <a:rPr kumimoji="1" lang="en-US" altLang="zh-CN"/>
              <a:t>with the high </a:t>
            </a:r>
            <a:r>
              <a:rPr kumimoji="1" lang="en-US" altLang="zh-CN" dirty="0"/>
              <a:t>threshold, while for a relativistic light dark matter, in light of the plasmon effect, one can get a stronger limit even in small solid detector with the low threshold.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9</a:t>
            </a:fld>
            <a:endParaRPr kumimoji="1" lang="zh-CN" altLang="en-US"/>
          </a:p>
        </p:txBody>
      </p:sp>
    </p:spTree>
    <p:extLst>
      <p:ext uri="{BB962C8B-B14F-4D97-AF65-F5344CB8AC3E}">
        <p14:creationId xmlns:p14="http://schemas.microsoft.com/office/powerpoint/2010/main" val="349462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10</a:t>
            </a:fld>
            <a:endParaRPr kumimoji="1" lang="zh-CN" altLang="en-US"/>
          </a:p>
        </p:txBody>
      </p:sp>
    </p:spTree>
    <p:extLst>
      <p:ext uri="{BB962C8B-B14F-4D97-AF65-F5344CB8AC3E}">
        <p14:creationId xmlns:p14="http://schemas.microsoft.com/office/powerpoint/2010/main" val="95985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11</a:t>
            </a:fld>
            <a:endParaRPr kumimoji="1" lang="zh-CN" altLang="en-US"/>
          </a:p>
        </p:txBody>
      </p:sp>
    </p:spTree>
    <p:extLst>
      <p:ext uri="{BB962C8B-B14F-4D97-AF65-F5344CB8AC3E}">
        <p14:creationId xmlns:p14="http://schemas.microsoft.com/office/powerpoint/2010/main" val="37646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12</a:t>
            </a:fld>
            <a:endParaRPr kumimoji="1" lang="zh-CN" altLang="en-US"/>
          </a:p>
        </p:txBody>
      </p:sp>
    </p:spTree>
    <p:extLst>
      <p:ext uri="{BB962C8B-B14F-4D97-AF65-F5344CB8AC3E}">
        <p14:creationId xmlns:p14="http://schemas.microsoft.com/office/powerpoint/2010/main" val="2141493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13</a:t>
            </a:fld>
            <a:endParaRPr kumimoji="1" lang="zh-CN" altLang="en-US"/>
          </a:p>
        </p:txBody>
      </p:sp>
    </p:spTree>
    <p:extLst>
      <p:ext uri="{BB962C8B-B14F-4D97-AF65-F5344CB8AC3E}">
        <p14:creationId xmlns:p14="http://schemas.microsoft.com/office/powerpoint/2010/main" val="2795879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14</a:t>
            </a:fld>
            <a:endParaRPr kumimoji="1" lang="zh-CN" altLang="en-US"/>
          </a:p>
        </p:txBody>
      </p:sp>
    </p:spTree>
    <p:extLst>
      <p:ext uri="{BB962C8B-B14F-4D97-AF65-F5344CB8AC3E}">
        <p14:creationId xmlns:p14="http://schemas.microsoft.com/office/powerpoint/2010/main" val="7248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15</a:t>
            </a:fld>
            <a:endParaRPr kumimoji="1" lang="zh-CN" altLang="en-US"/>
          </a:p>
        </p:txBody>
      </p:sp>
    </p:spTree>
    <p:extLst>
      <p:ext uri="{BB962C8B-B14F-4D97-AF65-F5344CB8AC3E}">
        <p14:creationId xmlns:p14="http://schemas.microsoft.com/office/powerpoint/2010/main" val="104833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As we know, the existence of dark matter has been supported by many astrophysical and cosmological observations. The amount of dark matter is about 5 times of ordinary matter. But so far, we have only known the gravitational interactions of dark matter. Like the study of ordinary matter, exploring the microscopic properties of dark matter is an essential task. In the past decades, people have proposed lots of dark matter candidates. Among them, the weakly interacting massive particles are very attractive. If</a:t>
            </a:r>
            <a:r>
              <a:rPr kumimoji="1" lang="zh-CN" altLang="en-US" dirty="0"/>
              <a:t> </a:t>
            </a:r>
            <a:r>
              <a:rPr kumimoji="1" lang="en-US" altLang="zh-CN" dirty="0"/>
              <a:t>a dark matter has a mass around 100 GeV and a weakly coupling with SM particles, then the dark matter can naturally freeze out and give the correct relic density. Besides, WIMP dark matter is widely predicted in many famous new physics models, such as supersymmetry. However, from this plot, we can see that the sensitivity of direct detection has been approaching to the neutrino floor, and the recent null results of searching for WIMPs have excluded a large portion of parameter space of two popular SUSY models. So this motivates people to think about other options.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1</a:t>
            </a:fld>
            <a:endParaRPr kumimoji="1" lang="zh-CN" altLang="en-US"/>
          </a:p>
        </p:txBody>
      </p:sp>
    </p:spTree>
    <p:extLst>
      <p:ext uri="{BB962C8B-B14F-4D97-AF65-F5344CB8AC3E}">
        <p14:creationId xmlns:p14="http://schemas.microsoft.com/office/powerpoint/2010/main" val="321715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WIMP dark matter, we also have may other candidates, such as axion dark matter, light dark matter, primordial black hole and etc. In this talk, I will focus on the light dark matter, whose mass is lighter than a proton mass. In some way, this kind of dark matter can be considered as the variants of conventional WIMP dark matter. The light dark matter may</a:t>
            </a:r>
            <a:r>
              <a:rPr kumimoji="1" lang="zh-CN" altLang="en-US" dirty="0"/>
              <a:t> </a:t>
            </a:r>
            <a:r>
              <a:rPr kumimoji="1" lang="en-US" altLang="zh-CN" dirty="0"/>
              <a:t>also relate with other new physics hints, such as muon g-2, small scale structure, and etc. The probes of light dark matter are plentiful. We can probe the light dark matter from particle physics, astrophysics and cosmology. Here, I will talk about searching for light dark matter in direct detections.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2</a:t>
            </a:fld>
            <a:endParaRPr kumimoji="1" lang="zh-CN" altLang="en-US"/>
          </a:p>
        </p:txBody>
      </p:sp>
    </p:spTree>
    <p:extLst>
      <p:ext uri="{BB962C8B-B14F-4D97-AF65-F5344CB8AC3E}">
        <p14:creationId xmlns:p14="http://schemas.microsoft.com/office/powerpoint/2010/main" val="418216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When we shift from WIMPs to light dark matter, there are two important questions</a:t>
            </a:r>
            <a:r>
              <a:rPr kumimoji="1" lang="zh-CN" altLang="en-US" dirty="0"/>
              <a:t> </a:t>
            </a:r>
            <a:r>
              <a:rPr kumimoji="1" lang="en-US" altLang="zh-CN" dirty="0"/>
              <a:t>to address: the first is how to get the correct relic density. A </a:t>
            </a:r>
            <a:r>
              <a:rPr kumimoji="1" lang="en-US" altLang="zh-CN" dirty="0" err="1"/>
              <a:t>fessible</a:t>
            </a:r>
            <a:r>
              <a:rPr kumimoji="1" lang="en-US" altLang="zh-CN" dirty="0"/>
              <a:t> way is to introduce the light non-SM mediator, such as secluded dark matter or other new mechanisms. The second question is whether we can detect the light dark matter in direct detection experiments. As we know, if</a:t>
            </a:r>
            <a:r>
              <a:rPr kumimoji="1" lang="zh-CN" altLang="en-US" dirty="0"/>
              <a:t> </a:t>
            </a:r>
            <a:r>
              <a:rPr kumimoji="1" lang="en-US" altLang="zh-CN" dirty="0"/>
              <a:t>the dark matter mass is lighter than </a:t>
            </a:r>
            <a:r>
              <a:rPr kumimoji="1" lang="en-US" altLang="zh-CN"/>
              <a:t>1 GeV, </a:t>
            </a:r>
            <a:r>
              <a:rPr kumimoji="1" lang="en-US" altLang="zh-CN" dirty="0"/>
              <a:t>its nucleus recoil energy in elastic scattering process are usually below the threshold of the detector, and thus can not be observed.</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3</a:t>
            </a:fld>
            <a:endParaRPr kumimoji="1" lang="zh-CN" altLang="en-US"/>
          </a:p>
        </p:txBody>
      </p:sp>
    </p:spTree>
    <p:extLst>
      <p:ext uri="{BB962C8B-B14F-4D97-AF65-F5344CB8AC3E}">
        <p14:creationId xmlns:p14="http://schemas.microsoft.com/office/powerpoint/2010/main" val="112593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On the other hand, it should be noted that, besides elastic scattering, the dark matter can scatter with the nucleus inelastically, and lead to the ionization signals, namely the Migdal effect. Of course it is in low chance,  but it provides us a new way to extend the sensitivity to sub-GeV dark matter. In experiment, the signature of Migdal scattering consists of two tracks from the same vertex. There is no quenching effects in this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4</a:t>
            </a:fld>
            <a:endParaRPr kumimoji="1" lang="zh-CN" altLang="en-US"/>
          </a:p>
        </p:txBody>
      </p:sp>
    </p:spTree>
    <p:extLst>
      <p:ext uri="{BB962C8B-B14F-4D97-AF65-F5344CB8AC3E}">
        <p14:creationId xmlns:p14="http://schemas.microsoft.com/office/powerpoint/2010/main" val="363305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We studied the spin-dependent Migdal scattering, where the vector and axial-vector interactions are considered. There are four important factors affecting the scattering rate, which are the DM velocity distribution, nucleus structure factor, dark matter form factor, and the ionization factor. Different from the spin-independent case, the nucleus structure function leads to the different exclusion limits for DM-proton and DM-neutron scattering cross sections.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5</a:t>
            </a:fld>
            <a:endParaRPr kumimoji="1" lang="zh-CN" altLang="en-US"/>
          </a:p>
        </p:txBody>
      </p:sp>
    </p:spTree>
    <p:extLst>
      <p:ext uri="{BB962C8B-B14F-4D97-AF65-F5344CB8AC3E}">
        <p14:creationId xmlns:p14="http://schemas.microsoft.com/office/powerpoint/2010/main" val="376011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Besides nucleus recoils, the dark matter may interact with the electron directly. In particular, for the semiconductor, the energy gap between the conduction band and valence band are very small. This indicates we can access to a lighter dark matter in the solid detector.</a:t>
            </a:r>
            <a:r>
              <a:rPr kumimoji="1" lang="zh-CN" altLang="en-US" dirty="0"/>
              <a:t> </a:t>
            </a:r>
            <a:r>
              <a:rPr kumimoji="1" lang="en-US" altLang="zh-CN" dirty="0"/>
              <a:t>Moreover, the collective excitation effect, namely the plasmon effect in the semiconductor, can be further used to improve the limits. In the condensate physics, such an effect can be described by the dielectric function.</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a complex function. The real part reflects the electronic structure of the material, and the imaginary part reflects the dissipation process.</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6</a:t>
            </a:fld>
            <a:endParaRPr kumimoji="1" lang="zh-CN" altLang="en-US"/>
          </a:p>
        </p:txBody>
      </p:sp>
    </p:spTree>
    <p:extLst>
      <p:ext uri="{BB962C8B-B14F-4D97-AF65-F5344CB8AC3E}">
        <p14:creationId xmlns:p14="http://schemas.microsoft.com/office/powerpoint/2010/main" val="225572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kumimoji="1" lang="en-US" altLang="zh-CN" dirty="0"/>
              <a:t>Supposing a vector interaction between dark matter and the electron, we can derive the scattering cross section, which is proportional to the imaginary</a:t>
            </a:r>
            <a:r>
              <a:rPr kumimoji="1" lang="zh-CN" altLang="en-US" dirty="0"/>
              <a:t> </a:t>
            </a:r>
            <a:r>
              <a:rPr kumimoji="1" lang="en-US" altLang="zh-CN" dirty="0"/>
              <a:t>part</a:t>
            </a:r>
            <a:r>
              <a:rPr kumimoji="1" lang="zh-CN" altLang="en-US" dirty="0"/>
              <a:t> </a:t>
            </a:r>
            <a:r>
              <a:rPr kumimoji="1" lang="en-US" altLang="zh-CN" dirty="0"/>
              <a:t>of the inverse dielectric function. We usually call it energy loss function, which can be calculated by the density functional theory. Here you can see the energy loss function can be very large in the low transferred energy and momentum region. This is so called plasmon effect. We also check the condition for a DM to produce such an effect. We found that a relativistic DM is needed. </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7</a:t>
            </a:fld>
            <a:endParaRPr kumimoji="1" lang="zh-CN" altLang="en-US"/>
          </a:p>
        </p:txBody>
      </p:sp>
    </p:spTree>
    <p:extLst>
      <p:ext uri="{BB962C8B-B14F-4D97-AF65-F5344CB8AC3E}">
        <p14:creationId xmlns:p14="http://schemas.microsoft.com/office/powerpoint/2010/main" val="387326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So we considered the cosmic ray boosted dark matter, in which the dark matter get more energy via its interaction with the electron and positron in high energy cosmic rays. Then, using the sensei data from </a:t>
            </a:r>
            <a:r>
              <a:rPr kumimoji="1" lang="en-US" altLang="zh-CN" dirty="0" err="1"/>
              <a:t>snolab</a:t>
            </a:r>
            <a:r>
              <a:rPr kumimoji="1" lang="en-US" altLang="zh-CN" dirty="0"/>
              <a:t>, we can get the </a:t>
            </a:r>
            <a:r>
              <a:rPr lang="en-US" altLang="zh-CN" sz="1800" dirty="0">
                <a:effectLst/>
                <a:latin typeface="CMR10"/>
              </a:rPr>
              <a:t>electronic excitation</a:t>
            </a:r>
            <a:r>
              <a:rPr kumimoji="1" lang="en-US" altLang="zh-CN" dirty="0"/>
              <a:t> rate </a:t>
            </a:r>
            <a:r>
              <a:rPr kumimoji="1" lang="en-US" altLang="zh-CN" dirty="0" err="1"/>
              <a:t>andthen</a:t>
            </a:r>
            <a:r>
              <a:rPr kumimoji="1" lang="en-US" altLang="zh-CN" dirty="0"/>
              <a:t> transfer </a:t>
            </a:r>
            <a:r>
              <a:rPr lang="en-US" altLang="zh-CN" sz="1800" dirty="0">
                <a:effectLst/>
                <a:latin typeface="CMR10"/>
              </a:rPr>
              <a:t>the spectrum into observable ionization charge.</a:t>
            </a:r>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t>8</a:t>
            </a:fld>
            <a:endParaRPr kumimoji="1" lang="zh-CN" altLang="en-US"/>
          </a:p>
        </p:txBody>
      </p:sp>
    </p:spTree>
    <p:extLst>
      <p:ext uri="{BB962C8B-B14F-4D97-AF65-F5344CB8AC3E}">
        <p14:creationId xmlns:p14="http://schemas.microsoft.com/office/powerpoint/2010/main" val="409900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9606623-DFAF-A843-8F3A-91E2AC425811}" type="datetime1">
              <a:rPr kumimoji="1" lang="zh-CN" altLang="en-US" smtClean="0"/>
              <a:t>2024/7/9</a:t>
            </a:fld>
            <a:endParaRPr kumimoji="1" lang="zh-CN" altLang="en-US"/>
          </a:p>
        </p:txBody>
      </p:sp>
      <p:sp>
        <p:nvSpPr>
          <p:cNvPr id="5" name="Footer Placeholder 4"/>
          <p:cNvSpPr>
            <a:spLocks noGrp="1"/>
          </p:cNvSpPr>
          <p:nvPr>
            <p:ph type="ftr" sz="quarter" idx="11"/>
          </p:nvPr>
        </p:nvSpPr>
        <p:spPr/>
        <p:txBody>
          <a:bodyPr/>
          <a:lstStyle/>
          <a:p>
            <a:r>
              <a:rPr kumimoji="1" lang="en-US" altLang="zh-CN"/>
              <a:t>IDM-2024@ L'Aquila, Italy</a:t>
            </a:r>
            <a:endParaRPr kumimoji="1" lang="zh-CN" altLang="en-US"/>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126131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399248E-34DA-5F47-A975-51D7481850E4}" type="datetime1">
              <a:rPr kumimoji="1" lang="zh-CN" altLang="en-US" smtClean="0"/>
              <a:t>2024/7/9</a:t>
            </a:fld>
            <a:endParaRPr kumimoji="1" lang="zh-CN" altLang="en-US"/>
          </a:p>
        </p:txBody>
      </p:sp>
      <p:sp>
        <p:nvSpPr>
          <p:cNvPr id="5" name="Footer Placeholder 4"/>
          <p:cNvSpPr>
            <a:spLocks noGrp="1"/>
          </p:cNvSpPr>
          <p:nvPr>
            <p:ph type="ftr" sz="quarter" idx="11"/>
          </p:nvPr>
        </p:nvSpPr>
        <p:spPr/>
        <p:txBody>
          <a:bodyPr/>
          <a:lstStyle/>
          <a:p>
            <a:r>
              <a:rPr kumimoji="1" lang="en-US" altLang="zh-CN"/>
              <a:t>IDM-2024@ L'Aquila, Italy</a:t>
            </a:r>
            <a:endParaRPr kumimoji="1" lang="zh-CN" altLang="en-US"/>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4281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8FE9809-B3D0-2E43-BA5A-8AEAC655368C}" type="datetime1">
              <a:rPr kumimoji="1" lang="zh-CN" altLang="en-US" smtClean="0"/>
              <a:t>2024/7/9</a:t>
            </a:fld>
            <a:endParaRPr kumimoji="1" lang="zh-CN" altLang="en-US"/>
          </a:p>
        </p:txBody>
      </p:sp>
      <p:sp>
        <p:nvSpPr>
          <p:cNvPr id="5" name="Footer Placeholder 4"/>
          <p:cNvSpPr>
            <a:spLocks noGrp="1"/>
          </p:cNvSpPr>
          <p:nvPr>
            <p:ph type="ftr" sz="quarter" idx="11"/>
          </p:nvPr>
        </p:nvSpPr>
        <p:spPr/>
        <p:txBody>
          <a:bodyPr/>
          <a:lstStyle/>
          <a:p>
            <a:r>
              <a:rPr kumimoji="1" lang="en-US" altLang="zh-CN"/>
              <a:t>IDM-2024@ L'Aquila, Italy</a:t>
            </a:r>
            <a:endParaRPr kumimoji="1" lang="zh-CN" altLang="en-US"/>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26424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3FC939A-972C-7842-A106-CE86C7EAF187}" type="datetime1">
              <a:rPr kumimoji="1" lang="zh-CN" altLang="en-US" smtClean="0"/>
              <a:t>2024/7/9</a:t>
            </a:fld>
            <a:endParaRPr kumimoji="1" lang="zh-CN" altLang="en-US"/>
          </a:p>
        </p:txBody>
      </p:sp>
      <p:sp>
        <p:nvSpPr>
          <p:cNvPr id="5" name="Footer Placeholder 4"/>
          <p:cNvSpPr>
            <a:spLocks noGrp="1"/>
          </p:cNvSpPr>
          <p:nvPr>
            <p:ph type="ftr" sz="quarter" idx="11"/>
          </p:nvPr>
        </p:nvSpPr>
        <p:spPr/>
        <p:txBody>
          <a:bodyPr/>
          <a:lstStyle/>
          <a:p>
            <a:r>
              <a:rPr kumimoji="1" lang="en-US" altLang="zh-CN"/>
              <a:t>IDM-2024@ L'Aquila, Italy</a:t>
            </a:r>
            <a:endParaRPr kumimoji="1" lang="zh-CN" altLang="en-US"/>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179462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7BDB081-B0C8-164D-9EB3-919B98392BCF}" type="datetime1">
              <a:rPr kumimoji="1" lang="zh-CN" altLang="en-US" smtClean="0"/>
              <a:t>2024/7/9</a:t>
            </a:fld>
            <a:endParaRPr kumimoji="1" lang="zh-CN" altLang="en-US"/>
          </a:p>
        </p:txBody>
      </p:sp>
      <p:sp>
        <p:nvSpPr>
          <p:cNvPr id="5" name="Footer Placeholder 4"/>
          <p:cNvSpPr>
            <a:spLocks noGrp="1"/>
          </p:cNvSpPr>
          <p:nvPr>
            <p:ph type="ftr" sz="quarter" idx="11"/>
          </p:nvPr>
        </p:nvSpPr>
        <p:spPr/>
        <p:txBody>
          <a:bodyPr/>
          <a:lstStyle/>
          <a:p>
            <a:r>
              <a:rPr kumimoji="1" lang="en-US" altLang="zh-CN"/>
              <a:t>IDM-2024@ L'Aquila, Italy</a:t>
            </a:r>
            <a:endParaRPr kumimoji="1" lang="zh-CN" altLang="en-US"/>
          </a:p>
        </p:txBody>
      </p:sp>
      <p:sp>
        <p:nvSpPr>
          <p:cNvPr id="6" name="Slide Number Placeholder 5"/>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62613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5C9F971-8F9C-E74E-BCC7-1F1BF9FE7F3C}" type="datetime1">
              <a:rPr kumimoji="1" lang="zh-CN" altLang="en-US" smtClean="0"/>
              <a:t>2024/7/9</a:t>
            </a:fld>
            <a:endParaRPr kumimoji="1" lang="zh-CN" altLang="en-US"/>
          </a:p>
        </p:txBody>
      </p:sp>
      <p:sp>
        <p:nvSpPr>
          <p:cNvPr id="6" name="Footer Placeholder 5"/>
          <p:cNvSpPr>
            <a:spLocks noGrp="1"/>
          </p:cNvSpPr>
          <p:nvPr>
            <p:ph type="ftr" sz="quarter" idx="11"/>
          </p:nvPr>
        </p:nvSpPr>
        <p:spPr/>
        <p:txBody>
          <a:bodyPr/>
          <a:lstStyle/>
          <a:p>
            <a:r>
              <a:rPr kumimoji="1" lang="en-US" altLang="zh-CN"/>
              <a:t>IDM-2024@ L'Aquila, Italy</a:t>
            </a:r>
            <a:endParaRPr kumimoji="1" lang="zh-CN" altLang="en-US"/>
          </a:p>
        </p:txBody>
      </p:sp>
      <p:sp>
        <p:nvSpPr>
          <p:cNvPr id="7" name="Slide Number Placeholder 6"/>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401560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50617FB-A772-D84C-87EE-FDC5DB229FDB}" type="datetime1">
              <a:rPr kumimoji="1" lang="zh-CN" altLang="en-US" smtClean="0"/>
              <a:t>2024/7/9</a:t>
            </a:fld>
            <a:endParaRPr kumimoji="1" lang="zh-CN" altLang="en-US"/>
          </a:p>
        </p:txBody>
      </p:sp>
      <p:sp>
        <p:nvSpPr>
          <p:cNvPr id="8" name="Footer Placeholder 7"/>
          <p:cNvSpPr>
            <a:spLocks noGrp="1"/>
          </p:cNvSpPr>
          <p:nvPr>
            <p:ph type="ftr" sz="quarter" idx="11"/>
          </p:nvPr>
        </p:nvSpPr>
        <p:spPr/>
        <p:txBody>
          <a:bodyPr/>
          <a:lstStyle/>
          <a:p>
            <a:r>
              <a:rPr kumimoji="1" lang="en-US" altLang="zh-CN"/>
              <a:t>IDM-2024@ L'Aquila, Italy</a:t>
            </a:r>
            <a:endParaRPr kumimoji="1" lang="zh-CN" altLang="en-US"/>
          </a:p>
        </p:txBody>
      </p:sp>
      <p:sp>
        <p:nvSpPr>
          <p:cNvPr id="9" name="Slide Number Placeholder 8"/>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72693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B5E5C69-5F00-4B4B-A345-64B1ECC369DA}" type="datetime1">
              <a:rPr kumimoji="1" lang="zh-CN" altLang="en-US" smtClean="0"/>
              <a:t>2024/7/9</a:t>
            </a:fld>
            <a:endParaRPr kumimoji="1" lang="zh-CN" altLang="en-US"/>
          </a:p>
        </p:txBody>
      </p:sp>
      <p:sp>
        <p:nvSpPr>
          <p:cNvPr id="4" name="Footer Placeholder 3"/>
          <p:cNvSpPr>
            <a:spLocks noGrp="1"/>
          </p:cNvSpPr>
          <p:nvPr>
            <p:ph type="ftr" sz="quarter" idx="11"/>
          </p:nvPr>
        </p:nvSpPr>
        <p:spPr/>
        <p:txBody>
          <a:bodyPr/>
          <a:lstStyle/>
          <a:p>
            <a:r>
              <a:rPr kumimoji="1" lang="en-US" altLang="zh-CN"/>
              <a:t>IDM-2024@ L'Aquila, Italy</a:t>
            </a:r>
            <a:endParaRPr kumimoji="1" lang="zh-CN" altLang="en-US"/>
          </a:p>
        </p:txBody>
      </p:sp>
      <p:sp>
        <p:nvSpPr>
          <p:cNvPr id="5" name="Slide Number Placeholder 4"/>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03336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3BE7B-A079-FD4E-BD38-9CCD5B3FD6FB}" type="datetime1">
              <a:rPr kumimoji="1" lang="zh-CN" altLang="en-US" smtClean="0"/>
              <a:t>2024/7/9</a:t>
            </a:fld>
            <a:endParaRPr kumimoji="1" lang="zh-CN" altLang="en-US"/>
          </a:p>
        </p:txBody>
      </p:sp>
      <p:sp>
        <p:nvSpPr>
          <p:cNvPr id="3" name="Footer Placeholder 2"/>
          <p:cNvSpPr>
            <a:spLocks noGrp="1"/>
          </p:cNvSpPr>
          <p:nvPr>
            <p:ph type="ftr" sz="quarter" idx="11"/>
          </p:nvPr>
        </p:nvSpPr>
        <p:spPr/>
        <p:txBody>
          <a:bodyPr/>
          <a:lstStyle/>
          <a:p>
            <a:r>
              <a:rPr kumimoji="1" lang="en-US" altLang="zh-CN"/>
              <a:t>IDM-2024@ L'Aquila, Italy</a:t>
            </a:r>
            <a:endParaRPr kumimoji="1" lang="zh-CN" altLang="en-US"/>
          </a:p>
        </p:txBody>
      </p:sp>
      <p:sp>
        <p:nvSpPr>
          <p:cNvPr id="4" name="Slide Number Placeholder 3"/>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92698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26B569F-94E5-054D-8714-52A08D8A39CB}" type="datetime1">
              <a:rPr kumimoji="1" lang="zh-CN" altLang="en-US" smtClean="0"/>
              <a:t>2024/7/9</a:t>
            </a:fld>
            <a:endParaRPr kumimoji="1" lang="zh-CN" altLang="en-US"/>
          </a:p>
        </p:txBody>
      </p:sp>
      <p:sp>
        <p:nvSpPr>
          <p:cNvPr id="6" name="Footer Placeholder 5"/>
          <p:cNvSpPr>
            <a:spLocks noGrp="1"/>
          </p:cNvSpPr>
          <p:nvPr>
            <p:ph type="ftr" sz="quarter" idx="11"/>
          </p:nvPr>
        </p:nvSpPr>
        <p:spPr/>
        <p:txBody>
          <a:bodyPr/>
          <a:lstStyle/>
          <a:p>
            <a:r>
              <a:rPr kumimoji="1" lang="en-US" altLang="zh-CN"/>
              <a:t>IDM-2024@ L'Aquila, Italy</a:t>
            </a:r>
            <a:endParaRPr kumimoji="1" lang="zh-CN" altLang="en-US"/>
          </a:p>
        </p:txBody>
      </p:sp>
      <p:sp>
        <p:nvSpPr>
          <p:cNvPr id="7" name="Slide Number Placeholder 6"/>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73823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95FD2B-70E1-654C-B2F0-687F85D5E612}" type="datetime1">
              <a:rPr kumimoji="1" lang="zh-CN" altLang="en-US" smtClean="0"/>
              <a:t>2024/7/9</a:t>
            </a:fld>
            <a:endParaRPr kumimoji="1" lang="zh-CN" altLang="en-US"/>
          </a:p>
        </p:txBody>
      </p:sp>
      <p:sp>
        <p:nvSpPr>
          <p:cNvPr id="6" name="Footer Placeholder 5"/>
          <p:cNvSpPr>
            <a:spLocks noGrp="1"/>
          </p:cNvSpPr>
          <p:nvPr>
            <p:ph type="ftr" sz="quarter" idx="11"/>
          </p:nvPr>
        </p:nvSpPr>
        <p:spPr/>
        <p:txBody>
          <a:bodyPr/>
          <a:lstStyle/>
          <a:p>
            <a:r>
              <a:rPr kumimoji="1" lang="en-US" altLang="zh-CN"/>
              <a:t>IDM-2024@ L'Aquila, Italy</a:t>
            </a:r>
            <a:endParaRPr kumimoji="1" lang="zh-CN" altLang="en-US"/>
          </a:p>
        </p:txBody>
      </p:sp>
      <p:sp>
        <p:nvSpPr>
          <p:cNvPr id="7" name="Slide Number Placeholder 6"/>
          <p:cNvSpPr>
            <a:spLocks noGrp="1"/>
          </p:cNvSpPr>
          <p:nvPr>
            <p:ph type="sldNum" sz="quarter" idx="12"/>
          </p:nvPr>
        </p:nvSpPr>
        <p:spPr/>
        <p:txBody>
          <a:body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279833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7C1E7-2133-F346-BB3A-D3E78EB15328}" type="datetime1">
              <a:rPr kumimoji="1" lang="zh-CN" altLang="en-US" smtClean="0"/>
              <a:t>2024/7/9</a:t>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CN"/>
              <a:t>IDM-2024@ L'Aquila, Italy</a:t>
            </a:r>
            <a:endParaRPr kumimoji="1"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373A5-4827-6B46-A456-4073A047D00B}" type="slidenum">
              <a:rPr kumimoji="1" lang="zh-CN" altLang="en-US" smtClean="0"/>
              <a:t>‹#›</a:t>
            </a:fld>
            <a:endParaRPr kumimoji="1" lang="zh-CN" altLang="en-US"/>
          </a:p>
        </p:txBody>
      </p:sp>
    </p:spTree>
    <p:extLst>
      <p:ext uri="{BB962C8B-B14F-4D97-AF65-F5344CB8AC3E}">
        <p14:creationId xmlns:p14="http://schemas.microsoft.com/office/powerpoint/2010/main" val="1194109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41E8C8-24A8-1C6C-646A-B1DFA82625C0}"/>
              </a:ext>
            </a:extLst>
          </p:cNvPr>
          <p:cNvSpPr>
            <a:spLocks noGrp="1"/>
          </p:cNvSpPr>
          <p:nvPr>
            <p:ph type="ctrTitle"/>
          </p:nvPr>
        </p:nvSpPr>
        <p:spPr>
          <a:xfrm>
            <a:off x="0" y="1918629"/>
            <a:ext cx="9144000" cy="1790700"/>
          </a:xfrm>
          <a:solidFill>
            <a:srgbClr val="73FB79">
              <a:alpha val="10000"/>
            </a:srgbClr>
          </a:solidFill>
        </p:spPr>
        <p:txBody>
          <a:bodyPr anchor="ctr">
            <a:noAutofit/>
          </a:bodyPr>
          <a:lstStyle/>
          <a:p>
            <a:pPr>
              <a:lnSpc>
                <a:spcPct val="150000"/>
              </a:lnSpc>
            </a:pPr>
            <a:r>
              <a:rPr kumimoji="1" lang="en-US" altLang="zh-CN" sz="3600" b="1" dirty="0">
                <a:solidFill>
                  <a:srgbClr val="0432FF"/>
                </a:solidFill>
                <a:latin typeface="Arial" panose="020B0604020202020204" pitchFamily="34" charset="0"/>
                <a:cs typeface="Arial" panose="020B0604020202020204" pitchFamily="34" charset="0"/>
              </a:rPr>
              <a:t>Light DM in Direct Detection:</a:t>
            </a:r>
            <a:br>
              <a:rPr kumimoji="1" lang="en-US" altLang="zh-CN" sz="3600" b="1" dirty="0">
                <a:solidFill>
                  <a:srgbClr val="0432FF"/>
                </a:solidFill>
                <a:latin typeface="Arial" panose="020B0604020202020204" pitchFamily="34" charset="0"/>
                <a:cs typeface="Arial" panose="020B0604020202020204" pitchFamily="34" charset="0"/>
              </a:rPr>
            </a:br>
            <a:r>
              <a:rPr kumimoji="1" lang="en-US" altLang="zh-CN" sz="3600" b="1" dirty="0">
                <a:solidFill>
                  <a:srgbClr val="0432FF"/>
                </a:solidFill>
                <a:latin typeface="Arial" panose="020B0604020202020204" pitchFamily="34" charset="0"/>
                <a:cs typeface="Arial" panose="020B0604020202020204" pitchFamily="34" charset="0"/>
              </a:rPr>
              <a:t>Plasmon and Migdal Effects</a:t>
            </a:r>
            <a:endParaRPr kumimoji="1" lang="zh-CN" altLang="en-US" sz="3600" b="1" dirty="0">
              <a:solidFill>
                <a:srgbClr val="0432FF"/>
              </a:solidFill>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F1518064-7632-89E2-7680-5589BA5F0BE6}"/>
              </a:ext>
            </a:extLst>
          </p:cNvPr>
          <p:cNvSpPr>
            <a:spLocks noGrp="1"/>
          </p:cNvSpPr>
          <p:nvPr>
            <p:ph type="subTitle" idx="1"/>
          </p:nvPr>
        </p:nvSpPr>
        <p:spPr>
          <a:xfrm>
            <a:off x="1142997" y="3854293"/>
            <a:ext cx="6858000" cy="1241823"/>
          </a:xfrm>
        </p:spPr>
        <p:txBody>
          <a:bodyPr anchor="ctr">
            <a:normAutofit/>
          </a:bodyPr>
          <a:lstStyle/>
          <a:p>
            <a:r>
              <a:rPr kumimoji="1" lang="en-US" altLang="zh-CN" sz="3200" b="1" dirty="0">
                <a:ea typeface="SimHei" panose="02010609060101010101" pitchFamily="49" charset="-122"/>
                <a:cs typeface="Arial" panose="020B0604020202020204" pitchFamily="34" charset="0"/>
              </a:rPr>
              <a:t>Lei Wu</a:t>
            </a:r>
            <a:endParaRPr kumimoji="1" lang="en-US" altLang="zh-CN" sz="3200" dirty="0">
              <a:ea typeface="SimHei" panose="02010609060101010101" pitchFamily="49" charset="-122"/>
              <a:cs typeface="Arial" panose="020B0604020202020204" pitchFamily="34" charset="0"/>
            </a:endParaRPr>
          </a:p>
        </p:txBody>
      </p:sp>
      <p:sp>
        <p:nvSpPr>
          <p:cNvPr id="13" name="文本框 12">
            <a:extLst>
              <a:ext uri="{FF2B5EF4-FFF2-40B4-BE49-F238E27FC236}">
                <a16:creationId xmlns:a16="http://schemas.microsoft.com/office/drawing/2014/main" id="{0F933D08-F43F-1CE5-EE1B-B70BB1A6C9B0}"/>
              </a:ext>
            </a:extLst>
          </p:cNvPr>
          <p:cNvSpPr txBox="1"/>
          <p:nvPr/>
        </p:nvSpPr>
        <p:spPr>
          <a:xfrm>
            <a:off x="2976030" y="5016850"/>
            <a:ext cx="3491677" cy="400110"/>
          </a:xfrm>
          <a:prstGeom prst="rect">
            <a:avLst/>
          </a:prstGeom>
          <a:noFill/>
        </p:spPr>
        <p:txBody>
          <a:bodyPr wrap="square">
            <a:spAutoFit/>
          </a:bodyPr>
          <a:lstStyle/>
          <a:p>
            <a:pPr algn="ctr"/>
            <a:r>
              <a:rPr lang="en-US" altLang="zh-CN" sz="2000" b="1" dirty="0">
                <a:ea typeface="SimHei" panose="02010609060101010101" pitchFamily="49" charset="-122"/>
              </a:rPr>
              <a:t>Nanjing Normal University</a:t>
            </a:r>
          </a:p>
        </p:txBody>
      </p:sp>
      <p:sp>
        <p:nvSpPr>
          <p:cNvPr id="8" name="文本框 7">
            <a:extLst>
              <a:ext uri="{FF2B5EF4-FFF2-40B4-BE49-F238E27FC236}">
                <a16:creationId xmlns:a16="http://schemas.microsoft.com/office/drawing/2014/main" id="{CFB93086-BEDA-6BC4-FE0F-15561C5B513D}"/>
              </a:ext>
            </a:extLst>
          </p:cNvPr>
          <p:cNvSpPr txBox="1"/>
          <p:nvPr/>
        </p:nvSpPr>
        <p:spPr>
          <a:xfrm>
            <a:off x="2225039" y="5797008"/>
            <a:ext cx="4693914" cy="461665"/>
          </a:xfrm>
          <a:prstGeom prst="rect">
            <a:avLst/>
          </a:prstGeom>
          <a:noFill/>
        </p:spPr>
        <p:txBody>
          <a:bodyPr wrap="none" rtlCol="0">
            <a:spAutoFit/>
          </a:bodyPr>
          <a:lstStyle/>
          <a:p>
            <a:r>
              <a:rPr kumimoji="1" lang="en-US" altLang="zh-CN" sz="2400" dirty="0">
                <a:latin typeface="Libian SC" panose="02010600040101010101" pitchFamily="2" charset="-122"/>
                <a:ea typeface="Libian SC" panose="02010600040101010101" pitchFamily="2" charset="-122"/>
              </a:rPr>
              <a:t>thanks to all my collaborators in this talk</a:t>
            </a:r>
          </a:p>
        </p:txBody>
      </p:sp>
      <p:pic>
        <p:nvPicPr>
          <p:cNvPr id="4" name="图片 3">
            <a:extLst>
              <a:ext uri="{FF2B5EF4-FFF2-40B4-BE49-F238E27FC236}">
                <a16:creationId xmlns:a16="http://schemas.microsoft.com/office/drawing/2014/main" id="{BC58FDAB-9AC7-8614-B3C5-1C8E57F78E5F}"/>
              </a:ext>
            </a:extLst>
          </p:cNvPr>
          <p:cNvPicPr>
            <a:picLocks noChangeAspect="1"/>
          </p:cNvPicPr>
          <p:nvPr/>
        </p:nvPicPr>
        <p:blipFill>
          <a:blip r:embed="rId3"/>
          <a:stretch>
            <a:fillRect/>
          </a:stretch>
        </p:blipFill>
        <p:spPr>
          <a:xfrm>
            <a:off x="0" y="-13360"/>
            <a:ext cx="9144000" cy="1194815"/>
          </a:xfrm>
          <a:prstGeom prst="rect">
            <a:avLst/>
          </a:prstGeom>
        </p:spPr>
      </p:pic>
      <p:sp>
        <p:nvSpPr>
          <p:cNvPr id="9" name="文本框 8">
            <a:extLst>
              <a:ext uri="{FF2B5EF4-FFF2-40B4-BE49-F238E27FC236}">
                <a16:creationId xmlns:a16="http://schemas.microsoft.com/office/drawing/2014/main" id="{BF3F7F33-4BE7-794F-8C2F-092774F976FD}"/>
              </a:ext>
            </a:extLst>
          </p:cNvPr>
          <p:cNvSpPr txBox="1"/>
          <p:nvPr/>
        </p:nvSpPr>
        <p:spPr>
          <a:xfrm>
            <a:off x="7107380" y="5704674"/>
            <a:ext cx="1347852" cy="646331"/>
          </a:xfrm>
          <a:prstGeom prst="rect">
            <a:avLst/>
          </a:prstGeom>
          <a:noFill/>
        </p:spPr>
        <p:txBody>
          <a:bodyPr wrap="square">
            <a:spAutoFit/>
          </a:bodyPr>
          <a:lstStyle/>
          <a:p>
            <a:r>
              <a:rPr lang="en-US" altLang="zh-CN" dirty="0"/>
              <a:t>2401.11971</a:t>
            </a:r>
          </a:p>
          <a:p>
            <a:r>
              <a:rPr lang="en-US" altLang="zh-CN" dirty="0"/>
              <a:t>2309.09740</a:t>
            </a:r>
          </a:p>
        </p:txBody>
      </p:sp>
    </p:spTree>
    <p:extLst>
      <p:ext uri="{BB962C8B-B14F-4D97-AF65-F5344CB8AC3E}">
        <p14:creationId xmlns:p14="http://schemas.microsoft.com/office/powerpoint/2010/main" val="3667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 y="121227"/>
            <a:ext cx="7573383" cy="760956"/>
          </a:xfrm>
        </p:spPr>
        <p:txBody>
          <a:bodyPr>
            <a:normAutofit/>
          </a:bodyPr>
          <a:lstStyle/>
          <a:p>
            <a:r>
              <a:rPr lang="en-US" altLang="zh-CN" sz="3200" b="1" dirty="0">
                <a:solidFill>
                  <a:srgbClr val="0432FF"/>
                </a:solidFill>
                <a:latin typeface="+mn-lt"/>
              </a:rPr>
              <a:t>2</a:t>
            </a:r>
            <a:r>
              <a:rPr lang="en-CN" sz="3200" b="1">
                <a:solidFill>
                  <a:srgbClr val="0432FF"/>
                </a:solidFill>
                <a:latin typeface="+mn-lt"/>
              </a:rPr>
              <a:t>. </a:t>
            </a:r>
            <a:r>
              <a:rPr lang="en-US" altLang="zh-CN" sz="3200" b="1" dirty="0">
                <a:solidFill>
                  <a:srgbClr val="0432FF"/>
                </a:solidFill>
                <a:latin typeface="+mn-lt"/>
              </a:rPr>
              <a:t>Sub-GeV</a:t>
            </a:r>
            <a:r>
              <a:rPr lang="zh-CN" altLang="en-US" sz="3200" b="1" dirty="0">
                <a:solidFill>
                  <a:srgbClr val="0432FF"/>
                </a:solidFill>
                <a:latin typeface="+mn-lt"/>
              </a:rPr>
              <a:t> </a:t>
            </a:r>
            <a:r>
              <a:rPr lang="en-US" altLang="zh-CN" sz="3200" b="1" dirty="0">
                <a:solidFill>
                  <a:srgbClr val="0432FF"/>
                </a:solidFill>
                <a:latin typeface="+mn-lt"/>
              </a:rPr>
              <a:t>DM and Low Energy Ionization</a:t>
            </a:r>
            <a:endParaRPr lang="en-CN" sz="3200" b="1" dirty="0">
              <a:solidFill>
                <a:srgbClr val="FF0000"/>
              </a:solidFill>
              <a:latin typeface="+mn-lt"/>
            </a:endParaRPr>
          </a:p>
        </p:txBody>
      </p:sp>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275C03A8-171D-0C45-A734-391791336605}"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IDM-2024@ L'Aquila, Italy</a:t>
            </a:r>
            <a:endParaRPr kumimoji="1" lang="zh-CN" altLang="en-US"/>
          </a:p>
        </p:txBody>
      </p:sp>
      <p:pic>
        <p:nvPicPr>
          <p:cNvPr id="7" name="图片 6">
            <a:extLst>
              <a:ext uri="{FF2B5EF4-FFF2-40B4-BE49-F238E27FC236}">
                <a16:creationId xmlns:a16="http://schemas.microsoft.com/office/drawing/2014/main" id="{DF72DACF-B9F9-2ACE-A4AA-5FB399CBCFD4}"/>
              </a:ext>
            </a:extLst>
          </p:cNvPr>
          <p:cNvPicPr>
            <a:picLocks noChangeAspect="1"/>
          </p:cNvPicPr>
          <p:nvPr/>
        </p:nvPicPr>
        <p:blipFill rotWithShape="1">
          <a:blip r:embed="rId4"/>
          <a:srcRect l="6616" t="4034" r="4114" b="3186"/>
          <a:stretch/>
        </p:blipFill>
        <p:spPr>
          <a:xfrm>
            <a:off x="796558" y="1550165"/>
            <a:ext cx="7315508" cy="2833286"/>
          </a:xfrm>
          <a:prstGeom prst="rect">
            <a:avLst/>
          </a:prstGeom>
        </p:spPr>
      </p:pic>
      <p:sp>
        <p:nvSpPr>
          <p:cNvPr id="8" name="文本框 7">
            <a:extLst>
              <a:ext uri="{FF2B5EF4-FFF2-40B4-BE49-F238E27FC236}">
                <a16:creationId xmlns:a16="http://schemas.microsoft.com/office/drawing/2014/main" id="{2C7F34F7-377E-03D4-8A59-26C2E4FD3917}"/>
              </a:ext>
            </a:extLst>
          </p:cNvPr>
          <p:cNvSpPr txBox="1"/>
          <p:nvPr/>
        </p:nvSpPr>
        <p:spPr>
          <a:xfrm>
            <a:off x="1800412" y="1152580"/>
            <a:ext cx="5307800" cy="369332"/>
          </a:xfrm>
          <a:prstGeom prst="rect">
            <a:avLst/>
          </a:prstGeom>
          <a:noFill/>
        </p:spPr>
        <p:txBody>
          <a:bodyPr wrap="none" rtlCol="0">
            <a:spAutoFit/>
          </a:bodyPr>
          <a:lstStyle/>
          <a:p>
            <a:r>
              <a:rPr kumimoji="1" lang="en-US" altLang="zh-CN" b="1" dirty="0">
                <a:solidFill>
                  <a:srgbClr val="C00000"/>
                </a:solidFill>
              </a:rPr>
              <a:t>Plasmon</a:t>
            </a:r>
            <a:r>
              <a:rPr kumimoji="1" lang="zh-CN" altLang="en-US" b="1" dirty="0">
                <a:solidFill>
                  <a:srgbClr val="C00000"/>
                </a:solidFill>
              </a:rPr>
              <a:t> </a:t>
            </a:r>
            <a:r>
              <a:rPr kumimoji="1" lang="en-US" altLang="zh-CN" b="1" dirty="0">
                <a:solidFill>
                  <a:srgbClr val="C00000"/>
                </a:solidFill>
              </a:rPr>
              <a:t>+</a:t>
            </a:r>
            <a:r>
              <a:rPr kumimoji="1" lang="zh-CN" altLang="en-US" b="1" dirty="0">
                <a:solidFill>
                  <a:srgbClr val="C00000"/>
                </a:solidFill>
              </a:rPr>
              <a:t> </a:t>
            </a:r>
            <a:r>
              <a:rPr kumimoji="1" lang="en-US" altLang="zh-CN" b="1" dirty="0">
                <a:solidFill>
                  <a:srgbClr val="C00000"/>
                </a:solidFill>
              </a:rPr>
              <a:t>DM</a:t>
            </a:r>
            <a:r>
              <a:rPr kumimoji="1" lang="zh-CN" altLang="en-US" b="1" dirty="0">
                <a:solidFill>
                  <a:srgbClr val="C00000"/>
                </a:solidFill>
              </a:rPr>
              <a:t> </a:t>
            </a:r>
            <a:r>
              <a:rPr kumimoji="1" lang="en-US" altLang="zh-CN" b="1" dirty="0">
                <a:solidFill>
                  <a:srgbClr val="C00000"/>
                </a:solidFill>
              </a:rPr>
              <a:t>with</a:t>
            </a:r>
            <a:r>
              <a:rPr kumimoji="1" lang="zh-CN" altLang="en-US" b="1" dirty="0">
                <a:solidFill>
                  <a:srgbClr val="C00000"/>
                </a:solidFill>
              </a:rPr>
              <a:t> </a:t>
            </a:r>
            <a:r>
              <a:rPr kumimoji="1" lang="en-US" altLang="zh-CN" b="1" dirty="0">
                <a:solidFill>
                  <a:srgbClr val="C00000"/>
                </a:solidFill>
              </a:rPr>
              <a:t>high</a:t>
            </a:r>
            <a:r>
              <a:rPr kumimoji="1" lang="zh-CN" altLang="en-US" b="1" dirty="0">
                <a:solidFill>
                  <a:srgbClr val="C00000"/>
                </a:solidFill>
              </a:rPr>
              <a:t> </a:t>
            </a:r>
            <a:r>
              <a:rPr kumimoji="1" lang="en-US" altLang="zh-CN" b="1" dirty="0">
                <a:solidFill>
                  <a:srgbClr val="C00000"/>
                </a:solidFill>
              </a:rPr>
              <a:t>velocity</a:t>
            </a:r>
            <a:r>
              <a:rPr kumimoji="1" lang="zh-CN" altLang="en-US" b="1" dirty="0">
                <a:solidFill>
                  <a:srgbClr val="C00000"/>
                </a:solidFill>
              </a:rPr>
              <a:t> </a:t>
            </a:r>
            <a:r>
              <a:rPr kumimoji="1" lang="en-US" altLang="zh-CN" b="1" dirty="0">
                <a:solidFill>
                  <a:srgbClr val="C00000"/>
                </a:solidFill>
              </a:rPr>
              <a:t>+</a:t>
            </a:r>
            <a:r>
              <a:rPr kumimoji="1" lang="zh-CN" altLang="en-US" b="1" dirty="0">
                <a:solidFill>
                  <a:srgbClr val="C00000"/>
                </a:solidFill>
              </a:rPr>
              <a:t> </a:t>
            </a:r>
            <a:r>
              <a:rPr kumimoji="1" lang="en-US" altLang="zh-CN" b="1" dirty="0">
                <a:solidFill>
                  <a:srgbClr val="C00000"/>
                </a:solidFill>
              </a:rPr>
              <a:t>massless</a:t>
            </a:r>
            <a:r>
              <a:rPr kumimoji="1" lang="zh-CN" altLang="en-US" b="1" dirty="0">
                <a:solidFill>
                  <a:srgbClr val="C00000"/>
                </a:solidFill>
              </a:rPr>
              <a:t> </a:t>
            </a:r>
            <a:r>
              <a:rPr kumimoji="1" lang="en-US" altLang="zh-CN" b="1" dirty="0">
                <a:solidFill>
                  <a:srgbClr val="C00000"/>
                </a:solidFill>
              </a:rPr>
              <a:t>mediator</a:t>
            </a:r>
            <a:endParaRPr kumimoji="1" lang="zh-CN" altLang="en-US" b="1" dirty="0">
              <a:solidFill>
                <a:srgbClr val="C00000"/>
              </a:solidFill>
            </a:endParaRPr>
          </a:p>
        </p:txBody>
      </p:sp>
      <p:sp>
        <p:nvSpPr>
          <p:cNvPr id="3" name="灯片编号占位符 2">
            <a:extLst>
              <a:ext uri="{FF2B5EF4-FFF2-40B4-BE49-F238E27FC236}">
                <a16:creationId xmlns:a16="http://schemas.microsoft.com/office/drawing/2014/main" id="{9039297E-3F24-2EB4-C102-266A9239B8BB}"/>
              </a:ext>
            </a:extLst>
          </p:cNvPr>
          <p:cNvSpPr>
            <a:spLocks noGrp="1"/>
          </p:cNvSpPr>
          <p:nvPr>
            <p:ph type="sldNum" sz="quarter" idx="12"/>
          </p:nvPr>
        </p:nvSpPr>
        <p:spPr/>
        <p:txBody>
          <a:bodyPr/>
          <a:lstStyle/>
          <a:p>
            <a:fld id="{BB1373A5-4827-6B46-A456-4073A047D00B}" type="slidenum">
              <a:rPr kumimoji="1" lang="zh-CN" altLang="en-US" smtClean="0"/>
              <a:t>9</a:t>
            </a:fld>
            <a:endParaRPr kumimoji="1" lang="zh-CN" altLang="en-US"/>
          </a:p>
        </p:txBody>
      </p:sp>
      <p:sp>
        <p:nvSpPr>
          <p:cNvPr id="11" name="矩形 10">
            <a:extLst>
              <a:ext uri="{FF2B5EF4-FFF2-40B4-BE49-F238E27FC236}">
                <a16:creationId xmlns:a16="http://schemas.microsoft.com/office/drawing/2014/main" id="{6E9665FE-DFD0-4A42-A388-22FFC05CC57A}"/>
              </a:ext>
            </a:extLst>
          </p:cNvPr>
          <p:cNvSpPr/>
          <p:nvPr/>
        </p:nvSpPr>
        <p:spPr>
          <a:xfrm>
            <a:off x="1366072" y="1671908"/>
            <a:ext cx="2266507"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WU, Zhu, 2401.11971</a:t>
            </a:r>
            <a:endParaRPr lang="zh-CN" altLang="en-US" sz="1200" b="1" dirty="0">
              <a:solidFill>
                <a:schemeClr val="bg1">
                  <a:lumMod val="65000"/>
                </a:schemeClr>
              </a:solidFill>
              <a:cs typeface="Times New Roman" panose="02020603050405020304" pitchFamily="18" charset="0"/>
            </a:endParaRPr>
          </a:p>
        </p:txBody>
      </p:sp>
      <p:graphicFrame>
        <p:nvGraphicFramePr>
          <p:cNvPr id="12" name="表格 11">
            <a:extLst>
              <a:ext uri="{FF2B5EF4-FFF2-40B4-BE49-F238E27FC236}">
                <a16:creationId xmlns:a16="http://schemas.microsoft.com/office/drawing/2014/main" id="{41593C3B-DDEB-F844-A06A-77A056E3482A}"/>
              </a:ext>
            </a:extLst>
          </p:cNvPr>
          <p:cNvGraphicFramePr>
            <a:graphicFrameLocks noGrp="1"/>
          </p:cNvGraphicFramePr>
          <p:nvPr>
            <p:extLst>
              <p:ext uri="{D42A27DB-BD31-4B8C-83A1-F6EECF244321}">
                <p14:modId xmlns:p14="http://schemas.microsoft.com/office/powerpoint/2010/main" val="3205823515"/>
              </p:ext>
            </p:extLst>
          </p:nvPr>
        </p:nvGraphicFramePr>
        <p:xfrm>
          <a:off x="1109156" y="4581228"/>
          <a:ext cx="7166918" cy="1577346"/>
        </p:xfrm>
        <a:graphic>
          <a:graphicData uri="http://schemas.openxmlformats.org/drawingml/2006/table">
            <a:tbl>
              <a:tblPr firstRow="1" bandRow="1">
                <a:tableStyleId>{93296810-A885-4BE3-A3E7-6D5BEEA58F35}</a:tableStyleId>
              </a:tblPr>
              <a:tblGrid>
                <a:gridCol w="2139396">
                  <a:extLst>
                    <a:ext uri="{9D8B030D-6E8A-4147-A177-3AD203B41FA5}">
                      <a16:colId xmlns:a16="http://schemas.microsoft.com/office/drawing/2014/main" val="4282863460"/>
                    </a:ext>
                  </a:extLst>
                </a:gridCol>
                <a:gridCol w="2553081">
                  <a:extLst>
                    <a:ext uri="{9D8B030D-6E8A-4147-A177-3AD203B41FA5}">
                      <a16:colId xmlns:a16="http://schemas.microsoft.com/office/drawing/2014/main" val="1977523611"/>
                    </a:ext>
                  </a:extLst>
                </a:gridCol>
                <a:gridCol w="2474441">
                  <a:extLst>
                    <a:ext uri="{9D8B030D-6E8A-4147-A177-3AD203B41FA5}">
                      <a16:colId xmlns:a16="http://schemas.microsoft.com/office/drawing/2014/main" val="733579008"/>
                    </a:ext>
                  </a:extLst>
                </a:gridCol>
              </a:tblGrid>
              <a:tr h="515621">
                <a:tc>
                  <a:txBody>
                    <a:bodyPr/>
                    <a:lstStyle/>
                    <a:p>
                      <a:pPr algn="ctr"/>
                      <a:r>
                        <a:rPr lang="en-US" altLang="zh-CN" sz="1500" dirty="0"/>
                        <a:t>Light Dark Matter</a:t>
                      </a:r>
                      <a:endParaRPr lang="zh-CN" altLang="en-US" sz="1500" dirty="0"/>
                    </a:p>
                  </a:txBody>
                  <a:tcPr marL="68580" marR="68580" marT="34291" marB="34291" anchor="ctr"/>
                </a:tc>
                <a:tc>
                  <a:txBody>
                    <a:bodyPr/>
                    <a:lstStyle/>
                    <a:p>
                      <a:pPr algn="ctr"/>
                      <a:r>
                        <a:rPr lang="en-US" altLang="zh-CN" sz="1500" dirty="0"/>
                        <a:t>Noble Liquid Detector</a:t>
                      </a:r>
                    </a:p>
                    <a:p>
                      <a:pPr algn="ctr"/>
                      <a:r>
                        <a:rPr lang="en-US" altLang="zh-CN" sz="1500" dirty="0"/>
                        <a:t>(large volume, high</a:t>
                      </a:r>
                      <a:r>
                        <a:rPr lang="zh-CN" altLang="en-US" sz="1500" dirty="0"/>
                        <a:t> </a:t>
                      </a:r>
                      <a:r>
                        <a:rPr lang="en-US" altLang="zh-CN" sz="1500" dirty="0"/>
                        <a:t>threshold)</a:t>
                      </a:r>
                      <a:endParaRPr lang="zh-CN" altLang="en-US" sz="1500" dirty="0"/>
                    </a:p>
                  </a:txBody>
                  <a:tcPr marL="68580" marR="68580" marT="34291" marB="34291"/>
                </a:tc>
                <a:tc>
                  <a:txBody>
                    <a:bodyPr/>
                    <a:lstStyle/>
                    <a:p>
                      <a:pPr algn="ctr"/>
                      <a:r>
                        <a:rPr lang="en-US" altLang="zh-CN" sz="1500" dirty="0"/>
                        <a:t>Solid detector</a:t>
                      </a:r>
                    </a:p>
                    <a:p>
                      <a:pPr algn="ctr"/>
                      <a:r>
                        <a:rPr lang="en-US" altLang="zh-CN" sz="1500" dirty="0"/>
                        <a:t>(small volume, low threshold)</a:t>
                      </a:r>
                      <a:endParaRPr lang="zh-CN" altLang="en-US" sz="1500" dirty="0"/>
                    </a:p>
                  </a:txBody>
                  <a:tcPr marL="68580" marR="68580" marT="34291" marB="34291"/>
                </a:tc>
                <a:extLst>
                  <a:ext uri="{0D108BD9-81ED-4DB2-BD59-A6C34878D82A}">
                    <a16:rowId xmlns:a16="http://schemas.microsoft.com/office/drawing/2014/main" val="2760504389"/>
                  </a:ext>
                </a:extLst>
              </a:tr>
              <a:tr h="515621">
                <a:tc>
                  <a:txBody>
                    <a:bodyPr/>
                    <a:lstStyle/>
                    <a:p>
                      <a:pPr algn="ctr"/>
                      <a:r>
                        <a:rPr lang="en-US" altLang="zh-CN" sz="1500" b="1" dirty="0"/>
                        <a:t>Non-Relativistic</a:t>
                      </a:r>
                      <a:endParaRPr lang="zh-CN" altLang="en-US" sz="1500" b="1" dirty="0"/>
                    </a:p>
                  </a:txBody>
                  <a:tcPr marL="68580" marR="68580" marT="34291" marB="34291" anchor="ctr"/>
                </a:tc>
                <a:tc>
                  <a:txBody>
                    <a:bodyPr/>
                    <a:lstStyle/>
                    <a:p>
                      <a:pPr algn="ctr"/>
                      <a:r>
                        <a:rPr lang="en-US" altLang="zh-CN" sz="1500" b="1" dirty="0">
                          <a:solidFill>
                            <a:srgbClr val="FF0000"/>
                          </a:solidFill>
                        </a:rPr>
                        <a:t>Migdal Effect </a:t>
                      </a:r>
                    </a:p>
                    <a:p>
                      <a:pPr algn="ctr"/>
                      <a:r>
                        <a:rPr lang="en-US" altLang="zh-CN" sz="1500" b="1" dirty="0">
                          <a:solidFill>
                            <a:srgbClr val="FF0000"/>
                          </a:solidFill>
                        </a:rPr>
                        <a:t>(Inelastic Scattering)</a:t>
                      </a:r>
                      <a:endParaRPr lang="zh-CN" altLang="en-US" sz="1500" b="1" dirty="0">
                        <a:solidFill>
                          <a:srgbClr val="FF0000"/>
                        </a:solidFill>
                      </a:endParaRPr>
                    </a:p>
                  </a:txBody>
                  <a:tcPr marL="68580" marR="68580" marT="34291" marB="34291"/>
                </a:tc>
                <a:tc>
                  <a:txBody>
                    <a:bodyPr/>
                    <a:lstStyle/>
                    <a:p>
                      <a:pPr fontAlgn="ctr"/>
                      <a:r>
                        <a:rPr lang="en-US" altLang="zh-CN" sz="1500" dirty="0">
                          <a:solidFill>
                            <a:srgbClr val="92D050"/>
                          </a:solidFill>
                        </a:rPr>
                        <a:t>                       </a:t>
                      </a:r>
                    </a:p>
                    <a:p>
                      <a:pPr fontAlgn="ctr"/>
                      <a:r>
                        <a:rPr lang="en-US" altLang="zh-CN" sz="1500" dirty="0">
                          <a:solidFill>
                            <a:srgbClr val="92D050"/>
                          </a:solidFill>
                        </a:rPr>
                        <a:t>                          </a:t>
                      </a:r>
                      <a:r>
                        <a:rPr lang="en-US" altLang="zh-CN" sz="1500" dirty="0">
                          <a:solidFill>
                            <a:srgbClr val="FF0000"/>
                          </a:solidFill>
                        </a:rPr>
                        <a:t>✔️</a:t>
                      </a:r>
                      <a:endParaRPr lang="zh-CN" altLang="en-US" sz="1500" dirty="0">
                        <a:solidFill>
                          <a:srgbClr val="FF0000"/>
                        </a:solidFill>
                      </a:endParaRPr>
                    </a:p>
                  </a:txBody>
                  <a:tcPr marL="68580" marR="68580" marT="34291" marB="34291"/>
                </a:tc>
                <a:extLst>
                  <a:ext uri="{0D108BD9-81ED-4DB2-BD59-A6C34878D82A}">
                    <a16:rowId xmlns:a16="http://schemas.microsoft.com/office/drawing/2014/main" val="4005327736"/>
                  </a:ext>
                </a:extLst>
              </a:tr>
              <a:tr h="515621">
                <a:tc>
                  <a:txBody>
                    <a:bodyPr/>
                    <a:lstStyle/>
                    <a:p>
                      <a:pPr algn="ctr"/>
                      <a:r>
                        <a:rPr lang="en-US" altLang="zh-CN" sz="1500" b="1" dirty="0"/>
                        <a:t>Relativistic</a:t>
                      </a:r>
                      <a:endParaRPr lang="zh-CN" altLang="en-US" sz="1500" b="1" dirty="0"/>
                    </a:p>
                  </a:txBody>
                  <a:tcPr marL="68580" marR="68580" marT="34291" marB="34291" anchor="ctr"/>
                </a:tc>
                <a:tc>
                  <a:txBody>
                    <a:bodyPr/>
                    <a:lstStyle/>
                    <a:p>
                      <a:endParaRPr lang="en-US" altLang="zh-CN" sz="1500" dirty="0">
                        <a:solidFill>
                          <a:srgbClr val="FF0000"/>
                        </a:solidFill>
                      </a:endParaRPr>
                    </a:p>
                    <a:p>
                      <a:r>
                        <a:rPr lang="en-US" altLang="zh-CN" sz="1500" dirty="0">
                          <a:solidFill>
                            <a:srgbClr val="FF0000"/>
                          </a:solidFill>
                        </a:rPr>
                        <a:t>                                ✔️</a:t>
                      </a:r>
                      <a:endParaRPr lang="zh-CN" altLang="en-US" sz="1500" dirty="0"/>
                    </a:p>
                  </a:txBody>
                  <a:tcPr marL="68580" marR="68580" marT="34291" marB="34291"/>
                </a:tc>
                <a:tc>
                  <a:txBody>
                    <a:bodyPr/>
                    <a:lstStyle/>
                    <a:p>
                      <a:pPr algn="ctr"/>
                      <a:r>
                        <a:rPr lang="en-US" altLang="zh-CN" sz="1500" b="1" dirty="0">
                          <a:solidFill>
                            <a:srgbClr val="FF0000"/>
                          </a:solidFill>
                        </a:rPr>
                        <a:t>Plasmon Effect</a:t>
                      </a:r>
                    </a:p>
                    <a:p>
                      <a:pPr algn="ctr"/>
                      <a:r>
                        <a:rPr lang="en-US" altLang="zh-CN" sz="1500" b="1" dirty="0">
                          <a:solidFill>
                            <a:srgbClr val="FF0000"/>
                          </a:solidFill>
                        </a:rPr>
                        <a:t>(Collective Excitations)</a:t>
                      </a:r>
                      <a:endParaRPr lang="zh-CN" altLang="en-US" sz="1500" b="1" dirty="0">
                        <a:solidFill>
                          <a:srgbClr val="FF0000"/>
                        </a:solidFill>
                      </a:endParaRPr>
                    </a:p>
                  </a:txBody>
                  <a:tcPr marL="68580" marR="68580" marT="34291" marB="34291"/>
                </a:tc>
                <a:extLst>
                  <a:ext uri="{0D108BD9-81ED-4DB2-BD59-A6C34878D82A}">
                    <a16:rowId xmlns:a16="http://schemas.microsoft.com/office/drawing/2014/main" val="2559366617"/>
                  </a:ext>
                </a:extLst>
              </a:tr>
            </a:tbl>
          </a:graphicData>
        </a:graphic>
      </p:graphicFrame>
    </p:spTree>
    <p:extLst>
      <p:ext uri="{BB962C8B-B14F-4D97-AF65-F5344CB8AC3E}">
        <p14:creationId xmlns:p14="http://schemas.microsoft.com/office/powerpoint/2010/main" val="126418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 y="121227"/>
            <a:ext cx="9143993" cy="760956"/>
          </a:xfrm>
        </p:spPr>
        <p:txBody>
          <a:bodyPr>
            <a:normAutofit/>
          </a:bodyPr>
          <a:lstStyle/>
          <a:p>
            <a:pPr algn="ctr"/>
            <a:r>
              <a:rPr lang="en-US" b="1" dirty="0">
                <a:solidFill>
                  <a:srgbClr val="0432FF"/>
                </a:solidFill>
                <a:latin typeface="+mn-lt"/>
              </a:rPr>
              <a:t>Conclusions</a:t>
            </a:r>
            <a:endParaRPr lang="en-CN" b="1" dirty="0">
              <a:solidFill>
                <a:srgbClr val="FF0000"/>
              </a:solidFill>
              <a:latin typeface="+mn-lt"/>
            </a:endParaRPr>
          </a:p>
        </p:txBody>
      </p:sp>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B9CC8DC7-C825-5341-9EB3-A8F410415F25}"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3" name="文本框 2">
            <a:extLst>
              <a:ext uri="{FF2B5EF4-FFF2-40B4-BE49-F238E27FC236}">
                <a16:creationId xmlns:a16="http://schemas.microsoft.com/office/drawing/2014/main" id="{70F12D47-5CE2-BAE7-E74B-2355815D1190}"/>
              </a:ext>
            </a:extLst>
          </p:cNvPr>
          <p:cNvSpPr txBox="1"/>
          <p:nvPr/>
        </p:nvSpPr>
        <p:spPr>
          <a:xfrm>
            <a:off x="407637" y="1504516"/>
            <a:ext cx="8321922" cy="939360"/>
          </a:xfrm>
          <a:prstGeom prst="rect">
            <a:avLst/>
          </a:prstGeom>
          <a:noFill/>
        </p:spPr>
        <p:txBody>
          <a:bodyPr wrap="square" rtlCol="0">
            <a:spAutoFit/>
          </a:bodyPr>
          <a:lstStyle/>
          <a:p>
            <a:pPr algn="ctr">
              <a:lnSpc>
                <a:spcPct val="200000"/>
              </a:lnSpc>
            </a:pPr>
            <a:r>
              <a:rPr kumimoji="1" lang="en-US" altLang="zh-CN" sz="3200" b="1" dirty="0">
                <a:solidFill>
                  <a:srgbClr val="C00000"/>
                </a:solidFill>
              </a:rPr>
              <a:t>Multi-disciplines</a:t>
            </a:r>
            <a:r>
              <a:rPr kumimoji="1" lang="zh-CN" altLang="en-US" sz="3200" b="1" dirty="0">
                <a:solidFill>
                  <a:srgbClr val="C00000"/>
                </a:solidFill>
              </a:rPr>
              <a:t>  </a:t>
            </a:r>
            <a:r>
              <a:rPr kumimoji="1" lang="en-US" altLang="zh-CN" sz="3200" b="1" dirty="0">
                <a:solidFill>
                  <a:srgbClr val="C00000"/>
                </a:solidFill>
              </a:rPr>
              <a:t> +</a:t>
            </a:r>
            <a:r>
              <a:rPr kumimoji="1" lang="zh-CN" altLang="en-US" sz="3200" b="1" dirty="0">
                <a:solidFill>
                  <a:srgbClr val="C00000"/>
                </a:solidFill>
              </a:rPr>
              <a:t>  </a:t>
            </a:r>
            <a:r>
              <a:rPr kumimoji="1" lang="en-US" altLang="zh-CN" sz="3200" b="1" dirty="0">
                <a:solidFill>
                  <a:srgbClr val="C00000"/>
                </a:solidFill>
              </a:rPr>
              <a:t> Multi-messengers</a:t>
            </a:r>
            <a:endParaRPr kumimoji="1" lang="zh-CN" altLang="en-US" sz="3200" b="1" dirty="0"/>
          </a:p>
        </p:txBody>
      </p:sp>
      <p:sp>
        <p:nvSpPr>
          <p:cNvPr id="6" name="文本框 5">
            <a:extLst>
              <a:ext uri="{FF2B5EF4-FFF2-40B4-BE49-F238E27FC236}">
                <a16:creationId xmlns:a16="http://schemas.microsoft.com/office/drawing/2014/main" id="{984A9471-64A1-41B5-2562-EA9F5104754B}"/>
              </a:ext>
            </a:extLst>
          </p:cNvPr>
          <p:cNvSpPr txBox="1"/>
          <p:nvPr/>
        </p:nvSpPr>
        <p:spPr>
          <a:xfrm>
            <a:off x="504455" y="2872238"/>
            <a:ext cx="8321922" cy="1045223"/>
          </a:xfrm>
          <a:prstGeom prst="rect">
            <a:avLst/>
          </a:prstGeom>
          <a:noFill/>
        </p:spPr>
        <p:txBody>
          <a:bodyPr wrap="square" rtlCol="0">
            <a:spAutoFit/>
          </a:bodyPr>
          <a:lstStyle/>
          <a:p>
            <a:pPr algn="ctr">
              <a:lnSpc>
                <a:spcPct val="200000"/>
              </a:lnSpc>
            </a:pPr>
            <a:r>
              <a:rPr kumimoji="1" lang="en-US" altLang="zh-CN" sz="3600" b="1" dirty="0">
                <a:solidFill>
                  <a:srgbClr val="C00000"/>
                </a:solidFill>
              </a:rPr>
              <a:t>A New Era in the Quest for Dark Matter</a:t>
            </a:r>
          </a:p>
        </p:txBody>
      </p:sp>
      <p:sp>
        <p:nvSpPr>
          <p:cNvPr id="2" name="灯片编号占位符 1">
            <a:extLst>
              <a:ext uri="{FF2B5EF4-FFF2-40B4-BE49-F238E27FC236}">
                <a16:creationId xmlns:a16="http://schemas.microsoft.com/office/drawing/2014/main" id="{52966549-1583-A554-2EF5-2D19568FAA95}"/>
              </a:ext>
            </a:extLst>
          </p:cNvPr>
          <p:cNvSpPr>
            <a:spLocks noGrp="1"/>
          </p:cNvSpPr>
          <p:nvPr>
            <p:ph type="sldNum" sz="quarter" idx="12"/>
          </p:nvPr>
        </p:nvSpPr>
        <p:spPr/>
        <p:txBody>
          <a:bodyPr/>
          <a:lstStyle/>
          <a:p>
            <a:fld id="{BB1373A5-4827-6B46-A456-4073A047D00B}" type="slidenum">
              <a:rPr kumimoji="1" lang="zh-CN" altLang="en-US" smtClean="0"/>
              <a:t>10</a:t>
            </a:fld>
            <a:endParaRPr kumimoji="1" lang="zh-CN" altLang="en-US"/>
          </a:p>
        </p:txBody>
      </p:sp>
      <p:sp>
        <p:nvSpPr>
          <p:cNvPr id="10" name="文本框 9">
            <a:extLst>
              <a:ext uri="{FF2B5EF4-FFF2-40B4-BE49-F238E27FC236}">
                <a16:creationId xmlns:a16="http://schemas.microsoft.com/office/drawing/2014/main" id="{8E45DD1D-D572-2C43-8B81-91BD7AD10445}"/>
              </a:ext>
            </a:extLst>
          </p:cNvPr>
          <p:cNvSpPr txBox="1"/>
          <p:nvPr/>
        </p:nvSpPr>
        <p:spPr>
          <a:xfrm>
            <a:off x="2229656" y="4726648"/>
            <a:ext cx="4677884" cy="769441"/>
          </a:xfrm>
          <a:prstGeom prst="rect">
            <a:avLst/>
          </a:prstGeom>
          <a:noFill/>
        </p:spPr>
        <p:txBody>
          <a:bodyPr wrap="none" rtlCol="0">
            <a:spAutoFit/>
          </a:bodyPr>
          <a:lstStyle/>
          <a:p>
            <a:r>
              <a:rPr kumimoji="1" lang="en-US" altLang="zh-CN" sz="4400" b="1" dirty="0">
                <a:latin typeface="Libian SC" panose="02010600040101010101" pitchFamily="2" charset="-122"/>
                <a:ea typeface="Libian SC" panose="02010600040101010101" pitchFamily="2" charset="-122"/>
              </a:rPr>
              <a:t>Thank you very much !</a:t>
            </a:r>
          </a:p>
        </p:txBody>
      </p:sp>
    </p:spTree>
    <p:extLst>
      <p:ext uri="{BB962C8B-B14F-4D97-AF65-F5344CB8AC3E}">
        <p14:creationId xmlns:p14="http://schemas.microsoft.com/office/powerpoint/2010/main" val="234034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C9113DFE-6218-3143-BBD3-0980C65DD43C}"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3" name="灯片编号占位符 2">
            <a:extLst>
              <a:ext uri="{FF2B5EF4-FFF2-40B4-BE49-F238E27FC236}">
                <a16:creationId xmlns:a16="http://schemas.microsoft.com/office/drawing/2014/main" id="{E2AE4723-57AA-FF28-8355-9BB4D195D4EB}"/>
              </a:ext>
            </a:extLst>
          </p:cNvPr>
          <p:cNvSpPr>
            <a:spLocks noGrp="1"/>
          </p:cNvSpPr>
          <p:nvPr>
            <p:ph type="sldNum" sz="quarter" idx="12"/>
          </p:nvPr>
        </p:nvSpPr>
        <p:spPr/>
        <p:txBody>
          <a:bodyPr/>
          <a:lstStyle/>
          <a:p>
            <a:fld id="{BB1373A5-4827-6B46-A456-4073A047D00B}" type="slidenum">
              <a:rPr kumimoji="1" lang="zh-CN" altLang="en-US" smtClean="0"/>
              <a:t>11</a:t>
            </a:fld>
            <a:endParaRPr kumimoji="1" lang="zh-CN" altLang="en-US"/>
          </a:p>
        </p:txBody>
      </p:sp>
      <p:pic>
        <p:nvPicPr>
          <p:cNvPr id="7" name="图片 6">
            <a:extLst>
              <a:ext uri="{FF2B5EF4-FFF2-40B4-BE49-F238E27FC236}">
                <a16:creationId xmlns:a16="http://schemas.microsoft.com/office/drawing/2014/main" id="{C64F403B-8EA9-22D1-E6EC-FE82B5F050A3}"/>
              </a:ext>
            </a:extLst>
          </p:cNvPr>
          <p:cNvPicPr>
            <a:picLocks noChangeAspect="1"/>
          </p:cNvPicPr>
          <p:nvPr/>
        </p:nvPicPr>
        <p:blipFill>
          <a:blip r:embed="rId4"/>
          <a:stretch>
            <a:fillRect/>
          </a:stretch>
        </p:blipFill>
        <p:spPr>
          <a:xfrm>
            <a:off x="4560251" y="1351421"/>
            <a:ext cx="4169308" cy="4620079"/>
          </a:xfrm>
          <a:prstGeom prst="rect">
            <a:avLst/>
          </a:prstGeom>
        </p:spPr>
      </p:pic>
      <p:pic>
        <p:nvPicPr>
          <p:cNvPr id="8" name="图片 7">
            <a:extLst>
              <a:ext uri="{FF2B5EF4-FFF2-40B4-BE49-F238E27FC236}">
                <a16:creationId xmlns:a16="http://schemas.microsoft.com/office/drawing/2014/main" id="{CBCDE91A-293B-8EE0-9F42-4B255D90EEEE}"/>
              </a:ext>
            </a:extLst>
          </p:cNvPr>
          <p:cNvPicPr>
            <a:picLocks noChangeAspect="1"/>
          </p:cNvPicPr>
          <p:nvPr/>
        </p:nvPicPr>
        <p:blipFill rotWithShape="1">
          <a:blip r:embed="rId5"/>
          <a:srcRect l="837"/>
          <a:stretch/>
        </p:blipFill>
        <p:spPr>
          <a:xfrm>
            <a:off x="998232" y="1584481"/>
            <a:ext cx="3573768" cy="4153960"/>
          </a:xfrm>
          <a:prstGeom prst="rect">
            <a:avLst/>
          </a:prstGeom>
        </p:spPr>
      </p:pic>
      <p:sp>
        <p:nvSpPr>
          <p:cNvPr id="9" name="矩形 8">
            <a:extLst>
              <a:ext uri="{FF2B5EF4-FFF2-40B4-BE49-F238E27FC236}">
                <a16:creationId xmlns:a16="http://schemas.microsoft.com/office/drawing/2014/main" id="{BC1A9DCE-6395-B9D3-0D97-F0D56B7B0807}"/>
              </a:ext>
            </a:extLst>
          </p:cNvPr>
          <p:cNvSpPr/>
          <p:nvPr/>
        </p:nvSpPr>
        <p:spPr>
          <a:xfrm>
            <a:off x="3472447" y="6065559"/>
            <a:ext cx="3370142" cy="300210"/>
          </a:xfrm>
          <a:prstGeom prst="rect">
            <a:avLst/>
          </a:prstGeom>
        </p:spPr>
        <p:txBody>
          <a:bodyPr wrap="square">
            <a:spAutoFit/>
          </a:bodyPr>
          <a:lstStyle/>
          <a:p>
            <a:r>
              <a:rPr lang="en-US" altLang="zh-CN" sz="1351" dirty="0" err="1">
                <a:solidFill>
                  <a:schemeClr val="bg1">
                    <a:lumMod val="50000"/>
                  </a:schemeClr>
                </a:solidFill>
                <a:latin typeface="Times New Roman" panose="02020603050405020304" pitchFamily="18" charset="0"/>
                <a:cs typeface="Times New Roman" panose="02020603050405020304" pitchFamily="18" charset="0"/>
              </a:rPr>
              <a:t>Rouven</a:t>
            </a:r>
            <a:r>
              <a:rPr lang="en-US" altLang="zh-CN" sz="1351" dirty="0">
                <a:solidFill>
                  <a:schemeClr val="bg1">
                    <a:lumMod val="50000"/>
                  </a:schemeClr>
                </a:solidFill>
                <a:latin typeface="Times New Roman" panose="02020603050405020304" pitchFamily="18" charset="0"/>
                <a:cs typeface="Times New Roman" panose="02020603050405020304" pitchFamily="18" charset="0"/>
              </a:rPr>
              <a:t> Essig, </a:t>
            </a:r>
            <a:r>
              <a:rPr lang="en-US" altLang="zh-CN" sz="1351" i="1" dirty="0">
                <a:solidFill>
                  <a:schemeClr val="bg1">
                    <a:lumMod val="50000"/>
                  </a:schemeClr>
                </a:solidFill>
                <a:latin typeface="Times New Roman" panose="02020603050405020304" pitchFamily="18" charset="0"/>
                <a:cs typeface="Times New Roman" panose="02020603050405020304" pitchFamily="18" charset="0"/>
              </a:rPr>
              <a:t>et.al</a:t>
            </a:r>
            <a:r>
              <a:rPr lang="en-US" altLang="zh-CN" sz="1351"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1351" dirty="0" err="1">
                <a:solidFill>
                  <a:schemeClr val="bg1">
                    <a:lumMod val="50000"/>
                  </a:schemeClr>
                </a:solidFill>
                <a:latin typeface="Times New Roman" panose="02020603050405020304" pitchFamily="18" charset="0"/>
                <a:cs typeface="Times New Roman" panose="02020603050405020304" pitchFamily="18" charset="0"/>
              </a:rPr>
              <a:t>arxiv</a:t>
            </a:r>
            <a:r>
              <a:rPr lang="en-US" altLang="zh-CN" sz="1351" dirty="0">
                <a:solidFill>
                  <a:schemeClr val="bg1">
                    <a:lumMod val="50000"/>
                  </a:schemeClr>
                </a:solidFill>
                <a:latin typeface="Times New Roman" panose="02020603050405020304" pitchFamily="18" charset="0"/>
                <a:cs typeface="Times New Roman" panose="02020603050405020304" pitchFamily="18" charset="0"/>
              </a:rPr>
              <a:t>: 2203.08297</a:t>
            </a:r>
            <a:endParaRPr lang="zh-CN" altLang="en-US" sz="1351"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4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77CEBDAE-C33D-C14B-8ABA-2B6CC25479F7}"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3" name="灯片编号占位符 2">
            <a:extLst>
              <a:ext uri="{FF2B5EF4-FFF2-40B4-BE49-F238E27FC236}">
                <a16:creationId xmlns:a16="http://schemas.microsoft.com/office/drawing/2014/main" id="{9039297E-3F24-2EB4-C102-266A9239B8BB}"/>
              </a:ext>
            </a:extLst>
          </p:cNvPr>
          <p:cNvSpPr>
            <a:spLocks noGrp="1"/>
          </p:cNvSpPr>
          <p:nvPr>
            <p:ph type="sldNum" sz="quarter" idx="12"/>
          </p:nvPr>
        </p:nvSpPr>
        <p:spPr/>
        <p:txBody>
          <a:bodyPr/>
          <a:lstStyle/>
          <a:p>
            <a:fld id="{BB1373A5-4827-6B46-A456-4073A047D00B}" type="slidenum">
              <a:rPr kumimoji="1" lang="zh-CN" altLang="en-US" smtClean="0"/>
              <a:t>12</a:t>
            </a:fld>
            <a:endParaRPr kumimoji="1" lang="zh-CN" altLang="en-US"/>
          </a:p>
        </p:txBody>
      </p:sp>
      <p:pic>
        <p:nvPicPr>
          <p:cNvPr id="2" name="图片 1">
            <a:extLst>
              <a:ext uri="{FF2B5EF4-FFF2-40B4-BE49-F238E27FC236}">
                <a16:creationId xmlns:a16="http://schemas.microsoft.com/office/drawing/2014/main" id="{5CF3F306-33E2-CB44-9DC2-492B2BB9E6EF}"/>
              </a:ext>
            </a:extLst>
          </p:cNvPr>
          <p:cNvPicPr>
            <a:picLocks noChangeAspect="1"/>
          </p:cNvPicPr>
          <p:nvPr/>
        </p:nvPicPr>
        <p:blipFill>
          <a:blip r:embed="rId4"/>
          <a:stretch>
            <a:fillRect/>
          </a:stretch>
        </p:blipFill>
        <p:spPr>
          <a:xfrm>
            <a:off x="628650" y="4031202"/>
            <a:ext cx="4821655" cy="2024061"/>
          </a:xfrm>
          <a:prstGeom prst="rect">
            <a:avLst/>
          </a:prstGeom>
        </p:spPr>
      </p:pic>
      <p:pic>
        <p:nvPicPr>
          <p:cNvPr id="5" name="图片 4">
            <a:extLst>
              <a:ext uri="{FF2B5EF4-FFF2-40B4-BE49-F238E27FC236}">
                <a16:creationId xmlns:a16="http://schemas.microsoft.com/office/drawing/2014/main" id="{C26E3EDF-CCBA-7A43-8382-E660FD79C90E}"/>
              </a:ext>
            </a:extLst>
          </p:cNvPr>
          <p:cNvPicPr>
            <a:picLocks noChangeAspect="1"/>
          </p:cNvPicPr>
          <p:nvPr/>
        </p:nvPicPr>
        <p:blipFill>
          <a:blip r:embed="rId5"/>
          <a:stretch>
            <a:fillRect/>
          </a:stretch>
        </p:blipFill>
        <p:spPr>
          <a:xfrm>
            <a:off x="542868" y="1256136"/>
            <a:ext cx="8221122" cy="643916"/>
          </a:xfrm>
          <a:prstGeom prst="rect">
            <a:avLst/>
          </a:prstGeom>
        </p:spPr>
      </p:pic>
      <p:pic>
        <p:nvPicPr>
          <p:cNvPr id="6" name="图片 5">
            <a:extLst>
              <a:ext uri="{FF2B5EF4-FFF2-40B4-BE49-F238E27FC236}">
                <a16:creationId xmlns:a16="http://schemas.microsoft.com/office/drawing/2014/main" id="{097FC582-77FC-274F-A0CC-ACC5055B3F0A}"/>
              </a:ext>
            </a:extLst>
          </p:cNvPr>
          <p:cNvPicPr>
            <a:picLocks noChangeAspect="1"/>
          </p:cNvPicPr>
          <p:nvPr/>
        </p:nvPicPr>
        <p:blipFill>
          <a:blip r:embed="rId6"/>
          <a:stretch>
            <a:fillRect/>
          </a:stretch>
        </p:blipFill>
        <p:spPr>
          <a:xfrm>
            <a:off x="294228" y="2099352"/>
            <a:ext cx="8221122" cy="1658381"/>
          </a:xfrm>
          <a:prstGeom prst="rect">
            <a:avLst/>
          </a:prstGeom>
        </p:spPr>
      </p:pic>
      <p:sp>
        <p:nvSpPr>
          <p:cNvPr id="19" name="文本框 18">
            <a:extLst>
              <a:ext uri="{FF2B5EF4-FFF2-40B4-BE49-F238E27FC236}">
                <a16:creationId xmlns:a16="http://schemas.microsoft.com/office/drawing/2014/main" id="{7AEA7011-BFD2-3D40-9BC4-20C190A1973D}"/>
              </a:ext>
            </a:extLst>
          </p:cNvPr>
          <p:cNvSpPr txBox="1"/>
          <p:nvPr/>
        </p:nvSpPr>
        <p:spPr>
          <a:xfrm>
            <a:off x="5820424" y="4124536"/>
            <a:ext cx="2694926" cy="1477328"/>
          </a:xfrm>
          <a:prstGeom prst="rect">
            <a:avLst/>
          </a:prstGeom>
          <a:noFill/>
        </p:spPr>
        <p:txBody>
          <a:bodyPr wrap="square">
            <a:spAutoFit/>
          </a:bodyPr>
          <a:lstStyle/>
          <a:p>
            <a:pPr algn="just"/>
            <a:r>
              <a:rPr lang="zh-CN" altLang="en-US" dirty="0"/>
              <a:t>excess</a:t>
            </a:r>
            <a:r>
              <a:rPr lang="en-US" altLang="zh-CN" dirty="0"/>
              <a:t> may </a:t>
            </a:r>
            <a:r>
              <a:rPr lang="zh-CN" altLang="en-US" dirty="0"/>
              <a:t>corresponds to a WIMP with mass ∼2.5 GeV/c</a:t>
            </a:r>
            <a:r>
              <a:rPr lang="zh-CN" altLang="en-US" baseline="30000" dirty="0"/>
              <a:t>2</a:t>
            </a:r>
            <a:r>
              <a:rPr lang="zh-CN" altLang="en-US" dirty="0"/>
              <a:t> and a WIMP-nucleon scattering cross section ∼3 × 10</a:t>
            </a:r>
            <a:r>
              <a:rPr lang="zh-CN" altLang="en-US" baseline="30000" dirty="0"/>
              <a:t>−40 </a:t>
            </a:r>
            <a:r>
              <a:rPr lang="zh-CN" altLang="en-US" dirty="0"/>
              <a:t>cm</a:t>
            </a:r>
            <a:r>
              <a:rPr lang="zh-CN" altLang="en-US" baseline="30000" dirty="0"/>
              <a:t>2</a:t>
            </a:r>
            <a:r>
              <a:rPr lang="zh-CN" altLang="en-US" dirty="0"/>
              <a:t>.</a:t>
            </a:r>
          </a:p>
        </p:txBody>
      </p:sp>
      <p:sp>
        <p:nvSpPr>
          <p:cNvPr id="10" name="乘 9">
            <a:extLst>
              <a:ext uri="{FF2B5EF4-FFF2-40B4-BE49-F238E27FC236}">
                <a16:creationId xmlns:a16="http://schemas.microsoft.com/office/drawing/2014/main" id="{811C61E8-E394-844D-9318-687D45CC14C6}"/>
              </a:ext>
            </a:extLst>
          </p:cNvPr>
          <p:cNvSpPr/>
          <p:nvPr/>
        </p:nvSpPr>
        <p:spPr>
          <a:xfrm>
            <a:off x="6773779" y="5601864"/>
            <a:ext cx="914400" cy="66511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Title 1">
            <a:extLst>
              <a:ext uri="{FF2B5EF4-FFF2-40B4-BE49-F238E27FC236}">
                <a16:creationId xmlns:a16="http://schemas.microsoft.com/office/drawing/2014/main" id="{8FDF27E6-621B-4214-8833-D3BC6358C761}"/>
              </a:ext>
            </a:extLst>
          </p:cNvPr>
          <p:cNvSpPr txBox="1">
            <a:spLocks/>
          </p:cNvSpPr>
          <p:nvPr/>
        </p:nvSpPr>
        <p:spPr>
          <a:xfrm>
            <a:off x="796067" y="129115"/>
            <a:ext cx="7573383"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0432FF"/>
                </a:solidFill>
                <a:latin typeface="+mn-lt"/>
              </a:rPr>
              <a:t>Back Up</a:t>
            </a:r>
            <a:endParaRPr lang="en-CN" sz="3200" b="1" dirty="0">
              <a:solidFill>
                <a:srgbClr val="FF0000"/>
              </a:solidFill>
              <a:latin typeface="+mn-lt"/>
            </a:endParaRPr>
          </a:p>
        </p:txBody>
      </p:sp>
    </p:spTree>
    <p:extLst>
      <p:ext uri="{BB962C8B-B14F-4D97-AF65-F5344CB8AC3E}">
        <p14:creationId xmlns:p14="http://schemas.microsoft.com/office/powerpoint/2010/main" val="207511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E7E15130-3363-AE4B-88E2-E7F8DF21222C}"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3" name="灯片编号占位符 2">
            <a:extLst>
              <a:ext uri="{FF2B5EF4-FFF2-40B4-BE49-F238E27FC236}">
                <a16:creationId xmlns:a16="http://schemas.microsoft.com/office/drawing/2014/main" id="{E2AE4723-57AA-FF28-8355-9BB4D195D4EB}"/>
              </a:ext>
            </a:extLst>
          </p:cNvPr>
          <p:cNvSpPr>
            <a:spLocks noGrp="1"/>
          </p:cNvSpPr>
          <p:nvPr>
            <p:ph type="sldNum" sz="quarter" idx="12"/>
          </p:nvPr>
        </p:nvSpPr>
        <p:spPr/>
        <p:txBody>
          <a:bodyPr/>
          <a:lstStyle/>
          <a:p>
            <a:fld id="{BB1373A5-4827-6B46-A456-4073A047D00B}" type="slidenum">
              <a:rPr kumimoji="1" lang="zh-CN" altLang="en-US" smtClean="0"/>
              <a:t>13</a:t>
            </a:fld>
            <a:endParaRPr kumimoji="1" lang="zh-CN" altLang="en-US"/>
          </a:p>
        </p:txBody>
      </p:sp>
      <p:sp>
        <p:nvSpPr>
          <p:cNvPr id="2" name="文本框 1">
            <a:extLst>
              <a:ext uri="{FF2B5EF4-FFF2-40B4-BE49-F238E27FC236}">
                <a16:creationId xmlns:a16="http://schemas.microsoft.com/office/drawing/2014/main" id="{6CE2DDFD-211A-AD35-3EDF-98F172264B6C}"/>
              </a:ext>
            </a:extLst>
          </p:cNvPr>
          <p:cNvSpPr txBox="1"/>
          <p:nvPr/>
        </p:nvSpPr>
        <p:spPr>
          <a:xfrm>
            <a:off x="373265" y="1611379"/>
            <a:ext cx="8304917" cy="369332"/>
          </a:xfrm>
          <a:prstGeom prst="rect">
            <a:avLst/>
          </a:prstGeom>
          <a:noFill/>
        </p:spPr>
        <p:txBody>
          <a:bodyPr wrap="square" rtlCol="0">
            <a:spAutoFit/>
          </a:bodyPr>
          <a:lstStyle/>
          <a:p>
            <a:pPr marL="257168" indent="-257168">
              <a:buFont typeface="Arial" panose="020B0604020202020204" pitchFamily="34" charset="0"/>
              <a:buChar char="•"/>
              <a:defRPr/>
            </a:pPr>
            <a:r>
              <a:rPr lang="en-US" altLang="zh-CN" dirty="0">
                <a:solidFill>
                  <a:srgbClr val="000000"/>
                </a:solidFill>
                <a:latin typeface="Times New Roman" panose="02020603050405020304" pitchFamily="18" charset="0"/>
                <a:ea typeface="微软雅黑"/>
                <a:cs typeface="Times New Roman" panose="02020603050405020304" pitchFamily="18" charset="0"/>
              </a:rPr>
              <a:t>The calculation of </a:t>
            </a:r>
            <a:r>
              <a:rPr lang="en-US" altLang="zh-CN" dirty="0">
                <a:latin typeface="Times New Roman" panose="02020603050405020304" pitchFamily="18" charset="0"/>
                <a:cs typeface="Times New Roman" panose="02020603050405020304" pitchFamily="18" charset="0"/>
              </a:rPr>
              <a:t>dielectric function:</a:t>
            </a:r>
            <a:endParaRPr lang="zh-CN" altLang="en-US" dirty="0">
              <a:solidFill>
                <a:srgbClr val="000000"/>
              </a:solidFill>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0C15156E-C862-3548-ADDE-8BDBC4114523}"/>
              </a:ext>
            </a:extLst>
          </p:cNvPr>
          <p:cNvSpPr txBox="1"/>
          <p:nvPr/>
        </p:nvSpPr>
        <p:spPr>
          <a:xfrm>
            <a:off x="188560" y="5031316"/>
            <a:ext cx="2253259" cy="323165"/>
          </a:xfrm>
          <a:prstGeom prst="rect">
            <a:avLst/>
          </a:prstGeom>
          <a:noFill/>
        </p:spPr>
        <p:txBody>
          <a:bodyPr wrap="square" rtlCol="0">
            <a:spAutoFit/>
          </a:bodyPr>
          <a:lstStyle/>
          <a:p>
            <a:pPr marL="214308" indent="-214308">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a:t>
            </a:r>
            <a:r>
              <a:rPr lang="en-US" altLang="zh-CN" sz="1500" dirty="0" err="1">
                <a:latin typeface="Times New Roman" panose="02020603050405020304" pitchFamily="18" charset="0"/>
                <a:cs typeface="Times New Roman" panose="02020603050405020304" pitchFamily="18" charset="0"/>
              </a:rPr>
              <a:t>Lindhard</a:t>
            </a:r>
            <a:r>
              <a:rPr lang="en-US" altLang="zh-CN" sz="1500" dirty="0">
                <a:latin typeface="Times New Roman" panose="02020603050405020304" pitchFamily="18" charset="0"/>
                <a:cs typeface="Times New Roman" panose="02020603050405020304" pitchFamily="18" charset="0"/>
              </a:rPr>
              <a:t> method: </a:t>
            </a:r>
            <a:endParaRPr lang="zh-CN" altLang="en-US" sz="15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1531A89-6D7D-70A4-2512-BEF96989BA92}"/>
              </a:ext>
            </a:extLst>
          </p:cNvPr>
          <p:cNvSpPr txBox="1"/>
          <p:nvPr/>
        </p:nvSpPr>
        <p:spPr>
          <a:xfrm>
            <a:off x="276731" y="5314408"/>
            <a:ext cx="2738439"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Assuming homogenous material and neglecting all dissipation effects.</a:t>
            </a:r>
            <a:endParaRPr lang="zh-CN" altLang="en-US" sz="12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4F2A88B5-C27A-2914-E06D-C50DF65F1145}"/>
              </a:ext>
            </a:extLst>
          </p:cNvPr>
          <p:cNvPicPr>
            <a:picLocks noChangeAspect="1"/>
          </p:cNvPicPr>
          <p:nvPr/>
        </p:nvPicPr>
        <p:blipFill rotWithShape="1">
          <a:blip r:embed="rId4"/>
          <a:srcRect t="12000" b="3970"/>
          <a:stretch/>
        </p:blipFill>
        <p:spPr>
          <a:xfrm>
            <a:off x="188559" y="2309952"/>
            <a:ext cx="8731604" cy="2779595"/>
          </a:xfrm>
          <a:prstGeom prst="rect">
            <a:avLst/>
          </a:prstGeom>
        </p:spPr>
      </p:pic>
      <p:sp>
        <p:nvSpPr>
          <p:cNvPr id="9" name="矩形 8">
            <a:extLst>
              <a:ext uri="{FF2B5EF4-FFF2-40B4-BE49-F238E27FC236}">
                <a16:creationId xmlns:a16="http://schemas.microsoft.com/office/drawing/2014/main" id="{45AB0678-6626-7A80-DFAA-E8217D83D6FA}"/>
              </a:ext>
            </a:extLst>
          </p:cNvPr>
          <p:cNvSpPr/>
          <p:nvPr/>
        </p:nvSpPr>
        <p:spPr>
          <a:xfrm>
            <a:off x="5689954" y="1914502"/>
            <a:ext cx="3462337" cy="461665"/>
          </a:xfrm>
          <a:prstGeom prst="rect">
            <a:avLst/>
          </a:prstGeom>
        </p:spPr>
        <p:txBody>
          <a:bodyPr wrap="square">
            <a:spAutoFit/>
          </a:bodyPr>
          <a:lstStyle/>
          <a:p>
            <a:r>
              <a:rPr lang="en-US" altLang="zh-CN" sz="1200" dirty="0">
                <a:solidFill>
                  <a:schemeClr val="bg1">
                    <a:lumMod val="50000"/>
                  </a:schemeClr>
                </a:solidFill>
                <a:latin typeface="Times New Roman" panose="02020603050405020304" pitchFamily="18" charset="0"/>
                <a:cs typeface="Times New Roman" panose="02020603050405020304" pitchFamily="18" charset="0"/>
              </a:rPr>
              <a:t>Simon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Knapen</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Jonathan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Kozaczuk</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and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Tongyan</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Lin, Phys. Rev. D </a:t>
            </a:r>
            <a:r>
              <a:rPr lang="en-US" altLang="zh-CN" sz="1200" b="1" dirty="0">
                <a:solidFill>
                  <a:schemeClr val="bg1">
                    <a:lumMod val="50000"/>
                  </a:schemeClr>
                </a:solidFill>
                <a:latin typeface="Times New Roman" panose="02020603050405020304" pitchFamily="18" charset="0"/>
                <a:cs typeface="Times New Roman" panose="02020603050405020304" pitchFamily="18" charset="0"/>
              </a:rPr>
              <a:t>105</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015014(2021).</a:t>
            </a:r>
          </a:p>
        </p:txBody>
      </p:sp>
      <p:sp>
        <p:nvSpPr>
          <p:cNvPr id="10" name="矩形 9">
            <a:extLst>
              <a:ext uri="{FF2B5EF4-FFF2-40B4-BE49-F238E27FC236}">
                <a16:creationId xmlns:a16="http://schemas.microsoft.com/office/drawing/2014/main" id="{9488F972-A5E3-9D7C-3056-88A43B9991D4}"/>
              </a:ext>
            </a:extLst>
          </p:cNvPr>
          <p:cNvSpPr/>
          <p:nvPr/>
        </p:nvSpPr>
        <p:spPr>
          <a:xfrm>
            <a:off x="570108" y="1880755"/>
            <a:ext cx="4849619" cy="484876"/>
          </a:xfrm>
          <a:prstGeom prst="rect">
            <a:avLst/>
          </a:prstGeom>
        </p:spPr>
        <p:txBody>
          <a:bodyPr wrap="square">
            <a:spAutoFit/>
          </a:bodyPr>
          <a:lstStyle/>
          <a:p>
            <a:r>
              <a:rPr lang="en-US" altLang="zh-CN" sz="1200" dirty="0" err="1">
                <a:latin typeface="Times New Roman" panose="02020603050405020304" pitchFamily="18" charset="0"/>
                <a:cs typeface="Times New Roman" panose="02020603050405020304" pitchFamily="18" charset="0"/>
              </a:rPr>
              <a:t>DarkELF</a:t>
            </a:r>
            <a:r>
              <a:rPr lang="en-US" altLang="zh-CN" sz="1351" dirty="0">
                <a:latin typeface="Times New Roman" panose="02020603050405020304" pitchFamily="18" charset="0"/>
                <a:cs typeface="Times New Roman" panose="02020603050405020304" pitchFamily="18" charset="0"/>
              </a:rPr>
              <a:t>:</a:t>
            </a:r>
            <a:r>
              <a:rPr lang="en-US" altLang="zh-CN" sz="1351" dirty="0">
                <a:solidFill>
                  <a:srgbClr val="000000"/>
                </a:solidFill>
                <a:latin typeface="Times New Roman" panose="02020603050405020304" pitchFamily="18" charset="0"/>
                <a:ea typeface="微软雅黑"/>
                <a:cs typeface="Times New Roman" panose="02020603050405020304" pitchFamily="18" charset="0"/>
              </a:rPr>
              <a:t> </a:t>
            </a:r>
            <a:r>
              <a:rPr lang="en-US" altLang="zh-CN" sz="1200" dirty="0">
                <a:solidFill>
                  <a:srgbClr val="000000"/>
                </a:solidFill>
                <a:latin typeface="Times New Roman" panose="02020603050405020304" pitchFamily="18" charset="0"/>
                <a:ea typeface="微软雅黑"/>
                <a:cs typeface="Times New Roman" panose="02020603050405020304" pitchFamily="18" charset="0"/>
              </a:rPr>
              <a:t>Including the real and imaginary parts of the dielectric function calculated using the DFT software GPAW.</a:t>
            </a:r>
            <a:endParaRPr lang="zh-CN" altLang="en-US" sz="1200" dirty="0"/>
          </a:p>
        </p:txBody>
      </p:sp>
      <p:sp>
        <p:nvSpPr>
          <p:cNvPr id="11" name="文本框 10">
            <a:extLst>
              <a:ext uri="{FF2B5EF4-FFF2-40B4-BE49-F238E27FC236}">
                <a16:creationId xmlns:a16="http://schemas.microsoft.com/office/drawing/2014/main" id="{660B9241-A7DF-ED61-3BDF-AE0BA8312C96}"/>
              </a:ext>
            </a:extLst>
          </p:cNvPr>
          <p:cNvSpPr txBox="1"/>
          <p:nvPr/>
        </p:nvSpPr>
        <p:spPr>
          <a:xfrm>
            <a:off x="2994917" y="5031313"/>
            <a:ext cx="2424808" cy="323165"/>
          </a:xfrm>
          <a:prstGeom prst="rect">
            <a:avLst/>
          </a:prstGeom>
          <a:noFill/>
        </p:spPr>
        <p:txBody>
          <a:bodyPr wrap="square" rtlCol="0">
            <a:spAutoFit/>
          </a:bodyPr>
          <a:lstStyle/>
          <a:p>
            <a:pPr marL="214308" indent="-214308">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a:t>
            </a:r>
            <a:r>
              <a:rPr lang="en-US" altLang="zh-CN" sz="1500" dirty="0" err="1">
                <a:latin typeface="Times New Roman" panose="02020603050405020304" pitchFamily="18" charset="0"/>
                <a:cs typeface="Times New Roman" panose="02020603050405020304" pitchFamily="18" charset="0"/>
              </a:rPr>
              <a:t>Mermin</a:t>
            </a:r>
            <a:r>
              <a:rPr lang="en-US" altLang="zh-CN" sz="1500" dirty="0">
                <a:latin typeface="Times New Roman" panose="02020603050405020304" pitchFamily="18" charset="0"/>
                <a:cs typeface="Times New Roman" panose="02020603050405020304" pitchFamily="18" charset="0"/>
              </a:rPr>
              <a:t> method: </a:t>
            </a:r>
            <a:endParaRPr lang="zh-CN" altLang="en-US" sz="15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4AFDF43C-2923-4414-6647-6B882CE6D9F1}"/>
              </a:ext>
            </a:extLst>
          </p:cNvPr>
          <p:cNvSpPr txBox="1"/>
          <p:nvPr/>
        </p:nvSpPr>
        <p:spPr>
          <a:xfrm>
            <a:off x="3035421" y="5331398"/>
            <a:ext cx="2209800" cy="646331"/>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 generalization of  the </a:t>
            </a:r>
            <a:r>
              <a:rPr lang="en-US" altLang="zh-CN" sz="1200" dirty="0" err="1">
                <a:latin typeface="Times New Roman" panose="02020603050405020304" pitchFamily="18" charset="0"/>
                <a:cs typeface="Times New Roman" panose="02020603050405020304" pitchFamily="18" charset="0"/>
              </a:rPr>
              <a:t>Lindhard</a:t>
            </a:r>
            <a:r>
              <a:rPr lang="en-US" altLang="zh-CN" sz="1200" dirty="0">
                <a:latin typeface="Times New Roman" panose="02020603050405020304" pitchFamily="18" charset="0"/>
                <a:cs typeface="Times New Roman" panose="02020603050405020304" pitchFamily="18" charset="0"/>
              </a:rPr>
              <a:t> which includes dissipation.</a:t>
            </a:r>
            <a:endParaRPr lang="zh-CN" altLang="en-US" sz="12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DEE77E63-A905-D27E-4F8E-8DF92E53CF18}"/>
              </a:ext>
            </a:extLst>
          </p:cNvPr>
          <p:cNvSpPr txBox="1"/>
          <p:nvPr/>
        </p:nvSpPr>
        <p:spPr>
          <a:xfrm>
            <a:off x="5641984" y="5014326"/>
            <a:ext cx="1971675" cy="323165"/>
          </a:xfrm>
          <a:prstGeom prst="rect">
            <a:avLst/>
          </a:prstGeom>
          <a:noFill/>
        </p:spPr>
        <p:txBody>
          <a:bodyPr wrap="square" rtlCol="0">
            <a:spAutoFit/>
          </a:bodyPr>
          <a:lstStyle/>
          <a:p>
            <a:pPr marL="214308" indent="-214308">
              <a:buFont typeface="Wingdings" panose="05000000000000000000" pitchFamily="2" charset="2"/>
              <a:buChar char="Ø"/>
            </a:pPr>
            <a:r>
              <a:rPr lang="en-US" altLang="zh-CN" sz="1500" dirty="0">
                <a:latin typeface="Times New Roman" panose="02020603050405020304" pitchFamily="18" charset="0"/>
                <a:cs typeface="Times New Roman" panose="02020603050405020304" pitchFamily="18" charset="0"/>
              </a:rPr>
              <a:t>The GPAW method: </a:t>
            </a:r>
            <a:endParaRPr lang="zh-CN" altLang="en-US" sz="15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F8E65EDB-F82E-4C6C-7FDC-22F6AD8E0B84}"/>
              </a:ext>
            </a:extLst>
          </p:cNvPr>
          <p:cNvSpPr txBox="1"/>
          <p:nvPr/>
        </p:nvSpPr>
        <p:spPr>
          <a:xfrm>
            <a:off x="5838830" y="5260321"/>
            <a:ext cx="3205163"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It relies on a first principles calculation with package GPAW.</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60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57337F11-679B-904F-AC45-E95B1C0239AE}"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a16="http://schemas.microsoft.com/office/drawing/2014/main" id="{1C2684AF-5AEE-726C-84C6-9175B7ABED78}"/>
              </a:ext>
            </a:extLst>
          </p:cNvPr>
          <p:cNvSpPr/>
          <p:nvPr/>
        </p:nvSpPr>
        <p:spPr>
          <a:xfrm>
            <a:off x="419661" y="1612407"/>
            <a:ext cx="1906676" cy="338554"/>
          </a:xfrm>
          <a:prstGeom prst="rect">
            <a:avLst/>
          </a:prstGeom>
        </p:spPr>
        <p:txBody>
          <a:bodyPr wrap="none">
            <a:spAutoFit/>
          </a:bodyPr>
          <a:lstStyle/>
          <a:p>
            <a:r>
              <a:rPr lang="en-US" altLang="zh-CN" sz="1600" b="1" dirty="0">
                <a:solidFill>
                  <a:srgbClr val="FF0000"/>
                </a:solidFill>
                <a:cs typeface="Times New Roman" panose="02020603050405020304" pitchFamily="18" charset="0"/>
              </a:rPr>
              <a:t> e.g. Cosmic Ray DM</a:t>
            </a:r>
            <a:endParaRPr lang="zh-CN" altLang="en-US" sz="1600" b="1" dirty="0">
              <a:solidFill>
                <a:srgbClr val="FF0000"/>
              </a:solidFill>
            </a:endParaRPr>
          </a:p>
        </p:txBody>
      </p:sp>
      <p:pic>
        <p:nvPicPr>
          <p:cNvPr id="23" name="图片 22">
            <a:extLst>
              <a:ext uri="{FF2B5EF4-FFF2-40B4-BE49-F238E27FC236}">
                <a16:creationId xmlns:a16="http://schemas.microsoft.com/office/drawing/2014/main" id="{1F734E5C-6DE1-27BF-D67E-74F99CB40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784" y="1485673"/>
            <a:ext cx="3493108" cy="669142"/>
          </a:xfrm>
          <a:prstGeom prst="rect">
            <a:avLst/>
          </a:prstGeom>
        </p:spPr>
      </p:pic>
      <p:grpSp>
        <p:nvGrpSpPr>
          <p:cNvPr id="7" name="组合 6">
            <a:extLst>
              <a:ext uri="{FF2B5EF4-FFF2-40B4-BE49-F238E27FC236}">
                <a16:creationId xmlns:a16="http://schemas.microsoft.com/office/drawing/2014/main" id="{39B12987-5EDC-7AE7-1E85-FD6A94D25C8F}"/>
              </a:ext>
            </a:extLst>
          </p:cNvPr>
          <p:cNvGrpSpPr/>
          <p:nvPr/>
        </p:nvGrpSpPr>
        <p:grpSpPr>
          <a:xfrm>
            <a:off x="628650" y="2457827"/>
            <a:ext cx="3493109" cy="1670096"/>
            <a:chOff x="1772600" y="3645011"/>
            <a:chExt cx="4348767" cy="1840353"/>
          </a:xfrm>
        </p:grpSpPr>
        <p:grpSp>
          <p:nvGrpSpPr>
            <p:cNvPr id="8" name="组合 7">
              <a:extLst>
                <a:ext uri="{FF2B5EF4-FFF2-40B4-BE49-F238E27FC236}">
                  <a16:creationId xmlns:a16="http://schemas.microsoft.com/office/drawing/2014/main" id="{5F93036E-452D-6294-1250-A76AAF190AB7}"/>
                </a:ext>
              </a:extLst>
            </p:cNvPr>
            <p:cNvGrpSpPr/>
            <p:nvPr/>
          </p:nvGrpSpPr>
          <p:grpSpPr>
            <a:xfrm>
              <a:off x="1879600" y="3645011"/>
              <a:ext cx="3215044" cy="1441295"/>
              <a:chOff x="1555750" y="3334541"/>
              <a:chExt cx="3215044" cy="1441295"/>
            </a:xfrm>
          </p:grpSpPr>
          <p:cxnSp>
            <p:nvCxnSpPr>
              <p:cNvPr id="15" name="直接箭头连接符 24">
                <a:extLst>
                  <a:ext uri="{FF2B5EF4-FFF2-40B4-BE49-F238E27FC236}">
                    <a16:creationId xmlns:a16="http://schemas.microsoft.com/office/drawing/2014/main" id="{48BBB985-A70A-14BB-DCF2-F1949E72184A}"/>
                  </a:ext>
                </a:extLst>
              </p:cNvPr>
              <p:cNvCxnSpPr/>
              <p:nvPr/>
            </p:nvCxnSpPr>
            <p:spPr>
              <a:xfrm>
                <a:off x="1555750" y="4126356"/>
                <a:ext cx="18161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BD53C85C-C44E-AD90-0089-9F330579D9E4}"/>
                  </a:ext>
                </a:extLst>
              </p:cNvPr>
              <p:cNvSpPr/>
              <p:nvPr/>
            </p:nvSpPr>
            <p:spPr>
              <a:xfrm>
                <a:off x="3495072" y="3994505"/>
                <a:ext cx="257778" cy="2637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20" name="直接箭头连接符 27">
                <a:extLst>
                  <a:ext uri="{FF2B5EF4-FFF2-40B4-BE49-F238E27FC236}">
                    <a16:creationId xmlns:a16="http://schemas.microsoft.com/office/drawing/2014/main" id="{C84FA574-6ECE-E02B-150C-BFC43D46DB69}"/>
                  </a:ext>
                </a:extLst>
              </p:cNvPr>
              <p:cNvCxnSpPr>
                <a:cxnSpLocks/>
              </p:cNvCxnSpPr>
              <p:nvPr/>
            </p:nvCxnSpPr>
            <p:spPr>
              <a:xfrm>
                <a:off x="3786025" y="4222997"/>
                <a:ext cx="984769" cy="5528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9">
                <a:extLst>
                  <a:ext uri="{FF2B5EF4-FFF2-40B4-BE49-F238E27FC236}">
                    <a16:creationId xmlns:a16="http://schemas.microsoft.com/office/drawing/2014/main" id="{211D376E-A784-3615-C5B8-2283F90878E5}"/>
                  </a:ext>
                </a:extLst>
              </p:cNvPr>
              <p:cNvCxnSpPr>
                <a:cxnSpLocks/>
              </p:cNvCxnSpPr>
              <p:nvPr/>
            </p:nvCxnSpPr>
            <p:spPr>
              <a:xfrm flipV="1">
                <a:off x="3786025" y="3334541"/>
                <a:ext cx="874875" cy="631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a16="http://schemas.microsoft.com/office/drawing/2014/main" id="{C6F0A961-A8A9-35C9-D88C-6A421B0C667A}"/>
                </a:ext>
              </a:extLst>
            </p:cNvPr>
            <p:cNvSpPr txBox="1"/>
            <p:nvPr/>
          </p:nvSpPr>
          <p:spPr>
            <a:xfrm>
              <a:off x="1772600" y="4029586"/>
              <a:ext cx="874873" cy="304390"/>
            </a:xfrm>
            <a:prstGeom prst="rect">
              <a:avLst/>
            </a:prstGeom>
            <a:noFill/>
          </p:spPr>
          <p:txBody>
            <a:bodyPr wrap="square" rtlCol="0">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CRs</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F69A98A-7E28-7642-0639-EAABE92343C3}"/>
                </a:ext>
              </a:extLst>
            </p:cNvPr>
            <p:cNvSpPr txBox="1"/>
            <p:nvPr/>
          </p:nvSpPr>
          <p:spPr>
            <a:xfrm>
              <a:off x="4695874" y="3790343"/>
              <a:ext cx="874873" cy="304390"/>
            </a:xfrm>
            <a:prstGeom prst="rect">
              <a:avLst/>
            </a:prstGeom>
            <a:noFill/>
          </p:spPr>
          <p:txBody>
            <a:bodyPr wrap="square" rtlCol="0">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CRs</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91493D95-6325-10FC-268F-07A4B68EDB22}"/>
                </a:ext>
              </a:extLst>
            </p:cNvPr>
            <p:cNvSpPr txBox="1"/>
            <p:nvPr/>
          </p:nvSpPr>
          <p:spPr>
            <a:xfrm>
              <a:off x="3655851" y="4540090"/>
              <a:ext cx="541499" cy="28085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DM</a:t>
              </a:r>
              <a:endParaRPr lang="zh-CN" altLang="en-US" sz="12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5DDF3020-C733-0922-6740-7433ED5C4B31}"/>
                </a:ext>
              </a:extLst>
            </p:cNvPr>
            <p:cNvSpPr txBox="1"/>
            <p:nvPr/>
          </p:nvSpPr>
          <p:spPr>
            <a:xfrm>
              <a:off x="5219098" y="4953624"/>
              <a:ext cx="874873" cy="28085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DM</a:t>
              </a:r>
              <a:endParaRPr lang="zh-CN" altLang="en-US" sz="1200"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E25C240E-DE86-23F1-E87E-FE8308BBFC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9970" y="4802365"/>
              <a:ext cx="1004017" cy="263701"/>
            </a:xfrm>
            <a:prstGeom prst="rect">
              <a:avLst/>
            </a:prstGeom>
          </p:spPr>
        </p:pic>
        <p:pic>
          <p:nvPicPr>
            <p:cNvPr id="14" name="图片 13">
              <a:extLst>
                <a:ext uri="{FF2B5EF4-FFF2-40B4-BE49-F238E27FC236}">
                  <a16:creationId xmlns:a16="http://schemas.microsoft.com/office/drawing/2014/main" id="{3C5F7991-B0F3-6C54-6FC9-34E4A7078B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0993" y="5217368"/>
              <a:ext cx="1020374" cy="267996"/>
            </a:xfrm>
            <a:prstGeom prst="rect">
              <a:avLst/>
            </a:prstGeom>
          </p:spPr>
        </p:pic>
      </p:grpSp>
      <p:pic>
        <p:nvPicPr>
          <p:cNvPr id="24" name="图片 23">
            <a:extLst>
              <a:ext uri="{FF2B5EF4-FFF2-40B4-BE49-F238E27FC236}">
                <a16:creationId xmlns:a16="http://schemas.microsoft.com/office/drawing/2014/main" id="{B731B3FE-0E87-9E36-11FD-C249326F38A0}"/>
              </a:ext>
            </a:extLst>
          </p:cNvPr>
          <p:cNvPicPr>
            <a:picLocks noChangeAspect="1"/>
          </p:cNvPicPr>
          <p:nvPr/>
        </p:nvPicPr>
        <p:blipFill rotWithShape="1">
          <a:blip r:embed="rId7"/>
          <a:srcRect r="3961"/>
          <a:stretch/>
        </p:blipFill>
        <p:spPr>
          <a:xfrm>
            <a:off x="5055329" y="2226826"/>
            <a:ext cx="3460021" cy="2392697"/>
          </a:xfrm>
          <a:prstGeom prst="rect">
            <a:avLst/>
          </a:prstGeom>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27" name="文本框 26">
            <a:extLst>
              <a:ext uri="{FF2B5EF4-FFF2-40B4-BE49-F238E27FC236}">
                <a16:creationId xmlns:a16="http://schemas.microsoft.com/office/drawing/2014/main" id="{327A3F89-9903-33E9-8E08-C2691AA0DF74}"/>
              </a:ext>
            </a:extLst>
          </p:cNvPr>
          <p:cNvSpPr txBox="1"/>
          <p:nvPr/>
        </p:nvSpPr>
        <p:spPr>
          <a:xfrm>
            <a:off x="597583" y="4227082"/>
            <a:ext cx="4553853" cy="323165"/>
          </a:xfrm>
          <a:prstGeom prst="rect">
            <a:avLst/>
          </a:prstGeom>
          <a:noFill/>
        </p:spPr>
        <p:txBody>
          <a:bodyPr wrap="square" rtlCol="0">
            <a:spAutoFit/>
          </a:bodyPr>
          <a:lstStyle/>
          <a:p>
            <a:pPr>
              <a:defRPr/>
            </a:pPr>
            <a:r>
              <a:rPr lang="en-US" altLang="zh-CN" sz="1500" dirty="0">
                <a:cs typeface="Times New Roman" panose="02020603050405020304" pitchFamily="18" charset="0"/>
              </a:rPr>
              <a:t>differential electronic excitation rate:</a:t>
            </a:r>
            <a:endParaRPr lang="zh-CN" altLang="en-US" sz="1500" dirty="0">
              <a:solidFill>
                <a:srgbClr val="000000"/>
              </a:solidFill>
              <a:ea typeface="华文仿宋" panose="02010600040101010101" pitchFamily="2" charset="-122"/>
              <a:cs typeface="Times New Roman" panose="02020603050405020304" pitchFamily="18" charset="0"/>
            </a:endParaRPr>
          </a:p>
        </p:txBody>
      </p:sp>
      <p:pic>
        <p:nvPicPr>
          <p:cNvPr id="28" name="图片 27">
            <a:extLst>
              <a:ext uri="{FF2B5EF4-FFF2-40B4-BE49-F238E27FC236}">
                <a16:creationId xmlns:a16="http://schemas.microsoft.com/office/drawing/2014/main" id="{006B88D9-DC45-E13B-F7D0-31AC7345BA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1385" y="4688799"/>
            <a:ext cx="6694532" cy="1667552"/>
          </a:xfrm>
          <a:prstGeom prst="rect">
            <a:avLst/>
          </a:prstGeom>
        </p:spPr>
      </p:pic>
      <p:sp>
        <p:nvSpPr>
          <p:cNvPr id="3" name="圆角矩形 2">
            <a:extLst>
              <a:ext uri="{FF2B5EF4-FFF2-40B4-BE49-F238E27FC236}">
                <a16:creationId xmlns:a16="http://schemas.microsoft.com/office/drawing/2014/main" id="{710B3AFD-1B82-E569-46A4-C89997FD3D1D}"/>
              </a:ext>
            </a:extLst>
          </p:cNvPr>
          <p:cNvSpPr/>
          <p:nvPr/>
        </p:nvSpPr>
        <p:spPr>
          <a:xfrm>
            <a:off x="5585012" y="5208494"/>
            <a:ext cx="1237129" cy="641816"/>
          </a:xfrm>
          <a:prstGeom prst="round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圆角矩形 28">
            <a:extLst>
              <a:ext uri="{FF2B5EF4-FFF2-40B4-BE49-F238E27FC236}">
                <a16:creationId xmlns:a16="http://schemas.microsoft.com/office/drawing/2014/main" id="{00DA4802-8152-B6B6-EC23-46E047060300}"/>
              </a:ext>
            </a:extLst>
          </p:cNvPr>
          <p:cNvSpPr/>
          <p:nvPr/>
        </p:nvSpPr>
        <p:spPr>
          <a:xfrm>
            <a:off x="1981200" y="5781948"/>
            <a:ext cx="897640" cy="641816"/>
          </a:xfrm>
          <a:prstGeom prst="round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圆角矩形 29">
            <a:extLst>
              <a:ext uri="{FF2B5EF4-FFF2-40B4-BE49-F238E27FC236}">
                <a16:creationId xmlns:a16="http://schemas.microsoft.com/office/drawing/2014/main" id="{25FF5ACD-3E8C-CE71-CCF2-B87B68424075}"/>
              </a:ext>
            </a:extLst>
          </p:cNvPr>
          <p:cNvSpPr/>
          <p:nvPr/>
        </p:nvSpPr>
        <p:spPr>
          <a:xfrm>
            <a:off x="1825174" y="5772709"/>
            <a:ext cx="171449" cy="641816"/>
          </a:xfrm>
          <a:prstGeom prst="round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灯片编号占位符 5">
            <a:extLst>
              <a:ext uri="{FF2B5EF4-FFF2-40B4-BE49-F238E27FC236}">
                <a16:creationId xmlns:a16="http://schemas.microsoft.com/office/drawing/2014/main" id="{5A9DCE9C-EF3B-B5FE-C686-C1C4169B3C0B}"/>
              </a:ext>
            </a:extLst>
          </p:cNvPr>
          <p:cNvSpPr>
            <a:spLocks noGrp="1"/>
          </p:cNvSpPr>
          <p:nvPr>
            <p:ph type="sldNum" sz="quarter" idx="12"/>
          </p:nvPr>
        </p:nvSpPr>
        <p:spPr/>
        <p:txBody>
          <a:bodyPr/>
          <a:lstStyle/>
          <a:p>
            <a:fld id="{BB1373A5-4827-6B46-A456-4073A047D00B}" type="slidenum">
              <a:rPr kumimoji="1" lang="zh-CN" altLang="en-US" smtClean="0"/>
              <a:t>14</a:t>
            </a:fld>
            <a:endParaRPr kumimoji="1" lang="zh-CN" altLang="en-US"/>
          </a:p>
        </p:txBody>
      </p:sp>
      <p:sp>
        <p:nvSpPr>
          <p:cNvPr id="25" name="Title 1">
            <a:extLst>
              <a:ext uri="{FF2B5EF4-FFF2-40B4-BE49-F238E27FC236}">
                <a16:creationId xmlns:a16="http://schemas.microsoft.com/office/drawing/2014/main" id="{77E85610-96C9-65C0-6ABE-4E681994CDAD}"/>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spTree>
    <p:extLst>
      <p:ext uri="{BB962C8B-B14F-4D97-AF65-F5344CB8AC3E}">
        <p14:creationId xmlns:p14="http://schemas.microsoft.com/office/powerpoint/2010/main" val="3068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53A6D12-CD1A-DD47-19D7-4223480B44AF}"/>
              </a:ext>
            </a:extLst>
          </p:cNvPr>
          <p:cNvSpPr>
            <a:spLocks noGrp="1"/>
          </p:cNvSpPr>
          <p:nvPr>
            <p:ph type="title"/>
          </p:nvPr>
        </p:nvSpPr>
        <p:spPr>
          <a:xfrm>
            <a:off x="796067" y="129115"/>
            <a:ext cx="7573383" cy="760956"/>
          </a:xfrm>
        </p:spPr>
        <p:txBody>
          <a:bodyPr>
            <a:normAutofit/>
          </a:bodyPr>
          <a:lstStyle/>
          <a:p>
            <a:pPr algn="ctr"/>
            <a:r>
              <a:rPr lang="en-US" sz="3200" b="1" dirty="0">
                <a:solidFill>
                  <a:srgbClr val="0432FF"/>
                </a:solidFill>
                <a:latin typeface="+mn-lt"/>
              </a:rPr>
              <a:t>Back Up</a:t>
            </a:r>
            <a:endParaRPr lang="en-CN" sz="3200" b="1" dirty="0">
              <a:solidFill>
                <a:srgbClr val="FF0000"/>
              </a:solidFill>
              <a:latin typeface="+mn-lt"/>
            </a:endParaRPr>
          </a:p>
        </p:txBody>
      </p:sp>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3CEDF246-3418-7D49-A897-EEF6A25D0444}"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3" name="灯片编号占位符 2">
            <a:extLst>
              <a:ext uri="{FF2B5EF4-FFF2-40B4-BE49-F238E27FC236}">
                <a16:creationId xmlns:a16="http://schemas.microsoft.com/office/drawing/2014/main" id="{E2AE4723-57AA-FF28-8355-9BB4D195D4EB}"/>
              </a:ext>
            </a:extLst>
          </p:cNvPr>
          <p:cNvSpPr>
            <a:spLocks noGrp="1"/>
          </p:cNvSpPr>
          <p:nvPr>
            <p:ph type="sldNum" sz="quarter" idx="12"/>
          </p:nvPr>
        </p:nvSpPr>
        <p:spPr/>
        <p:txBody>
          <a:bodyPr/>
          <a:lstStyle/>
          <a:p>
            <a:fld id="{BB1373A5-4827-6B46-A456-4073A047D00B}" type="slidenum">
              <a:rPr kumimoji="1" lang="zh-CN" altLang="en-US" smtClean="0"/>
              <a:t>15</a:t>
            </a:fld>
            <a:endParaRPr kumimoji="1" lang="zh-CN" altLang="en-US"/>
          </a:p>
        </p:txBody>
      </p:sp>
      <p:sp>
        <p:nvSpPr>
          <p:cNvPr id="2" name="文本框 1">
            <a:extLst>
              <a:ext uri="{FF2B5EF4-FFF2-40B4-BE49-F238E27FC236}">
                <a16:creationId xmlns:a16="http://schemas.microsoft.com/office/drawing/2014/main" id="{B94C93D6-08E1-88B0-BAA7-3F8109609C3C}"/>
              </a:ext>
            </a:extLst>
          </p:cNvPr>
          <p:cNvSpPr txBox="1"/>
          <p:nvPr/>
        </p:nvSpPr>
        <p:spPr>
          <a:xfrm>
            <a:off x="535191" y="1619027"/>
            <a:ext cx="8304917" cy="369332"/>
          </a:xfrm>
          <a:prstGeom prst="rect">
            <a:avLst/>
          </a:prstGeom>
          <a:noFill/>
        </p:spPr>
        <p:txBody>
          <a:bodyPr wrap="square" rtlCol="0">
            <a:spAutoFit/>
          </a:bodyPr>
          <a:lstStyle/>
          <a:p>
            <a:pPr marL="257168" indent="-257168">
              <a:buFont typeface="Arial" panose="020B0604020202020204" pitchFamily="34" charset="0"/>
              <a:buChar char="•"/>
              <a:defRPr/>
            </a:pPr>
            <a:r>
              <a:rPr lang="en-US" altLang="zh-CN" dirty="0">
                <a:solidFill>
                  <a:srgbClr val="000000"/>
                </a:solidFill>
                <a:latin typeface="Times New Roman" panose="02020603050405020304" pitchFamily="18" charset="0"/>
                <a:ea typeface="微软雅黑"/>
                <a:cs typeface="Times New Roman" panose="02020603050405020304" pitchFamily="18" charset="0"/>
              </a:rPr>
              <a:t>Comparison with EELS data</a:t>
            </a:r>
            <a:r>
              <a:rPr lang="en-US" altLang="zh-CN" dirty="0">
                <a:latin typeface="Times New Roman" panose="02020603050405020304" pitchFamily="18" charset="0"/>
                <a:cs typeface="Times New Roman" panose="02020603050405020304" pitchFamily="18" charset="0"/>
              </a:rPr>
              <a:t>:</a:t>
            </a:r>
            <a:endParaRPr lang="zh-CN" altLang="en-US" dirty="0">
              <a:solidFill>
                <a:srgbClr val="000000"/>
              </a:solidFill>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731613E9-1082-A010-9405-448225975F27}"/>
              </a:ext>
            </a:extLst>
          </p:cNvPr>
          <p:cNvSpPr txBox="1"/>
          <p:nvPr/>
        </p:nvSpPr>
        <p:spPr>
          <a:xfrm>
            <a:off x="419547" y="1249698"/>
            <a:ext cx="8304917" cy="415498"/>
          </a:xfrm>
          <a:prstGeom prst="rect">
            <a:avLst/>
          </a:prstGeom>
          <a:noFill/>
        </p:spPr>
        <p:txBody>
          <a:bodyPr wrap="square" rtlCol="0">
            <a:spAutoFit/>
          </a:bodyPr>
          <a:lstStyle/>
          <a:p>
            <a:pPr lvl="0">
              <a:defRPr/>
            </a:pPr>
            <a:r>
              <a:rPr lang="en-US" altLang="zh-CN" sz="2100" dirty="0">
                <a:solidFill>
                  <a:srgbClr val="000000"/>
                </a:solidFill>
                <a:latin typeface="Times New Roman" panose="02020603050405020304" pitchFamily="18" charset="0"/>
                <a:ea typeface="微软雅黑"/>
                <a:cs typeface="Times New Roman" panose="02020603050405020304" pitchFamily="18" charset="0"/>
              </a:rPr>
              <a:t>DM-Electron scattering in s</a:t>
            </a:r>
            <a:r>
              <a:rPr lang="en-US" altLang="zh-CN" sz="2100" dirty="0" err="1">
                <a:solidFill>
                  <a:srgbClr val="000000"/>
                </a:solidFill>
                <a:latin typeface="Times New Roman" panose="02020603050405020304" pitchFamily="18" charset="0"/>
                <a:ea typeface="微软雅黑"/>
                <a:cs typeface="Times New Roman" panose="02020603050405020304" pitchFamily="18" charset="0"/>
              </a:rPr>
              <a:t>emiconductor</a:t>
            </a:r>
            <a:endParaRPr lang="zh-CN" altLang="en-US" dirty="0">
              <a:solidFill>
                <a:srgbClr val="000000"/>
              </a:solidFill>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7" name="组合 6">
            <a:extLst>
              <a:ext uri="{FF2B5EF4-FFF2-40B4-BE49-F238E27FC236}">
                <a16:creationId xmlns:a16="http://schemas.microsoft.com/office/drawing/2014/main" id="{285A6E99-4BD2-7F44-07C5-08ADE2D61BEA}"/>
              </a:ext>
            </a:extLst>
          </p:cNvPr>
          <p:cNvGrpSpPr/>
          <p:nvPr/>
        </p:nvGrpSpPr>
        <p:grpSpPr>
          <a:xfrm>
            <a:off x="1768090" y="2446184"/>
            <a:ext cx="4301627" cy="3413013"/>
            <a:chOff x="2591141" y="1498264"/>
            <a:chExt cx="5735501" cy="4550683"/>
          </a:xfrm>
        </p:grpSpPr>
        <p:pic>
          <p:nvPicPr>
            <p:cNvPr id="8" name="图片 7">
              <a:extLst>
                <a:ext uri="{FF2B5EF4-FFF2-40B4-BE49-F238E27FC236}">
                  <a16:creationId xmlns:a16="http://schemas.microsoft.com/office/drawing/2014/main" id="{AE11526A-4A30-8C0B-1F6A-436E94FD95C3}"/>
                </a:ext>
              </a:extLst>
            </p:cNvPr>
            <p:cNvPicPr>
              <a:picLocks noChangeAspect="1"/>
            </p:cNvPicPr>
            <p:nvPr/>
          </p:nvPicPr>
          <p:blipFill rotWithShape="1">
            <a:blip r:embed="rId4"/>
            <a:srcRect l="5999" t="7958" r="4941"/>
            <a:stretch/>
          </p:blipFill>
          <p:spPr>
            <a:xfrm>
              <a:off x="2591141" y="1498264"/>
              <a:ext cx="5715000" cy="4320975"/>
            </a:xfrm>
            <a:prstGeom prst="rect">
              <a:avLst/>
            </a:prstGeom>
          </p:spPr>
        </p:pic>
        <p:sp>
          <p:nvSpPr>
            <p:cNvPr id="9" name="矩形 8">
              <a:extLst>
                <a:ext uri="{FF2B5EF4-FFF2-40B4-BE49-F238E27FC236}">
                  <a16:creationId xmlns:a16="http://schemas.microsoft.com/office/drawing/2014/main" id="{3E19B03C-297B-03EB-AEA3-25FF16A040C5}"/>
                </a:ext>
              </a:extLst>
            </p:cNvPr>
            <p:cNvSpPr/>
            <p:nvPr/>
          </p:nvSpPr>
          <p:spPr>
            <a:xfrm>
              <a:off x="6429853" y="5433394"/>
              <a:ext cx="1896789" cy="615553"/>
            </a:xfrm>
            <a:prstGeom prst="rect">
              <a:avLst/>
            </a:prstGeom>
          </p:spPr>
          <p:txBody>
            <a:bodyPr wrap="square">
              <a:spAutoFit/>
            </a:bodyPr>
            <a:lstStyle/>
            <a:p>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Rouven</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Essig, </a:t>
              </a:r>
              <a:r>
                <a:rPr lang="en-US" altLang="zh-CN" sz="1200" i="1" dirty="0">
                  <a:solidFill>
                    <a:schemeClr val="bg1">
                      <a:lumMod val="50000"/>
                    </a:schemeClr>
                  </a:solidFill>
                  <a:latin typeface="Times New Roman" panose="02020603050405020304" pitchFamily="18" charset="0"/>
                  <a:cs typeface="Times New Roman" panose="02020603050405020304" pitchFamily="18" charset="0"/>
                </a:rPr>
                <a:t>et.al</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a:t>
              </a:r>
              <a:r>
                <a:rPr lang="en-US" altLang="zh-CN" sz="1200" dirty="0" err="1">
                  <a:solidFill>
                    <a:schemeClr val="bg1">
                      <a:lumMod val="50000"/>
                    </a:schemeClr>
                  </a:solidFill>
                  <a:latin typeface="Times New Roman" panose="02020603050405020304" pitchFamily="18" charset="0"/>
                  <a:cs typeface="Times New Roman" panose="02020603050405020304" pitchFamily="18" charset="0"/>
                </a:rPr>
                <a:t>arxiv</a:t>
              </a:r>
              <a:r>
                <a:rPr lang="en-US" altLang="zh-CN" sz="1200" dirty="0">
                  <a:solidFill>
                    <a:schemeClr val="bg1">
                      <a:lumMod val="50000"/>
                    </a:schemeClr>
                  </a:solidFill>
                  <a:latin typeface="Times New Roman" panose="02020603050405020304" pitchFamily="18" charset="0"/>
                  <a:cs typeface="Times New Roman" panose="02020603050405020304" pitchFamily="18" charset="0"/>
                </a:rPr>
                <a:t>: 2403.00123</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grpSp>
      <p:sp>
        <p:nvSpPr>
          <p:cNvPr id="10" name="矩形 9">
            <a:extLst>
              <a:ext uri="{FF2B5EF4-FFF2-40B4-BE49-F238E27FC236}">
                <a16:creationId xmlns:a16="http://schemas.microsoft.com/office/drawing/2014/main" id="{1E1DF3C5-9174-46FA-6F2B-26E056E55CD2}"/>
              </a:ext>
            </a:extLst>
          </p:cNvPr>
          <p:cNvSpPr/>
          <p:nvPr/>
        </p:nvSpPr>
        <p:spPr>
          <a:xfrm>
            <a:off x="6309114" y="2348857"/>
            <a:ext cx="1430200" cy="300210"/>
          </a:xfrm>
          <a:prstGeom prst="rect">
            <a:avLst/>
          </a:prstGeom>
        </p:spPr>
        <p:txBody>
          <a:bodyPr wrap="none">
            <a:spAutoFit/>
          </a:bodyPr>
          <a:lstStyle/>
          <a:p>
            <a:r>
              <a:rPr lang="en-US" altLang="zh-CN" sz="1351" dirty="0">
                <a:latin typeface="Times New Roman" panose="02020603050405020304" pitchFamily="18" charset="0"/>
                <a:cs typeface="Times New Roman" panose="02020603050405020304" pitchFamily="18" charset="0"/>
              </a:rPr>
              <a:t>The </a:t>
            </a:r>
            <a:r>
              <a:rPr lang="zh-CN" altLang="en-US" sz="1351" dirty="0">
                <a:latin typeface="Times New Roman" panose="02020603050405020304" pitchFamily="18" charset="0"/>
                <a:cs typeface="Times New Roman" panose="02020603050405020304" pitchFamily="18" charset="0"/>
              </a:rPr>
              <a:t>data </a:t>
            </a:r>
            <a:r>
              <a:rPr lang="en-US" altLang="zh-CN" sz="1351" dirty="0">
                <a:latin typeface="Times New Roman" panose="02020603050405020304" pitchFamily="18" charset="0"/>
                <a:cs typeface="Times New Roman" panose="02020603050405020304" pitchFamily="18" charset="0"/>
              </a:rPr>
              <a:t>of </a:t>
            </a:r>
            <a:r>
              <a:rPr lang="zh-CN" altLang="en-US" sz="1351" dirty="0">
                <a:latin typeface="Times New Roman" panose="02020603050405020304" pitchFamily="18" charset="0"/>
                <a:cs typeface="Times New Roman" panose="02020603050405020304" pitchFamily="18" charset="0"/>
              </a:rPr>
              <a:t>EELS</a:t>
            </a:r>
          </a:p>
        </p:txBody>
      </p:sp>
      <p:sp>
        <p:nvSpPr>
          <p:cNvPr id="11" name="矩形: 圆角 7">
            <a:extLst>
              <a:ext uri="{FF2B5EF4-FFF2-40B4-BE49-F238E27FC236}">
                <a16:creationId xmlns:a16="http://schemas.microsoft.com/office/drawing/2014/main" id="{7AF097E6-C6A0-B752-E316-FD349D685B32}"/>
              </a:ext>
            </a:extLst>
          </p:cNvPr>
          <p:cNvSpPr/>
          <p:nvPr/>
        </p:nvSpPr>
        <p:spPr>
          <a:xfrm>
            <a:off x="4002213" y="2589558"/>
            <a:ext cx="1852613" cy="29051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12" name="直接箭头连接符 9">
            <a:extLst>
              <a:ext uri="{FF2B5EF4-FFF2-40B4-BE49-F238E27FC236}">
                <a16:creationId xmlns:a16="http://schemas.microsoft.com/office/drawing/2014/main" id="{6BC9DF0A-0C23-0508-522B-7BAF0212FC40}"/>
              </a:ext>
            </a:extLst>
          </p:cNvPr>
          <p:cNvCxnSpPr>
            <a:cxnSpLocks/>
          </p:cNvCxnSpPr>
          <p:nvPr/>
        </p:nvCxnSpPr>
        <p:spPr>
          <a:xfrm flipV="1">
            <a:off x="5867222" y="2625857"/>
            <a:ext cx="404995" cy="49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A9FFB497-2DBD-2BD3-1C18-35ADBE82FBC4}"/>
              </a:ext>
            </a:extLst>
          </p:cNvPr>
          <p:cNvSpPr/>
          <p:nvPr/>
        </p:nvSpPr>
        <p:spPr>
          <a:xfrm>
            <a:off x="848868" y="1940512"/>
            <a:ext cx="4694687" cy="300210"/>
          </a:xfrm>
          <a:prstGeom prst="rect">
            <a:avLst/>
          </a:prstGeom>
        </p:spPr>
        <p:txBody>
          <a:bodyPr wrap="square">
            <a:spAutoFit/>
          </a:bodyPr>
          <a:lstStyle/>
          <a:p>
            <a:r>
              <a:rPr lang="en-US" altLang="zh-CN" sz="1351" dirty="0">
                <a:latin typeface="Times New Roman" panose="02020603050405020304" pitchFamily="18" charset="0"/>
                <a:cs typeface="Times New Roman" panose="02020603050405020304" pitchFamily="18" charset="0"/>
              </a:rPr>
              <a:t>The results </a:t>
            </a:r>
            <a:r>
              <a:rPr lang="zh-CN" altLang="en-US" sz="1351" dirty="0">
                <a:latin typeface="Times New Roman" panose="02020603050405020304" pitchFamily="18" charset="0"/>
                <a:cs typeface="Times New Roman" panose="02020603050405020304" pitchFamily="18" charset="0"/>
              </a:rPr>
              <a:t>an incident electron beam kinetic energy of</a:t>
            </a:r>
          </a:p>
        </p:txBody>
      </p:sp>
      <p:pic>
        <p:nvPicPr>
          <p:cNvPr id="14" name="图片 13">
            <a:extLst>
              <a:ext uri="{FF2B5EF4-FFF2-40B4-BE49-F238E27FC236}">
                <a16:creationId xmlns:a16="http://schemas.microsoft.com/office/drawing/2014/main" id="{70F5863C-0C01-589A-0DC4-EE3AA863FD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789" y="2011443"/>
            <a:ext cx="1037852" cy="158384"/>
          </a:xfrm>
          <a:prstGeom prst="rect">
            <a:avLst/>
          </a:prstGeom>
        </p:spPr>
      </p:pic>
      <p:sp>
        <p:nvSpPr>
          <p:cNvPr id="15" name="矩形: 圆角 16">
            <a:extLst>
              <a:ext uri="{FF2B5EF4-FFF2-40B4-BE49-F238E27FC236}">
                <a16:creationId xmlns:a16="http://schemas.microsoft.com/office/drawing/2014/main" id="{58E7ABFE-88C1-6B11-B976-31AF0E08F408}"/>
              </a:ext>
            </a:extLst>
          </p:cNvPr>
          <p:cNvSpPr/>
          <p:nvPr/>
        </p:nvSpPr>
        <p:spPr>
          <a:xfrm>
            <a:off x="4035012" y="3040013"/>
            <a:ext cx="1771277" cy="438581"/>
          </a:xfrm>
          <a:prstGeom prst="roundRect">
            <a:avLst/>
          </a:prstGeom>
          <a:noFill/>
          <a:ln w="19050">
            <a:solidFill>
              <a:srgbClr val="226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19" name="直接箭头连接符 18">
            <a:extLst>
              <a:ext uri="{FF2B5EF4-FFF2-40B4-BE49-F238E27FC236}">
                <a16:creationId xmlns:a16="http://schemas.microsoft.com/office/drawing/2014/main" id="{D1DA9E62-C038-EA26-FC74-3BD70AD0612F}"/>
              </a:ext>
            </a:extLst>
          </p:cNvPr>
          <p:cNvCxnSpPr/>
          <p:nvPr/>
        </p:nvCxnSpPr>
        <p:spPr>
          <a:xfrm>
            <a:off x="5814642" y="3061901"/>
            <a:ext cx="73379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F8C41A72-D960-9D77-A1CE-0CF1D49EBD03}"/>
              </a:ext>
            </a:extLst>
          </p:cNvPr>
          <p:cNvSpPr/>
          <p:nvPr/>
        </p:nvSpPr>
        <p:spPr>
          <a:xfrm>
            <a:off x="6562642" y="2923401"/>
            <a:ext cx="2261019" cy="300210"/>
          </a:xfrm>
          <a:prstGeom prst="rect">
            <a:avLst/>
          </a:prstGeom>
        </p:spPr>
        <p:txBody>
          <a:bodyPr wrap="square">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Overestimating the response</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21" name="椭圆 20">
            <a:extLst>
              <a:ext uri="{FF2B5EF4-FFF2-40B4-BE49-F238E27FC236}">
                <a16:creationId xmlns:a16="http://schemas.microsoft.com/office/drawing/2014/main" id="{D9DF3909-70EF-961A-5546-857F558162BB}"/>
              </a:ext>
            </a:extLst>
          </p:cNvPr>
          <p:cNvSpPr/>
          <p:nvPr/>
        </p:nvSpPr>
        <p:spPr>
          <a:xfrm>
            <a:off x="4035012" y="3524255"/>
            <a:ext cx="1771277" cy="161749"/>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22" name="直接箭头连接符 25">
            <a:extLst>
              <a:ext uri="{FF2B5EF4-FFF2-40B4-BE49-F238E27FC236}">
                <a16:creationId xmlns:a16="http://schemas.microsoft.com/office/drawing/2014/main" id="{3DEB6D9F-9E7D-F021-E3B9-D797062BD018}"/>
              </a:ext>
            </a:extLst>
          </p:cNvPr>
          <p:cNvCxnSpPr>
            <a:cxnSpLocks/>
          </p:cNvCxnSpPr>
          <p:nvPr/>
        </p:nvCxnSpPr>
        <p:spPr>
          <a:xfrm>
            <a:off x="5839341" y="3600451"/>
            <a:ext cx="66147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ED5F66D6-7067-2804-52B9-968EBFE863E4}"/>
              </a:ext>
            </a:extLst>
          </p:cNvPr>
          <p:cNvSpPr/>
          <p:nvPr/>
        </p:nvSpPr>
        <p:spPr>
          <a:xfrm>
            <a:off x="6500814" y="3394810"/>
            <a:ext cx="2733164" cy="715965"/>
          </a:xfrm>
          <a:prstGeom prst="rect">
            <a:avLst/>
          </a:prstGeom>
        </p:spPr>
        <p:txBody>
          <a:bodyPr wrap="square">
            <a:spAutoFit/>
          </a:bodyPr>
          <a:lstStyle/>
          <a:p>
            <a:r>
              <a:rPr lang="en-US" altLang="zh-CN" sz="1351" dirty="0">
                <a:solidFill>
                  <a:schemeClr val="accent6"/>
                </a:solidFill>
                <a:latin typeface="Times New Roman" panose="02020603050405020304" pitchFamily="18" charset="0"/>
                <a:cs typeface="Times New Roman" panose="02020603050405020304" pitchFamily="18" charset="0"/>
              </a:rPr>
              <a:t>The position and height of  peak is consistent, but GPAW predicts a slightly broader peak.</a:t>
            </a:r>
            <a:endParaRPr lang="zh-CN" altLang="en-US" sz="1351" dirty="0">
              <a:solidFill>
                <a:schemeClr val="accent6"/>
              </a:solidFill>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id="{7E6745A3-AF0E-2929-5E4B-E1B5BAB6EEDB}"/>
              </a:ext>
            </a:extLst>
          </p:cNvPr>
          <p:cNvSpPr/>
          <p:nvPr/>
        </p:nvSpPr>
        <p:spPr>
          <a:xfrm>
            <a:off x="4231243" y="4000296"/>
            <a:ext cx="1305165" cy="300210"/>
          </a:xfrm>
          <a:prstGeom prst="rect">
            <a:avLst/>
          </a:prstGeom>
        </p:spPr>
        <p:txBody>
          <a:bodyPr wrap="none">
            <a:spAutoFit/>
          </a:bodyPr>
          <a:lstStyle/>
          <a:p>
            <a:r>
              <a:rPr lang="zh-CN" altLang="en-US" sz="1351" dirty="0">
                <a:solidFill>
                  <a:srgbClr val="C00000"/>
                </a:solidFill>
                <a:latin typeface="Times New Roman" panose="02020603050405020304" pitchFamily="18" charset="0"/>
                <a:cs typeface="Times New Roman" panose="02020603050405020304" pitchFamily="18" charset="0"/>
              </a:rPr>
              <a:t> </a:t>
            </a:r>
            <a:r>
              <a:rPr lang="en-US" altLang="zh-CN" sz="1351" dirty="0">
                <a:solidFill>
                  <a:srgbClr val="C00000"/>
                </a:solidFill>
                <a:latin typeface="Times New Roman" panose="02020603050405020304" pitchFamily="18" charset="0"/>
                <a:cs typeface="Times New Roman" panose="02020603050405020304" pitchFamily="18" charset="0"/>
              </a:rPr>
              <a:t>U</a:t>
            </a:r>
            <a:r>
              <a:rPr lang="zh-CN" altLang="en-US" sz="1351" dirty="0">
                <a:solidFill>
                  <a:srgbClr val="C00000"/>
                </a:solidFill>
                <a:latin typeface="Times New Roman" panose="02020603050405020304" pitchFamily="18" charset="0"/>
                <a:cs typeface="Times New Roman" panose="02020603050405020304" pitchFamily="18" charset="0"/>
              </a:rPr>
              <a:t>nderestimates</a:t>
            </a:r>
          </a:p>
        </p:txBody>
      </p:sp>
      <p:cxnSp>
        <p:nvCxnSpPr>
          <p:cNvPr id="25" name="直接连接符 31">
            <a:extLst>
              <a:ext uri="{FF2B5EF4-FFF2-40B4-BE49-F238E27FC236}">
                <a16:creationId xmlns:a16="http://schemas.microsoft.com/office/drawing/2014/main" id="{9F217AF5-6E84-D85E-0C87-65E4296BCCB1}"/>
              </a:ext>
            </a:extLst>
          </p:cNvPr>
          <p:cNvCxnSpPr/>
          <p:nvPr/>
        </p:nvCxnSpPr>
        <p:spPr>
          <a:xfrm>
            <a:off x="4105280" y="3881355"/>
            <a:ext cx="16240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箭头连接符 33">
            <a:extLst>
              <a:ext uri="{FF2B5EF4-FFF2-40B4-BE49-F238E27FC236}">
                <a16:creationId xmlns:a16="http://schemas.microsoft.com/office/drawing/2014/main" id="{74A378BC-466F-5C8B-07CD-BE36EFFAE873}"/>
              </a:ext>
            </a:extLst>
          </p:cNvPr>
          <p:cNvCxnSpPr/>
          <p:nvPr/>
        </p:nvCxnSpPr>
        <p:spPr>
          <a:xfrm>
            <a:off x="4917281" y="3881355"/>
            <a:ext cx="0" cy="21449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36">
            <a:extLst>
              <a:ext uri="{FF2B5EF4-FFF2-40B4-BE49-F238E27FC236}">
                <a16:creationId xmlns:a16="http://schemas.microsoft.com/office/drawing/2014/main" id="{B812FB6F-18BC-A6E6-F380-D9204EAA4210}"/>
              </a:ext>
            </a:extLst>
          </p:cNvPr>
          <p:cNvCxnSpPr/>
          <p:nvPr/>
        </p:nvCxnSpPr>
        <p:spPr>
          <a:xfrm flipH="1">
            <a:off x="1576387" y="4277300"/>
            <a:ext cx="890588" cy="2137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B0621C08-47B6-1DF7-C480-090CFE1C4BC5}"/>
              </a:ext>
            </a:extLst>
          </p:cNvPr>
          <p:cNvSpPr/>
          <p:nvPr/>
        </p:nvSpPr>
        <p:spPr>
          <a:xfrm>
            <a:off x="-38098" y="4521820"/>
            <a:ext cx="2295524" cy="923843"/>
          </a:xfrm>
          <a:prstGeom prst="rect">
            <a:avLst/>
          </a:prstGeom>
        </p:spPr>
        <p:txBody>
          <a:bodyPr wrap="square">
            <a:spAutoFit/>
          </a:bodyPr>
          <a:lstStyle/>
          <a:p>
            <a:r>
              <a:rPr lang="en-US" altLang="zh-CN" sz="1351" dirty="0">
                <a:latin typeface="Times New Roman" panose="02020603050405020304" pitchFamily="18" charset="0"/>
                <a:cs typeface="Times New Roman" panose="02020603050405020304" pitchFamily="18" charset="0"/>
              </a:rPr>
              <a:t>The</a:t>
            </a:r>
            <a:r>
              <a:rPr lang="zh-CN" altLang="en-US" sz="1351" dirty="0">
                <a:latin typeface="Times New Roman" panose="02020603050405020304" pitchFamily="18" charset="0"/>
                <a:cs typeface="Times New Roman" panose="02020603050405020304" pitchFamily="18" charset="0"/>
              </a:rPr>
              <a:t> elastic scattering </a:t>
            </a:r>
            <a:r>
              <a:rPr lang="en-US" altLang="zh-CN" sz="1351" dirty="0">
                <a:latin typeface="Times New Roman" panose="02020603050405020304" pitchFamily="18" charset="0"/>
                <a:cs typeface="Times New Roman" panose="02020603050405020304" pitchFamily="18" charset="0"/>
              </a:rPr>
              <a:t>between </a:t>
            </a:r>
            <a:r>
              <a:rPr lang="zh-CN" altLang="en-US" sz="1351" dirty="0">
                <a:latin typeface="Times New Roman" panose="02020603050405020304" pitchFamily="18" charset="0"/>
                <a:cs typeface="Times New Roman" panose="02020603050405020304" pitchFamily="18" charset="0"/>
              </a:rPr>
              <a:t>incident electrons </a:t>
            </a:r>
            <a:r>
              <a:rPr lang="en-US" altLang="zh-CN" sz="1351" dirty="0">
                <a:latin typeface="Times New Roman" panose="02020603050405020304" pitchFamily="18" charset="0"/>
                <a:cs typeface="Times New Roman" panose="02020603050405020304" pitchFamily="18" charset="0"/>
              </a:rPr>
              <a:t>and lattice, not electron-hole pair excitations.</a:t>
            </a:r>
            <a:endParaRPr lang="zh-CN" altLang="en-US" sz="135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1B879B1C-8002-CA60-CA7E-24DF86C44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3168" y="4270118"/>
            <a:ext cx="1941143" cy="221629"/>
          </a:xfrm>
          <a:prstGeom prst="rect">
            <a:avLst/>
          </a:prstGeom>
        </p:spPr>
      </p:pic>
      <p:sp>
        <p:nvSpPr>
          <p:cNvPr id="30" name="矩形 29">
            <a:extLst>
              <a:ext uri="{FF2B5EF4-FFF2-40B4-BE49-F238E27FC236}">
                <a16:creationId xmlns:a16="http://schemas.microsoft.com/office/drawing/2014/main" id="{85C5FA5A-58B2-6BB4-39BD-6815A778ACC8}"/>
              </a:ext>
            </a:extLst>
          </p:cNvPr>
          <p:cNvSpPr/>
          <p:nvPr/>
        </p:nvSpPr>
        <p:spPr>
          <a:xfrm>
            <a:off x="5520247" y="4191537"/>
            <a:ext cx="1510350" cy="307777"/>
          </a:xfrm>
          <a:prstGeom prst="rect">
            <a:avLst/>
          </a:prstGeom>
        </p:spPr>
        <p:txBody>
          <a:bodyPr wrap="none">
            <a:spAutoFit/>
          </a:bodyPr>
          <a:lstStyle/>
          <a:p>
            <a:r>
              <a:rPr lang="en-US" altLang="zh-CN" sz="1400" b="1" dirty="0">
                <a:cs typeface="Times New Roman" panose="02020603050405020304" pitchFamily="18" charset="0"/>
              </a:rPr>
              <a:t>Ionization charge:</a:t>
            </a:r>
            <a:endParaRPr lang="zh-CN" altLang="en-US" sz="1400" b="1" dirty="0">
              <a:cs typeface="Times New Roman" panose="02020603050405020304" pitchFamily="18" charset="0"/>
            </a:endParaRPr>
          </a:p>
        </p:txBody>
      </p:sp>
      <p:sp>
        <p:nvSpPr>
          <p:cNvPr id="31" name="文本框 30">
            <a:extLst>
              <a:ext uri="{FF2B5EF4-FFF2-40B4-BE49-F238E27FC236}">
                <a16:creationId xmlns:a16="http://schemas.microsoft.com/office/drawing/2014/main" id="{5481E732-164F-FFC0-3BF2-013941E14802}"/>
              </a:ext>
            </a:extLst>
          </p:cNvPr>
          <p:cNvSpPr txBox="1"/>
          <p:nvPr/>
        </p:nvSpPr>
        <p:spPr>
          <a:xfrm>
            <a:off x="5536408" y="4744144"/>
            <a:ext cx="2703555" cy="307777"/>
          </a:xfrm>
          <a:prstGeom prst="rect">
            <a:avLst/>
          </a:prstGeom>
          <a:noFill/>
        </p:spPr>
        <p:txBody>
          <a:bodyPr wrap="square">
            <a:spAutoFit/>
          </a:bodyPr>
          <a:lstStyle/>
          <a:p>
            <a:r>
              <a:rPr lang="en-US" altLang="zh-CN" sz="1400" b="1" dirty="0"/>
              <a:t>S</a:t>
            </a:r>
            <a:r>
              <a:rPr lang="en-US" altLang="zh-CN" sz="1400" b="1" dirty="0">
                <a:effectLst/>
              </a:rPr>
              <a:t>ilicon: </a:t>
            </a:r>
            <a:r>
              <a:rPr lang="en-US" altLang="zh-CN" sz="1400" b="1" dirty="0" err="1">
                <a:effectLst/>
              </a:rPr>
              <a:t>E</a:t>
            </a:r>
            <a:r>
              <a:rPr lang="en-US" altLang="zh-CN" sz="1400" b="1" baseline="-25000" dirty="0" err="1">
                <a:effectLst/>
              </a:rPr>
              <a:t>gap</a:t>
            </a:r>
            <a:r>
              <a:rPr lang="en-US" altLang="zh-CN" sz="1400" b="1" dirty="0">
                <a:effectLst/>
              </a:rPr>
              <a:t> = 1.2eV and </a:t>
            </a:r>
            <a:r>
              <a:rPr lang="el-GR" altLang="zh-CN" sz="1400" b="1" dirty="0">
                <a:effectLst/>
              </a:rPr>
              <a:t>ε = 3.8</a:t>
            </a:r>
            <a:r>
              <a:rPr lang="en-US" altLang="zh-CN" sz="1400" b="1" dirty="0">
                <a:effectLst/>
              </a:rPr>
              <a:t>eV. </a:t>
            </a:r>
            <a:endParaRPr lang="en-US" altLang="zh-CN" sz="1400" b="1" dirty="0"/>
          </a:p>
        </p:txBody>
      </p:sp>
      <p:sp>
        <p:nvSpPr>
          <p:cNvPr id="32" name="文本框 31">
            <a:extLst>
              <a:ext uri="{FF2B5EF4-FFF2-40B4-BE49-F238E27FC236}">
                <a16:creationId xmlns:a16="http://schemas.microsoft.com/office/drawing/2014/main" id="{F403C090-0EEB-0E86-711E-28E3B166F1CC}"/>
              </a:ext>
            </a:extLst>
          </p:cNvPr>
          <p:cNvSpPr txBox="1"/>
          <p:nvPr/>
        </p:nvSpPr>
        <p:spPr>
          <a:xfrm>
            <a:off x="6949294" y="4495182"/>
            <a:ext cx="985070" cy="276999"/>
          </a:xfrm>
          <a:prstGeom prst="rect">
            <a:avLst/>
          </a:prstGeom>
          <a:noFill/>
        </p:spPr>
        <p:txBody>
          <a:bodyPr wrap="square">
            <a:spAutoFit/>
          </a:bodyPr>
          <a:lstStyle/>
          <a:p>
            <a:r>
              <a:rPr lang="en-US" altLang="zh-CN" sz="1200" b="1" dirty="0">
                <a:solidFill>
                  <a:schemeClr val="bg1">
                    <a:lumMod val="65000"/>
                  </a:schemeClr>
                </a:solidFill>
                <a:effectLst/>
              </a:rPr>
              <a:t>1509.01598</a:t>
            </a:r>
            <a:endParaRPr lang="zh-CN" altLang="en-US" sz="1200" b="1" dirty="0">
              <a:solidFill>
                <a:schemeClr val="bg1">
                  <a:lumMod val="65000"/>
                </a:schemeClr>
              </a:solidFill>
            </a:endParaRPr>
          </a:p>
        </p:txBody>
      </p:sp>
    </p:spTree>
    <p:extLst>
      <p:ext uri="{BB962C8B-B14F-4D97-AF65-F5344CB8AC3E}">
        <p14:creationId xmlns:p14="http://schemas.microsoft.com/office/powerpoint/2010/main" val="397907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A7D9ED-98E8-0827-7C14-061E71660A8F}"/>
              </a:ext>
            </a:extLst>
          </p:cNvPr>
          <p:cNvSpPr>
            <a:spLocks noGrp="1"/>
          </p:cNvSpPr>
          <p:nvPr>
            <p:ph type="dt" sz="half" idx="10"/>
          </p:nvPr>
        </p:nvSpPr>
        <p:spPr/>
        <p:txBody>
          <a:bodyPr/>
          <a:lstStyle/>
          <a:p>
            <a:fld id="{F208A877-E8B9-BB49-875C-B3C42895A483}" type="datetime1">
              <a:rPr kumimoji="1" lang="zh-CN" altLang="en-US" smtClean="0"/>
              <a:t>2024/7/9</a:t>
            </a:fld>
            <a:endParaRPr kumimoji="1" lang="zh-CN" altLang="en-US"/>
          </a:p>
        </p:txBody>
      </p:sp>
      <p:sp>
        <p:nvSpPr>
          <p:cNvPr id="5" name="文本框 4">
            <a:extLst>
              <a:ext uri="{FF2B5EF4-FFF2-40B4-BE49-F238E27FC236}">
                <a16:creationId xmlns:a16="http://schemas.microsoft.com/office/drawing/2014/main" id="{8DC6367F-77B7-BA64-D65D-4EA51DFC735B}"/>
              </a:ext>
            </a:extLst>
          </p:cNvPr>
          <p:cNvSpPr txBox="1"/>
          <p:nvPr/>
        </p:nvSpPr>
        <p:spPr>
          <a:xfrm>
            <a:off x="258184" y="1508586"/>
            <a:ext cx="8885816" cy="3416320"/>
          </a:xfrm>
          <a:prstGeom prst="rect">
            <a:avLst/>
          </a:prstGeom>
          <a:noFill/>
        </p:spPr>
        <p:txBody>
          <a:bodyPr wrap="square">
            <a:spAutoFit/>
          </a:bodyPr>
          <a:lstStyle/>
          <a:p>
            <a:r>
              <a:rPr lang="zh-CN" altLang="en-US" dirty="0"/>
              <a:t>介电函数（dielectric function）是描述材料对电磁场响应的一个复数函数，它在固体物理和材料科学中非常重要。对于硅这样的材料，介电函数的表达式可以描述电子气对电磁波的集体响应，特别是等离子体激元（plasmons）的特性。</a:t>
            </a:r>
          </a:p>
          <a:p>
            <a:endParaRPr lang="zh-CN" altLang="en-US" dirty="0"/>
          </a:p>
          <a:p>
            <a:r>
              <a:rPr lang="zh-CN" altLang="en-US" dirty="0"/>
              <a:t>在论文中提到的介电函数的表达式通常具有实部和虚部，可以写成如下形式：</a:t>
            </a:r>
          </a:p>
          <a:p>
            <a:endParaRPr lang="zh-CN" altLang="en-US" dirty="0"/>
          </a:p>
          <a:p>
            <a:r>
              <a:rPr lang="zh-CN" altLang="en-US" dirty="0"/>
              <a:t>\[ \varepsilon(\omega, k) = \varepsilon_1(\omega, k) + i\varepsilon_2(\omega, k) \]</a:t>
            </a:r>
          </a:p>
          <a:p>
            <a:endParaRPr lang="zh-CN" altLang="en-US" dirty="0"/>
          </a:p>
          <a:p>
            <a:r>
              <a:rPr lang="zh-CN" altLang="en-US" dirty="0"/>
              <a:t>其中，\( \varepsilon_1(\omega, k) \) 是介电函数的实部，与材料的电子结构和电磁波的频率 \( \omega \) 及波矢 \( k \) 有关；\( \varepsilon_2(\omega, k) \) 是介电函数的虚部，与材料中电子的耗散过程有关。</a:t>
            </a:r>
          </a:p>
          <a:p>
            <a:endParaRPr lang="zh-CN" altLang="en-US" dirty="0"/>
          </a:p>
        </p:txBody>
      </p:sp>
      <p:sp>
        <p:nvSpPr>
          <p:cNvPr id="4" name="页脚占位符 3">
            <a:extLst>
              <a:ext uri="{FF2B5EF4-FFF2-40B4-BE49-F238E27FC236}">
                <a16:creationId xmlns:a16="http://schemas.microsoft.com/office/drawing/2014/main" id="{FC24DED8-AFE6-6D0B-4E67-6863D503952A}"/>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6" name="灯片编号占位符 5">
            <a:extLst>
              <a:ext uri="{FF2B5EF4-FFF2-40B4-BE49-F238E27FC236}">
                <a16:creationId xmlns:a16="http://schemas.microsoft.com/office/drawing/2014/main" id="{FBE8D771-8E6B-0E0F-3570-5562F91C767D}"/>
              </a:ext>
            </a:extLst>
          </p:cNvPr>
          <p:cNvSpPr>
            <a:spLocks noGrp="1"/>
          </p:cNvSpPr>
          <p:nvPr>
            <p:ph type="sldNum" sz="quarter" idx="12"/>
          </p:nvPr>
        </p:nvSpPr>
        <p:spPr/>
        <p:txBody>
          <a:bodyPr/>
          <a:lstStyle/>
          <a:p>
            <a:fld id="{BB1373A5-4827-6B46-A456-4073A047D00B}" type="slidenum">
              <a:rPr kumimoji="1" lang="zh-CN" altLang="en-US" smtClean="0"/>
              <a:t>16</a:t>
            </a:fld>
            <a:endParaRPr kumimoji="1" lang="zh-CN" altLang="en-US"/>
          </a:p>
        </p:txBody>
      </p:sp>
    </p:spTree>
    <p:extLst>
      <p:ext uri="{BB962C8B-B14F-4D97-AF65-F5344CB8AC3E}">
        <p14:creationId xmlns:p14="http://schemas.microsoft.com/office/powerpoint/2010/main" val="218650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E16BEF8E-494C-B9CF-D74C-3A7460BE4FB7}"/>
              </a:ext>
            </a:extLst>
          </p:cNvPr>
          <p:cNvSpPr>
            <a:spLocks noGrp="1"/>
          </p:cNvSpPr>
          <p:nvPr>
            <p:ph type="dt" sz="half" idx="10"/>
          </p:nvPr>
        </p:nvSpPr>
        <p:spPr/>
        <p:txBody>
          <a:bodyPr/>
          <a:lstStyle/>
          <a:p>
            <a:fld id="{E7C7840D-877E-F347-8044-AEC7879134FC}" type="datetime1">
              <a:rPr kumimoji="1" lang="zh-CN" altLang="en-US" smtClean="0"/>
              <a:t>2024/7/9</a:t>
            </a:fld>
            <a:endParaRPr kumimoji="1" lang="zh-CN" altLang="en-US"/>
          </a:p>
        </p:txBody>
      </p:sp>
      <p:sp>
        <p:nvSpPr>
          <p:cNvPr id="7" name="文本框 6">
            <a:extLst>
              <a:ext uri="{FF2B5EF4-FFF2-40B4-BE49-F238E27FC236}">
                <a16:creationId xmlns:a16="http://schemas.microsoft.com/office/drawing/2014/main" id="{6702A16B-42C9-8BFC-64D2-BE405BAF8C2D}"/>
              </a:ext>
            </a:extLst>
          </p:cNvPr>
          <p:cNvSpPr txBox="1"/>
          <p:nvPr/>
        </p:nvSpPr>
        <p:spPr>
          <a:xfrm>
            <a:off x="220532" y="212189"/>
            <a:ext cx="8702936" cy="5632311"/>
          </a:xfrm>
          <a:prstGeom prst="rect">
            <a:avLst/>
          </a:prstGeom>
          <a:noFill/>
        </p:spPr>
        <p:txBody>
          <a:bodyPr wrap="square">
            <a:spAutoFit/>
          </a:bodyPr>
          <a:lstStyle/>
          <a:p>
            <a:r>
              <a:rPr lang="zh-CN" altLang="en-US" dirty="0"/>
              <a:t>在论文中，作者们使用了几种不同的方法来计算或近似介电函数，包括：</a:t>
            </a:r>
          </a:p>
          <a:p>
            <a:endParaRPr lang="zh-CN" altLang="en-US" dirty="0"/>
          </a:p>
          <a:p>
            <a:r>
              <a:rPr lang="zh-CN" altLang="en-US" dirty="0"/>
              <a:t>1. **Lindhard模型**：这是一个半经典的模型，用于描述低动量转移下的电子气响应。它提供了一个合理的描述，特别是在低动量转移和小能量损失的区域。</a:t>
            </a:r>
          </a:p>
          <a:p>
            <a:endParaRPr lang="zh-CN" altLang="en-US" dirty="0"/>
          </a:p>
          <a:p>
            <a:r>
              <a:rPr lang="zh-CN" altLang="en-US" dirty="0"/>
              <a:t>2. **密度泛函理论（DFT）和随机相近似（RPA）**：这些方法可以更精确地计算介电函数，包括电子波函数的量子力学计算。DFT结合RPA可以提供对介电函数实部和虚部的全面描述。</a:t>
            </a:r>
          </a:p>
          <a:p>
            <a:endParaRPr lang="zh-CN" altLang="en-US" dirty="0"/>
          </a:p>
          <a:p>
            <a:r>
              <a:rPr lang="zh-CN" altLang="en-US" dirty="0"/>
              <a:t>3. **QCDark计算**：这是一个基于第一性原理的计算工具，用于计算暗物质与电子散射的介电函数虚部。</a:t>
            </a:r>
          </a:p>
          <a:p>
            <a:endParaRPr lang="zh-CN" altLang="en-US" dirty="0"/>
          </a:p>
          <a:p>
            <a:r>
              <a:rPr lang="zh-CN" altLang="en-US" dirty="0"/>
              <a:t>4. **DarkELF工具**：这是一个开源软件包，它提供了使用DFT软件GPAW计算介电函数的实部和虚部的功能，并且可以选择使用Lindhard模型来拟合介电函数。</a:t>
            </a:r>
          </a:p>
          <a:p>
            <a:endParaRPr lang="zh-CN" altLang="en-US" dirty="0"/>
          </a:p>
          <a:p>
            <a:r>
              <a:rPr lang="zh-CN" altLang="en-US" dirty="0"/>
              <a:t>论文中还提到了如何将这些不同的计算方法结合起来，以获得更准确的介电函数表达式，特别是通过使用Lindhard模型来校正QCDark计算的介电函数虚部，从而得到一个在低能量区域表现良好的介电函数模型。这种组合模型在描述等离子体激元峰值方面特别有效，这是因为Lindhard模型在这一区域内提供了可靠的描述，并且与QCDark计算的介电函数虚部的更复杂的计算相匹配。</a:t>
            </a:r>
          </a:p>
        </p:txBody>
      </p:sp>
      <p:sp>
        <p:nvSpPr>
          <p:cNvPr id="2" name="页脚占位符 1">
            <a:extLst>
              <a:ext uri="{FF2B5EF4-FFF2-40B4-BE49-F238E27FC236}">
                <a16:creationId xmlns:a16="http://schemas.microsoft.com/office/drawing/2014/main" id="{46B5B0C3-EC8B-22F4-180E-616F257BD54E}"/>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3" name="灯片编号占位符 2">
            <a:extLst>
              <a:ext uri="{FF2B5EF4-FFF2-40B4-BE49-F238E27FC236}">
                <a16:creationId xmlns:a16="http://schemas.microsoft.com/office/drawing/2014/main" id="{592B3C90-4EE7-86DB-3E2E-F14D72331692}"/>
              </a:ext>
            </a:extLst>
          </p:cNvPr>
          <p:cNvSpPr>
            <a:spLocks noGrp="1"/>
          </p:cNvSpPr>
          <p:nvPr>
            <p:ph type="sldNum" sz="quarter" idx="12"/>
          </p:nvPr>
        </p:nvSpPr>
        <p:spPr/>
        <p:txBody>
          <a:bodyPr/>
          <a:lstStyle/>
          <a:p>
            <a:fld id="{BB1373A5-4827-6B46-A456-4073A047D00B}" type="slidenum">
              <a:rPr kumimoji="1" lang="zh-CN" altLang="en-US" smtClean="0"/>
              <a:t>17</a:t>
            </a:fld>
            <a:endParaRPr kumimoji="1" lang="zh-CN" altLang="en-US"/>
          </a:p>
        </p:txBody>
      </p:sp>
    </p:spTree>
    <p:extLst>
      <p:ext uri="{BB962C8B-B14F-4D97-AF65-F5344CB8AC3E}">
        <p14:creationId xmlns:p14="http://schemas.microsoft.com/office/powerpoint/2010/main" val="355142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F6FA1DB-C02D-0407-9361-6C29E27BC887}"/>
              </a:ext>
            </a:extLst>
          </p:cNvPr>
          <p:cNvSpPr>
            <a:spLocks noGrp="1"/>
          </p:cNvSpPr>
          <p:nvPr>
            <p:ph type="dt" sz="half" idx="10"/>
          </p:nvPr>
        </p:nvSpPr>
        <p:spPr/>
        <p:txBody>
          <a:bodyPr/>
          <a:lstStyle/>
          <a:p>
            <a:fld id="{E521D344-D0EF-4F43-9742-8DAE0DF317F0}" type="datetime1">
              <a:rPr kumimoji="1" lang="zh-CN" altLang="en-US" smtClean="0"/>
              <a:t>2024/7/9</a:t>
            </a:fld>
            <a:endParaRPr kumimoji="1" lang="zh-CN" altLang="en-US"/>
          </a:p>
        </p:txBody>
      </p:sp>
      <p:sp>
        <p:nvSpPr>
          <p:cNvPr id="5" name="页脚占位符 4">
            <a:extLst>
              <a:ext uri="{FF2B5EF4-FFF2-40B4-BE49-F238E27FC236}">
                <a16:creationId xmlns:a16="http://schemas.microsoft.com/office/drawing/2014/main" id="{4380535F-4127-087F-643D-6AD0EA642167}"/>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6" name="灯片编号占位符 5">
            <a:extLst>
              <a:ext uri="{FF2B5EF4-FFF2-40B4-BE49-F238E27FC236}">
                <a16:creationId xmlns:a16="http://schemas.microsoft.com/office/drawing/2014/main" id="{D7918112-7409-52F1-6870-B814EC0268CF}"/>
              </a:ext>
            </a:extLst>
          </p:cNvPr>
          <p:cNvSpPr>
            <a:spLocks noGrp="1"/>
          </p:cNvSpPr>
          <p:nvPr>
            <p:ph type="sldNum" sz="quarter" idx="12"/>
          </p:nvPr>
        </p:nvSpPr>
        <p:spPr/>
        <p:txBody>
          <a:bodyPr/>
          <a:lstStyle/>
          <a:p>
            <a:fld id="{BB1373A5-4827-6B46-A456-4073A047D00B}" type="slidenum">
              <a:rPr kumimoji="1" lang="zh-CN" altLang="en-US" smtClean="0"/>
              <a:t>18</a:t>
            </a:fld>
            <a:endParaRPr kumimoji="1" lang="zh-CN" altLang="en-US"/>
          </a:p>
        </p:txBody>
      </p:sp>
      <p:pic>
        <p:nvPicPr>
          <p:cNvPr id="7" name="图片 6">
            <a:extLst>
              <a:ext uri="{FF2B5EF4-FFF2-40B4-BE49-F238E27FC236}">
                <a16:creationId xmlns:a16="http://schemas.microsoft.com/office/drawing/2014/main" id="{399FE1B0-8B10-1F6E-6F39-F07727445F35}"/>
              </a:ext>
            </a:extLst>
          </p:cNvPr>
          <p:cNvPicPr>
            <a:picLocks noChangeAspect="1"/>
          </p:cNvPicPr>
          <p:nvPr/>
        </p:nvPicPr>
        <p:blipFill>
          <a:blip r:embed="rId2"/>
          <a:stretch>
            <a:fillRect/>
          </a:stretch>
        </p:blipFill>
        <p:spPr>
          <a:xfrm>
            <a:off x="429687" y="784253"/>
            <a:ext cx="7933263" cy="2352647"/>
          </a:xfrm>
          <a:prstGeom prst="rect">
            <a:avLst/>
          </a:prstGeom>
        </p:spPr>
      </p:pic>
    </p:spTree>
    <p:extLst>
      <p:ext uri="{BB962C8B-B14F-4D97-AF65-F5344CB8AC3E}">
        <p14:creationId xmlns:p14="http://schemas.microsoft.com/office/powerpoint/2010/main" val="128862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15E2CB-6723-4D9C-0EB5-EC2A3754A58B}"/>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sp>
        <p:nvSpPr>
          <p:cNvPr id="4" name="日期占位符 3"/>
          <p:cNvSpPr>
            <a:spLocks noGrp="1"/>
          </p:cNvSpPr>
          <p:nvPr>
            <p:ph type="dt" sz="half" idx="10"/>
          </p:nvPr>
        </p:nvSpPr>
        <p:spPr/>
        <p:txBody>
          <a:bodyPr/>
          <a:lstStyle/>
          <a:p>
            <a:fld id="{57A3B164-FA66-2D4F-AA81-49376DD22DDB}" type="datetime1">
              <a:rPr lang="zh-CN" altLang="en-US" smtClean="0"/>
              <a:t>2024/7/9</a:t>
            </a:fld>
            <a:endParaRPr lang="zh-CN" altLang="en-US" dirty="0"/>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ss distribution of universe”的图片搜索结果">
            <a:extLst>
              <a:ext uri="{FF2B5EF4-FFF2-40B4-BE49-F238E27FC236}">
                <a16:creationId xmlns:a16="http://schemas.microsoft.com/office/drawing/2014/main" id="{408A8F56-D5ED-3143-37C3-6266D6A283BF}"/>
              </a:ext>
            </a:extLst>
          </p:cNvPr>
          <p:cNvPicPr>
            <a:picLocks noChangeAspect="1" noChangeArrowheads="1"/>
          </p:cNvPicPr>
          <p:nvPr/>
        </p:nvPicPr>
        <p:blipFill>
          <a:blip r:embed="rId4"/>
          <a:srcRect/>
          <a:stretch>
            <a:fillRect/>
          </a:stretch>
        </p:blipFill>
        <p:spPr bwMode="auto">
          <a:xfrm>
            <a:off x="580495" y="1260686"/>
            <a:ext cx="3393789" cy="2053991"/>
          </a:xfrm>
          <a:prstGeom prst="rect">
            <a:avLst/>
          </a:prstGeom>
        </p:spPr>
      </p:pic>
      <p:sp>
        <p:nvSpPr>
          <p:cNvPr id="2" name="页脚占位符 1">
            <a:extLst>
              <a:ext uri="{FF2B5EF4-FFF2-40B4-BE49-F238E27FC236}">
                <a16:creationId xmlns:a16="http://schemas.microsoft.com/office/drawing/2014/main" id="{D64E8905-007B-27D0-17F2-DEC725C07F60}"/>
              </a:ext>
            </a:extLst>
          </p:cNvPr>
          <p:cNvSpPr>
            <a:spLocks noGrp="1"/>
          </p:cNvSpPr>
          <p:nvPr>
            <p:ph type="ftr" sz="quarter" idx="11"/>
          </p:nvPr>
        </p:nvSpPr>
        <p:spPr/>
        <p:txBody>
          <a:bodyPr/>
          <a:lstStyle/>
          <a:p>
            <a:r>
              <a:rPr kumimoji="1" lang="en-US" altLang="zh-CN"/>
              <a:t>IDM-2024@ L'Aquila, Italy</a:t>
            </a:r>
            <a:endParaRPr kumimoji="1" lang="zh-CN" altLang="en-US"/>
          </a:p>
        </p:txBody>
      </p:sp>
      <p:grpSp>
        <p:nvGrpSpPr>
          <p:cNvPr id="17" name="组合 16">
            <a:extLst>
              <a:ext uri="{FF2B5EF4-FFF2-40B4-BE49-F238E27FC236}">
                <a16:creationId xmlns:a16="http://schemas.microsoft.com/office/drawing/2014/main" id="{6AE9E21E-3255-4FC1-B7F6-E17E7FD3682F}"/>
              </a:ext>
            </a:extLst>
          </p:cNvPr>
          <p:cNvGrpSpPr/>
          <p:nvPr/>
        </p:nvGrpSpPr>
        <p:grpSpPr>
          <a:xfrm>
            <a:off x="526041" y="3587198"/>
            <a:ext cx="3502702" cy="2597417"/>
            <a:chOff x="4702623" y="2135517"/>
            <a:chExt cx="3928961" cy="3514169"/>
          </a:xfrm>
        </p:grpSpPr>
        <p:grpSp>
          <p:nvGrpSpPr>
            <p:cNvPr id="21" name="组合 20">
              <a:extLst>
                <a:ext uri="{FF2B5EF4-FFF2-40B4-BE49-F238E27FC236}">
                  <a16:creationId xmlns:a16="http://schemas.microsoft.com/office/drawing/2014/main" id="{FAB177E1-0146-2BDC-D67B-AABD6CC471AB}"/>
                </a:ext>
              </a:extLst>
            </p:cNvPr>
            <p:cNvGrpSpPr/>
            <p:nvPr/>
          </p:nvGrpSpPr>
          <p:grpSpPr>
            <a:xfrm>
              <a:off x="4916831" y="2687682"/>
              <a:ext cx="3714753" cy="2945579"/>
              <a:chOff x="4916831" y="2687682"/>
              <a:chExt cx="3714753" cy="2945579"/>
            </a:xfrm>
          </p:grpSpPr>
          <p:pic>
            <p:nvPicPr>
              <p:cNvPr id="27" name="图片 26">
                <a:extLst>
                  <a:ext uri="{FF2B5EF4-FFF2-40B4-BE49-F238E27FC236}">
                    <a16:creationId xmlns:a16="http://schemas.microsoft.com/office/drawing/2014/main" id="{621CAD9F-B34D-2825-493B-48A4FA6722D2}"/>
                  </a:ext>
                </a:extLst>
              </p:cNvPr>
              <p:cNvPicPr>
                <a:picLocks noChangeAspect="1"/>
              </p:cNvPicPr>
              <p:nvPr/>
            </p:nvPicPr>
            <p:blipFill>
              <a:blip r:embed="rId5"/>
              <a:stretch>
                <a:fillRect/>
              </a:stretch>
            </p:blipFill>
            <p:spPr>
              <a:xfrm>
                <a:off x="5620130" y="2687682"/>
                <a:ext cx="2093945" cy="665209"/>
              </a:xfrm>
              <a:prstGeom prst="rect">
                <a:avLst/>
              </a:prstGeom>
            </p:spPr>
          </p:pic>
          <p:pic>
            <p:nvPicPr>
              <p:cNvPr id="28" name="Picture 7">
                <a:extLst>
                  <a:ext uri="{FF2B5EF4-FFF2-40B4-BE49-F238E27FC236}">
                    <a16:creationId xmlns:a16="http://schemas.microsoft.com/office/drawing/2014/main" id="{A52845FA-E4CE-E1DB-190D-A774DEAC4D7B}"/>
                  </a:ext>
                </a:extLst>
              </p:cNvPr>
              <p:cNvPicPr>
                <a:picLocks noChangeAspect="1"/>
              </p:cNvPicPr>
              <p:nvPr/>
            </p:nvPicPr>
            <p:blipFill>
              <a:blip r:embed="rId6"/>
              <a:stretch>
                <a:fillRect/>
              </a:stretch>
            </p:blipFill>
            <p:spPr>
              <a:xfrm>
                <a:off x="5468617" y="3520495"/>
                <a:ext cx="2396973" cy="1624134"/>
              </a:xfrm>
              <a:prstGeom prst="rect">
                <a:avLst/>
              </a:prstGeom>
            </p:spPr>
          </p:pic>
          <p:pic>
            <p:nvPicPr>
              <p:cNvPr id="29" name="图片 28">
                <a:extLst>
                  <a:ext uri="{FF2B5EF4-FFF2-40B4-BE49-F238E27FC236}">
                    <a16:creationId xmlns:a16="http://schemas.microsoft.com/office/drawing/2014/main" id="{866CF6B9-E611-E035-2649-36B6DEDC5112}"/>
                  </a:ext>
                </a:extLst>
              </p:cNvPr>
              <p:cNvPicPr>
                <a:picLocks noChangeAspect="1"/>
              </p:cNvPicPr>
              <p:nvPr/>
            </p:nvPicPr>
            <p:blipFill>
              <a:blip r:embed="rId7"/>
              <a:stretch>
                <a:fillRect/>
              </a:stretch>
            </p:blipFill>
            <p:spPr>
              <a:xfrm>
                <a:off x="4916831" y="5354699"/>
                <a:ext cx="3714753" cy="278562"/>
              </a:xfrm>
              <a:prstGeom prst="rect">
                <a:avLst/>
              </a:prstGeom>
            </p:spPr>
          </p:pic>
        </p:grpSp>
        <p:sp>
          <p:nvSpPr>
            <p:cNvPr id="25" name="圆角矩形 24">
              <a:extLst>
                <a:ext uri="{FF2B5EF4-FFF2-40B4-BE49-F238E27FC236}">
                  <a16:creationId xmlns:a16="http://schemas.microsoft.com/office/drawing/2014/main" id="{1320A1EB-786C-6022-6AFA-68C6B4BFC32C}"/>
                </a:ext>
              </a:extLst>
            </p:cNvPr>
            <p:cNvSpPr/>
            <p:nvPr/>
          </p:nvSpPr>
          <p:spPr>
            <a:xfrm>
              <a:off x="4702623" y="2135517"/>
              <a:ext cx="3928961" cy="3514169"/>
            </a:xfrm>
            <a:prstGeom prst="round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31" name="文本框 30">
            <a:extLst>
              <a:ext uri="{FF2B5EF4-FFF2-40B4-BE49-F238E27FC236}">
                <a16:creationId xmlns:a16="http://schemas.microsoft.com/office/drawing/2014/main" id="{52B42CDD-980A-5FD1-6BC1-B187C678062D}"/>
              </a:ext>
            </a:extLst>
          </p:cNvPr>
          <p:cNvSpPr txBox="1"/>
          <p:nvPr/>
        </p:nvSpPr>
        <p:spPr>
          <a:xfrm>
            <a:off x="5597911" y="1129248"/>
            <a:ext cx="2742011" cy="506292"/>
          </a:xfrm>
          <a:prstGeom prst="rect">
            <a:avLst/>
          </a:prstGeom>
          <a:noFill/>
        </p:spPr>
        <p:txBody>
          <a:bodyPr wrap="square" rtlCol="0">
            <a:spAutoFit/>
          </a:bodyPr>
          <a:lstStyle/>
          <a:p>
            <a:pPr algn="ctr">
              <a:lnSpc>
                <a:spcPct val="150000"/>
              </a:lnSpc>
            </a:pPr>
            <a:r>
              <a:rPr kumimoji="1" lang="en-US" altLang="zh-CN" sz="2000" b="1" dirty="0" err="1">
                <a:solidFill>
                  <a:srgbClr val="C00000"/>
                </a:solidFill>
              </a:rPr>
              <a:t>SUperSYmmetry</a:t>
            </a:r>
            <a:endParaRPr kumimoji="1" lang="zh-CN" altLang="en-US" sz="2000" b="1" dirty="0">
              <a:solidFill>
                <a:srgbClr val="C00000"/>
              </a:solidFill>
            </a:endParaRPr>
          </a:p>
        </p:txBody>
      </p:sp>
      <p:sp>
        <p:nvSpPr>
          <p:cNvPr id="5" name="灯片编号占位符 4">
            <a:extLst>
              <a:ext uri="{FF2B5EF4-FFF2-40B4-BE49-F238E27FC236}">
                <a16:creationId xmlns:a16="http://schemas.microsoft.com/office/drawing/2014/main" id="{5D358BC2-4C55-A4D6-32E5-F5931B9B2DA5}"/>
              </a:ext>
            </a:extLst>
          </p:cNvPr>
          <p:cNvSpPr>
            <a:spLocks noGrp="1"/>
          </p:cNvSpPr>
          <p:nvPr>
            <p:ph type="sldNum" sz="quarter" idx="12"/>
          </p:nvPr>
        </p:nvSpPr>
        <p:spPr/>
        <p:txBody>
          <a:bodyPr/>
          <a:lstStyle/>
          <a:p>
            <a:fld id="{BB1373A5-4827-6B46-A456-4073A047D00B}" type="slidenum">
              <a:rPr kumimoji="1" lang="zh-CN" altLang="en-US" smtClean="0"/>
              <a:t>1</a:t>
            </a:fld>
            <a:endParaRPr kumimoji="1" lang="zh-CN" altLang="en-US"/>
          </a:p>
        </p:txBody>
      </p:sp>
      <p:pic>
        <p:nvPicPr>
          <p:cNvPr id="3" name="图片 2">
            <a:extLst>
              <a:ext uri="{FF2B5EF4-FFF2-40B4-BE49-F238E27FC236}">
                <a16:creationId xmlns:a16="http://schemas.microsoft.com/office/drawing/2014/main" id="{AA454CAA-3988-2436-70C8-29C693FE46CD}"/>
              </a:ext>
            </a:extLst>
          </p:cNvPr>
          <p:cNvPicPr>
            <a:picLocks noChangeAspect="1"/>
          </p:cNvPicPr>
          <p:nvPr/>
        </p:nvPicPr>
        <p:blipFill>
          <a:blip r:embed="rId8"/>
          <a:stretch>
            <a:fillRect/>
          </a:stretch>
        </p:blipFill>
        <p:spPr>
          <a:xfrm>
            <a:off x="4820545" y="1748310"/>
            <a:ext cx="3977767" cy="4062999"/>
          </a:xfrm>
          <a:prstGeom prst="rect">
            <a:avLst/>
          </a:prstGeom>
        </p:spPr>
      </p:pic>
      <p:sp>
        <p:nvSpPr>
          <p:cNvPr id="6" name="文本框 5">
            <a:extLst>
              <a:ext uri="{FF2B5EF4-FFF2-40B4-BE49-F238E27FC236}">
                <a16:creationId xmlns:a16="http://schemas.microsoft.com/office/drawing/2014/main" id="{F3C01B69-D605-5751-F487-033FA880FA66}"/>
              </a:ext>
            </a:extLst>
          </p:cNvPr>
          <p:cNvSpPr txBox="1"/>
          <p:nvPr/>
        </p:nvSpPr>
        <p:spPr>
          <a:xfrm>
            <a:off x="6457950" y="5966582"/>
            <a:ext cx="2392301" cy="276999"/>
          </a:xfrm>
          <a:prstGeom prst="rect">
            <a:avLst/>
          </a:prstGeom>
          <a:noFill/>
        </p:spPr>
        <p:txBody>
          <a:bodyPr wrap="square">
            <a:spAutoFit/>
          </a:bodyPr>
          <a:lstStyle/>
          <a:p>
            <a:r>
              <a:rPr lang="en-US" altLang="zh-CN" sz="1200" b="1" dirty="0" err="1">
                <a:solidFill>
                  <a:schemeClr val="bg1">
                    <a:lumMod val="65000"/>
                  </a:schemeClr>
                </a:solidFill>
              </a:rPr>
              <a:t>PandaX</a:t>
            </a:r>
            <a:r>
              <a:rPr lang="zh-CN" altLang="en-US" sz="1200" b="1" dirty="0">
                <a:solidFill>
                  <a:schemeClr val="bg1">
                    <a:lumMod val="65000"/>
                  </a:schemeClr>
                </a:solidFill>
              </a:rPr>
              <a:t> </a:t>
            </a:r>
            <a:r>
              <a:rPr lang="en-US" altLang="zh-CN" sz="1200" b="1" dirty="0">
                <a:solidFill>
                  <a:schemeClr val="bg1">
                    <a:lumMod val="65000"/>
                  </a:schemeClr>
                </a:solidFill>
              </a:rPr>
              <a:t>collaboration, 2402.03596</a:t>
            </a:r>
            <a:endParaRPr lang="zh-CN" altLang="en-US" sz="1200" b="1" dirty="0">
              <a:solidFill>
                <a:schemeClr val="bg1">
                  <a:lumMod val="65000"/>
                </a:schemeClr>
              </a:solidFill>
            </a:endParaRPr>
          </a:p>
        </p:txBody>
      </p:sp>
      <p:sp>
        <p:nvSpPr>
          <p:cNvPr id="18" name="文本框 17">
            <a:extLst>
              <a:ext uri="{FF2B5EF4-FFF2-40B4-BE49-F238E27FC236}">
                <a16:creationId xmlns:a16="http://schemas.microsoft.com/office/drawing/2014/main" id="{DDD36A4C-3E93-D249-80AA-A19309781928}"/>
              </a:ext>
            </a:extLst>
          </p:cNvPr>
          <p:cNvSpPr txBox="1"/>
          <p:nvPr/>
        </p:nvSpPr>
        <p:spPr>
          <a:xfrm>
            <a:off x="280080" y="3334051"/>
            <a:ext cx="4185591" cy="506292"/>
          </a:xfrm>
          <a:prstGeom prst="rect">
            <a:avLst/>
          </a:prstGeom>
          <a:noFill/>
        </p:spPr>
        <p:txBody>
          <a:bodyPr wrap="square" rtlCol="0">
            <a:spAutoFit/>
          </a:bodyPr>
          <a:lstStyle/>
          <a:p>
            <a:pPr algn="ctr">
              <a:lnSpc>
                <a:spcPct val="150000"/>
              </a:lnSpc>
            </a:pPr>
            <a:r>
              <a:rPr kumimoji="1" lang="en-US" altLang="zh-CN" sz="2000" b="1" dirty="0">
                <a:solidFill>
                  <a:srgbClr val="C00000"/>
                </a:solidFill>
              </a:rPr>
              <a:t>Weakly</a:t>
            </a:r>
            <a:r>
              <a:rPr kumimoji="1" lang="zh-CN" altLang="en-US" sz="2000" b="1" dirty="0">
                <a:solidFill>
                  <a:srgbClr val="C00000"/>
                </a:solidFill>
              </a:rPr>
              <a:t> </a:t>
            </a:r>
            <a:r>
              <a:rPr kumimoji="1" lang="en-US" altLang="zh-CN" sz="2000" b="1" dirty="0">
                <a:solidFill>
                  <a:srgbClr val="C00000"/>
                </a:solidFill>
              </a:rPr>
              <a:t>Interacting</a:t>
            </a:r>
            <a:r>
              <a:rPr kumimoji="1" lang="zh-CN" altLang="en-US" sz="2000" b="1" dirty="0">
                <a:solidFill>
                  <a:srgbClr val="C00000"/>
                </a:solidFill>
              </a:rPr>
              <a:t> </a:t>
            </a:r>
            <a:r>
              <a:rPr kumimoji="1" lang="en-US" altLang="zh-CN" sz="2000" b="1" dirty="0">
                <a:solidFill>
                  <a:srgbClr val="C00000"/>
                </a:solidFill>
              </a:rPr>
              <a:t>Massive</a:t>
            </a:r>
            <a:r>
              <a:rPr kumimoji="1" lang="zh-CN" altLang="en-US" sz="2000" b="1" dirty="0">
                <a:solidFill>
                  <a:srgbClr val="C00000"/>
                </a:solidFill>
              </a:rPr>
              <a:t> </a:t>
            </a:r>
            <a:r>
              <a:rPr kumimoji="1" lang="en-US" altLang="zh-CN" sz="2000" b="1" dirty="0">
                <a:solidFill>
                  <a:srgbClr val="C00000"/>
                </a:solidFill>
              </a:rPr>
              <a:t>Particles</a:t>
            </a:r>
            <a:endParaRPr kumimoji="1" lang="zh-CN" altLang="en-US" sz="20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2B3308C-E1BE-2C83-37A5-7BB9DB13250C}"/>
              </a:ext>
            </a:extLst>
          </p:cNvPr>
          <p:cNvSpPr>
            <a:spLocks noGrp="1"/>
          </p:cNvSpPr>
          <p:nvPr>
            <p:ph type="dt" sz="half" idx="10"/>
          </p:nvPr>
        </p:nvSpPr>
        <p:spPr/>
        <p:txBody>
          <a:bodyPr/>
          <a:lstStyle/>
          <a:p>
            <a:fld id="{123B566A-A828-EF4B-BD93-0D2DD626327E}" type="datetime1">
              <a:rPr kumimoji="1" lang="zh-CN" altLang="en-US" smtClean="0"/>
              <a:t>2024/7/9</a:t>
            </a:fld>
            <a:endParaRPr kumimoji="1" lang="zh-CN" altLang="en-US"/>
          </a:p>
        </p:txBody>
      </p:sp>
      <p:sp>
        <p:nvSpPr>
          <p:cNvPr id="5" name="页脚占位符 4">
            <a:extLst>
              <a:ext uri="{FF2B5EF4-FFF2-40B4-BE49-F238E27FC236}">
                <a16:creationId xmlns:a16="http://schemas.microsoft.com/office/drawing/2014/main" id="{1FAB198F-D109-C68C-3D3B-3245AA893E87}"/>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6" name="灯片编号占位符 5">
            <a:extLst>
              <a:ext uri="{FF2B5EF4-FFF2-40B4-BE49-F238E27FC236}">
                <a16:creationId xmlns:a16="http://schemas.microsoft.com/office/drawing/2014/main" id="{64EBCBC2-DEA0-FDFF-8E75-E97450D36408}"/>
              </a:ext>
            </a:extLst>
          </p:cNvPr>
          <p:cNvSpPr>
            <a:spLocks noGrp="1"/>
          </p:cNvSpPr>
          <p:nvPr>
            <p:ph type="sldNum" sz="quarter" idx="12"/>
          </p:nvPr>
        </p:nvSpPr>
        <p:spPr/>
        <p:txBody>
          <a:bodyPr/>
          <a:lstStyle/>
          <a:p>
            <a:fld id="{BB1373A5-4827-6B46-A456-4073A047D00B}" type="slidenum">
              <a:rPr kumimoji="1" lang="zh-CN" altLang="en-US" smtClean="0"/>
              <a:t>2</a:t>
            </a:fld>
            <a:endParaRPr kumimoji="1" lang="zh-CN" altLang="en-US"/>
          </a:p>
        </p:txBody>
      </p:sp>
      <p:sp>
        <p:nvSpPr>
          <p:cNvPr id="18" name="Title 1">
            <a:extLst>
              <a:ext uri="{FF2B5EF4-FFF2-40B4-BE49-F238E27FC236}">
                <a16:creationId xmlns:a16="http://schemas.microsoft.com/office/drawing/2014/main" id="{1CC6BDC6-8F0D-3C98-EE60-8CCEC2E33028}"/>
              </a:ext>
            </a:extLst>
          </p:cNvPr>
          <p:cNvSpPr>
            <a:spLocks noGrp="1"/>
          </p:cNvSpPr>
          <p:nvPr>
            <p:ph type="title"/>
          </p:nvPr>
        </p:nvSpPr>
        <p:spPr>
          <a:xfrm>
            <a:off x="5" y="121227"/>
            <a:ext cx="8057477" cy="760956"/>
          </a:xfrm>
        </p:spPr>
        <p:txBody>
          <a:bodyPr>
            <a:normAutofit/>
          </a:bodyPr>
          <a:lstStyle/>
          <a:p>
            <a:r>
              <a:rPr lang="en-CN" sz="3200" b="1">
                <a:solidFill>
                  <a:srgbClr val="0432FF"/>
                </a:solidFill>
                <a:latin typeface="+mn-lt"/>
              </a:rPr>
              <a:t>1.</a:t>
            </a:r>
            <a:r>
              <a:rPr lang="en-US" altLang="zh-CN" sz="3200" b="1" dirty="0">
                <a:solidFill>
                  <a:srgbClr val="0432FF"/>
                </a:solidFill>
                <a:latin typeface="+mn-lt"/>
              </a:rPr>
              <a:t> From WIMPs to Light DM</a:t>
            </a:r>
            <a:endParaRPr lang="en-CN" sz="3200" b="1" dirty="0">
              <a:solidFill>
                <a:srgbClr val="0432FF"/>
              </a:solidFill>
              <a:latin typeface="+mn-lt"/>
            </a:endParaRPr>
          </a:p>
        </p:txBody>
      </p:sp>
      <p:cxnSp>
        <p:nvCxnSpPr>
          <p:cNvPr id="19" name="Straight Connector 3">
            <a:extLst>
              <a:ext uri="{FF2B5EF4-FFF2-40B4-BE49-F238E27FC236}">
                <a16:creationId xmlns:a16="http://schemas.microsoft.com/office/drawing/2014/main" id="{8BECCC65-33DD-EC22-15A8-3E48B204EA8D}"/>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0467F2BE-4836-D1A0-A80D-4ADBB0E50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a:extLst>
              <a:ext uri="{FF2B5EF4-FFF2-40B4-BE49-F238E27FC236}">
                <a16:creationId xmlns:a16="http://schemas.microsoft.com/office/drawing/2014/main" id="{AD642271-EA4F-D7FF-2D86-78507F50AF64}"/>
              </a:ext>
            </a:extLst>
          </p:cNvPr>
          <p:cNvGrpSpPr/>
          <p:nvPr/>
        </p:nvGrpSpPr>
        <p:grpSpPr>
          <a:xfrm>
            <a:off x="733236" y="1293306"/>
            <a:ext cx="7677528" cy="4651921"/>
            <a:chOff x="733236" y="1293306"/>
            <a:chExt cx="7677528" cy="4651921"/>
          </a:xfrm>
        </p:grpSpPr>
        <p:grpSp>
          <p:nvGrpSpPr>
            <p:cNvPr id="7" name="组合 6">
              <a:extLst>
                <a:ext uri="{FF2B5EF4-FFF2-40B4-BE49-F238E27FC236}">
                  <a16:creationId xmlns:a16="http://schemas.microsoft.com/office/drawing/2014/main" id="{110F9CFE-11F2-6E0C-AA46-A5440BC22B8F}"/>
                </a:ext>
              </a:extLst>
            </p:cNvPr>
            <p:cNvGrpSpPr/>
            <p:nvPr/>
          </p:nvGrpSpPr>
          <p:grpSpPr>
            <a:xfrm>
              <a:off x="733236" y="1293306"/>
              <a:ext cx="7677528" cy="4651921"/>
              <a:chOff x="952052" y="1157200"/>
              <a:chExt cx="7048205" cy="4593110"/>
            </a:xfrm>
          </p:grpSpPr>
          <p:pic>
            <p:nvPicPr>
              <p:cNvPr id="8" name="图片 7">
                <a:extLst>
                  <a:ext uri="{FF2B5EF4-FFF2-40B4-BE49-F238E27FC236}">
                    <a16:creationId xmlns:a16="http://schemas.microsoft.com/office/drawing/2014/main" id="{5873C7EE-D463-52A0-9FC0-C422631C6772}"/>
                  </a:ext>
                </a:extLst>
              </p:cNvPr>
              <p:cNvPicPr>
                <a:picLocks noChangeAspect="1"/>
              </p:cNvPicPr>
              <p:nvPr/>
            </p:nvPicPr>
            <p:blipFill>
              <a:blip r:embed="rId4"/>
              <a:stretch>
                <a:fillRect/>
              </a:stretch>
            </p:blipFill>
            <p:spPr>
              <a:xfrm>
                <a:off x="952052" y="1559041"/>
                <a:ext cx="6704704" cy="4191269"/>
              </a:xfrm>
              <a:prstGeom prst="rect">
                <a:avLst/>
              </a:prstGeom>
            </p:spPr>
          </p:pic>
          <p:sp>
            <p:nvSpPr>
              <p:cNvPr id="9" name="文本框 8">
                <a:extLst>
                  <a:ext uri="{FF2B5EF4-FFF2-40B4-BE49-F238E27FC236}">
                    <a16:creationId xmlns:a16="http://schemas.microsoft.com/office/drawing/2014/main" id="{CB0C9DCD-231D-6972-1C8B-562CA53A1143}"/>
                  </a:ext>
                </a:extLst>
              </p:cNvPr>
              <p:cNvSpPr txBox="1"/>
              <p:nvPr/>
            </p:nvSpPr>
            <p:spPr>
              <a:xfrm>
                <a:off x="6574869" y="4870730"/>
                <a:ext cx="1425388" cy="276998"/>
              </a:xfrm>
              <a:prstGeom prst="rect">
                <a:avLst/>
              </a:prstGeom>
              <a:noFill/>
            </p:spPr>
            <p:txBody>
              <a:bodyPr wrap="square">
                <a:spAutoFit/>
              </a:bodyPr>
              <a:lstStyle/>
              <a:p>
                <a:r>
                  <a:rPr lang="en-US" altLang="zh-CN" sz="1200" b="1" dirty="0">
                    <a:solidFill>
                      <a:schemeClr val="bg1">
                        <a:lumMod val="65000"/>
                      </a:schemeClr>
                    </a:solidFill>
                  </a:rPr>
                  <a:t>Feng </a:t>
                </a:r>
                <a:r>
                  <a:rPr lang="zh-CN" altLang="en-US" sz="1200" b="1" dirty="0">
                    <a:solidFill>
                      <a:schemeClr val="bg1">
                        <a:lumMod val="65000"/>
                      </a:schemeClr>
                    </a:solidFill>
                  </a:rPr>
                  <a:t>2212.02479</a:t>
                </a:r>
              </a:p>
            </p:txBody>
          </p:sp>
          <p:sp>
            <p:nvSpPr>
              <p:cNvPr id="11" name="文本框 10">
                <a:extLst>
                  <a:ext uri="{FF2B5EF4-FFF2-40B4-BE49-F238E27FC236}">
                    <a16:creationId xmlns:a16="http://schemas.microsoft.com/office/drawing/2014/main" id="{B0443DAF-533B-8A15-10F5-80598F8F9C34}"/>
                  </a:ext>
                </a:extLst>
              </p:cNvPr>
              <p:cNvSpPr txBox="1"/>
              <p:nvPr/>
            </p:nvSpPr>
            <p:spPr>
              <a:xfrm>
                <a:off x="2370044" y="1157201"/>
                <a:ext cx="838223" cy="250101"/>
              </a:xfrm>
              <a:prstGeom prst="rect">
                <a:avLst/>
              </a:prstGeom>
              <a:noFill/>
            </p:spPr>
            <p:txBody>
              <a:bodyPr wrap="none" rtlCol="0">
                <a:spAutoFit/>
              </a:bodyPr>
              <a:lstStyle/>
              <a:p>
                <a:r>
                  <a:rPr kumimoji="1" lang="en-US" altLang="zh-CN" sz="1400" b="1" dirty="0">
                    <a:solidFill>
                      <a:srgbClr val="FF0000"/>
                    </a:solidFill>
                  </a:rPr>
                  <a:t>Wave-like</a:t>
                </a:r>
                <a:endParaRPr kumimoji="1" lang="zh-CN" altLang="en-US" sz="1400" b="1" dirty="0">
                  <a:solidFill>
                    <a:srgbClr val="FF0000"/>
                  </a:solidFill>
                </a:endParaRPr>
              </a:p>
            </p:txBody>
          </p:sp>
          <p:sp>
            <p:nvSpPr>
              <p:cNvPr id="12" name="文本框 11">
                <a:extLst>
                  <a:ext uri="{FF2B5EF4-FFF2-40B4-BE49-F238E27FC236}">
                    <a16:creationId xmlns:a16="http://schemas.microsoft.com/office/drawing/2014/main" id="{0A94EA17-4750-4B0D-5A1B-34A816D43FF4}"/>
                  </a:ext>
                </a:extLst>
              </p:cNvPr>
              <p:cNvSpPr txBox="1"/>
              <p:nvPr/>
            </p:nvSpPr>
            <p:spPr>
              <a:xfrm>
                <a:off x="4304404" y="1159858"/>
                <a:ext cx="972412" cy="250101"/>
              </a:xfrm>
              <a:prstGeom prst="rect">
                <a:avLst/>
              </a:prstGeom>
              <a:noFill/>
            </p:spPr>
            <p:txBody>
              <a:bodyPr wrap="none" rtlCol="0">
                <a:spAutoFit/>
              </a:bodyPr>
              <a:lstStyle/>
              <a:p>
                <a:r>
                  <a:rPr kumimoji="1" lang="en-US" altLang="zh-CN" sz="1400" b="1" dirty="0">
                    <a:solidFill>
                      <a:srgbClr val="FF0000"/>
                    </a:solidFill>
                  </a:rPr>
                  <a:t>Particle-like</a:t>
                </a:r>
                <a:endParaRPr kumimoji="1" lang="zh-CN" altLang="en-US" sz="1400" b="1" dirty="0">
                  <a:solidFill>
                    <a:srgbClr val="FF0000"/>
                  </a:solidFill>
                </a:endParaRPr>
              </a:p>
            </p:txBody>
          </p:sp>
          <p:sp>
            <p:nvSpPr>
              <p:cNvPr id="13" name="文本框 7">
                <a:extLst>
                  <a:ext uri="{FF2B5EF4-FFF2-40B4-BE49-F238E27FC236}">
                    <a16:creationId xmlns:a16="http://schemas.microsoft.com/office/drawing/2014/main" id="{47C345CC-443F-94F0-DFC4-C7A2222EED6E}"/>
                  </a:ext>
                </a:extLst>
              </p:cNvPr>
              <p:cNvSpPr txBox="1"/>
              <p:nvPr/>
            </p:nvSpPr>
            <p:spPr>
              <a:xfrm>
                <a:off x="6973043" y="1157200"/>
                <a:ext cx="1027214" cy="25010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zh-CN" sz="1400" b="1" dirty="0">
                    <a:solidFill>
                      <a:srgbClr val="FF0000"/>
                    </a:solidFill>
                  </a:rPr>
                  <a:t>Macroscopic</a:t>
                </a:r>
                <a:endParaRPr kumimoji="1" lang="zh-CN" altLang="en-US" sz="1400" b="1" dirty="0">
                  <a:solidFill>
                    <a:srgbClr val="FF0000"/>
                  </a:solidFill>
                </a:endParaRPr>
              </a:p>
            </p:txBody>
          </p:sp>
        </p:grpSp>
        <p:pic>
          <p:nvPicPr>
            <p:cNvPr id="1026" name="Picture 2">
              <a:extLst>
                <a:ext uri="{FF2B5EF4-FFF2-40B4-BE49-F238E27FC236}">
                  <a16:creationId xmlns:a16="http://schemas.microsoft.com/office/drawing/2014/main" id="{0FE29812-A3B2-0290-EC56-03531A9DC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7838" y="3340114"/>
              <a:ext cx="1185535" cy="111258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云形标注 21">
            <a:extLst>
              <a:ext uri="{FF2B5EF4-FFF2-40B4-BE49-F238E27FC236}">
                <a16:creationId xmlns:a16="http://schemas.microsoft.com/office/drawing/2014/main" id="{1CD2A3B2-9461-C0E6-57D5-3AD678A62DD7}"/>
              </a:ext>
            </a:extLst>
          </p:cNvPr>
          <p:cNvSpPr/>
          <p:nvPr/>
        </p:nvSpPr>
        <p:spPr>
          <a:xfrm>
            <a:off x="3958684" y="932797"/>
            <a:ext cx="1994413" cy="2496195"/>
          </a:xfrm>
          <a:prstGeom prst="cloudCallout">
            <a:avLst>
              <a:gd name="adj1" fmla="val -90018"/>
              <a:gd name="adj2" fmla="val 40264"/>
            </a:avLst>
          </a:prstGeom>
          <a:noFill/>
          <a:ln w="63500">
            <a:solidFill>
              <a:srgbClr val="73FB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29545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F0198C3-B818-E54A-961A-98ED87144CEA}" type="datetime1">
              <a:rPr lang="zh-CN" altLang="en-US" smtClean="0"/>
              <a:t>2024/7/9</a:t>
            </a:fld>
            <a:endParaRPr lang="zh-CN" altLang="en-US" dirty="0"/>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13" name="页脚占位符 12">
            <a:extLst>
              <a:ext uri="{FF2B5EF4-FFF2-40B4-BE49-F238E27FC236}">
                <a16:creationId xmlns:a16="http://schemas.microsoft.com/office/drawing/2014/main" id="{3B76527E-2317-2D8C-3F04-2AE52EADCBB0}"/>
              </a:ext>
            </a:extLst>
          </p:cNvPr>
          <p:cNvSpPr>
            <a:spLocks noGrp="1"/>
          </p:cNvSpPr>
          <p:nvPr>
            <p:ph type="ftr" sz="quarter" idx="11"/>
          </p:nvPr>
        </p:nvSpPr>
        <p:spPr/>
        <p:txBody>
          <a:bodyPr/>
          <a:lstStyle/>
          <a:p>
            <a:r>
              <a:rPr kumimoji="1" lang="en-US" altLang="zh-CN"/>
              <a:t>IDM-2024@ L'Aquila, Italy</a:t>
            </a:r>
            <a:endParaRPr kumimoji="1" lang="zh-CN" altLang="en-US" dirty="0"/>
          </a:p>
        </p:txBody>
      </p:sp>
      <p:sp>
        <p:nvSpPr>
          <p:cNvPr id="2" name="灯片编号占位符 1">
            <a:extLst>
              <a:ext uri="{FF2B5EF4-FFF2-40B4-BE49-F238E27FC236}">
                <a16:creationId xmlns:a16="http://schemas.microsoft.com/office/drawing/2014/main" id="{1DFF1145-47E8-C5CC-279F-7DE889CBE7A1}"/>
              </a:ext>
            </a:extLst>
          </p:cNvPr>
          <p:cNvSpPr>
            <a:spLocks noGrp="1"/>
          </p:cNvSpPr>
          <p:nvPr>
            <p:ph type="sldNum" sz="quarter" idx="12"/>
          </p:nvPr>
        </p:nvSpPr>
        <p:spPr/>
        <p:txBody>
          <a:bodyPr/>
          <a:lstStyle/>
          <a:p>
            <a:fld id="{BB1373A5-4827-6B46-A456-4073A047D00B}" type="slidenum">
              <a:rPr kumimoji="1" lang="zh-CN" altLang="en-US" smtClean="0"/>
              <a:t>3</a:t>
            </a:fld>
            <a:endParaRPr kumimoji="1" lang="zh-CN" altLang="en-US"/>
          </a:p>
        </p:txBody>
      </p:sp>
      <p:sp>
        <p:nvSpPr>
          <p:cNvPr id="25" name="矩形 24">
            <a:extLst>
              <a:ext uri="{FF2B5EF4-FFF2-40B4-BE49-F238E27FC236}">
                <a16:creationId xmlns:a16="http://schemas.microsoft.com/office/drawing/2014/main" id="{E6ADED75-D228-9D6B-3F76-DC9FC2679D3C}"/>
              </a:ext>
            </a:extLst>
          </p:cNvPr>
          <p:cNvSpPr/>
          <p:nvPr/>
        </p:nvSpPr>
        <p:spPr>
          <a:xfrm>
            <a:off x="2333270" y="1034485"/>
            <a:ext cx="447746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altLang="zh-CN" sz="2000" b="1" dirty="0">
                <a:solidFill>
                  <a:schemeClr val="tx1"/>
                </a:solidFill>
              </a:rPr>
              <a:t>From EW scale to sub-GeV Thermal DM</a:t>
            </a:r>
          </a:p>
        </p:txBody>
      </p:sp>
      <p:pic>
        <p:nvPicPr>
          <p:cNvPr id="49" name="图片 48">
            <a:extLst>
              <a:ext uri="{FF2B5EF4-FFF2-40B4-BE49-F238E27FC236}">
                <a16:creationId xmlns:a16="http://schemas.microsoft.com/office/drawing/2014/main" id="{EDDB1EA3-7291-9FCC-C191-D608696BB361}"/>
              </a:ext>
            </a:extLst>
          </p:cNvPr>
          <p:cNvPicPr>
            <a:picLocks noChangeAspect="1"/>
          </p:cNvPicPr>
          <p:nvPr/>
        </p:nvPicPr>
        <p:blipFill>
          <a:blip r:embed="rId4"/>
          <a:stretch>
            <a:fillRect/>
          </a:stretch>
        </p:blipFill>
        <p:spPr>
          <a:xfrm>
            <a:off x="754933" y="5323990"/>
            <a:ext cx="3311643" cy="999049"/>
          </a:xfrm>
          <a:prstGeom prst="rect">
            <a:avLst/>
          </a:prstGeom>
        </p:spPr>
      </p:pic>
      <p:sp>
        <p:nvSpPr>
          <p:cNvPr id="9" name="Title 1">
            <a:extLst>
              <a:ext uri="{FF2B5EF4-FFF2-40B4-BE49-F238E27FC236}">
                <a16:creationId xmlns:a16="http://schemas.microsoft.com/office/drawing/2014/main" id="{AFB73353-22AE-099B-7205-A6A80A34F7F2}"/>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Light</a:t>
            </a:r>
            <a:r>
              <a:rPr lang="zh-CN" altLang="en-US" sz="3200" b="1" dirty="0">
                <a:solidFill>
                  <a:srgbClr val="0432FF"/>
                </a:solidFill>
                <a:latin typeface="+mn-lt"/>
              </a:rPr>
              <a:t> </a:t>
            </a:r>
            <a:r>
              <a:rPr lang="en-US" altLang="zh-CN" sz="3200" b="1" dirty="0">
                <a:solidFill>
                  <a:srgbClr val="0432FF"/>
                </a:solidFill>
                <a:latin typeface="+mn-lt"/>
              </a:rPr>
              <a:t>DM and Low Energy Ionization</a:t>
            </a:r>
            <a:endParaRPr lang="en-CN" altLang="zh-CN" sz="3200" b="1" dirty="0">
              <a:solidFill>
                <a:srgbClr val="0432FF"/>
              </a:solidFill>
              <a:latin typeface="+mn-lt"/>
            </a:endParaRPr>
          </a:p>
        </p:txBody>
      </p:sp>
      <p:pic>
        <p:nvPicPr>
          <p:cNvPr id="12" name="Picture 4">
            <a:extLst>
              <a:ext uri="{FF2B5EF4-FFF2-40B4-BE49-F238E27FC236}">
                <a16:creationId xmlns:a16="http://schemas.microsoft.com/office/drawing/2014/main" id="{AFD64213-4BB4-C95B-5655-5EDA81FA9492}"/>
              </a:ext>
            </a:extLst>
          </p:cNvPr>
          <p:cNvPicPr>
            <a:picLocks noChangeAspect="1"/>
          </p:cNvPicPr>
          <p:nvPr/>
        </p:nvPicPr>
        <p:blipFill>
          <a:blip r:embed="rId5"/>
          <a:stretch>
            <a:fillRect/>
          </a:stretch>
        </p:blipFill>
        <p:spPr>
          <a:xfrm>
            <a:off x="4861933" y="3893373"/>
            <a:ext cx="3668482" cy="2462978"/>
          </a:xfrm>
          <a:prstGeom prst="rect">
            <a:avLst/>
          </a:prstGeom>
        </p:spPr>
      </p:pic>
      <p:grpSp>
        <p:nvGrpSpPr>
          <p:cNvPr id="15" name="组合 14">
            <a:extLst>
              <a:ext uri="{FF2B5EF4-FFF2-40B4-BE49-F238E27FC236}">
                <a16:creationId xmlns:a16="http://schemas.microsoft.com/office/drawing/2014/main" id="{C78A3888-E420-B26A-9E2E-94F34AE6931F}"/>
              </a:ext>
            </a:extLst>
          </p:cNvPr>
          <p:cNvGrpSpPr/>
          <p:nvPr/>
        </p:nvGrpSpPr>
        <p:grpSpPr>
          <a:xfrm>
            <a:off x="4861933" y="2466460"/>
            <a:ext cx="3690006" cy="1075123"/>
            <a:chOff x="876309" y="3651475"/>
            <a:chExt cx="3327400" cy="1146163"/>
          </a:xfrm>
        </p:grpSpPr>
        <p:pic>
          <p:nvPicPr>
            <p:cNvPr id="17" name="Picture 9">
              <a:extLst>
                <a:ext uri="{FF2B5EF4-FFF2-40B4-BE49-F238E27FC236}">
                  <a16:creationId xmlns:a16="http://schemas.microsoft.com/office/drawing/2014/main" id="{8A7B9D3C-5720-D5BB-936B-4C7743519D1F}"/>
                </a:ext>
              </a:extLst>
            </p:cNvPr>
            <p:cNvPicPr>
              <a:picLocks noChangeAspect="1"/>
            </p:cNvPicPr>
            <p:nvPr/>
          </p:nvPicPr>
          <p:blipFill>
            <a:blip r:embed="rId6"/>
            <a:stretch>
              <a:fillRect/>
            </a:stretch>
          </p:blipFill>
          <p:spPr>
            <a:xfrm>
              <a:off x="876309" y="3651475"/>
              <a:ext cx="3327400" cy="1146163"/>
            </a:xfrm>
            <a:prstGeom prst="rect">
              <a:avLst/>
            </a:prstGeom>
          </p:spPr>
        </p:pic>
        <p:sp>
          <p:nvSpPr>
            <p:cNvPr id="18" name="圆角矩形 17">
              <a:extLst>
                <a:ext uri="{FF2B5EF4-FFF2-40B4-BE49-F238E27FC236}">
                  <a16:creationId xmlns:a16="http://schemas.microsoft.com/office/drawing/2014/main" id="{33F97896-F520-CE0C-120A-28C4586DBA6C}"/>
                </a:ext>
              </a:extLst>
            </p:cNvPr>
            <p:cNvSpPr/>
            <p:nvPr/>
          </p:nvSpPr>
          <p:spPr>
            <a:xfrm>
              <a:off x="2315641" y="3954913"/>
              <a:ext cx="711201" cy="567265"/>
            </a:xfrm>
            <a:prstGeom prst="roundRect">
              <a:avLst/>
            </a:prstGeom>
            <a:no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36" name="组合 35">
            <a:extLst>
              <a:ext uri="{FF2B5EF4-FFF2-40B4-BE49-F238E27FC236}">
                <a16:creationId xmlns:a16="http://schemas.microsoft.com/office/drawing/2014/main" id="{EE638C6F-63BD-F4EF-EB37-D070EA2B3B8C}"/>
              </a:ext>
            </a:extLst>
          </p:cNvPr>
          <p:cNvGrpSpPr/>
          <p:nvPr/>
        </p:nvGrpSpPr>
        <p:grpSpPr>
          <a:xfrm>
            <a:off x="754933" y="1798051"/>
            <a:ext cx="3025102" cy="369332"/>
            <a:chOff x="679341" y="1807866"/>
            <a:chExt cx="3025102" cy="369332"/>
          </a:xfrm>
        </p:grpSpPr>
        <p:sp>
          <p:nvSpPr>
            <p:cNvPr id="21" name="文本框 20">
              <a:extLst>
                <a:ext uri="{FF2B5EF4-FFF2-40B4-BE49-F238E27FC236}">
                  <a16:creationId xmlns:a16="http://schemas.microsoft.com/office/drawing/2014/main" id="{0D4FD989-F354-A4CE-A4F0-E376E3FB6A92}"/>
                </a:ext>
              </a:extLst>
            </p:cNvPr>
            <p:cNvSpPr txBox="1"/>
            <p:nvPr/>
          </p:nvSpPr>
          <p:spPr>
            <a:xfrm>
              <a:off x="1117067" y="1807866"/>
              <a:ext cx="2587376" cy="369332"/>
            </a:xfrm>
            <a:prstGeom prst="rect">
              <a:avLst/>
            </a:prstGeom>
            <a:solidFill>
              <a:srgbClr val="FFFF00"/>
            </a:solidFill>
          </p:spPr>
          <p:txBody>
            <a:bodyPr wrap="none" rtlCol="0">
              <a:spAutoFit/>
            </a:bodyPr>
            <a:lstStyle/>
            <a:p>
              <a:pPr algn="ctr"/>
              <a:r>
                <a:rPr kumimoji="1" lang="en-US" altLang="zh-CN" b="1" dirty="0"/>
                <a:t>Relic</a:t>
              </a:r>
              <a:r>
                <a:rPr kumimoji="1" lang="zh-CN" altLang="en-US" b="1" dirty="0"/>
                <a:t> </a:t>
              </a:r>
              <a:r>
                <a:rPr kumimoji="1" lang="en-US" altLang="zh-CN" b="1" dirty="0"/>
                <a:t>Density</a:t>
              </a:r>
              <a:r>
                <a:rPr kumimoji="1" lang="zh-CN" altLang="en-US" b="1" dirty="0"/>
                <a:t> </a:t>
              </a:r>
              <a:r>
                <a:rPr kumimoji="1" lang="en-US" altLang="zh-CN" b="1" dirty="0"/>
                <a:t>and</a:t>
              </a:r>
              <a:r>
                <a:rPr kumimoji="1" lang="zh-CN" altLang="en-US" b="1" dirty="0"/>
                <a:t> </a:t>
              </a:r>
              <a:r>
                <a:rPr kumimoji="1" lang="en-US" altLang="zh-CN" b="1" dirty="0"/>
                <a:t>Models</a:t>
              </a:r>
              <a:endParaRPr kumimoji="1" lang="zh-CN" altLang="en-US" b="1" dirty="0"/>
            </a:p>
          </p:txBody>
        </p:sp>
        <p:sp>
          <p:nvSpPr>
            <p:cNvPr id="22" name="八边形 21">
              <a:extLst>
                <a:ext uri="{FF2B5EF4-FFF2-40B4-BE49-F238E27FC236}">
                  <a16:creationId xmlns:a16="http://schemas.microsoft.com/office/drawing/2014/main" id="{B32FAAC1-10F4-DCB0-E036-D1844887316F}"/>
                </a:ext>
              </a:extLst>
            </p:cNvPr>
            <p:cNvSpPr/>
            <p:nvPr/>
          </p:nvSpPr>
          <p:spPr>
            <a:xfrm>
              <a:off x="679341" y="1841537"/>
              <a:ext cx="289931" cy="297258"/>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t>1</a:t>
              </a:r>
              <a:endParaRPr kumimoji="1" lang="zh-CN" altLang="en-US" dirty="0"/>
            </a:p>
          </p:txBody>
        </p:sp>
      </p:grpSp>
      <p:grpSp>
        <p:nvGrpSpPr>
          <p:cNvPr id="34" name="组合 33">
            <a:extLst>
              <a:ext uri="{FF2B5EF4-FFF2-40B4-BE49-F238E27FC236}">
                <a16:creationId xmlns:a16="http://schemas.microsoft.com/office/drawing/2014/main" id="{D202094F-CABB-FD40-8870-B33179FCED06}"/>
              </a:ext>
            </a:extLst>
          </p:cNvPr>
          <p:cNvGrpSpPr/>
          <p:nvPr/>
        </p:nvGrpSpPr>
        <p:grpSpPr>
          <a:xfrm>
            <a:off x="4861933" y="1795685"/>
            <a:ext cx="2158568" cy="369332"/>
            <a:chOff x="4861933" y="1838742"/>
            <a:chExt cx="2158568" cy="369332"/>
          </a:xfrm>
        </p:grpSpPr>
        <p:sp>
          <p:nvSpPr>
            <p:cNvPr id="23" name="文本框 22">
              <a:extLst>
                <a:ext uri="{FF2B5EF4-FFF2-40B4-BE49-F238E27FC236}">
                  <a16:creationId xmlns:a16="http://schemas.microsoft.com/office/drawing/2014/main" id="{BA9DEB63-F8EF-1632-BC0A-898FE14977B4}"/>
                </a:ext>
              </a:extLst>
            </p:cNvPr>
            <p:cNvSpPr txBox="1"/>
            <p:nvPr/>
          </p:nvSpPr>
          <p:spPr>
            <a:xfrm>
              <a:off x="5278293" y="1838742"/>
              <a:ext cx="1742208" cy="369332"/>
            </a:xfrm>
            <a:prstGeom prst="rect">
              <a:avLst/>
            </a:prstGeom>
            <a:solidFill>
              <a:srgbClr val="FFFF00"/>
            </a:solidFill>
          </p:spPr>
          <p:txBody>
            <a:bodyPr wrap="none" rtlCol="0">
              <a:spAutoFit/>
            </a:bodyPr>
            <a:lstStyle/>
            <a:p>
              <a:pPr algn="ctr"/>
              <a:r>
                <a:rPr kumimoji="1" lang="en-US" altLang="zh-CN" b="1" dirty="0"/>
                <a:t>Direct</a:t>
              </a:r>
              <a:r>
                <a:rPr kumimoji="1" lang="zh-CN" altLang="en-US" b="1" dirty="0"/>
                <a:t> </a:t>
              </a:r>
              <a:r>
                <a:rPr kumimoji="1" lang="en-US" altLang="zh-CN" b="1" dirty="0"/>
                <a:t>Detection</a:t>
              </a:r>
              <a:endParaRPr kumimoji="1" lang="zh-CN" altLang="en-US" b="1" dirty="0"/>
            </a:p>
          </p:txBody>
        </p:sp>
        <p:sp>
          <p:nvSpPr>
            <p:cNvPr id="26" name="八边形 25">
              <a:extLst>
                <a:ext uri="{FF2B5EF4-FFF2-40B4-BE49-F238E27FC236}">
                  <a16:creationId xmlns:a16="http://schemas.microsoft.com/office/drawing/2014/main" id="{6D3280CD-58AE-2C70-9CF6-46E0184E2D15}"/>
                </a:ext>
              </a:extLst>
            </p:cNvPr>
            <p:cNvSpPr/>
            <p:nvPr/>
          </p:nvSpPr>
          <p:spPr>
            <a:xfrm>
              <a:off x="4861933" y="1871405"/>
              <a:ext cx="289931" cy="297258"/>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t>2</a:t>
              </a:r>
              <a:endParaRPr kumimoji="1" lang="zh-CN" altLang="en-US" dirty="0"/>
            </a:p>
          </p:txBody>
        </p:sp>
      </p:grpSp>
      <p:sp>
        <p:nvSpPr>
          <p:cNvPr id="29" name="文本框 28">
            <a:extLst>
              <a:ext uri="{FF2B5EF4-FFF2-40B4-BE49-F238E27FC236}">
                <a16:creationId xmlns:a16="http://schemas.microsoft.com/office/drawing/2014/main" id="{6BFE11FE-26CA-CC05-FB17-EE43425F2F76}"/>
              </a:ext>
            </a:extLst>
          </p:cNvPr>
          <p:cNvSpPr txBox="1"/>
          <p:nvPr/>
        </p:nvSpPr>
        <p:spPr>
          <a:xfrm>
            <a:off x="5695853" y="4026671"/>
            <a:ext cx="1721783" cy="646331"/>
          </a:xfrm>
          <a:prstGeom prst="rect">
            <a:avLst/>
          </a:prstGeom>
          <a:noFill/>
        </p:spPr>
        <p:txBody>
          <a:bodyPr wrap="square">
            <a:spAutoFit/>
          </a:bodyPr>
          <a:lstStyle/>
          <a:p>
            <a:r>
              <a:rPr lang="en-US" altLang="zh-CN" sz="1200" dirty="0">
                <a:solidFill>
                  <a:srgbClr val="FF0000"/>
                </a:solidFill>
                <a:cs typeface="Times New Roman" panose="02020603050405020304" pitchFamily="18" charset="0"/>
              </a:rPr>
              <a:t>threshold of nucleus recoil for Xenon experiment :  </a:t>
            </a:r>
            <a:r>
              <a:rPr lang="en-US" altLang="zh-CN" sz="1200" dirty="0">
                <a:solidFill>
                  <a:srgbClr val="FF0000"/>
                </a:solidFill>
                <a:latin typeface="Arial" panose="020B0604020202020204" pitchFamily="34" charset="0"/>
                <a:cs typeface="Arial" panose="020B0604020202020204" pitchFamily="34" charset="0"/>
              </a:rPr>
              <a:t>~ </a:t>
            </a:r>
            <a:r>
              <a:rPr lang="en-US" altLang="zh-CN" sz="1200" dirty="0">
                <a:solidFill>
                  <a:srgbClr val="FF0000"/>
                </a:solidFill>
                <a:cs typeface="Times New Roman" panose="02020603050405020304" pitchFamily="18" charset="0"/>
              </a:rPr>
              <a:t> keV</a:t>
            </a:r>
            <a:endParaRPr lang="zh-CN" altLang="en-US" sz="1200" dirty="0">
              <a:solidFill>
                <a:srgbClr val="FF0000"/>
              </a:solidFill>
            </a:endParaRPr>
          </a:p>
        </p:txBody>
      </p:sp>
      <p:grpSp>
        <p:nvGrpSpPr>
          <p:cNvPr id="3" name="组合 2">
            <a:extLst>
              <a:ext uri="{FF2B5EF4-FFF2-40B4-BE49-F238E27FC236}">
                <a16:creationId xmlns:a16="http://schemas.microsoft.com/office/drawing/2014/main" id="{B3256646-39A9-CEC4-CAAB-11BFFEDB921E}"/>
              </a:ext>
            </a:extLst>
          </p:cNvPr>
          <p:cNvGrpSpPr/>
          <p:nvPr/>
        </p:nvGrpSpPr>
        <p:grpSpPr>
          <a:xfrm>
            <a:off x="794269" y="2466349"/>
            <a:ext cx="3164415" cy="2710748"/>
            <a:chOff x="459317" y="1763703"/>
            <a:chExt cx="3376010" cy="3179588"/>
          </a:xfrm>
        </p:grpSpPr>
        <p:pic>
          <p:nvPicPr>
            <p:cNvPr id="5" name="Picture 7">
              <a:extLst>
                <a:ext uri="{FF2B5EF4-FFF2-40B4-BE49-F238E27FC236}">
                  <a16:creationId xmlns:a16="http://schemas.microsoft.com/office/drawing/2014/main" id="{97733DCE-EDF0-F7A3-5E4F-1FE5437928A7}"/>
                </a:ext>
              </a:extLst>
            </p:cNvPr>
            <p:cNvPicPr>
              <a:picLocks noChangeAspect="1"/>
            </p:cNvPicPr>
            <p:nvPr/>
          </p:nvPicPr>
          <p:blipFill>
            <a:blip r:embed="rId7"/>
            <a:stretch>
              <a:fillRect/>
            </a:stretch>
          </p:blipFill>
          <p:spPr>
            <a:xfrm>
              <a:off x="1201611" y="1822078"/>
              <a:ext cx="1901224" cy="1058360"/>
            </a:xfrm>
            <a:prstGeom prst="rect">
              <a:avLst/>
            </a:prstGeom>
          </p:spPr>
        </p:pic>
        <p:grpSp>
          <p:nvGrpSpPr>
            <p:cNvPr id="6" name="Group 11">
              <a:extLst>
                <a:ext uri="{FF2B5EF4-FFF2-40B4-BE49-F238E27FC236}">
                  <a16:creationId xmlns:a16="http://schemas.microsoft.com/office/drawing/2014/main" id="{A3E8716F-9916-8E33-A6DB-23A0186E93A8}"/>
                </a:ext>
              </a:extLst>
            </p:cNvPr>
            <p:cNvGrpSpPr/>
            <p:nvPr/>
          </p:nvGrpSpPr>
          <p:grpSpPr>
            <a:xfrm>
              <a:off x="729988" y="2913622"/>
              <a:ext cx="2982205" cy="553998"/>
              <a:chOff x="6056073" y="1839343"/>
              <a:chExt cx="5280290" cy="972603"/>
            </a:xfrm>
          </p:grpSpPr>
          <p:pic>
            <p:nvPicPr>
              <p:cNvPr id="32" name="Picture 6">
                <a:extLst>
                  <a:ext uri="{FF2B5EF4-FFF2-40B4-BE49-F238E27FC236}">
                    <a16:creationId xmlns:a16="http://schemas.microsoft.com/office/drawing/2014/main" id="{0C10B150-BDC4-6A5D-EEDB-5104BAA91D9E}"/>
                  </a:ext>
                </a:extLst>
              </p:cNvPr>
              <p:cNvPicPr>
                <a:picLocks noChangeAspect="1"/>
              </p:cNvPicPr>
              <p:nvPr/>
            </p:nvPicPr>
            <p:blipFill>
              <a:blip r:embed="rId8"/>
              <a:stretch>
                <a:fillRect/>
              </a:stretch>
            </p:blipFill>
            <p:spPr>
              <a:xfrm>
                <a:off x="8296979" y="1839343"/>
                <a:ext cx="3039384" cy="972603"/>
              </a:xfrm>
              <a:prstGeom prst="rect">
                <a:avLst/>
              </a:prstGeom>
            </p:spPr>
          </p:pic>
          <p:pic>
            <p:nvPicPr>
              <p:cNvPr id="33" name="Picture 8">
                <a:extLst>
                  <a:ext uri="{FF2B5EF4-FFF2-40B4-BE49-F238E27FC236}">
                    <a16:creationId xmlns:a16="http://schemas.microsoft.com/office/drawing/2014/main" id="{77671F3D-8757-0F58-2D99-16A6920DF7D1}"/>
                  </a:ext>
                </a:extLst>
              </p:cNvPr>
              <p:cNvPicPr>
                <a:picLocks noChangeAspect="1"/>
              </p:cNvPicPr>
              <p:nvPr/>
            </p:nvPicPr>
            <p:blipFill>
              <a:blip r:embed="rId9"/>
              <a:stretch>
                <a:fillRect/>
              </a:stretch>
            </p:blipFill>
            <p:spPr>
              <a:xfrm>
                <a:off x="6056073" y="2074069"/>
                <a:ext cx="1852113" cy="505122"/>
              </a:xfrm>
              <a:prstGeom prst="rect">
                <a:avLst/>
              </a:prstGeom>
            </p:spPr>
          </p:pic>
        </p:grpSp>
        <p:grpSp>
          <p:nvGrpSpPr>
            <p:cNvPr id="7" name="Group 13">
              <a:extLst>
                <a:ext uri="{FF2B5EF4-FFF2-40B4-BE49-F238E27FC236}">
                  <a16:creationId xmlns:a16="http://schemas.microsoft.com/office/drawing/2014/main" id="{70F2A53B-4713-6C26-B69E-A0D2094824C0}"/>
                </a:ext>
              </a:extLst>
            </p:cNvPr>
            <p:cNvGrpSpPr/>
            <p:nvPr/>
          </p:nvGrpSpPr>
          <p:grpSpPr>
            <a:xfrm>
              <a:off x="725547" y="4444238"/>
              <a:ext cx="2414011" cy="472894"/>
              <a:chOff x="5906228" y="3042228"/>
              <a:chExt cx="4390325" cy="821704"/>
            </a:xfrm>
          </p:grpSpPr>
          <p:pic>
            <p:nvPicPr>
              <p:cNvPr id="28" name="Picture 10">
                <a:extLst>
                  <a:ext uri="{FF2B5EF4-FFF2-40B4-BE49-F238E27FC236}">
                    <a16:creationId xmlns:a16="http://schemas.microsoft.com/office/drawing/2014/main" id="{76F7AF5B-52A8-AEBB-58F0-4F63244E9B6D}"/>
                  </a:ext>
                </a:extLst>
              </p:cNvPr>
              <p:cNvPicPr>
                <a:picLocks noChangeAspect="1"/>
              </p:cNvPicPr>
              <p:nvPr/>
            </p:nvPicPr>
            <p:blipFill>
              <a:blip r:embed="rId10"/>
              <a:stretch>
                <a:fillRect/>
              </a:stretch>
            </p:blipFill>
            <p:spPr>
              <a:xfrm>
                <a:off x="5906228" y="3159394"/>
                <a:ext cx="1951708" cy="453425"/>
              </a:xfrm>
              <a:prstGeom prst="rect">
                <a:avLst/>
              </a:prstGeom>
            </p:spPr>
          </p:pic>
          <p:pic>
            <p:nvPicPr>
              <p:cNvPr id="31" name="Picture 12">
                <a:extLst>
                  <a:ext uri="{FF2B5EF4-FFF2-40B4-BE49-F238E27FC236}">
                    <a16:creationId xmlns:a16="http://schemas.microsoft.com/office/drawing/2014/main" id="{644300F2-454A-EED7-0A39-09FA239379AB}"/>
                  </a:ext>
                </a:extLst>
              </p:cNvPr>
              <p:cNvPicPr>
                <a:picLocks noChangeAspect="1"/>
              </p:cNvPicPr>
              <p:nvPr/>
            </p:nvPicPr>
            <p:blipFill>
              <a:blip r:embed="rId11"/>
              <a:stretch>
                <a:fillRect/>
              </a:stretch>
            </p:blipFill>
            <p:spPr>
              <a:xfrm>
                <a:off x="8216068" y="3042228"/>
                <a:ext cx="2080485" cy="821704"/>
              </a:xfrm>
              <a:prstGeom prst="rect">
                <a:avLst/>
              </a:prstGeom>
            </p:spPr>
          </p:pic>
        </p:grpSp>
        <p:grpSp>
          <p:nvGrpSpPr>
            <p:cNvPr id="8" name="Group 19">
              <a:extLst>
                <a:ext uri="{FF2B5EF4-FFF2-40B4-BE49-F238E27FC236}">
                  <a16:creationId xmlns:a16="http://schemas.microsoft.com/office/drawing/2014/main" id="{3BC54FA0-14E7-37F1-F891-5E7A490FA30E}"/>
                </a:ext>
              </a:extLst>
            </p:cNvPr>
            <p:cNvGrpSpPr/>
            <p:nvPr/>
          </p:nvGrpSpPr>
          <p:grpSpPr>
            <a:xfrm>
              <a:off x="1055161" y="3537049"/>
              <a:ext cx="2326818" cy="864266"/>
              <a:chOff x="6731136" y="2777866"/>
              <a:chExt cx="3102426" cy="1872936"/>
            </a:xfrm>
          </p:grpSpPr>
          <p:sp>
            <p:nvSpPr>
              <p:cNvPr id="19" name="Down Arrow 15">
                <a:extLst>
                  <a:ext uri="{FF2B5EF4-FFF2-40B4-BE49-F238E27FC236}">
                    <a16:creationId xmlns:a16="http://schemas.microsoft.com/office/drawing/2014/main" id="{4D0521BD-012E-D429-830C-0081BCD02EB0}"/>
                  </a:ext>
                </a:extLst>
              </p:cNvPr>
              <p:cNvSpPr/>
              <p:nvPr/>
            </p:nvSpPr>
            <p:spPr>
              <a:xfrm>
                <a:off x="8010211" y="2777866"/>
                <a:ext cx="406771" cy="860568"/>
              </a:xfrm>
              <a:prstGeom prst="downArrow">
                <a:avLst>
                  <a:gd name="adj1" fmla="val 4221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N" sz="1351">
                  <a:solidFill>
                    <a:srgbClr val="FF0000"/>
                  </a:solidFill>
                </a:endParaRPr>
              </a:p>
            </p:txBody>
          </p:sp>
          <p:sp>
            <p:nvSpPr>
              <p:cNvPr id="20" name="TextBox 18">
                <a:extLst>
                  <a:ext uri="{FF2B5EF4-FFF2-40B4-BE49-F238E27FC236}">
                    <a16:creationId xmlns:a16="http://schemas.microsoft.com/office/drawing/2014/main" id="{68EA58E7-1C9D-E8D9-D766-6F6F85D69468}"/>
                  </a:ext>
                </a:extLst>
              </p:cNvPr>
              <p:cNvSpPr txBox="1"/>
              <p:nvPr/>
            </p:nvSpPr>
            <p:spPr>
              <a:xfrm>
                <a:off x="6731136" y="3790235"/>
                <a:ext cx="3102426" cy="86056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432FF"/>
                    </a:solidFill>
                  </a:rPr>
                  <a:t>Light</a:t>
                </a:r>
                <a:r>
                  <a:rPr lang="zh-CN" altLang="en-US" sz="1600" b="1" dirty="0">
                    <a:solidFill>
                      <a:srgbClr val="0432FF"/>
                    </a:solidFill>
                  </a:rPr>
                  <a:t> </a:t>
                </a:r>
                <a:r>
                  <a:rPr lang="en-US" altLang="zh-CN" sz="1600" b="1" dirty="0">
                    <a:solidFill>
                      <a:srgbClr val="0432FF"/>
                    </a:solidFill>
                  </a:rPr>
                  <a:t>Non-SM</a:t>
                </a:r>
                <a:r>
                  <a:rPr lang="en-US" sz="1600" b="1" dirty="0">
                    <a:solidFill>
                      <a:srgbClr val="0432FF"/>
                    </a:solidFill>
                  </a:rPr>
                  <a:t> Mediator</a:t>
                </a:r>
                <a:endParaRPr lang="en-CN" sz="1600" b="1" dirty="0">
                  <a:solidFill>
                    <a:srgbClr val="0432FF"/>
                  </a:solidFill>
                </a:endParaRPr>
              </a:p>
            </p:txBody>
          </p:sp>
        </p:grpSp>
        <p:sp>
          <p:nvSpPr>
            <p:cNvPr id="10" name="圆角矩形 9">
              <a:extLst>
                <a:ext uri="{FF2B5EF4-FFF2-40B4-BE49-F238E27FC236}">
                  <a16:creationId xmlns:a16="http://schemas.microsoft.com/office/drawing/2014/main" id="{F5D2672E-6481-3E57-94ED-D91CA4A85EC3}"/>
                </a:ext>
              </a:extLst>
            </p:cNvPr>
            <p:cNvSpPr/>
            <p:nvPr/>
          </p:nvSpPr>
          <p:spPr>
            <a:xfrm>
              <a:off x="459317" y="1763703"/>
              <a:ext cx="3376010" cy="317958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zh-CN" altLang="en-US" dirty="0"/>
            </a:p>
          </p:txBody>
        </p:sp>
      </p:grpSp>
    </p:spTree>
    <p:extLst>
      <p:ext uri="{BB962C8B-B14F-4D97-AF65-F5344CB8AC3E}">
        <p14:creationId xmlns:p14="http://schemas.microsoft.com/office/powerpoint/2010/main" val="309974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0468B87-B088-E142-87A5-F9B03AB76BA6}" type="datetime1">
              <a:rPr lang="zh-CN" altLang="en-US" smtClean="0"/>
              <a:t>2024/7/9</a:t>
            </a:fld>
            <a:endParaRPr lang="zh-CN" altLang="en-US" dirty="0"/>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13" name="页脚占位符 12">
            <a:extLst>
              <a:ext uri="{FF2B5EF4-FFF2-40B4-BE49-F238E27FC236}">
                <a16:creationId xmlns:a16="http://schemas.microsoft.com/office/drawing/2014/main" id="{3B76527E-2317-2D8C-3F04-2AE52EADCBB0}"/>
              </a:ext>
            </a:extLst>
          </p:cNvPr>
          <p:cNvSpPr>
            <a:spLocks noGrp="1"/>
          </p:cNvSpPr>
          <p:nvPr>
            <p:ph type="ftr" sz="quarter" idx="11"/>
          </p:nvPr>
        </p:nvSpPr>
        <p:spPr/>
        <p:txBody>
          <a:bodyPr/>
          <a:lstStyle/>
          <a:p>
            <a:r>
              <a:rPr kumimoji="1" lang="en-US" altLang="zh-CN"/>
              <a:t>IDM-2024@ L'Aquila, Italy</a:t>
            </a:r>
            <a:endParaRPr kumimoji="1" lang="zh-CN" altLang="en-US" dirty="0"/>
          </a:p>
        </p:txBody>
      </p:sp>
      <p:sp>
        <p:nvSpPr>
          <p:cNvPr id="2" name="灯片编号占位符 1">
            <a:extLst>
              <a:ext uri="{FF2B5EF4-FFF2-40B4-BE49-F238E27FC236}">
                <a16:creationId xmlns:a16="http://schemas.microsoft.com/office/drawing/2014/main" id="{1DFF1145-47E8-C5CC-279F-7DE889CBE7A1}"/>
              </a:ext>
            </a:extLst>
          </p:cNvPr>
          <p:cNvSpPr>
            <a:spLocks noGrp="1"/>
          </p:cNvSpPr>
          <p:nvPr>
            <p:ph type="sldNum" sz="quarter" idx="12"/>
          </p:nvPr>
        </p:nvSpPr>
        <p:spPr/>
        <p:txBody>
          <a:bodyPr/>
          <a:lstStyle/>
          <a:p>
            <a:fld id="{BB1373A5-4827-6B46-A456-4073A047D00B}" type="slidenum">
              <a:rPr kumimoji="1" lang="zh-CN" altLang="en-US" smtClean="0"/>
              <a:t>4</a:t>
            </a:fld>
            <a:endParaRPr kumimoji="1" lang="zh-CN" altLang="en-US"/>
          </a:p>
        </p:txBody>
      </p:sp>
      <p:sp>
        <p:nvSpPr>
          <p:cNvPr id="6" name="Title 1">
            <a:extLst>
              <a:ext uri="{FF2B5EF4-FFF2-40B4-BE49-F238E27FC236}">
                <a16:creationId xmlns:a16="http://schemas.microsoft.com/office/drawing/2014/main" id="{1D57A43E-A003-A0AF-48A0-14B2D7B7262A}"/>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Light</a:t>
            </a:r>
            <a:r>
              <a:rPr lang="zh-CN" altLang="en-US" sz="3200" b="1" dirty="0">
                <a:solidFill>
                  <a:srgbClr val="0432FF"/>
                </a:solidFill>
                <a:latin typeface="+mn-lt"/>
              </a:rPr>
              <a:t> </a:t>
            </a:r>
            <a:r>
              <a:rPr lang="en-US" altLang="zh-CN" sz="3200" b="1" dirty="0">
                <a:solidFill>
                  <a:srgbClr val="0432FF"/>
                </a:solidFill>
                <a:latin typeface="+mn-lt"/>
              </a:rPr>
              <a:t>DM and Low Energy Ionization</a:t>
            </a:r>
            <a:endParaRPr lang="en-CN" altLang="zh-CN" sz="3200" b="1" dirty="0">
              <a:solidFill>
                <a:srgbClr val="0432FF"/>
              </a:solidFill>
              <a:latin typeface="+mn-lt"/>
            </a:endParaRPr>
          </a:p>
        </p:txBody>
      </p:sp>
      <p:sp>
        <p:nvSpPr>
          <p:cNvPr id="5" name="文本框 4">
            <a:extLst>
              <a:ext uri="{FF2B5EF4-FFF2-40B4-BE49-F238E27FC236}">
                <a16:creationId xmlns:a16="http://schemas.microsoft.com/office/drawing/2014/main" id="{B9CABAAC-E17B-232A-CD5B-EE8F5ECE1E6C}"/>
              </a:ext>
            </a:extLst>
          </p:cNvPr>
          <p:cNvSpPr txBox="1"/>
          <p:nvPr/>
        </p:nvSpPr>
        <p:spPr>
          <a:xfrm>
            <a:off x="296332" y="1201888"/>
            <a:ext cx="8551334" cy="461665"/>
          </a:xfrm>
          <a:prstGeom prst="rect">
            <a:avLst/>
          </a:prstGeom>
          <a:noFill/>
        </p:spPr>
        <p:txBody>
          <a:bodyPr wrap="square" rtlCol="0">
            <a:spAutoFit/>
          </a:bodyPr>
          <a:lstStyle/>
          <a:p>
            <a:pPr lvl="0">
              <a:defRPr/>
            </a:pPr>
            <a:r>
              <a:rPr lang="en-US" altLang="zh-CN" sz="2400" b="1" dirty="0">
                <a:solidFill>
                  <a:srgbClr val="C00000"/>
                </a:solidFill>
                <a:ea typeface="华文仿宋" panose="02010600040101010101" pitchFamily="2" charset="-122"/>
              </a:rPr>
              <a:t> </a:t>
            </a:r>
            <a:r>
              <a:rPr lang="en-US" altLang="zh-CN" sz="2400" b="1" dirty="0">
                <a:solidFill>
                  <a:srgbClr val="C00000"/>
                </a:solidFill>
                <a:ea typeface="微软雅黑"/>
                <a:cs typeface="Times New Roman" panose="02020603050405020304" pitchFamily="18" charset="0"/>
              </a:rPr>
              <a:t>Ionization signal provides</a:t>
            </a:r>
            <a:r>
              <a:rPr lang="zh-CN" altLang="en-US" sz="2400" b="1" dirty="0">
                <a:solidFill>
                  <a:srgbClr val="C00000"/>
                </a:solidFill>
                <a:ea typeface="微软雅黑"/>
                <a:cs typeface="Times New Roman" panose="02020603050405020304" pitchFamily="18" charset="0"/>
              </a:rPr>
              <a:t> </a:t>
            </a:r>
            <a:r>
              <a:rPr lang="en-US" altLang="zh-CN" sz="2400" b="1" dirty="0">
                <a:solidFill>
                  <a:srgbClr val="C00000"/>
                </a:solidFill>
                <a:ea typeface="微软雅黑"/>
                <a:cs typeface="Times New Roman" panose="02020603050405020304" pitchFamily="18" charset="0"/>
              </a:rPr>
              <a:t>a</a:t>
            </a:r>
            <a:r>
              <a:rPr lang="zh-CN" altLang="en-US" sz="2400" b="1" dirty="0">
                <a:solidFill>
                  <a:srgbClr val="C00000"/>
                </a:solidFill>
                <a:ea typeface="微软雅黑"/>
                <a:cs typeface="Times New Roman" panose="02020603050405020304" pitchFamily="18" charset="0"/>
              </a:rPr>
              <a:t> </a:t>
            </a:r>
            <a:r>
              <a:rPr lang="en-US" altLang="zh-CN" sz="2400" b="1" dirty="0">
                <a:solidFill>
                  <a:srgbClr val="C00000"/>
                </a:solidFill>
                <a:ea typeface="微软雅黑"/>
                <a:cs typeface="Times New Roman" panose="02020603050405020304" pitchFamily="18" charset="0"/>
              </a:rPr>
              <a:t>promising</a:t>
            </a:r>
            <a:r>
              <a:rPr lang="zh-CN" altLang="en-US" sz="2400" b="1" dirty="0">
                <a:solidFill>
                  <a:srgbClr val="C00000"/>
                </a:solidFill>
                <a:ea typeface="微软雅黑"/>
                <a:cs typeface="Times New Roman" panose="02020603050405020304" pitchFamily="18" charset="0"/>
              </a:rPr>
              <a:t> </a:t>
            </a:r>
            <a:r>
              <a:rPr lang="en-US" altLang="zh-CN" sz="2400" b="1" dirty="0">
                <a:solidFill>
                  <a:srgbClr val="C00000"/>
                </a:solidFill>
                <a:ea typeface="微软雅黑"/>
                <a:cs typeface="Times New Roman" panose="02020603050405020304" pitchFamily="18" charset="0"/>
              </a:rPr>
              <a:t>way</a:t>
            </a:r>
            <a:r>
              <a:rPr lang="zh-CN" altLang="en-US" sz="2400" b="1" dirty="0">
                <a:solidFill>
                  <a:srgbClr val="C00000"/>
                </a:solidFill>
                <a:ea typeface="微软雅黑"/>
                <a:cs typeface="Times New Roman" panose="02020603050405020304" pitchFamily="18" charset="0"/>
              </a:rPr>
              <a:t> </a:t>
            </a:r>
            <a:r>
              <a:rPr lang="en-US" altLang="zh-CN" sz="2400" b="1" dirty="0">
                <a:solidFill>
                  <a:srgbClr val="C00000"/>
                </a:solidFill>
                <a:ea typeface="微软雅黑"/>
                <a:cs typeface="Times New Roman" panose="02020603050405020304" pitchFamily="18" charset="0"/>
              </a:rPr>
              <a:t>to detect</a:t>
            </a:r>
            <a:r>
              <a:rPr lang="en-US" altLang="zh-CN" sz="2400" b="1" dirty="0">
                <a:solidFill>
                  <a:srgbClr val="C00000"/>
                </a:solidFill>
                <a:ea typeface="华文仿宋" panose="02010600040101010101" pitchFamily="2" charset="-122"/>
                <a:cs typeface="Times New Roman" panose="02020603050405020304" pitchFamily="18" charset="0"/>
              </a:rPr>
              <a:t> sub-GeV DM</a:t>
            </a:r>
            <a:endParaRPr lang="en-US" altLang="zh-CN" sz="2400" b="1" dirty="0">
              <a:solidFill>
                <a:srgbClr val="C00000"/>
              </a:solidFill>
              <a:ea typeface="微软雅黑"/>
              <a:cs typeface="Times New Roman" panose="02020603050405020304" pitchFamily="18" charset="0"/>
            </a:endParaRPr>
          </a:p>
        </p:txBody>
      </p:sp>
      <p:sp>
        <p:nvSpPr>
          <p:cNvPr id="8" name="文本框 7">
            <a:extLst>
              <a:ext uri="{FF2B5EF4-FFF2-40B4-BE49-F238E27FC236}">
                <a16:creationId xmlns:a16="http://schemas.microsoft.com/office/drawing/2014/main" id="{000D9D4B-ECCE-38BB-0D32-D866218E442E}"/>
              </a:ext>
            </a:extLst>
          </p:cNvPr>
          <p:cNvSpPr txBox="1"/>
          <p:nvPr/>
        </p:nvSpPr>
        <p:spPr>
          <a:xfrm>
            <a:off x="3823747" y="1635650"/>
            <a:ext cx="5023919" cy="307777"/>
          </a:xfrm>
          <a:prstGeom prst="rect">
            <a:avLst/>
          </a:prstGeom>
          <a:noFill/>
        </p:spPr>
        <p:txBody>
          <a:bodyPr wrap="square" rtlCol="0">
            <a:spAutoFit/>
          </a:bodyPr>
          <a:lstStyle/>
          <a:p>
            <a:r>
              <a:rPr lang="en-US" altLang="zh-CN" sz="1400" dirty="0">
                <a:cs typeface="Times New Roman" panose="02020603050405020304" pitchFamily="18" charset="0"/>
              </a:rPr>
              <a:t>e.g. threshold of electron recoil for Xenon experiment :  </a:t>
            </a:r>
            <a:r>
              <a:rPr lang="en-US" altLang="zh-CN" sz="1400" dirty="0">
                <a:latin typeface="Arial" panose="020B0604020202020204" pitchFamily="34" charset="0"/>
                <a:cs typeface="Arial" panose="020B0604020202020204" pitchFamily="34" charset="0"/>
              </a:rPr>
              <a:t>~ </a:t>
            </a:r>
            <a:r>
              <a:rPr lang="en-US" altLang="zh-CN" sz="1400" dirty="0">
                <a:cs typeface="Times New Roman" panose="02020603050405020304" pitchFamily="18" charset="0"/>
              </a:rPr>
              <a:t>100 eV</a:t>
            </a:r>
            <a:endParaRPr lang="zh-CN" altLang="en-US" sz="1400" dirty="0">
              <a:cs typeface="Times New Roman" panose="02020603050405020304" pitchFamily="18" charset="0"/>
            </a:endParaRPr>
          </a:p>
        </p:txBody>
      </p:sp>
      <p:pic>
        <p:nvPicPr>
          <p:cNvPr id="10" name="图片 9">
            <a:extLst>
              <a:ext uri="{FF2B5EF4-FFF2-40B4-BE49-F238E27FC236}">
                <a16:creationId xmlns:a16="http://schemas.microsoft.com/office/drawing/2014/main" id="{F5598F47-DB13-2BB3-18C7-D9B823CFD275}"/>
              </a:ext>
            </a:extLst>
          </p:cNvPr>
          <p:cNvPicPr>
            <a:picLocks noChangeAspect="1"/>
          </p:cNvPicPr>
          <p:nvPr/>
        </p:nvPicPr>
        <p:blipFill>
          <a:blip r:embed="rId4"/>
          <a:stretch>
            <a:fillRect/>
          </a:stretch>
        </p:blipFill>
        <p:spPr>
          <a:xfrm>
            <a:off x="875370" y="2551649"/>
            <a:ext cx="7639980" cy="1819527"/>
          </a:xfrm>
          <a:prstGeom prst="rect">
            <a:avLst/>
          </a:prstGeom>
        </p:spPr>
      </p:pic>
      <p:grpSp>
        <p:nvGrpSpPr>
          <p:cNvPr id="16" name="组合 15">
            <a:extLst>
              <a:ext uri="{FF2B5EF4-FFF2-40B4-BE49-F238E27FC236}">
                <a16:creationId xmlns:a16="http://schemas.microsoft.com/office/drawing/2014/main" id="{A5CCCE1D-24D0-5CF4-99C4-053A97A86A38}"/>
              </a:ext>
            </a:extLst>
          </p:cNvPr>
          <p:cNvGrpSpPr/>
          <p:nvPr/>
        </p:nvGrpSpPr>
        <p:grpSpPr>
          <a:xfrm>
            <a:off x="1229266" y="4636783"/>
            <a:ext cx="3599367" cy="1481235"/>
            <a:chOff x="402730" y="1794182"/>
            <a:chExt cx="3565706" cy="1922568"/>
          </a:xfrm>
        </p:grpSpPr>
        <p:grpSp>
          <p:nvGrpSpPr>
            <p:cNvPr id="19" name="Group 8">
              <a:extLst>
                <a:ext uri="{FF2B5EF4-FFF2-40B4-BE49-F238E27FC236}">
                  <a16:creationId xmlns:a16="http://schemas.microsoft.com/office/drawing/2014/main" id="{F1180C8F-B81D-01BD-193C-E4ACB1747800}"/>
                </a:ext>
              </a:extLst>
            </p:cNvPr>
            <p:cNvGrpSpPr/>
            <p:nvPr/>
          </p:nvGrpSpPr>
          <p:grpSpPr>
            <a:xfrm>
              <a:off x="402730" y="1833515"/>
              <a:ext cx="3565706" cy="1801224"/>
              <a:chOff x="1763199" y="3233189"/>
              <a:chExt cx="8254053" cy="2911312"/>
            </a:xfrm>
          </p:grpSpPr>
          <p:pic>
            <p:nvPicPr>
              <p:cNvPr id="22" name="Picture 9">
                <a:extLst>
                  <a:ext uri="{FF2B5EF4-FFF2-40B4-BE49-F238E27FC236}">
                    <a16:creationId xmlns:a16="http://schemas.microsoft.com/office/drawing/2014/main" id="{3547E96B-BE24-9B79-3AAA-35B41C533BB5}"/>
                  </a:ext>
                </a:extLst>
              </p:cNvPr>
              <p:cNvPicPr>
                <a:picLocks noChangeAspect="1"/>
              </p:cNvPicPr>
              <p:nvPr/>
            </p:nvPicPr>
            <p:blipFill>
              <a:blip r:embed="rId5"/>
              <a:stretch>
                <a:fillRect/>
              </a:stretch>
            </p:blipFill>
            <p:spPr>
              <a:xfrm>
                <a:off x="1763199" y="3233189"/>
                <a:ext cx="8254053" cy="2911312"/>
              </a:xfrm>
              <a:prstGeom prst="rect">
                <a:avLst/>
              </a:prstGeom>
            </p:spPr>
          </p:pic>
          <p:sp>
            <p:nvSpPr>
              <p:cNvPr id="23" name="Rounded Rectangle 10">
                <a:extLst>
                  <a:ext uri="{FF2B5EF4-FFF2-40B4-BE49-F238E27FC236}">
                    <a16:creationId xmlns:a16="http://schemas.microsoft.com/office/drawing/2014/main" id="{0B0C5A3F-FAB3-C211-6A5B-91F3B9E67C4A}"/>
                  </a:ext>
                </a:extLst>
              </p:cNvPr>
              <p:cNvSpPr/>
              <p:nvPr/>
            </p:nvSpPr>
            <p:spPr>
              <a:xfrm>
                <a:off x="2002971" y="3900188"/>
                <a:ext cx="1448583" cy="3773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dirty="0">
                    <a:solidFill>
                      <a:schemeClr val="tx1"/>
                    </a:solidFill>
                  </a:rPr>
                  <a:t>DM</a:t>
                </a:r>
              </a:p>
            </p:txBody>
          </p:sp>
        </p:grpSp>
        <p:sp>
          <p:nvSpPr>
            <p:cNvPr id="20" name="文本框 19">
              <a:extLst>
                <a:ext uri="{FF2B5EF4-FFF2-40B4-BE49-F238E27FC236}">
                  <a16:creationId xmlns:a16="http://schemas.microsoft.com/office/drawing/2014/main" id="{BA96C1DE-8354-3056-5589-31533E8BF191}"/>
                </a:ext>
              </a:extLst>
            </p:cNvPr>
            <p:cNvSpPr txBox="1"/>
            <p:nvPr/>
          </p:nvSpPr>
          <p:spPr>
            <a:xfrm>
              <a:off x="2829010" y="1794182"/>
              <a:ext cx="746761" cy="428472"/>
            </a:xfrm>
            <a:prstGeom prst="rect">
              <a:avLst/>
            </a:prstGeom>
            <a:noFill/>
          </p:spPr>
          <p:txBody>
            <a:bodyPr wrap="none" rtlCol="0">
              <a:spAutoFit/>
            </a:bodyPr>
            <a:lstStyle/>
            <a:p>
              <a:r>
                <a:rPr kumimoji="1" lang="en-US" altLang="zh-CN" sz="1600" b="1" dirty="0">
                  <a:solidFill>
                    <a:srgbClr val="FF0000"/>
                  </a:solidFill>
                </a:rPr>
                <a:t>short</a:t>
              </a:r>
              <a:endParaRPr kumimoji="1" lang="zh-CN" altLang="en-US" sz="1600" b="1" dirty="0">
                <a:solidFill>
                  <a:srgbClr val="FF0000"/>
                </a:solidFill>
              </a:endParaRPr>
            </a:p>
          </p:txBody>
        </p:sp>
        <p:sp>
          <p:nvSpPr>
            <p:cNvPr id="21" name="文本框 20">
              <a:extLst>
                <a:ext uri="{FF2B5EF4-FFF2-40B4-BE49-F238E27FC236}">
                  <a16:creationId xmlns:a16="http://schemas.microsoft.com/office/drawing/2014/main" id="{4E3A90F0-C57E-7911-759F-61C595874D90}"/>
                </a:ext>
              </a:extLst>
            </p:cNvPr>
            <p:cNvSpPr txBox="1"/>
            <p:nvPr/>
          </p:nvSpPr>
          <p:spPr>
            <a:xfrm>
              <a:off x="2875421" y="3288278"/>
              <a:ext cx="653937" cy="428472"/>
            </a:xfrm>
            <a:prstGeom prst="rect">
              <a:avLst/>
            </a:prstGeom>
            <a:noFill/>
          </p:spPr>
          <p:txBody>
            <a:bodyPr wrap="none" rtlCol="0">
              <a:spAutoFit/>
            </a:bodyPr>
            <a:lstStyle/>
            <a:p>
              <a:r>
                <a:rPr kumimoji="1" lang="en-US" altLang="zh-CN" sz="1600" b="1" dirty="0">
                  <a:solidFill>
                    <a:srgbClr val="FF0000"/>
                  </a:solidFill>
                </a:rPr>
                <a:t>long</a:t>
              </a:r>
              <a:endParaRPr kumimoji="1" lang="zh-CN" altLang="en-US" sz="1600" b="1" dirty="0">
                <a:solidFill>
                  <a:srgbClr val="FF0000"/>
                </a:solidFill>
              </a:endParaRPr>
            </a:p>
          </p:txBody>
        </p:sp>
      </p:grpSp>
      <p:grpSp>
        <p:nvGrpSpPr>
          <p:cNvPr id="3" name="组合 2">
            <a:extLst>
              <a:ext uri="{FF2B5EF4-FFF2-40B4-BE49-F238E27FC236}">
                <a16:creationId xmlns:a16="http://schemas.microsoft.com/office/drawing/2014/main" id="{78C30F43-4786-92B6-499E-3DD4F9AF0E84}"/>
              </a:ext>
            </a:extLst>
          </p:cNvPr>
          <p:cNvGrpSpPr/>
          <p:nvPr/>
        </p:nvGrpSpPr>
        <p:grpSpPr>
          <a:xfrm>
            <a:off x="6099970" y="4796566"/>
            <a:ext cx="2052165" cy="1197577"/>
            <a:chOff x="5857178" y="4920441"/>
            <a:chExt cx="2052165" cy="1197577"/>
          </a:xfrm>
        </p:grpSpPr>
        <p:sp>
          <p:nvSpPr>
            <p:cNvPr id="24" name="文本框 23">
              <a:extLst>
                <a:ext uri="{FF2B5EF4-FFF2-40B4-BE49-F238E27FC236}">
                  <a16:creationId xmlns:a16="http://schemas.microsoft.com/office/drawing/2014/main" id="{D71AED33-92CF-51C0-C2BD-3E0377209182}"/>
                </a:ext>
              </a:extLst>
            </p:cNvPr>
            <p:cNvSpPr txBox="1"/>
            <p:nvPr/>
          </p:nvSpPr>
          <p:spPr>
            <a:xfrm>
              <a:off x="5857178" y="5656353"/>
              <a:ext cx="2052165" cy="461665"/>
            </a:xfrm>
            <a:prstGeom prst="rect">
              <a:avLst/>
            </a:prstGeom>
            <a:noFill/>
          </p:spPr>
          <p:txBody>
            <a:bodyPr wrap="none" rtlCol="0">
              <a:spAutoFit/>
            </a:bodyPr>
            <a:lstStyle/>
            <a:p>
              <a:r>
                <a:rPr kumimoji="1" lang="en-US" altLang="zh-CN" sz="2400" b="1" dirty="0">
                  <a:solidFill>
                    <a:srgbClr val="C00000"/>
                  </a:solidFill>
                </a:rPr>
                <a:t>No quenching!</a:t>
              </a:r>
              <a:endParaRPr kumimoji="1" lang="zh-CN" altLang="en-US" sz="2400" b="1" dirty="0">
                <a:solidFill>
                  <a:srgbClr val="C00000"/>
                </a:solidFill>
              </a:endParaRPr>
            </a:p>
          </p:txBody>
        </p:sp>
        <p:sp>
          <p:nvSpPr>
            <p:cNvPr id="25" name="TextBox 4">
              <a:extLst>
                <a:ext uri="{FF2B5EF4-FFF2-40B4-BE49-F238E27FC236}">
                  <a16:creationId xmlns:a16="http://schemas.microsoft.com/office/drawing/2014/main" id="{8B603583-83ED-C719-40FD-45E74FDE7084}"/>
                </a:ext>
              </a:extLst>
            </p:cNvPr>
            <p:cNvSpPr txBox="1"/>
            <p:nvPr/>
          </p:nvSpPr>
          <p:spPr>
            <a:xfrm>
              <a:off x="5857178" y="4920441"/>
              <a:ext cx="1548440" cy="461665"/>
            </a:xfrm>
            <a:prstGeom prst="rect">
              <a:avLst/>
            </a:prstGeom>
            <a:noFill/>
          </p:spPr>
          <p:txBody>
            <a:bodyPr wrap="square" rtlCol="0">
              <a:spAutoFit/>
            </a:bodyPr>
            <a:lstStyle/>
            <a:p>
              <a:r>
                <a:rPr lang="en-US" altLang="zh-CN" sz="2400" b="1" dirty="0">
                  <a:solidFill>
                    <a:srgbClr val="C00000"/>
                  </a:solidFill>
                </a:rPr>
                <a:t>Two</a:t>
              </a:r>
              <a:r>
                <a:rPr lang="zh-CN" altLang="en-US" sz="2400" b="1" dirty="0">
                  <a:solidFill>
                    <a:srgbClr val="C00000"/>
                  </a:solidFill>
                </a:rPr>
                <a:t> </a:t>
              </a:r>
              <a:r>
                <a:rPr lang="en-US" altLang="zh-CN" sz="2400" b="1" dirty="0">
                  <a:solidFill>
                    <a:srgbClr val="C00000"/>
                  </a:solidFill>
                </a:rPr>
                <a:t>tracks</a:t>
              </a:r>
              <a:endParaRPr lang="en-CN" sz="2400" b="1" dirty="0">
                <a:solidFill>
                  <a:srgbClr val="C00000"/>
                </a:solidFill>
              </a:endParaRPr>
            </a:p>
          </p:txBody>
        </p:sp>
      </p:grpSp>
      <p:sp>
        <p:nvSpPr>
          <p:cNvPr id="26" name="文本框 25">
            <a:extLst>
              <a:ext uri="{FF2B5EF4-FFF2-40B4-BE49-F238E27FC236}">
                <a16:creationId xmlns:a16="http://schemas.microsoft.com/office/drawing/2014/main" id="{526ECD27-D6EA-415B-1B95-F8EC4F706FF0}"/>
              </a:ext>
            </a:extLst>
          </p:cNvPr>
          <p:cNvSpPr txBox="1"/>
          <p:nvPr/>
        </p:nvSpPr>
        <p:spPr>
          <a:xfrm>
            <a:off x="511768" y="1829868"/>
            <a:ext cx="2163285" cy="461665"/>
          </a:xfrm>
          <a:prstGeom prst="rect">
            <a:avLst/>
          </a:prstGeom>
          <a:solidFill>
            <a:srgbClr val="FFFF00"/>
          </a:solidFill>
        </p:spPr>
        <p:txBody>
          <a:bodyPr wrap="none" rtlCol="0">
            <a:spAutoFit/>
          </a:bodyPr>
          <a:lstStyle/>
          <a:p>
            <a:r>
              <a:rPr kumimoji="1" lang="en-US" altLang="zh-CN" sz="2400" b="1" dirty="0"/>
              <a:t>1. Migdal Effect</a:t>
            </a:r>
            <a:endParaRPr kumimoji="1" lang="zh-CN" altLang="en-US" sz="2400" b="1" dirty="0"/>
          </a:p>
        </p:txBody>
      </p:sp>
    </p:spTree>
    <p:extLst>
      <p:ext uri="{BB962C8B-B14F-4D97-AF65-F5344CB8AC3E}">
        <p14:creationId xmlns:p14="http://schemas.microsoft.com/office/powerpoint/2010/main" val="153726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27ADFA5-CBE8-424B-83EC-ED34C8430D42}" type="datetime1">
              <a:rPr lang="zh-CN" altLang="en-US" smtClean="0"/>
              <a:t>2024/7/9</a:t>
            </a:fld>
            <a:endParaRPr lang="zh-CN" altLang="en-US" dirty="0"/>
          </a:p>
        </p:txBody>
      </p:sp>
      <p:cxnSp>
        <p:nvCxnSpPr>
          <p:cNvPr id="11" name="Straight Connector 3">
            <a:extLst>
              <a:ext uri="{FF2B5EF4-FFF2-40B4-BE49-F238E27FC236}">
                <a16:creationId xmlns:a16="http://schemas.microsoft.com/office/drawing/2014/main" id="{31B3C909-9A9E-B801-4436-A16C454046DC}"/>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37C1CA54-C6C8-56B1-5485-FADE7A8DB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13" name="页脚占位符 12">
            <a:extLst>
              <a:ext uri="{FF2B5EF4-FFF2-40B4-BE49-F238E27FC236}">
                <a16:creationId xmlns:a16="http://schemas.microsoft.com/office/drawing/2014/main" id="{3B76527E-2317-2D8C-3F04-2AE52EADCBB0}"/>
              </a:ext>
            </a:extLst>
          </p:cNvPr>
          <p:cNvSpPr>
            <a:spLocks noGrp="1"/>
          </p:cNvSpPr>
          <p:nvPr>
            <p:ph type="ftr" sz="quarter" idx="11"/>
          </p:nvPr>
        </p:nvSpPr>
        <p:spPr/>
        <p:txBody>
          <a:bodyPr/>
          <a:lstStyle/>
          <a:p>
            <a:r>
              <a:rPr kumimoji="1" lang="en-US" altLang="zh-CN"/>
              <a:t>IDM-2024@ L'Aquila, Italy</a:t>
            </a:r>
            <a:endParaRPr kumimoji="1" lang="zh-CN" altLang="en-US" dirty="0"/>
          </a:p>
        </p:txBody>
      </p:sp>
      <p:sp>
        <p:nvSpPr>
          <p:cNvPr id="2" name="灯片编号占位符 1">
            <a:extLst>
              <a:ext uri="{FF2B5EF4-FFF2-40B4-BE49-F238E27FC236}">
                <a16:creationId xmlns:a16="http://schemas.microsoft.com/office/drawing/2014/main" id="{1DFF1145-47E8-C5CC-279F-7DE889CBE7A1}"/>
              </a:ext>
            </a:extLst>
          </p:cNvPr>
          <p:cNvSpPr>
            <a:spLocks noGrp="1"/>
          </p:cNvSpPr>
          <p:nvPr>
            <p:ph type="sldNum" sz="quarter" idx="12"/>
          </p:nvPr>
        </p:nvSpPr>
        <p:spPr/>
        <p:txBody>
          <a:bodyPr/>
          <a:lstStyle/>
          <a:p>
            <a:fld id="{BB1373A5-4827-6B46-A456-4073A047D00B}" type="slidenum">
              <a:rPr kumimoji="1" lang="zh-CN" altLang="en-US" smtClean="0"/>
              <a:t>5</a:t>
            </a:fld>
            <a:endParaRPr kumimoji="1" lang="zh-CN" altLang="en-US"/>
          </a:p>
        </p:txBody>
      </p:sp>
      <p:sp>
        <p:nvSpPr>
          <p:cNvPr id="6" name="Title 1">
            <a:extLst>
              <a:ext uri="{FF2B5EF4-FFF2-40B4-BE49-F238E27FC236}">
                <a16:creationId xmlns:a16="http://schemas.microsoft.com/office/drawing/2014/main" id="{1D57A43E-A003-A0AF-48A0-14B2D7B7262A}"/>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Light</a:t>
            </a:r>
            <a:r>
              <a:rPr lang="zh-CN" altLang="en-US" sz="3200" b="1" dirty="0">
                <a:solidFill>
                  <a:srgbClr val="0432FF"/>
                </a:solidFill>
                <a:latin typeface="+mn-lt"/>
              </a:rPr>
              <a:t> </a:t>
            </a:r>
            <a:r>
              <a:rPr lang="en-US" altLang="zh-CN" sz="3200" b="1" dirty="0">
                <a:solidFill>
                  <a:srgbClr val="0432FF"/>
                </a:solidFill>
                <a:latin typeface="+mn-lt"/>
              </a:rPr>
              <a:t>DM and Low Energy Ionization</a:t>
            </a:r>
            <a:endParaRPr lang="en-CN" altLang="zh-CN" sz="3200" b="1" dirty="0">
              <a:solidFill>
                <a:srgbClr val="0432FF"/>
              </a:solidFill>
              <a:latin typeface="+mn-lt"/>
            </a:endParaRPr>
          </a:p>
        </p:txBody>
      </p:sp>
      <p:pic>
        <p:nvPicPr>
          <p:cNvPr id="3" name="图片 2">
            <a:extLst>
              <a:ext uri="{FF2B5EF4-FFF2-40B4-BE49-F238E27FC236}">
                <a16:creationId xmlns:a16="http://schemas.microsoft.com/office/drawing/2014/main" id="{59E240E2-6F36-6AAE-8AC7-B5443CE7A292}"/>
              </a:ext>
            </a:extLst>
          </p:cNvPr>
          <p:cNvPicPr>
            <a:picLocks noChangeAspect="1"/>
          </p:cNvPicPr>
          <p:nvPr/>
        </p:nvPicPr>
        <p:blipFill>
          <a:blip r:embed="rId4"/>
          <a:stretch>
            <a:fillRect/>
          </a:stretch>
        </p:blipFill>
        <p:spPr>
          <a:xfrm>
            <a:off x="2227198" y="1880364"/>
            <a:ext cx="3156810" cy="321452"/>
          </a:xfrm>
          <a:prstGeom prst="rect">
            <a:avLst/>
          </a:prstGeom>
        </p:spPr>
      </p:pic>
      <p:sp>
        <p:nvSpPr>
          <p:cNvPr id="7" name="文本框 6">
            <a:extLst>
              <a:ext uri="{FF2B5EF4-FFF2-40B4-BE49-F238E27FC236}">
                <a16:creationId xmlns:a16="http://schemas.microsoft.com/office/drawing/2014/main" id="{9505FEB8-4E5A-538E-00FE-C7478884280A}"/>
              </a:ext>
            </a:extLst>
          </p:cNvPr>
          <p:cNvSpPr txBox="1"/>
          <p:nvPr/>
        </p:nvSpPr>
        <p:spPr>
          <a:xfrm>
            <a:off x="537093" y="1146694"/>
            <a:ext cx="2163285" cy="461665"/>
          </a:xfrm>
          <a:prstGeom prst="rect">
            <a:avLst/>
          </a:prstGeom>
          <a:solidFill>
            <a:srgbClr val="FFFF00"/>
          </a:solidFill>
        </p:spPr>
        <p:txBody>
          <a:bodyPr wrap="none" rtlCol="0">
            <a:spAutoFit/>
          </a:bodyPr>
          <a:lstStyle/>
          <a:p>
            <a:r>
              <a:rPr kumimoji="1" lang="en-US" altLang="zh-CN" sz="2400" b="1" dirty="0"/>
              <a:t>1. Migdal Effect</a:t>
            </a:r>
            <a:endParaRPr kumimoji="1" lang="zh-CN" altLang="en-US" sz="2400" b="1" dirty="0"/>
          </a:p>
        </p:txBody>
      </p:sp>
      <p:sp>
        <p:nvSpPr>
          <p:cNvPr id="5" name="文本框 4">
            <a:extLst>
              <a:ext uri="{FF2B5EF4-FFF2-40B4-BE49-F238E27FC236}">
                <a16:creationId xmlns:a16="http://schemas.microsoft.com/office/drawing/2014/main" id="{8304F2CA-B908-3781-3F73-A97204D0FC4B}"/>
              </a:ext>
            </a:extLst>
          </p:cNvPr>
          <p:cNvSpPr txBox="1"/>
          <p:nvPr/>
        </p:nvSpPr>
        <p:spPr>
          <a:xfrm>
            <a:off x="452968" y="1863262"/>
            <a:ext cx="1545295" cy="338554"/>
          </a:xfrm>
          <a:prstGeom prst="rect">
            <a:avLst/>
          </a:prstGeom>
          <a:noFill/>
        </p:spPr>
        <p:txBody>
          <a:bodyPr wrap="none" rtlCol="0">
            <a:spAutoFit/>
          </a:bodyPr>
          <a:lstStyle/>
          <a:p>
            <a:r>
              <a:rPr kumimoji="1" lang="en-US" altLang="zh-CN" sz="1600" b="1" dirty="0"/>
              <a:t>Spin-dependent</a:t>
            </a:r>
            <a:endParaRPr kumimoji="1" lang="zh-CN" altLang="en-US" sz="1600" b="1" dirty="0"/>
          </a:p>
        </p:txBody>
      </p:sp>
      <p:pic>
        <p:nvPicPr>
          <p:cNvPr id="8" name="图片 7">
            <a:extLst>
              <a:ext uri="{FF2B5EF4-FFF2-40B4-BE49-F238E27FC236}">
                <a16:creationId xmlns:a16="http://schemas.microsoft.com/office/drawing/2014/main" id="{61E69F8F-809C-02C2-99CA-F3419C7AAFD5}"/>
              </a:ext>
            </a:extLst>
          </p:cNvPr>
          <p:cNvPicPr>
            <a:picLocks noChangeAspect="1"/>
          </p:cNvPicPr>
          <p:nvPr/>
        </p:nvPicPr>
        <p:blipFill>
          <a:blip r:embed="rId5"/>
          <a:stretch>
            <a:fillRect/>
          </a:stretch>
        </p:blipFill>
        <p:spPr>
          <a:xfrm>
            <a:off x="2410206" y="5649851"/>
            <a:ext cx="3283686" cy="561298"/>
          </a:xfrm>
          <a:prstGeom prst="rect">
            <a:avLst/>
          </a:prstGeom>
        </p:spPr>
      </p:pic>
      <p:pic>
        <p:nvPicPr>
          <p:cNvPr id="16" name="图片 15">
            <a:extLst>
              <a:ext uri="{FF2B5EF4-FFF2-40B4-BE49-F238E27FC236}">
                <a16:creationId xmlns:a16="http://schemas.microsoft.com/office/drawing/2014/main" id="{573D9FBC-5C6E-6588-1954-ED85757D5065}"/>
              </a:ext>
            </a:extLst>
          </p:cNvPr>
          <p:cNvPicPr>
            <a:picLocks noChangeAspect="1"/>
          </p:cNvPicPr>
          <p:nvPr/>
        </p:nvPicPr>
        <p:blipFill>
          <a:blip r:embed="rId6"/>
          <a:stretch>
            <a:fillRect/>
          </a:stretch>
        </p:blipFill>
        <p:spPr>
          <a:xfrm>
            <a:off x="677054" y="2694446"/>
            <a:ext cx="1052519" cy="1491929"/>
          </a:xfrm>
          <a:prstGeom prst="rect">
            <a:avLst/>
          </a:prstGeom>
        </p:spPr>
      </p:pic>
      <p:pic>
        <p:nvPicPr>
          <p:cNvPr id="19" name="图片 18">
            <a:extLst>
              <a:ext uri="{FF2B5EF4-FFF2-40B4-BE49-F238E27FC236}">
                <a16:creationId xmlns:a16="http://schemas.microsoft.com/office/drawing/2014/main" id="{708B7069-0298-EAFF-22BE-2382ED0EFD1D}"/>
              </a:ext>
            </a:extLst>
          </p:cNvPr>
          <p:cNvPicPr>
            <a:picLocks noChangeAspect="1"/>
          </p:cNvPicPr>
          <p:nvPr/>
        </p:nvPicPr>
        <p:blipFill>
          <a:blip r:embed="rId7"/>
          <a:stretch>
            <a:fillRect/>
          </a:stretch>
        </p:blipFill>
        <p:spPr>
          <a:xfrm>
            <a:off x="2420087" y="4508877"/>
            <a:ext cx="3315694" cy="280812"/>
          </a:xfrm>
          <a:prstGeom prst="rect">
            <a:avLst/>
          </a:prstGeom>
        </p:spPr>
      </p:pic>
      <p:sp>
        <p:nvSpPr>
          <p:cNvPr id="21" name="文本框 20">
            <a:extLst>
              <a:ext uri="{FF2B5EF4-FFF2-40B4-BE49-F238E27FC236}">
                <a16:creationId xmlns:a16="http://schemas.microsoft.com/office/drawing/2014/main" id="{FABE370B-3E4A-D87B-A914-59357D2E8BA7}"/>
              </a:ext>
            </a:extLst>
          </p:cNvPr>
          <p:cNvSpPr txBox="1"/>
          <p:nvPr/>
        </p:nvSpPr>
        <p:spPr>
          <a:xfrm>
            <a:off x="2285490" y="6114075"/>
            <a:ext cx="1619183" cy="246221"/>
          </a:xfrm>
          <a:prstGeom prst="rect">
            <a:avLst/>
          </a:prstGeom>
          <a:noFill/>
        </p:spPr>
        <p:txBody>
          <a:bodyPr wrap="square">
            <a:spAutoFit/>
          </a:bodyPr>
          <a:lstStyle/>
          <a:p>
            <a:r>
              <a:rPr lang="en-US" altLang="zh-CN" sz="1000" dirty="0">
                <a:effectLst/>
                <a:latin typeface="CMR10"/>
              </a:rPr>
              <a:t>(4</a:t>
            </a:r>
            <a:r>
              <a:rPr lang="en-US" altLang="zh-CN" sz="1000" dirty="0">
                <a:effectLst/>
                <a:latin typeface="CMMI10"/>
              </a:rPr>
              <a:t>s</a:t>
            </a:r>
            <a:r>
              <a:rPr lang="en-US" altLang="zh-CN" sz="1000" dirty="0">
                <a:effectLst/>
                <a:latin typeface="CMR10"/>
              </a:rPr>
              <a:t>, 4</a:t>
            </a:r>
            <a:r>
              <a:rPr lang="en-US" altLang="zh-CN" sz="1000" dirty="0">
                <a:effectLst/>
                <a:latin typeface="CMMI10"/>
              </a:rPr>
              <a:t>p</a:t>
            </a:r>
            <a:r>
              <a:rPr lang="en-US" altLang="zh-CN" sz="1000" dirty="0">
                <a:effectLst/>
                <a:latin typeface="CMR10"/>
              </a:rPr>
              <a:t>, 4</a:t>
            </a:r>
            <a:r>
              <a:rPr lang="en-US" altLang="zh-CN" sz="1000" dirty="0">
                <a:effectLst/>
                <a:latin typeface="CMMI10"/>
              </a:rPr>
              <a:t>d</a:t>
            </a:r>
            <a:r>
              <a:rPr lang="en-US" altLang="zh-CN" sz="1000" dirty="0">
                <a:effectLst/>
                <a:latin typeface="CMR10"/>
              </a:rPr>
              <a:t>, 5</a:t>
            </a:r>
            <a:r>
              <a:rPr lang="en-US" altLang="zh-CN" sz="1000" dirty="0">
                <a:effectLst/>
                <a:latin typeface="CMMI10"/>
              </a:rPr>
              <a:t>s </a:t>
            </a:r>
            <a:r>
              <a:rPr lang="en-US" altLang="zh-CN" sz="1000" dirty="0">
                <a:effectLst/>
                <a:latin typeface="CMR10"/>
              </a:rPr>
              <a:t>and 5</a:t>
            </a:r>
            <a:r>
              <a:rPr lang="en-US" altLang="zh-CN" sz="1000" dirty="0">
                <a:effectLst/>
                <a:latin typeface="CMMI10"/>
              </a:rPr>
              <a:t>p)</a:t>
            </a:r>
            <a:endParaRPr lang="en-US" altLang="zh-CN" sz="1000" dirty="0"/>
          </a:p>
        </p:txBody>
      </p:sp>
      <p:pic>
        <p:nvPicPr>
          <p:cNvPr id="22" name="图片 21">
            <a:extLst>
              <a:ext uri="{FF2B5EF4-FFF2-40B4-BE49-F238E27FC236}">
                <a16:creationId xmlns:a16="http://schemas.microsoft.com/office/drawing/2014/main" id="{D07AB2CF-1643-D730-370C-D471C233E073}"/>
              </a:ext>
            </a:extLst>
          </p:cNvPr>
          <p:cNvPicPr>
            <a:picLocks noChangeAspect="1"/>
          </p:cNvPicPr>
          <p:nvPr/>
        </p:nvPicPr>
        <p:blipFill>
          <a:blip r:embed="rId8"/>
          <a:stretch>
            <a:fillRect/>
          </a:stretch>
        </p:blipFill>
        <p:spPr>
          <a:xfrm>
            <a:off x="85976" y="4537323"/>
            <a:ext cx="1961114" cy="1718629"/>
          </a:xfrm>
          <a:prstGeom prst="rect">
            <a:avLst/>
          </a:prstGeom>
        </p:spPr>
      </p:pic>
      <p:pic>
        <p:nvPicPr>
          <p:cNvPr id="23" name="图片 22">
            <a:extLst>
              <a:ext uri="{FF2B5EF4-FFF2-40B4-BE49-F238E27FC236}">
                <a16:creationId xmlns:a16="http://schemas.microsoft.com/office/drawing/2014/main" id="{660372F2-F1E9-4D72-CD3E-4C0E4B852EA2}"/>
              </a:ext>
            </a:extLst>
          </p:cNvPr>
          <p:cNvPicPr>
            <a:picLocks noChangeAspect="1"/>
          </p:cNvPicPr>
          <p:nvPr/>
        </p:nvPicPr>
        <p:blipFill>
          <a:blip r:embed="rId9"/>
          <a:stretch>
            <a:fillRect/>
          </a:stretch>
        </p:blipFill>
        <p:spPr>
          <a:xfrm>
            <a:off x="5965667" y="1402798"/>
            <a:ext cx="2882518" cy="2378595"/>
          </a:xfrm>
          <a:prstGeom prst="rect">
            <a:avLst/>
          </a:prstGeom>
        </p:spPr>
      </p:pic>
      <p:pic>
        <p:nvPicPr>
          <p:cNvPr id="24" name="图片 23">
            <a:extLst>
              <a:ext uri="{FF2B5EF4-FFF2-40B4-BE49-F238E27FC236}">
                <a16:creationId xmlns:a16="http://schemas.microsoft.com/office/drawing/2014/main" id="{59BE55FD-3CB4-A2F6-CB24-90AD24BAE9FE}"/>
              </a:ext>
            </a:extLst>
          </p:cNvPr>
          <p:cNvPicPr>
            <a:picLocks noChangeAspect="1"/>
          </p:cNvPicPr>
          <p:nvPr/>
        </p:nvPicPr>
        <p:blipFill>
          <a:blip r:embed="rId10"/>
          <a:stretch>
            <a:fillRect/>
          </a:stretch>
        </p:blipFill>
        <p:spPr>
          <a:xfrm>
            <a:off x="6011252" y="4030779"/>
            <a:ext cx="2836934" cy="2403962"/>
          </a:xfrm>
          <a:prstGeom prst="rect">
            <a:avLst/>
          </a:prstGeom>
        </p:spPr>
      </p:pic>
      <p:sp>
        <p:nvSpPr>
          <p:cNvPr id="25" name="文本框 24">
            <a:extLst>
              <a:ext uri="{FF2B5EF4-FFF2-40B4-BE49-F238E27FC236}">
                <a16:creationId xmlns:a16="http://schemas.microsoft.com/office/drawing/2014/main" id="{70F2354D-6A13-AEA2-59C6-5C896613B8DC}"/>
              </a:ext>
            </a:extLst>
          </p:cNvPr>
          <p:cNvSpPr txBox="1"/>
          <p:nvPr/>
        </p:nvSpPr>
        <p:spPr>
          <a:xfrm>
            <a:off x="2863447" y="1131025"/>
            <a:ext cx="2082451" cy="553998"/>
          </a:xfrm>
          <a:prstGeom prst="rect">
            <a:avLst/>
          </a:prstGeom>
          <a:noFill/>
        </p:spPr>
        <p:txBody>
          <a:bodyPr wrap="square">
            <a:spAutoFit/>
          </a:bodyPr>
          <a:lstStyle/>
          <a:p>
            <a:r>
              <a:rPr lang="en-US" altLang="zh-CN" sz="1000" b="1" dirty="0">
                <a:solidFill>
                  <a:schemeClr val="bg1">
                    <a:lumMod val="65000"/>
                  </a:schemeClr>
                </a:solidFill>
              </a:rPr>
              <a:t>Gu, </a:t>
            </a:r>
            <a:r>
              <a:rPr lang="en-US" altLang="zh-CN" sz="1000" b="1" dirty="0" err="1">
                <a:solidFill>
                  <a:schemeClr val="bg1">
                    <a:lumMod val="65000"/>
                  </a:schemeClr>
                </a:solidFill>
              </a:rPr>
              <a:t>Su</a:t>
            </a:r>
            <a:r>
              <a:rPr lang="en-US" altLang="zh-CN" sz="1000" b="1" dirty="0">
                <a:solidFill>
                  <a:schemeClr val="bg1">
                    <a:lumMod val="65000"/>
                  </a:schemeClr>
                </a:solidFill>
              </a:rPr>
              <a:t>, WU, Zhu, 2309.09740</a:t>
            </a:r>
          </a:p>
          <a:p>
            <a:r>
              <a:rPr lang="en-US" altLang="zh-CN" sz="1000" b="1" dirty="0">
                <a:solidFill>
                  <a:schemeClr val="bg1">
                    <a:lumMod val="65000"/>
                  </a:schemeClr>
                </a:solidFill>
              </a:rPr>
              <a:t>Li, </a:t>
            </a:r>
            <a:r>
              <a:rPr lang="en-US" altLang="zh-CN" sz="1000" b="1" dirty="0" err="1">
                <a:solidFill>
                  <a:schemeClr val="bg1">
                    <a:lumMod val="65000"/>
                  </a:schemeClr>
                </a:solidFill>
              </a:rPr>
              <a:t>Su</a:t>
            </a:r>
            <a:r>
              <a:rPr lang="en-US" altLang="zh-CN" sz="1000" b="1" dirty="0">
                <a:solidFill>
                  <a:schemeClr val="bg1">
                    <a:lumMod val="65000"/>
                  </a:schemeClr>
                </a:solidFill>
              </a:rPr>
              <a:t>, WU, Zhu, 2210.15474</a:t>
            </a:r>
          </a:p>
          <a:p>
            <a:r>
              <a:rPr lang="en-US" altLang="zh-CN" sz="1000" b="1" dirty="0">
                <a:solidFill>
                  <a:schemeClr val="bg1">
                    <a:lumMod val="65000"/>
                  </a:schemeClr>
                </a:solidFill>
              </a:rPr>
              <a:t>Wang, WU, Wu, Zhu, 2112.06492</a:t>
            </a:r>
            <a:endParaRPr lang="zh-CN" altLang="en-US" sz="1000" b="1" dirty="0">
              <a:solidFill>
                <a:schemeClr val="bg1">
                  <a:lumMod val="65000"/>
                </a:schemeClr>
              </a:solidFill>
            </a:endParaRPr>
          </a:p>
        </p:txBody>
      </p:sp>
      <p:sp>
        <p:nvSpPr>
          <p:cNvPr id="26" name="文本框 25">
            <a:extLst>
              <a:ext uri="{FF2B5EF4-FFF2-40B4-BE49-F238E27FC236}">
                <a16:creationId xmlns:a16="http://schemas.microsoft.com/office/drawing/2014/main" id="{A578FB39-E6EF-5E40-8131-4CA8CD8FEC5A}"/>
              </a:ext>
            </a:extLst>
          </p:cNvPr>
          <p:cNvSpPr txBox="1"/>
          <p:nvPr/>
        </p:nvSpPr>
        <p:spPr>
          <a:xfrm>
            <a:off x="6609361" y="5396637"/>
            <a:ext cx="1323356" cy="338554"/>
          </a:xfrm>
          <a:prstGeom prst="rect">
            <a:avLst/>
          </a:prstGeom>
          <a:noFill/>
        </p:spPr>
        <p:txBody>
          <a:bodyPr wrap="square">
            <a:spAutoFit/>
          </a:bodyPr>
          <a:lstStyle/>
          <a:p>
            <a:pPr algn="ctr"/>
            <a:r>
              <a:rPr lang="en-US" altLang="zh-CN" sz="1600" dirty="0">
                <a:solidFill>
                  <a:srgbClr val="FF0000"/>
                </a:solidFill>
                <a:effectLst/>
              </a:rPr>
              <a:t>S</a:t>
            </a:r>
            <a:r>
              <a:rPr lang="en-US" altLang="zh-CN" sz="1600" baseline="-25000" dirty="0">
                <a:solidFill>
                  <a:srgbClr val="FF0000"/>
                </a:solidFill>
              </a:rPr>
              <a:t>n</a:t>
            </a:r>
            <a:r>
              <a:rPr lang="en-US" altLang="zh-CN" sz="1600" dirty="0">
                <a:solidFill>
                  <a:srgbClr val="FF0000"/>
                </a:solidFill>
                <a:effectLst/>
              </a:rPr>
              <a:t>(q) </a:t>
            </a:r>
            <a:r>
              <a:rPr lang="en-US" altLang="zh-CN" sz="1600" dirty="0">
                <a:solidFill>
                  <a:srgbClr val="FF0000"/>
                </a:solidFill>
              </a:rPr>
              <a:t>&gt;&gt;</a:t>
            </a:r>
            <a:r>
              <a:rPr lang="en-US" altLang="zh-CN" sz="1600" dirty="0">
                <a:solidFill>
                  <a:srgbClr val="FF0000"/>
                </a:solidFill>
                <a:effectLst/>
              </a:rPr>
              <a:t> </a:t>
            </a:r>
            <a:r>
              <a:rPr lang="en-US" altLang="zh-CN" sz="1600" dirty="0" err="1">
                <a:solidFill>
                  <a:srgbClr val="FF0000"/>
                </a:solidFill>
                <a:effectLst/>
              </a:rPr>
              <a:t>S</a:t>
            </a:r>
            <a:r>
              <a:rPr lang="en-US" altLang="zh-CN" sz="1600" baseline="-25000" dirty="0" err="1">
                <a:solidFill>
                  <a:srgbClr val="FF0000"/>
                </a:solidFill>
                <a:effectLst/>
              </a:rPr>
              <a:t>p</a:t>
            </a:r>
            <a:r>
              <a:rPr lang="en-US" altLang="zh-CN" sz="1600" dirty="0">
                <a:solidFill>
                  <a:srgbClr val="FF0000"/>
                </a:solidFill>
                <a:effectLst/>
              </a:rPr>
              <a:t>(q) </a:t>
            </a:r>
          </a:p>
        </p:txBody>
      </p:sp>
      <p:pic>
        <p:nvPicPr>
          <p:cNvPr id="15" name="图片 14">
            <a:extLst>
              <a:ext uri="{FF2B5EF4-FFF2-40B4-BE49-F238E27FC236}">
                <a16:creationId xmlns:a16="http://schemas.microsoft.com/office/drawing/2014/main" id="{CF86FDC2-C6AA-8D41-836F-D0E404A28C6F}"/>
              </a:ext>
            </a:extLst>
          </p:cNvPr>
          <p:cNvPicPr>
            <a:picLocks noChangeAspect="1"/>
          </p:cNvPicPr>
          <p:nvPr/>
        </p:nvPicPr>
        <p:blipFill>
          <a:blip r:embed="rId11"/>
          <a:stretch>
            <a:fillRect/>
          </a:stretch>
        </p:blipFill>
        <p:spPr>
          <a:xfrm>
            <a:off x="2242954" y="2513849"/>
            <a:ext cx="3506009" cy="905847"/>
          </a:xfrm>
          <a:prstGeom prst="rect">
            <a:avLst/>
          </a:prstGeom>
          <a:ln w="50800">
            <a:solidFill>
              <a:srgbClr val="C00000"/>
            </a:solidFill>
          </a:ln>
        </p:spPr>
        <p:style>
          <a:lnRef idx="2">
            <a:schemeClr val="accent2"/>
          </a:lnRef>
          <a:fillRef idx="1">
            <a:schemeClr val="lt1"/>
          </a:fillRef>
          <a:effectRef idx="0">
            <a:schemeClr val="accent2"/>
          </a:effectRef>
          <a:fontRef idx="minor">
            <a:schemeClr val="dk1"/>
          </a:fontRef>
        </p:style>
      </p:pic>
      <p:pic>
        <p:nvPicPr>
          <p:cNvPr id="17" name="图片 16">
            <a:extLst>
              <a:ext uri="{FF2B5EF4-FFF2-40B4-BE49-F238E27FC236}">
                <a16:creationId xmlns:a16="http://schemas.microsoft.com/office/drawing/2014/main" id="{C415F88D-F5EF-794E-B7B5-DD15BFF64AFD}"/>
              </a:ext>
            </a:extLst>
          </p:cNvPr>
          <p:cNvPicPr>
            <a:picLocks noChangeAspect="1"/>
          </p:cNvPicPr>
          <p:nvPr/>
        </p:nvPicPr>
        <p:blipFill>
          <a:blip r:embed="rId12"/>
          <a:stretch>
            <a:fillRect/>
          </a:stretch>
        </p:blipFill>
        <p:spPr>
          <a:xfrm>
            <a:off x="2410206" y="3756836"/>
            <a:ext cx="3079615" cy="522229"/>
          </a:xfrm>
          <a:prstGeom prst="rect">
            <a:avLst/>
          </a:prstGeom>
        </p:spPr>
      </p:pic>
      <p:pic>
        <p:nvPicPr>
          <p:cNvPr id="18" name="图片 17">
            <a:extLst>
              <a:ext uri="{FF2B5EF4-FFF2-40B4-BE49-F238E27FC236}">
                <a16:creationId xmlns:a16="http://schemas.microsoft.com/office/drawing/2014/main" id="{BF4788C7-99A2-2948-95AA-D376FA812465}"/>
              </a:ext>
            </a:extLst>
          </p:cNvPr>
          <p:cNvPicPr>
            <a:picLocks noChangeAspect="1"/>
          </p:cNvPicPr>
          <p:nvPr/>
        </p:nvPicPr>
        <p:blipFill>
          <a:blip r:embed="rId13"/>
          <a:stretch>
            <a:fillRect/>
          </a:stretch>
        </p:blipFill>
        <p:spPr>
          <a:xfrm>
            <a:off x="2410206" y="5025226"/>
            <a:ext cx="1868367" cy="533819"/>
          </a:xfrm>
          <a:prstGeom prst="rect">
            <a:avLst/>
          </a:prstGeom>
        </p:spPr>
      </p:pic>
      <p:sp>
        <p:nvSpPr>
          <p:cNvPr id="20" name="椭圆 19">
            <a:extLst>
              <a:ext uri="{FF2B5EF4-FFF2-40B4-BE49-F238E27FC236}">
                <a16:creationId xmlns:a16="http://schemas.microsoft.com/office/drawing/2014/main" id="{84E2A30B-5332-6642-9A08-0FBE7381B199}"/>
              </a:ext>
            </a:extLst>
          </p:cNvPr>
          <p:cNvSpPr/>
          <p:nvPr/>
        </p:nvSpPr>
        <p:spPr>
          <a:xfrm>
            <a:off x="2162007" y="3966712"/>
            <a:ext cx="126580" cy="154471"/>
          </a:xfrm>
          <a:prstGeom prst="ellipse">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15EAAF2E-C1B5-0D49-A4F3-0F31128E8FDB}"/>
              </a:ext>
            </a:extLst>
          </p:cNvPr>
          <p:cNvSpPr/>
          <p:nvPr/>
        </p:nvSpPr>
        <p:spPr>
          <a:xfrm>
            <a:off x="2162007" y="4570106"/>
            <a:ext cx="126580" cy="154471"/>
          </a:xfrm>
          <a:prstGeom prst="ellipse">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a:extLst>
              <a:ext uri="{FF2B5EF4-FFF2-40B4-BE49-F238E27FC236}">
                <a16:creationId xmlns:a16="http://schemas.microsoft.com/office/drawing/2014/main" id="{EE0C7684-F358-E445-9A60-4233AF9EC68E}"/>
              </a:ext>
            </a:extLst>
          </p:cNvPr>
          <p:cNvSpPr/>
          <p:nvPr/>
        </p:nvSpPr>
        <p:spPr>
          <a:xfrm>
            <a:off x="2162007" y="5173406"/>
            <a:ext cx="126580" cy="154471"/>
          </a:xfrm>
          <a:prstGeom prst="ellipse">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椭圆 28">
            <a:extLst>
              <a:ext uri="{FF2B5EF4-FFF2-40B4-BE49-F238E27FC236}">
                <a16:creationId xmlns:a16="http://schemas.microsoft.com/office/drawing/2014/main" id="{020C35A7-E25F-5140-BA74-2123084897C6}"/>
              </a:ext>
            </a:extLst>
          </p:cNvPr>
          <p:cNvSpPr/>
          <p:nvPr/>
        </p:nvSpPr>
        <p:spPr>
          <a:xfrm>
            <a:off x="2158910" y="5794566"/>
            <a:ext cx="126580" cy="154471"/>
          </a:xfrm>
          <a:prstGeom prst="ellipse">
            <a:avLst/>
          </a:prstGeom>
          <a:solidFill>
            <a:srgbClr val="73F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id="{5904031D-86F6-F446-A3DA-492BD62C4906}"/>
              </a:ext>
            </a:extLst>
          </p:cNvPr>
          <p:cNvSpPr txBox="1"/>
          <p:nvPr/>
        </p:nvSpPr>
        <p:spPr>
          <a:xfrm>
            <a:off x="2084922" y="4822706"/>
            <a:ext cx="3886753" cy="246221"/>
          </a:xfrm>
          <a:prstGeom prst="rect">
            <a:avLst/>
          </a:prstGeom>
          <a:noFill/>
        </p:spPr>
        <p:txBody>
          <a:bodyPr wrap="square">
            <a:spAutoFit/>
          </a:bodyPr>
          <a:lstStyle/>
          <a:p>
            <a:r>
              <a:rPr lang="en-US" altLang="zh-CN" sz="1000" dirty="0">
                <a:effectLst/>
                <a:latin typeface="CMR10"/>
              </a:rPr>
              <a:t>(transverse and the longitudinal electric projections of the axial current)</a:t>
            </a:r>
            <a:endParaRPr lang="en-US" altLang="zh-CN" sz="1000" dirty="0"/>
          </a:p>
        </p:txBody>
      </p:sp>
    </p:spTree>
    <p:extLst>
      <p:ext uri="{BB962C8B-B14F-4D97-AF65-F5344CB8AC3E}">
        <p14:creationId xmlns:p14="http://schemas.microsoft.com/office/powerpoint/2010/main" val="351168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DED6AE6D-1333-B94B-AACA-A7E6C153CC28}"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a:extLst>
              <a:ext uri="{FF2B5EF4-FFF2-40B4-BE49-F238E27FC236}">
                <a16:creationId xmlns:a16="http://schemas.microsoft.com/office/drawing/2014/main" id="{08D065EC-E613-4055-BB21-8653901E3D96}"/>
              </a:ext>
            </a:extLst>
          </p:cNvPr>
          <p:cNvGrpSpPr/>
          <p:nvPr/>
        </p:nvGrpSpPr>
        <p:grpSpPr>
          <a:xfrm>
            <a:off x="635833" y="1745913"/>
            <a:ext cx="2584900" cy="1620453"/>
            <a:chOff x="323491" y="2251289"/>
            <a:chExt cx="2649151" cy="2363574"/>
          </a:xfrm>
        </p:grpSpPr>
        <p:sp>
          <p:nvSpPr>
            <p:cNvPr id="2" name="椭圆 1">
              <a:extLst>
                <a:ext uri="{FF2B5EF4-FFF2-40B4-BE49-F238E27FC236}">
                  <a16:creationId xmlns:a16="http://schemas.microsoft.com/office/drawing/2014/main" id="{BB4F0F4B-664C-6FF3-2527-C235875D6F84}"/>
                </a:ext>
              </a:extLst>
            </p:cNvPr>
            <p:cNvSpPr/>
            <p:nvPr/>
          </p:nvSpPr>
          <p:spPr>
            <a:xfrm>
              <a:off x="1067642" y="2676525"/>
              <a:ext cx="1905000" cy="193833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pic>
          <p:nvPicPr>
            <p:cNvPr id="3" name="图形 2">
              <a:extLst>
                <a:ext uri="{FF2B5EF4-FFF2-40B4-BE49-F238E27FC236}">
                  <a16:creationId xmlns:a16="http://schemas.microsoft.com/office/drawing/2014/main" id="{909E665E-FBF9-6F55-CB8A-55EC43219C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9328" y="2727790"/>
              <a:ext cx="1621631" cy="1835808"/>
            </a:xfrm>
            <a:prstGeom prst="rect">
              <a:avLst/>
            </a:prstGeom>
          </p:spPr>
        </p:pic>
        <p:cxnSp>
          <p:nvCxnSpPr>
            <p:cNvPr id="6" name="直接箭头连接符 7">
              <a:extLst>
                <a:ext uri="{FF2B5EF4-FFF2-40B4-BE49-F238E27FC236}">
                  <a16:creationId xmlns:a16="http://schemas.microsoft.com/office/drawing/2014/main" id="{F67977D0-B92C-EEE8-8F86-C08CD6957F8F}"/>
                </a:ext>
              </a:extLst>
            </p:cNvPr>
            <p:cNvCxnSpPr>
              <a:cxnSpLocks/>
            </p:cNvCxnSpPr>
            <p:nvPr/>
          </p:nvCxnSpPr>
          <p:spPr>
            <a:xfrm flipV="1">
              <a:off x="739029" y="3557591"/>
              <a:ext cx="547688" cy="266699"/>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045D453-A8FD-A729-3F56-5AB447C575C1}"/>
                </a:ext>
              </a:extLst>
            </p:cNvPr>
            <p:cNvSpPr txBox="1"/>
            <p:nvPr/>
          </p:nvSpPr>
          <p:spPr>
            <a:xfrm>
              <a:off x="367554" y="3788269"/>
              <a:ext cx="509588" cy="275606"/>
            </a:xfrm>
            <a:prstGeom prst="rect">
              <a:avLst/>
            </a:prstGeom>
            <a:noFill/>
          </p:spPr>
          <p:txBody>
            <a:bodyPr wrap="square" rtlCol="0">
              <a:spAutoFit/>
            </a:bodyPr>
            <a:lstStyle/>
            <a:p>
              <a:r>
                <a:rPr lang="en-US" altLang="zh-CN" sz="1351" b="1" dirty="0">
                  <a:solidFill>
                    <a:srgbClr val="A80C26"/>
                  </a:solidFill>
                  <a:cs typeface="Times New Roman" panose="02020603050405020304" pitchFamily="18" charset="0"/>
                </a:rPr>
                <a:t>DM</a:t>
              </a:r>
              <a:endParaRPr lang="zh-CN" altLang="en-US" sz="1351" b="1" dirty="0">
                <a:solidFill>
                  <a:srgbClr val="A80C26"/>
                </a:solidFill>
                <a:cs typeface="Times New Roman" panose="02020603050405020304" pitchFamily="18" charset="0"/>
              </a:endParaRPr>
            </a:p>
          </p:txBody>
        </p:sp>
        <p:cxnSp>
          <p:nvCxnSpPr>
            <p:cNvPr id="8" name="直接箭头连接符 10">
              <a:extLst>
                <a:ext uri="{FF2B5EF4-FFF2-40B4-BE49-F238E27FC236}">
                  <a16:creationId xmlns:a16="http://schemas.microsoft.com/office/drawing/2014/main" id="{F82AD7BD-0A00-7384-EF98-A4A5369F8C2D}"/>
                </a:ext>
              </a:extLst>
            </p:cNvPr>
            <p:cNvCxnSpPr>
              <a:cxnSpLocks/>
            </p:cNvCxnSpPr>
            <p:nvPr/>
          </p:nvCxnSpPr>
          <p:spPr>
            <a:xfrm flipH="1" flipV="1">
              <a:off x="708063" y="3069732"/>
              <a:ext cx="611992" cy="418352"/>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DACBC6D1-012D-F59F-7F30-69CCD63050BB}"/>
                </a:ext>
              </a:extLst>
            </p:cNvPr>
            <p:cNvSpPr txBox="1"/>
            <p:nvPr/>
          </p:nvSpPr>
          <p:spPr>
            <a:xfrm>
              <a:off x="323491" y="2904697"/>
              <a:ext cx="509588" cy="275606"/>
            </a:xfrm>
            <a:prstGeom prst="rect">
              <a:avLst/>
            </a:prstGeom>
            <a:noFill/>
          </p:spPr>
          <p:txBody>
            <a:bodyPr wrap="square" rtlCol="0">
              <a:spAutoFit/>
            </a:bodyPr>
            <a:lstStyle/>
            <a:p>
              <a:r>
                <a:rPr lang="en-US" altLang="zh-CN" sz="1351" b="1" dirty="0">
                  <a:solidFill>
                    <a:srgbClr val="A80C26"/>
                  </a:solidFill>
                  <a:cs typeface="Times New Roman" panose="02020603050405020304" pitchFamily="18" charset="0"/>
                </a:rPr>
                <a:t>DM</a:t>
              </a:r>
              <a:endParaRPr lang="zh-CN" altLang="en-US" sz="1351" b="1" dirty="0">
                <a:solidFill>
                  <a:srgbClr val="A80C26"/>
                </a:solidFill>
                <a:cs typeface="Times New Roman" panose="02020603050405020304" pitchFamily="18" charset="0"/>
              </a:endParaRPr>
            </a:p>
          </p:txBody>
        </p:sp>
        <p:cxnSp>
          <p:nvCxnSpPr>
            <p:cNvPr id="10" name="直接箭头连接符 15">
              <a:extLst>
                <a:ext uri="{FF2B5EF4-FFF2-40B4-BE49-F238E27FC236}">
                  <a16:creationId xmlns:a16="http://schemas.microsoft.com/office/drawing/2014/main" id="{CD514CE5-D6E7-5545-292D-1600E9B960D6}"/>
                </a:ext>
              </a:extLst>
            </p:cNvPr>
            <p:cNvCxnSpPr>
              <a:cxnSpLocks/>
            </p:cNvCxnSpPr>
            <p:nvPr/>
          </p:nvCxnSpPr>
          <p:spPr>
            <a:xfrm flipV="1">
              <a:off x="1415304" y="2676525"/>
              <a:ext cx="342900" cy="74980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74CAEEB2-BE0C-7A67-FCD6-EE9F81BA7A65}"/>
                </a:ext>
              </a:extLst>
            </p:cNvPr>
            <p:cNvSpPr txBox="1"/>
            <p:nvPr/>
          </p:nvSpPr>
          <p:spPr>
            <a:xfrm>
              <a:off x="1655944" y="2389789"/>
              <a:ext cx="509588" cy="339063"/>
            </a:xfrm>
            <a:prstGeom prst="rect">
              <a:avLst/>
            </a:prstGeom>
            <a:noFill/>
          </p:spPr>
          <p:txBody>
            <a:bodyPr wrap="square" rtlCol="0">
              <a:spAutoFit/>
            </a:bodyPr>
            <a:lstStyle/>
            <a:p>
              <a:r>
                <a:rPr lang="en-US" altLang="zh-CN" i="1" dirty="0">
                  <a:solidFill>
                    <a:schemeClr val="accent1"/>
                  </a:solidFill>
                  <a:latin typeface="Times New Roman" panose="02020603050405020304" pitchFamily="18" charset="0"/>
                  <a:cs typeface="Times New Roman" panose="02020603050405020304" pitchFamily="18" charset="0"/>
                </a:rPr>
                <a:t>e</a:t>
              </a:r>
              <a:endParaRPr lang="zh-CN" altLang="en-US" i="1" dirty="0">
                <a:solidFill>
                  <a:schemeClr val="accent1"/>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50B222FE-97DF-58B3-58FC-172DAF3FBA7B}"/>
                </a:ext>
              </a:extLst>
            </p:cNvPr>
            <p:cNvSpPr txBox="1"/>
            <p:nvPr/>
          </p:nvSpPr>
          <p:spPr>
            <a:xfrm>
              <a:off x="1286719" y="2251289"/>
              <a:ext cx="1571625" cy="275606"/>
            </a:xfrm>
            <a:prstGeom prst="rect">
              <a:avLst/>
            </a:prstGeom>
            <a:noFill/>
          </p:spPr>
          <p:txBody>
            <a:bodyPr wrap="square" rtlCol="0">
              <a:spAutoFit/>
            </a:bodyPr>
            <a:lstStyle/>
            <a:p>
              <a:r>
                <a:rPr lang="en-US" altLang="zh-CN" sz="1351" b="1" dirty="0">
                  <a:solidFill>
                    <a:schemeClr val="accent1"/>
                  </a:solidFill>
                  <a:cs typeface="Times New Roman" panose="02020603050405020304" pitchFamily="18" charset="0"/>
                </a:rPr>
                <a:t>Ionized electron</a:t>
              </a:r>
              <a:endParaRPr lang="zh-CN" altLang="en-US" sz="1351" b="1" dirty="0">
                <a:solidFill>
                  <a:schemeClr val="accent1"/>
                </a:solidFill>
                <a:cs typeface="Times New Roman" panose="02020603050405020304" pitchFamily="18" charset="0"/>
              </a:endParaRPr>
            </a:p>
          </p:txBody>
        </p:sp>
      </p:grpSp>
      <p:grpSp>
        <p:nvGrpSpPr>
          <p:cNvPr id="15" name="组合 14">
            <a:extLst>
              <a:ext uri="{FF2B5EF4-FFF2-40B4-BE49-F238E27FC236}">
                <a16:creationId xmlns:a16="http://schemas.microsoft.com/office/drawing/2014/main" id="{C9E9812B-3D46-D47B-7FC5-5213791C2140}"/>
              </a:ext>
            </a:extLst>
          </p:cNvPr>
          <p:cNvGrpSpPr/>
          <p:nvPr/>
        </p:nvGrpSpPr>
        <p:grpSpPr>
          <a:xfrm>
            <a:off x="5146192" y="1446485"/>
            <a:ext cx="3425885" cy="1844098"/>
            <a:chOff x="554395" y="1925762"/>
            <a:chExt cx="4895898" cy="3359988"/>
          </a:xfrm>
        </p:grpSpPr>
        <p:sp>
          <p:nvSpPr>
            <p:cNvPr id="19" name="文本框 18">
              <a:extLst>
                <a:ext uri="{FF2B5EF4-FFF2-40B4-BE49-F238E27FC236}">
                  <a16:creationId xmlns:a16="http://schemas.microsoft.com/office/drawing/2014/main" id="{58CE7FE1-0EDB-C9F9-26F8-D7E3DA78C79E}"/>
                </a:ext>
              </a:extLst>
            </p:cNvPr>
            <p:cNvSpPr txBox="1"/>
            <p:nvPr/>
          </p:nvSpPr>
          <p:spPr>
            <a:xfrm>
              <a:off x="1260696" y="1925762"/>
              <a:ext cx="2100053" cy="381646"/>
            </a:xfrm>
            <a:prstGeom prst="rect">
              <a:avLst/>
            </a:prstGeom>
            <a:noFill/>
          </p:spPr>
          <p:txBody>
            <a:bodyPr wrap="square" rtlCol="0">
              <a:spAutoFit/>
            </a:bodyPr>
            <a:lstStyle/>
            <a:p>
              <a:r>
                <a:rPr lang="en-US" altLang="zh-CN" sz="1351" b="1" dirty="0">
                  <a:cs typeface="Times New Roman" panose="02020603050405020304" pitchFamily="18" charset="0"/>
                </a:rPr>
                <a:t>Conduction bands</a:t>
              </a:r>
              <a:endParaRPr lang="zh-CN" altLang="en-US" sz="1351" b="1" dirty="0">
                <a:cs typeface="Times New Roman" panose="02020603050405020304" pitchFamily="18" charset="0"/>
              </a:endParaRPr>
            </a:p>
          </p:txBody>
        </p:sp>
        <p:grpSp>
          <p:nvGrpSpPr>
            <p:cNvPr id="20" name="组合 19">
              <a:extLst>
                <a:ext uri="{FF2B5EF4-FFF2-40B4-BE49-F238E27FC236}">
                  <a16:creationId xmlns:a16="http://schemas.microsoft.com/office/drawing/2014/main" id="{7CBD281C-D330-36CB-027B-1F12ACBDED94}"/>
                </a:ext>
              </a:extLst>
            </p:cNvPr>
            <p:cNvGrpSpPr/>
            <p:nvPr/>
          </p:nvGrpSpPr>
          <p:grpSpPr>
            <a:xfrm>
              <a:off x="554395" y="1986280"/>
              <a:ext cx="4895898" cy="3299470"/>
              <a:chOff x="577648" y="2050127"/>
              <a:chExt cx="4895898" cy="3299470"/>
            </a:xfrm>
          </p:grpSpPr>
          <p:grpSp>
            <p:nvGrpSpPr>
              <p:cNvPr id="22" name="组合 21">
                <a:extLst>
                  <a:ext uri="{FF2B5EF4-FFF2-40B4-BE49-F238E27FC236}">
                    <a16:creationId xmlns:a16="http://schemas.microsoft.com/office/drawing/2014/main" id="{D561199B-3524-F062-2FF2-3F722ADB382D}"/>
                  </a:ext>
                </a:extLst>
              </p:cNvPr>
              <p:cNvGrpSpPr/>
              <p:nvPr/>
            </p:nvGrpSpPr>
            <p:grpSpPr>
              <a:xfrm>
                <a:off x="1258899" y="2050127"/>
                <a:ext cx="1860550" cy="3299470"/>
                <a:chOff x="7505700" y="1964680"/>
                <a:chExt cx="1860550" cy="3299470"/>
              </a:xfrm>
            </p:grpSpPr>
            <p:sp>
              <p:nvSpPr>
                <p:cNvPr id="36" name="任意多边形: 形状 8">
                  <a:extLst>
                    <a:ext uri="{FF2B5EF4-FFF2-40B4-BE49-F238E27FC236}">
                      <a16:creationId xmlns:a16="http://schemas.microsoft.com/office/drawing/2014/main" id="{E531712D-89F5-487A-99A6-4030E616455B}"/>
                    </a:ext>
                  </a:extLst>
                </p:cNvPr>
                <p:cNvSpPr/>
                <p:nvPr/>
              </p:nvSpPr>
              <p:spPr>
                <a:xfrm>
                  <a:off x="7550150" y="3803640"/>
                  <a:ext cx="1816100" cy="1460510"/>
                </a:xfrm>
                <a:custGeom>
                  <a:avLst/>
                  <a:gdLst>
                    <a:gd name="connsiteX0" fmla="*/ 0 w 1479550"/>
                    <a:gd name="connsiteY0" fmla="*/ 1441460 h 1460510"/>
                    <a:gd name="connsiteX1" fmla="*/ 654050 w 1479550"/>
                    <a:gd name="connsiteY1" fmla="*/ 10 h 1460510"/>
                    <a:gd name="connsiteX2" fmla="*/ 1479550 w 1479550"/>
                    <a:gd name="connsiteY2" fmla="*/ 1460510 h 1460510"/>
                  </a:gdLst>
                  <a:ahLst/>
                  <a:cxnLst>
                    <a:cxn ang="0">
                      <a:pos x="connsiteX0" y="connsiteY0"/>
                    </a:cxn>
                    <a:cxn ang="0">
                      <a:pos x="connsiteX1" y="connsiteY1"/>
                    </a:cxn>
                    <a:cxn ang="0">
                      <a:pos x="connsiteX2" y="connsiteY2"/>
                    </a:cxn>
                  </a:cxnLst>
                  <a:rect l="l" t="t" r="r" b="b"/>
                  <a:pathLst>
                    <a:path w="1479550" h="1460510">
                      <a:moveTo>
                        <a:pt x="0" y="1441460"/>
                      </a:moveTo>
                      <a:cubicBezTo>
                        <a:pt x="203729" y="719147"/>
                        <a:pt x="407458" y="-3165"/>
                        <a:pt x="654050" y="10"/>
                      </a:cubicBezTo>
                      <a:cubicBezTo>
                        <a:pt x="900642" y="3185"/>
                        <a:pt x="1190096" y="731847"/>
                        <a:pt x="1479550" y="1460510"/>
                      </a:cubicBez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p>
              </p:txBody>
            </p:sp>
            <p:sp>
              <p:nvSpPr>
                <p:cNvPr id="37" name="任意多边形: 形状 9">
                  <a:extLst>
                    <a:ext uri="{FF2B5EF4-FFF2-40B4-BE49-F238E27FC236}">
                      <a16:creationId xmlns:a16="http://schemas.microsoft.com/office/drawing/2014/main" id="{54027BE2-E5E4-B176-8294-3D6EF17C0E90}"/>
                    </a:ext>
                  </a:extLst>
                </p:cNvPr>
                <p:cNvSpPr/>
                <p:nvPr/>
              </p:nvSpPr>
              <p:spPr>
                <a:xfrm flipV="1">
                  <a:off x="7505700" y="1964680"/>
                  <a:ext cx="1860550" cy="1460510"/>
                </a:xfrm>
                <a:custGeom>
                  <a:avLst/>
                  <a:gdLst>
                    <a:gd name="connsiteX0" fmla="*/ 0 w 1479550"/>
                    <a:gd name="connsiteY0" fmla="*/ 1441460 h 1460510"/>
                    <a:gd name="connsiteX1" fmla="*/ 654050 w 1479550"/>
                    <a:gd name="connsiteY1" fmla="*/ 10 h 1460510"/>
                    <a:gd name="connsiteX2" fmla="*/ 1479550 w 1479550"/>
                    <a:gd name="connsiteY2" fmla="*/ 1460510 h 1460510"/>
                  </a:gdLst>
                  <a:ahLst/>
                  <a:cxnLst>
                    <a:cxn ang="0">
                      <a:pos x="connsiteX0" y="connsiteY0"/>
                    </a:cxn>
                    <a:cxn ang="0">
                      <a:pos x="connsiteX1" y="connsiteY1"/>
                    </a:cxn>
                    <a:cxn ang="0">
                      <a:pos x="connsiteX2" y="connsiteY2"/>
                    </a:cxn>
                  </a:cxnLst>
                  <a:rect l="l" t="t" r="r" b="b"/>
                  <a:pathLst>
                    <a:path w="1479550" h="1460510">
                      <a:moveTo>
                        <a:pt x="0" y="1441460"/>
                      </a:moveTo>
                      <a:cubicBezTo>
                        <a:pt x="203729" y="719147"/>
                        <a:pt x="407458" y="-3165"/>
                        <a:pt x="654050" y="10"/>
                      </a:cubicBezTo>
                      <a:cubicBezTo>
                        <a:pt x="900642" y="3185"/>
                        <a:pt x="1190096" y="731847"/>
                        <a:pt x="1479550" y="146051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p>
              </p:txBody>
            </p:sp>
          </p:grpSp>
          <p:sp>
            <p:nvSpPr>
              <p:cNvPr id="23" name="椭圆 22">
                <a:extLst>
                  <a:ext uri="{FF2B5EF4-FFF2-40B4-BE49-F238E27FC236}">
                    <a16:creationId xmlns:a16="http://schemas.microsoft.com/office/drawing/2014/main" id="{92809129-8E98-CDBB-D35D-FDD826A31BB2}"/>
                  </a:ext>
                </a:extLst>
              </p:cNvPr>
              <p:cNvSpPr/>
              <p:nvPr/>
            </p:nvSpPr>
            <p:spPr>
              <a:xfrm>
                <a:off x="2024074" y="4085723"/>
                <a:ext cx="165100" cy="159728"/>
              </a:xfrm>
              <a:prstGeom prst="ellipse">
                <a:avLst/>
              </a:prstGeom>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24" name="直接箭头连接符 25">
                <a:extLst>
                  <a:ext uri="{FF2B5EF4-FFF2-40B4-BE49-F238E27FC236}">
                    <a16:creationId xmlns:a16="http://schemas.microsoft.com/office/drawing/2014/main" id="{3004294B-C138-F831-0030-AA7FC5AD7672}"/>
                  </a:ext>
                </a:extLst>
              </p:cNvPr>
              <p:cNvCxnSpPr>
                <a:cxnSpLocks/>
              </p:cNvCxnSpPr>
              <p:nvPr/>
            </p:nvCxnSpPr>
            <p:spPr>
              <a:xfrm flipV="1">
                <a:off x="1162413" y="4198517"/>
                <a:ext cx="730250" cy="355599"/>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6">
                <a:extLst>
                  <a:ext uri="{FF2B5EF4-FFF2-40B4-BE49-F238E27FC236}">
                    <a16:creationId xmlns:a16="http://schemas.microsoft.com/office/drawing/2014/main" id="{E8773D88-0B94-1F07-58C3-396AECB6046B}"/>
                  </a:ext>
                </a:extLst>
              </p:cNvPr>
              <p:cNvCxnSpPr>
                <a:cxnSpLocks/>
              </p:cNvCxnSpPr>
              <p:nvPr/>
            </p:nvCxnSpPr>
            <p:spPr>
              <a:xfrm flipH="1" flipV="1">
                <a:off x="1119543" y="3510637"/>
                <a:ext cx="815989" cy="557803"/>
              </a:xfrm>
              <a:prstGeom prst="straightConnector1">
                <a:avLst/>
              </a:prstGeom>
              <a:ln w="28575">
                <a:solidFill>
                  <a:srgbClr val="A80C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17251D78-4976-A1DC-779E-A9D5F7595752}"/>
                  </a:ext>
                </a:extLst>
              </p:cNvPr>
              <p:cNvSpPr txBox="1"/>
              <p:nvPr/>
            </p:nvSpPr>
            <p:spPr>
              <a:xfrm>
                <a:off x="577648" y="4397860"/>
                <a:ext cx="679451" cy="381646"/>
              </a:xfrm>
              <a:prstGeom prst="rect">
                <a:avLst/>
              </a:prstGeom>
              <a:noFill/>
            </p:spPr>
            <p:txBody>
              <a:bodyPr wrap="square" rtlCol="0">
                <a:spAutoFit/>
              </a:bodyPr>
              <a:lstStyle/>
              <a:p>
                <a:r>
                  <a:rPr lang="en-US" altLang="zh-CN" sz="1351" dirty="0">
                    <a:solidFill>
                      <a:srgbClr val="A80C26"/>
                    </a:solidFill>
                    <a:latin typeface="Times New Roman" panose="02020603050405020304" pitchFamily="18" charset="0"/>
                    <a:cs typeface="Times New Roman" panose="02020603050405020304" pitchFamily="18" charset="0"/>
                  </a:rPr>
                  <a:t>DM</a:t>
                </a:r>
                <a:endParaRPr lang="zh-CN" altLang="en-US" sz="1351" dirty="0">
                  <a:solidFill>
                    <a:srgbClr val="A80C26"/>
                  </a:solidFill>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CB2AE348-F7A7-214A-DE9D-9C8FC2EACFDF}"/>
                  </a:ext>
                </a:extLst>
              </p:cNvPr>
              <p:cNvSpPr txBox="1"/>
              <p:nvPr/>
            </p:nvSpPr>
            <p:spPr>
              <a:xfrm>
                <a:off x="577648" y="3305756"/>
                <a:ext cx="679451" cy="381646"/>
              </a:xfrm>
              <a:prstGeom prst="rect">
                <a:avLst/>
              </a:prstGeom>
              <a:noFill/>
            </p:spPr>
            <p:txBody>
              <a:bodyPr wrap="square" rtlCol="0">
                <a:spAutoFit/>
              </a:bodyPr>
              <a:lstStyle/>
              <a:p>
                <a:r>
                  <a:rPr lang="en-US" altLang="zh-CN" sz="1351" dirty="0">
                    <a:solidFill>
                      <a:srgbClr val="A80C26"/>
                    </a:solidFill>
                    <a:latin typeface="Times New Roman" panose="02020603050405020304" pitchFamily="18" charset="0"/>
                    <a:cs typeface="Times New Roman" panose="02020603050405020304" pitchFamily="18" charset="0"/>
                  </a:rPr>
                  <a:t>DM</a:t>
                </a:r>
                <a:endParaRPr lang="zh-CN" altLang="en-US" sz="1351" dirty="0">
                  <a:solidFill>
                    <a:srgbClr val="A80C26"/>
                  </a:solidFill>
                  <a:latin typeface="Times New Roman" panose="02020603050405020304" pitchFamily="18" charset="0"/>
                  <a:cs typeface="Times New Roman" panose="02020603050405020304" pitchFamily="18" charset="0"/>
                </a:endParaRPr>
              </a:p>
            </p:txBody>
          </p:sp>
          <p:cxnSp>
            <p:nvCxnSpPr>
              <p:cNvPr id="28" name="直接箭头连接符 30">
                <a:extLst>
                  <a:ext uri="{FF2B5EF4-FFF2-40B4-BE49-F238E27FC236}">
                    <a16:creationId xmlns:a16="http://schemas.microsoft.com/office/drawing/2014/main" id="{E5CDE16E-EEC4-81B5-D69F-3CED016C3364}"/>
                  </a:ext>
                </a:extLst>
              </p:cNvPr>
              <p:cNvCxnSpPr>
                <a:cxnSpLocks/>
              </p:cNvCxnSpPr>
              <p:nvPr/>
            </p:nvCxnSpPr>
            <p:spPr>
              <a:xfrm flipV="1">
                <a:off x="2106624" y="3305755"/>
                <a:ext cx="0" cy="720244"/>
              </a:xfrm>
              <a:prstGeom prst="straightConnector1">
                <a:avLst/>
              </a:prstGeom>
              <a:ln w="28575">
                <a:solidFill>
                  <a:srgbClr val="2261A6"/>
                </a:solidFill>
                <a:tailEnd type="triangle"/>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a16="http://schemas.microsoft.com/office/drawing/2014/main" id="{24D65CA4-0001-4598-A724-C42BD82E3175}"/>
                  </a:ext>
                </a:extLst>
              </p:cNvPr>
              <p:cNvSpPr/>
              <p:nvPr/>
            </p:nvSpPr>
            <p:spPr>
              <a:xfrm>
                <a:off x="2034496" y="3083845"/>
                <a:ext cx="165100" cy="159728"/>
              </a:xfrm>
              <a:prstGeom prst="ellipse">
                <a:avLst/>
              </a:prstGeom>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30" name="直接箭头连接符 33">
                <a:extLst>
                  <a:ext uri="{FF2B5EF4-FFF2-40B4-BE49-F238E27FC236}">
                    <a16:creationId xmlns:a16="http://schemas.microsoft.com/office/drawing/2014/main" id="{19C9E384-82E3-E2CC-23A2-576BFC4706D4}"/>
                  </a:ext>
                </a:extLst>
              </p:cNvPr>
              <p:cNvCxnSpPr>
                <a:cxnSpLocks/>
              </p:cNvCxnSpPr>
              <p:nvPr/>
            </p:nvCxnSpPr>
            <p:spPr>
              <a:xfrm>
                <a:off x="2309725" y="3163709"/>
                <a:ext cx="687824" cy="0"/>
              </a:xfrm>
              <a:prstGeom prst="straightConnector1">
                <a:avLst/>
              </a:prstGeom>
              <a:ln w="28575">
                <a:solidFill>
                  <a:srgbClr val="2261A6"/>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B53D1098-BEEC-6D02-B8AA-15A4B319D1BE}"/>
                  </a:ext>
                </a:extLst>
              </p:cNvPr>
              <p:cNvSpPr txBox="1"/>
              <p:nvPr/>
            </p:nvSpPr>
            <p:spPr>
              <a:xfrm>
                <a:off x="3017113" y="2953324"/>
                <a:ext cx="1131726" cy="381646"/>
              </a:xfrm>
              <a:prstGeom prst="rect">
                <a:avLst/>
              </a:prstGeom>
              <a:noFill/>
            </p:spPr>
            <p:txBody>
              <a:bodyPr wrap="square" rtlCol="0">
                <a:spAutoFit/>
              </a:bodyPr>
              <a:lstStyle/>
              <a:p>
                <a:r>
                  <a:rPr lang="en-US" altLang="zh-CN" sz="1351" b="1" dirty="0">
                    <a:cs typeface="Times New Roman" panose="02020603050405020304" pitchFamily="18" charset="0"/>
                  </a:rPr>
                  <a:t>detector</a:t>
                </a:r>
                <a:endParaRPr lang="zh-CN" altLang="en-US" sz="1351" b="1" dirty="0">
                  <a:cs typeface="Times New Roman" panose="02020603050405020304" pitchFamily="18" charset="0"/>
                </a:endParaRPr>
              </a:p>
            </p:txBody>
          </p:sp>
          <p:cxnSp>
            <p:nvCxnSpPr>
              <p:cNvPr id="32" name="直接连接符 38">
                <a:extLst>
                  <a:ext uri="{FF2B5EF4-FFF2-40B4-BE49-F238E27FC236}">
                    <a16:creationId xmlns:a16="http://schemas.microsoft.com/office/drawing/2014/main" id="{74959D5D-03DA-197D-4931-ED99105CA9A2}"/>
                  </a:ext>
                </a:extLst>
              </p:cNvPr>
              <p:cNvCxnSpPr>
                <a:stCxn id="37" idx="1"/>
              </p:cNvCxnSpPr>
              <p:nvPr/>
            </p:nvCxnSpPr>
            <p:spPr>
              <a:xfrm>
                <a:off x="2081374" y="3510627"/>
                <a:ext cx="1279374" cy="1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9">
                <a:extLst>
                  <a:ext uri="{FF2B5EF4-FFF2-40B4-BE49-F238E27FC236}">
                    <a16:creationId xmlns:a16="http://schemas.microsoft.com/office/drawing/2014/main" id="{7B5A097E-C5D2-E5A7-1EBD-4C3F246EAD26}"/>
                  </a:ext>
                </a:extLst>
              </p:cNvPr>
              <p:cNvCxnSpPr/>
              <p:nvPr/>
            </p:nvCxnSpPr>
            <p:spPr>
              <a:xfrm>
                <a:off x="2081374" y="3889087"/>
                <a:ext cx="1279374" cy="1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4" name="右大括号 33">
                <a:extLst>
                  <a:ext uri="{FF2B5EF4-FFF2-40B4-BE49-F238E27FC236}">
                    <a16:creationId xmlns:a16="http://schemas.microsoft.com/office/drawing/2014/main" id="{B6F9FEDD-9E62-B4E3-BCEC-882B4732A1E9}"/>
                  </a:ext>
                </a:extLst>
              </p:cNvPr>
              <p:cNvSpPr/>
              <p:nvPr/>
            </p:nvSpPr>
            <p:spPr>
              <a:xfrm>
                <a:off x="3441700" y="3510627"/>
                <a:ext cx="125888" cy="37843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1"/>
              </a:p>
            </p:txBody>
          </p:sp>
          <p:sp>
            <p:nvSpPr>
              <p:cNvPr id="35" name="文本框 34">
                <a:extLst>
                  <a:ext uri="{FF2B5EF4-FFF2-40B4-BE49-F238E27FC236}">
                    <a16:creationId xmlns:a16="http://schemas.microsoft.com/office/drawing/2014/main" id="{0BCEA426-0098-644F-1870-C1C5B5099D5A}"/>
                  </a:ext>
                </a:extLst>
              </p:cNvPr>
              <p:cNvSpPr txBox="1"/>
              <p:nvPr/>
            </p:nvSpPr>
            <p:spPr>
              <a:xfrm>
                <a:off x="3713490" y="3514685"/>
                <a:ext cx="1760056" cy="381646"/>
              </a:xfrm>
              <a:prstGeom prst="rect">
                <a:avLst/>
              </a:prstGeom>
              <a:noFill/>
            </p:spPr>
            <p:txBody>
              <a:bodyPr wrap="square" rtlCol="0">
                <a:spAutoFit/>
              </a:bodyPr>
              <a:lstStyle/>
              <a:p>
                <a:r>
                  <a:rPr lang="en-US" altLang="zh-CN" sz="1351" b="1" dirty="0">
                    <a:cs typeface="Times New Roman" panose="02020603050405020304" pitchFamily="18" charset="0"/>
                  </a:rPr>
                  <a:t>Bandgap: </a:t>
                </a:r>
                <a:r>
                  <a:rPr lang="en-US" altLang="zh-CN" sz="1351" b="1" dirty="0">
                    <a:latin typeface="Arial" panose="020B0604020202020204" pitchFamily="34" charset="0"/>
                    <a:cs typeface="Arial" panose="020B0604020202020204" pitchFamily="34" charset="0"/>
                  </a:rPr>
                  <a:t>~</a:t>
                </a:r>
                <a:r>
                  <a:rPr lang="en-US" altLang="zh-CN" sz="1351" b="1" dirty="0">
                    <a:cs typeface="Times New Roman" panose="02020603050405020304" pitchFamily="18" charset="0"/>
                  </a:rPr>
                  <a:t> eV</a:t>
                </a:r>
                <a:endParaRPr lang="zh-CN" altLang="en-US" sz="1351" b="1" dirty="0">
                  <a:cs typeface="Times New Roman" panose="02020603050405020304" pitchFamily="18" charset="0"/>
                </a:endParaRPr>
              </a:p>
            </p:txBody>
          </p:sp>
        </p:grpSp>
        <p:sp>
          <p:nvSpPr>
            <p:cNvPr id="21" name="文本框 20">
              <a:extLst>
                <a:ext uri="{FF2B5EF4-FFF2-40B4-BE49-F238E27FC236}">
                  <a16:creationId xmlns:a16="http://schemas.microsoft.com/office/drawing/2014/main" id="{7D73B0EC-83E5-BFD7-2C4A-9DB185D81331}"/>
                </a:ext>
              </a:extLst>
            </p:cNvPr>
            <p:cNvSpPr txBox="1"/>
            <p:nvPr/>
          </p:nvSpPr>
          <p:spPr>
            <a:xfrm>
              <a:off x="1434093" y="4868719"/>
              <a:ext cx="1752403" cy="381646"/>
            </a:xfrm>
            <a:prstGeom prst="rect">
              <a:avLst/>
            </a:prstGeom>
            <a:noFill/>
          </p:spPr>
          <p:txBody>
            <a:bodyPr wrap="square" rtlCol="0">
              <a:spAutoFit/>
            </a:bodyPr>
            <a:lstStyle/>
            <a:p>
              <a:r>
                <a:rPr lang="en-US" altLang="zh-CN" sz="1351" b="1" dirty="0">
                  <a:cs typeface="Times New Roman" panose="02020603050405020304" pitchFamily="18" charset="0"/>
                </a:rPr>
                <a:t>Valence bands</a:t>
              </a:r>
              <a:endParaRPr lang="zh-CN" altLang="en-US" sz="1351" b="1" dirty="0">
                <a:cs typeface="Times New Roman" panose="02020603050405020304" pitchFamily="18" charset="0"/>
              </a:endParaRPr>
            </a:p>
          </p:txBody>
        </p:sp>
      </p:grpSp>
      <p:sp>
        <p:nvSpPr>
          <p:cNvPr id="39" name="文本框 38">
            <a:extLst>
              <a:ext uri="{FF2B5EF4-FFF2-40B4-BE49-F238E27FC236}">
                <a16:creationId xmlns:a16="http://schemas.microsoft.com/office/drawing/2014/main" id="{C9A7F615-492D-5450-1025-AD0569B126D0}"/>
              </a:ext>
            </a:extLst>
          </p:cNvPr>
          <p:cNvSpPr txBox="1"/>
          <p:nvPr/>
        </p:nvSpPr>
        <p:spPr>
          <a:xfrm>
            <a:off x="1500185" y="3491635"/>
            <a:ext cx="1828800" cy="338554"/>
          </a:xfrm>
          <a:prstGeom prst="rect">
            <a:avLst/>
          </a:prstGeom>
          <a:noFill/>
        </p:spPr>
        <p:txBody>
          <a:bodyPr wrap="square" rtlCol="0">
            <a:spAutoFit/>
          </a:bodyPr>
          <a:lstStyle/>
          <a:p>
            <a:r>
              <a:rPr lang="en-US" altLang="zh-CN" sz="1600" b="1" dirty="0">
                <a:cs typeface="Times New Roman" panose="02020603050405020304" pitchFamily="18" charset="0"/>
              </a:rPr>
              <a:t>Semi-conductor</a:t>
            </a:r>
            <a:endParaRPr lang="zh-CN" altLang="en-US" sz="1600" b="1" dirty="0"/>
          </a:p>
        </p:txBody>
      </p:sp>
      <p:grpSp>
        <p:nvGrpSpPr>
          <p:cNvPr id="44" name="组合 43">
            <a:extLst>
              <a:ext uri="{FF2B5EF4-FFF2-40B4-BE49-F238E27FC236}">
                <a16:creationId xmlns:a16="http://schemas.microsoft.com/office/drawing/2014/main" id="{D67A128B-7890-356A-F02F-CBD14090EDD1}"/>
              </a:ext>
            </a:extLst>
          </p:cNvPr>
          <p:cNvGrpSpPr/>
          <p:nvPr/>
        </p:nvGrpSpPr>
        <p:grpSpPr>
          <a:xfrm>
            <a:off x="4939002" y="3426689"/>
            <a:ext cx="3828391" cy="476295"/>
            <a:chOff x="2434704" y="4936160"/>
            <a:chExt cx="4661735" cy="476294"/>
          </a:xfrm>
        </p:grpSpPr>
        <p:pic>
          <p:nvPicPr>
            <p:cNvPr id="40" name="图片 39">
              <a:extLst>
                <a:ext uri="{FF2B5EF4-FFF2-40B4-BE49-F238E27FC236}">
                  <a16:creationId xmlns:a16="http://schemas.microsoft.com/office/drawing/2014/main" id="{A2673E0A-98B8-A187-D216-38D32CD4DD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4704" y="4936160"/>
              <a:ext cx="1697266" cy="457566"/>
            </a:xfrm>
            <a:prstGeom prst="rect">
              <a:avLst/>
            </a:prstGeom>
          </p:spPr>
        </p:pic>
        <p:pic>
          <p:nvPicPr>
            <p:cNvPr id="41" name="图片 40">
              <a:extLst>
                <a:ext uri="{FF2B5EF4-FFF2-40B4-BE49-F238E27FC236}">
                  <a16:creationId xmlns:a16="http://schemas.microsoft.com/office/drawing/2014/main" id="{704F0DD7-5443-6AAA-BC92-BBF24A22B3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497" y="4952682"/>
              <a:ext cx="2221942" cy="459772"/>
            </a:xfrm>
            <a:prstGeom prst="rect">
              <a:avLst/>
            </a:prstGeom>
          </p:spPr>
        </p:pic>
        <p:sp>
          <p:nvSpPr>
            <p:cNvPr id="42" name="箭头: 下 27">
              <a:extLst>
                <a:ext uri="{FF2B5EF4-FFF2-40B4-BE49-F238E27FC236}">
                  <a16:creationId xmlns:a16="http://schemas.microsoft.com/office/drawing/2014/main" id="{03F7C074-3D35-D355-3B76-17C0E0340BEF}"/>
                </a:ext>
              </a:extLst>
            </p:cNvPr>
            <p:cNvSpPr/>
            <p:nvPr/>
          </p:nvSpPr>
          <p:spPr>
            <a:xfrm rot="16200000">
              <a:off x="4460855" y="5058034"/>
              <a:ext cx="159596" cy="2989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sp>
        <p:nvSpPr>
          <p:cNvPr id="43" name="页脚占位符 42">
            <a:extLst>
              <a:ext uri="{FF2B5EF4-FFF2-40B4-BE49-F238E27FC236}">
                <a16:creationId xmlns:a16="http://schemas.microsoft.com/office/drawing/2014/main" id="{76B84FAD-46F7-8700-9D2D-BE1765FEA84F}"/>
              </a:ext>
            </a:extLst>
          </p:cNvPr>
          <p:cNvSpPr>
            <a:spLocks noGrp="1"/>
          </p:cNvSpPr>
          <p:nvPr>
            <p:ph type="ftr" sz="quarter" idx="11"/>
          </p:nvPr>
        </p:nvSpPr>
        <p:spPr/>
        <p:txBody>
          <a:bodyPr/>
          <a:lstStyle/>
          <a:p>
            <a:r>
              <a:rPr kumimoji="1" lang="en-US" altLang="zh-CN"/>
              <a:t>IDM-2024@ L'Aquila, Italy</a:t>
            </a:r>
            <a:endParaRPr kumimoji="1" lang="zh-CN" altLang="en-US"/>
          </a:p>
        </p:txBody>
      </p:sp>
      <p:sp>
        <p:nvSpPr>
          <p:cNvPr id="45" name="灯片编号占位符 44">
            <a:extLst>
              <a:ext uri="{FF2B5EF4-FFF2-40B4-BE49-F238E27FC236}">
                <a16:creationId xmlns:a16="http://schemas.microsoft.com/office/drawing/2014/main" id="{24C66FBE-F2F6-92B8-4FD6-0C6E8A655AF9}"/>
              </a:ext>
            </a:extLst>
          </p:cNvPr>
          <p:cNvSpPr>
            <a:spLocks noGrp="1"/>
          </p:cNvSpPr>
          <p:nvPr>
            <p:ph type="sldNum" sz="quarter" idx="12"/>
          </p:nvPr>
        </p:nvSpPr>
        <p:spPr/>
        <p:txBody>
          <a:bodyPr/>
          <a:lstStyle/>
          <a:p>
            <a:fld id="{BB1373A5-4827-6B46-A456-4073A047D00B}" type="slidenum">
              <a:rPr kumimoji="1" lang="zh-CN" altLang="en-US" smtClean="0"/>
              <a:t>6</a:t>
            </a:fld>
            <a:endParaRPr kumimoji="1" lang="zh-CN" altLang="en-US"/>
          </a:p>
        </p:txBody>
      </p:sp>
      <p:sp>
        <p:nvSpPr>
          <p:cNvPr id="5" name="文本框 4">
            <a:extLst>
              <a:ext uri="{FF2B5EF4-FFF2-40B4-BE49-F238E27FC236}">
                <a16:creationId xmlns:a16="http://schemas.microsoft.com/office/drawing/2014/main" id="{A61B1464-D5C8-380C-82A0-11B409F9B3F2}"/>
              </a:ext>
            </a:extLst>
          </p:cNvPr>
          <p:cNvSpPr txBox="1"/>
          <p:nvPr/>
        </p:nvSpPr>
        <p:spPr>
          <a:xfrm>
            <a:off x="537093" y="1146694"/>
            <a:ext cx="2378343" cy="461665"/>
          </a:xfrm>
          <a:prstGeom prst="rect">
            <a:avLst/>
          </a:prstGeom>
          <a:solidFill>
            <a:srgbClr val="FFFF00"/>
          </a:solidFill>
        </p:spPr>
        <p:txBody>
          <a:bodyPr wrap="none" rtlCol="0">
            <a:spAutoFit/>
          </a:bodyPr>
          <a:lstStyle/>
          <a:p>
            <a:r>
              <a:rPr kumimoji="1" lang="en-US" altLang="zh-CN" sz="2400" b="1" dirty="0"/>
              <a:t>2. Plasmon Effect</a:t>
            </a:r>
            <a:endParaRPr kumimoji="1" lang="zh-CN" altLang="en-US" sz="2400" b="1" dirty="0"/>
          </a:p>
        </p:txBody>
      </p:sp>
      <p:sp>
        <p:nvSpPr>
          <p:cNvPr id="47" name="Title 1">
            <a:extLst>
              <a:ext uri="{FF2B5EF4-FFF2-40B4-BE49-F238E27FC236}">
                <a16:creationId xmlns:a16="http://schemas.microsoft.com/office/drawing/2014/main" id="{E135F5F8-AF75-B87C-1605-DB83E653C6AC}"/>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a:solidFill>
                  <a:srgbClr val="0432FF"/>
                </a:solidFill>
                <a:latin typeface="+mn-lt"/>
              </a:rPr>
              <a:t>2</a:t>
            </a:r>
            <a:r>
              <a:rPr lang="en-CN" altLang="zh-CN" sz="3200" b="1">
                <a:solidFill>
                  <a:srgbClr val="0432FF"/>
                </a:solidFill>
                <a:latin typeface="+mn-lt"/>
              </a:rPr>
              <a:t>. </a:t>
            </a:r>
            <a:r>
              <a:rPr lang="en-US" altLang="zh-CN" sz="3200" b="1">
                <a:solidFill>
                  <a:srgbClr val="0432FF"/>
                </a:solidFill>
                <a:latin typeface="+mn-lt"/>
              </a:rPr>
              <a:t>Light</a:t>
            </a:r>
            <a:r>
              <a:rPr lang="zh-CN" altLang="en-US" sz="3200" b="1">
                <a:solidFill>
                  <a:srgbClr val="0432FF"/>
                </a:solidFill>
                <a:latin typeface="+mn-lt"/>
              </a:rPr>
              <a:t> </a:t>
            </a:r>
            <a:r>
              <a:rPr lang="en-US" altLang="zh-CN" sz="3200" b="1">
                <a:solidFill>
                  <a:srgbClr val="0432FF"/>
                </a:solidFill>
                <a:latin typeface="+mn-lt"/>
              </a:rPr>
              <a:t>DM and Low Energy Ionization</a:t>
            </a:r>
            <a:endParaRPr lang="en-CN" altLang="zh-CN" sz="3200" b="1" dirty="0">
              <a:solidFill>
                <a:srgbClr val="0432FF"/>
              </a:solidFill>
              <a:latin typeface="+mn-lt"/>
            </a:endParaRPr>
          </a:p>
        </p:txBody>
      </p:sp>
      <p:pic>
        <p:nvPicPr>
          <p:cNvPr id="48" name="图片 47">
            <a:extLst>
              <a:ext uri="{FF2B5EF4-FFF2-40B4-BE49-F238E27FC236}">
                <a16:creationId xmlns:a16="http://schemas.microsoft.com/office/drawing/2014/main" id="{FDC5306D-54E6-352F-88E2-1A2700B96AF8}"/>
              </a:ext>
            </a:extLst>
          </p:cNvPr>
          <p:cNvPicPr>
            <a:picLocks noChangeAspect="1"/>
          </p:cNvPicPr>
          <p:nvPr/>
        </p:nvPicPr>
        <p:blipFill>
          <a:blip r:embed="rId8"/>
          <a:stretch>
            <a:fillRect/>
          </a:stretch>
        </p:blipFill>
        <p:spPr>
          <a:xfrm>
            <a:off x="739204" y="4580127"/>
            <a:ext cx="2523087" cy="1721880"/>
          </a:xfrm>
          <a:prstGeom prst="rect">
            <a:avLst/>
          </a:prstGeom>
        </p:spPr>
      </p:pic>
      <p:sp>
        <p:nvSpPr>
          <p:cNvPr id="49" name="文本框 48">
            <a:extLst>
              <a:ext uri="{FF2B5EF4-FFF2-40B4-BE49-F238E27FC236}">
                <a16:creationId xmlns:a16="http://schemas.microsoft.com/office/drawing/2014/main" id="{921DB445-20C2-407B-0881-E15C832D1C84}"/>
              </a:ext>
            </a:extLst>
          </p:cNvPr>
          <p:cNvSpPr txBox="1"/>
          <p:nvPr/>
        </p:nvSpPr>
        <p:spPr>
          <a:xfrm>
            <a:off x="5805212" y="4399453"/>
            <a:ext cx="2365563" cy="369332"/>
          </a:xfrm>
          <a:prstGeom prst="rect">
            <a:avLst/>
          </a:prstGeom>
          <a:noFill/>
        </p:spPr>
        <p:txBody>
          <a:bodyPr wrap="square">
            <a:spAutoFit/>
          </a:bodyPr>
          <a:lstStyle/>
          <a:p>
            <a:r>
              <a:rPr lang="en-US" altLang="zh-CN" b="1" dirty="0">
                <a:solidFill>
                  <a:srgbClr val="FF0000"/>
                </a:solidFill>
              </a:rPr>
              <a:t>Dielectric Function:</a:t>
            </a:r>
            <a:endParaRPr lang="zh-CN" altLang="en-US" b="1" dirty="0">
              <a:solidFill>
                <a:srgbClr val="FF0000"/>
              </a:solidFill>
            </a:endParaRPr>
          </a:p>
        </p:txBody>
      </p:sp>
      <p:sp>
        <p:nvSpPr>
          <p:cNvPr id="50" name="文本框 49">
            <a:extLst>
              <a:ext uri="{FF2B5EF4-FFF2-40B4-BE49-F238E27FC236}">
                <a16:creationId xmlns:a16="http://schemas.microsoft.com/office/drawing/2014/main" id="{2BBA4BDC-3609-0971-5361-6EC058D0C9E6}"/>
              </a:ext>
            </a:extLst>
          </p:cNvPr>
          <p:cNvSpPr txBox="1"/>
          <p:nvPr/>
        </p:nvSpPr>
        <p:spPr>
          <a:xfrm>
            <a:off x="6834250" y="5783078"/>
            <a:ext cx="2213337" cy="523220"/>
          </a:xfrm>
          <a:prstGeom prst="rect">
            <a:avLst/>
          </a:prstGeom>
          <a:solidFill>
            <a:srgbClr val="73FB79">
              <a:alpha val="30000"/>
            </a:srgbClr>
          </a:solidFill>
        </p:spPr>
        <p:txBody>
          <a:bodyPr wrap="square">
            <a:spAutoFit/>
          </a:bodyPr>
          <a:lstStyle/>
          <a:p>
            <a:pPr algn="ctr"/>
            <a:r>
              <a:rPr lang="en-US" altLang="zh-CN" sz="1400" b="1" dirty="0">
                <a:solidFill>
                  <a:srgbClr val="C00000"/>
                </a:solidFill>
              </a:rPr>
              <a:t>Dissipation Processes</a:t>
            </a:r>
          </a:p>
          <a:p>
            <a:pPr algn="ctr"/>
            <a:r>
              <a:rPr lang="en-US" altLang="zh-CN" sz="1400" b="1" dirty="0">
                <a:solidFill>
                  <a:srgbClr val="C00000"/>
                </a:solidFill>
              </a:rPr>
              <a:t>(absorption and scattering)</a:t>
            </a:r>
            <a:endParaRPr lang="zh-CN" altLang="en-US" sz="1400" b="1" dirty="0">
              <a:solidFill>
                <a:srgbClr val="C00000"/>
              </a:solidFill>
            </a:endParaRPr>
          </a:p>
        </p:txBody>
      </p:sp>
      <p:sp>
        <p:nvSpPr>
          <p:cNvPr id="51" name="文本框 50">
            <a:extLst>
              <a:ext uri="{FF2B5EF4-FFF2-40B4-BE49-F238E27FC236}">
                <a16:creationId xmlns:a16="http://schemas.microsoft.com/office/drawing/2014/main" id="{14BF27AB-9E70-652D-934A-2E49CE1AF0E6}"/>
              </a:ext>
            </a:extLst>
          </p:cNvPr>
          <p:cNvSpPr txBox="1"/>
          <p:nvPr/>
        </p:nvSpPr>
        <p:spPr>
          <a:xfrm>
            <a:off x="4839620" y="5784611"/>
            <a:ext cx="1907869" cy="523220"/>
          </a:xfrm>
          <a:prstGeom prst="rect">
            <a:avLst/>
          </a:prstGeom>
          <a:solidFill>
            <a:srgbClr val="73FB79">
              <a:alpha val="29714"/>
            </a:srgbClr>
          </a:solidFill>
        </p:spPr>
        <p:txBody>
          <a:bodyPr wrap="square">
            <a:spAutoFit/>
          </a:bodyPr>
          <a:lstStyle/>
          <a:p>
            <a:pPr algn="ctr"/>
            <a:r>
              <a:rPr lang="en-US" altLang="zh-CN" sz="1400" b="1" dirty="0">
                <a:solidFill>
                  <a:srgbClr val="060607"/>
                </a:solidFill>
              </a:rPr>
              <a:t>Electronic Structure</a:t>
            </a:r>
          </a:p>
          <a:p>
            <a:pPr algn="ctr"/>
            <a:r>
              <a:rPr lang="en-US" altLang="zh-CN" sz="1400" b="1" dirty="0">
                <a:solidFill>
                  <a:srgbClr val="060607"/>
                </a:solidFill>
              </a:rPr>
              <a:t>(polarization)</a:t>
            </a:r>
            <a:endParaRPr lang="zh-CN" altLang="en-US" sz="1400" b="1" dirty="0"/>
          </a:p>
        </p:txBody>
      </p:sp>
      <p:sp>
        <p:nvSpPr>
          <p:cNvPr id="52" name="上箭头 51">
            <a:extLst>
              <a:ext uri="{FF2B5EF4-FFF2-40B4-BE49-F238E27FC236}">
                <a16:creationId xmlns:a16="http://schemas.microsoft.com/office/drawing/2014/main" id="{B6572A1E-A6F0-1E6A-33DE-C87F428FAE35}"/>
              </a:ext>
            </a:extLst>
          </p:cNvPr>
          <p:cNvSpPr/>
          <p:nvPr/>
        </p:nvSpPr>
        <p:spPr>
          <a:xfrm rot="10800000">
            <a:off x="6391569" y="5366717"/>
            <a:ext cx="143435" cy="36545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下箭头 52">
            <a:extLst>
              <a:ext uri="{FF2B5EF4-FFF2-40B4-BE49-F238E27FC236}">
                <a16:creationId xmlns:a16="http://schemas.microsoft.com/office/drawing/2014/main" id="{2FAF94F0-FA8B-19B3-0102-A5DBF8DAED6D}"/>
              </a:ext>
            </a:extLst>
          </p:cNvPr>
          <p:cNvSpPr/>
          <p:nvPr/>
        </p:nvSpPr>
        <p:spPr>
          <a:xfrm>
            <a:off x="7890576" y="5368357"/>
            <a:ext cx="143436" cy="3654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4" name="图片 53">
            <a:extLst>
              <a:ext uri="{FF2B5EF4-FFF2-40B4-BE49-F238E27FC236}">
                <a16:creationId xmlns:a16="http://schemas.microsoft.com/office/drawing/2014/main" id="{57CAE713-FE6E-E7A2-68AB-30DB33946D95}"/>
              </a:ext>
            </a:extLst>
          </p:cNvPr>
          <p:cNvPicPr>
            <a:picLocks noChangeAspect="1"/>
          </p:cNvPicPr>
          <p:nvPr/>
        </p:nvPicPr>
        <p:blipFill>
          <a:blip r:embed="rId9"/>
          <a:stretch>
            <a:fillRect/>
          </a:stretch>
        </p:blipFill>
        <p:spPr>
          <a:xfrm>
            <a:off x="4857190" y="4788847"/>
            <a:ext cx="3554353" cy="431894"/>
          </a:xfrm>
          <a:prstGeom prst="rect">
            <a:avLst/>
          </a:prstGeom>
          <a:ln w="25400">
            <a:solidFill>
              <a:srgbClr val="C00000"/>
            </a:solidFill>
          </a:ln>
        </p:spPr>
      </p:pic>
      <p:sp>
        <p:nvSpPr>
          <p:cNvPr id="56" name="文本框 55">
            <a:extLst>
              <a:ext uri="{FF2B5EF4-FFF2-40B4-BE49-F238E27FC236}">
                <a16:creationId xmlns:a16="http://schemas.microsoft.com/office/drawing/2014/main" id="{D5982047-C78F-D86F-86A0-2723383A6807}"/>
              </a:ext>
            </a:extLst>
          </p:cNvPr>
          <p:cNvSpPr txBox="1"/>
          <p:nvPr/>
        </p:nvSpPr>
        <p:spPr>
          <a:xfrm>
            <a:off x="2000747" y="4380094"/>
            <a:ext cx="1957620" cy="584775"/>
          </a:xfrm>
          <a:prstGeom prst="rect">
            <a:avLst/>
          </a:prstGeom>
          <a:noFill/>
        </p:spPr>
        <p:txBody>
          <a:bodyPr wrap="square">
            <a:spAutoFit/>
          </a:bodyPr>
          <a:lstStyle/>
          <a:p>
            <a:r>
              <a:rPr lang="en-US" altLang="zh-CN" sz="1600" b="1" dirty="0">
                <a:solidFill>
                  <a:srgbClr val="C00000"/>
                </a:solidFill>
                <a:cs typeface="Times New Roman" panose="02020603050405020304" pitchFamily="18" charset="0"/>
              </a:rPr>
              <a:t>Collective Excitation</a:t>
            </a:r>
          </a:p>
          <a:p>
            <a:r>
              <a:rPr lang="en-US" altLang="zh-CN" sz="1600" b="1" dirty="0">
                <a:solidFill>
                  <a:srgbClr val="C00000"/>
                </a:solidFill>
                <a:cs typeface="Times New Roman" panose="02020603050405020304" pitchFamily="18" charset="0"/>
              </a:rPr>
              <a:t>of Valence Electrons</a:t>
            </a:r>
            <a:endParaRPr lang="zh-CN" altLang="en-US" sz="1600" dirty="0">
              <a:solidFill>
                <a:srgbClr val="C00000"/>
              </a:solidFill>
            </a:endParaRPr>
          </a:p>
        </p:txBody>
      </p:sp>
    </p:spTree>
    <p:extLst>
      <p:ext uri="{BB962C8B-B14F-4D97-AF65-F5344CB8AC3E}">
        <p14:creationId xmlns:p14="http://schemas.microsoft.com/office/powerpoint/2010/main" val="116914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8C1E9C36-AE0E-7C49-AEB4-47D05F4CBA5B}"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F65106A8-6F3E-B2BC-3B7C-1CD2F62A7BA5}"/>
              </a:ext>
            </a:extLst>
          </p:cNvPr>
          <p:cNvSpPr txBox="1"/>
          <p:nvPr/>
        </p:nvSpPr>
        <p:spPr>
          <a:xfrm>
            <a:off x="3159292" y="5656930"/>
            <a:ext cx="2338757" cy="338554"/>
          </a:xfrm>
          <a:prstGeom prst="rect">
            <a:avLst/>
          </a:prstGeom>
          <a:noFill/>
        </p:spPr>
        <p:txBody>
          <a:bodyPr wrap="square">
            <a:spAutoFit/>
          </a:bodyPr>
          <a:lstStyle/>
          <a:p>
            <a:r>
              <a:rPr lang="en-US" altLang="zh-CN" sz="1600" b="1" dirty="0">
                <a:solidFill>
                  <a:srgbClr val="0432FF"/>
                </a:solidFill>
              </a:rPr>
              <a:t>E</a:t>
            </a:r>
            <a:r>
              <a:rPr lang="zh-CN" altLang="en-US" sz="1600" b="1" dirty="0">
                <a:solidFill>
                  <a:srgbClr val="0432FF"/>
                </a:solidFill>
              </a:rPr>
              <a:t>nergy </a:t>
            </a:r>
            <a:r>
              <a:rPr lang="en-US" altLang="zh-CN" sz="1600" b="1" dirty="0">
                <a:solidFill>
                  <a:srgbClr val="0432FF"/>
                </a:solidFill>
              </a:rPr>
              <a:t>L</a:t>
            </a:r>
            <a:r>
              <a:rPr lang="zh-CN" altLang="en-US" sz="1600" b="1" dirty="0">
                <a:solidFill>
                  <a:srgbClr val="0432FF"/>
                </a:solidFill>
              </a:rPr>
              <a:t>oss </a:t>
            </a:r>
            <a:r>
              <a:rPr lang="en-US" altLang="zh-CN" sz="1600" b="1" dirty="0">
                <a:solidFill>
                  <a:srgbClr val="0432FF"/>
                </a:solidFill>
              </a:rPr>
              <a:t>F</a:t>
            </a:r>
            <a:r>
              <a:rPr lang="zh-CN" altLang="en-US" sz="1600" b="1" dirty="0">
                <a:solidFill>
                  <a:srgbClr val="0432FF"/>
                </a:solidFill>
              </a:rPr>
              <a:t>unction (ELF)</a:t>
            </a:r>
          </a:p>
        </p:txBody>
      </p:sp>
      <p:grpSp>
        <p:nvGrpSpPr>
          <p:cNvPr id="14" name="组合 13">
            <a:extLst>
              <a:ext uri="{FF2B5EF4-FFF2-40B4-BE49-F238E27FC236}">
                <a16:creationId xmlns:a16="http://schemas.microsoft.com/office/drawing/2014/main" id="{EBC03618-C856-4461-A3FF-66CBC6045903}"/>
              </a:ext>
            </a:extLst>
          </p:cNvPr>
          <p:cNvGrpSpPr/>
          <p:nvPr/>
        </p:nvGrpSpPr>
        <p:grpSpPr>
          <a:xfrm>
            <a:off x="157797" y="2405763"/>
            <a:ext cx="1234743" cy="2585819"/>
            <a:chOff x="144193" y="2547439"/>
            <a:chExt cx="2114665" cy="2906508"/>
          </a:xfrm>
        </p:grpSpPr>
        <p:pic>
          <p:nvPicPr>
            <p:cNvPr id="19" name="图片 18">
              <a:extLst>
                <a:ext uri="{FF2B5EF4-FFF2-40B4-BE49-F238E27FC236}">
                  <a16:creationId xmlns:a16="http://schemas.microsoft.com/office/drawing/2014/main" id="{E82EDF4D-4BC1-4758-A6FA-CAD982B4638A}"/>
                </a:ext>
              </a:extLst>
            </p:cNvPr>
            <p:cNvPicPr>
              <a:picLocks noChangeAspect="1"/>
            </p:cNvPicPr>
            <p:nvPr/>
          </p:nvPicPr>
          <p:blipFill>
            <a:blip r:embed="rId4"/>
            <a:stretch>
              <a:fillRect/>
            </a:stretch>
          </p:blipFill>
          <p:spPr>
            <a:xfrm rot="5400000">
              <a:off x="-428472" y="3120104"/>
              <a:ext cx="2906508" cy="1761178"/>
            </a:xfrm>
            <a:prstGeom prst="rect">
              <a:avLst/>
            </a:prstGeom>
          </p:spPr>
        </p:pic>
        <p:pic>
          <p:nvPicPr>
            <p:cNvPr id="20" name="图片 19">
              <a:extLst>
                <a:ext uri="{FF2B5EF4-FFF2-40B4-BE49-F238E27FC236}">
                  <a16:creationId xmlns:a16="http://schemas.microsoft.com/office/drawing/2014/main" id="{861D997B-F095-41D2-A220-649B3A85F1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092" y="2628664"/>
              <a:ext cx="144525" cy="161465"/>
            </a:xfrm>
            <a:prstGeom prst="rect">
              <a:avLst/>
            </a:prstGeom>
          </p:spPr>
        </p:pic>
        <p:pic>
          <p:nvPicPr>
            <p:cNvPr id="21" name="图片 20">
              <a:extLst>
                <a:ext uri="{FF2B5EF4-FFF2-40B4-BE49-F238E27FC236}">
                  <a16:creationId xmlns:a16="http://schemas.microsoft.com/office/drawing/2014/main" id="{FCEA7029-F6EC-4E52-A8CC-AB8442C402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7230" y="2628664"/>
              <a:ext cx="144525" cy="161465"/>
            </a:xfrm>
            <a:prstGeom prst="rect">
              <a:avLst/>
            </a:prstGeom>
          </p:spPr>
        </p:pic>
        <p:pic>
          <p:nvPicPr>
            <p:cNvPr id="22" name="图片 21">
              <a:extLst>
                <a:ext uri="{FF2B5EF4-FFF2-40B4-BE49-F238E27FC236}">
                  <a16:creationId xmlns:a16="http://schemas.microsoft.com/office/drawing/2014/main" id="{D07260B2-72E5-4E16-8346-77AEADA130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793" y="5214001"/>
              <a:ext cx="245648" cy="167808"/>
            </a:xfrm>
            <a:prstGeom prst="rect">
              <a:avLst/>
            </a:prstGeom>
          </p:spPr>
        </p:pic>
        <p:pic>
          <p:nvPicPr>
            <p:cNvPr id="23" name="图片 22">
              <a:extLst>
                <a:ext uri="{FF2B5EF4-FFF2-40B4-BE49-F238E27FC236}">
                  <a16:creationId xmlns:a16="http://schemas.microsoft.com/office/drawing/2014/main" id="{2E26C4DB-A670-4AB4-AC3E-2E86FAD7F7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6107" y="5214001"/>
              <a:ext cx="245648" cy="167808"/>
            </a:xfrm>
            <a:prstGeom prst="rect">
              <a:avLst/>
            </a:prstGeom>
          </p:spPr>
        </p:pic>
        <p:cxnSp>
          <p:nvCxnSpPr>
            <p:cNvPr id="24" name="直接箭头连接符 23">
              <a:extLst>
                <a:ext uri="{FF2B5EF4-FFF2-40B4-BE49-F238E27FC236}">
                  <a16:creationId xmlns:a16="http://schemas.microsoft.com/office/drawing/2014/main" id="{9E3AB086-3D20-49AC-9F22-A40B423A8715}"/>
                </a:ext>
              </a:extLst>
            </p:cNvPr>
            <p:cNvCxnSpPr/>
            <p:nvPr/>
          </p:nvCxnSpPr>
          <p:spPr>
            <a:xfrm>
              <a:off x="1425317" y="3610860"/>
              <a:ext cx="0" cy="900113"/>
            </a:xfrm>
            <a:prstGeom prst="straightConnector1">
              <a:avLst/>
            </a:prstGeom>
            <a:ln w="28575">
              <a:solidFill>
                <a:srgbClr val="2261A6"/>
              </a:solidFill>
              <a:tailEnd type="triangle"/>
            </a:ln>
          </p:spPr>
          <p:style>
            <a:lnRef idx="1">
              <a:schemeClr val="accent1"/>
            </a:lnRef>
            <a:fillRef idx="0">
              <a:schemeClr val="accent1"/>
            </a:fillRef>
            <a:effectRef idx="0">
              <a:schemeClr val="accent1"/>
            </a:effectRef>
            <a:fontRef idx="minor">
              <a:schemeClr val="tx1"/>
            </a:fontRef>
          </p:style>
        </p:cxnSp>
        <p:pic>
          <p:nvPicPr>
            <p:cNvPr id="25" name="图片 24">
              <a:extLst>
                <a:ext uri="{FF2B5EF4-FFF2-40B4-BE49-F238E27FC236}">
                  <a16:creationId xmlns:a16="http://schemas.microsoft.com/office/drawing/2014/main" id="{650D6ABA-45B5-464F-BB32-069240E327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7229" y="3918857"/>
              <a:ext cx="771629" cy="269099"/>
            </a:xfrm>
            <a:prstGeom prst="rect">
              <a:avLst/>
            </a:prstGeom>
          </p:spPr>
        </p:pic>
        <p:pic>
          <p:nvPicPr>
            <p:cNvPr id="13" name="图片 12">
              <a:extLst>
                <a:ext uri="{FF2B5EF4-FFF2-40B4-BE49-F238E27FC236}">
                  <a16:creationId xmlns:a16="http://schemas.microsoft.com/office/drawing/2014/main" id="{8BE4EEB9-E859-4D7D-AF5B-69F61723477B}"/>
                </a:ext>
              </a:extLst>
            </p:cNvPr>
            <p:cNvPicPr>
              <a:picLocks noChangeAspect="1"/>
            </p:cNvPicPr>
            <p:nvPr/>
          </p:nvPicPr>
          <p:blipFill>
            <a:blip r:embed="rId8"/>
            <a:stretch>
              <a:fillRect/>
            </a:stretch>
          </p:blipFill>
          <p:spPr>
            <a:xfrm>
              <a:off x="1896225" y="3888602"/>
              <a:ext cx="275857" cy="286073"/>
            </a:xfrm>
            <a:prstGeom prst="rect">
              <a:avLst/>
            </a:prstGeom>
          </p:spPr>
        </p:pic>
      </p:grpSp>
      <p:pic>
        <p:nvPicPr>
          <p:cNvPr id="26" name="图片 25">
            <a:extLst>
              <a:ext uri="{FF2B5EF4-FFF2-40B4-BE49-F238E27FC236}">
                <a16:creationId xmlns:a16="http://schemas.microsoft.com/office/drawing/2014/main" id="{CE3F5CDE-E188-470E-B658-E769E192D3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7264" y="1155917"/>
            <a:ext cx="6908372" cy="837677"/>
          </a:xfrm>
          <a:prstGeom prst="rect">
            <a:avLst/>
          </a:prstGeom>
        </p:spPr>
      </p:pic>
      <p:sp>
        <p:nvSpPr>
          <p:cNvPr id="28" name="箭头: 下 27">
            <a:extLst>
              <a:ext uri="{FF2B5EF4-FFF2-40B4-BE49-F238E27FC236}">
                <a16:creationId xmlns:a16="http://schemas.microsoft.com/office/drawing/2014/main" id="{F8AF159A-6F0D-4C7E-ABEC-126EBEA5BF6D}"/>
              </a:ext>
            </a:extLst>
          </p:cNvPr>
          <p:cNvSpPr/>
          <p:nvPr/>
        </p:nvSpPr>
        <p:spPr>
          <a:xfrm>
            <a:off x="4576819" y="5028544"/>
            <a:ext cx="280779" cy="353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D8E84D17-A967-4FB2-A514-2483C91504F6}"/>
              </a:ext>
            </a:extLst>
          </p:cNvPr>
          <p:cNvSpPr txBox="1"/>
          <p:nvPr/>
        </p:nvSpPr>
        <p:spPr>
          <a:xfrm>
            <a:off x="1467376" y="2238341"/>
            <a:ext cx="3795287" cy="338554"/>
          </a:xfrm>
          <a:prstGeom prst="rect">
            <a:avLst/>
          </a:prstGeom>
          <a:noFill/>
        </p:spPr>
        <p:txBody>
          <a:bodyPr wrap="square" rtlCol="0">
            <a:spAutoFit/>
          </a:bodyPr>
          <a:lstStyle/>
          <a:p>
            <a:r>
              <a:rPr lang="en-US" altLang="zh-CN" sz="1600" b="1" dirty="0">
                <a:solidFill>
                  <a:srgbClr val="73FB79"/>
                </a:solidFill>
              </a:rPr>
              <a:t>thermal distribution of initial target state</a:t>
            </a:r>
            <a:endParaRPr lang="zh-CN" altLang="en-US" sz="1600" b="1" dirty="0">
              <a:solidFill>
                <a:srgbClr val="73FB79"/>
              </a:solidFill>
            </a:endParaRPr>
          </a:p>
        </p:txBody>
      </p:sp>
      <p:grpSp>
        <p:nvGrpSpPr>
          <p:cNvPr id="40" name="组合 39">
            <a:extLst>
              <a:ext uri="{FF2B5EF4-FFF2-40B4-BE49-F238E27FC236}">
                <a16:creationId xmlns:a16="http://schemas.microsoft.com/office/drawing/2014/main" id="{24322207-F834-435A-58C6-C1367367B365}"/>
              </a:ext>
            </a:extLst>
          </p:cNvPr>
          <p:cNvGrpSpPr/>
          <p:nvPr/>
        </p:nvGrpSpPr>
        <p:grpSpPr>
          <a:xfrm>
            <a:off x="1568427" y="2859423"/>
            <a:ext cx="3869358" cy="2117694"/>
            <a:chOff x="1721793" y="3177572"/>
            <a:chExt cx="3574258" cy="1828900"/>
          </a:xfrm>
        </p:grpSpPr>
        <p:pic>
          <p:nvPicPr>
            <p:cNvPr id="11" name="图片 10">
              <a:extLst>
                <a:ext uri="{FF2B5EF4-FFF2-40B4-BE49-F238E27FC236}">
                  <a16:creationId xmlns:a16="http://schemas.microsoft.com/office/drawing/2014/main" id="{8A168E8A-6056-465C-A6EC-6E1907A1E391}"/>
                </a:ext>
              </a:extLst>
            </p:cNvPr>
            <p:cNvPicPr>
              <a:picLocks noChangeAspect="1"/>
            </p:cNvPicPr>
            <p:nvPr/>
          </p:nvPicPr>
          <p:blipFill>
            <a:blip r:embed="rId10"/>
            <a:stretch>
              <a:fillRect/>
            </a:stretch>
          </p:blipFill>
          <p:spPr>
            <a:xfrm>
              <a:off x="1721793" y="3177572"/>
              <a:ext cx="3574258" cy="1755327"/>
            </a:xfrm>
            <a:prstGeom prst="rect">
              <a:avLst/>
            </a:prstGeom>
          </p:spPr>
        </p:pic>
        <p:sp>
          <p:nvSpPr>
            <p:cNvPr id="27" name="矩形 26">
              <a:extLst>
                <a:ext uri="{FF2B5EF4-FFF2-40B4-BE49-F238E27FC236}">
                  <a16:creationId xmlns:a16="http://schemas.microsoft.com/office/drawing/2014/main" id="{7F55374A-B5AA-400C-88BF-6FAF0785F91C}"/>
                </a:ext>
              </a:extLst>
            </p:cNvPr>
            <p:cNvSpPr/>
            <p:nvPr/>
          </p:nvSpPr>
          <p:spPr>
            <a:xfrm>
              <a:off x="4243260" y="4351401"/>
              <a:ext cx="938409" cy="655071"/>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60DEB475-65FF-4D7D-86B1-0E278A8A5E66}"/>
                </a:ext>
              </a:extLst>
            </p:cNvPr>
            <p:cNvSpPr/>
            <p:nvPr/>
          </p:nvSpPr>
          <p:spPr>
            <a:xfrm>
              <a:off x="2362810" y="3245729"/>
              <a:ext cx="215291" cy="321232"/>
            </a:xfrm>
            <a:prstGeom prst="rect">
              <a:avLst/>
            </a:prstGeom>
            <a:solidFill>
              <a:srgbClr val="73FB79">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
        <p:nvSpPr>
          <p:cNvPr id="29" name="文本框 28">
            <a:extLst>
              <a:ext uri="{FF2B5EF4-FFF2-40B4-BE49-F238E27FC236}">
                <a16:creationId xmlns:a16="http://schemas.microsoft.com/office/drawing/2014/main" id="{7A8416E9-26C5-4097-9B4D-60714BB09CCC}"/>
              </a:ext>
            </a:extLst>
          </p:cNvPr>
          <p:cNvSpPr txBox="1"/>
          <p:nvPr/>
        </p:nvSpPr>
        <p:spPr>
          <a:xfrm>
            <a:off x="107094" y="5679740"/>
            <a:ext cx="2477356" cy="338554"/>
          </a:xfrm>
          <a:prstGeom prst="rect">
            <a:avLst/>
          </a:prstGeom>
          <a:noFill/>
        </p:spPr>
        <p:txBody>
          <a:bodyPr wrap="square">
            <a:spAutoFit/>
          </a:bodyPr>
          <a:lstStyle/>
          <a:p>
            <a:r>
              <a:rPr lang="en-US" altLang="zh-CN" sz="1600" b="1" dirty="0">
                <a:solidFill>
                  <a:srgbClr val="0432FF"/>
                </a:solidFill>
              </a:rPr>
              <a:t>Density Functional Theory </a:t>
            </a:r>
            <a:endParaRPr lang="zh-CN" altLang="en-US" sz="1600" b="1" dirty="0">
              <a:solidFill>
                <a:srgbClr val="0432FF"/>
              </a:solidFill>
            </a:endParaRPr>
          </a:p>
        </p:txBody>
      </p:sp>
      <p:sp>
        <p:nvSpPr>
          <p:cNvPr id="7" name="箭头: 右 6">
            <a:extLst>
              <a:ext uri="{FF2B5EF4-FFF2-40B4-BE49-F238E27FC236}">
                <a16:creationId xmlns:a16="http://schemas.microsoft.com/office/drawing/2014/main" id="{3186DFE9-AFAF-4800-A82C-F8B6754ECAE3}"/>
              </a:ext>
            </a:extLst>
          </p:cNvPr>
          <p:cNvSpPr/>
          <p:nvPr/>
        </p:nvSpPr>
        <p:spPr>
          <a:xfrm>
            <a:off x="2555078" y="5671784"/>
            <a:ext cx="392655" cy="353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6F1BE9FB-6DC5-4351-9507-C2DE4EC949E7}"/>
              </a:ext>
            </a:extLst>
          </p:cNvPr>
          <p:cNvSpPr/>
          <p:nvPr/>
        </p:nvSpPr>
        <p:spPr>
          <a:xfrm>
            <a:off x="3169440" y="5534204"/>
            <a:ext cx="2353278" cy="595645"/>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页脚占位符 8">
            <a:extLst>
              <a:ext uri="{FF2B5EF4-FFF2-40B4-BE49-F238E27FC236}">
                <a16:creationId xmlns:a16="http://schemas.microsoft.com/office/drawing/2014/main" id="{40D1D1B4-CD6A-7384-20B5-1E1CC2D203AD}"/>
              </a:ext>
            </a:extLst>
          </p:cNvPr>
          <p:cNvSpPr>
            <a:spLocks noGrp="1"/>
          </p:cNvSpPr>
          <p:nvPr>
            <p:ph type="ftr" sz="quarter" idx="11"/>
          </p:nvPr>
        </p:nvSpPr>
        <p:spPr/>
        <p:txBody>
          <a:bodyPr/>
          <a:lstStyle/>
          <a:p>
            <a:r>
              <a:rPr kumimoji="1" lang="en-US" altLang="zh-CN"/>
              <a:t>IDM-2024@ L'Aquila, Italy</a:t>
            </a:r>
            <a:endParaRPr kumimoji="1" lang="zh-CN" altLang="en-US" dirty="0"/>
          </a:p>
        </p:txBody>
      </p:sp>
      <p:sp>
        <p:nvSpPr>
          <p:cNvPr id="10" name="灯片编号占位符 9">
            <a:extLst>
              <a:ext uri="{FF2B5EF4-FFF2-40B4-BE49-F238E27FC236}">
                <a16:creationId xmlns:a16="http://schemas.microsoft.com/office/drawing/2014/main" id="{15337A79-DC68-4026-B7C9-71CC89CAC607}"/>
              </a:ext>
            </a:extLst>
          </p:cNvPr>
          <p:cNvSpPr>
            <a:spLocks noGrp="1"/>
          </p:cNvSpPr>
          <p:nvPr>
            <p:ph type="sldNum" sz="quarter" idx="12"/>
          </p:nvPr>
        </p:nvSpPr>
        <p:spPr/>
        <p:txBody>
          <a:bodyPr/>
          <a:lstStyle/>
          <a:p>
            <a:fld id="{BB1373A5-4827-6B46-A456-4073A047D00B}" type="slidenum">
              <a:rPr kumimoji="1" lang="zh-CN" altLang="en-US" smtClean="0"/>
              <a:t>7</a:t>
            </a:fld>
            <a:endParaRPr kumimoji="1" lang="zh-CN" altLang="en-US"/>
          </a:p>
        </p:txBody>
      </p:sp>
      <p:sp>
        <p:nvSpPr>
          <p:cNvPr id="12" name="Title 1">
            <a:extLst>
              <a:ext uri="{FF2B5EF4-FFF2-40B4-BE49-F238E27FC236}">
                <a16:creationId xmlns:a16="http://schemas.microsoft.com/office/drawing/2014/main" id="{849A7B0A-9646-C664-5EDA-D1CA6D12B7BE}"/>
              </a:ext>
            </a:extLst>
          </p:cNvPr>
          <p:cNvSpPr>
            <a:spLocks noGrp="1"/>
          </p:cNvSpPr>
          <p:nvPr>
            <p:ph type="title"/>
          </p:nvPr>
        </p:nvSpPr>
        <p:spPr>
          <a:xfrm>
            <a:off x="3" y="121227"/>
            <a:ext cx="8263464" cy="760956"/>
          </a:xfrm>
        </p:spPr>
        <p:txBody>
          <a:bodyPr>
            <a:normAutofit/>
          </a:bodyPr>
          <a:lstStyle/>
          <a:p>
            <a:r>
              <a:rPr lang="en-US" altLang="zh-CN" sz="3200" b="1" dirty="0">
                <a:solidFill>
                  <a:srgbClr val="0432FF"/>
                </a:solidFill>
                <a:latin typeface="+mn-lt"/>
              </a:rPr>
              <a:t>2</a:t>
            </a:r>
            <a:r>
              <a:rPr lang="en-CN" altLang="zh-CN" sz="3200" b="1">
                <a:solidFill>
                  <a:srgbClr val="0432FF"/>
                </a:solidFill>
                <a:latin typeface="+mn-lt"/>
              </a:rPr>
              <a:t>. </a:t>
            </a:r>
            <a:r>
              <a:rPr lang="en-US" altLang="zh-CN" sz="3200" b="1" dirty="0">
                <a:solidFill>
                  <a:srgbClr val="0432FF"/>
                </a:solidFill>
                <a:latin typeface="+mn-lt"/>
              </a:rPr>
              <a:t>Light</a:t>
            </a:r>
            <a:r>
              <a:rPr lang="zh-CN" altLang="en-US" sz="3200" b="1" dirty="0">
                <a:solidFill>
                  <a:srgbClr val="0432FF"/>
                </a:solidFill>
                <a:latin typeface="+mn-lt"/>
              </a:rPr>
              <a:t> </a:t>
            </a:r>
            <a:r>
              <a:rPr lang="en-US" altLang="zh-CN" sz="3200" b="1" dirty="0">
                <a:solidFill>
                  <a:srgbClr val="0432FF"/>
                </a:solidFill>
                <a:latin typeface="+mn-lt"/>
              </a:rPr>
              <a:t>DM and Low Energy Ionization</a:t>
            </a:r>
            <a:endParaRPr lang="en-CN" altLang="zh-CN" sz="3200" b="1" dirty="0">
              <a:solidFill>
                <a:srgbClr val="0432FF"/>
              </a:solidFill>
              <a:latin typeface="+mn-lt"/>
            </a:endParaRPr>
          </a:p>
        </p:txBody>
      </p:sp>
      <p:grpSp>
        <p:nvGrpSpPr>
          <p:cNvPr id="15" name="组合 14">
            <a:extLst>
              <a:ext uri="{FF2B5EF4-FFF2-40B4-BE49-F238E27FC236}">
                <a16:creationId xmlns:a16="http://schemas.microsoft.com/office/drawing/2014/main" id="{7E6782BA-9ABD-0554-7FB8-616B65163E47}"/>
              </a:ext>
            </a:extLst>
          </p:cNvPr>
          <p:cNvGrpSpPr/>
          <p:nvPr/>
        </p:nvGrpSpPr>
        <p:grpSpPr>
          <a:xfrm>
            <a:off x="5645627" y="2202718"/>
            <a:ext cx="3327877" cy="3667510"/>
            <a:chOff x="427930" y="1490485"/>
            <a:chExt cx="4107584" cy="3667510"/>
          </a:xfrm>
        </p:grpSpPr>
        <p:grpSp>
          <p:nvGrpSpPr>
            <p:cNvPr id="31" name="组合 30">
              <a:extLst>
                <a:ext uri="{FF2B5EF4-FFF2-40B4-BE49-F238E27FC236}">
                  <a16:creationId xmlns:a16="http://schemas.microsoft.com/office/drawing/2014/main" id="{02170D5C-4F2A-2DC5-0B48-87C3C18C0B72}"/>
                </a:ext>
              </a:extLst>
            </p:cNvPr>
            <p:cNvGrpSpPr/>
            <p:nvPr/>
          </p:nvGrpSpPr>
          <p:grpSpPr>
            <a:xfrm>
              <a:off x="427930" y="1537985"/>
              <a:ext cx="4107584" cy="3620010"/>
              <a:chOff x="531832" y="1974748"/>
              <a:chExt cx="4481219" cy="4776545"/>
            </a:xfrm>
          </p:grpSpPr>
          <p:pic>
            <p:nvPicPr>
              <p:cNvPr id="37" name="图片 36">
                <a:extLst>
                  <a:ext uri="{FF2B5EF4-FFF2-40B4-BE49-F238E27FC236}">
                    <a16:creationId xmlns:a16="http://schemas.microsoft.com/office/drawing/2014/main" id="{728D22E0-F0B0-E5F7-3807-EDD227785E27}"/>
                  </a:ext>
                </a:extLst>
              </p:cNvPr>
              <p:cNvPicPr>
                <a:picLocks noChangeAspect="1"/>
              </p:cNvPicPr>
              <p:nvPr/>
            </p:nvPicPr>
            <p:blipFill>
              <a:blip r:embed="rId11"/>
              <a:stretch>
                <a:fillRect/>
              </a:stretch>
            </p:blipFill>
            <p:spPr>
              <a:xfrm>
                <a:off x="531832" y="1974748"/>
                <a:ext cx="4481219" cy="4776545"/>
              </a:xfrm>
              <a:prstGeom prst="rect">
                <a:avLst/>
              </a:prstGeom>
            </p:spPr>
          </p:pic>
          <p:sp>
            <p:nvSpPr>
              <p:cNvPr id="38" name="椭圆 37">
                <a:extLst>
                  <a:ext uri="{FF2B5EF4-FFF2-40B4-BE49-F238E27FC236}">
                    <a16:creationId xmlns:a16="http://schemas.microsoft.com/office/drawing/2014/main" id="{64DE7E68-DA22-5A3C-0DC5-F58DCFA36517}"/>
                  </a:ext>
                </a:extLst>
              </p:cNvPr>
              <p:cNvSpPr/>
              <p:nvPr/>
            </p:nvSpPr>
            <p:spPr>
              <a:xfrm>
                <a:off x="1074716" y="3585801"/>
                <a:ext cx="965655" cy="2056034"/>
              </a:xfrm>
              <a:prstGeom prst="ellipse">
                <a:avLst/>
              </a:prstGeom>
              <a:noFill/>
              <a:ln w="508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a:extLst>
                <a:ext uri="{FF2B5EF4-FFF2-40B4-BE49-F238E27FC236}">
                  <a16:creationId xmlns:a16="http://schemas.microsoft.com/office/drawing/2014/main" id="{F9BF6F8D-D4FB-D2FF-9A8B-5525432EAB8A}"/>
                </a:ext>
              </a:extLst>
            </p:cNvPr>
            <p:cNvSpPr txBox="1"/>
            <p:nvPr/>
          </p:nvSpPr>
          <p:spPr>
            <a:xfrm>
              <a:off x="1899564" y="2834760"/>
              <a:ext cx="1386617" cy="307777"/>
            </a:xfrm>
            <a:prstGeom prst="rect">
              <a:avLst/>
            </a:prstGeom>
            <a:noFill/>
          </p:spPr>
          <p:txBody>
            <a:bodyPr wrap="square" rtlCol="0">
              <a:spAutoFit/>
            </a:bodyPr>
            <a:lstStyle/>
            <a:p>
              <a:r>
                <a:rPr lang="en-US" altLang="zh-CN" sz="1400" b="1" dirty="0"/>
                <a:t>DM</a:t>
              </a:r>
              <a:r>
                <a:rPr lang="zh-CN" altLang="en-US" sz="1400" b="1" dirty="0"/>
                <a:t> </a:t>
              </a:r>
              <a:r>
                <a:rPr lang="en-US" altLang="zh-CN" sz="1400" b="1" dirty="0"/>
                <a:t>velocity</a:t>
              </a:r>
              <a:endParaRPr lang="zh-CN" altLang="en-US" sz="1400" b="1" dirty="0"/>
            </a:p>
          </p:txBody>
        </p:sp>
        <p:sp>
          <p:nvSpPr>
            <p:cNvPr id="33" name="矩形 32">
              <a:extLst>
                <a:ext uri="{FF2B5EF4-FFF2-40B4-BE49-F238E27FC236}">
                  <a16:creationId xmlns:a16="http://schemas.microsoft.com/office/drawing/2014/main" id="{97F38FBB-D5CE-F6DB-2792-0A6D3475B991}"/>
                </a:ext>
              </a:extLst>
            </p:cNvPr>
            <p:cNvSpPr/>
            <p:nvPr/>
          </p:nvSpPr>
          <p:spPr>
            <a:xfrm>
              <a:off x="775057" y="1490485"/>
              <a:ext cx="2886192"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WU, Zhu, 2401.11971</a:t>
              </a:r>
              <a:endParaRPr lang="zh-CN" altLang="en-US" sz="1200" b="1" dirty="0">
                <a:solidFill>
                  <a:schemeClr val="bg1">
                    <a:lumMod val="65000"/>
                  </a:schemeClr>
                </a:solidFill>
                <a:cs typeface="Times New Roman" panose="02020603050405020304" pitchFamily="18" charset="0"/>
              </a:endParaRPr>
            </a:p>
          </p:txBody>
        </p:sp>
        <p:grpSp>
          <p:nvGrpSpPr>
            <p:cNvPr id="34" name="组合 33">
              <a:extLst>
                <a:ext uri="{FF2B5EF4-FFF2-40B4-BE49-F238E27FC236}">
                  <a16:creationId xmlns:a16="http://schemas.microsoft.com/office/drawing/2014/main" id="{B8C6B969-FCC2-5EFC-A56C-087F00562E3D}"/>
                </a:ext>
              </a:extLst>
            </p:cNvPr>
            <p:cNvGrpSpPr/>
            <p:nvPr/>
          </p:nvGrpSpPr>
          <p:grpSpPr>
            <a:xfrm>
              <a:off x="1368120" y="2460057"/>
              <a:ext cx="797947" cy="311707"/>
              <a:chOff x="254032" y="4631063"/>
              <a:chExt cx="797947" cy="311707"/>
            </a:xfrm>
          </p:grpSpPr>
          <p:pic>
            <p:nvPicPr>
              <p:cNvPr id="35" name="图片 34">
                <a:extLst>
                  <a:ext uri="{FF2B5EF4-FFF2-40B4-BE49-F238E27FC236}">
                    <a16:creationId xmlns:a16="http://schemas.microsoft.com/office/drawing/2014/main" id="{BFB72A20-7528-F3F5-BCCB-05C691F1CD1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0972" y="4671949"/>
                <a:ext cx="693564" cy="222860"/>
              </a:xfrm>
              <a:prstGeom prst="rect">
                <a:avLst/>
              </a:prstGeom>
            </p:spPr>
          </p:pic>
          <p:sp>
            <p:nvSpPr>
              <p:cNvPr id="36" name="矩形: 圆角 45">
                <a:extLst>
                  <a:ext uri="{FF2B5EF4-FFF2-40B4-BE49-F238E27FC236}">
                    <a16:creationId xmlns:a16="http://schemas.microsoft.com/office/drawing/2014/main" id="{5B5FF92B-CEE7-668A-BDE7-D11B5FDB1F57}"/>
                  </a:ext>
                </a:extLst>
              </p:cNvPr>
              <p:cNvSpPr/>
              <p:nvPr/>
            </p:nvSpPr>
            <p:spPr>
              <a:xfrm>
                <a:off x="254032" y="4631063"/>
                <a:ext cx="797947" cy="3117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grpSp>
      <p:sp>
        <p:nvSpPr>
          <p:cNvPr id="41" name="文本框 40">
            <a:extLst>
              <a:ext uri="{FF2B5EF4-FFF2-40B4-BE49-F238E27FC236}">
                <a16:creationId xmlns:a16="http://schemas.microsoft.com/office/drawing/2014/main" id="{5AD4688A-BB95-F883-AABE-21D6E36892E0}"/>
              </a:ext>
            </a:extLst>
          </p:cNvPr>
          <p:cNvSpPr txBox="1"/>
          <p:nvPr/>
        </p:nvSpPr>
        <p:spPr>
          <a:xfrm>
            <a:off x="6115050" y="5758950"/>
            <a:ext cx="2079672" cy="369332"/>
          </a:xfrm>
          <a:prstGeom prst="rect">
            <a:avLst/>
          </a:prstGeom>
          <a:noFill/>
        </p:spPr>
        <p:txBody>
          <a:bodyPr wrap="none" rtlCol="0">
            <a:spAutoFit/>
          </a:bodyPr>
          <a:lstStyle/>
          <a:p>
            <a:r>
              <a:rPr kumimoji="1" lang="en-US" altLang="zh-CN" b="1" dirty="0">
                <a:solidFill>
                  <a:srgbClr val="FF0000"/>
                </a:solidFill>
              </a:rPr>
              <a:t>Relativistic Particles</a:t>
            </a:r>
            <a:endParaRPr kumimoji="1" lang="zh-CN" altLang="en-US" b="1" dirty="0">
              <a:solidFill>
                <a:srgbClr val="FF0000"/>
              </a:solidFill>
            </a:endParaRPr>
          </a:p>
        </p:txBody>
      </p:sp>
    </p:spTree>
    <p:extLst>
      <p:ext uri="{BB962C8B-B14F-4D97-AF65-F5344CB8AC3E}">
        <p14:creationId xmlns:p14="http://schemas.microsoft.com/office/powerpoint/2010/main" val="292212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ED4AC1F-0ACC-A3B8-34F5-D3FCA46A0D67}"/>
              </a:ext>
            </a:extLst>
          </p:cNvPr>
          <p:cNvSpPr>
            <a:spLocks noGrp="1"/>
          </p:cNvSpPr>
          <p:nvPr>
            <p:ph type="dt" sz="half" idx="10"/>
          </p:nvPr>
        </p:nvSpPr>
        <p:spPr/>
        <p:txBody>
          <a:bodyPr/>
          <a:lstStyle/>
          <a:p>
            <a:fld id="{5277CA08-7719-4942-AFFB-46F0E9884F5E}" type="datetime1">
              <a:rPr kumimoji="1" lang="zh-CN" altLang="en-US" smtClean="0"/>
              <a:t>2024/7/9</a:t>
            </a:fld>
            <a:endParaRPr kumimoji="1" lang="zh-CN" altLang="en-US"/>
          </a:p>
        </p:txBody>
      </p:sp>
      <p:cxnSp>
        <p:nvCxnSpPr>
          <p:cNvPr id="17" name="Straight Connector 3">
            <a:extLst>
              <a:ext uri="{FF2B5EF4-FFF2-40B4-BE49-F238E27FC236}">
                <a16:creationId xmlns:a16="http://schemas.microsoft.com/office/drawing/2014/main" id="{C2B55F51-4DF9-4A15-E7E6-0118187EA807}"/>
              </a:ext>
            </a:extLst>
          </p:cNvPr>
          <p:cNvCxnSpPr>
            <a:cxnSpLocks/>
          </p:cNvCxnSpPr>
          <p:nvPr/>
        </p:nvCxnSpPr>
        <p:spPr>
          <a:xfrm>
            <a:off x="0" y="882183"/>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517489B-6E79-C6D5-54A4-E6C4868F3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450" y="64553"/>
            <a:ext cx="720219" cy="767017"/>
          </a:xfrm>
          <a:prstGeom prst="rect">
            <a:avLst/>
          </a:prstGeom>
          <a:noFill/>
          <a:extLst>
            <a:ext uri="{909E8E84-426E-40DD-AFC4-6F175D3DCCD1}">
              <a14:hiddenFill xmlns:a14="http://schemas.microsoft.com/office/drawing/2010/main">
                <a:solidFill>
                  <a:srgbClr val="FFFFFF"/>
                </a:solidFill>
              </a14:hiddenFill>
            </a:ext>
          </a:extLst>
        </p:spPr>
      </p:pic>
      <p:sp>
        <p:nvSpPr>
          <p:cNvPr id="26" name="页脚占位符 25">
            <a:extLst>
              <a:ext uri="{FF2B5EF4-FFF2-40B4-BE49-F238E27FC236}">
                <a16:creationId xmlns:a16="http://schemas.microsoft.com/office/drawing/2014/main" id="{9AD9E2CB-B49B-7AEB-D919-DDB4630CF4F4}"/>
              </a:ext>
            </a:extLst>
          </p:cNvPr>
          <p:cNvSpPr>
            <a:spLocks noGrp="1"/>
          </p:cNvSpPr>
          <p:nvPr>
            <p:ph type="ftr" sz="quarter" idx="11"/>
          </p:nvPr>
        </p:nvSpPr>
        <p:spPr/>
        <p:txBody>
          <a:bodyPr/>
          <a:lstStyle/>
          <a:p>
            <a:r>
              <a:rPr kumimoji="1" lang="en-US" altLang="zh-CN"/>
              <a:t>IDM-2024@ L'Aquila, Italy</a:t>
            </a:r>
            <a:endParaRPr kumimoji="1" lang="zh-CN" altLang="en-US"/>
          </a:p>
        </p:txBody>
      </p:sp>
      <p:pic>
        <p:nvPicPr>
          <p:cNvPr id="3" name="图片 2">
            <a:extLst>
              <a:ext uri="{FF2B5EF4-FFF2-40B4-BE49-F238E27FC236}">
                <a16:creationId xmlns:a16="http://schemas.microsoft.com/office/drawing/2014/main" id="{5C34D587-55CA-253E-85F0-225133C420A8}"/>
              </a:ext>
            </a:extLst>
          </p:cNvPr>
          <p:cNvPicPr>
            <a:picLocks noChangeAspect="1"/>
          </p:cNvPicPr>
          <p:nvPr/>
        </p:nvPicPr>
        <p:blipFill rotWithShape="1">
          <a:blip r:embed="rId4"/>
          <a:srcRect t="3541" b="4891"/>
          <a:stretch/>
        </p:blipFill>
        <p:spPr>
          <a:xfrm>
            <a:off x="724831" y="3877458"/>
            <a:ext cx="4037669" cy="2235565"/>
          </a:xfrm>
          <a:prstGeom prst="rect">
            <a:avLst/>
          </a:prstGeom>
        </p:spPr>
      </p:pic>
      <p:grpSp>
        <p:nvGrpSpPr>
          <p:cNvPr id="32" name="组合 31">
            <a:extLst>
              <a:ext uri="{FF2B5EF4-FFF2-40B4-BE49-F238E27FC236}">
                <a16:creationId xmlns:a16="http://schemas.microsoft.com/office/drawing/2014/main" id="{C0E59310-E6BB-A3EB-3202-F5DC805820D3}"/>
              </a:ext>
            </a:extLst>
          </p:cNvPr>
          <p:cNvGrpSpPr/>
          <p:nvPr/>
        </p:nvGrpSpPr>
        <p:grpSpPr>
          <a:xfrm>
            <a:off x="5667787" y="1797487"/>
            <a:ext cx="2354504" cy="4178330"/>
            <a:chOff x="5297592" y="1753161"/>
            <a:chExt cx="2354504" cy="3973980"/>
          </a:xfrm>
        </p:grpSpPr>
        <p:pic>
          <p:nvPicPr>
            <p:cNvPr id="30" name="图片 29">
              <a:extLst>
                <a:ext uri="{FF2B5EF4-FFF2-40B4-BE49-F238E27FC236}">
                  <a16:creationId xmlns:a16="http://schemas.microsoft.com/office/drawing/2014/main" id="{DD403AEC-E794-C694-871F-81BF815550A0}"/>
                </a:ext>
              </a:extLst>
            </p:cNvPr>
            <p:cNvPicPr>
              <a:picLocks noChangeAspect="1"/>
            </p:cNvPicPr>
            <p:nvPr/>
          </p:nvPicPr>
          <p:blipFill>
            <a:blip r:embed="rId5"/>
            <a:stretch>
              <a:fillRect/>
            </a:stretch>
          </p:blipFill>
          <p:spPr>
            <a:xfrm>
              <a:off x="5297592" y="1753162"/>
              <a:ext cx="817458" cy="3973979"/>
            </a:xfrm>
            <a:prstGeom prst="rect">
              <a:avLst/>
            </a:prstGeom>
          </p:spPr>
        </p:pic>
        <p:pic>
          <p:nvPicPr>
            <p:cNvPr id="31" name="图片 30">
              <a:extLst>
                <a:ext uri="{FF2B5EF4-FFF2-40B4-BE49-F238E27FC236}">
                  <a16:creationId xmlns:a16="http://schemas.microsoft.com/office/drawing/2014/main" id="{E6E9B97D-C6A0-3A1C-AC3F-77581F949CAC}"/>
                </a:ext>
              </a:extLst>
            </p:cNvPr>
            <p:cNvPicPr>
              <a:picLocks noChangeAspect="1"/>
            </p:cNvPicPr>
            <p:nvPr/>
          </p:nvPicPr>
          <p:blipFill>
            <a:blip r:embed="rId6"/>
            <a:stretch>
              <a:fillRect/>
            </a:stretch>
          </p:blipFill>
          <p:spPr>
            <a:xfrm>
              <a:off x="6098116" y="1753161"/>
              <a:ext cx="1553980" cy="3973979"/>
            </a:xfrm>
            <a:prstGeom prst="rect">
              <a:avLst/>
            </a:prstGeom>
          </p:spPr>
        </p:pic>
      </p:grpSp>
      <p:sp>
        <p:nvSpPr>
          <p:cNvPr id="35" name="矩形 34">
            <a:extLst>
              <a:ext uri="{FF2B5EF4-FFF2-40B4-BE49-F238E27FC236}">
                <a16:creationId xmlns:a16="http://schemas.microsoft.com/office/drawing/2014/main" id="{70D548FC-0A92-4487-B769-5BC5B1D3CF8D}"/>
              </a:ext>
            </a:extLst>
          </p:cNvPr>
          <p:cNvSpPr/>
          <p:nvPr/>
        </p:nvSpPr>
        <p:spPr>
          <a:xfrm>
            <a:off x="5585012" y="3110753"/>
            <a:ext cx="2501153" cy="2949388"/>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36">
            <a:extLst>
              <a:ext uri="{FF2B5EF4-FFF2-40B4-BE49-F238E27FC236}">
                <a16:creationId xmlns:a16="http://schemas.microsoft.com/office/drawing/2014/main" id="{44F3E360-32BF-953B-FD17-1A261CA2DAF0}"/>
              </a:ext>
            </a:extLst>
          </p:cNvPr>
          <p:cNvSpPr txBox="1"/>
          <p:nvPr/>
        </p:nvSpPr>
        <p:spPr>
          <a:xfrm>
            <a:off x="5842609" y="1464716"/>
            <a:ext cx="1985957" cy="338554"/>
          </a:xfrm>
          <a:prstGeom prst="rect">
            <a:avLst/>
          </a:prstGeom>
          <a:noFill/>
        </p:spPr>
        <p:txBody>
          <a:bodyPr wrap="square">
            <a:spAutoFit/>
          </a:bodyPr>
          <a:lstStyle/>
          <a:p>
            <a:pPr algn="ctr"/>
            <a:r>
              <a:rPr lang="en-US" altLang="zh-CN" sz="1600" b="1" dirty="0">
                <a:cs typeface="Times New Roman" panose="02020603050405020304" pitchFamily="18" charset="0"/>
              </a:rPr>
              <a:t>SENSEI @ SNOLAB</a:t>
            </a:r>
            <a:endParaRPr lang="zh-CN" altLang="en-US" sz="1600" b="1" dirty="0"/>
          </a:p>
        </p:txBody>
      </p:sp>
      <p:sp>
        <p:nvSpPr>
          <p:cNvPr id="39" name="文本框 38">
            <a:extLst>
              <a:ext uri="{FF2B5EF4-FFF2-40B4-BE49-F238E27FC236}">
                <a16:creationId xmlns:a16="http://schemas.microsoft.com/office/drawing/2014/main" id="{49177B6F-D2BA-C37A-0E99-BC2A90F710E0}"/>
              </a:ext>
            </a:extLst>
          </p:cNvPr>
          <p:cNvSpPr txBox="1"/>
          <p:nvPr/>
        </p:nvSpPr>
        <p:spPr>
          <a:xfrm>
            <a:off x="7752407" y="1528844"/>
            <a:ext cx="977152" cy="276999"/>
          </a:xfrm>
          <a:prstGeom prst="rect">
            <a:avLst/>
          </a:prstGeom>
          <a:noFill/>
        </p:spPr>
        <p:txBody>
          <a:bodyPr wrap="square">
            <a:spAutoFit/>
          </a:bodyPr>
          <a:lstStyle/>
          <a:p>
            <a:r>
              <a:rPr lang="zh-CN" altLang="en-US" sz="1200" b="1" dirty="0">
                <a:solidFill>
                  <a:schemeClr val="bg1">
                    <a:lumMod val="65000"/>
                  </a:schemeClr>
                </a:solidFill>
              </a:rPr>
              <a:t>2312.13342</a:t>
            </a:r>
          </a:p>
        </p:txBody>
      </p:sp>
      <p:sp>
        <p:nvSpPr>
          <p:cNvPr id="7" name="灯片编号占位符 6">
            <a:extLst>
              <a:ext uri="{FF2B5EF4-FFF2-40B4-BE49-F238E27FC236}">
                <a16:creationId xmlns:a16="http://schemas.microsoft.com/office/drawing/2014/main" id="{E032C5EF-06AD-6F9B-CB07-CB0CB2A2981A}"/>
              </a:ext>
            </a:extLst>
          </p:cNvPr>
          <p:cNvSpPr>
            <a:spLocks noGrp="1"/>
          </p:cNvSpPr>
          <p:nvPr>
            <p:ph type="sldNum" sz="quarter" idx="12"/>
          </p:nvPr>
        </p:nvSpPr>
        <p:spPr/>
        <p:txBody>
          <a:bodyPr/>
          <a:lstStyle/>
          <a:p>
            <a:fld id="{BB1373A5-4827-6B46-A456-4073A047D00B}" type="slidenum">
              <a:rPr kumimoji="1" lang="zh-CN" altLang="en-US" smtClean="0"/>
              <a:t>8</a:t>
            </a:fld>
            <a:endParaRPr kumimoji="1" lang="zh-CN" altLang="en-US"/>
          </a:p>
        </p:txBody>
      </p:sp>
      <p:sp>
        <p:nvSpPr>
          <p:cNvPr id="20" name="矩形 19">
            <a:extLst>
              <a:ext uri="{FF2B5EF4-FFF2-40B4-BE49-F238E27FC236}">
                <a16:creationId xmlns:a16="http://schemas.microsoft.com/office/drawing/2014/main" id="{AF730889-60CC-4947-9B5F-580F8A958226}"/>
              </a:ext>
            </a:extLst>
          </p:cNvPr>
          <p:cNvSpPr/>
          <p:nvPr/>
        </p:nvSpPr>
        <p:spPr>
          <a:xfrm>
            <a:off x="1013156" y="6120796"/>
            <a:ext cx="2266507" cy="276999"/>
          </a:xfrm>
          <a:prstGeom prst="rect">
            <a:avLst/>
          </a:prstGeom>
        </p:spPr>
        <p:txBody>
          <a:bodyPr wrap="square">
            <a:spAutoFit/>
          </a:bodyPr>
          <a:lstStyle/>
          <a:p>
            <a:pPr algn="ctr"/>
            <a:r>
              <a:rPr lang="en-US" altLang="zh-CN" sz="1200" b="1" dirty="0">
                <a:solidFill>
                  <a:schemeClr val="bg1">
                    <a:lumMod val="65000"/>
                  </a:schemeClr>
                </a:solidFill>
                <a:cs typeface="Times New Roman" panose="02020603050405020304" pitchFamily="18" charset="0"/>
              </a:rPr>
              <a:t>Liang, </a:t>
            </a:r>
            <a:r>
              <a:rPr lang="en-US" altLang="zh-CN" sz="1200" b="1" dirty="0" err="1">
                <a:solidFill>
                  <a:schemeClr val="bg1">
                    <a:lumMod val="65000"/>
                  </a:schemeClr>
                </a:solidFill>
                <a:cs typeface="Times New Roman" panose="02020603050405020304" pitchFamily="18" charset="0"/>
              </a:rPr>
              <a:t>Su</a:t>
            </a:r>
            <a:r>
              <a:rPr lang="en-US" altLang="zh-CN" sz="1200" b="1" dirty="0">
                <a:solidFill>
                  <a:schemeClr val="bg1">
                    <a:lumMod val="65000"/>
                  </a:schemeClr>
                </a:solidFill>
                <a:cs typeface="Times New Roman" panose="02020603050405020304" pitchFamily="18" charset="0"/>
              </a:rPr>
              <a:t>, WU, Zhu, 2401.11971</a:t>
            </a:r>
            <a:endParaRPr lang="zh-CN" altLang="en-US" sz="1200" b="1" dirty="0">
              <a:solidFill>
                <a:schemeClr val="bg1">
                  <a:lumMod val="65000"/>
                </a:schemeClr>
              </a:solidFill>
              <a:cs typeface="Times New Roman" panose="02020603050405020304" pitchFamily="18" charset="0"/>
            </a:endParaRPr>
          </a:p>
        </p:txBody>
      </p:sp>
      <p:grpSp>
        <p:nvGrpSpPr>
          <p:cNvPr id="2" name="组合 1">
            <a:extLst>
              <a:ext uri="{FF2B5EF4-FFF2-40B4-BE49-F238E27FC236}">
                <a16:creationId xmlns:a16="http://schemas.microsoft.com/office/drawing/2014/main" id="{43D72321-BE01-D004-A55B-6DE82DE1C1D8}"/>
              </a:ext>
            </a:extLst>
          </p:cNvPr>
          <p:cNvGrpSpPr/>
          <p:nvPr/>
        </p:nvGrpSpPr>
        <p:grpSpPr>
          <a:xfrm>
            <a:off x="1529481" y="2239225"/>
            <a:ext cx="2871144" cy="1609029"/>
            <a:chOff x="1879600" y="3645011"/>
            <a:chExt cx="4241767" cy="1840353"/>
          </a:xfrm>
        </p:grpSpPr>
        <p:grpSp>
          <p:nvGrpSpPr>
            <p:cNvPr id="5" name="组合 4">
              <a:extLst>
                <a:ext uri="{FF2B5EF4-FFF2-40B4-BE49-F238E27FC236}">
                  <a16:creationId xmlns:a16="http://schemas.microsoft.com/office/drawing/2014/main" id="{8A11E27C-5F1E-0F0D-E827-287B63C95E75}"/>
                </a:ext>
              </a:extLst>
            </p:cNvPr>
            <p:cNvGrpSpPr/>
            <p:nvPr/>
          </p:nvGrpSpPr>
          <p:grpSpPr>
            <a:xfrm>
              <a:off x="1879600" y="3645011"/>
              <a:ext cx="3215044" cy="1441295"/>
              <a:chOff x="1555750" y="3334541"/>
              <a:chExt cx="3215044" cy="1441295"/>
            </a:xfrm>
          </p:grpSpPr>
          <p:cxnSp>
            <p:nvCxnSpPr>
              <p:cNvPr id="14" name="直接箭头连接符 24">
                <a:extLst>
                  <a:ext uri="{FF2B5EF4-FFF2-40B4-BE49-F238E27FC236}">
                    <a16:creationId xmlns:a16="http://schemas.microsoft.com/office/drawing/2014/main" id="{6B3F5D79-F0B1-6F20-EE55-6013976F5DA3}"/>
                  </a:ext>
                </a:extLst>
              </p:cNvPr>
              <p:cNvCxnSpPr/>
              <p:nvPr/>
            </p:nvCxnSpPr>
            <p:spPr>
              <a:xfrm>
                <a:off x="1555750" y="4126356"/>
                <a:ext cx="18161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43AB0BD9-DAC6-543B-FC68-FD8CE8F53DA1}"/>
                  </a:ext>
                </a:extLst>
              </p:cNvPr>
              <p:cNvSpPr/>
              <p:nvPr/>
            </p:nvSpPr>
            <p:spPr>
              <a:xfrm>
                <a:off x="3495072" y="3994505"/>
                <a:ext cx="257778" cy="2637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cxnSp>
            <p:nvCxnSpPr>
              <p:cNvPr id="19" name="直接箭头连接符 27">
                <a:extLst>
                  <a:ext uri="{FF2B5EF4-FFF2-40B4-BE49-F238E27FC236}">
                    <a16:creationId xmlns:a16="http://schemas.microsoft.com/office/drawing/2014/main" id="{3D8EDB34-11EF-456E-B66D-4FD90249E1CB}"/>
                  </a:ext>
                </a:extLst>
              </p:cNvPr>
              <p:cNvCxnSpPr>
                <a:cxnSpLocks/>
              </p:cNvCxnSpPr>
              <p:nvPr/>
            </p:nvCxnSpPr>
            <p:spPr>
              <a:xfrm>
                <a:off x="3786025" y="4222997"/>
                <a:ext cx="984769" cy="5528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9">
                <a:extLst>
                  <a:ext uri="{FF2B5EF4-FFF2-40B4-BE49-F238E27FC236}">
                    <a16:creationId xmlns:a16="http://schemas.microsoft.com/office/drawing/2014/main" id="{7D3D2E74-6341-7071-8273-A1072C037739}"/>
                  </a:ext>
                </a:extLst>
              </p:cNvPr>
              <p:cNvCxnSpPr>
                <a:cxnSpLocks/>
              </p:cNvCxnSpPr>
              <p:nvPr/>
            </p:nvCxnSpPr>
            <p:spPr>
              <a:xfrm flipV="1">
                <a:off x="3786025" y="3334541"/>
                <a:ext cx="874875" cy="631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8" name="文本框 7">
              <a:extLst>
                <a:ext uri="{FF2B5EF4-FFF2-40B4-BE49-F238E27FC236}">
                  <a16:creationId xmlns:a16="http://schemas.microsoft.com/office/drawing/2014/main" id="{AB079676-99BD-CBEB-1B25-F221B81D74BE}"/>
                </a:ext>
              </a:extLst>
            </p:cNvPr>
            <p:cNvSpPr txBox="1"/>
            <p:nvPr/>
          </p:nvSpPr>
          <p:spPr>
            <a:xfrm>
              <a:off x="2151059" y="4040301"/>
              <a:ext cx="874874" cy="304390"/>
            </a:xfrm>
            <a:prstGeom prst="rect">
              <a:avLst/>
            </a:prstGeom>
            <a:noFill/>
          </p:spPr>
          <p:txBody>
            <a:bodyPr wrap="square" rtlCol="0">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CRs</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89C7C81-712D-812E-9058-D11DC6B2AA51}"/>
                </a:ext>
              </a:extLst>
            </p:cNvPr>
            <p:cNvSpPr txBox="1"/>
            <p:nvPr/>
          </p:nvSpPr>
          <p:spPr>
            <a:xfrm>
              <a:off x="4695874" y="3790343"/>
              <a:ext cx="874873" cy="304390"/>
            </a:xfrm>
            <a:prstGeom prst="rect">
              <a:avLst/>
            </a:prstGeom>
            <a:noFill/>
          </p:spPr>
          <p:txBody>
            <a:bodyPr wrap="square" rtlCol="0">
              <a:spAutoFit/>
            </a:bodyPr>
            <a:lstStyle/>
            <a:p>
              <a:r>
                <a:rPr lang="en-US" altLang="zh-CN" sz="1351" dirty="0">
                  <a:solidFill>
                    <a:schemeClr val="accent1"/>
                  </a:solidFill>
                  <a:latin typeface="Times New Roman" panose="02020603050405020304" pitchFamily="18" charset="0"/>
                  <a:cs typeface="Times New Roman" panose="02020603050405020304" pitchFamily="18" charset="0"/>
                </a:rPr>
                <a:t>CRs</a:t>
              </a:r>
              <a:endParaRPr lang="zh-CN" altLang="en-US" sz="1351" dirty="0">
                <a:solidFill>
                  <a:schemeClr val="accent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D0A68E9-9FC9-A66C-BBBA-29EE66AC4003}"/>
                </a:ext>
              </a:extLst>
            </p:cNvPr>
            <p:cNvSpPr txBox="1"/>
            <p:nvPr/>
          </p:nvSpPr>
          <p:spPr>
            <a:xfrm>
              <a:off x="3655851" y="4540090"/>
              <a:ext cx="541499" cy="28085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DM</a:t>
              </a:r>
              <a:endParaRPr lang="zh-CN" altLang="en-US" sz="12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155D301E-3CED-44ED-7E53-7253DD49BE46}"/>
                </a:ext>
              </a:extLst>
            </p:cNvPr>
            <p:cNvSpPr txBox="1"/>
            <p:nvPr/>
          </p:nvSpPr>
          <p:spPr>
            <a:xfrm>
              <a:off x="5219098" y="4953624"/>
              <a:ext cx="874873" cy="28085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DM</a:t>
              </a:r>
              <a:endParaRPr lang="zh-CN" altLang="en-US" sz="120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6A8F2A5C-DC02-4F65-878C-EE1A3C3BEC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9970" y="4802365"/>
              <a:ext cx="1004017" cy="263701"/>
            </a:xfrm>
            <a:prstGeom prst="rect">
              <a:avLst/>
            </a:prstGeom>
          </p:spPr>
        </p:pic>
        <p:pic>
          <p:nvPicPr>
            <p:cNvPr id="13" name="图片 12">
              <a:extLst>
                <a:ext uri="{FF2B5EF4-FFF2-40B4-BE49-F238E27FC236}">
                  <a16:creationId xmlns:a16="http://schemas.microsoft.com/office/drawing/2014/main" id="{7E7E9EEE-254B-52E6-BCE2-FD0019EA80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0993" y="5217368"/>
              <a:ext cx="1020374" cy="267996"/>
            </a:xfrm>
            <a:prstGeom prst="rect">
              <a:avLst/>
            </a:prstGeom>
          </p:spPr>
        </p:pic>
      </p:grpSp>
      <p:sp>
        <p:nvSpPr>
          <p:cNvPr id="22" name="矩形 21">
            <a:extLst>
              <a:ext uri="{FF2B5EF4-FFF2-40B4-BE49-F238E27FC236}">
                <a16:creationId xmlns:a16="http://schemas.microsoft.com/office/drawing/2014/main" id="{FF096204-7B25-7DFD-B5D5-86FDA575C3DC}"/>
              </a:ext>
            </a:extLst>
          </p:cNvPr>
          <p:cNvSpPr/>
          <p:nvPr/>
        </p:nvSpPr>
        <p:spPr>
          <a:xfrm>
            <a:off x="724831" y="1095252"/>
            <a:ext cx="1829540" cy="400110"/>
          </a:xfrm>
          <a:prstGeom prst="rect">
            <a:avLst/>
          </a:prstGeom>
        </p:spPr>
        <p:txBody>
          <a:bodyPr wrap="none">
            <a:spAutoFit/>
          </a:bodyPr>
          <a:lstStyle/>
          <a:p>
            <a:r>
              <a:rPr lang="en-US" altLang="zh-CN" sz="2000" b="1" dirty="0">
                <a:solidFill>
                  <a:srgbClr val="FF0000"/>
                </a:solidFill>
                <a:cs typeface="Times New Roman" panose="02020603050405020304" pitchFamily="18" charset="0"/>
              </a:rPr>
              <a:t>Cosmic Ray DM</a:t>
            </a:r>
            <a:endParaRPr lang="zh-CN" altLang="en-US" sz="2000" b="1" dirty="0">
              <a:solidFill>
                <a:srgbClr val="FF0000"/>
              </a:solidFill>
            </a:endParaRPr>
          </a:p>
        </p:txBody>
      </p:sp>
      <p:sp>
        <p:nvSpPr>
          <p:cNvPr id="27" name="Title 1">
            <a:extLst>
              <a:ext uri="{FF2B5EF4-FFF2-40B4-BE49-F238E27FC236}">
                <a16:creationId xmlns:a16="http://schemas.microsoft.com/office/drawing/2014/main" id="{AA9DC7D2-67B2-0FD7-EB30-17837BA78253}"/>
              </a:ext>
            </a:extLst>
          </p:cNvPr>
          <p:cNvSpPr txBox="1">
            <a:spLocks/>
          </p:cNvSpPr>
          <p:nvPr/>
        </p:nvSpPr>
        <p:spPr>
          <a:xfrm>
            <a:off x="3" y="121227"/>
            <a:ext cx="8263464" cy="76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a:solidFill>
                  <a:srgbClr val="0432FF"/>
                </a:solidFill>
                <a:latin typeface="+mn-lt"/>
              </a:rPr>
              <a:t>2</a:t>
            </a:r>
            <a:r>
              <a:rPr lang="en-CN" altLang="zh-CN" sz="3200" b="1">
                <a:solidFill>
                  <a:srgbClr val="0432FF"/>
                </a:solidFill>
                <a:latin typeface="+mn-lt"/>
              </a:rPr>
              <a:t>. </a:t>
            </a:r>
            <a:r>
              <a:rPr lang="en-US" altLang="zh-CN" sz="3200" b="1">
                <a:solidFill>
                  <a:srgbClr val="0432FF"/>
                </a:solidFill>
                <a:latin typeface="+mn-lt"/>
              </a:rPr>
              <a:t>Light</a:t>
            </a:r>
            <a:r>
              <a:rPr lang="zh-CN" altLang="en-US" sz="3200" b="1">
                <a:solidFill>
                  <a:srgbClr val="0432FF"/>
                </a:solidFill>
                <a:latin typeface="+mn-lt"/>
              </a:rPr>
              <a:t> </a:t>
            </a:r>
            <a:r>
              <a:rPr lang="en-US" altLang="zh-CN" sz="3200" b="1">
                <a:solidFill>
                  <a:srgbClr val="0432FF"/>
                </a:solidFill>
                <a:latin typeface="+mn-lt"/>
              </a:rPr>
              <a:t>DM and Low Energy Ionization</a:t>
            </a:r>
            <a:endParaRPr lang="en-CN" altLang="zh-CN" sz="3200" b="1" dirty="0">
              <a:solidFill>
                <a:srgbClr val="0432FF"/>
              </a:solidFill>
              <a:latin typeface="+mn-lt"/>
            </a:endParaRPr>
          </a:p>
        </p:txBody>
      </p:sp>
      <p:sp>
        <p:nvSpPr>
          <p:cNvPr id="33" name="文本框 32">
            <a:extLst>
              <a:ext uri="{FF2B5EF4-FFF2-40B4-BE49-F238E27FC236}">
                <a16:creationId xmlns:a16="http://schemas.microsoft.com/office/drawing/2014/main" id="{D1F6C744-B0B9-BDB4-B63C-50B7D6B1A8D0}"/>
              </a:ext>
            </a:extLst>
          </p:cNvPr>
          <p:cNvSpPr txBox="1"/>
          <p:nvPr/>
        </p:nvSpPr>
        <p:spPr>
          <a:xfrm>
            <a:off x="2554371" y="1185344"/>
            <a:ext cx="2609850" cy="276999"/>
          </a:xfrm>
          <a:prstGeom prst="rect">
            <a:avLst/>
          </a:prstGeom>
          <a:noFill/>
        </p:spPr>
        <p:txBody>
          <a:bodyPr wrap="square">
            <a:spAutoFit/>
          </a:bodyPr>
          <a:lstStyle/>
          <a:p>
            <a:r>
              <a:rPr lang="en-US" altLang="zh-CN" sz="1200" b="1" dirty="0">
                <a:solidFill>
                  <a:schemeClr val="bg1">
                    <a:lumMod val="65000"/>
                  </a:schemeClr>
                </a:solidFill>
              </a:rPr>
              <a:t>1810.07705, 1810.10543</a:t>
            </a:r>
            <a:endParaRPr lang="zh-CN" altLang="en-US" sz="1200" b="1" dirty="0">
              <a:solidFill>
                <a:schemeClr val="bg1">
                  <a:lumMod val="65000"/>
                </a:schemeClr>
              </a:solidFill>
            </a:endParaRPr>
          </a:p>
        </p:txBody>
      </p:sp>
      <p:pic>
        <p:nvPicPr>
          <p:cNvPr id="34" name="图片 33">
            <a:extLst>
              <a:ext uri="{FF2B5EF4-FFF2-40B4-BE49-F238E27FC236}">
                <a16:creationId xmlns:a16="http://schemas.microsoft.com/office/drawing/2014/main" id="{1BBDA129-1848-5DD2-A142-BCB1DFD1D2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8287" y="1575641"/>
            <a:ext cx="3285910" cy="551232"/>
          </a:xfrm>
          <a:prstGeom prst="rect">
            <a:avLst/>
          </a:prstGeom>
        </p:spPr>
      </p:pic>
    </p:spTree>
    <p:extLst>
      <p:ext uri="{BB962C8B-B14F-4D97-AF65-F5344CB8AC3E}">
        <p14:creationId xmlns:p14="http://schemas.microsoft.com/office/powerpoint/2010/main" val="149125860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18447</TotalTime>
  <Words>2268</Words>
  <Application>Microsoft Macintosh PowerPoint</Application>
  <PresentationFormat>全屏显示(4:3)</PresentationFormat>
  <Paragraphs>233</Paragraphs>
  <Slides>19</Slides>
  <Notes>16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等线</vt:lpstr>
      <vt:lpstr>CMMI10</vt:lpstr>
      <vt:lpstr>CMR10</vt:lpstr>
      <vt:lpstr>Libian SC</vt:lpstr>
      <vt:lpstr>Arial</vt:lpstr>
      <vt:lpstr>Calibri</vt:lpstr>
      <vt:lpstr>Calibri Light</vt:lpstr>
      <vt:lpstr>Times New Roman</vt:lpstr>
      <vt:lpstr>Wingdings</vt:lpstr>
      <vt:lpstr>Office 主题​​</vt:lpstr>
      <vt:lpstr>Light DM in Direct Detection: Plasmon and Migdal Effects</vt:lpstr>
      <vt:lpstr>1. From WIMPs to Light DM</vt:lpstr>
      <vt:lpstr>1. From WIMPs to Light DM</vt:lpstr>
      <vt:lpstr>2. Light DM and Low Energy Ionization</vt:lpstr>
      <vt:lpstr>2. Light DM and Low Energy Ionization</vt:lpstr>
      <vt:lpstr>2. Light DM and Low Energy Ionization</vt:lpstr>
      <vt:lpstr>PowerPoint 演示文稿</vt:lpstr>
      <vt:lpstr>2. Light DM and Low Energy Ionization</vt:lpstr>
      <vt:lpstr>PowerPoint 演示文稿</vt:lpstr>
      <vt:lpstr>2. Sub-GeV DM and Low Energy Ionization</vt:lpstr>
      <vt:lpstr>Conclusions</vt:lpstr>
      <vt:lpstr>Back Up</vt:lpstr>
      <vt:lpstr>PowerPoint 演示文稿</vt:lpstr>
      <vt:lpstr>Back Up</vt:lpstr>
      <vt:lpstr>Back Up</vt:lpstr>
      <vt:lpstr>Back Up</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Supercooling Phase Transition  and  Gravitational Wave &amp; LHC</dc:title>
  <dc:creator>wu lei</dc:creator>
  <cp:lastModifiedBy>wu lei</cp:lastModifiedBy>
  <cp:revision>433</cp:revision>
  <dcterms:created xsi:type="dcterms:W3CDTF">2024-03-08T13:38:30Z</dcterms:created>
  <dcterms:modified xsi:type="dcterms:W3CDTF">2024-07-09T11:49:13Z</dcterms:modified>
</cp:coreProperties>
</file>