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99E92-B3BF-B0A5-A759-12A3557AA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FBD454-84C8-40FC-065D-9B2AEAC130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4B0670-F1E3-F3A8-78C6-4E9164B42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989CE7-BA89-F006-8E0B-C143996A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3D19F8-7DA5-B68C-5A1F-C9E0B436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74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BA8C9E-259F-4D18-0704-4704F0B6D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D043EDC-74B5-3B1E-DE66-FB5121C06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4BBAB1-0F20-94A2-E23D-65CDE2B0A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32194B-C7EB-6475-A7D3-DF735BFC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B75E8D-4C4D-3F9C-B57D-DE33C8B5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60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3AF4062-CA52-8302-6AC0-D31345C4FB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7D858E-8601-C370-1966-48274D320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71F61D-C463-8C67-39BF-F76CA78E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4C8397-0B38-075A-6669-8BAFABD9E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7FA9B7-B07B-89E3-75B1-1C38546F0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30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AABE74-1603-84FC-0DCA-AA25BEBD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9F257F-BF09-F1D8-3E2E-8D4211206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D57D36-7BD7-1241-BD9B-37FE11A82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064456-40BF-BDC6-83F8-452B2CAE6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A5C7B-2495-B002-F3F2-782674C7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08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44538-7A6A-1A79-73FC-7923EBBFF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859E08-6893-B5C3-371B-2BB3E3C15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8A95BC-526F-150A-D7C7-0AB9F6E3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AFC0B6-B7F0-1426-9377-CBDC9C3A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91305B-CAD0-8284-5789-6DE3AC908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89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12F4A2-8E72-E43C-EF99-BFE978005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D3F4C1-7CEE-4F72-C23E-30C85A1F9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D16F8D-5BE0-8D80-FD61-FE57302AD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23B3D53-0428-80BB-ACDC-F6FB0ECD2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BE61F3-2CC9-A4B4-DF1B-792782AEB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6881FF-AB6B-9A14-029D-D8070CED0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21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95B6BF-A3CC-5B18-C3D8-5949C3E07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1BEB3A-4822-2CF7-78B6-E63B52CA9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BC88E0-D469-3A08-407E-F154D6B8F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3C2D4F3-94F7-B4D7-3878-A08D56B1DE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46014D2-B6FF-A00F-C2F4-84E23FD2CA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836FFF9-2878-FF6F-D443-E2C0BDAD4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8B34F48-B380-4D0E-C37C-59BEC2BB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C9309FE-339A-7127-3634-7A90F5B24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50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67EB94-5B1A-8D62-B21D-06CDA701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14C788A-8780-FC3D-7E7A-6637502D9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63495A6-0D28-DF0D-07E4-014E16668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6A80E34-5CA0-E965-0C53-24468C1B7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32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B9F4B35-1DAD-197D-52EC-16149DB0E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D4DDABB-E5CC-3B5B-C6D3-F1041DB0C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A8AF58-660C-5FF8-79CA-71809F27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38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9CF496-347F-199B-9523-39B453064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0760C1-D283-4765-A6B6-EE51E8E54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C0352B-8739-E8EF-2CCC-1882657A5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200088-E8AF-D5FC-5DA6-D1455EC6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0A249BF-7498-0091-C158-2250CEE7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E508F1-61ED-65B7-0195-DEF6839E9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035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51981A-3C47-E115-9B43-BA71FFB4C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59B76AA-A27A-0F82-EA95-D07B2B963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2926E26-BF28-6893-AEA3-ED9AAFFDD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44C7F4-F96F-C66F-436E-C1DCE3E0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8FDF6BD-5DC3-4417-9453-D093FF1CF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DB4BC49-8259-A3F7-54D4-F3AE91FF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594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E7BAC85-23FF-ED65-B5FB-716769602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415415-C7FA-DA47-B245-A62236E23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A27E0F-BA7B-3430-9B44-8D6E39C59A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3B770-9703-4AB2-A5C1-28CEF006033D}" type="datetimeFigureOut">
              <a:rPr lang="it-IT" smtClean="0"/>
              <a:t>31/01/2024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EAEE4C-A7A5-078B-5E09-607CC01E20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92CBFE-49C4-0966-6D9C-A81FD44BF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D2A34-589D-4BD7-A389-8E15467971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35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0B37-1205-749A-6021-0D1CBB10D2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Photon beamlines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455766-A5F6-BA4C-B80D-C196492E34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2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267B9-4AF9-7692-C3E5-8FB4EC8D7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090"/>
            <a:ext cx="10515600" cy="1325563"/>
          </a:xfrm>
        </p:spPr>
        <p:txBody>
          <a:bodyPr/>
          <a:lstStyle/>
          <a:p>
            <a:r>
              <a:rPr lang="en-US" dirty="0"/>
              <a:t>TDR Chapter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DAFB936-99D0-2E42-860B-BCC361CD7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7116" y="1557438"/>
            <a:ext cx="6058425" cy="303302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B612C64-CA91-2D64-5F63-EA8F11D56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07" y="4590461"/>
            <a:ext cx="5995133" cy="61860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DD1BD31-7FF2-33AE-61A6-66B4C820D0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2105" y="5173207"/>
            <a:ext cx="5951736" cy="110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875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D057AE-0DC0-7E30-7B78-2C189E37A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4433"/>
            <a:ext cx="10515600" cy="798980"/>
          </a:xfrm>
        </p:spPr>
        <p:txBody>
          <a:bodyPr/>
          <a:lstStyle/>
          <a:p>
            <a:r>
              <a:rPr lang="en-US" dirty="0"/>
              <a:t>TDR chapter priority and layout</a:t>
            </a:r>
            <a:endParaRPr lang="it-IT" dirty="0"/>
          </a:p>
        </p:txBody>
      </p:sp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43811715-2DB9-600B-3908-0EE3946536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327835"/>
              </p:ext>
            </p:extLst>
          </p:nvPr>
        </p:nvGraphicFramePr>
        <p:xfrm>
          <a:off x="1184804" y="774546"/>
          <a:ext cx="4780379" cy="3329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050173" imgH="4213751" progId="Excel.Sheet.12">
                  <p:embed/>
                </p:oleObj>
              </mc:Choice>
              <mc:Fallback>
                <p:oleObj name="Worksheet" r:id="rId2" imgW="6050173" imgH="4213751" progId="Excel.Shee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D1BD0669-3041-021D-68E7-667ACD248A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84804" y="774546"/>
                        <a:ext cx="4780379" cy="33290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8E619CCC-17EF-A76E-5B40-1B4B2A89D2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04978" y="677863"/>
          <a:ext cx="4092575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091937" imgH="2750711" progId="Excel.Sheet.12">
                  <p:embed/>
                </p:oleObj>
              </mc:Choice>
              <mc:Fallback>
                <p:oleObj name="Worksheet" r:id="rId4" imgW="4091937" imgH="2750711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B6736E7A-BD19-A0C0-7434-1648D95D73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04978" y="677863"/>
                        <a:ext cx="4092575" cy="2751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4">
            <a:extLst>
              <a:ext uri="{FF2B5EF4-FFF2-40B4-BE49-F238E27FC236}">
                <a16:creationId xmlns:a16="http://schemas.microsoft.com/office/drawing/2014/main" id="{C238A258-498A-EBB8-9BDE-93EA288A86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103627"/>
            <a:ext cx="12192000" cy="2754373"/>
          </a:xfrm>
          <a:prstGeom prst="rect">
            <a:avLst/>
          </a:prstGeom>
        </p:spPr>
      </p:pic>
      <p:sp>
        <p:nvSpPr>
          <p:cNvPr id="7" name="Arrow: Down 7">
            <a:extLst>
              <a:ext uri="{FF2B5EF4-FFF2-40B4-BE49-F238E27FC236}">
                <a16:creationId xmlns:a16="http://schemas.microsoft.com/office/drawing/2014/main" id="{E0228593-B858-80F9-BF53-E932C9CFABA2}"/>
              </a:ext>
            </a:extLst>
          </p:cNvPr>
          <p:cNvSpPr/>
          <p:nvPr/>
        </p:nvSpPr>
        <p:spPr>
          <a:xfrm rot="5400000">
            <a:off x="6117129" y="2727044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1978CA9A-905B-B89E-5C76-E4BF214D1C2A}"/>
              </a:ext>
            </a:extLst>
          </p:cNvPr>
          <p:cNvSpPr/>
          <p:nvPr/>
        </p:nvSpPr>
        <p:spPr>
          <a:xfrm rot="5400000">
            <a:off x="6117129" y="3167312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7">
            <a:extLst>
              <a:ext uri="{FF2B5EF4-FFF2-40B4-BE49-F238E27FC236}">
                <a16:creationId xmlns:a16="http://schemas.microsoft.com/office/drawing/2014/main" id="{A6BC6248-8580-CB9A-8DA4-648FEC3E726A}"/>
              </a:ext>
            </a:extLst>
          </p:cNvPr>
          <p:cNvSpPr/>
          <p:nvPr/>
        </p:nvSpPr>
        <p:spPr>
          <a:xfrm rot="16200000">
            <a:off x="7428039" y="1921269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7">
            <a:extLst>
              <a:ext uri="{FF2B5EF4-FFF2-40B4-BE49-F238E27FC236}">
                <a16:creationId xmlns:a16="http://schemas.microsoft.com/office/drawing/2014/main" id="{DEA70A62-9DEF-7039-498C-107A4154AB2F}"/>
              </a:ext>
            </a:extLst>
          </p:cNvPr>
          <p:cNvSpPr/>
          <p:nvPr/>
        </p:nvSpPr>
        <p:spPr>
          <a:xfrm rot="16200000">
            <a:off x="7428040" y="2306925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7">
            <a:extLst>
              <a:ext uri="{FF2B5EF4-FFF2-40B4-BE49-F238E27FC236}">
                <a16:creationId xmlns:a16="http://schemas.microsoft.com/office/drawing/2014/main" id="{1B4F36C9-6769-C0D3-2CA2-D211F4BA50AC}"/>
              </a:ext>
            </a:extLst>
          </p:cNvPr>
          <p:cNvSpPr/>
          <p:nvPr/>
        </p:nvSpPr>
        <p:spPr>
          <a:xfrm>
            <a:off x="3426660" y="4646093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7">
            <a:extLst>
              <a:ext uri="{FF2B5EF4-FFF2-40B4-BE49-F238E27FC236}">
                <a16:creationId xmlns:a16="http://schemas.microsoft.com/office/drawing/2014/main" id="{7F2858D2-BCBE-5C18-0B96-BC68515BE36C}"/>
              </a:ext>
            </a:extLst>
          </p:cNvPr>
          <p:cNvSpPr/>
          <p:nvPr/>
        </p:nvSpPr>
        <p:spPr>
          <a:xfrm rot="10800000">
            <a:off x="3426659" y="5573510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7">
            <a:extLst>
              <a:ext uri="{FF2B5EF4-FFF2-40B4-BE49-F238E27FC236}">
                <a16:creationId xmlns:a16="http://schemas.microsoft.com/office/drawing/2014/main" id="{DD6672A2-7581-CE33-E632-206D9F877616}"/>
              </a:ext>
            </a:extLst>
          </p:cNvPr>
          <p:cNvSpPr/>
          <p:nvPr/>
        </p:nvSpPr>
        <p:spPr>
          <a:xfrm>
            <a:off x="10045665" y="4766722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7">
            <a:extLst>
              <a:ext uri="{FF2B5EF4-FFF2-40B4-BE49-F238E27FC236}">
                <a16:creationId xmlns:a16="http://schemas.microsoft.com/office/drawing/2014/main" id="{155FCCEE-32A9-3967-190A-C7D61394F087}"/>
              </a:ext>
            </a:extLst>
          </p:cNvPr>
          <p:cNvSpPr/>
          <p:nvPr/>
        </p:nvSpPr>
        <p:spPr>
          <a:xfrm>
            <a:off x="4584665" y="4778254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7">
            <a:extLst>
              <a:ext uri="{FF2B5EF4-FFF2-40B4-BE49-F238E27FC236}">
                <a16:creationId xmlns:a16="http://schemas.microsoft.com/office/drawing/2014/main" id="{C876912D-12F3-E957-C090-9D9B59752E69}"/>
              </a:ext>
            </a:extLst>
          </p:cNvPr>
          <p:cNvSpPr/>
          <p:nvPr/>
        </p:nvSpPr>
        <p:spPr>
          <a:xfrm>
            <a:off x="10858465" y="4778254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7">
            <a:extLst>
              <a:ext uri="{FF2B5EF4-FFF2-40B4-BE49-F238E27FC236}">
                <a16:creationId xmlns:a16="http://schemas.microsoft.com/office/drawing/2014/main" id="{8DDE7172-B1B0-6107-B5C9-DA745CFA770E}"/>
              </a:ext>
            </a:extLst>
          </p:cNvPr>
          <p:cNvSpPr/>
          <p:nvPr/>
        </p:nvSpPr>
        <p:spPr>
          <a:xfrm rot="10800000">
            <a:off x="6249290" y="5986460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7">
            <a:extLst>
              <a:ext uri="{FF2B5EF4-FFF2-40B4-BE49-F238E27FC236}">
                <a16:creationId xmlns:a16="http://schemas.microsoft.com/office/drawing/2014/main" id="{25C54559-FB25-1484-789E-9C428BD73303}"/>
              </a:ext>
            </a:extLst>
          </p:cNvPr>
          <p:cNvSpPr/>
          <p:nvPr/>
        </p:nvSpPr>
        <p:spPr>
          <a:xfrm rot="10800000">
            <a:off x="10045664" y="6047976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7">
            <a:extLst>
              <a:ext uri="{FF2B5EF4-FFF2-40B4-BE49-F238E27FC236}">
                <a16:creationId xmlns:a16="http://schemas.microsoft.com/office/drawing/2014/main" id="{7D0C2D62-17F8-AA1F-8484-24E10F292CCC}"/>
              </a:ext>
            </a:extLst>
          </p:cNvPr>
          <p:cNvSpPr/>
          <p:nvPr/>
        </p:nvSpPr>
        <p:spPr>
          <a:xfrm rot="10800000">
            <a:off x="10858465" y="6047976"/>
            <a:ext cx="124993" cy="26432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7">
            <a:extLst>
              <a:ext uri="{FF2B5EF4-FFF2-40B4-BE49-F238E27FC236}">
                <a16:creationId xmlns:a16="http://schemas.microsoft.com/office/drawing/2014/main" id="{81C8F856-004A-AFE0-EF9B-9847FBBE2B6A}"/>
              </a:ext>
            </a:extLst>
          </p:cNvPr>
          <p:cNvSpPr/>
          <p:nvPr/>
        </p:nvSpPr>
        <p:spPr>
          <a:xfrm rot="5400000">
            <a:off x="6054631" y="1296123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7">
            <a:extLst>
              <a:ext uri="{FF2B5EF4-FFF2-40B4-BE49-F238E27FC236}">
                <a16:creationId xmlns:a16="http://schemas.microsoft.com/office/drawing/2014/main" id="{6F54B088-4B60-38D0-1314-47B73271FB14}"/>
              </a:ext>
            </a:extLst>
          </p:cNvPr>
          <p:cNvSpPr/>
          <p:nvPr/>
        </p:nvSpPr>
        <p:spPr>
          <a:xfrm rot="5400000">
            <a:off x="6054630" y="1861105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Down 7">
            <a:extLst>
              <a:ext uri="{FF2B5EF4-FFF2-40B4-BE49-F238E27FC236}">
                <a16:creationId xmlns:a16="http://schemas.microsoft.com/office/drawing/2014/main" id="{2A63D31A-31FF-4AEB-7E10-F22C4DB05797}"/>
              </a:ext>
            </a:extLst>
          </p:cNvPr>
          <p:cNvSpPr/>
          <p:nvPr/>
        </p:nvSpPr>
        <p:spPr>
          <a:xfrm rot="5400000">
            <a:off x="6068647" y="2582975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Down 7">
            <a:extLst>
              <a:ext uri="{FF2B5EF4-FFF2-40B4-BE49-F238E27FC236}">
                <a16:creationId xmlns:a16="http://schemas.microsoft.com/office/drawing/2014/main" id="{1C12D649-58C2-D6EC-AE56-75CDC890AF32}"/>
              </a:ext>
            </a:extLst>
          </p:cNvPr>
          <p:cNvSpPr/>
          <p:nvPr/>
        </p:nvSpPr>
        <p:spPr>
          <a:xfrm rot="5400000">
            <a:off x="6072820" y="3015613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Down 7">
            <a:extLst>
              <a:ext uri="{FF2B5EF4-FFF2-40B4-BE49-F238E27FC236}">
                <a16:creationId xmlns:a16="http://schemas.microsoft.com/office/drawing/2014/main" id="{EFE712D8-A715-B4C7-F075-BD375969D5AF}"/>
              </a:ext>
            </a:extLst>
          </p:cNvPr>
          <p:cNvSpPr/>
          <p:nvPr/>
        </p:nvSpPr>
        <p:spPr>
          <a:xfrm>
            <a:off x="1791668" y="4706407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Down 7">
            <a:extLst>
              <a:ext uri="{FF2B5EF4-FFF2-40B4-BE49-F238E27FC236}">
                <a16:creationId xmlns:a16="http://schemas.microsoft.com/office/drawing/2014/main" id="{203207CB-ACFE-B625-6820-0CEFAA7A0CBF}"/>
              </a:ext>
            </a:extLst>
          </p:cNvPr>
          <p:cNvSpPr/>
          <p:nvPr/>
        </p:nvSpPr>
        <p:spPr>
          <a:xfrm>
            <a:off x="3834361" y="4732661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Down 7">
            <a:extLst>
              <a:ext uri="{FF2B5EF4-FFF2-40B4-BE49-F238E27FC236}">
                <a16:creationId xmlns:a16="http://schemas.microsoft.com/office/drawing/2014/main" id="{C9BE9DDA-0BBE-459A-C956-111276489F1D}"/>
              </a:ext>
            </a:extLst>
          </p:cNvPr>
          <p:cNvSpPr/>
          <p:nvPr/>
        </p:nvSpPr>
        <p:spPr>
          <a:xfrm>
            <a:off x="8774626" y="4706407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Down 7">
            <a:extLst>
              <a:ext uri="{FF2B5EF4-FFF2-40B4-BE49-F238E27FC236}">
                <a16:creationId xmlns:a16="http://schemas.microsoft.com/office/drawing/2014/main" id="{A1B3773B-AE1F-07A2-BA08-FE5CED43C245}"/>
              </a:ext>
            </a:extLst>
          </p:cNvPr>
          <p:cNvSpPr/>
          <p:nvPr/>
        </p:nvSpPr>
        <p:spPr>
          <a:xfrm rot="10800000">
            <a:off x="8712129" y="6014577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Down 7">
            <a:extLst>
              <a:ext uri="{FF2B5EF4-FFF2-40B4-BE49-F238E27FC236}">
                <a16:creationId xmlns:a16="http://schemas.microsoft.com/office/drawing/2014/main" id="{7CB6A5FF-FD82-6C2B-DAF3-FBE0A3FA144F}"/>
              </a:ext>
            </a:extLst>
          </p:cNvPr>
          <p:cNvSpPr/>
          <p:nvPr/>
        </p:nvSpPr>
        <p:spPr>
          <a:xfrm rot="10800000">
            <a:off x="3771864" y="5573510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Down 7">
            <a:extLst>
              <a:ext uri="{FF2B5EF4-FFF2-40B4-BE49-F238E27FC236}">
                <a16:creationId xmlns:a16="http://schemas.microsoft.com/office/drawing/2014/main" id="{F5B73C7A-B01F-D7FC-23CA-C5DF6FE48310}"/>
              </a:ext>
            </a:extLst>
          </p:cNvPr>
          <p:cNvSpPr/>
          <p:nvPr/>
        </p:nvSpPr>
        <p:spPr>
          <a:xfrm rot="10800000">
            <a:off x="1791668" y="5562662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Down 7">
            <a:extLst>
              <a:ext uri="{FF2B5EF4-FFF2-40B4-BE49-F238E27FC236}">
                <a16:creationId xmlns:a16="http://schemas.microsoft.com/office/drawing/2014/main" id="{D70A15F7-7DE2-C91A-5519-5ED4B959BC33}"/>
              </a:ext>
            </a:extLst>
          </p:cNvPr>
          <p:cNvSpPr/>
          <p:nvPr/>
        </p:nvSpPr>
        <p:spPr>
          <a:xfrm rot="10800000">
            <a:off x="2781766" y="5562662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Down 7">
            <a:extLst>
              <a:ext uri="{FF2B5EF4-FFF2-40B4-BE49-F238E27FC236}">
                <a16:creationId xmlns:a16="http://schemas.microsoft.com/office/drawing/2014/main" id="{EE8D7A7E-CA04-0784-EC84-2838EAB372A7}"/>
              </a:ext>
            </a:extLst>
          </p:cNvPr>
          <p:cNvSpPr/>
          <p:nvPr/>
        </p:nvSpPr>
        <p:spPr>
          <a:xfrm rot="10800000">
            <a:off x="9576767" y="6014577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Down 7">
            <a:extLst>
              <a:ext uri="{FF2B5EF4-FFF2-40B4-BE49-F238E27FC236}">
                <a16:creationId xmlns:a16="http://schemas.microsoft.com/office/drawing/2014/main" id="{3D391FBB-4AC4-A7A2-B1EB-620E8FAE3822}"/>
              </a:ext>
            </a:extLst>
          </p:cNvPr>
          <p:cNvSpPr/>
          <p:nvPr/>
        </p:nvSpPr>
        <p:spPr>
          <a:xfrm>
            <a:off x="2818554" y="4719501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Down 7">
            <a:extLst>
              <a:ext uri="{FF2B5EF4-FFF2-40B4-BE49-F238E27FC236}">
                <a16:creationId xmlns:a16="http://schemas.microsoft.com/office/drawing/2014/main" id="{F2370E2F-1E8F-A31D-B3A2-AF5421AFC978}"/>
              </a:ext>
            </a:extLst>
          </p:cNvPr>
          <p:cNvSpPr/>
          <p:nvPr/>
        </p:nvSpPr>
        <p:spPr>
          <a:xfrm>
            <a:off x="9594030" y="4742445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Down 7">
            <a:extLst>
              <a:ext uri="{FF2B5EF4-FFF2-40B4-BE49-F238E27FC236}">
                <a16:creationId xmlns:a16="http://schemas.microsoft.com/office/drawing/2014/main" id="{CDC0EC13-8274-EC4E-2BAA-CED313219531}"/>
              </a:ext>
            </a:extLst>
          </p:cNvPr>
          <p:cNvSpPr/>
          <p:nvPr/>
        </p:nvSpPr>
        <p:spPr>
          <a:xfrm>
            <a:off x="8027506" y="4522216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Down 7">
            <a:extLst>
              <a:ext uri="{FF2B5EF4-FFF2-40B4-BE49-F238E27FC236}">
                <a16:creationId xmlns:a16="http://schemas.microsoft.com/office/drawing/2014/main" id="{07884A02-8E25-B305-F6FD-85B9548B1A34}"/>
              </a:ext>
            </a:extLst>
          </p:cNvPr>
          <p:cNvSpPr/>
          <p:nvPr/>
        </p:nvSpPr>
        <p:spPr>
          <a:xfrm rot="10800000">
            <a:off x="8013842" y="6278900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Down 7">
            <a:extLst>
              <a:ext uri="{FF2B5EF4-FFF2-40B4-BE49-F238E27FC236}">
                <a16:creationId xmlns:a16="http://schemas.microsoft.com/office/drawing/2014/main" id="{D592528D-2725-0CEB-155B-6E9128A262F0}"/>
              </a:ext>
            </a:extLst>
          </p:cNvPr>
          <p:cNvSpPr/>
          <p:nvPr/>
        </p:nvSpPr>
        <p:spPr>
          <a:xfrm rot="16200000">
            <a:off x="7358376" y="1374495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Down 7">
            <a:extLst>
              <a:ext uri="{FF2B5EF4-FFF2-40B4-BE49-F238E27FC236}">
                <a16:creationId xmlns:a16="http://schemas.microsoft.com/office/drawing/2014/main" id="{132B5802-6B82-B030-90CF-69D04D789128}"/>
              </a:ext>
            </a:extLst>
          </p:cNvPr>
          <p:cNvSpPr/>
          <p:nvPr/>
        </p:nvSpPr>
        <p:spPr>
          <a:xfrm rot="16200000">
            <a:off x="7386185" y="2467337"/>
            <a:ext cx="124993" cy="264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row: Down 7">
            <a:extLst>
              <a:ext uri="{FF2B5EF4-FFF2-40B4-BE49-F238E27FC236}">
                <a16:creationId xmlns:a16="http://schemas.microsoft.com/office/drawing/2014/main" id="{28D82669-4D52-DA8C-88FB-D3B4352A2CEA}"/>
              </a:ext>
            </a:extLst>
          </p:cNvPr>
          <p:cNvSpPr/>
          <p:nvPr/>
        </p:nvSpPr>
        <p:spPr>
          <a:xfrm rot="5400000">
            <a:off x="6117764" y="2444149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Down 7">
            <a:extLst>
              <a:ext uri="{FF2B5EF4-FFF2-40B4-BE49-F238E27FC236}">
                <a16:creationId xmlns:a16="http://schemas.microsoft.com/office/drawing/2014/main" id="{B8ADD3ED-D0BB-695B-78E8-6552FF04AFF0}"/>
              </a:ext>
            </a:extLst>
          </p:cNvPr>
          <p:cNvSpPr/>
          <p:nvPr/>
        </p:nvSpPr>
        <p:spPr>
          <a:xfrm rot="5400000">
            <a:off x="6155100" y="2884681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Down 7">
            <a:extLst>
              <a:ext uri="{FF2B5EF4-FFF2-40B4-BE49-F238E27FC236}">
                <a16:creationId xmlns:a16="http://schemas.microsoft.com/office/drawing/2014/main" id="{65CC67DF-305D-2056-162C-D802A26F6C46}"/>
              </a:ext>
            </a:extLst>
          </p:cNvPr>
          <p:cNvSpPr/>
          <p:nvPr/>
        </p:nvSpPr>
        <p:spPr>
          <a:xfrm rot="5400000">
            <a:off x="6117128" y="3448251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7">
            <a:extLst>
              <a:ext uri="{FF2B5EF4-FFF2-40B4-BE49-F238E27FC236}">
                <a16:creationId xmlns:a16="http://schemas.microsoft.com/office/drawing/2014/main" id="{C5315419-73EA-8F27-2624-D48481224335}"/>
              </a:ext>
            </a:extLst>
          </p:cNvPr>
          <p:cNvSpPr/>
          <p:nvPr/>
        </p:nvSpPr>
        <p:spPr>
          <a:xfrm rot="5400000">
            <a:off x="6117127" y="3588143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Down 7">
            <a:extLst>
              <a:ext uri="{FF2B5EF4-FFF2-40B4-BE49-F238E27FC236}">
                <a16:creationId xmlns:a16="http://schemas.microsoft.com/office/drawing/2014/main" id="{150A77B8-8067-3D62-5847-E3414F2557CC}"/>
              </a:ext>
            </a:extLst>
          </p:cNvPr>
          <p:cNvSpPr/>
          <p:nvPr/>
        </p:nvSpPr>
        <p:spPr>
          <a:xfrm rot="5400000">
            <a:off x="6108195" y="3739842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Down 7">
            <a:extLst>
              <a:ext uri="{FF2B5EF4-FFF2-40B4-BE49-F238E27FC236}">
                <a16:creationId xmlns:a16="http://schemas.microsoft.com/office/drawing/2014/main" id="{05528244-E394-8094-8575-329B57BFBCDF}"/>
              </a:ext>
            </a:extLst>
          </p:cNvPr>
          <p:cNvSpPr/>
          <p:nvPr/>
        </p:nvSpPr>
        <p:spPr>
          <a:xfrm rot="5400000">
            <a:off x="6123457" y="3891041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Down 7">
            <a:extLst>
              <a:ext uri="{FF2B5EF4-FFF2-40B4-BE49-F238E27FC236}">
                <a16:creationId xmlns:a16="http://schemas.microsoft.com/office/drawing/2014/main" id="{C8BA6931-A615-E2BF-659B-DB1EE0C1E03E}"/>
              </a:ext>
            </a:extLst>
          </p:cNvPr>
          <p:cNvSpPr/>
          <p:nvPr/>
        </p:nvSpPr>
        <p:spPr>
          <a:xfrm rot="16200000">
            <a:off x="7361149" y="1195775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Down 7">
            <a:extLst>
              <a:ext uri="{FF2B5EF4-FFF2-40B4-BE49-F238E27FC236}">
                <a16:creationId xmlns:a16="http://schemas.microsoft.com/office/drawing/2014/main" id="{CBE7925A-707A-19B1-DAE9-C756F1205531}"/>
              </a:ext>
            </a:extLst>
          </p:cNvPr>
          <p:cNvSpPr/>
          <p:nvPr/>
        </p:nvSpPr>
        <p:spPr>
          <a:xfrm rot="16200000">
            <a:off x="7369038" y="1552616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Down 7">
            <a:extLst>
              <a:ext uri="{FF2B5EF4-FFF2-40B4-BE49-F238E27FC236}">
                <a16:creationId xmlns:a16="http://schemas.microsoft.com/office/drawing/2014/main" id="{ED9829D1-27BD-845A-52BE-82C1E03A2083}"/>
              </a:ext>
            </a:extLst>
          </p:cNvPr>
          <p:cNvSpPr/>
          <p:nvPr/>
        </p:nvSpPr>
        <p:spPr>
          <a:xfrm rot="16200000">
            <a:off x="7386184" y="2627751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Down 7">
            <a:extLst>
              <a:ext uri="{FF2B5EF4-FFF2-40B4-BE49-F238E27FC236}">
                <a16:creationId xmlns:a16="http://schemas.microsoft.com/office/drawing/2014/main" id="{DCD6E112-7040-0060-4C29-15CE20BD3F8C}"/>
              </a:ext>
            </a:extLst>
          </p:cNvPr>
          <p:cNvSpPr/>
          <p:nvPr/>
        </p:nvSpPr>
        <p:spPr>
          <a:xfrm>
            <a:off x="2571975" y="4700983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Arrow: Down 7">
            <a:extLst>
              <a:ext uri="{FF2B5EF4-FFF2-40B4-BE49-F238E27FC236}">
                <a16:creationId xmlns:a16="http://schemas.microsoft.com/office/drawing/2014/main" id="{4216A235-DC78-3F1A-7B31-8249CDCF9F9E}"/>
              </a:ext>
            </a:extLst>
          </p:cNvPr>
          <p:cNvSpPr/>
          <p:nvPr/>
        </p:nvSpPr>
        <p:spPr>
          <a:xfrm>
            <a:off x="3967098" y="4743524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Arrow: Down 7">
            <a:extLst>
              <a:ext uri="{FF2B5EF4-FFF2-40B4-BE49-F238E27FC236}">
                <a16:creationId xmlns:a16="http://schemas.microsoft.com/office/drawing/2014/main" id="{74ACBCA3-DBC7-0EAD-465D-F4D04DA1CCF2}"/>
              </a:ext>
            </a:extLst>
          </p:cNvPr>
          <p:cNvSpPr/>
          <p:nvPr/>
        </p:nvSpPr>
        <p:spPr>
          <a:xfrm>
            <a:off x="5881171" y="4753905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row: Down 7">
            <a:extLst>
              <a:ext uri="{FF2B5EF4-FFF2-40B4-BE49-F238E27FC236}">
                <a16:creationId xmlns:a16="http://schemas.microsoft.com/office/drawing/2014/main" id="{C35E621B-806F-9AE2-7514-6EC1C1E2CC79}"/>
              </a:ext>
            </a:extLst>
          </p:cNvPr>
          <p:cNvSpPr/>
          <p:nvPr/>
        </p:nvSpPr>
        <p:spPr>
          <a:xfrm>
            <a:off x="11004598" y="4786538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Arrow: Down 7">
            <a:extLst>
              <a:ext uri="{FF2B5EF4-FFF2-40B4-BE49-F238E27FC236}">
                <a16:creationId xmlns:a16="http://schemas.microsoft.com/office/drawing/2014/main" id="{D274B888-29A5-405B-F4BF-8BF0ADD9A9E8}"/>
              </a:ext>
            </a:extLst>
          </p:cNvPr>
          <p:cNvSpPr/>
          <p:nvPr/>
        </p:nvSpPr>
        <p:spPr>
          <a:xfrm rot="10800000">
            <a:off x="2577437" y="5545259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row: Down 7">
            <a:extLst>
              <a:ext uri="{FF2B5EF4-FFF2-40B4-BE49-F238E27FC236}">
                <a16:creationId xmlns:a16="http://schemas.microsoft.com/office/drawing/2014/main" id="{5606ACFD-E09A-A918-282B-5C77BE312706}"/>
              </a:ext>
            </a:extLst>
          </p:cNvPr>
          <p:cNvSpPr/>
          <p:nvPr/>
        </p:nvSpPr>
        <p:spPr>
          <a:xfrm rot="10800000">
            <a:off x="3896857" y="5626017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row: Down 7">
            <a:extLst>
              <a:ext uri="{FF2B5EF4-FFF2-40B4-BE49-F238E27FC236}">
                <a16:creationId xmlns:a16="http://schemas.microsoft.com/office/drawing/2014/main" id="{745E3A2A-75E8-0BF5-4F65-0CBD015DD907}"/>
              </a:ext>
            </a:extLst>
          </p:cNvPr>
          <p:cNvSpPr/>
          <p:nvPr/>
        </p:nvSpPr>
        <p:spPr>
          <a:xfrm rot="10800000">
            <a:off x="5042903" y="5809581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Down 7">
            <a:extLst>
              <a:ext uri="{FF2B5EF4-FFF2-40B4-BE49-F238E27FC236}">
                <a16:creationId xmlns:a16="http://schemas.microsoft.com/office/drawing/2014/main" id="{08F1491E-106D-4735-F582-61978557511A}"/>
              </a:ext>
            </a:extLst>
          </p:cNvPr>
          <p:cNvSpPr/>
          <p:nvPr/>
        </p:nvSpPr>
        <p:spPr>
          <a:xfrm rot="10800000">
            <a:off x="10983458" y="6041846"/>
            <a:ext cx="124993" cy="26432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6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F93A1E-D0FF-CD00-6013-E31BB4DA9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64"/>
            <a:ext cx="10515600" cy="1325563"/>
          </a:xfrm>
        </p:spPr>
        <p:txBody>
          <a:bodyPr/>
          <a:lstStyle/>
          <a:p>
            <a:r>
              <a:rPr lang="en-US" dirty="0"/>
              <a:t>TDR tables (overview section)</a:t>
            </a:r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7F852416-F5AC-D82F-8E3F-2F348D0EF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722300"/>
              </p:ext>
            </p:extLst>
          </p:nvPr>
        </p:nvGraphicFramePr>
        <p:xfrm>
          <a:off x="212915" y="1369735"/>
          <a:ext cx="5238315" cy="2966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8161">
                  <a:extLst>
                    <a:ext uri="{9D8B030D-6E8A-4147-A177-3AD203B41FA5}">
                      <a16:colId xmlns:a16="http://schemas.microsoft.com/office/drawing/2014/main" val="4293016602"/>
                    </a:ext>
                  </a:extLst>
                </a:gridCol>
                <a:gridCol w="1116623">
                  <a:extLst>
                    <a:ext uri="{9D8B030D-6E8A-4147-A177-3AD203B41FA5}">
                      <a16:colId xmlns:a16="http://schemas.microsoft.com/office/drawing/2014/main" val="484422581"/>
                    </a:ext>
                  </a:extLst>
                </a:gridCol>
                <a:gridCol w="993531">
                  <a:extLst>
                    <a:ext uri="{9D8B030D-6E8A-4147-A177-3AD203B41FA5}">
                      <a16:colId xmlns:a16="http://schemas.microsoft.com/office/drawing/2014/main" val="970706253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FEL parameters (Linear Polarization)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FEL parameters (Circular Polarization)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875418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Central wavelength range (nm, eV)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4.0 nm, 310eV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4.0 nm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59933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Spectral bandwidth (rms, % to the central wavelength)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0.088%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0.117%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866951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</a:rPr>
                        <a:t>Beam length (rms, fs)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3.50 </a:t>
                      </a:r>
                      <a:r>
                        <a:rPr lang="it-IT" sz="1100" u="none" strike="noStrike" dirty="0" err="1">
                          <a:effectLst/>
                        </a:rPr>
                        <a:t>fs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3.76 fs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059326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Beam transverse size (rms, um)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133 </a:t>
                      </a:r>
                      <a:r>
                        <a:rPr lang="it-IT" sz="1100" u="none" strike="noStrike" dirty="0" err="1">
                          <a:effectLst/>
                        </a:rPr>
                        <a:t>um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132 </a:t>
                      </a:r>
                      <a:r>
                        <a:rPr lang="it-IT" sz="1100" u="none" strike="noStrike" dirty="0" err="1">
                          <a:effectLst/>
                        </a:rPr>
                        <a:t>um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15053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Beam divergence (half angle, mrad)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0.023 </a:t>
                      </a:r>
                      <a:r>
                        <a:rPr lang="it-IT" sz="1100" u="none" strike="noStrike" dirty="0" err="1">
                          <a:effectLst/>
                        </a:rPr>
                        <a:t>mrad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0.022 mrad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6557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</a:rPr>
                        <a:t>Photons per pulse (number)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2.33*10^11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2.77*10^11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739495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</a:rPr>
                        <a:t>Polarization (direction)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H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C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548101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</a:rPr>
                        <a:t>Repetition rate (Hz)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100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100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7726793"/>
                  </a:ext>
                </a:extLst>
              </a:tr>
            </a:tbl>
          </a:graphicData>
        </a:graphic>
      </p:graphicFrame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54DE4488-0FE4-65EF-87B0-B95A53FB74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761455"/>
              </p:ext>
            </p:extLst>
          </p:nvPr>
        </p:nvGraphicFramePr>
        <p:xfrm>
          <a:off x="8221334" y="414374"/>
          <a:ext cx="3757751" cy="5669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7504">
                  <a:extLst>
                    <a:ext uri="{9D8B030D-6E8A-4147-A177-3AD203B41FA5}">
                      <a16:colId xmlns:a16="http://schemas.microsoft.com/office/drawing/2014/main" val="1757954503"/>
                    </a:ext>
                  </a:extLst>
                </a:gridCol>
                <a:gridCol w="1422703">
                  <a:extLst>
                    <a:ext uri="{9D8B030D-6E8A-4147-A177-3AD203B41FA5}">
                      <a16:colId xmlns:a16="http://schemas.microsoft.com/office/drawing/2014/main" val="1426773608"/>
                    </a:ext>
                  </a:extLst>
                </a:gridCol>
                <a:gridCol w="297544">
                  <a:extLst>
                    <a:ext uri="{9D8B030D-6E8A-4147-A177-3AD203B41FA5}">
                      <a16:colId xmlns:a16="http://schemas.microsoft.com/office/drawing/2014/main" val="2435430013"/>
                    </a:ext>
                  </a:extLst>
                </a:gridCol>
              </a:tblGrid>
              <a:tr h="364637">
                <a:tc>
                  <a:txBody>
                    <a:bodyPr/>
                    <a:lstStyle/>
                    <a:p>
                      <a:r>
                        <a:rPr lang="en-US" dirty="0"/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439305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r>
                        <a:rPr lang="en-US" dirty="0"/>
                        <a:t>Mirror chamber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 (0.85)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706083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r>
                        <a:rPr lang="en-US" dirty="0"/>
                        <a:t>BDA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151599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r>
                        <a:rPr lang="en-US" dirty="0"/>
                        <a:t>BPM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433541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r>
                        <a:rPr lang="en-US" dirty="0"/>
                        <a:t>Spectrometer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 (0.80)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804390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r>
                        <a:rPr lang="en-US" dirty="0"/>
                        <a:t>Monochromator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0.15 to 0.03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678962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r>
                        <a:rPr lang="en-US" dirty="0"/>
                        <a:t>Intensity monitor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489880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Time measurement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664721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Split &amp; delay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0.41 (0.52)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323384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r>
                        <a:rPr lang="en-US" dirty="0"/>
                        <a:t>Filters chamber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to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0284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r>
                        <a:rPr lang="en-US" dirty="0"/>
                        <a:t>YAG screens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or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699669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r>
                        <a:rPr lang="en-US" dirty="0"/>
                        <a:t>Valves (1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estimation)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or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167771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r>
                        <a:rPr lang="en-US" dirty="0"/>
                        <a:t>K-B focusing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0.64 (0.72)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292620"/>
                  </a:ext>
                </a:extLst>
              </a:tr>
              <a:tr h="330656">
                <a:tc>
                  <a:txBody>
                    <a:bodyPr/>
                    <a:lstStyle/>
                    <a:p>
                      <a:r>
                        <a:rPr lang="en-US" dirty="0"/>
                        <a:t>Polarization 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33561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6">
                <a:extLst>
                  <a:ext uri="{FF2B5EF4-FFF2-40B4-BE49-F238E27FC236}">
                    <a16:creationId xmlns:a16="http://schemas.microsoft.com/office/drawing/2014/main" id="{9A33E3AA-BA3B-7670-48C4-5632D4BFBAF6}"/>
                  </a:ext>
                </a:extLst>
              </p:cNvPr>
              <p:cNvSpPr txBox="1"/>
              <p:nvPr/>
            </p:nvSpPr>
            <p:spPr>
              <a:xfrm>
                <a:off x="3970667" y="4779940"/>
                <a:ext cx="5114334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Total transmission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without monochromator and S&amp;D:  </a:t>
                </a:r>
                <a:r>
                  <a:rPr lang="en-US" b="1" dirty="0"/>
                  <a:t>34% </a:t>
                </a:r>
                <a:br>
                  <a:rPr lang="en-US" b="1" dirty="0"/>
                </a:br>
                <a:r>
                  <a:rPr lang="en-US" dirty="0"/>
                  <a:t>(with R=85% mirrors:  44%)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with Split &amp; Delay: </a:t>
                </a:r>
                <a:r>
                  <a:rPr lang="en-US" b="1" dirty="0"/>
                  <a:t>14% </a:t>
                </a:r>
                <a:r>
                  <a:rPr lang="en-US" dirty="0"/>
                  <a:t>(23%)</a:t>
                </a:r>
                <a:endParaRPr lang="en-US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with </a:t>
                </a:r>
                <a:r>
                  <a:rPr lang="en-US" dirty="0" err="1"/>
                  <a:t>monochr</a:t>
                </a:r>
                <a:r>
                  <a:rPr lang="en-US" dirty="0"/>
                  <a:t>. 1-g: </a:t>
                </a:r>
                <a:r>
                  <a:rPr lang="en-US" b="1" dirty="0"/>
                  <a:t>5.1% </a:t>
                </a:r>
                <a:r>
                  <a:rPr lang="en-US" dirty="0"/>
                  <a:t>(6.5%)</a:t>
                </a:r>
                <a:r>
                  <a:rPr lang="en-US" b="1" dirty="0"/>
                  <a:t> x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𝜹𝝀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𝚫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𝝀</m:t>
                    </m:r>
                  </m:oMath>
                </a14:m>
                <a:endParaRPr lang="en-US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with </a:t>
                </a:r>
                <a:r>
                  <a:rPr lang="en-US" dirty="0" err="1"/>
                  <a:t>monochr</a:t>
                </a:r>
                <a:r>
                  <a:rPr lang="en-US" dirty="0"/>
                  <a:t>. 2-g: </a:t>
                </a:r>
                <a:r>
                  <a:rPr lang="en-US" b="1" dirty="0"/>
                  <a:t>1.0% </a:t>
                </a:r>
                <a:r>
                  <a:rPr lang="en-US" dirty="0"/>
                  <a:t>(1.3%)</a:t>
                </a:r>
                <a:r>
                  <a:rPr lang="en-US" b="1" dirty="0"/>
                  <a:t> x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𝜹𝝀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𝚫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𝝀</m:t>
                    </m:r>
                  </m:oMath>
                </a14:m>
                <a:endParaRPr lang="en-US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with </a:t>
                </a:r>
                <a:r>
                  <a:rPr lang="en-US" dirty="0" err="1"/>
                  <a:t>monochr</a:t>
                </a:r>
                <a:r>
                  <a:rPr lang="en-US" dirty="0"/>
                  <a:t>. 2-g + S&amp;D: </a:t>
                </a:r>
                <a:r>
                  <a:rPr lang="en-US" b="1" dirty="0"/>
                  <a:t>0.42% </a:t>
                </a:r>
                <a:r>
                  <a:rPr lang="en-US" dirty="0"/>
                  <a:t>(0.68%) </a:t>
                </a:r>
                <a:r>
                  <a:rPr lang="en-US" b="1" dirty="0"/>
                  <a:t>x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𝜹𝝀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𝚫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𝝀</m:t>
                    </m:r>
                  </m:oMath>
                </a14:m>
                <a:r>
                  <a:rPr lang="en-US" dirty="0"/>
                  <a:t>	</a:t>
                </a:r>
              </a:p>
            </p:txBody>
          </p:sp>
        </mc:Choice>
        <mc:Fallback>
          <p:sp>
            <p:nvSpPr>
              <p:cNvPr id="9" name="TextBox 6">
                <a:extLst>
                  <a:ext uri="{FF2B5EF4-FFF2-40B4-BE49-F238E27FC236}">
                    <a16:creationId xmlns:a16="http://schemas.microsoft.com/office/drawing/2014/main" id="{9A33E3AA-BA3B-7670-48C4-5632D4BFBA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667" y="4779940"/>
                <a:ext cx="5114334" cy="2308324"/>
              </a:xfrm>
              <a:prstGeom prst="rect">
                <a:avLst/>
              </a:prstGeom>
              <a:blipFill>
                <a:blip r:embed="rId2"/>
                <a:stretch>
                  <a:fillRect l="-954" t="-131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03844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05A4EEFAB3DCA49911F42016252D01E" ma:contentTypeVersion="16" ma:contentTypeDescription="Creare un nuovo documento." ma:contentTypeScope="" ma:versionID="0896fb13b51818ed62ae5587591da6a8">
  <xsd:schema xmlns:xsd="http://www.w3.org/2001/XMLSchema" xmlns:xs="http://www.w3.org/2001/XMLSchema" xmlns:p="http://schemas.microsoft.com/office/2006/metadata/properties" xmlns:ns2="14347853-bda0-4466-bd82-e51dfadfa5b3" xmlns:ns3="c58eb9cd-770d-4d5d-b1a4-34b0b93eb3f2" targetNamespace="http://schemas.microsoft.com/office/2006/metadata/properties" ma:root="true" ma:fieldsID="a049f91ed4f52d86a27428f22a1d4ccd" ns2:_="" ns3:_="">
    <xsd:import namespace="14347853-bda0-4466-bd82-e51dfadfa5b3"/>
    <xsd:import namespace="c58eb9cd-770d-4d5d-b1a4-34b0b93eb3f2"/>
    <xsd:element name="properties">
      <xsd:complexType>
        <xsd:sequence>
          <xsd:element name="documentManagement">
            <xsd:complexType>
              <xsd:all>
                <xsd:element ref="ns2:Status"/>
                <xsd:element ref="ns2:Author0"/>
                <xsd:element ref="ns2:Date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347853-bda0-4466-bd82-e51dfadfa5b3" elementFormDefault="qualified">
    <xsd:import namespace="http://schemas.microsoft.com/office/2006/documentManagement/types"/>
    <xsd:import namespace="http://schemas.microsoft.com/office/infopath/2007/PartnerControls"/>
    <xsd:element name="Status" ma:index="8" ma:displayName="Status" ma:description="Check the status of the document according to its lifecycle" ma:format="RadioButtons" ma:internalName="Status">
      <xsd:simpleType>
        <xsd:restriction base="dms:Choice">
          <xsd:enumeration value="Rejected/Obsolete"/>
          <xsd:enumeration value="Approved"/>
          <xsd:enumeration value="Draft"/>
        </xsd:restriction>
      </xsd:simpleType>
    </xsd:element>
    <xsd:element name="Author0" ma:index="9" ma:displayName="Author" ma:description="Autore del documento" ma:format="Dropdown" ma:internalName="Author0">
      <xsd:simpleType>
        <xsd:restriction base="dms:Text">
          <xsd:maxLength value="255"/>
        </xsd:restriction>
      </xsd:simpleType>
    </xsd:element>
    <xsd:element name="Date" ma:index="10" ma:displayName="Date" ma:description="Date in which the document has been approved" ma:format="DateOnly" ma:internalName="Date">
      <xsd:simpleType>
        <xsd:restriction base="dms:DateTim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eb9cd-770d-4d5d-b1a4-34b0b93eb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14347853-bda0-4466-bd82-e51dfadfa5b3">2024-01-30T23:00:00+00:00</Date>
    <Author0 xmlns="14347853-bda0-4466-bd82-e51dfadfa5b3">fabio villa</Author0>
    <Status xmlns="14347853-bda0-4466-bd82-e51dfadfa5b3">Approved</Status>
  </documentManagement>
</p:properties>
</file>

<file path=customXml/itemProps1.xml><?xml version="1.0" encoding="utf-8"?>
<ds:datastoreItem xmlns:ds="http://schemas.openxmlformats.org/officeDocument/2006/customXml" ds:itemID="{80F49601-C0BA-4CAD-8127-54DD5E56897E}"/>
</file>

<file path=customXml/itemProps2.xml><?xml version="1.0" encoding="utf-8"?>
<ds:datastoreItem xmlns:ds="http://schemas.openxmlformats.org/officeDocument/2006/customXml" ds:itemID="{2082EA9A-8506-4D1D-AC4C-12A81409C7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274D6D-AFD1-4B23-80DA-BEA02383C312}">
  <ds:schemaRefs>
    <ds:schemaRef ds:uri="http://www.w3.org/XML/1998/namespace"/>
    <ds:schemaRef ds:uri="http://schemas.microsoft.com/office/2006/documentManagement/types"/>
    <ds:schemaRef ds:uri="14347853-bda0-4466-bd82-e51dfadfa5b3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58eb9cd-770d-4d5d-b1a4-34b0b93eb3f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266</Words>
  <Application>Microsoft Office PowerPoint</Application>
  <PresentationFormat>Widescreen</PresentationFormat>
  <Paragraphs>78</Paragraphs>
  <Slides>4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Tema di Office</vt:lpstr>
      <vt:lpstr>Worksheet</vt:lpstr>
      <vt:lpstr>Photon beamlines</vt:lpstr>
      <vt:lpstr>TDR Chapter</vt:lpstr>
      <vt:lpstr>TDR chapter priority and layout</vt:lpstr>
      <vt:lpstr>TDR tables (overview section)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Photon beamlines</dc:title>
  <dc:creator>Fabio Villa</dc:creator>
  <cp:lastModifiedBy>Fabio Villa</cp:lastModifiedBy>
  <cp:revision>1</cp:revision>
  <dcterms:created xsi:type="dcterms:W3CDTF">2024-01-31T08:54:49Z</dcterms:created>
  <dcterms:modified xsi:type="dcterms:W3CDTF">2024-01-31T09:58:06Z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0x010100105A4EEFAB3DCA49911F42016252D01E</vt:lpwstr>
  </property>
</Properties>
</file>