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61" r:id="rId3"/>
    <p:sldId id="256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32319-7DBC-4D79-BD21-6D8E318601CC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04BD5-589E-48D7-873F-8F264E974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62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B39D13-09EE-8EA4-FDE3-FE42026C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44B104-AF45-9335-8C17-810969F99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BA9025-50D1-44C5-6EE9-01B9B08C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1B35-FBD5-4914-A80F-EDC24106B6A5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353A25-9748-02F2-BFA0-4E699902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6AA535-4E27-60FB-F883-8C968B442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0892-B000-472B-B450-AE2065B2B5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74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D0AC8C-F1C3-5E18-D5D9-E2E21918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DC7009-4DF1-27A6-989C-C254E8D31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9FF466-7EE9-A830-7D0E-C1F03C537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1B35-FBD5-4914-A80F-EDC24106B6A5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9C0861-B8C9-3F7B-4BD0-4BEA3A95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D6D5A5-32A9-11C2-07ED-957D5A34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0892-B000-472B-B450-AE2065B2B5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97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B96D2B1-30EE-ACA0-1654-6E3498C89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469A5B-58D6-7BCA-435B-511735AA5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E608C1-DB6D-AC68-C391-6CEC3AD1D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1B35-FBD5-4914-A80F-EDC24106B6A5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AC0E5E-F768-72AA-A512-5E7E0AA2D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0BC006-80DD-46BE-C7B0-F8C31618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0892-B000-472B-B450-AE2065B2B5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1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DED502-2FCE-2E36-D3CD-6C3551DC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C7E4C5-B43A-74B2-5AED-2875BB59A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65BE18-EB48-0CCE-B25B-9836FC0F5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1B35-FBD5-4914-A80F-EDC24106B6A5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0906C6-577C-5EB6-829B-F5318E49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23D0DC-BC2A-6799-BE7F-00D9727D5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0892-B000-472B-B450-AE2065B2B5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86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AA5173-E269-B231-2B05-0C1C8CB4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0D55A6-BF42-E38B-7C59-BD3D98172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2930BD-1128-B0E1-DD01-220C2C0C4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1B35-FBD5-4914-A80F-EDC24106B6A5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3D24CF-3A91-EB9A-B20F-D40A54B0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907DB8-CFBE-829B-F05F-45B84E37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0892-B000-472B-B450-AE2065B2B5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34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6C26D5-5A8E-C583-1224-B1AE45D2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27B43F-2F5F-4A34-25E9-B49DEF300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A17237-C142-94F9-7834-CBB975E0A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FD1D6F-22BE-6998-A4EA-5FC01CB1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1B35-FBD5-4914-A80F-EDC24106B6A5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294D36-3C76-8228-2FBF-8CA951F9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2C8515-FAA3-E470-9030-E8F5DCC6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0892-B000-472B-B450-AE2065B2B5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69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91F03B-2C9A-046C-A52A-59959DB1F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8F5800-2C28-CF83-9DBA-7EB8550CE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AE961E-E047-70A7-7C11-19859DDC8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056AC0D-8F66-AC93-6CF4-E327AFD51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F7EB0E9-91BC-365D-1396-38134239D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CCFA369-66BA-9566-FAE9-6AFFF524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1B35-FBD5-4914-A80F-EDC24106B6A5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3C9DDAA-3F35-EB25-E428-46A159C5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F1FE4BC-35A8-A3A5-5BB3-475FEA91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0892-B000-472B-B450-AE2065B2B5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61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FE81B8-3457-608B-054C-7073F95B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42519CA-AF32-BC9C-8583-DDCF27D5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1B35-FBD5-4914-A80F-EDC24106B6A5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CCB18A9-36A1-2BBC-88EA-C7D9186E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3E8C96A-A891-0391-01B3-9E8D0050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0892-B000-472B-B450-AE2065B2B5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29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2184A52-54E0-90DF-CE35-A2DC2B5F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1B35-FBD5-4914-A80F-EDC24106B6A5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770702-C6A5-69EE-F748-F3A3EEA8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84F649-2FAD-F900-657B-0EE2CD1A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0892-B000-472B-B450-AE2065B2B5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80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BBA8F7-EB86-9E1F-4333-9197721C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CBBBE0-EC6C-86AD-B4F1-731A9ED5B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588870-0DDF-C816-D02D-A18FCA46A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A98FD3-E9F1-EA40-B6FA-48A594C8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1B35-FBD5-4914-A80F-EDC24106B6A5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797E6E-C0BE-B17F-78D0-684D57CD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AFBA6D-FCA8-F10B-5ED5-DD9E5401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0892-B000-472B-B450-AE2065B2B5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96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825CAC-79ED-CF45-7B00-08B4A118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34E2DA4-E037-EF6B-F833-269EB6CC1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7C5153-DE31-1D0C-0C1F-A413B45DE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DB47EA-D4AF-71B0-E3F6-8DB40A23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1B35-FBD5-4914-A80F-EDC24106B6A5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10510A-79D9-B5F7-D62A-EE7FD678D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D738B2-A15B-5199-6449-7097B6C8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0892-B000-472B-B450-AE2065B2B5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59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3157FFB-E9CF-4B38-CA10-04801F8A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449ED1-9D90-ABAF-FA15-E7636CC87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BCE1BD-34D3-B468-A824-DF14EDA53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1B35-FBD5-4914-A80F-EDC24106B6A5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73AE47-B223-538E-88B9-86E26951C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D9FE82-2EFE-3919-FBF2-6599652B7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0892-B000-472B-B450-AE2065B2B5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02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A311F21-E9A6-4ACD-900B-CB8DED108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31" y="96870"/>
            <a:ext cx="985181" cy="49780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E6B0A82-B414-4B70-B581-DF4E7E2CF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7" y="119691"/>
            <a:ext cx="807206" cy="50655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E08903-20D3-486C-95A8-B382B77D3986}"/>
              </a:ext>
            </a:extLst>
          </p:cNvPr>
          <p:cNvSpPr txBox="1"/>
          <p:nvPr/>
        </p:nvSpPr>
        <p:spPr>
          <a:xfrm>
            <a:off x="2581486" y="375895"/>
            <a:ext cx="7135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Dubai Light" panose="020B0303030403030204" pitchFamily="34" charset="-78"/>
                <a:cs typeface="Dubai Light" panose="020B0303030403030204" pitchFamily="34" charset="-78"/>
              </a:rPr>
              <a:t>WA </a:t>
            </a:r>
            <a:r>
              <a:rPr lang="en-US" sz="3000">
                <a:latin typeface="Dubai Light" panose="020B0303030403030204" pitchFamily="34" charset="-78"/>
                <a:cs typeface="Dubai Light" panose="020B0303030403030204" pitchFamily="34" charset="-78"/>
              </a:rPr>
              <a:t>8 </a:t>
            </a:r>
            <a:endParaRPr lang="en-US" sz="3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D8B75820-C37F-4A72-99B3-39C9C751536E}"/>
              </a:ext>
            </a:extLst>
          </p:cNvPr>
          <p:cNvCxnSpPr/>
          <p:nvPr/>
        </p:nvCxnSpPr>
        <p:spPr>
          <a:xfrm>
            <a:off x="174927" y="1061156"/>
            <a:ext cx="11915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8638AF8B-45FF-4BAA-9709-31C3C5E49544}"/>
              </a:ext>
            </a:extLst>
          </p:cNvPr>
          <p:cNvCxnSpPr>
            <a:cxnSpLocks/>
          </p:cNvCxnSpPr>
          <p:nvPr/>
        </p:nvCxnSpPr>
        <p:spPr>
          <a:xfrm>
            <a:off x="3725333" y="1061156"/>
            <a:ext cx="0" cy="5796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8E2D316C-4BC4-41AD-8DC8-0CE2ED38C18D}"/>
              </a:ext>
            </a:extLst>
          </p:cNvPr>
          <p:cNvCxnSpPr>
            <a:cxnSpLocks/>
          </p:cNvCxnSpPr>
          <p:nvPr/>
        </p:nvCxnSpPr>
        <p:spPr>
          <a:xfrm>
            <a:off x="8359422" y="1061156"/>
            <a:ext cx="0" cy="593320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CF0E2CC-64AB-41EE-A2D6-FDB24120A16A}"/>
              </a:ext>
            </a:extLst>
          </p:cNvPr>
          <p:cNvSpPr txBox="1"/>
          <p:nvPr/>
        </p:nvSpPr>
        <p:spPr>
          <a:xfrm>
            <a:off x="619557" y="1160475"/>
            <a:ext cx="2085645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Dubai Light" panose="020B0303030403030204" pitchFamily="34" charset="-78"/>
                <a:cs typeface="Dubai Light" panose="020B0303030403030204" pitchFamily="34" charset="-78"/>
              </a:rPr>
              <a:t>Ongoing actions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811B9B3-46AF-4684-A7EA-D55A414D81AF}"/>
              </a:ext>
            </a:extLst>
          </p:cNvPr>
          <p:cNvSpPr txBox="1"/>
          <p:nvPr/>
        </p:nvSpPr>
        <p:spPr>
          <a:xfrm>
            <a:off x="3894173" y="1154247"/>
            <a:ext cx="4296409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Dubai Light" panose="020B0303030403030204" pitchFamily="34" charset="-78"/>
                <a:cs typeface="Dubai Light" panose="020B0303030403030204" pitchFamily="34" charset="-78"/>
              </a:rPr>
              <a:t>Outcome closed actions &amp; Decisions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F12F170-A334-42C0-B242-BFCF4C3A039F}"/>
              </a:ext>
            </a:extLst>
          </p:cNvPr>
          <p:cNvSpPr txBox="1"/>
          <p:nvPr/>
        </p:nvSpPr>
        <p:spPr>
          <a:xfrm>
            <a:off x="9567439" y="1144544"/>
            <a:ext cx="1523787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Dubai Light" panose="020B0303030403030204" pitchFamily="34" charset="-78"/>
                <a:cs typeface="Dubai Light" panose="020B0303030403030204" pitchFamily="34" charset="-78"/>
              </a:rPr>
              <a:t>To Do 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8EE08C7C-D27C-45E4-9562-86D186E23567}"/>
              </a:ext>
            </a:extLst>
          </p:cNvPr>
          <p:cNvCxnSpPr>
            <a:cxnSpLocks/>
          </p:cNvCxnSpPr>
          <p:nvPr/>
        </p:nvCxnSpPr>
        <p:spPr>
          <a:xfrm flipH="1">
            <a:off x="308275" y="1628768"/>
            <a:ext cx="115754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9C70EB-3ED3-4903-8EA2-2D5F3DE028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11" y="544222"/>
            <a:ext cx="985181" cy="44082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B6300C8-F37D-443A-AD76-70F2A409C595}"/>
              </a:ext>
            </a:extLst>
          </p:cNvPr>
          <p:cNvSpPr txBox="1"/>
          <p:nvPr/>
        </p:nvSpPr>
        <p:spPr>
          <a:xfrm>
            <a:off x="227430" y="1761784"/>
            <a:ext cx="34318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0" dirty="0">
              <a:solidFill>
                <a:srgbClr val="222222"/>
              </a:solidFill>
              <a:effectLst/>
            </a:endParaRPr>
          </a:p>
          <a:p>
            <a:endParaRPr lang="en-US" b="0" dirty="0">
              <a:solidFill>
                <a:srgbClr val="222222"/>
              </a:solidFill>
              <a:effectLst/>
            </a:endParaRPr>
          </a:p>
          <a:p>
            <a:r>
              <a:rPr lang="en-US" b="0" dirty="0">
                <a:solidFill>
                  <a:srgbClr val="222222"/>
                </a:solidFill>
                <a:effectLst/>
              </a:rPr>
              <a:t>- TDR responsibilities</a:t>
            </a:r>
            <a:endParaRPr lang="en-US" dirty="0">
              <a:solidFill>
                <a:srgbClr val="222222"/>
              </a:solidFill>
            </a:endParaRPr>
          </a:p>
          <a:p>
            <a:r>
              <a:rPr lang="en-US" dirty="0">
                <a:solidFill>
                  <a:srgbClr val="222222"/>
                </a:solidFill>
              </a:rPr>
              <a:t>(details in the next slides)</a:t>
            </a:r>
          </a:p>
          <a:p>
            <a:endParaRPr lang="en-US" dirty="0">
              <a:solidFill>
                <a:srgbClr val="222222"/>
              </a:solidFill>
            </a:endParaRPr>
          </a:p>
          <a:p>
            <a:endParaRPr lang="en-US" dirty="0">
              <a:solidFill>
                <a:srgbClr val="222222"/>
              </a:solidFill>
            </a:endParaRPr>
          </a:p>
          <a:p>
            <a:r>
              <a:rPr lang="en-US" dirty="0">
                <a:solidFill>
                  <a:srgbClr val="222222"/>
                </a:solidFill>
              </a:rPr>
              <a:t>- Conferences for 2024</a:t>
            </a:r>
          </a:p>
          <a:p>
            <a:r>
              <a:rPr lang="en-US" dirty="0" err="1">
                <a:solidFill>
                  <a:srgbClr val="222222"/>
                </a:solidFill>
              </a:rPr>
              <a:t>Science@FELs</a:t>
            </a:r>
            <a:endParaRPr lang="en-US" dirty="0">
              <a:solidFill>
                <a:srgbClr val="222222"/>
              </a:solidFill>
            </a:endParaRPr>
          </a:p>
          <a:p>
            <a:r>
              <a:rPr lang="en-US" dirty="0">
                <a:solidFill>
                  <a:srgbClr val="222222"/>
                </a:solidFill>
              </a:rPr>
              <a:t>      SILS</a:t>
            </a:r>
          </a:p>
          <a:p>
            <a:r>
              <a:rPr lang="en-US" dirty="0">
                <a:solidFill>
                  <a:srgbClr val="222222"/>
                </a:solidFill>
              </a:rPr>
              <a:t>      …	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6004B7-B8B1-4D70-AC85-EDA01D757296}"/>
              </a:ext>
            </a:extLst>
          </p:cNvPr>
          <p:cNvSpPr txBox="1"/>
          <p:nvPr/>
        </p:nvSpPr>
        <p:spPr>
          <a:xfrm>
            <a:off x="8563609" y="1867717"/>
            <a:ext cx="33201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Personnel </a:t>
            </a:r>
          </a:p>
          <a:p>
            <a:r>
              <a:rPr lang="en-US" dirty="0"/>
              <a:t>replacement of a post-doctoral fellow and plans beyond 2025 (</a:t>
            </a:r>
            <a:r>
              <a:rPr lang="en-US" dirty="0">
                <a:highlight>
                  <a:srgbClr val="FFFF00"/>
                </a:highlight>
              </a:rPr>
              <a:t>including </a:t>
            </a:r>
            <a:r>
              <a:rPr lang="en-US" dirty="0" err="1">
                <a:highlight>
                  <a:srgbClr val="FFFF00"/>
                </a:highlight>
              </a:rPr>
              <a:t>EuPRAXIA</a:t>
            </a:r>
            <a:r>
              <a:rPr lang="en-US" dirty="0">
                <a:highlight>
                  <a:srgbClr val="FFFF00"/>
                </a:highlight>
              </a:rPr>
              <a:t>-PP</a:t>
            </a:r>
            <a:r>
              <a:rPr lang="en-US" dirty="0"/>
              <a:t>)</a:t>
            </a:r>
          </a:p>
          <a:p>
            <a:r>
              <a:rPr lang="en-US" b="1" dirty="0"/>
              <a:t>CRITICAL</a:t>
            </a:r>
          </a:p>
          <a:p>
            <a:endParaRPr lang="en-US" dirty="0"/>
          </a:p>
          <a:p>
            <a:r>
              <a:rPr lang="en-US" dirty="0"/>
              <a:t>- Procurement of R&amp;D elements (mainly for sample delivery) </a:t>
            </a:r>
          </a:p>
          <a:p>
            <a:r>
              <a:rPr lang="en-US" dirty="0"/>
              <a:t>Early 2024</a:t>
            </a:r>
          </a:p>
          <a:p>
            <a:r>
              <a:rPr lang="en-US" dirty="0"/>
              <a:t>	</a:t>
            </a:r>
          </a:p>
          <a:p>
            <a:endParaRPr lang="en-US" dirty="0">
              <a:solidFill>
                <a:srgbClr val="222222"/>
              </a:solidFill>
            </a:endParaRPr>
          </a:p>
          <a:p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885AF6-17EF-5C4C-7517-907772161866}"/>
              </a:ext>
            </a:extLst>
          </p:cNvPr>
          <p:cNvSpPr txBox="1"/>
          <p:nvPr/>
        </p:nvSpPr>
        <p:spPr>
          <a:xfrm>
            <a:off x="4133057" y="1783177"/>
            <a:ext cx="40221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rgbClr val="222222"/>
              </a:solidFill>
            </a:endParaRPr>
          </a:p>
          <a:p>
            <a:endParaRPr lang="en-US" dirty="0">
              <a:solidFill>
                <a:srgbClr val="222222"/>
              </a:solidFill>
            </a:endParaRPr>
          </a:p>
          <a:p>
            <a:endParaRPr lang="en-US" dirty="0">
              <a:solidFill>
                <a:srgbClr val="222222"/>
              </a:solidFill>
            </a:endParaRP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4E09F0AD-98AE-2C9E-FB02-194FA97FC251}"/>
              </a:ext>
            </a:extLst>
          </p:cNvPr>
          <p:cNvSpPr txBox="1"/>
          <p:nvPr/>
        </p:nvSpPr>
        <p:spPr>
          <a:xfrm>
            <a:off x="3843465" y="1720003"/>
            <a:ext cx="467728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rgbClr val="222222"/>
              </a:solidFill>
            </a:endParaRPr>
          </a:p>
          <a:p>
            <a:r>
              <a:rPr lang="en-US" dirty="0" err="1">
                <a:solidFill>
                  <a:srgbClr val="222222"/>
                </a:solidFill>
              </a:rPr>
              <a:t>EuXFEL</a:t>
            </a:r>
            <a:r>
              <a:rPr lang="en-US" dirty="0">
                <a:solidFill>
                  <a:srgbClr val="222222"/>
                </a:solidFill>
              </a:rPr>
              <a:t> user’s meeting</a:t>
            </a:r>
          </a:p>
          <a:p>
            <a:endParaRPr lang="en-US" dirty="0">
              <a:solidFill>
                <a:srgbClr val="222222"/>
              </a:solidFill>
            </a:endParaRPr>
          </a:p>
          <a:p>
            <a:endParaRPr lang="en-US" dirty="0">
              <a:solidFill>
                <a:srgbClr val="222222"/>
              </a:solidFill>
            </a:endParaRPr>
          </a:p>
          <a:p>
            <a:r>
              <a:rPr lang="en-US" dirty="0">
                <a:solidFill>
                  <a:srgbClr val="222222"/>
                </a:solidFill>
              </a:rPr>
              <a:t>__________________</a:t>
            </a:r>
          </a:p>
          <a:p>
            <a:endParaRPr lang="en-US" dirty="0">
              <a:solidFill>
                <a:srgbClr val="222222"/>
              </a:solidFill>
            </a:endParaRPr>
          </a:p>
          <a:p>
            <a:endParaRPr lang="en-US" dirty="0">
              <a:solidFill>
                <a:srgbClr val="222222"/>
              </a:solidFill>
            </a:endParaRPr>
          </a:p>
          <a:p>
            <a:r>
              <a:rPr lang="en-US" dirty="0" err="1">
                <a:solidFill>
                  <a:srgbClr val="222222"/>
                </a:solidFill>
              </a:rPr>
              <a:t>EuPRAXIA@SPARC_LAB</a:t>
            </a:r>
            <a:r>
              <a:rPr lang="en-US" dirty="0">
                <a:solidFill>
                  <a:srgbClr val="222222"/>
                </a:solidFill>
              </a:rPr>
              <a:t> users’ meeting</a:t>
            </a:r>
          </a:p>
          <a:p>
            <a:endParaRPr lang="en-US" dirty="0">
              <a:solidFill>
                <a:srgbClr val="222222"/>
              </a:solidFill>
            </a:endParaRPr>
          </a:p>
          <a:p>
            <a:r>
              <a:rPr lang="en-US" dirty="0">
                <a:solidFill>
                  <a:srgbClr val="222222"/>
                </a:solidFill>
              </a:rPr>
              <a:t>Dates: July 9</a:t>
            </a:r>
            <a:r>
              <a:rPr lang="en-US" baseline="30000" dirty="0">
                <a:solidFill>
                  <a:srgbClr val="222222"/>
                </a:solidFill>
              </a:rPr>
              <a:t>th</a:t>
            </a:r>
            <a:r>
              <a:rPr lang="en-US" dirty="0">
                <a:solidFill>
                  <a:srgbClr val="222222"/>
                </a:solidFill>
              </a:rPr>
              <a:t>-10</a:t>
            </a:r>
            <a:r>
              <a:rPr lang="en-US" baseline="30000" dirty="0">
                <a:solidFill>
                  <a:srgbClr val="222222"/>
                </a:solidFill>
              </a:rPr>
              <a:t>th</a:t>
            </a:r>
            <a:r>
              <a:rPr lang="en-US" dirty="0">
                <a:solidFill>
                  <a:srgbClr val="222222"/>
                </a:solidFill>
              </a:rPr>
              <a:t> 2024 (+ LEAPS 11</a:t>
            </a:r>
            <a:r>
              <a:rPr lang="en-US" baseline="30000" dirty="0">
                <a:solidFill>
                  <a:srgbClr val="222222"/>
                </a:solidFill>
              </a:rPr>
              <a:t>th</a:t>
            </a:r>
            <a:r>
              <a:rPr lang="en-US" dirty="0">
                <a:solidFill>
                  <a:srgbClr val="222222"/>
                </a:solidFill>
              </a:rPr>
              <a:t>-12</a:t>
            </a:r>
            <a:r>
              <a:rPr lang="en-US" baseline="30000" dirty="0">
                <a:solidFill>
                  <a:srgbClr val="222222"/>
                </a:solidFill>
              </a:rPr>
              <a:t>th</a:t>
            </a:r>
            <a:r>
              <a:rPr lang="en-US" dirty="0">
                <a:solidFill>
                  <a:srgbClr val="222222"/>
                </a:solidFill>
              </a:rPr>
              <a:t>)</a:t>
            </a:r>
          </a:p>
          <a:p>
            <a:endParaRPr lang="en-US" dirty="0">
              <a:solidFill>
                <a:srgbClr val="222222"/>
              </a:solidFill>
            </a:endParaRPr>
          </a:p>
          <a:p>
            <a:r>
              <a:rPr lang="en-US" dirty="0">
                <a:solidFill>
                  <a:srgbClr val="222222"/>
                </a:solidFill>
              </a:rPr>
              <a:t>Do we have a budget to </a:t>
            </a:r>
            <a:r>
              <a:rPr lang="en-US" b="1" dirty="0">
                <a:solidFill>
                  <a:srgbClr val="222222"/>
                </a:solidFill>
              </a:rPr>
              <a:t>invite speakers</a:t>
            </a:r>
            <a:r>
              <a:rPr lang="en-US" dirty="0">
                <a:solidFill>
                  <a:srgbClr val="222222"/>
                </a:solidFill>
              </a:rPr>
              <a:t>?</a:t>
            </a:r>
          </a:p>
          <a:p>
            <a:endParaRPr lang="en-US" dirty="0">
              <a:solidFill>
                <a:srgbClr val="222222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0A951E5-5DFC-AAAA-FC02-A61A885FCC08}"/>
              </a:ext>
            </a:extLst>
          </p:cNvPr>
          <p:cNvSpPr/>
          <p:nvPr/>
        </p:nvSpPr>
        <p:spPr>
          <a:xfrm>
            <a:off x="10329333" y="14060"/>
            <a:ext cx="1761067" cy="967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 8</a:t>
            </a:r>
          </a:p>
          <a:p>
            <a:pPr algn="ctr"/>
            <a:r>
              <a:rPr lang="en-US" dirty="0"/>
              <a:t>31.1.2024</a:t>
            </a:r>
          </a:p>
        </p:txBody>
      </p:sp>
    </p:spTree>
    <p:extLst>
      <p:ext uri="{BB962C8B-B14F-4D97-AF65-F5344CB8AC3E}">
        <p14:creationId xmlns:p14="http://schemas.microsoft.com/office/powerpoint/2010/main" val="309810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A311F21-E9A6-4ACD-900B-CB8DED108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31" y="96870"/>
            <a:ext cx="985181" cy="49780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E6B0A82-B414-4B70-B581-DF4E7E2CF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7" y="119691"/>
            <a:ext cx="807206" cy="50655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E08903-20D3-486C-95A8-B382B77D3986}"/>
              </a:ext>
            </a:extLst>
          </p:cNvPr>
          <p:cNvSpPr txBox="1"/>
          <p:nvPr/>
        </p:nvSpPr>
        <p:spPr>
          <a:xfrm>
            <a:off x="2581486" y="375895"/>
            <a:ext cx="7135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Dubai Light" panose="020B0303030403030204" pitchFamily="34" charset="-78"/>
                <a:cs typeface="Dubai Light" panose="020B0303030403030204" pitchFamily="34" charset="-78"/>
              </a:rPr>
              <a:t>WA </a:t>
            </a:r>
            <a:r>
              <a:rPr lang="en-US" sz="3000">
                <a:latin typeface="Dubai Light" panose="020B0303030403030204" pitchFamily="34" charset="-78"/>
                <a:cs typeface="Dubai Light" panose="020B0303030403030204" pitchFamily="34" charset="-78"/>
              </a:rPr>
              <a:t>8 </a:t>
            </a:r>
            <a:endParaRPr lang="en-US" sz="3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D8B75820-C37F-4A72-99B3-39C9C751536E}"/>
              </a:ext>
            </a:extLst>
          </p:cNvPr>
          <p:cNvCxnSpPr/>
          <p:nvPr/>
        </p:nvCxnSpPr>
        <p:spPr>
          <a:xfrm>
            <a:off x="174927" y="1061156"/>
            <a:ext cx="11915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9C70EB-3ED3-4903-8EA2-2D5F3DE028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11" y="544222"/>
            <a:ext cx="985181" cy="4408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17136A5A-85A0-7C42-E414-24844124264F}"/>
              </a:ext>
            </a:extLst>
          </p:cNvPr>
          <p:cNvSpPr/>
          <p:nvPr/>
        </p:nvSpPr>
        <p:spPr>
          <a:xfrm>
            <a:off x="10329333" y="14060"/>
            <a:ext cx="1761067" cy="967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 8</a:t>
            </a:r>
          </a:p>
          <a:p>
            <a:pPr algn="ctr"/>
            <a:r>
              <a:rPr lang="en-US" dirty="0"/>
              <a:t>31.1.2024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AD47DCC-CBCF-EA12-F1EB-165329EE7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515166"/>
              </p:ext>
            </p:extLst>
          </p:nvPr>
        </p:nvGraphicFramePr>
        <p:xfrm>
          <a:off x="797919" y="2445992"/>
          <a:ext cx="4797605" cy="229600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405818">
                  <a:extLst>
                    <a:ext uri="{9D8B030D-6E8A-4147-A177-3AD203B41FA5}">
                      <a16:colId xmlns:a16="http://schemas.microsoft.com/office/drawing/2014/main" val="3078946529"/>
                    </a:ext>
                  </a:extLst>
                </a:gridCol>
                <a:gridCol w="2391787">
                  <a:extLst>
                    <a:ext uri="{9D8B030D-6E8A-4147-A177-3AD203B41FA5}">
                      <a16:colId xmlns:a16="http://schemas.microsoft.com/office/drawing/2014/main" val="234598861"/>
                    </a:ext>
                  </a:extLst>
                </a:gridCol>
              </a:tblGrid>
              <a:tr h="574002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>
                          <a:solidFill>
                            <a:srgbClr val="002060"/>
                          </a:solidFill>
                        </a:rPr>
                        <a:t>Parameter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2060"/>
                          </a:solidFill>
                        </a:rPr>
                        <a:t>Value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165261"/>
                  </a:ext>
                </a:extLst>
              </a:tr>
              <a:tr h="574002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>
                          <a:solidFill>
                            <a:srgbClr val="002060"/>
                          </a:solidFill>
                        </a:rPr>
                        <a:t>Wavelength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2060"/>
                          </a:solidFill>
                          <a:sym typeface="Symbol" panose="05050102010706020507" pitchFamily="18" charset="2"/>
                        </a:rPr>
                        <a:t>4-10</a:t>
                      </a:r>
                      <a:r>
                        <a:rPr lang="it-IT" sz="2400" dirty="0">
                          <a:solidFill>
                            <a:srgbClr val="002060"/>
                          </a:solidFill>
                        </a:rPr>
                        <a:t> nm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438782"/>
                  </a:ext>
                </a:extLst>
              </a:tr>
              <a:tr h="574002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>
                          <a:solidFill>
                            <a:srgbClr val="002060"/>
                          </a:solidFill>
                        </a:rPr>
                        <a:t>Photons</a:t>
                      </a:r>
                      <a:r>
                        <a:rPr lang="it-IT" sz="240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it-IT" sz="2400" dirty="0" err="1">
                          <a:solidFill>
                            <a:srgbClr val="002060"/>
                          </a:solidFill>
                        </a:rPr>
                        <a:t>pulse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</a:rPr>
                        <a:t> 10 </a:t>
                      </a:r>
                      <a:r>
                        <a:rPr lang="it-IT" sz="2400" baseline="30000" dirty="0">
                          <a:solidFill>
                            <a:srgbClr val="002060"/>
                          </a:solidFill>
                        </a:rPr>
                        <a:t>10</a:t>
                      </a:r>
                      <a:r>
                        <a:rPr lang="it-IT" sz="24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2400" dirty="0">
                          <a:solidFill>
                            <a:srgbClr val="002060"/>
                          </a:solidFill>
                        </a:rPr>
                        <a:t>- 10 </a:t>
                      </a:r>
                      <a:r>
                        <a:rPr lang="it-IT" sz="2400" baseline="30000" dirty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en-GB" sz="2400" baseline="30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407336"/>
                  </a:ext>
                </a:extLst>
              </a:tr>
              <a:tr h="574002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>
                          <a:solidFill>
                            <a:srgbClr val="002060"/>
                          </a:solidFill>
                        </a:rPr>
                        <a:t>Pulse</a:t>
                      </a:r>
                      <a:r>
                        <a:rPr lang="it-IT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2400" dirty="0" err="1">
                          <a:solidFill>
                            <a:srgbClr val="002060"/>
                          </a:solidFill>
                        </a:rPr>
                        <a:t>duration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2060"/>
                          </a:solidFill>
                        </a:rPr>
                        <a:t>&lt; 50 </a:t>
                      </a:r>
                      <a:r>
                        <a:rPr lang="it-IT" sz="2400" dirty="0" err="1">
                          <a:solidFill>
                            <a:srgbClr val="002060"/>
                          </a:solidFill>
                        </a:rPr>
                        <a:t>fs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691908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938F3546-2A72-C9D6-783C-280A8358C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86095"/>
              </p:ext>
            </p:extLst>
          </p:nvPr>
        </p:nvGraphicFramePr>
        <p:xfrm>
          <a:off x="7127791" y="2454024"/>
          <a:ext cx="4361413" cy="227994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187084">
                  <a:extLst>
                    <a:ext uri="{9D8B030D-6E8A-4147-A177-3AD203B41FA5}">
                      <a16:colId xmlns:a16="http://schemas.microsoft.com/office/drawing/2014/main" val="3078946529"/>
                    </a:ext>
                  </a:extLst>
                </a:gridCol>
                <a:gridCol w="2174329">
                  <a:extLst>
                    <a:ext uri="{9D8B030D-6E8A-4147-A177-3AD203B41FA5}">
                      <a16:colId xmlns:a16="http://schemas.microsoft.com/office/drawing/2014/main" val="234598861"/>
                    </a:ext>
                  </a:extLst>
                </a:gridCol>
              </a:tblGrid>
              <a:tr h="569986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>
                          <a:solidFill>
                            <a:srgbClr val="002060"/>
                          </a:solidFill>
                        </a:rPr>
                        <a:t>Parameter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2060"/>
                          </a:solidFill>
                        </a:rPr>
                        <a:t>Value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165261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>
                          <a:solidFill>
                            <a:srgbClr val="002060"/>
                          </a:solidFill>
                        </a:rPr>
                        <a:t>Wavelength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2060"/>
                          </a:solidFill>
                        </a:rPr>
                        <a:t>50-180 nm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438782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>
                          <a:solidFill>
                            <a:srgbClr val="002060"/>
                          </a:solidFill>
                        </a:rPr>
                        <a:t>Photons</a:t>
                      </a:r>
                      <a:r>
                        <a:rPr lang="it-IT" sz="240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it-IT" sz="2400" dirty="0" err="1">
                          <a:solidFill>
                            <a:srgbClr val="002060"/>
                          </a:solidFill>
                        </a:rPr>
                        <a:t>pulse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</a:rPr>
                        <a:t> 10 </a:t>
                      </a:r>
                      <a:r>
                        <a:rPr lang="it-IT" sz="2400" baseline="30000" dirty="0">
                          <a:solidFill>
                            <a:srgbClr val="002060"/>
                          </a:solidFill>
                        </a:rPr>
                        <a:t>13</a:t>
                      </a:r>
                      <a:r>
                        <a:rPr lang="it-IT" sz="24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2400" dirty="0">
                          <a:solidFill>
                            <a:srgbClr val="002060"/>
                          </a:solidFill>
                        </a:rPr>
                        <a:t>- 10 </a:t>
                      </a:r>
                      <a:r>
                        <a:rPr lang="it-IT" sz="2400" baseline="30000" dirty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en-GB" sz="2400" baseline="30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407336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>
                          <a:solidFill>
                            <a:srgbClr val="002060"/>
                          </a:solidFill>
                        </a:rPr>
                        <a:t>Pulse</a:t>
                      </a:r>
                      <a:r>
                        <a:rPr lang="it-IT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2400" dirty="0" err="1">
                          <a:solidFill>
                            <a:srgbClr val="002060"/>
                          </a:solidFill>
                        </a:rPr>
                        <a:t>duration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2060"/>
                          </a:solidFill>
                        </a:rPr>
                        <a:t>20-200 </a:t>
                      </a:r>
                      <a:r>
                        <a:rPr lang="it-IT" sz="2400" dirty="0" err="1">
                          <a:solidFill>
                            <a:srgbClr val="002060"/>
                          </a:solidFill>
                        </a:rPr>
                        <a:t>fs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691908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33A608AA-9795-1679-8C90-D675214ED790}"/>
              </a:ext>
            </a:extLst>
          </p:cNvPr>
          <p:cNvSpPr txBox="1"/>
          <p:nvPr/>
        </p:nvSpPr>
        <p:spPr>
          <a:xfrm>
            <a:off x="797920" y="1437644"/>
            <a:ext cx="106912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Figures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AQUA</a:t>
            </a:r>
            <a:r>
              <a:rPr lang="en-US" sz="2800" dirty="0">
                <a:solidFill>
                  <a:srgbClr val="002060"/>
                </a:solidFill>
              </a:rPr>
              <a:t>                                                  	</a:t>
            </a:r>
            <a:r>
              <a:rPr lang="en-US" sz="2800" b="1" dirty="0">
                <a:solidFill>
                  <a:srgbClr val="002060"/>
                </a:solidFill>
              </a:rPr>
              <a:t>ARIA</a:t>
            </a:r>
          </a:p>
        </p:txBody>
      </p:sp>
    </p:spTree>
    <p:extLst>
      <p:ext uri="{BB962C8B-B14F-4D97-AF65-F5344CB8AC3E}">
        <p14:creationId xmlns:p14="http://schemas.microsoft.com/office/powerpoint/2010/main" val="400096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A311F21-E9A6-4ACD-900B-CB8DED108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31" y="96870"/>
            <a:ext cx="985181" cy="49780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E6B0A82-B414-4B70-B581-DF4E7E2CF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7" y="119691"/>
            <a:ext cx="807206" cy="50655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E08903-20D3-486C-95A8-B382B77D3986}"/>
              </a:ext>
            </a:extLst>
          </p:cNvPr>
          <p:cNvSpPr txBox="1"/>
          <p:nvPr/>
        </p:nvSpPr>
        <p:spPr>
          <a:xfrm>
            <a:off x="2581486" y="375895"/>
            <a:ext cx="7135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Dubai Light" panose="020B0303030403030204" pitchFamily="34" charset="-78"/>
                <a:cs typeface="Dubai Light" panose="020B0303030403030204" pitchFamily="34" charset="-78"/>
              </a:rPr>
              <a:t>WA </a:t>
            </a:r>
            <a:r>
              <a:rPr lang="en-US" sz="3000">
                <a:latin typeface="Dubai Light" panose="020B0303030403030204" pitchFamily="34" charset="-78"/>
                <a:cs typeface="Dubai Light" panose="020B0303030403030204" pitchFamily="34" charset="-78"/>
              </a:rPr>
              <a:t>8 </a:t>
            </a:r>
            <a:endParaRPr lang="en-US" sz="3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D8B75820-C37F-4A72-99B3-39C9C751536E}"/>
              </a:ext>
            </a:extLst>
          </p:cNvPr>
          <p:cNvCxnSpPr/>
          <p:nvPr/>
        </p:nvCxnSpPr>
        <p:spPr>
          <a:xfrm>
            <a:off x="174927" y="1061156"/>
            <a:ext cx="11915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9C70EB-3ED3-4903-8EA2-2D5F3DE028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11" y="544222"/>
            <a:ext cx="985181" cy="440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3A00671-D039-21CC-FE08-401A76D6E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27" y="1230413"/>
            <a:ext cx="5056308" cy="500677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F0708C0-40FE-8542-E8B3-4BD7CB581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8435" y="1137264"/>
            <a:ext cx="4713378" cy="391701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FAC798E-4EBD-90CD-54EA-5139D8D32522}"/>
              </a:ext>
            </a:extLst>
          </p:cNvPr>
          <p:cNvSpPr txBox="1"/>
          <p:nvPr/>
        </p:nvSpPr>
        <p:spPr>
          <a:xfrm>
            <a:off x="5878287" y="48260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Support needed, especially for the ARIA beamline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7136A5A-85A0-7C42-E414-24844124264F}"/>
              </a:ext>
            </a:extLst>
          </p:cNvPr>
          <p:cNvSpPr/>
          <p:nvPr/>
        </p:nvSpPr>
        <p:spPr>
          <a:xfrm>
            <a:off x="10329333" y="14060"/>
            <a:ext cx="1761067" cy="967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 8</a:t>
            </a:r>
          </a:p>
          <a:p>
            <a:pPr algn="ctr"/>
            <a:r>
              <a:rPr lang="en-US" dirty="0"/>
              <a:t>31.1.2024</a:t>
            </a:r>
          </a:p>
        </p:txBody>
      </p:sp>
    </p:spTree>
    <p:extLst>
      <p:ext uri="{BB962C8B-B14F-4D97-AF65-F5344CB8AC3E}">
        <p14:creationId xmlns:p14="http://schemas.microsoft.com/office/powerpoint/2010/main" val="362208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A311F21-E9A6-4ACD-900B-CB8DED108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31" y="96870"/>
            <a:ext cx="985181" cy="49780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E6B0A82-B414-4B70-B581-DF4E7E2CF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7" y="119691"/>
            <a:ext cx="807206" cy="50655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E08903-20D3-486C-95A8-B382B77D3986}"/>
              </a:ext>
            </a:extLst>
          </p:cNvPr>
          <p:cNvSpPr txBox="1"/>
          <p:nvPr/>
        </p:nvSpPr>
        <p:spPr>
          <a:xfrm>
            <a:off x="2581486" y="375895"/>
            <a:ext cx="7135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Dubai Light" panose="020B0303030403030204" pitchFamily="34" charset="-78"/>
                <a:cs typeface="Dubai Light" panose="020B0303030403030204" pitchFamily="34" charset="-78"/>
              </a:rPr>
              <a:t>WA </a:t>
            </a:r>
            <a:r>
              <a:rPr lang="en-US" sz="3000">
                <a:latin typeface="Dubai Light" panose="020B0303030403030204" pitchFamily="34" charset="-78"/>
                <a:cs typeface="Dubai Light" panose="020B0303030403030204" pitchFamily="34" charset="-78"/>
              </a:rPr>
              <a:t>8 </a:t>
            </a:r>
            <a:endParaRPr lang="en-US" sz="3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D8B75820-C37F-4A72-99B3-39C9C751536E}"/>
              </a:ext>
            </a:extLst>
          </p:cNvPr>
          <p:cNvCxnSpPr/>
          <p:nvPr/>
        </p:nvCxnSpPr>
        <p:spPr>
          <a:xfrm>
            <a:off x="174927" y="1061156"/>
            <a:ext cx="11915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9C70EB-3ED3-4903-8EA2-2D5F3DE028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11" y="544222"/>
            <a:ext cx="985181" cy="440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42BDD0E-19BA-CA7C-6385-7D063CBD41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18" r="8769"/>
          <a:stretch/>
        </p:blipFill>
        <p:spPr>
          <a:xfrm>
            <a:off x="113005" y="1666858"/>
            <a:ext cx="3972622" cy="392845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A7D16BC-78CC-3B25-EC08-6ABA9E1383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101"/>
          <a:stretch/>
        </p:blipFill>
        <p:spPr>
          <a:xfrm>
            <a:off x="8022152" y="1396374"/>
            <a:ext cx="4169848" cy="4720999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FD36F528-CE03-47EF-B0F9-1C132BECD24D}"/>
              </a:ext>
            </a:extLst>
          </p:cNvPr>
          <p:cNvSpPr/>
          <p:nvPr/>
        </p:nvSpPr>
        <p:spPr>
          <a:xfrm>
            <a:off x="10329333" y="14060"/>
            <a:ext cx="1761067" cy="967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 8</a:t>
            </a:r>
          </a:p>
          <a:p>
            <a:pPr algn="ctr"/>
            <a:r>
              <a:rPr lang="en-US" dirty="0"/>
              <a:t>31.1.2024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95704DC1-9A0C-9C47-4349-41D78C924F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425" y="1069532"/>
            <a:ext cx="4038950" cy="57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12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Widescreen</PresentationFormat>
  <Paragraphs>64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Dubai Light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Stellato</dc:creator>
  <cp:lastModifiedBy>Francesco Stellato</cp:lastModifiedBy>
  <cp:revision>30</cp:revision>
  <dcterms:created xsi:type="dcterms:W3CDTF">2022-11-06T08:36:19Z</dcterms:created>
  <dcterms:modified xsi:type="dcterms:W3CDTF">2024-01-31T09:26:07Z</dcterms:modified>
</cp:coreProperties>
</file>