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715" r:id="rId3"/>
    <p:sldMasterId id="2147483740" r:id="rId4"/>
    <p:sldMasterId id="2147483755" r:id="rId5"/>
    <p:sldMasterId id="2147483779" r:id="rId6"/>
  </p:sldMasterIdLst>
  <p:notesMasterIdLst>
    <p:notesMasterId r:id="rId35"/>
  </p:notesMasterIdLst>
  <p:sldIdLst>
    <p:sldId id="598" r:id="rId7"/>
    <p:sldId id="884" r:id="rId8"/>
    <p:sldId id="784" r:id="rId9"/>
    <p:sldId id="885" r:id="rId10"/>
    <p:sldId id="886" r:id="rId11"/>
    <p:sldId id="887" r:id="rId12"/>
    <p:sldId id="888" r:id="rId13"/>
    <p:sldId id="876" r:id="rId14"/>
    <p:sldId id="889" r:id="rId15"/>
    <p:sldId id="890" r:id="rId16"/>
    <p:sldId id="891" r:id="rId17"/>
    <p:sldId id="892" r:id="rId18"/>
    <p:sldId id="893" r:id="rId19"/>
    <p:sldId id="813" r:id="rId20"/>
    <p:sldId id="814" r:id="rId21"/>
    <p:sldId id="818" r:id="rId22"/>
    <p:sldId id="895" r:id="rId23"/>
    <p:sldId id="897" r:id="rId24"/>
    <p:sldId id="894" r:id="rId25"/>
    <p:sldId id="851" r:id="rId26"/>
    <p:sldId id="259" r:id="rId27"/>
    <p:sldId id="257" r:id="rId28"/>
    <p:sldId id="258" r:id="rId29"/>
    <p:sldId id="878" r:id="rId30"/>
    <p:sldId id="820" r:id="rId31"/>
    <p:sldId id="817" r:id="rId32"/>
    <p:sldId id="896" r:id="rId33"/>
    <p:sldId id="78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8AD8"/>
    <a:srgbClr val="FF9300"/>
    <a:srgbClr val="FFC000"/>
    <a:srgbClr val="945200"/>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89188-FF21-8547-9125-6C1779C0E51F}" v="22" dt="2024-01-30T15:53:27.82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1" autoAdjust="0"/>
    <p:restoredTop sz="96097"/>
  </p:normalViewPr>
  <p:slideViewPr>
    <p:cSldViewPr snapToGrid="0">
      <p:cViewPr varScale="1">
        <p:scale>
          <a:sx n="209" d="100"/>
          <a:sy n="209" d="100"/>
        </p:scale>
        <p:origin x="134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FAA78-D086-264C-A02B-6E114F0BCC15}" type="datetimeFigureOut">
              <a:rPr lang="it-IT" smtClean="0"/>
              <a:t>26/01/24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2F16F-7CE4-0344-9CC7-5BDB8A7212DB}" type="slidenum">
              <a:rPr lang="it-IT" smtClean="0"/>
              <a:t>‹N›</a:t>
            </a:fld>
            <a:endParaRPr lang="it-IT"/>
          </a:p>
        </p:txBody>
      </p:sp>
    </p:spTree>
    <p:extLst>
      <p:ext uri="{BB962C8B-B14F-4D97-AF65-F5344CB8AC3E}">
        <p14:creationId xmlns:p14="http://schemas.microsoft.com/office/powerpoint/2010/main" val="201035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8CF2F16F-7CE4-0344-9CC7-5BDB8A7212DB}" type="slidenum">
              <a:rPr lang="it-IT" smtClean="0"/>
              <a:t>2</a:t>
            </a:fld>
            <a:endParaRPr lang="it-IT"/>
          </a:p>
        </p:txBody>
      </p:sp>
    </p:spTree>
    <p:extLst>
      <p:ext uri="{BB962C8B-B14F-4D97-AF65-F5344CB8AC3E}">
        <p14:creationId xmlns:p14="http://schemas.microsoft.com/office/powerpoint/2010/main" val="319527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3B90E007-C09D-C494-88F0-DA794CC3FF57}"/>
              </a:ext>
            </a:extLst>
          </p:cNvPr>
          <p:cNvSpPr txBox="1">
            <a:spLocks noGrp="1"/>
          </p:cNvSpPr>
          <p:nvPr>
            <p:ph type="sldNum" sz="quarter" idx="5"/>
          </p:nvPr>
        </p:nvSpPr>
        <p:spPr>
          <a:ln/>
        </p:spPr>
        <p:txBody>
          <a:bodyPr vert="horz" wrap="square" lIns="0" tIns="0" rIns="0" bIns="0" anchor="b">
            <a:noAutofit/>
          </a:bodyPr>
          <a:lstStyle/>
          <a:p>
            <a:pPr lvl="0"/>
            <a:fld id="{76B4D79D-C39A-BA42-8EE6-F043E47CCE68}" type="slidenum">
              <a:t>21</a:t>
            </a:fld>
            <a:endParaRPr lang="en-US"/>
          </a:p>
        </p:txBody>
      </p:sp>
      <p:sp>
        <p:nvSpPr>
          <p:cNvPr id="2" name="Segnaposto immagine diapositiva 1">
            <a:extLst>
              <a:ext uri="{FF2B5EF4-FFF2-40B4-BE49-F238E27FC236}">
                <a16:creationId xmlns:a16="http://schemas.microsoft.com/office/drawing/2014/main" id="{8C87C455-0F96-B7FF-1C1A-14B7E833473A}"/>
              </a:ext>
            </a:extLst>
          </p:cNvPr>
          <p:cNvSpPr>
            <a:spLocks noGrp="1" noRot="1" noChangeAspect="1" noResize="1"/>
          </p:cNvSpPr>
          <p:nvPr>
            <p:ph type="sldImg"/>
          </p:nvPr>
        </p:nvSpPr>
        <p:spPr>
          <a:xfrm>
            <a:off x="533400" y="763588"/>
            <a:ext cx="6705600" cy="3771900"/>
          </a:xfrm>
          <a:solidFill>
            <a:srgbClr val="99CCFF"/>
          </a:solidFill>
          <a:ln w="25400">
            <a:solidFill>
              <a:srgbClr val="000000"/>
            </a:solidFill>
            <a:prstDash val="solid"/>
          </a:ln>
        </p:spPr>
      </p:sp>
      <p:sp>
        <p:nvSpPr>
          <p:cNvPr id="3" name="Segnaposto note 2">
            <a:extLst>
              <a:ext uri="{FF2B5EF4-FFF2-40B4-BE49-F238E27FC236}">
                <a16:creationId xmlns:a16="http://schemas.microsoft.com/office/drawing/2014/main" id="{5D18C748-5582-FAEE-6104-0E7CD1DB0D02}"/>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08476F3C-BB1B-DA71-0563-BC99C37067CD}"/>
              </a:ext>
            </a:extLst>
          </p:cNvPr>
          <p:cNvSpPr txBox="1">
            <a:spLocks noGrp="1"/>
          </p:cNvSpPr>
          <p:nvPr>
            <p:ph type="sldNum" sz="quarter" idx="5"/>
          </p:nvPr>
        </p:nvSpPr>
        <p:spPr>
          <a:ln/>
        </p:spPr>
        <p:txBody>
          <a:bodyPr vert="horz" wrap="square" lIns="0" tIns="0" rIns="0" bIns="0" anchor="b">
            <a:noAutofit/>
          </a:bodyPr>
          <a:lstStyle/>
          <a:p>
            <a:pPr lvl="0"/>
            <a:fld id="{A04C716E-0B06-8F43-9747-BBAA8900ED8C}" type="slidenum">
              <a:t>22</a:t>
            </a:fld>
            <a:endParaRPr lang="en-US"/>
          </a:p>
        </p:txBody>
      </p:sp>
      <p:sp>
        <p:nvSpPr>
          <p:cNvPr id="2" name="Segnaposto immagine diapositiva 1">
            <a:extLst>
              <a:ext uri="{FF2B5EF4-FFF2-40B4-BE49-F238E27FC236}">
                <a16:creationId xmlns:a16="http://schemas.microsoft.com/office/drawing/2014/main" id="{7CD43017-873E-D0C7-7E0B-3306934140F1}"/>
              </a:ext>
            </a:extLst>
          </p:cNvPr>
          <p:cNvSpPr>
            <a:spLocks noGrp="1" noRot="1" noChangeAspect="1" noResize="1"/>
          </p:cNvSpPr>
          <p:nvPr>
            <p:ph type="sldImg"/>
          </p:nvPr>
        </p:nvSpPr>
        <p:spPr>
          <a:xfrm>
            <a:off x="533400" y="763588"/>
            <a:ext cx="6705600" cy="3771900"/>
          </a:xfrm>
          <a:solidFill>
            <a:srgbClr val="99CCFF"/>
          </a:solidFill>
          <a:ln w="25400">
            <a:solidFill>
              <a:srgbClr val="000000"/>
            </a:solidFill>
            <a:prstDash val="solid"/>
          </a:ln>
        </p:spPr>
      </p:sp>
      <p:sp>
        <p:nvSpPr>
          <p:cNvPr id="3" name="Segnaposto note 2">
            <a:extLst>
              <a:ext uri="{FF2B5EF4-FFF2-40B4-BE49-F238E27FC236}">
                <a16:creationId xmlns:a16="http://schemas.microsoft.com/office/drawing/2014/main" id="{914A8362-4BFF-4C02-7D9B-601B020B867B}"/>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0924B64C-D108-B065-3F75-A2E20E0C5D10}"/>
              </a:ext>
            </a:extLst>
          </p:cNvPr>
          <p:cNvSpPr txBox="1">
            <a:spLocks noGrp="1"/>
          </p:cNvSpPr>
          <p:nvPr>
            <p:ph type="sldNum" sz="quarter" idx="5"/>
          </p:nvPr>
        </p:nvSpPr>
        <p:spPr>
          <a:ln/>
        </p:spPr>
        <p:txBody>
          <a:bodyPr vert="horz" wrap="square" lIns="0" tIns="0" rIns="0" bIns="0" anchor="b">
            <a:noAutofit/>
          </a:bodyPr>
          <a:lstStyle/>
          <a:p>
            <a:pPr lvl="0"/>
            <a:fld id="{B4B4A07B-7935-A943-9D0D-68448D665EC7}" type="slidenum">
              <a:t>23</a:t>
            </a:fld>
            <a:endParaRPr lang="en-US"/>
          </a:p>
        </p:txBody>
      </p:sp>
      <p:sp>
        <p:nvSpPr>
          <p:cNvPr id="2" name="Segnaposto immagine diapositiva 1">
            <a:extLst>
              <a:ext uri="{FF2B5EF4-FFF2-40B4-BE49-F238E27FC236}">
                <a16:creationId xmlns:a16="http://schemas.microsoft.com/office/drawing/2014/main" id="{C8192DC0-8BFB-78F7-FFFC-2A6DF9EC00C3}"/>
              </a:ext>
            </a:extLst>
          </p:cNvPr>
          <p:cNvSpPr>
            <a:spLocks noGrp="1" noRot="1" noChangeAspect="1" noResize="1"/>
          </p:cNvSpPr>
          <p:nvPr>
            <p:ph type="sldImg"/>
          </p:nvPr>
        </p:nvSpPr>
        <p:spPr>
          <a:xfrm>
            <a:off x="533400" y="763588"/>
            <a:ext cx="6705600" cy="3771900"/>
          </a:xfrm>
          <a:solidFill>
            <a:srgbClr val="99CCFF"/>
          </a:solidFill>
          <a:ln w="25400">
            <a:solidFill>
              <a:srgbClr val="000000"/>
            </a:solidFill>
            <a:prstDash val="solid"/>
          </a:ln>
        </p:spPr>
      </p:sp>
      <p:sp>
        <p:nvSpPr>
          <p:cNvPr id="3" name="Segnaposto note 2">
            <a:extLst>
              <a:ext uri="{FF2B5EF4-FFF2-40B4-BE49-F238E27FC236}">
                <a16:creationId xmlns:a16="http://schemas.microsoft.com/office/drawing/2014/main" id="{79BEA708-F6C3-872F-EFCA-AFB06180BAEE}"/>
              </a:ext>
            </a:extLst>
          </p:cNvPr>
          <p:cNvSpPr txBox="1">
            <a:spLocks noGrp="1"/>
          </p:cNvSpPr>
          <p:nvPr>
            <p:ph type="body" sz="quarter" idx="1"/>
          </p:nvPr>
        </p:nvSpPr>
        <p:spPr/>
        <p:txBody>
          <a:bodyPr vert="horz"/>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11560" y="1329612"/>
            <a:ext cx="7772400" cy="1102519"/>
          </a:xfrm>
          <a:prstGeom prst="rect">
            <a:avLst/>
          </a:prstGeom>
        </p:spPr>
        <p:txBody>
          <a:bodyPr/>
          <a:lstStyle>
            <a:lvl1pPr>
              <a:defRPr sz="24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stStyle>
          <a:p>
            <a:r>
              <a:rPr lang="it-IT" dirty="0"/>
              <a:t>Titolo</a:t>
            </a:r>
            <a:endParaRPr lang="en-US" dirty="0"/>
          </a:p>
        </p:txBody>
      </p:sp>
      <p:sp>
        <p:nvSpPr>
          <p:cNvPr id="3" name="Sottotitolo 2"/>
          <p:cNvSpPr>
            <a:spLocks noGrp="1"/>
          </p:cNvSpPr>
          <p:nvPr>
            <p:ph type="subTitle" idx="1" hasCustomPrompt="1"/>
          </p:nvPr>
        </p:nvSpPr>
        <p:spPr>
          <a:xfrm>
            <a:off x="1371600" y="2679762"/>
            <a:ext cx="6400800" cy="830066"/>
          </a:xfrm>
        </p:spPr>
        <p:txBody>
          <a:bodyPr/>
          <a:lstStyle>
            <a:lvl1pPr marL="0" indent="0" algn="ctr">
              <a:buNone/>
              <a:defRPr sz="21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dirty="0" err="1"/>
              <a:t>Name</a:t>
            </a:r>
            <a:endParaRPr lang="it-IT" dirty="0"/>
          </a:p>
          <a:p>
            <a:r>
              <a:rPr lang="it-IT" dirty="0" err="1"/>
              <a:t>Affiliation</a:t>
            </a:r>
            <a:endParaRPr lang="it-IT" dirty="0"/>
          </a:p>
        </p:txBody>
      </p:sp>
      <p:sp>
        <p:nvSpPr>
          <p:cNvPr id="9" name="Sottotitolo 2"/>
          <p:cNvSpPr txBox="1">
            <a:spLocks/>
          </p:cNvSpPr>
          <p:nvPr userDrawn="1"/>
        </p:nvSpPr>
        <p:spPr>
          <a:xfrm>
            <a:off x="1376533" y="3509827"/>
            <a:ext cx="6400800" cy="358067"/>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sz="1800">
              <a:latin typeface="Arial Rounded MT Bold" panose="020F0704030504030204" pitchFamily="34" charset="77"/>
            </a:endParaRPr>
          </a:p>
        </p:txBody>
      </p:sp>
      <p:cxnSp>
        <p:nvCxnSpPr>
          <p:cNvPr id="11" name="Connettore 1 10"/>
          <p:cNvCxnSpPr/>
          <p:nvPr userDrawn="1"/>
        </p:nvCxnSpPr>
        <p:spPr>
          <a:xfrm>
            <a:off x="251520" y="4569972"/>
            <a:ext cx="8568952"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10" name="Group 4">
            <a:extLst>
              <a:ext uri="{FF2B5EF4-FFF2-40B4-BE49-F238E27FC236}">
                <a16:creationId xmlns:a16="http://schemas.microsoft.com/office/drawing/2014/main" id="{E6B39DA0-B46C-4EF9-BA97-F3ADC3C49C16}"/>
              </a:ext>
            </a:extLst>
          </p:cNvPr>
          <p:cNvGrpSpPr>
            <a:grpSpLocks noChangeAspect="1"/>
          </p:cNvGrpSpPr>
          <p:nvPr userDrawn="1"/>
        </p:nvGrpSpPr>
        <p:grpSpPr bwMode="auto">
          <a:xfrm>
            <a:off x="2987824" y="122521"/>
            <a:ext cx="3233737" cy="1175147"/>
            <a:chOff x="843" y="1173"/>
            <a:chExt cx="4074" cy="1974"/>
          </a:xfrm>
        </p:grpSpPr>
        <p:sp>
          <p:nvSpPr>
            <p:cNvPr id="12" name="AutoShape 3">
              <a:extLst>
                <a:ext uri="{FF2B5EF4-FFF2-40B4-BE49-F238E27FC236}">
                  <a16:creationId xmlns:a16="http://schemas.microsoft.com/office/drawing/2014/main" id="{CF3E01D6-EC48-4128-BF73-7D9D1C925AA6}"/>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1029" name="Picture 5">
              <a:extLst>
                <a:ext uri="{FF2B5EF4-FFF2-40B4-BE49-F238E27FC236}">
                  <a16:creationId xmlns:a16="http://schemas.microsoft.com/office/drawing/2014/main" id="{A168AA64-9575-4953-8AF9-919AC7FF93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868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5648402-0490-1140-85C1-809D2D20E7C9}"/>
              </a:ext>
            </a:extLst>
          </p:cNvPr>
          <p:cNvSpPr>
            <a:spLocks noGrp="1"/>
          </p:cNvSpPr>
          <p:nvPr>
            <p:ph type="dt" sz="half" idx="10"/>
          </p:nvPr>
        </p:nvSpPr>
        <p:spPr/>
        <p:txBody>
          <a:bodyPr/>
          <a:lstStyle/>
          <a:p>
            <a:pPr lvl="0"/>
            <a:endParaRPr lang="en-US"/>
          </a:p>
        </p:txBody>
      </p:sp>
      <p:sp>
        <p:nvSpPr>
          <p:cNvPr id="3" name="Segnaposto piè di pagina 2">
            <a:extLst>
              <a:ext uri="{FF2B5EF4-FFF2-40B4-BE49-F238E27FC236}">
                <a16:creationId xmlns:a16="http://schemas.microsoft.com/office/drawing/2014/main" id="{4977021F-B334-AA3D-EABD-067C0535262B}"/>
              </a:ext>
            </a:extLst>
          </p:cNvPr>
          <p:cNvSpPr>
            <a:spLocks noGrp="1"/>
          </p:cNvSpPr>
          <p:nvPr>
            <p:ph type="ftr" sz="quarter" idx="11"/>
          </p:nvPr>
        </p:nvSpPr>
        <p:spPr/>
        <p:txBody>
          <a:bodyPr/>
          <a:lstStyle/>
          <a:p>
            <a:pPr lvl="0"/>
            <a:endParaRPr lang="en-US"/>
          </a:p>
        </p:txBody>
      </p:sp>
      <p:sp>
        <p:nvSpPr>
          <p:cNvPr id="4" name="Segnaposto numero diapositiva 3">
            <a:extLst>
              <a:ext uri="{FF2B5EF4-FFF2-40B4-BE49-F238E27FC236}">
                <a16:creationId xmlns:a16="http://schemas.microsoft.com/office/drawing/2014/main" id="{5433EAD9-B891-0E90-AF9A-651D8BD64592}"/>
              </a:ext>
            </a:extLst>
          </p:cNvPr>
          <p:cNvSpPr>
            <a:spLocks noGrp="1"/>
          </p:cNvSpPr>
          <p:nvPr>
            <p:ph type="sldNum" sz="quarter" idx="12"/>
          </p:nvPr>
        </p:nvSpPr>
        <p:spPr/>
        <p:txBody>
          <a:bodyPr/>
          <a:lstStyle/>
          <a:p>
            <a:pPr lvl="0"/>
            <a:fld id="{836E04F6-DE61-A140-90F8-1EC95A7B6213}" type="slidenum">
              <a:t>‹N›</a:t>
            </a:fld>
            <a:endParaRPr lang="en-US"/>
          </a:p>
        </p:txBody>
      </p:sp>
    </p:spTree>
    <p:extLst>
      <p:ext uri="{BB962C8B-B14F-4D97-AF65-F5344CB8AC3E}">
        <p14:creationId xmlns:p14="http://schemas.microsoft.com/office/powerpoint/2010/main" val="16307294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143000" y="685800"/>
            <a:ext cx="7286625" cy="74295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1/26/24</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‹N›</a:t>
            </a:fld>
            <a:endParaRPr lang="en-US"/>
          </a:p>
        </p:txBody>
      </p:sp>
    </p:spTree>
    <p:extLst>
      <p:ext uri="{BB962C8B-B14F-4D97-AF65-F5344CB8AC3E}">
        <p14:creationId xmlns:p14="http://schemas.microsoft.com/office/powerpoint/2010/main" val="251688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E1FE01-1E82-1244-966E-DC0DA7ADBF0D}"/>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0708C5D9-F8EB-BF43-B754-B0DDACA95FC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367785A8-35E9-AA40-81FB-370094C97D9E}"/>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5" name="Segnaposto piè di pagina 4">
            <a:extLst>
              <a:ext uri="{FF2B5EF4-FFF2-40B4-BE49-F238E27FC236}">
                <a16:creationId xmlns:a16="http://schemas.microsoft.com/office/drawing/2014/main" id="{16BF2F8B-4276-6A47-B69D-51A5ECFDFE1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427DAABC-3CF3-F841-9CE0-B76BFB284090}"/>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348711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A044D1-6E7B-A248-BF30-58ACBB8ADE3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305F2A24-D9A9-1A48-816F-B0BE4304C91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CED188C-7368-A441-AF9E-259740353220}"/>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5" name="Segnaposto piè di pagina 4">
            <a:extLst>
              <a:ext uri="{FF2B5EF4-FFF2-40B4-BE49-F238E27FC236}">
                <a16:creationId xmlns:a16="http://schemas.microsoft.com/office/drawing/2014/main" id="{3EAEFC32-23DC-1E4E-A262-168EAB4C031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2EA1E2C-5C13-C949-88AA-D63C77A5588D}"/>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227680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81C7D-93FC-E24A-8A05-817DFD320AB6}"/>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F10C4EA-9B96-9047-B852-3C021B465FC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4E49C7D-5F03-E04E-B0F2-67AA7A035022}"/>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5" name="Segnaposto piè di pagina 4">
            <a:extLst>
              <a:ext uri="{FF2B5EF4-FFF2-40B4-BE49-F238E27FC236}">
                <a16:creationId xmlns:a16="http://schemas.microsoft.com/office/drawing/2014/main" id="{91A2FF78-26EE-0640-9A51-1DE081D8E7C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C29513E-AF43-3848-A33D-FB6D2A670B93}"/>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53607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E61535-8B01-A047-BE52-630323D9ECA9}"/>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9DDFC2B2-19E6-CE44-A723-966C57D63A8D}"/>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8270BB3E-11B1-AC48-A622-C92B14B99289}"/>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45E8C930-DBA8-8146-83CA-F42A77EB8E72}"/>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6" name="Segnaposto piè di pagina 5">
            <a:extLst>
              <a:ext uri="{FF2B5EF4-FFF2-40B4-BE49-F238E27FC236}">
                <a16:creationId xmlns:a16="http://schemas.microsoft.com/office/drawing/2014/main" id="{F415EE20-F9D0-404C-BD42-3C2B42CB7F4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73BE43C4-DAAC-464F-8745-84CFA36C3298}"/>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123145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5BAC93-B221-9D41-B5F8-A2600AA8C15E}"/>
              </a:ext>
            </a:extLst>
          </p:cNvPr>
          <p:cNvSpPr>
            <a:spLocks noGrp="1"/>
          </p:cNvSpPr>
          <p:nvPr>
            <p:ph type="title"/>
          </p:nvPr>
        </p:nvSpPr>
        <p:spPr>
          <a:xfrm>
            <a:off x="629841" y="273844"/>
            <a:ext cx="7886700" cy="994172"/>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EBD79AF-9C17-364E-BD9B-9A66026FDE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5905AAB-479A-3340-B128-E65861E907BF}"/>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776EA088-BFC0-C644-BD74-F7DB582786A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F403833-32E5-714C-8FEC-D6F62301797D}"/>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6B0E95C5-AD76-BD40-B817-C9B8AB262833}"/>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8" name="Segnaposto piè di pagina 7">
            <a:extLst>
              <a:ext uri="{FF2B5EF4-FFF2-40B4-BE49-F238E27FC236}">
                <a16:creationId xmlns:a16="http://schemas.microsoft.com/office/drawing/2014/main" id="{2CECD98B-F4A5-D442-B35E-B403E68DBE34}"/>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78DE6EA1-5039-5648-A042-D7ED734FAE32}"/>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334360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C0D8BC-9E7E-0A4A-AE80-171579DCAB1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AD865B35-AD9A-5047-8A05-C1E8185DC40D}"/>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4" name="Segnaposto piè di pagina 3">
            <a:extLst>
              <a:ext uri="{FF2B5EF4-FFF2-40B4-BE49-F238E27FC236}">
                <a16:creationId xmlns:a16="http://schemas.microsoft.com/office/drawing/2014/main" id="{3250AC9B-8220-1246-8DC7-D35A16EDF925}"/>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A668B243-4406-2140-A808-261A363AF9D2}"/>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1453424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1CA7B33-B3AD-8A4A-8BE1-40AD8C5DF94E}"/>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3" name="Segnaposto piè di pagina 2">
            <a:extLst>
              <a:ext uri="{FF2B5EF4-FFF2-40B4-BE49-F238E27FC236}">
                <a16:creationId xmlns:a16="http://schemas.microsoft.com/office/drawing/2014/main" id="{C02844C3-2865-2349-A556-792C90B36BB4}"/>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699E5E1F-2378-934F-8409-2E85A1F9A1EF}"/>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3967744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98DA8C-0337-1448-B5AF-B2F4F83C9961}"/>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931F38B-9D45-AD47-BE4D-EFF5F484C2B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9A2F3475-CD04-264F-9035-F92133FC001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5F861A5-EAF5-8444-A664-09424697795F}"/>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6" name="Segnaposto piè di pagina 5">
            <a:extLst>
              <a:ext uri="{FF2B5EF4-FFF2-40B4-BE49-F238E27FC236}">
                <a16:creationId xmlns:a16="http://schemas.microsoft.com/office/drawing/2014/main" id="{7B18A5B8-F530-F342-AC77-E73EBFB3C274}"/>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B139F96-D1EE-F948-9A0B-0BCE6C97AAEB}"/>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405981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titolo">
    <p:bg>
      <p:bgPr>
        <a:solidFill>
          <a:schemeClr val="bg1"/>
        </a:solidFill>
        <a:effectLst/>
      </p:bgPr>
    </p:bg>
    <p:spTree>
      <p:nvGrpSpPr>
        <p:cNvPr id="1" name=""/>
        <p:cNvGrpSpPr/>
        <p:nvPr/>
      </p:nvGrpSpPr>
      <p:grpSpPr>
        <a:xfrm>
          <a:off x="0" y="0"/>
          <a:ext cx="0" cy="0"/>
          <a:chOff x="0" y="0"/>
          <a:chExt cx="0" cy="0"/>
        </a:xfrm>
      </p:grpSpPr>
      <p:sp>
        <p:nvSpPr>
          <p:cNvPr id="22" name="Titolo 1"/>
          <p:cNvSpPr>
            <a:spLocks noGrp="1"/>
          </p:cNvSpPr>
          <p:nvPr>
            <p:ph type="title"/>
          </p:nvPr>
        </p:nvSpPr>
        <p:spPr>
          <a:xfrm>
            <a:off x="1962462" y="80920"/>
            <a:ext cx="7146042" cy="665840"/>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100">
                <a:solidFill>
                  <a:schemeClr val="bg1"/>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stStyle>
          <a:p>
            <a:r>
              <a:rPr lang="it-IT"/>
              <a:t>Fare clic per modificare lo stile del titolo dello schema</a:t>
            </a:r>
            <a:endParaRPr lang="en-US" dirty="0"/>
          </a:p>
        </p:txBody>
      </p:sp>
      <p:sp>
        <p:nvSpPr>
          <p:cNvPr id="6" name="Segnaposto contenuto 4"/>
          <p:cNvSpPr>
            <a:spLocks noGrp="1"/>
          </p:cNvSpPr>
          <p:nvPr>
            <p:ph idx="1"/>
          </p:nvPr>
        </p:nvSpPr>
        <p:spPr>
          <a:xfrm>
            <a:off x="467544" y="1200151"/>
            <a:ext cx="8147248" cy="2397714"/>
          </a:xfrm>
        </p:spPr>
        <p:txBody>
          <a:bodyPr/>
          <a:lstStyle>
            <a:lvl1pPr>
              <a:defRPr>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a:solidFill>
                  <a:schemeClr val="accent4">
                    <a:lumMod val="50000"/>
                  </a:schemeClr>
                </a:solidFill>
                <a:latin typeface="Arial Rounded MT Bold" panose="020F0704030504030204" pitchFamily="34" charset="77"/>
              </a:defRPr>
            </a:lvl2pPr>
            <a:lvl3pPr>
              <a:defRPr>
                <a:solidFill>
                  <a:schemeClr val="accent4">
                    <a:lumMod val="50000"/>
                  </a:schemeClr>
                </a:solidFill>
                <a:latin typeface="Arial Rounded MT Bold" panose="020F0704030504030204" pitchFamily="34" charset="77"/>
              </a:defRPr>
            </a:lvl3pPr>
            <a:lvl4pPr>
              <a:defRPr>
                <a:solidFill>
                  <a:schemeClr val="accent4">
                    <a:lumMod val="50000"/>
                  </a:schemeClr>
                </a:solidFill>
                <a:latin typeface="Arial Rounded MT Bold" panose="020F0704030504030204" pitchFamily="34" charset="77"/>
              </a:defRPr>
            </a:lvl4pPr>
            <a:lvl5pPr>
              <a:defRPr>
                <a:solidFill>
                  <a:schemeClr val="accent4">
                    <a:lumMod val="50000"/>
                  </a:schemeClr>
                </a:solidFill>
                <a:latin typeface="Arial Rounded MT Bold" panose="020F0704030504030204" pitchFamily="34" charset="77"/>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cxnSp>
        <p:nvCxnSpPr>
          <p:cNvPr id="11" name="Connettore 1 10"/>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tx1">
                    <a:lumMod val="50000"/>
                  </a:schemeClr>
                </a:solidFill>
                <a:latin typeface="Arial Nova" panose="020B0504020202020204" pitchFamily="34" charset="0"/>
              </a:rPr>
              <a:t>‹N›</a:t>
            </a:fld>
            <a:endParaRPr lang="it-IT" sz="1350" dirty="0">
              <a:solidFill>
                <a:schemeClr val="tx1">
                  <a:lumMod val="50000"/>
                </a:schemeClr>
              </a:solidFill>
              <a:latin typeface="Arial Nova" panose="020B0504020202020204" pitchFamily="34" charset="0"/>
            </a:endParaRPr>
          </a:p>
        </p:txBody>
      </p:sp>
      <p:sp>
        <p:nvSpPr>
          <p:cNvPr id="13" name="Rettangolo 12"/>
          <p:cNvSpPr/>
          <p:nvPr userDrawn="1"/>
        </p:nvSpPr>
        <p:spPr>
          <a:xfrm>
            <a:off x="-16550" y="4897279"/>
            <a:ext cx="5236406" cy="246221"/>
          </a:xfrm>
          <a:prstGeom prst="rect">
            <a:avLst/>
          </a:prstGeom>
        </p:spPr>
        <p:txBody>
          <a:bodyPr wrap="square">
            <a:spAutoFit/>
          </a:bodyPr>
          <a:lstStyle/>
          <a:p>
            <a:pPr algn="l"/>
            <a:r>
              <a:rPr lang="en-US" sz="1000" b="0" dirty="0">
                <a:solidFill>
                  <a:schemeClr val="accent4">
                    <a:lumMod val="50000"/>
                  </a:schemeClr>
                </a:solidFill>
                <a:latin typeface="Arial Nova" panose="020B0504020202020204" pitchFamily="34" charset="0"/>
                <a:cs typeface="Arial" panose="020B0604020202020204" pitchFamily="34" charset="0"/>
              </a:rPr>
              <a:t>C. </a:t>
            </a:r>
            <a:r>
              <a:rPr lang="en-US" sz="1000" b="0" dirty="0" err="1">
                <a:solidFill>
                  <a:schemeClr val="accent4">
                    <a:lumMod val="50000"/>
                  </a:schemeClr>
                </a:solidFill>
                <a:latin typeface="Arial Nova" panose="020B0504020202020204" pitchFamily="34" charset="0"/>
                <a:cs typeface="Arial" panose="020B0604020202020204" pitchFamily="34" charset="0"/>
              </a:rPr>
              <a:t>Vaccarezza</a:t>
            </a:r>
            <a:r>
              <a:rPr lang="en-US" sz="1000" b="0" dirty="0">
                <a:solidFill>
                  <a:schemeClr val="accent4">
                    <a:lumMod val="50000"/>
                  </a:schemeClr>
                </a:solidFill>
                <a:latin typeface="Arial Nova" panose="020B0504020202020204" pitchFamily="34" charset="0"/>
                <a:cs typeface="Arial" panose="020B0604020202020204" pitchFamily="34" charset="0"/>
              </a:rPr>
              <a:t>, </a:t>
            </a:r>
            <a:r>
              <a:rPr lang="en-US" sz="1000" b="0" dirty="0" err="1">
                <a:solidFill>
                  <a:schemeClr val="accent4">
                    <a:lumMod val="50000"/>
                  </a:schemeClr>
                </a:solidFill>
                <a:latin typeface="Arial Nova" panose="020B0504020202020204" pitchFamily="34" charset="0"/>
                <a:cs typeface="Arial" panose="020B0604020202020204" pitchFamily="34" charset="0"/>
              </a:rPr>
              <a:t>EuPRAXIA@SPARC_LAB</a:t>
            </a:r>
            <a:r>
              <a:rPr lang="en-US" sz="1000" b="0" dirty="0">
                <a:solidFill>
                  <a:schemeClr val="accent4">
                    <a:lumMod val="50000"/>
                  </a:schemeClr>
                </a:solidFill>
                <a:latin typeface="Arial Nova" panose="020B0504020202020204" pitchFamily="34" charset="0"/>
                <a:cs typeface="Arial" panose="020B0604020202020204" pitchFamily="34" charset="0"/>
              </a:rPr>
              <a:t> Review Committee, Nov 21-22, 2023</a:t>
            </a:r>
          </a:p>
        </p:txBody>
      </p:sp>
      <p:grpSp>
        <p:nvGrpSpPr>
          <p:cNvPr id="4" name="Group 4">
            <a:extLst>
              <a:ext uri="{FF2B5EF4-FFF2-40B4-BE49-F238E27FC236}">
                <a16:creationId xmlns:a16="http://schemas.microsoft.com/office/drawing/2014/main" id="{B4C5DD03-2FE2-4D91-92C7-F6B2F002F4D8}"/>
              </a:ext>
            </a:extLst>
          </p:cNvPr>
          <p:cNvGrpSpPr>
            <a:grpSpLocks noChangeAspect="1"/>
          </p:cNvGrpSpPr>
          <p:nvPr userDrawn="1"/>
        </p:nvGrpSpPr>
        <p:grpSpPr bwMode="auto">
          <a:xfrm>
            <a:off x="467545" y="179523"/>
            <a:ext cx="1262235" cy="458699"/>
            <a:chOff x="843" y="1173"/>
            <a:chExt cx="4074" cy="1974"/>
          </a:xfrm>
        </p:grpSpPr>
        <p:sp>
          <p:nvSpPr>
            <p:cNvPr id="7" name="AutoShape 3">
              <a:extLst>
                <a:ext uri="{FF2B5EF4-FFF2-40B4-BE49-F238E27FC236}">
                  <a16:creationId xmlns:a16="http://schemas.microsoft.com/office/drawing/2014/main" id="{3426C64B-00BD-4251-B1B5-D51A1DE52A34}"/>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2053" name="Picture 5">
              <a:extLst>
                <a:ext uri="{FF2B5EF4-FFF2-40B4-BE49-F238E27FC236}">
                  <a16:creationId xmlns:a16="http://schemas.microsoft.com/office/drawing/2014/main" id="{5B68CAA0-4554-43EA-A3CC-99298E9768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650571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246068-72AF-1146-80BA-AC72DDC7BEE4}"/>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93095C42-0E9B-1B42-B3E9-0735A9D52E3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Segnaposto testo 3">
            <a:extLst>
              <a:ext uri="{FF2B5EF4-FFF2-40B4-BE49-F238E27FC236}">
                <a16:creationId xmlns:a16="http://schemas.microsoft.com/office/drawing/2014/main" id="{3CC4739B-738E-1B4C-8E5D-D6289E02E9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258A19-46AB-DB46-98F3-151FCEE78876}"/>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6" name="Segnaposto piè di pagina 5">
            <a:extLst>
              <a:ext uri="{FF2B5EF4-FFF2-40B4-BE49-F238E27FC236}">
                <a16:creationId xmlns:a16="http://schemas.microsoft.com/office/drawing/2014/main" id="{129364E5-C6F0-7D4A-9E3E-50D32353D5D4}"/>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27A12E48-F11D-484C-8DAB-637B39DFE6B6}"/>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4102757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7061F4-C457-DD4B-B035-52447AFACED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BD3184E-6385-3947-80AD-1F3DAD2EA91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9EC7166-1A5C-B647-B73A-89F4E023B75F}"/>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5" name="Segnaposto piè di pagina 4">
            <a:extLst>
              <a:ext uri="{FF2B5EF4-FFF2-40B4-BE49-F238E27FC236}">
                <a16:creationId xmlns:a16="http://schemas.microsoft.com/office/drawing/2014/main" id="{0186D045-466C-8249-B616-A0571520336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992BDDD-EB04-A146-BEED-BEFFC6A46A9F}"/>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1343074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6B0EFDD-79A0-194C-BF0A-7C7EF733FE3A}"/>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42D22CCD-81B9-A948-A01C-09C682B8BCC0}"/>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936B4069-667C-9B46-BDA1-A19404B6A949}"/>
              </a:ext>
            </a:extLst>
          </p:cNvPr>
          <p:cNvSpPr>
            <a:spLocks noGrp="1"/>
          </p:cNvSpPr>
          <p:nvPr>
            <p:ph type="dt" sz="half" idx="10"/>
          </p:nvPr>
        </p:nvSpPr>
        <p:spPr/>
        <p:txBody>
          <a:bodyPr/>
          <a:lstStyle/>
          <a:p>
            <a:fld id="{CD637B00-D03C-3048-9026-668E44E4905A}" type="datetimeFigureOut">
              <a:rPr lang="en-GB" smtClean="0"/>
              <a:t>26/01/2024</a:t>
            </a:fld>
            <a:endParaRPr lang="en-GB"/>
          </a:p>
        </p:txBody>
      </p:sp>
      <p:sp>
        <p:nvSpPr>
          <p:cNvPr id="5" name="Segnaposto piè di pagina 4">
            <a:extLst>
              <a:ext uri="{FF2B5EF4-FFF2-40B4-BE49-F238E27FC236}">
                <a16:creationId xmlns:a16="http://schemas.microsoft.com/office/drawing/2014/main" id="{44B5608F-7DAB-DD47-A550-F13F8ABE23A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721517A-1992-6148-8AFB-DBE98BB78CBD}"/>
              </a:ext>
            </a:extLst>
          </p:cNvPr>
          <p:cNvSpPr>
            <a:spLocks noGrp="1"/>
          </p:cNvSpPr>
          <p:nvPr>
            <p:ph type="sldNum" sz="quarter" idx="12"/>
          </p:nvPr>
        </p:nvSpPr>
        <p:spPr/>
        <p:txBody>
          <a:bodyPr/>
          <a:lstStyle/>
          <a:p>
            <a:fld id="{D5176B0D-D05A-FD45-A2F6-0BC9062DA12E}" type="slidenum">
              <a:rPr lang="en-GB" smtClean="0"/>
              <a:t>‹N›</a:t>
            </a:fld>
            <a:endParaRPr lang="en-GB"/>
          </a:p>
        </p:txBody>
      </p:sp>
    </p:spTree>
    <p:extLst>
      <p:ext uri="{BB962C8B-B14F-4D97-AF65-F5344CB8AC3E}">
        <p14:creationId xmlns:p14="http://schemas.microsoft.com/office/powerpoint/2010/main" val="1571996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E488C5-6E97-6C47-951E-861CFC1FC54F}"/>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0D9E646-2BC2-2D42-9021-811385CA5E7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B49838C4-03EC-8A48-8E21-C81590992C79}"/>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5" name="Segnaposto piè di pagina 4">
            <a:extLst>
              <a:ext uri="{FF2B5EF4-FFF2-40B4-BE49-F238E27FC236}">
                <a16:creationId xmlns:a16="http://schemas.microsoft.com/office/drawing/2014/main" id="{37C105D7-0847-5F4D-BB4F-BD1AE91CF57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6E4E3CDD-7031-E74C-8933-9AF2BDE7658F}"/>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1769926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08DB84-9895-924D-A458-8DF4CCBB271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56F4128-982D-4547-A375-A970A33866B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3A321D0B-1DB7-1C4B-870B-EA9C26CCD7CC}"/>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5" name="Segnaposto piè di pagina 4">
            <a:extLst>
              <a:ext uri="{FF2B5EF4-FFF2-40B4-BE49-F238E27FC236}">
                <a16:creationId xmlns:a16="http://schemas.microsoft.com/office/drawing/2014/main" id="{650BCD4D-09DD-F44A-BB1C-9E06D8F693C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03374F4-F95A-FA4C-A976-4D90D09E6DE7}"/>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3738693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77B741-41F2-5140-92D3-40196F61376E}"/>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5A53D6B-D56F-C843-BE5D-CA29742E3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A602121-1BEF-D741-860A-67F323EF465F}"/>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5" name="Segnaposto piè di pagina 4">
            <a:extLst>
              <a:ext uri="{FF2B5EF4-FFF2-40B4-BE49-F238E27FC236}">
                <a16:creationId xmlns:a16="http://schemas.microsoft.com/office/drawing/2014/main" id="{C34D84DB-E941-A14F-AEC5-62B3DF12463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DE86748-1FD4-6543-A006-3A9EED5764A4}"/>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3334169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E94AB-D096-2240-A52B-FB60954BE85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6A97FCD-B041-D04C-9C04-AC682F2581E4}"/>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50D7DEC4-EBAA-394A-8468-E9C2FFF517BF}"/>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16F9C64A-0340-5C47-A495-F70FEEACBD01}"/>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6" name="Segnaposto piè di pagina 5">
            <a:extLst>
              <a:ext uri="{FF2B5EF4-FFF2-40B4-BE49-F238E27FC236}">
                <a16:creationId xmlns:a16="http://schemas.microsoft.com/office/drawing/2014/main" id="{4025B48D-0EE5-8646-9AD6-72EBE7ED067C}"/>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39A852B2-6FBC-D249-BECF-F50793CCEE27}"/>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397835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654061-91E7-D04F-B9F9-E3EDED945F57}"/>
              </a:ext>
            </a:extLst>
          </p:cNvPr>
          <p:cNvSpPr>
            <a:spLocks noGrp="1"/>
          </p:cNvSpPr>
          <p:nvPr>
            <p:ph type="title"/>
          </p:nvPr>
        </p:nvSpPr>
        <p:spPr>
          <a:xfrm>
            <a:off x="629841" y="273844"/>
            <a:ext cx="7886700" cy="994172"/>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6A9AEB9-5721-A241-BE33-D16FE432184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393164D-E8D6-8340-B5D9-0E7DD6D65B0F}"/>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EFF0B92A-4583-4541-A01B-D6D57C0724C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903855F-4158-6646-B69E-EBD69148099B}"/>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DDE0D8AA-7970-1D42-BEE9-1B5030CC75A5}"/>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8" name="Segnaposto piè di pagina 7">
            <a:extLst>
              <a:ext uri="{FF2B5EF4-FFF2-40B4-BE49-F238E27FC236}">
                <a16:creationId xmlns:a16="http://schemas.microsoft.com/office/drawing/2014/main" id="{44B323DE-694B-5E40-96B9-80B3546819EC}"/>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B0EF010D-1527-7F45-94F4-806F65A84FDB}"/>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3810022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EFB335-3856-BF4B-95B3-ED3AFE7D050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1CF55A03-B371-6C45-A67A-83C7DFBCAEEC}"/>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4" name="Segnaposto piè di pagina 3">
            <a:extLst>
              <a:ext uri="{FF2B5EF4-FFF2-40B4-BE49-F238E27FC236}">
                <a16:creationId xmlns:a16="http://schemas.microsoft.com/office/drawing/2014/main" id="{B19F3B67-9E01-CA49-820B-57B701537D34}"/>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AD097BE4-3FC6-B84D-943D-D8FB8B8BDFC4}"/>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2295504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F9178E3-9261-7C4B-B096-D7173D9E6032}"/>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3" name="Segnaposto piè di pagina 2">
            <a:extLst>
              <a:ext uri="{FF2B5EF4-FFF2-40B4-BE49-F238E27FC236}">
                <a16:creationId xmlns:a16="http://schemas.microsoft.com/office/drawing/2014/main" id="{D881ED79-C100-CB41-819A-CF9910EDC132}"/>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67470BF1-4B46-D541-93F1-F97A000329E4}"/>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165590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927860" y="102393"/>
            <a:ext cx="7162800" cy="695232"/>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defRPr lang="en-US" sz="2100" dirty="0">
                <a:solidFill>
                  <a:schemeClr val="bg1"/>
                </a:solidFill>
                <a:latin typeface="Arial Rounded MT Bold" panose="020F0704030504030204" pitchFamily="34" charset="77"/>
              </a:defRPr>
            </a:lvl1pPr>
          </a:lstStyle>
          <a:p>
            <a:pPr lvl="0" algn="l"/>
            <a:r>
              <a:rPr lang="it-IT"/>
              <a:t>Fare clic per modificare lo stile del titolo dello schema</a:t>
            </a:r>
            <a:endParaRPr lang="en-US" dirty="0"/>
          </a:p>
        </p:txBody>
      </p:sp>
      <p:sp>
        <p:nvSpPr>
          <p:cNvPr id="3" name="Segnaposto contenuto 2"/>
          <p:cNvSpPr>
            <a:spLocks noGrp="1"/>
          </p:cNvSpPr>
          <p:nvPr>
            <p:ph sz="half" idx="1"/>
          </p:nvPr>
        </p:nvSpPr>
        <p:spPr>
          <a:xfrm>
            <a:off x="457200" y="1200151"/>
            <a:ext cx="4038600" cy="3394472"/>
          </a:xfrm>
        </p:spPr>
        <p:txBody>
          <a:bodyPr/>
          <a:lstStyle>
            <a:lvl1pPr>
              <a:defRPr sz="21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8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5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35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35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Segnaposto contenuto 3"/>
          <p:cNvSpPr>
            <a:spLocks noGrp="1"/>
          </p:cNvSpPr>
          <p:nvPr>
            <p:ph sz="half" idx="2"/>
          </p:nvPr>
        </p:nvSpPr>
        <p:spPr>
          <a:xfrm>
            <a:off x="4648200" y="1200151"/>
            <a:ext cx="4038600" cy="3394472"/>
          </a:xfrm>
        </p:spPr>
        <p:txBody>
          <a:bodyPr/>
          <a:lstStyle>
            <a:lvl1pPr>
              <a:defRPr sz="21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8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5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35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35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grpSp>
        <p:nvGrpSpPr>
          <p:cNvPr id="8" name="Group 4">
            <a:extLst>
              <a:ext uri="{FF2B5EF4-FFF2-40B4-BE49-F238E27FC236}">
                <a16:creationId xmlns:a16="http://schemas.microsoft.com/office/drawing/2014/main" id="{75248260-5E3D-A945-9B06-8D5CADD1137F}"/>
              </a:ext>
            </a:extLst>
          </p:cNvPr>
          <p:cNvGrpSpPr>
            <a:grpSpLocks noChangeAspect="1"/>
          </p:cNvGrpSpPr>
          <p:nvPr userDrawn="1"/>
        </p:nvGrpSpPr>
        <p:grpSpPr bwMode="auto">
          <a:xfrm>
            <a:off x="381000" y="220659"/>
            <a:ext cx="1262235" cy="458699"/>
            <a:chOff x="843" y="1173"/>
            <a:chExt cx="4074" cy="1974"/>
          </a:xfrm>
        </p:grpSpPr>
        <p:sp>
          <p:nvSpPr>
            <p:cNvPr id="9" name="AutoShape 3">
              <a:extLst>
                <a:ext uri="{FF2B5EF4-FFF2-40B4-BE49-F238E27FC236}">
                  <a16:creationId xmlns:a16="http://schemas.microsoft.com/office/drawing/2014/main" id="{1A7EC5A5-8BF0-DC46-B092-3EAB42AD2697}"/>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10" name="Picture 5">
              <a:extLst>
                <a:ext uri="{FF2B5EF4-FFF2-40B4-BE49-F238E27FC236}">
                  <a16:creationId xmlns:a16="http://schemas.microsoft.com/office/drawing/2014/main" id="{A3F57F65-0A12-0041-A339-443AEB9B5E5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Connettore 1 10">
            <a:extLst>
              <a:ext uri="{FF2B5EF4-FFF2-40B4-BE49-F238E27FC236}">
                <a16:creationId xmlns:a16="http://schemas.microsoft.com/office/drawing/2014/main" id="{E68726AB-7155-3342-AD46-972B9BE317B5}"/>
              </a:ext>
            </a:extLst>
          </p:cNvPr>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12" name="CasellaDiTesto 11">
            <a:extLst>
              <a:ext uri="{FF2B5EF4-FFF2-40B4-BE49-F238E27FC236}">
                <a16:creationId xmlns:a16="http://schemas.microsoft.com/office/drawing/2014/main" id="{5457FA6E-EC75-174F-8E3F-7666E94986C0}"/>
              </a:ext>
            </a:extLst>
          </p:cNvPr>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tx1">
                    <a:lumMod val="50000"/>
                  </a:schemeClr>
                </a:solidFill>
                <a:latin typeface="Arial Rounded MT Bold" panose="020F0704030504030204" pitchFamily="34" charset="77"/>
              </a:rPr>
              <a:t>‹N›</a:t>
            </a:fld>
            <a:endParaRPr lang="it-IT" sz="1350">
              <a:solidFill>
                <a:schemeClr val="tx1">
                  <a:lumMod val="50000"/>
                </a:schemeClr>
              </a:solidFill>
              <a:latin typeface="Arial Rounded MT Bold" panose="020F0704030504030204" pitchFamily="34" charset="77"/>
            </a:endParaRPr>
          </a:p>
        </p:txBody>
      </p:sp>
      <p:sp>
        <p:nvSpPr>
          <p:cNvPr id="7" name="Rettangolo 6">
            <a:extLst>
              <a:ext uri="{FF2B5EF4-FFF2-40B4-BE49-F238E27FC236}">
                <a16:creationId xmlns:a16="http://schemas.microsoft.com/office/drawing/2014/main" id="{85E094DF-E07E-4F5F-EAB2-8A5969D1FDA4}"/>
              </a:ext>
            </a:extLst>
          </p:cNvPr>
          <p:cNvSpPr/>
          <p:nvPr userDrawn="1"/>
        </p:nvSpPr>
        <p:spPr>
          <a:xfrm>
            <a:off x="35496" y="4874038"/>
            <a:ext cx="5236406" cy="246221"/>
          </a:xfrm>
          <a:prstGeom prst="rect">
            <a:avLst/>
          </a:prstGeom>
        </p:spPr>
        <p:txBody>
          <a:bodyPr wrap="square">
            <a:spAutoFit/>
          </a:bodyPr>
          <a:lstStyle/>
          <a:p>
            <a:pPr algn="l"/>
            <a:r>
              <a:rPr lang="en-US" sz="1000" b="0" dirty="0">
                <a:solidFill>
                  <a:schemeClr val="accent4">
                    <a:lumMod val="50000"/>
                  </a:schemeClr>
                </a:solidFill>
                <a:latin typeface="Arial Nova" panose="020B0504020202020204" pitchFamily="34" charset="0"/>
                <a:cs typeface="Arial" panose="020B0604020202020204" pitchFamily="34" charset="0"/>
              </a:rPr>
              <a:t>C. </a:t>
            </a:r>
            <a:r>
              <a:rPr lang="en-US" sz="1000" b="0" dirty="0" err="1">
                <a:solidFill>
                  <a:schemeClr val="accent4">
                    <a:lumMod val="50000"/>
                  </a:schemeClr>
                </a:solidFill>
                <a:latin typeface="Arial Nova" panose="020B0504020202020204" pitchFamily="34" charset="0"/>
                <a:cs typeface="Arial" panose="020B0604020202020204" pitchFamily="34" charset="0"/>
              </a:rPr>
              <a:t>Vaccarezza</a:t>
            </a:r>
            <a:r>
              <a:rPr lang="en-US" sz="1000" b="0" dirty="0">
                <a:solidFill>
                  <a:schemeClr val="accent4">
                    <a:lumMod val="50000"/>
                  </a:schemeClr>
                </a:solidFill>
                <a:latin typeface="Arial Nova" panose="020B0504020202020204" pitchFamily="34" charset="0"/>
                <a:cs typeface="Arial" panose="020B0604020202020204" pitchFamily="34" charset="0"/>
              </a:rPr>
              <a:t>, </a:t>
            </a:r>
            <a:r>
              <a:rPr lang="en-US" sz="1000" b="0" dirty="0" err="1">
                <a:solidFill>
                  <a:schemeClr val="accent4">
                    <a:lumMod val="50000"/>
                  </a:schemeClr>
                </a:solidFill>
                <a:latin typeface="Arial Nova" panose="020B0504020202020204" pitchFamily="34" charset="0"/>
                <a:cs typeface="Arial" panose="020B0604020202020204" pitchFamily="34" charset="0"/>
              </a:rPr>
              <a:t>EuPRAXIA@SPARC_LAB</a:t>
            </a:r>
            <a:r>
              <a:rPr lang="en-US" sz="1000" b="0" dirty="0">
                <a:solidFill>
                  <a:schemeClr val="accent4">
                    <a:lumMod val="50000"/>
                  </a:schemeClr>
                </a:solidFill>
                <a:latin typeface="Arial Nova" panose="020B0504020202020204" pitchFamily="34" charset="0"/>
                <a:cs typeface="Arial" panose="020B0604020202020204" pitchFamily="34" charset="0"/>
              </a:rPr>
              <a:t> Review Committee, Nov 21-22, 2023</a:t>
            </a:r>
          </a:p>
        </p:txBody>
      </p:sp>
    </p:spTree>
    <p:extLst>
      <p:ext uri="{BB962C8B-B14F-4D97-AF65-F5344CB8AC3E}">
        <p14:creationId xmlns:p14="http://schemas.microsoft.com/office/powerpoint/2010/main" val="3789083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2D5DC-F2C2-464B-AB04-6C51CB8A9E32}"/>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44DEBE13-F0B3-3644-A2E4-E4E0436089C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5D2490C2-46BC-F443-9CA0-F795F1414F0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E9F57EB-A80D-5649-A6AD-604D3A5D2B8B}"/>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6" name="Segnaposto piè di pagina 5">
            <a:extLst>
              <a:ext uri="{FF2B5EF4-FFF2-40B4-BE49-F238E27FC236}">
                <a16:creationId xmlns:a16="http://schemas.microsoft.com/office/drawing/2014/main" id="{C295EC30-6775-F54E-A208-E534116BF364}"/>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6E1FF3A-31F5-F84E-A1A0-8FF0D1D8E5D7}"/>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2170394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ADAB25-BD12-2349-B1B8-F1747EAA2A3F}"/>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178B120C-6ED2-C146-9060-873F7B33E9A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Segnaposto testo 3">
            <a:extLst>
              <a:ext uri="{FF2B5EF4-FFF2-40B4-BE49-F238E27FC236}">
                <a16:creationId xmlns:a16="http://schemas.microsoft.com/office/drawing/2014/main" id="{1D34C247-11E4-6C45-B026-B28CE30D8E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0E430D7-2159-154A-ABF7-E9B3017C6746}"/>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6" name="Segnaposto piè di pagina 5">
            <a:extLst>
              <a:ext uri="{FF2B5EF4-FFF2-40B4-BE49-F238E27FC236}">
                <a16:creationId xmlns:a16="http://schemas.microsoft.com/office/drawing/2014/main" id="{5703AD73-156A-EF4A-BFCC-C55C0719A21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BAA6BC8-02A5-FE4D-88BF-FAC9FDC8A5E1}"/>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3195859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F54CE-AB8B-E24E-A846-52BFDCF64613}"/>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A835520-D510-844E-852F-9EA0F70FFA8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30E7009-BCF4-4349-AD96-B9010BB580B9}"/>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5" name="Segnaposto piè di pagina 4">
            <a:extLst>
              <a:ext uri="{FF2B5EF4-FFF2-40B4-BE49-F238E27FC236}">
                <a16:creationId xmlns:a16="http://schemas.microsoft.com/office/drawing/2014/main" id="{7B2C16DB-254A-3B43-BDE5-234BAE3DE79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6ED3E69-F35E-364F-AA12-2BD4E42D585B}"/>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3962241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84B3072-7F16-254B-B74F-4D54A832E2C5}"/>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5D57A1A6-672B-FD4A-8304-35E90B06AE22}"/>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358C84EC-5025-DF4B-8E2C-AAA2846F9ED8}"/>
              </a:ext>
            </a:extLst>
          </p:cNvPr>
          <p:cNvSpPr>
            <a:spLocks noGrp="1"/>
          </p:cNvSpPr>
          <p:nvPr>
            <p:ph type="dt" sz="half" idx="10"/>
          </p:nvPr>
        </p:nvSpPr>
        <p:spPr/>
        <p:txBody>
          <a:bodyPr/>
          <a:lstStyle/>
          <a:p>
            <a:fld id="{1F44C775-3D5D-3E4D-9419-BF1197656FE3}" type="datetimeFigureOut">
              <a:rPr lang="en-GB" smtClean="0"/>
              <a:t>26/01/2024</a:t>
            </a:fld>
            <a:endParaRPr lang="en-GB"/>
          </a:p>
        </p:txBody>
      </p:sp>
      <p:sp>
        <p:nvSpPr>
          <p:cNvPr id="5" name="Segnaposto piè di pagina 4">
            <a:extLst>
              <a:ext uri="{FF2B5EF4-FFF2-40B4-BE49-F238E27FC236}">
                <a16:creationId xmlns:a16="http://schemas.microsoft.com/office/drawing/2014/main" id="{FE6A1514-6AD6-FD45-9A96-00336035750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947DBC6-06D3-C748-A271-011B05903E85}"/>
              </a:ext>
            </a:extLst>
          </p:cNvPr>
          <p:cNvSpPr>
            <a:spLocks noGrp="1"/>
          </p:cNvSpPr>
          <p:nvPr>
            <p:ph type="sldNum" sz="quarter" idx="12"/>
          </p:nvPr>
        </p:nvSpPr>
        <p:spPr/>
        <p:txBody>
          <a:bodyPr/>
          <a:lstStyle/>
          <a:p>
            <a:fld id="{43BCA156-53A1-5546-ACAA-9E81CFD0EE65}" type="slidenum">
              <a:rPr lang="en-GB" smtClean="0"/>
              <a:t>‹N›</a:t>
            </a:fld>
            <a:endParaRPr lang="en-GB"/>
          </a:p>
        </p:txBody>
      </p:sp>
    </p:spTree>
    <p:extLst>
      <p:ext uri="{BB962C8B-B14F-4D97-AF65-F5344CB8AC3E}">
        <p14:creationId xmlns:p14="http://schemas.microsoft.com/office/powerpoint/2010/main" val="2617136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842CD0-B098-432F-829A-8B9E06E51671}"/>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4A21B6-5779-4897-B1F5-EAEE5A02557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C9E12E7-5DC0-4EC6-9968-2562A0497A1C}"/>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5" name="Segnaposto piè di pagina 4">
            <a:extLst>
              <a:ext uri="{FF2B5EF4-FFF2-40B4-BE49-F238E27FC236}">
                <a16:creationId xmlns:a16="http://schemas.microsoft.com/office/drawing/2014/main" id="{FE9FF7AF-B943-4AE9-B473-936F0DB3CC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E79325-57B6-4E80-AD05-EDEFBF135941}"/>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1290526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500A78-00EA-4C80-8357-4CCE5EA13F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A9AC27-18C0-4BD9-9306-9125F31E620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21E01C-D1F7-427E-B756-58C5A07EC7E1}"/>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5" name="Segnaposto piè di pagina 4">
            <a:extLst>
              <a:ext uri="{FF2B5EF4-FFF2-40B4-BE49-F238E27FC236}">
                <a16:creationId xmlns:a16="http://schemas.microsoft.com/office/drawing/2014/main" id="{0A897572-E5F0-4226-9D26-71657EE877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20651A-C692-411A-AD6F-D317587A17F3}"/>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63271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4AB7D4-5F38-42AA-A3F5-0A39EFFBEBE8}"/>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2DBDB0A-DD88-4A5A-B532-1DEB5232239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F9CDDA4-3310-4A16-8183-6BE4F1615797}"/>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5" name="Segnaposto piè di pagina 4">
            <a:extLst>
              <a:ext uri="{FF2B5EF4-FFF2-40B4-BE49-F238E27FC236}">
                <a16:creationId xmlns:a16="http://schemas.microsoft.com/office/drawing/2014/main" id="{3B21CAA2-560B-4329-A0D5-D4CAEF8ACD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B18D9A-9822-4F10-AD40-62B9609B28A7}"/>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2870820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14851-E64D-4C5E-96E1-12B11F6876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2A9D27-DBA7-4B92-9D39-65AC1F3151E1}"/>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4C540E3-5359-4C6A-99AC-FF19BFE4DAA0}"/>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8C6D9C1-9FD0-424B-A3F7-7E929E03325A}"/>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6" name="Segnaposto piè di pagina 5">
            <a:extLst>
              <a:ext uri="{FF2B5EF4-FFF2-40B4-BE49-F238E27FC236}">
                <a16:creationId xmlns:a16="http://schemas.microsoft.com/office/drawing/2014/main" id="{D530E524-E408-4416-92D0-4FF320F6CB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58B44B8-2343-490F-B76A-F000E05B59FF}"/>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2508969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9794E-9497-403E-BBEF-4451332BAA44}"/>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D61916-0380-4F75-9DEC-2D07240AD0B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E90F3C9-B777-49A3-915B-CC97F75D5999}"/>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1A02F0D-B5FA-438E-B9CF-6A27E80DBD0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7E3652C-1B88-4850-B549-73046493A8D0}"/>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8E36027-95CA-4D60-98AC-03B3748427B4}"/>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8" name="Segnaposto piè di pagina 7">
            <a:extLst>
              <a:ext uri="{FF2B5EF4-FFF2-40B4-BE49-F238E27FC236}">
                <a16:creationId xmlns:a16="http://schemas.microsoft.com/office/drawing/2014/main" id="{5788CAB3-7AA4-4921-A0F7-8CFAA4B9DCC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047EA38-5570-4229-A40A-E1B57210D7E2}"/>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236320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DC8A8-2227-495B-98FD-BCCB51CB0C6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4A94AC9-C68F-4071-A1D1-6B45FF1DD1D5}"/>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4" name="Segnaposto piè di pagina 3">
            <a:extLst>
              <a:ext uri="{FF2B5EF4-FFF2-40B4-BE49-F238E27FC236}">
                <a16:creationId xmlns:a16="http://schemas.microsoft.com/office/drawing/2014/main" id="{0C6ED82F-B060-4332-8C4D-34723696658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DD0ACB5-8BB9-466C-B658-06E5AB677ED3}"/>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146842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988820" y="40314"/>
            <a:ext cx="7048500" cy="695232"/>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defRPr lang="en-US" sz="2100" dirty="0">
                <a:solidFill>
                  <a:schemeClr val="bg1"/>
                </a:solidFill>
                <a:latin typeface="Arial Rounded MT Bold" panose="020F0704030504030204" pitchFamily="34" charset="77"/>
              </a:defRPr>
            </a:lvl1pPr>
          </a:lstStyle>
          <a:p>
            <a:pPr lvl="0" algn="l"/>
            <a:r>
              <a:rPr lang="it-IT"/>
              <a:t>Fare clic per modificare lo stile del titolo dello schema</a:t>
            </a:r>
            <a:endParaRPr lang="en-US" dirty="0"/>
          </a:p>
        </p:txBody>
      </p:sp>
      <p:sp>
        <p:nvSpPr>
          <p:cNvPr id="3" name="Segnaposto testo 2"/>
          <p:cNvSpPr>
            <a:spLocks noGrp="1"/>
          </p:cNvSpPr>
          <p:nvPr>
            <p:ph type="body" idx="1"/>
          </p:nvPr>
        </p:nvSpPr>
        <p:spPr>
          <a:xfrm>
            <a:off x="457200" y="1151335"/>
            <a:ext cx="4040188" cy="479822"/>
          </a:xfrm>
        </p:spPr>
        <p:txBody>
          <a:bodyPr anchor="b"/>
          <a:lstStyle>
            <a:lvl1pPr marL="0" indent="0">
              <a:buNone/>
              <a:defRPr sz="1800" b="1">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5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35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2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2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5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35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2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200">
                <a:solidFill>
                  <a:schemeClr val="accent4">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grpSp>
        <p:nvGrpSpPr>
          <p:cNvPr id="10" name="Group 4">
            <a:extLst>
              <a:ext uri="{FF2B5EF4-FFF2-40B4-BE49-F238E27FC236}">
                <a16:creationId xmlns:a16="http://schemas.microsoft.com/office/drawing/2014/main" id="{8054E76A-458A-7945-8C55-1F6BA244F6BF}"/>
              </a:ext>
            </a:extLst>
          </p:cNvPr>
          <p:cNvGrpSpPr>
            <a:grpSpLocks noChangeAspect="1"/>
          </p:cNvGrpSpPr>
          <p:nvPr userDrawn="1"/>
        </p:nvGrpSpPr>
        <p:grpSpPr bwMode="auto">
          <a:xfrm>
            <a:off x="457200" y="158580"/>
            <a:ext cx="1262235" cy="458699"/>
            <a:chOff x="843" y="1173"/>
            <a:chExt cx="4074" cy="1974"/>
          </a:xfrm>
        </p:grpSpPr>
        <p:sp>
          <p:nvSpPr>
            <p:cNvPr id="11" name="AutoShape 3">
              <a:extLst>
                <a:ext uri="{FF2B5EF4-FFF2-40B4-BE49-F238E27FC236}">
                  <a16:creationId xmlns:a16="http://schemas.microsoft.com/office/drawing/2014/main" id="{F9606D88-B745-2240-A773-EBD2D42ED8A1}"/>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12" name="Picture 5">
              <a:extLst>
                <a:ext uri="{FF2B5EF4-FFF2-40B4-BE49-F238E27FC236}">
                  <a16:creationId xmlns:a16="http://schemas.microsoft.com/office/drawing/2014/main" id="{C091C576-1C12-F04B-AFAF-A062D0735D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asellaDiTesto 12">
            <a:extLst>
              <a:ext uri="{FF2B5EF4-FFF2-40B4-BE49-F238E27FC236}">
                <a16:creationId xmlns:a16="http://schemas.microsoft.com/office/drawing/2014/main" id="{AB2D9ADC-9AF0-AC45-84EB-6777335D02B6}"/>
              </a:ext>
            </a:extLst>
          </p:cNvPr>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accent4">
                    <a:lumMod val="50000"/>
                  </a:schemeClr>
                </a:solidFill>
                <a:latin typeface="Arial Rounded MT Bold" panose="020F0704030504030204" pitchFamily="34" charset="77"/>
              </a:rPr>
              <a:t>‹N›</a:t>
            </a:fld>
            <a:endParaRPr lang="it-IT" sz="1350">
              <a:solidFill>
                <a:schemeClr val="accent4">
                  <a:lumMod val="50000"/>
                </a:schemeClr>
              </a:solidFill>
              <a:latin typeface="Arial Rounded MT Bold" panose="020F0704030504030204" pitchFamily="34" charset="77"/>
            </a:endParaRPr>
          </a:p>
        </p:txBody>
      </p:sp>
      <p:cxnSp>
        <p:nvCxnSpPr>
          <p:cNvPr id="15" name="Connettore 1 14">
            <a:extLst>
              <a:ext uri="{FF2B5EF4-FFF2-40B4-BE49-F238E27FC236}">
                <a16:creationId xmlns:a16="http://schemas.microsoft.com/office/drawing/2014/main" id="{39D28425-F01F-3740-9455-996E30A05EDA}"/>
              </a:ext>
            </a:extLst>
          </p:cNvPr>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Rettangolo 6">
            <a:extLst>
              <a:ext uri="{FF2B5EF4-FFF2-40B4-BE49-F238E27FC236}">
                <a16:creationId xmlns:a16="http://schemas.microsoft.com/office/drawing/2014/main" id="{E07ECD77-E816-C053-EC50-FEDA288545E6}"/>
              </a:ext>
            </a:extLst>
          </p:cNvPr>
          <p:cNvSpPr/>
          <p:nvPr userDrawn="1"/>
        </p:nvSpPr>
        <p:spPr>
          <a:xfrm>
            <a:off x="35496" y="4900998"/>
            <a:ext cx="5236406" cy="246221"/>
          </a:xfrm>
          <a:prstGeom prst="rect">
            <a:avLst/>
          </a:prstGeom>
        </p:spPr>
        <p:txBody>
          <a:bodyPr wrap="square">
            <a:spAutoFit/>
          </a:bodyPr>
          <a:lstStyle/>
          <a:p>
            <a:pPr algn="l"/>
            <a:r>
              <a:rPr lang="en-US" sz="1000" b="0" dirty="0">
                <a:solidFill>
                  <a:schemeClr val="accent4">
                    <a:lumMod val="50000"/>
                  </a:schemeClr>
                </a:solidFill>
                <a:latin typeface="Arial Nova" panose="020B0504020202020204" pitchFamily="34" charset="0"/>
                <a:cs typeface="Arial" panose="020B0604020202020204" pitchFamily="34" charset="0"/>
              </a:rPr>
              <a:t>C. </a:t>
            </a:r>
            <a:r>
              <a:rPr lang="en-US" sz="1000" b="0" dirty="0" err="1">
                <a:solidFill>
                  <a:schemeClr val="accent4">
                    <a:lumMod val="50000"/>
                  </a:schemeClr>
                </a:solidFill>
                <a:latin typeface="Arial Nova" panose="020B0504020202020204" pitchFamily="34" charset="0"/>
                <a:cs typeface="Arial" panose="020B0604020202020204" pitchFamily="34" charset="0"/>
              </a:rPr>
              <a:t>Vaccarezza</a:t>
            </a:r>
            <a:r>
              <a:rPr lang="en-US" sz="1000" b="0" dirty="0">
                <a:solidFill>
                  <a:schemeClr val="accent4">
                    <a:lumMod val="50000"/>
                  </a:schemeClr>
                </a:solidFill>
                <a:latin typeface="Arial Nova" panose="020B0504020202020204" pitchFamily="34" charset="0"/>
                <a:cs typeface="Arial" panose="020B0604020202020204" pitchFamily="34" charset="0"/>
              </a:rPr>
              <a:t>, </a:t>
            </a:r>
            <a:r>
              <a:rPr lang="en-US" sz="1000" b="0" dirty="0" err="1">
                <a:solidFill>
                  <a:schemeClr val="accent4">
                    <a:lumMod val="50000"/>
                  </a:schemeClr>
                </a:solidFill>
                <a:latin typeface="Arial Nova" panose="020B0504020202020204" pitchFamily="34" charset="0"/>
                <a:cs typeface="Arial" panose="020B0604020202020204" pitchFamily="34" charset="0"/>
              </a:rPr>
              <a:t>EuPRAXIA@SPARC_LAB</a:t>
            </a:r>
            <a:r>
              <a:rPr lang="en-US" sz="1000" b="0" dirty="0">
                <a:solidFill>
                  <a:schemeClr val="accent4">
                    <a:lumMod val="50000"/>
                  </a:schemeClr>
                </a:solidFill>
                <a:latin typeface="Arial Nova" panose="020B0504020202020204" pitchFamily="34" charset="0"/>
                <a:cs typeface="Arial" panose="020B0604020202020204" pitchFamily="34" charset="0"/>
              </a:rPr>
              <a:t> Review Committee, Nov 21-22, 2023</a:t>
            </a:r>
          </a:p>
        </p:txBody>
      </p:sp>
    </p:spTree>
    <p:extLst>
      <p:ext uri="{BB962C8B-B14F-4D97-AF65-F5344CB8AC3E}">
        <p14:creationId xmlns:p14="http://schemas.microsoft.com/office/powerpoint/2010/main" val="9866580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009FEC0-103E-46F0-BC31-D369B7794084}"/>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3" name="Segnaposto piè di pagina 2">
            <a:extLst>
              <a:ext uri="{FF2B5EF4-FFF2-40B4-BE49-F238E27FC236}">
                <a16:creationId xmlns:a16="http://schemas.microsoft.com/office/drawing/2014/main" id="{579BFA03-0E45-4569-A310-B012DE21D7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9212777-72CF-4DA7-864D-E1F4A51D5535}"/>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589715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B4C736-0258-4F99-A479-1685067E058D}"/>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C7F916-5467-4E9F-9320-32DE2AC3CE1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CAA2551-E16E-4154-A556-08BE3C67883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4FF5D51-5039-41B5-98D1-C2DD8E10503D}"/>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6" name="Segnaposto piè di pagina 5">
            <a:extLst>
              <a:ext uri="{FF2B5EF4-FFF2-40B4-BE49-F238E27FC236}">
                <a16:creationId xmlns:a16="http://schemas.microsoft.com/office/drawing/2014/main" id="{AD91F0B1-D67A-495A-90E0-3DDEDE594B7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18FA79A-6448-49D4-ABAD-C499B4B0BD54}"/>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3689598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EA1FB-1A3D-4237-88E8-AD89BC8672A7}"/>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305CDA-A46E-411F-A0A6-1B40887EE94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95557166-4459-416A-AF13-43A442FA12C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49A241B-C647-4232-B34D-8098B27C6784}"/>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6" name="Segnaposto piè di pagina 5">
            <a:extLst>
              <a:ext uri="{FF2B5EF4-FFF2-40B4-BE49-F238E27FC236}">
                <a16:creationId xmlns:a16="http://schemas.microsoft.com/office/drawing/2014/main" id="{9A6CEF32-06C7-4BB9-85DC-C57FB21798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FE91A7-2EEC-493E-A359-739183F57655}"/>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2376318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B053E1-A6FD-4972-83DE-32244F1075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8FA40B-7766-432B-850B-001ACF005B9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A09B67-3E00-41AF-910D-0CCDAC63060B}"/>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5" name="Segnaposto piè di pagina 4">
            <a:extLst>
              <a:ext uri="{FF2B5EF4-FFF2-40B4-BE49-F238E27FC236}">
                <a16:creationId xmlns:a16="http://schemas.microsoft.com/office/drawing/2014/main" id="{8C36E30D-8803-4374-9A96-6C031F1448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DE22C0B-9C78-4A54-8A38-7150088DE0A4}"/>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1549426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95418AE-A3A3-4096-A78E-4FCD2539E228}"/>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84C63BC-2BD5-4F25-A6D5-FFB3F29B770F}"/>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E6BCFD-4D99-4E39-B63A-8FD4C93D05A3}"/>
              </a:ext>
            </a:extLst>
          </p:cNvPr>
          <p:cNvSpPr>
            <a:spLocks noGrp="1"/>
          </p:cNvSpPr>
          <p:nvPr>
            <p:ph type="dt" sz="half" idx="10"/>
          </p:nvPr>
        </p:nvSpPr>
        <p:spPr/>
        <p:txBody>
          <a:bodyPr/>
          <a:lstStyle/>
          <a:p>
            <a:fld id="{B154B340-DD76-45D5-A401-8C5732C22FD7}" type="datetimeFigureOut">
              <a:rPr lang="it-IT" smtClean="0"/>
              <a:t>26/01/24</a:t>
            </a:fld>
            <a:endParaRPr lang="it-IT"/>
          </a:p>
        </p:txBody>
      </p:sp>
      <p:sp>
        <p:nvSpPr>
          <p:cNvPr id="5" name="Segnaposto piè di pagina 4">
            <a:extLst>
              <a:ext uri="{FF2B5EF4-FFF2-40B4-BE49-F238E27FC236}">
                <a16:creationId xmlns:a16="http://schemas.microsoft.com/office/drawing/2014/main" id="{1F303B17-194F-48E2-AFD6-84C40A9A8FC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86C1B8-E024-4724-A416-094350E46CB9}"/>
              </a:ext>
            </a:extLst>
          </p:cNvPr>
          <p:cNvSpPr>
            <a:spLocks noGrp="1"/>
          </p:cNvSpPr>
          <p:nvPr>
            <p:ph type="sldNum" sz="quarter" idx="12"/>
          </p:nvPr>
        </p:nvSpPr>
        <p:spPr/>
        <p:txBody>
          <a:bodyPr/>
          <a:lstStyle/>
          <a:p>
            <a:fld id="{58089743-2B14-481C-8032-ABCFD2653B9C}" type="slidenum">
              <a:rPr lang="it-IT" smtClean="0"/>
              <a:t>‹N›</a:t>
            </a:fld>
            <a:endParaRPr lang="it-IT"/>
          </a:p>
        </p:txBody>
      </p:sp>
    </p:spTree>
    <p:extLst>
      <p:ext uri="{BB962C8B-B14F-4D97-AF65-F5344CB8AC3E}">
        <p14:creationId xmlns:p14="http://schemas.microsoft.com/office/powerpoint/2010/main" val="2985655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143000" y="774954"/>
            <a:ext cx="6858000" cy="1858518"/>
          </a:xfrm>
        </p:spPr>
        <p:txBody>
          <a:bodyPr lIns="0" tIns="0" rIns="0" bIns="0" anchor="b">
            <a:noAutofit/>
          </a:bodyPr>
          <a:lstStyle>
            <a:lvl1pPr algn="ctr">
              <a:defRPr sz="3000" spc="563"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143000" y="2866644"/>
            <a:ext cx="6858000" cy="1076706"/>
          </a:xfrm>
        </p:spPr>
        <p:txBody>
          <a:bodyPr lIns="0" tIns="0" rIns="0" bIns="0">
            <a:normAutofit/>
          </a:bodyPr>
          <a:lstStyle>
            <a:lvl1pPr marL="0" indent="0" algn="ctr">
              <a:lnSpc>
                <a:spcPct val="150000"/>
              </a:lnSpc>
              <a:buNone/>
              <a:defRPr sz="1200" cap="all" spc="45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r>
              <a:rPr lang="en-US" dirty="0"/>
              <a:t>Roma, 1 </a:t>
            </a:r>
            <a:r>
              <a:rPr lang="en-US" dirty="0" err="1"/>
              <a:t>ottobre</a:t>
            </a:r>
            <a:r>
              <a:rPr lang="en-US" dirty="0"/>
              <a:t> 2022</a:t>
            </a:r>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1398736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lvl1pPr>
              <a:defRPr/>
            </a:lvl1pPr>
          </a:lstStyle>
          <a:p>
            <a:pPr>
              <a:spcAft>
                <a:spcPts val="450"/>
              </a:spcAft>
            </a:pPr>
            <a:r>
              <a:rPr lang="en-GB">
                <a:solidFill>
                  <a:schemeClr val="bg1"/>
                </a:solidFill>
                <a:latin typeface="Open Sans"/>
              </a:rPr>
              <a:t>Physics and Applications of High Brightness Beams</a:t>
            </a:r>
            <a:r>
              <a:rPr lang="it-IT">
                <a:solidFill>
                  <a:schemeClr val="bg1"/>
                </a:solidFill>
                <a:latin typeface="Open Sans"/>
              </a:rPr>
              <a:t> 2023</a:t>
            </a:r>
          </a:p>
          <a:p>
            <a:pPr>
              <a:spcAft>
                <a:spcPts val="450"/>
              </a:spcAft>
            </a:pPr>
            <a:r>
              <a:rPr lang="it-IT">
                <a:solidFill>
                  <a:schemeClr val="bg1"/>
                </a:solidFill>
                <a:latin typeface="Open Sans"/>
              </a:rPr>
              <a:t>San Sebastian, Spain June 19-23 2023</a:t>
            </a:r>
            <a:endParaRPr lang="it-IT" dirty="0">
              <a:solidFill>
                <a:schemeClr val="bg1"/>
              </a:solidFill>
              <a:latin typeface="Open Sans"/>
            </a:endParaRP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1896336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028700" y="1282304"/>
            <a:ext cx="7475220" cy="2139553"/>
          </a:xfrm>
        </p:spPr>
        <p:txBody>
          <a:bodyPr anchor="b">
            <a:normAutofit/>
          </a:bodyPr>
          <a:lstStyle>
            <a:lvl1pPr>
              <a:lnSpc>
                <a:spcPct val="100000"/>
              </a:lnSpc>
              <a:defRPr sz="3300" spc="563"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028700" y="3730752"/>
            <a:ext cx="7475221" cy="836676"/>
          </a:xfrm>
        </p:spPr>
        <p:txBody>
          <a:bodyPr>
            <a:normAutofit/>
          </a:bodyPr>
          <a:lstStyle>
            <a:lvl1pPr marL="0" indent="0">
              <a:buNone/>
              <a:defRPr sz="1200" cap="all" spc="45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r>
              <a:rPr lang="en-US" dirty="0"/>
              <a:t>Roma, 01 </a:t>
            </a:r>
            <a:r>
              <a:rPr lang="en-US" dirty="0" err="1"/>
              <a:t>ottobre</a:t>
            </a:r>
            <a:r>
              <a:rPr lang="en-US" dirty="0"/>
              <a:t> 2022</a:t>
            </a:r>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3063250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028700" y="1584198"/>
            <a:ext cx="3634740" cy="2969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5074920" y="1584199"/>
            <a:ext cx="3634740" cy="296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r>
              <a:rPr lang="en-US"/>
              <a:t>Frascati, 11 Febbraio 2021</a:t>
            </a:r>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4003138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028700" y="1584198"/>
            <a:ext cx="363080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028700" y="2263854"/>
            <a:ext cx="3630807" cy="232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5074920" y="1584198"/>
            <a:ext cx="36347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5074920" y="2263854"/>
            <a:ext cx="3630807" cy="2328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r>
              <a:rPr lang="en-US"/>
              <a:t>Frascati, 11 Febbraio 2021</a:t>
            </a:r>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711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199BC047-5FFC-844D-AF4C-7C903D88D792}"/>
              </a:ext>
            </a:extLst>
          </p:cNvPr>
          <p:cNvSpPr>
            <a:spLocks noGrp="1"/>
          </p:cNvSpPr>
          <p:nvPr>
            <p:ph type="ftr" sz="quarter" idx="11"/>
          </p:nvPr>
        </p:nvSpPr>
        <p:spPr/>
        <p:txBody>
          <a:bodyPr/>
          <a:lstStyle/>
          <a:p>
            <a:endParaRPr lang="en-US"/>
          </a:p>
        </p:txBody>
      </p:sp>
      <p:grpSp>
        <p:nvGrpSpPr>
          <p:cNvPr id="6" name="Group 4">
            <a:extLst>
              <a:ext uri="{FF2B5EF4-FFF2-40B4-BE49-F238E27FC236}">
                <a16:creationId xmlns:a16="http://schemas.microsoft.com/office/drawing/2014/main" id="{3AA24D66-EB47-E940-AF2A-EB118209E169}"/>
              </a:ext>
            </a:extLst>
          </p:cNvPr>
          <p:cNvGrpSpPr>
            <a:grpSpLocks noChangeAspect="1"/>
          </p:cNvGrpSpPr>
          <p:nvPr userDrawn="1"/>
        </p:nvGrpSpPr>
        <p:grpSpPr bwMode="auto">
          <a:xfrm>
            <a:off x="467545" y="179523"/>
            <a:ext cx="1262235" cy="458699"/>
            <a:chOff x="843" y="1173"/>
            <a:chExt cx="4074" cy="1974"/>
          </a:xfrm>
        </p:grpSpPr>
        <p:sp>
          <p:nvSpPr>
            <p:cNvPr id="7" name="AutoShape 3">
              <a:extLst>
                <a:ext uri="{FF2B5EF4-FFF2-40B4-BE49-F238E27FC236}">
                  <a16:creationId xmlns:a16="http://schemas.microsoft.com/office/drawing/2014/main" id="{5950323D-28E6-F648-AA40-EC1A6CAE188C}"/>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8" name="Picture 5">
              <a:extLst>
                <a:ext uri="{FF2B5EF4-FFF2-40B4-BE49-F238E27FC236}">
                  <a16:creationId xmlns:a16="http://schemas.microsoft.com/office/drawing/2014/main" id="{FECDB821-7DB7-DD4C-B121-E42C0147EE2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ttangolo 8">
            <a:extLst>
              <a:ext uri="{FF2B5EF4-FFF2-40B4-BE49-F238E27FC236}">
                <a16:creationId xmlns:a16="http://schemas.microsoft.com/office/drawing/2014/main" id="{ACD4D55A-F588-8243-BC3E-F53D3D1B8535}"/>
              </a:ext>
            </a:extLst>
          </p:cNvPr>
          <p:cNvSpPr/>
          <p:nvPr userDrawn="1"/>
        </p:nvSpPr>
        <p:spPr>
          <a:xfrm>
            <a:off x="78281" y="4774041"/>
            <a:ext cx="1647790" cy="276999"/>
          </a:xfrm>
          <a:prstGeom prst="rect">
            <a:avLst/>
          </a:prstGeom>
        </p:spPr>
        <p:txBody>
          <a:bodyPr wrap="square">
            <a:spAutoFit/>
          </a:bodyPr>
          <a:lstStyle/>
          <a:p>
            <a:pPr algn="ctr"/>
            <a:r>
              <a:rPr lang="en-US" sz="1200">
                <a:solidFill>
                  <a:schemeClr val="tx1">
                    <a:lumMod val="50000"/>
                  </a:schemeClr>
                </a:solidFill>
              </a:rPr>
              <a:t>C. </a:t>
            </a:r>
            <a:r>
              <a:rPr lang="en-US" sz="1200" err="1">
                <a:solidFill>
                  <a:schemeClr val="tx1">
                    <a:lumMod val="50000"/>
                  </a:schemeClr>
                </a:solidFill>
              </a:rPr>
              <a:t>Vaccarezza</a:t>
            </a:r>
            <a:endParaRPr lang="en-US" sz="1200">
              <a:solidFill>
                <a:schemeClr val="tx1">
                  <a:lumMod val="50000"/>
                </a:schemeClr>
              </a:solidFill>
            </a:endParaRPr>
          </a:p>
        </p:txBody>
      </p:sp>
      <p:sp>
        <p:nvSpPr>
          <p:cNvPr id="10" name="CasellaDiTesto 9">
            <a:extLst>
              <a:ext uri="{FF2B5EF4-FFF2-40B4-BE49-F238E27FC236}">
                <a16:creationId xmlns:a16="http://schemas.microsoft.com/office/drawing/2014/main" id="{C675D4DA-FF28-DA4F-B0E0-2FB6AD4F8212}"/>
              </a:ext>
            </a:extLst>
          </p:cNvPr>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tx1">
                    <a:lumMod val="50000"/>
                  </a:schemeClr>
                </a:solidFill>
              </a:rPr>
              <a:t>‹N›</a:t>
            </a:fld>
            <a:endParaRPr lang="it-IT" sz="1350">
              <a:solidFill>
                <a:schemeClr val="tx1">
                  <a:lumMod val="50000"/>
                </a:schemeClr>
              </a:solidFill>
            </a:endParaRPr>
          </a:p>
        </p:txBody>
      </p:sp>
      <p:cxnSp>
        <p:nvCxnSpPr>
          <p:cNvPr id="11" name="Connettore 1 10">
            <a:extLst>
              <a:ext uri="{FF2B5EF4-FFF2-40B4-BE49-F238E27FC236}">
                <a16:creationId xmlns:a16="http://schemas.microsoft.com/office/drawing/2014/main" id="{A9CD0DD2-D112-D44A-BAEA-F25B8C2DFE91}"/>
              </a:ext>
            </a:extLst>
          </p:cNvPr>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39308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r>
              <a:rPr lang="en-US"/>
              <a:t>Frascati, 11 Febbraio 2021</a:t>
            </a:r>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2054356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r>
              <a:rPr lang="en-US"/>
              <a:t>Frascati, 11 Febbraio 2021</a:t>
            </a:r>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3780346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028700" y="740569"/>
            <a:ext cx="2949178" cy="1420883"/>
          </a:xfrm>
        </p:spPr>
        <p:txBody>
          <a:bodyPr anchor="b"/>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4238244" y="740569"/>
            <a:ext cx="4265676" cy="3655219"/>
          </a:xfrm>
        </p:spPr>
        <p:txBody>
          <a:bodyPr>
            <a:normAutofit/>
          </a:bodyPr>
          <a:lstStyle>
            <a:lvl1pPr>
              <a:defRPr sz="15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028700" y="2293883"/>
            <a:ext cx="2949178" cy="21019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r>
              <a:rPr lang="en-US"/>
              <a:t>Frascati, 11 Febbraio 2021</a:t>
            </a:r>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2838679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028700" y="740664"/>
            <a:ext cx="2949178" cy="1419606"/>
          </a:xfrm>
        </p:spPr>
        <p:txBody>
          <a:bodyPr anchor="b"/>
          <a:lstStyle>
            <a:lvl1pPr>
              <a:defRPr sz="24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4128989" y="740569"/>
            <a:ext cx="4374932"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028700" y="2274964"/>
            <a:ext cx="2949178" cy="212677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r>
              <a:rPr lang="en-US"/>
              <a:t>Frascati, 11 Febbraio 2021</a:t>
            </a:r>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3120843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r>
              <a:rPr lang="en-US"/>
              <a:t>Frascati, 11 Febbraio 2021</a:t>
            </a:r>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1717685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6543675" y="629175"/>
            <a:ext cx="1971675" cy="363697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636927" y="629175"/>
            <a:ext cx="5792449" cy="3636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r>
              <a:rPr lang="en-US"/>
              <a:t>Frascati, 11 Febbraio 2021</a:t>
            </a:r>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a:t>
            </a:fld>
            <a:endParaRPr lang="en-US" dirty="0"/>
          </a:p>
        </p:txBody>
      </p:sp>
    </p:spTree>
    <p:extLst>
      <p:ext uri="{BB962C8B-B14F-4D97-AF65-F5344CB8AC3E}">
        <p14:creationId xmlns:p14="http://schemas.microsoft.com/office/powerpoint/2010/main" val="1027593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11560" y="1329612"/>
            <a:ext cx="7772400" cy="1102519"/>
          </a:xfrm>
          <a:prstGeom prst="rect">
            <a:avLst/>
          </a:prstGeom>
        </p:spPr>
        <p:txBody>
          <a:bodyPr/>
          <a:lstStyle>
            <a:lvl1pPr>
              <a:defRPr sz="24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stStyle>
          <a:p>
            <a:r>
              <a:rPr lang="it-IT" dirty="0"/>
              <a:t>Titolo</a:t>
            </a:r>
            <a:endParaRPr lang="en-US" dirty="0"/>
          </a:p>
        </p:txBody>
      </p:sp>
      <p:sp>
        <p:nvSpPr>
          <p:cNvPr id="3" name="Sottotitolo 2"/>
          <p:cNvSpPr>
            <a:spLocks noGrp="1"/>
          </p:cNvSpPr>
          <p:nvPr>
            <p:ph type="subTitle" idx="1" hasCustomPrompt="1"/>
          </p:nvPr>
        </p:nvSpPr>
        <p:spPr>
          <a:xfrm>
            <a:off x="1371600" y="2679762"/>
            <a:ext cx="6400800" cy="830066"/>
          </a:xfrm>
        </p:spPr>
        <p:txBody>
          <a:bodyPr/>
          <a:lstStyle>
            <a:lvl1pPr marL="0" indent="0" algn="ctr">
              <a:buNone/>
              <a:defRPr sz="21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dirty="0" err="1"/>
              <a:t>Name</a:t>
            </a:r>
            <a:endParaRPr lang="it-IT" dirty="0"/>
          </a:p>
          <a:p>
            <a:r>
              <a:rPr lang="it-IT" dirty="0" err="1"/>
              <a:t>Affiliation</a:t>
            </a:r>
            <a:endParaRPr lang="it-IT" dirty="0"/>
          </a:p>
        </p:txBody>
      </p:sp>
      <p:sp>
        <p:nvSpPr>
          <p:cNvPr id="9" name="Sottotitolo 2"/>
          <p:cNvSpPr txBox="1">
            <a:spLocks/>
          </p:cNvSpPr>
          <p:nvPr userDrawn="1"/>
        </p:nvSpPr>
        <p:spPr>
          <a:xfrm>
            <a:off x="1376533" y="3509827"/>
            <a:ext cx="6400800" cy="358067"/>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sz="1800">
              <a:latin typeface="Arial Rounded MT Bold" panose="020F0704030504030204" pitchFamily="34" charset="77"/>
            </a:endParaRPr>
          </a:p>
        </p:txBody>
      </p:sp>
      <p:cxnSp>
        <p:nvCxnSpPr>
          <p:cNvPr id="11" name="Connettore 1 10"/>
          <p:cNvCxnSpPr/>
          <p:nvPr userDrawn="1"/>
        </p:nvCxnSpPr>
        <p:spPr>
          <a:xfrm>
            <a:off x="251520" y="4569972"/>
            <a:ext cx="8568952"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10" name="Group 4">
            <a:extLst>
              <a:ext uri="{FF2B5EF4-FFF2-40B4-BE49-F238E27FC236}">
                <a16:creationId xmlns:a16="http://schemas.microsoft.com/office/drawing/2014/main" id="{E6B39DA0-B46C-4EF9-BA97-F3ADC3C49C16}"/>
              </a:ext>
            </a:extLst>
          </p:cNvPr>
          <p:cNvGrpSpPr>
            <a:grpSpLocks noChangeAspect="1"/>
          </p:cNvGrpSpPr>
          <p:nvPr userDrawn="1"/>
        </p:nvGrpSpPr>
        <p:grpSpPr bwMode="auto">
          <a:xfrm>
            <a:off x="2987824" y="122521"/>
            <a:ext cx="3233737" cy="1175147"/>
            <a:chOff x="843" y="1173"/>
            <a:chExt cx="4074" cy="1974"/>
          </a:xfrm>
        </p:grpSpPr>
        <p:sp>
          <p:nvSpPr>
            <p:cNvPr id="12" name="AutoShape 3">
              <a:extLst>
                <a:ext uri="{FF2B5EF4-FFF2-40B4-BE49-F238E27FC236}">
                  <a16:creationId xmlns:a16="http://schemas.microsoft.com/office/drawing/2014/main" id="{CF3E01D6-EC48-4128-BF73-7D9D1C925AA6}"/>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1029" name="Picture 5">
              <a:extLst>
                <a:ext uri="{FF2B5EF4-FFF2-40B4-BE49-F238E27FC236}">
                  <a16:creationId xmlns:a16="http://schemas.microsoft.com/office/drawing/2014/main" id="{A168AA64-9575-4953-8AF9-919AC7FF93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7164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olo titolo">
    <p:bg>
      <p:bgPr>
        <a:solidFill>
          <a:schemeClr val="bg1"/>
        </a:solidFill>
        <a:effectLst/>
      </p:bgPr>
    </p:bg>
    <p:spTree>
      <p:nvGrpSpPr>
        <p:cNvPr id="1" name=""/>
        <p:cNvGrpSpPr/>
        <p:nvPr/>
      </p:nvGrpSpPr>
      <p:grpSpPr>
        <a:xfrm>
          <a:off x="0" y="0"/>
          <a:ext cx="0" cy="0"/>
          <a:chOff x="0" y="0"/>
          <a:chExt cx="0" cy="0"/>
        </a:xfrm>
      </p:grpSpPr>
      <p:sp>
        <p:nvSpPr>
          <p:cNvPr id="22" name="Titolo 1"/>
          <p:cNvSpPr>
            <a:spLocks noGrp="1"/>
          </p:cNvSpPr>
          <p:nvPr>
            <p:ph type="title"/>
          </p:nvPr>
        </p:nvSpPr>
        <p:spPr>
          <a:xfrm>
            <a:off x="1962462" y="80920"/>
            <a:ext cx="7146042" cy="665840"/>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100">
                <a:solidFill>
                  <a:schemeClr val="bg1"/>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stStyle>
          <a:p>
            <a:r>
              <a:rPr lang="it-IT"/>
              <a:t>Fare clic per modificare lo stile del titolo dello schema</a:t>
            </a:r>
            <a:endParaRPr lang="en-US" dirty="0"/>
          </a:p>
        </p:txBody>
      </p:sp>
      <p:sp>
        <p:nvSpPr>
          <p:cNvPr id="6" name="Segnaposto contenuto 4"/>
          <p:cNvSpPr>
            <a:spLocks noGrp="1"/>
          </p:cNvSpPr>
          <p:nvPr>
            <p:ph idx="1"/>
          </p:nvPr>
        </p:nvSpPr>
        <p:spPr>
          <a:xfrm>
            <a:off x="467544" y="1200151"/>
            <a:ext cx="8147248" cy="2397714"/>
          </a:xfrm>
        </p:spPr>
        <p:txBody>
          <a:bodyPr/>
          <a:lstStyle>
            <a:lvl1pPr>
              <a:defRPr>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a:solidFill>
                  <a:schemeClr val="tx1">
                    <a:lumMod val="50000"/>
                  </a:schemeClr>
                </a:solidFill>
                <a:latin typeface="Arial Rounded MT Bold" panose="020F0704030504030204" pitchFamily="34" charset="77"/>
              </a:defRPr>
            </a:lvl2pPr>
            <a:lvl3pPr>
              <a:defRPr>
                <a:solidFill>
                  <a:schemeClr val="tx1">
                    <a:lumMod val="50000"/>
                  </a:schemeClr>
                </a:solidFill>
                <a:latin typeface="Arial Rounded MT Bold" panose="020F0704030504030204" pitchFamily="34" charset="77"/>
              </a:defRPr>
            </a:lvl3pPr>
            <a:lvl4pPr>
              <a:defRPr>
                <a:solidFill>
                  <a:schemeClr val="tx1">
                    <a:lumMod val="50000"/>
                  </a:schemeClr>
                </a:solidFill>
                <a:latin typeface="Arial Rounded MT Bold" panose="020F0704030504030204" pitchFamily="34" charset="77"/>
              </a:defRPr>
            </a:lvl4pPr>
            <a:lvl5pPr>
              <a:defRPr>
                <a:solidFill>
                  <a:schemeClr val="tx1">
                    <a:lumMod val="50000"/>
                  </a:schemeClr>
                </a:solidFill>
                <a:latin typeface="Arial Rounded MT Bold" panose="020F0704030504030204" pitchFamily="34" charset="77"/>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cxnSp>
        <p:nvCxnSpPr>
          <p:cNvPr id="11" name="Connettore 1 10"/>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tx1">
                    <a:lumMod val="50000"/>
                  </a:schemeClr>
                </a:solidFill>
                <a:latin typeface="Arial Nova" panose="020B0504020202020204" pitchFamily="34" charset="0"/>
              </a:rPr>
              <a:t>‹N›</a:t>
            </a:fld>
            <a:endParaRPr lang="it-IT" sz="1350" dirty="0">
              <a:solidFill>
                <a:schemeClr val="tx1">
                  <a:lumMod val="50000"/>
                </a:schemeClr>
              </a:solidFill>
              <a:latin typeface="Arial Nova" panose="020B0504020202020204" pitchFamily="34" charset="0"/>
            </a:endParaRPr>
          </a:p>
        </p:txBody>
      </p:sp>
      <p:sp>
        <p:nvSpPr>
          <p:cNvPr id="13" name="Rettangolo 12"/>
          <p:cNvSpPr/>
          <p:nvPr userDrawn="1"/>
        </p:nvSpPr>
        <p:spPr>
          <a:xfrm>
            <a:off x="-16550" y="4897279"/>
            <a:ext cx="5236406" cy="246221"/>
          </a:xfrm>
          <a:prstGeom prst="rect">
            <a:avLst/>
          </a:prstGeom>
        </p:spPr>
        <p:txBody>
          <a:bodyPr wrap="square">
            <a:spAutoFit/>
          </a:bodyPr>
          <a:lstStyle/>
          <a:p>
            <a:pPr algn="l"/>
            <a:r>
              <a:rPr lang="en-US" sz="1000" b="0" dirty="0">
                <a:solidFill>
                  <a:schemeClr val="tx1">
                    <a:lumMod val="50000"/>
                  </a:schemeClr>
                </a:solidFill>
                <a:latin typeface="Arial Nova" panose="020B0504020202020204" pitchFamily="34" charset="0"/>
                <a:cs typeface="Arial" panose="020B0604020202020204" pitchFamily="34" charset="0"/>
              </a:rPr>
              <a:t>C. </a:t>
            </a:r>
            <a:r>
              <a:rPr lang="en-US" sz="1000" b="0" dirty="0" err="1">
                <a:solidFill>
                  <a:schemeClr val="tx1">
                    <a:lumMod val="50000"/>
                  </a:schemeClr>
                </a:solidFill>
                <a:latin typeface="Arial Nova" panose="020B0504020202020204" pitchFamily="34" charset="0"/>
                <a:cs typeface="Arial" panose="020B0604020202020204" pitchFamily="34" charset="0"/>
              </a:rPr>
              <a:t>Vaccarezza</a:t>
            </a:r>
            <a:r>
              <a:rPr lang="en-US" sz="1000" b="0" dirty="0">
                <a:solidFill>
                  <a:schemeClr val="tx1">
                    <a:lumMod val="50000"/>
                  </a:schemeClr>
                </a:solidFill>
                <a:latin typeface="Arial Nova" panose="020B0504020202020204" pitchFamily="34" charset="0"/>
                <a:cs typeface="Arial" panose="020B0604020202020204" pitchFamily="34" charset="0"/>
              </a:rPr>
              <a:t>, </a:t>
            </a:r>
            <a:r>
              <a:rPr lang="en-US" sz="1000" b="0" dirty="0" err="1">
                <a:solidFill>
                  <a:schemeClr val="tx1">
                    <a:lumMod val="50000"/>
                  </a:schemeClr>
                </a:solidFill>
                <a:latin typeface="Arial Nova" panose="020B0504020202020204" pitchFamily="34" charset="0"/>
                <a:cs typeface="Arial" panose="020B0604020202020204" pitchFamily="34" charset="0"/>
              </a:rPr>
              <a:t>EuPRAXIA@SPARC_LAB</a:t>
            </a:r>
            <a:r>
              <a:rPr lang="en-US" sz="1000" b="0" dirty="0">
                <a:solidFill>
                  <a:schemeClr val="tx1">
                    <a:lumMod val="50000"/>
                  </a:schemeClr>
                </a:solidFill>
                <a:latin typeface="Arial Nova" panose="020B0504020202020204" pitchFamily="34" charset="0"/>
                <a:cs typeface="Arial" panose="020B0604020202020204" pitchFamily="34" charset="0"/>
              </a:rPr>
              <a:t> Review Committee, Nov 30</a:t>
            </a:r>
            <a:r>
              <a:rPr lang="en-US" sz="1000" b="0" baseline="30000" dirty="0">
                <a:solidFill>
                  <a:schemeClr val="tx1">
                    <a:lumMod val="50000"/>
                  </a:schemeClr>
                </a:solidFill>
                <a:latin typeface="Arial Nova" panose="020B0504020202020204" pitchFamily="34" charset="0"/>
                <a:cs typeface="Arial" panose="020B0604020202020204" pitchFamily="34" charset="0"/>
              </a:rPr>
              <a:t>th</a:t>
            </a:r>
            <a:r>
              <a:rPr lang="en-US" sz="1000" b="0" dirty="0">
                <a:solidFill>
                  <a:schemeClr val="tx1">
                    <a:lumMod val="50000"/>
                  </a:schemeClr>
                </a:solidFill>
                <a:latin typeface="Arial Nova" panose="020B0504020202020204" pitchFamily="34" charset="0"/>
                <a:cs typeface="Arial" panose="020B0604020202020204" pitchFamily="34" charset="0"/>
              </a:rPr>
              <a:t>- Dec 2</a:t>
            </a:r>
            <a:r>
              <a:rPr lang="en-US" sz="1000" b="0" baseline="30000" dirty="0">
                <a:solidFill>
                  <a:schemeClr val="tx1">
                    <a:lumMod val="50000"/>
                  </a:schemeClr>
                </a:solidFill>
                <a:latin typeface="Arial Nova" panose="020B0504020202020204" pitchFamily="34" charset="0"/>
                <a:cs typeface="Arial" panose="020B0604020202020204" pitchFamily="34" charset="0"/>
              </a:rPr>
              <a:t>nd</a:t>
            </a:r>
            <a:r>
              <a:rPr lang="en-US" sz="1000" b="0" dirty="0">
                <a:solidFill>
                  <a:schemeClr val="tx1">
                    <a:lumMod val="50000"/>
                  </a:schemeClr>
                </a:solidFill>
                <a:latin typeface="Arial Nova" panose="020B0504020202020204" pitchFamily="34" charset="0"/>
                <a:cs typeface="Arial" panose="020B0604020202020204" pitchFamily="34" charset="0"/>
              </a:rPr>
              <a:t>, 2022</a:t>
            </a:r>
          </a:p>
        </p:txBody>
      </p:sp>
      <p:grpSp>
        <p:nvGrpSpPr>
          <p:cNvPr id="4" name="Group 4">
            <a:extLst>
              <a:ext uri="{FF2B5EF4-FFF2-40B4-BE49-F238E27FC236}">
                <a16:creationId xmlns:a16="http://schemas.microsoft.com/office/drawing/2014/main" id="{B4C5DD03-2FE2-4D91-92C7-F6B2F002F4D8}"/>
              </a:ext>
            </a:extLst>
          </p:cNvPr>
          <p:cNvGrpSpPr>
            <a:grpSpLocks noChangeAspect="1"/>
          </p:cNvGrpSpPr>
          <p:nvPr userDrawn="1"/>
        </p:nvGrpSpPr>
        <p:grpSpPr bwMode="auto">
          <a:xfrm>
            <a:off x="467545" y="179523"/>
            <a:ext cx="1262235" cy="458699"/>
            <a:chOff x="843" y="1173"/>
            <a:chExt cx="4074" cy="1974"/>
          </a:xfrm>
        </p:grpSpPr>
        <p:sp>
          <p:nvSpPr>
            <p:cNvPr id="7" name="AutoShape 3">
              <a:extLst>
                <a:ext uri="{FF2B5EF4-FFF2-40B4-BE49-F238E27FC236}">
                  <a16:creationId xmlns:a16="http://schemas.microsoft.com/office/drawing/2014/main" id="{3426C64B-00BD-4251-B1B5-D51A1DE52A34}"/>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2053" name="Picture 5">
              <a:extLst>
                <a:ext uri="{FF2B5EF4-FFF2-40B4-BE49-F238E27FC236}">
                  <a16:creationId xmlns:a16="http://schemas.microsoft.com/office/drawing/2014/main" id="{5B68CAA0-4554-43EA-A3CC-99298E9768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597498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927860" y="102393"/>
            <a:ext cx="7162800" cy="695232"/>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defRPr lang="en-US" sz="2100" dirty="0">
                <a:solidFill>
                  <a:schemeClr val="bg1"/>
                </a:solidFill>
                <a:latin typeface="Arial Rounded MT Bold" panose="020F0704030504030204" pitchFamily="34" charset="77"/>
              </a:defRPr>
            </a:lvl1pPr>
          </a:lstStyle>
          <a:p>
            <a:pPr lvl="0" algn="l"/>
            <a:r>
              <a:rPr lang="it-IT"/>
              <a:t>Fare clic per modificare lo stile del titolo dello schema</a:t>
            </a:r>
            <a:endParaRPr lang="en-US" dirty="0"/>
          </a:p>
        </p:txBody>
      </p:sp>
      <p:sp>
        <p:nvSpPr>
          <p:cNvPr id="3" name="Segnaposto contenuto 2"/>
          <p:cNvSpPr>
            <a:spLocks noGrp="1"/>
          </p:cNvSpPr>
          <p:nvPr>
            <p:ph sz="half" idx="1"/>
          </p:nvPr>
        </p:nvSpPr>
        <p:spPr>
          <a:xfrm>
            <a:off x="457200" y="1200151"/>
            <a:ext cx="4038600" cy="3394472"/>
          </a:xfrm>
        </p:spPr>
        <p:txBody>
          <a:bodyPr/>
          <a:lstStyle>
            <a:lvl1pPr>
              <a:defRPr sz="21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8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5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35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35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Segnaposto contenuto 3"/>
          <p:cNvSpPr>
            <a:spLocks noGrp="1"/>
          </p:cNvSpPr>
          <p:nvPr>
            <p:ph sz="half" idx="2"/>
          </p:nvPr>
        </p:nvSpPr>
        <p:spPr>
          <a:xfrm>
            <a:off x="4648200" y="1200151"/>
            <a:ext cx="4038600" cy="3394472"/>
          </a:xfrm>
        </p:spPr>
        <p:txBody>
          <a:bodyPr/>
          <a:lstStyle>
            <a:lvl1pPr>
              <a:defRPr sz="21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8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50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35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350">
                <a:solidFill>
                  <a:schemeClr val="tx1">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grpSp>
        <p:nvGrpSpPr>
          <p:cNvPr id="8" name="Group 4">
            <a:extLst>
              <a:ext uri="{FF2B5EF4-FFF2-40B4-BE49-F238E27FC236}">
                <a16:creationId xmlns:a16="http://schemas.microsoft.com/office/drawing/2014/main" id="{75248260-5E3D-A945-9B06-8D5CADD1137F}"/>
              </a:ext>
            </a:extLst>
          </p:cNvPr>
          <p:cNvGrpSpPr>
            <a:grpSpLocks noChangeAspect="1"/>
          </p:cNvGrpSpPr>
          <p:nvPr userDrawn="1"/>
        </p:nvGrpSpPr>
        <p:grpSpPr bwMode="auto">
          <a:xfrm>
            <a:off x="381000" y="220659"/>
            <a:ext cx="1262235" cy="458699"/>
            <a:chOff x="843" y="1173"/>
            <a:chExt cx="4074" cy="1974"/>
          </a:xfrm>
        </p:grpSpPr>
        <p:sp>
          <p:nvSpPr>
            <p:cNvPr id="9" name="AutoShape 3">
              <a:extLst>
                <a:ext uri="{FF2B5EF4-FFF2-40B4-BE49-F238E27FC236}">
                  <a16:creationId xmlns:a16="http://schemas.microsoft.com/office/drawing/2014/main" id="{1A7EC5A5-8BF0-DC46-B092-3EAB42AD2697}"/>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10" name="Picture 5">
              <a:extLst>
                <a:ext uri="{FF2B5EF4-FFF2-40B4-BE49-F238E27FC236}">
                  <a16:creationId xmlns:a16="http://schemas.microsoft.com/office/drawing/2014/main" id="{A3F57F65-0A12-0041-A339-443AEB9B5E5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Connettore 1 10">
            <a:extLst>
              <a:ext uri="{FF2B5EF4-FFF2-40B4-BE49-F238E27FC236}">
                <a16:creationId xmlns:a16="http://schemas.microsoft.com/office/drawing/2014/main" id="{E68726AB-7155-3342-AD46-972B9BE317B5}"/>
              </a:ext>
            </a:extLst>
          </p:cNvPr>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12" name="CasellaDiTesto 11">
            <a:extLst>
              <a:ext uri="{FF2B5EF4-FFF2-40B4-BE49-F238E27FC236}">
                <a16:creationId xmlns:a16="http://schemas.microsoft.com/office/drawing/2014/main" id="{5457FA6E-EC75-174F-8E3F-7666E94986C0}"/>
              </a:ext>
            </a:extLst>
          </p:cNvPr>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tx1">
                    <a:lumMod val="50000"/>
                  </a:schemeClr>
                </a:solidFill>
                <a:latin typeface="Arial Rounded MT Bold" panose="020F0704030504030204" pitchFamily="34" charset="77"/>
              </a:rPr>
              <a:t>‹N›</a:t>
            </a:fld>
            <a:endParaRPr lang="it-IT" sz="1350">
              <a:solidFill>
                <a:schemeClr val="tx1">
                  <a:lumMod val="50000"/>
                </a:schemeClr>
              </a:solidFill>
              <a:latin typeface="Arial Rounded MT Bold" panose="020F0704030504030204" pitchFamily="34" charset="77"/>
            </a:endParaRPr>
          </a:p>
        </p:txBody>
      </p:sp>
      <p:sp>
        <p:nvSpPr>
          <p:cNvPr id="7" name="Rettangolo 6">
            <a:extLst>
              <a:ext uri="{FF2B5EF4-FFF2-40B4-BE49-F238E27FC236}">
                <a16:creationId xmlns:a16="http://schemas.microsoft.com/office/drawing/2014/main" id="{85E094DF-E07E-4F5F-EAB2-8A5969D1FDA4}"/>
              </a:ext>
            </a:extLst>
          </p:cNvPr>
          <p:cNvSpPr/>
          <p:nvPr userDrawn="1"/>
        </p:nvSpPr>
        <p:spPr>
          <a:xfrm>
            <a:off x="381000" y="4835974"/>
            <a:ext cx="5236406" cy="246221"/>
          </a:xfrm>
          <a:prstGeom prst="rect">
            <a:avLst/>
          </a:prstGeom>
        </p:spPr>
        <p:txBody>
          <a:bodyPr wrap="square">
            <a:spAutoFit/>
          </a:bodyPr>
          <a:lstStyle/>
          <a:p>
            <a:pPr algn="l"/>
            <a:r>
              <a:rPr lang="en-US" sz="1000" b="0" dirty="0">
                <a:solidFill>
                  <a:schemeClr val="tx1">
                    <a:lumMod val="50000"/>
                  </a:schemeClr>
                </a:solidFill>
                <a:latin typeface="Arial Nova" panose="020B0504020202020204" pitchFamily="34" charset="0"/>
                <a:cs typeface="Arial" panose="020B0604020202020204" pitchFamily="34" charset="0"/>
              </a:rPr>
              <a:t>C. </a:t>
            </a:r>
            <a:r>
              <a:rPr lang="en-US" sz="1000" b="0" dirty="0" err="1">
                <a:solidFill>
                  <a:schemeClr val="tx1">
                    <a:lumMod val="50000"/>
                  </a:schemeClr>
                </a:solidFill>
                <a:latin typeface="Arial Nova" panose="020B0504020202020204" pitchFamily="34" charset="0"/>
                <a:cs typeface="Arial" panose="020B0604020202020204" pitchFamily="34" charset="0"/>
              </a:rPr>
              <a:t>Vaccarezza</a:t>
            </a:r>
            <a:r>
              <a:rPr lang="en-US" sz="1000" b="0" dirty="0">
                <a:solidFill>
                  <a:schemeClr val="tx1">
                    <a:lumMod val="50000"/>
                  </a:schemeClr>
                </a:solidFill>
                <a:latin typeface="Arial Nova" panose="020B0504020202020204" pitchFamily="34" charset="0"/>
                <a:cs typeface="Arial" panose="020B0604020202020204" pitchFamily="34" charset="0"/>
              </a:rPr>
              <a:t>, </a:t>
            </a:r>
            <a:r>
              <a:rPr lang="en-US" sz="1000" b="0" dirty="0" err="1">
                <a:solidFill>
                  <a:schemeClr val="tx1">
                    <a:lumMod val="50000"/>
                  </a:schemeClr>
                </a:solidFill>
                <a:latin typeface="Arial Nova" panose="020B0504020202020204" pitchFamily="34" charset="0"/>
                <a:cs typeface="Arial" panose="020B0604020202020204" pitchFamily="34" charset="0"/>
              </a:rPr>
              <a:t>EuPRAXIA@SPARC_LAB</a:t>
            </a:r>
            <a:r>
              <a:rPr lang="en-US" sz="1000" b="0" dirty="0">
                <a:solidFill>
                  <a:schemeClr val="tx1">
                    <a:lumMod val="50000"/>
                  </a:schemeClr>
                </a:solidFill>
                <a:latin typeface="Arial Nova" panose="020B0504020202020204" pitchFamily="34" charset="0"/>
                <a:cs typeface="Arial" panose="020B0604020202020204" pitchFamily="34" charset="0"/>
              </a:rPr>
              <a:t> Review Committee, Nov 30</a:t>
            </a:r>
            <a:r>
              <a:rPr lang="en-US" sz="1000" b="0" baseline="30000" dirty="0">
                <a:solidFill>
                  <a:schemeClr val="tx1">
                    <a:lumMod val="50000"/>
                  </a:schemeClr>
                </a:solidFill>
                <a:latin typeface="Arial Nova" panose="020B0504020202020204" pitchFamily="34" charset="0"/>
                <a:cs typeface="Arial" panose="020B0604020202020204" pitchFamily="34" charset="0"/>
              </a:rPr>
              <a:t>th</a:t>
            </a:r>
            <a:r>
              <a:rPr lang="en-US" sz="1000" b="0" dirty="0">
                <a:solidFill>
                  <a:schemeClr val="tx1">
                    <a:lumMod val="50000"/>
                  </a:schemeClr>
                </a:solidFill>
                <a:latin typeface="Arial Nova" panose="020B0504020202020204" pitchFamily="34" charset="0"/>
                <a:cs typeface="Arial" panose="020B0604020202020204" pitchFamily="34" charset="0"/>
              </a:rPr>
              <a:t>- Dec 2</a:t>
            </a:r>
            <a:r>
              <a:rPr lang="en-US" sz="1000" b="0" baseline="30000" dirty="0">
                <a:solidFill>
                  <a:schemeClr val="tx1">
                    <a:lumMod val="50000"/>
                  </a:schemeClr>
                </a:solidFill>
                <a:latin typeface="Arial Nova" panose="020B0504020202020204" pitchFamily="34" charset="0"/>
                <a:cs typeface="Arial" panose="020B0604020202020204" pitchFamily="34" charset="0"/>
              </a:rPr>
              <a:t>nd</a:t>
            </a:r>
            <a:r>
              <a:rPr lang="en-US" sz="1000" b="0" dirty="0">
                <a:solidFill>
                  <a:schemeClr val="tx1">
                    <a:lumMod val="50000"/>
                  </a:schemeClr>
                </a:solidFill>
                <a:latin typeface="Arial Nova" panose="020B0504020202020204" pitchFamily="34" charset="0"/>
                <a:cs typeface="Arial" panose="020B0604020202020204" pitchFamily="34" charset="0"/>
              </a:rPr>
              <a:t>, 2022</a:t>
            </a:r>
          </a:p>
        </p:txBody>
      </p:sp>
    </p:spTree>
    <p:extLst>
      <p:ext uri="{BB962C8B-B14F-4D97-AF65-F5344CB8AC3E}">
        <p14:creationId xmlns:p14="http://schemas.microsoft.com/office/powerpoint/2010/main" val="3521699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988820" y="40314"/>
            <a:ext cx="7048500" cy="695232"/>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defRPr lang="en-US" sz="2100" dirty="0">
                <a:solidFill>
                  <a:schemeClr val="bg1"/>
                </a:solidFill>
                <a:latin typeface="Arial Rounded MT Bold" panose="020F0704030504030204" pitchFamily="34" charset="77"/>
              </a:defRPr>
            </a:lvl1pPr>
          </a:lstStyle>
          <a:p>
            <a:pPr lvl="0" algn="l"/>
            <a:r>
              <a:rPr lang="it-IT"/>
              <a:t>Fare clic per modificare lo stile del titolo dello schema</a:t>
            </a:r>
            <a:endParaRPr lang="en-US" dirty="0"/>
          </a:p>
        </p:txBody>
      </p:sp>
      <p:sp>
        <p:nvSpPr>
          <p:cNvPr id="3" name="Segnaposto testo 2"/>
          <p:cNvSpPr>
            <a:spLocks noGrp="1"/>
          </p:cNvSpPr>
          <p:nvPr>
            <p:ph type="body" idx="1"/>
          </p:nvPr>
        </p:nvSpPr>
        <p:spPr>
          <a:xfrm>
            <a:off x="457200" y="1151335"/>
            <a:ext cx="4040188" cy="479822"/>
          </a:xfrm>
        </p:spPr>
        <p:txBody>
          <a:bodyPr anchor="b"/>
          <a:lstStyle>
            <a:lvl1pPr marL="0" indent="0">
              <a:buNone/>
              <a:defRPr sz="1800" b="1">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5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35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2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2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1pPr>
            <a:lvl2pPr>
              <a:defRPr sz="15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2pPr>
            <a:lvl3pPr>
              <a:defRPr sz="135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3pPr>
            <a:lvl4pPr>
              <a:defRPr sz="12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4pPr>
            <a:lvl5pPr>
              <a:defRPr sz="1200">
                <a:solidFill>
                  <a:schemeClr val="tx2">
                    <a:lumMod val="50000"/>
                  </a:schemeClr>
                </a:solidFill>
                <a:latin typeface="Arial Rounded MT Bold" panose="020F0704030504030204" pitchFamily="34" charset="77"/>
                <a:ea typeface="Arial Rounded MT Bold" panose="020F0704030504030204" pitchFamily="34" charset="77"/>
                <a:cs typeface="Open Sans Semibold" panose="020B0706030804020204" pitchFamily="34" charset="0"/>
              </a:defRPr>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grpSp>
        <p:nvGrpSpPr>
          <p:cNvPr id="10" name="Group 4">
            <a:extLst>
              <a:ext uri="{FF2B5EF4-FFF2-40B4-BE49-F238E27FC236}">
                <a16:creationId xmlns:a16="http://schemas.microsoft.com/office/drawing/2014/main" id="{8054E76A-458A-7945-8C55-1F6BA244F6BF}"/>
              </a:ext>
            </a:extLst>
          </p:cNvPr>
          <p:cNvGrpSpPr>
            <a:grpSpLocks noChangeAspect="1"/>
          </p:cNvGrpSpPr>
          <p:nvPr userDrawn="1"/>
        </p:nvGrpSpPr>
        <p:grpSpPr bwMode="auto">
          <a:xfrm>
            <a:off x="457200" y="158580"/>
            <a:ext cx="1262235" cy="458699"/>
            <a:chOff x="843" y="1173"/>
            <a:chExt cx="4074" cy="1974"/>
          </a:xfrm>
        </p:grpSpPr>
        <p:sp>
          <p:nvSpPr>
            <p:cNvPr id="11" name="AutoShape 3">
              <a:extLst>
                <a:ext uri="{FF2B5EF4-FFF2-40B4-BE49-F238E27FC236}">
                  <a16:creationId xmlns:a16="http://schemas.microsoft.com/office/drawing/2014/main" id="{F9606D88-B745-2240-A773-EBD2D42ED8A1}"/>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12" name="Picture 5">
              <a:extLst>
                <a:ext uri="{FF2B5EF4-FFF2-40B4-BE49-F238E27FC236}">
                  <a16:creationId xmlns:a16="http://schemas.microsoft.com/office/drawing/2014/main" id="{C091C576-1C12-F04B-AFAF-A062D0735D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asellaDiTesto 12">
            <a:extLst>
              <a:ext uri="{FF2B5EF4-FFF2-40B4-BE49-F238E27FC236}">
                <a16:creationId xmlns:a16="http://schemas.microsoft.com/office/drawing/2014/main" id="{AB2D9ADC-9AF0-AC45-84EB-6777335D02B6}"/>
              </a:ext>
            </a:extLst>
          </p:cNvPr>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tx1">
                    <a:lumMod val="50000"/>
                  </a:schemeClr>
                </a:solidFill>
                <a:latin typeface="Arial Rounded MT Bold" panose="020F0704030504030204" pitchFamily="34" charset="77"/>
              </a:rPr>
              <a:t>‹N›</a:t>
            </a:fld>
            <a:endParaRPr lang="it-IT" sz="1350">
              <a:solidFill>
                <a:schemeClr val="tx1">
                  <a:lumMod val="50000"/>
                </a:schemeClr>
              </a:solidFill>
              <a:latin typeface="Arial Rounded MT Bold" panose="020F0704030504030204" pitchFamily="34" charset="77"/>
            </a:endParaRPr>
          </a:p>
        </p:txBody>
      </p:sp>
      <p:cxnSp>
        <p:nvCxnSpPr>
          <p:cNvPr id="15" name="Connettore 1 14">
            <a:extLst>
              <a:ext uri="{FF2B5EF4-FFF2-40B4-BE49-F238E27FC236}">
                <a16:creationId xmlns:a16="http://schemas.microsoft.com/office/drawing/2014/main" id="{39D28425-F01F-3740-9455-996E30A05EDA}"/>
              </a:ext>
            </a:extLst>
          </p:cNvPr>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Rettangolo 6">
            <a:extLst>
              <a:ext uri="{FF2B5EF4-FFF2-40B4-BE49-F238E27FC236}">
                <a16:creationId xmlns:a16="http://schemas.microsoft.com/office/drawing/2014/main" id="{E07ECD77-E816-C053-EC50-FEDA288545E6}"/>
              </a:ext>
            </a:extLst>
          </p:cNvPr>
          <p:cNvSpPr/>
          <p:nvPr userDrawn="1"/>
        </p:nvSpPr>
        <p:spPr>
          <a:xfrm>
            <a:off x="354710" y="4816359"/>
            <a:ext cx="5236406" cy="246221"/>
          </a:xfrm>
          <a:prstGeom prst="rect">
            <a:avLst/>
          </a:prstGeom>
        </p:spPr>
        <p:txBody>
          <a:bodyPr wrap="square">
            <a:spAutoFit/>
          </a:bodyPr>
          <a:lstStyle/>
          <a:p>
            <a:pPr algn="l"/>
            <a:r>
              <a:rPr lang="en-US" sz="1000" b="0" dirty="0">
                <a:solidFill>
                  <a:schemeClr val="tx1">
                    <a:lumMod val="50000"/>
                  </a:schemeClr>
                </a:solidFill>
                <a:latin typeface="Arial Nova" panose="020B0504020202020204" pitchFamily="34" charset="0"/>
                <a:cs typeface="Arial" panose="020B0604020202020204" pitchFamily="34" charset="0"/>
              </a:rPr>
              <a:t>C. </a:t>
            </a:r>
            <a:r>
              <a:rPr lang="en-US" sz="1000" b="0" dirty="0" err="1">
                <a:solidFill>
                  <a:schemeClr val="tx1">
                    <a:lumMod val="50000"/>
                  </a:schemeClr>
                </a:solidFill>
                <a:latin typeface="Arial Nova" panose="020B0504020202020204" pitchFamily="34" charset="0"/>
                <a:cs typeface="Arial" panose="020B0604020202020204" pitchFamily="34" charset="0"/>
              </a:rPr>
              <a:t>Vaccarezza</a:t>
            </a:r>
            <a:r>
              <a:rPr lang="en-US" sz="1000" b="0" dirty="0">
                <a:solidFill>
                  <a:schemeClr val="tx1">
                    <a:lumMod val="50000"/>
                  </a:schemeClr>
                </a:solidFill>
                <a:latin typeface="Arial Nova" panose="020B0504020202020204" pitchFamily="34" charset="0"/>
                <a:cs typeface="Arial" panose="020B0604020202020204" pitchFamily="34" charset="0"/>
              </a:rPr>
              <a:t>, </a:t>
            </a:r>
            <a:r>
              <a:rPr lang="en-US" sz="1000" b="0" dirty="0" err="1">
                <a:solidFill>
                  <a:schemeClr val="tx1">
                    <a:lumMod val="50000"/>
                  </a:schemeClr>
                </a:solidFill>
                <a:latin typeface="Arial Nova" panose="020B0504020202020204" pitchFamily="34" charset="0"/>
                <a:cs typeface="Arial" panose="020B0604020202020204" pitchFamily="34" charset="0"/>
              </a:rPr>
              <a:t>EuPRAXIA@SPARC_LAB</a:t>
            </a:r>
            <a:r>
              <a:rPr lang="en-US" sz="1000" b="0" dirty="0">
                <a:solidFill>
                  <a:schemeClr val="tx1">
                    <a:lumMod val="50000"/>
                  </a:schemeClr>
                </a:solidFill>
                <a:latin typeface="Arial Nova" panose="020B0504020202020204" pitchFamily="34" charset="0"/>
                <a:cs typeface="Arial" panose="020B0604020202020204" pitchFamily="34" charset="0"/>
              </a:rPr>
              <a:t> Review Committee, Nov 30</a:t>
            </a:r>
            <a:r>
              <a:rPr lang="en-US" sz="1000" b="0" baseline="30000" dirty="0">
                <a:solidFill>
                  <a:schemeClr val="tx1">
                    <a:lumMod val="50000"/>
                  </a:schemeClr>
                </a:solidFill>
                <a:latin typeface="Arial Nova" panose="020B0504020202020204" pitchFamily="34" charset="0"/>
                <a:cs typeface="Arial" panose="020B0604020202020204" pitchFamily="34" charset="0"/>
              </a:rPr>
              <a:t>th</a:t>
            </a:r>
            <a:r>
              <a:rPr lang="en-US" sz="1000" b="0" dirty="0">
                <a:solidFill>
                  <a:schemeClr val="tx1">
                    <a:lumMod val="50000"/>
                  </a:schemeClr>
                </a:solidFill>
                <a:latin typeface="Arial Nova" panose="020B0504020202020204" pitchFamily="34" charset="0"/>
                <a:cs typeface="Arial" panose="020B0604020202020204" pitchFamily="34" charset="0"/>
              </a:rPr>
              <a:t>- Dec 2</a:t>
            </a:r>
            <a:r>
              <a:rPr lang="en-US" sz="1000" b="0" baseline="30000" dirty="0">
                <a:solidFill>
                  <a:schemeClr val="tx1">
                    <a:lumMod val="50000"/>
                  </a:schemeClr>
                </a:solidFill>
                <a:latin typeface="Arial Nova" panose="020B0504020202020204" pitchFamily="34" charset="0"/>
                <a:cs typeface="Arial" panose="020B0604020202020204" pitchFamily="34" charset="0"/>
              </a:rPr>
              <a:t>nd</a:t>
            </a:r>
            <a:r>
              <a:rPr lang="en-US" sz="1000" b="0" dirty="0">
                <a:solidFill>
                  <a:schemeClr val="tx1">
                    <a:lumMod val="50000"/>
                  </a:schemeClr>
                </a:solidFill>
                <a:latin typeface="Arial Nova" panose="020B0504020202020204" pitchFamily="34" charset="0"/>
                <a:cs typeface="Arial" panose="020B0604020202020204" pitchFamily="34" charset="0"/>
              </a:rPr>
              <a:t>, 2022</a:t>
            </a:r>
          </a:p>
        </p:txBody>
      </p:sp>
    </p:spTree>
    <p:extLst>
      <p:ext uri="{BB962C8B-B14F-4D97-AF65-F5344CB8AC3E}">
        <p14:creationId xmlns:p14="http://schemas.microsoft.com/office/powerpoint/2010/main" val="14796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 personalizzato">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78F52-8B66-7142-B594-0CDEA9C8A0EA}"/>
              </a:ext>
            </a:extLst>
          </p:cNvPr>
          <p:cNvSpPr>
            <a:spLocks noGrp="1"/>
          </p:cNvSpPr>
          <p:nvPr>
            <p:ph type="title"/>
          </p:nvPr>
        </p:nvSpPr>
        <p:spPr>
          <a:xfrm>
            <a:off x="1849394" y="1979871"/>
            <a:ext cx="5445211" cy="1414118"/>
          </a:xfrm>
          <a:prstGeom prst="rect">
            <a:avLst/>
          </a:prstGeom>
          <a:solidFill>
            <a:schemeClr val="bg1"/>
          </a:solidFill>
        </p:spPr>
        <p:txBody>
          <a:bodyPr/>
          <a:lstStyle>
            <a:lvl1pPr>
              <a:defRPr sz="3200">
                <a:latin typeface="Arial Rounded MT Bold" panose="020F0704030504030204" pitchFamily="34" charset="77"/>
              </a:defRPr>
            </a:lvl1p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2DA10748-9699-FE43-9F2E-50A6B5A85A5A}"/>
              </a:ext>
            </a:extLst>
          </p:cNvPr>
          <p:cNvSpPr>
            <a:spLocks noGrp="1"/>
          </p:cNvSpPr>
          <p:nvPr>
            <p:ph type="dt" sz="half" idx="10"/>
          </p:nvPr>
        </p:nvSpPr>
        <p:spPr/>
        <p:txBody>
          <a:bodyPr/>
          <a:lstStyle>
            <a:lvl1pPr>
              <a:defRPr>
                <a:latin typeface="Arial Rounded MT Bold" panose="020F0704030504030204" pitchFamily="34" charset="77"/>
              </a:defRPr>
            </a:lvl1pPr>
          </a:lstStyle>
          <a:p>
            <a:fld id="{64B53233-28A5-4BE6-9ECF-91943AB1B905}" type="datetimeFigureOut">
              <a:rPr lang="en-US" smtClean="0"/>
              <a:pPr/>
              <a:t>1/26/24</a:t>
            </a:fld>
            <a:endParaRPr lang="en-US"/>
          </a:p>
        </p:txBody>
      </p:sp>
      <p:sp>
        <p:nvSpPr>
          <p:cNvPr id="4" name="Segnaposto piè di pagina 3">
            <a:extLst>
              <a:ext uri="{FF2B5EF4-FFF2-40B4-BE49-F238E27FC236}">
                <a16:creationId xmlns:a16="http://schemas.microsoft.com/office/drawing/2014/main" id="{1C6C1CC6-2ACF-174D-A02E-C94FC2FDDC30}"/>
              </a:ext>
            </a:extLst>
          </p:cNvPr>
          <p:cNvSpPr>
            <a:spLocks noGrp="1"/>
          </p:cNvSpPr>
          <p:nvPr>
            <p:ph type="ftr" sz="quarter" idx="11"/>
          </p:nvPr>
        </p:nvSpPr>
        <p:spPr/>
        <p:txBody>
          <a:bodyPr/>
          <a:lstStyle>
            <a:lvl1pPr>
              <a:defRPr>
                <a:latin typeface="Arial Rounded MT Bold" panose="020F0704030504030204" pitchFamily="34" charset="77"/>
              </a:defRPr>
            </a:lvl1pPr>
          </a:lstStyle>
          <a:p>
            <a:endParaRPr lang="en-US"/>
          </a:p>
        </p:txBody>
      </p:sp>
      <p:sp>
        <p:nvSpPr>
          <p:cNvPr id="5" name="Segnaposto numero diapositiva 4">
            <a:extLst>
              <a:ext uri="{FF2B5EF4-FFF2-40B4-BE49-F238E27FC236}">
                <a16:creationId xmlns:a16="http://schemas.microsoft.com/office/drawing/2014/main" id="{6E266F92-0CC8-374E-B817-7D4A47B1DBB2}"/>
              </a:ext>
            </a:extLst>
          </p:cNvPr>
          <p:cNvSpPr>
            <a:spLocks noGrp="1"/>
          </p:cNvSpPr>
          <p:nvPr>
            <p:ph type="sldNum" sz="quarter" idx="12"/>
          </p:nvPr>
        </p:nvSpPr>
        <p:spPr/>
        <p:txBody>
          <a:bodyPr/>
          <a:lstStyle>
            <a:lvl1pPr>
              <a:defRPr>
                <a:latin typeface="Arial Rounded MT Bold" panose="020F0704030504030204" pitchFamily="34" charset="77"/>
              </a:defRPr>
            </a:lvl1pPr>
          </a:lstStyle>
          <a:p>
            <a:fld id="{5ECE81E3-3265-45EE-A2C3-C9AF2D303D91}" type="slidenum">
              <a:rPr lang="en-US" smtClean="0"/>
              <a:pPr/>
              <a:t>‹N›</a:t>
            </a:fld>
            <a:endParaRPr lang="en-US"/>
          </a:p>
        </p:txBody>
      </p:sp>
    </p:spTree>
    <p:extLst>
      <p:ext uri="{BB962C8B-B14F-4D97-AF65-F5344CB8AC3E}">
        <p14:creationId xmlns:p14="http://schemas.microsoft.com/office/powerpoint/2010/main" val="1342866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199BC047-5FFC-844D-AF4C-7C903D88D792}"/>
              </a:ext>
            </a:extLst>
          </p:cNvPr>
          <p:cNvSpPr>
            <a:spLocks noGrp="1"/>
          </p:cNvSpPr>
          <p:nvPr>
            <p:ph type="ftr" sz="quarter" idx="11"/>
          </p:nvPr>
        </p:nvSpPr>
        <p:spPr/>
        <p:txBody>
          <a:bodyPr/>
          <a:lstStyle/>
          <a:p>
            <a:endParaRPr lang="en-US"/>
          </a:p>
        </p:txBody>
      </p:sp>
      <p:grpSp>
        <p:nvGrpSpPr>
          <p:cNvPr id="6" name="Group 4">
            <a:extLst>
              <a:ext uri="{FF2B5EF4-FFF2-40B4-BE49-F238E27FC236}">
                <a16:creationId xmlns:a16="http://schemas.microsoft.com/office/drawing/2014/main" id="{3AA24D66-EB47-E940-AF2A-EB118209E169}"/>
              </a:ext>
            </a:extLst>
          </p:cNvPr>
          <p:cNvGrpSpPr>
            <a:grpSpLocks noChangeAspect="1"/>
          </p:cNvGrpSpPr>
          <p:nvPr userDrawn="1"/>
        </p:nvGrpSpPr>
        <p:grpSpPr bwMode="auto">
          <a:xfrm>
            <a:off x="467545" y="179523"/>
            <a:ext cx="1262235" cy="458699"/>
            <a:chOff x="843" y="1173"/>
            <a:chExt cx="4074" cy="1974"/>
          </a:xfrm>
        </p:grpSpPr>
        <p:sp>
          <p:nvSpPr>
            <p:cNvPr id="7" name="AutoShape 3">
              <a:extLst>
                <a:ext uri="{FF2B5EF4-FFF2-40B4-BE49-F238E27FC236}">
                  <a16:creationId xmlns:a16="http://schemas.microsoft.com/office/drawing/2014/main" id="{5950323D-28E6-F648-AA40-EC1A6CAE188C}"/>
                </a:ext>
              </a:extLst>
            </p:cNvPr>
            <p:cNvSpPr>
              <a:spLocks noChangeAspect="1" noChangeArrowheads="1" noTextEdit="1"/>
            </p:cNvSpPr>
            <p:nvPr userDrawn="1"/>
          </p:nvSpPr>
          <p:spPr bwMode="auto">
            <a:xfrm>
              <a:off x="843" y="1173"/>
              <a:ext cx="4074"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8" name="Picture 5">
              <a:extLst>
                <a:ext uri="{FF2B5EF4-FFF2-40B4-BE49-F238E27FC236}">
                  <a16:creationId xmlns:a16="http://schemas.microsoft.com/office/drawing/2014/main" id="{FECDB821-7DB7-DD4C-B121-E42C0147EE2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 y="1173"/>
              <a:ext cx="4075"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ttangolo 8">
            <a:extLst>
              <a:ext uri="{FF2B5EF4-FFF2-40B4-BE49-F238E27FC236}">
                <a16:creationId xmlns:a16="http://schemas.microsoft.com/office/drawing/2014/main" id="{ACD4D55A-F588-8243-BC3E-F53D3D1B8535}"/>
              </a:ext>
            </a:extLst>
          </p:cNvPr>
          <p:cNvSpPr/>
          <p:nvPr userDrawn="1"/>
        </p:nvSpPr>
        <p:spPr>
          <a:xfrm>
            <a:off x="78281" y="4774041"/>
            <a:ext cx="1647790" cy="276999"/>
          </a:xfrm>
          <a:prstGeom prst="rect">
            <a:avLst/>
          </a:prstGeom>
        </p:spPr>
        <p:txBody>
          <a:bodyPr wrap="square">
            <a:spAutoFit/>
          </a:bodyPr>
          <a:lstStyle/>
          <a:p>
            <a:pPr algn="ctr"/>
            <a:r>
              <a:rPr lang="en-US" sz="1200">
                <a:solidFill>
                  <a:schemeClr val="tx1">
                    <a:lumMod val="50000"/>
                  </a:schemeClr>
                </a:solidFill>
              </a:rPr>
              <a:t>C. </a:t>
            </a:r>
            <a:r>
              <a:rPr lang="en-US" sz="1200" err="1">
                <a:solidFill>
                  <a:schemeClr val="tx1">
                    <a:lumMod val="50000"/>
                  </a:schemeClr>
                </a:solidFill>
              </a:rPr>
              <a:t>Vaccarezza</a:t>
            </a:r>
            <a:endParaRPr lang="en-US" sz="1200">
              <a:solidFill>
                <a:schemeClr val="tx1">
                  <a:lumMod val="50000"/>
                </a:schemeClr>
              </a:solidFill>
            </a:endParaRPr>
          </a:p>
        </p:txBody>
      </p:sp>
      <p:sp>
        <p:nvSpPr>
          <p:cNvPr id="10" name="CasellaDiTesto 9">
            <a:extLst>
              <a:ext uri="{FF2B5EF4-FFF2-40B4-BE49-F238E27FC236}">
                <a16:creationId xmlns:a16="http://schemas.microsoft.com/office/drawing/2014/main" id="{C675D4DA-FF28-DA4F-B0E0-2FB6AD4F8212}"/>
              </a:ext>
            </a:extLst>
          </p:cNvPr>
          <p:cNvSpPr txBox="1"/>
          <p:nvPr userDrawn="1"/>
        </p:nvSpPr>
        <p:spPr>
          <a:xfrm>
            <a:off x="8532440" y="4762498"/>
            <a:ext cx="576064" cy="300082"/>
          </a:xfrm>
          <a:prstGeom prst="rect">
            <a:avLst/>
          </a:prstGeom>
          <a:noFill/>
        </p:spPr>
        <p:txBody>
          <a:bodyPr wrap="square" rtlCol="0">
            <a:spAutoFit/>
          </a:bodyPr>
          <a:lstStyle/>
          <a:p>
            <a:fld id="{35C3533D-D346-4746-A382-458F3767D6EF}" type="slidenum">
              <a:rPr lang="it-IT" sz="1350" smtClean="0">
                <a:solidFill>
                  <a:schemeClr val="tx1">
                    <a:lumMod val="50000"/>
                  </a:schemeClr>
                </a:solidFill>
              </a:rPr>
              <a:t>‹N›</a:t>
            </a:fld>
            <a:endParaRPr lang="it-IT" sz="1350">
              <a:solidFill>
                <a:schemeClr val="tx1">
                  <a:lumMod val="50000"/>
                </a:schemeClr>
              </a:solidFill>
            </a:endParaRPr>
          </a:p>
        </p:txBody>
      </p:sp>
      <p:cxnSp>
        <p:nvCxnSpPr>
          <p:cNvPr id="11" name="Connettore 1 10">
            <a:extLst>
              <a:ext uri="{FF2B5EF4-FFF2-40B4-BE49-F238E27FC236}">
                <a16:creationId xmlns:a16="http://schemas.microsoft.com/office/drawing/2014/main" id="{A9CD0DD2-D112-D44A-BAEA-F25B8C2DFE91}"/>
              </a:ext>
            </a:extLst>
          </p:cNvPr>
          <p:cNvCxnSpPr/>
          <p:nvPr userDrawn="1"/>
        </p:nvCxnSpPr>
        <p:spPr>
          <a:xfrm>
            <a:off x="8460020" y="4778805"/>
            <a:ext cx="412" cy="244387"/>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27419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Layout personalizzato">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78F52-8B66-7142-B594-0CDEA9C8A0EA}"/>
              </a:ext>
            </a:extLst>
          </p:cNvPr>
          <p:cNvSpPr>
            <a:spLocks noGrp="1"/>
          </p:cNvSpPr>
          <p:nvPr>
            <p:ph type="title"/>
          </p:nvPr>
        </p:nvSpPr>
        <p:spPr>
          <a:xfrm>
            <a:off x="1849394" y="1979871"/>
            <a:ext cx="5445211" cy="1414118"/>
          </a:xfrm>
          <a:prstGeom prst="rect">
            <a:avLst/>
          </a:prstGeom>
          <a:solidFill>
            <a:schemeClr val="bg1"/>
          </a:solidFill>
        </p:spPr>
        <p:txBody>
          <a:bodyPr/>
          <a:lstStyle>
            <a:lvl1pPr>
              <a:defRPr sz="3200">
                <a:latin typeface="Arial Rounded MT Bold" panose="020F0704030504030204" pitchFamily="34" charset="77"/>
              </a:defRPr>
            </a:lvl1p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2DA10748-9699-FE43-9F2E-50A6B5A85A5A}"/>
              </a:ext>
            </a:extLst>
          </p:cNvPr>
          <p:cNvSpPr>
            <a:spLocks noGrp="1"/>
          </p:cNvSpPr>
          <p:nvPr>
            <p:ph type="dt" sz="half" idx="10"/>
          </p:nvPr>
        </p:nvSpPr>
        <p:spPr/>
        <p:txBody>
          <a:bodyPr/>
          <a:lstStyle>
            <a:lvl1pPr>
              <a:defRPr>
                <a:latin typeface="Arial Rounded MT Bold" panose="020F0704030504030204" pitchFamily="34" charset="77"/>
              </a:defRPr>
            </a:lvl1pPr>
          </a:lstStyle>
          <a:p>
            <a:fld id="{64B53233-28A5-4BE6-9ECF-91943AB1B905}" type="datetimeFigureOut">
              <a:rPr lang="en-US" smtClean="0"/>
              <a:pPr/>
              <a:t>1/29/24</a:t>
            </a:fld>
            <a:endParaRPr lang="en-US"/>
          </a:p>
        </p:txBody>
      </p:sp>
      <p:sp>
        <p:nvSpPr>
          <p:cNvPr id="4" name="Segnaposto piè di pagina 3">
            <a:extLst>
              <a:ext uri="{FF2B5EF4-FFF2-40B4-BE49-F238E27FC236}">
                <a16:creationId xmlns:a16="http://schemas.microsoft.com/office/drawing/2014/main" id="{1C6C1CC6-2ACF-174D-A02E-C94FC2FDDC30}"/>
              </a:ext>
            </a:extLst>
          </p:cNvPr>
          <p:cNvSpPr>
            <a:spLocks noGrp="1"/>
          </p:cNvSpPr>
          <p:nvPr>
            <p:ph type="ftr" sz="quarter" idx="11"/>
          </p:nvPr>
        </p:nvSpPr>
        <p:spPr/>
        <p:txBody>
          <a:bodyPr/>
          <a:lstStyle>
            <a:lvl1pPr>
              <a:defRPr>
                <a:latin typeface="Arial Rounded MT Bold" panose="020F0704030504030204" pitchFamily="34" charset="77"/>
              </a:defRPr>
            </a:lvl1pPr>
          </a:lstStyle>
          <a:p>
            <a:endParaRPr lang="en-US"/>
          </a:p>
        </p:txBody>
      </p:sp>
      <p:sp>
        <p:nvSpPr>
          <p:cNvPr id="5" name="Segnaposto numero diapositiva 4">
            <a:extLst>
              <a:ext uri="{FF2B5EF4-FFF2-40B4-BE49-F238E27FC236}">
                <a16:creationId xmlns:a16="http://schemas.microsoft.com/office/drawing/2014/main" id="{6E266F92-0CC8-374E-B817-7D4A47B1DBB2}"/>
              </a:ext>
            </a:extLst>
          </p:cNvPr>
          <p:cNvSpPr>
            <a:spLocks noGrp="1"/>
          </p:cNvSpPr>
          <p:nvPr>
            <p:ph type="sldNum" sz="quarter" idx="12"/>
          </p:nvPr>
        </p:nvSpPr>
        <p:spPr/>
        <p:txBody>
          <a:bodyPr/>
          <a:lstStyle>
            <a:lvl1pPr>
              <a:defRPr>
                <a:latin typeface="Arial Rounded MT Bold" panose="020F0704030504030204" pitchFamily="34" charset="77"/>
              </a:defRPr>
            </a:lvl1pPr>
          </a:lstStyle>
          <a:p>
            <a:fld id="{5ECE81E3-3265-45EE-A2C3-C9AF2D303D91}" type="slidenum">
              <a:rPr lang="en-US" smtClean="0"/>
              <a:pPr/>
              <a:t>‹N›</a:t>
            </a:fld>
            <a:endParaRPr lang="en-US"/>
          </a:p>
        </p:txBody>
      </p:sp>
    </p:spTree>
    <p:extLst>
      <p:ext uri="{BB962C8B-B14F-4D97-AF65-F5344CB8AC3E}">
        <p14:creationId xmlns:p14="http://schemas.microsoft.com/office/powerpoint/2010/main" val="10471239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Layout personalizzato">
    <p:bg>
      <p:bgPr>
        <a:gradFill flip="none" rotWithShape="1">
          <a:gsLst>
            <a:gs pos="8000">
              <a:schemeClr val="tx1">
                <a:lumMod val="60000"/>
                <a:lumOff val="40000"/>
              </a:schemeClr>
            </a:gs>
            <a:gs pos="65000">
              <a:schemeClr val="tx1">
                <a:lumMod val="75000"/>
              </a:schemeClr>
            </a:gs>
            <a:gs pos="96000">
              <a:schemeClr val="tx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78F52-8B66-7142-B594-0CDEA9C8A0EA}"/>
              </a:ext>
            </a:extLst>
          </p:cNvPr>
          <p:cNvSpPr>
            <a:spLocks noGrp="1"/>
          </p:cNvSpPr>
          <p:nvPr>
            <p:ph type="title"/>
          </p:nvPr>
        </p:nvSpPr>
        <p:spPr>
          <a:xfrm>
            <a:off x="1849394" y="1979871"/>
            <a:ext cx="5445211" cy="1414118"/>
          </a:xfrm>
          <a:prstGeom prst="rect">
            <a:avLst/>
          </a:prstGeom>
          <a:solidFill>
            <a:schemeClr val="bg1"/>
          </a:solidFill>
        </p:spPr>
        <p:txBody>
          <a:bodyPr/>
          <a:lstStyle>
            <a:lvl1pPr>
              <a:defRPr sz="3200">
                <a:latin typeface="Arial Rounded MT Bold" panose="020F0704030504030204" pitchFamily="34" charset="77"/>
              </a:defRPr>
            </a:lvl1p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2DA10748-9699-FE43-9F2E-50A6B5A85A5A}"/>
              </a:ext>
            </a:extLst>
          </p:cNvPr>
          <p:cNvSpPr>
            <a:spLocks noGrp="1"/>
          </p:cNvSpPr>
          <p:nvPr>
            <p:ph type="dt" sz="half" idx="10"/>
          </p:nvPr>
        </p:nvSpPr>
        <p:spPr/>
        <p:txBody>
          <a:bodyPr/>
          <a:lstStyle>
            <a:lvl1pPr>
              <a:defRPr>
                <a:latin typeface="Arial Rounded MT Bold" panose="020F0704030504030204" pitchFamily="34" charset="77"/>
              </a:defRPr>
            </a:lvl1pPr>
          </a:lstStyle>
          <a:p>
            <a:fld id="{64B53233-28A5-4BE6-9ECF-91943AB1B905}" type="datetimeFigureOut">
              <a:rPr lang="en-US" smtClean="0"/>
              <a:pPr/>
              <a:t>1/29/24</a:t>
            </a:fld>
            <a:endParaRPr lang="en-US"/>
          </a:p>
        </p:txBody>
      </p:sp>
      <p:sp>
        <p:nvSpPr>
          <p:cNvPr id="4" name="Segnaposto piè di pagina 3">
            <a:extLst>
              <a:ext uri="{FF2B5EF4-FFF2-40B4-BE49-F238E27FC236}">
                <a16:creationId xmlns:a16="http://schemas.microsoft.com/office/drawing/2014/main" id="{1C6C1CC6-2ACF-174D-A02E-C94FC2FDDC30}"/>
              </a:ext>
            </a:extLst>
          </p:cNvPr>
          <p:cNvSpPr>
            <a:spLocks noGrp="1"/>
          </p:cNvSpPr>
          <p:nvPr>
            <p:ph type="ftr" sz="quarter" idx="11"/>
          </p:nvPr>
        </p:nvSpPr>
        <p:spPr/>
        <p:txBody>
          <a:bodyPr/>
          <a:lstStyle>
            <a:lvl1pPr>
              <a:defRPr>
                <a:latin typeface="Arial Rounded MT Bold" panose="020F0704030504030204" pitchFamily="34" charset="77"/>
              </a:defRPr>
            </a:lvl1pPr>
          </a:lstStyle>
          <a:p>
            <a:endParaRPr lang="en-US"/>
          </a:p>
        </p:txBody>
      </p:sp>
      <p:sp>
        <p:nvSpPr>
          <p:cNvPr id="5" name="Segnaposto numero diapositiva 4">
            <a:extLst>
              <a:ext uri="{FF2B5EF4-FFF2-40B4-BE49-F238E27FC236}">
                <a16:creationId xmlns:a16="http://schemas.microsoft.com/office/drawing/2014/main" id="{6E266F92-0CC8-374E-B817-7D4A47B1DBB2}"/>
              </a:ext>
            </a:extLst>
          </p:cNvPr>
          <p:cNvSpPr>
            <a:spLocks noGrp="1"/>
          </p:cNvSpPr>
          <p:nvPr>
            <p:ph type="sldNum" sz="quarter" idx="12"/>
          </p:nvPr>
        </p:nvSpPr>
        <p:spPr/>
        <p:txBody>
          <a:bodyPr/>
          <a:lstStyle>
            <a:lvl1pPr>
              <a:defRPr>
                <a:latin typeface="Arial Rounded MT Bold" panose="020F0704030504030204" pitchFamily="34" charset="77"/>
              </a:defRPr>
            </a:lvl1pPr>
          </a:lstStyle>
          <a:p>
            <a:fld id="{5ECE81E3-3265-45EE-A2C3-C9AF2D303D91}" type="slidenum">
              <a:rPr lang="en-US" smtClean="0"/>
              <a:pPr/>
              <a:t>‹N›</a:t>
            </a:fld>
            <a:endParaRPr lang="en-US"/>
          </a:p>
        </p:txBody>
      </p:sp>
    </p:spTree>
    <p:extLst>
      <p:ext uri="{BB962C8B-B14F-4D97-AF65-F5344CB8AC3E}">
        <p14:creationId xmlns:p14="http://schemas.microsoft.com/office/powerpoint/2010/main" val="2691086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0603" y="260817"/>
            <a:ext cx="1635820" cy="345541"/>
          </a:xfrm>
          <a:prstGeom prst="rect">
            <a:avLst/>
          </a:prstGeom>
        </p:spPr>
      </p:pic>
      <p:pic>
        <p:nvPicPr>
          <p:cNvPr id="17" name="bg object 17"/>
          <p:cNvPicPr/>
          <p:nvPr/>
        </p:nvPicPr>
        <p:blipFill>
          <a:blip r:embed="rId3" cstate="print"/>
          <a:stretch>
            <a:fillRect/>
          </a:stretch>
        </p:blipFill>
        <p:spPr>
          <a:xfrm>
            <a:off x="4638756" y="1862629"/>
            <a:ext cx="3397208" cy="2769808"/>
          </a:xfrm>
          <a:prstGeom prst="rect">
            <a:avLst/>
          </a:prstGeom>
        </p:spPr>
      </p:pic>
      <p:pic>
        <p:nvPicPr>
          <p:cNvPr id="18" name="bg object 18"/>
          <p:cNvPicPr/>
          <p:nvPr/>
        </p:nvPicPr>
        <p:blipFill>
          <a:blip r:embed="rId4" cstate="print"/>
          <a:stretch>
            <a:fillRect/>
          </a:stretch>
        </p:blipFill>
        <p:spPr>
          <a:xfrm>
            <a:off x="4796037" y="768052"/>
            <a:ext cx="3311639" cy="1059626"/>
          </a:xfrm>
          <a:prstGeom prst="rect">
            <a:avLst/>
          </a:prstGeom>
        </p:spPr>
      </p:pic>
      <p:pic>
        <p:nvPicPr>
          <p:cNvPr id="19" name="bg object 19"/>
          <p:cNvPicPr/>
          <p:nvPr/>
        </p:nvPicPr>
        <p:blipFill>
          <a:blip r:embed="rId5" cstate="print"/>
          <a:stretch>
            <a:fillRect/>
          </a:stretch>
        </p:blipFill>
        <p:spPr>
          <a:xfrm>
            <a:off x="4742688" y="750951"/>
            <a:ext cx="3305556" cy="1162431"/>
          </a:xfrm>
          <a:prstGeom prst="rect">
            <a:avLst/>
          </a:prstGeom>
        </p:spPr>
      </p:pic>
      <p:sp>
        <p:nvSpPr>
          <p:cNvPr id="2" name="Holder 2"/>
          <p:cNvSpPr>
            <a:spLocks noGrp="1"/>
          </p:cNvSpPr>
          <p:nvPr>
            <p:ph type="title"/>
          </p:nvPr>
        </p:nvSpPr>
        <p:spPr/>
        <p:txBody>
          <a:bodyPr lIns="0" tIns="0" rIns="0" bIns="0"/>
          <a:lstStyle>
            <a:lvl1pPr>
              <a:defRPr sz="1800" b="0" i="0">
                <a:solidFill>
                  <a:schemeClr val="bg1"/>
                </a:solidFill>
                <a:latin typeface="STIXGeneral"/>
                <a:cs typeface="STIXGeneral"/>
              </a:defRPr>
            </a:lvl1pPr>
          </a:lstStyle>
          <a:p>
            <a:endParaRPr/>
          </a:p>
        </p:txBody>
      </p:sp>
      <p:sp>
        <p:nvSpPr>
          <p:cNvPr id="3" name="Holder 3"/>
          <p:cNvSpPr>
            <a:spLocks noGrp="1"/>
          </p:cNvSpPr>
          <p:nvPr>
            <p:ph sz="half" idx="2"/>
          </p:nvPr>
        </p:nvSpPr>
        <p:spPr>
          <a:xfrm>
            <a:off x="457200" y="1183005"/>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7E7E7E"/>
                </a:solidFill>
                <a:latin typeface="Arial"/>
                <a:cs typeface="Arial"/>
              </a:defRPr>
            </a:lvl1pPr>
          </a:lstStyle>
          <a:p>
            <a:pPr marL="9525">
              <a:lnSpc>
                <a:spcPts val="1211"/>
              </a:lnSpc>
            </a:pPr>
            <a:r>
              <a:rPr lang="it-IT" spc="-146"/>
              <a:t>Eu</a:t>
            </a:r>
            <a:r>
              <a:rPr lang="it-IT" spc="-158"/>
              <a:t>P</a:t>
            </a:r>
            <a:r>
              <a:rPr lang="it-IT" spc="-131"/>
              <a:t>RAXIA</a:t>
            </a:r>
            <a:r>
              <a:rPr lang="it-IT" spc="-49"/>
              <a:t> </a:t>
            </a:r>
            <a:r>
              <a:rPr lang="it-IT" spc="-105"/>
              <a:t>WP2</a:t>
            </a:r>
            <a:r>
              <a:rPr lang="it-IT" spc="-64"/>
              <a:t> </a:t>
            </a:r>
            <a:r>
              <a:rPr lang="it-IT" spc="-71"/>
              <a:t>m</a:t>
            </a:r>
            <a:r>
              <a:rPr lang="it-IT" spc="-56"/>
              <a:t>e</a:t>
            </a:r>
            <a:r>
              <a:rPr lang="it-IT" spc="-86"/>
              <a:t>e</a:t>
            </a:r>
            <a:r>
              <a:rPr lang="it-IT" spc="68"/>
              <a:t>t</a:t>
            </a:r>
            <a:r>
              <a:rPr lang="it-IT" spc="8"/>
              <a:t>i</a:t>
            </a:r>
            <a:r>
              <a:rPr lang="it-IT" spc="-75"/>
              <a:t>n</a:t>
            </a:r>
            <a:r>
              <a:rPr lang="it-IT" spc="-60"/>
              <a:t>g</a:t>
            </a:r>
            <a:r>
              <a:rPr lang="it-IT" spc="-38"/>
              <a:t>,</a:t>
            </a:r>
            <a:r>
              <a:rPr lang="it-IT" spc="-60"/>
              <a:t> </a:t>
            </a:r>
            <a:r>
              <a:rPr lang="it-IT" spc="-153"/>
              <a:t>LN</a:t>
            </a:r>
            <a:r>
              <a:rPr lang="it-IT" spc="-146"/>
              <a:t>F</a:t>
            </a:r>
            <a:r>
              <a:rPr lang="it-IT" spc="-49"/>
              <a:t> </a:t>
            </a:r>
            <a:r>
              <a:rPr lang="it-IT" spc="-113"/>
              <a:t>F</a:t>
            </a:r>
            <a:r>
              <a:rPr lang="it-IT" spc="-94"/>
              <a:t>r</a:t>
            </a:r>
            <a:r>
              <a:rPr lang="it-IT" spc="-109"/>
              <a:t>as</a:t>
            </a:r>
            <a:r>
              <a:rPr lang="it-IT" spc="-116"/>
              <a:t>c</a:t>
            </a:r>
            <a:r>
              <a:rPr lang="it-IT" spc="-105"/>
              <a:t>a</a:t>
            </a:r>
            <a:r>
              <a:rPr lang="it-IT" spc="68"/>
              <a:t>t</a:t>
            </a:r>
            <a:r>
              <a:rPr lang="it-IT" spc="8"/>
              <a:t>i</a:t>
            </a:r>
            <a:r>
              <a:rPr lang="it-IT" spc="-71"/>
              <a:t> </a:t>
            </a:r>
            <a:r>
              <a:rPr lang="it-IT" spc="-68"/>
              <a:t>202</a:t>
            </a:r>
            <a:r>
              <a:rPr lang="it-IT" spc="-56"/>
              <a:t>1</a:t>
            </a:r>
            <a:r>
              <a:rPr lang="it-IT" spc="-34"/>
              <a:t>-</a:t>
            </a:r>
            <a:r>
              <a:rPr lang="it-IT" spc="-68"/>
              <a:t>10</a:t>
            </a:r>
            <a:r>
              <a:rPr lang="it-IT" spc="-34"/>
              <a:t>-</a:t>
            </a:r>
            <a:r>
              <a:rPr lang="it-IT" spc="-68"/>
              <a:t>20</a:t>
            </a:r>
            <a:endParaRPr lang="it-IT" spc="-68" dirty="0"/>
          </a:p>
        </p:txBody>
      </p:sp>
      <p:sp>
        <p:nvSpPr>
          <p:cNvPr id="6" name="Holder 6"/>
          <p:cNvSpPr>
            <a:spLocks noGrp="1"/>
          </p:cNvSpPr>
          <p:nvPr>
            <p:ph type="dt" sz="half" idx="6"/>
          </p:nvPr>
        </p:nvSpPr>
        <p:spPr/>
        <p:txBody>
          <a:bodyPr lIns="0" tIns="0" rIns="0" bIns="0"/>
          <a:lstStyle>
            <a:lvl1pPr>
              <a:defRPr sz="1200" b="0" i="0">
                <a:solidFill>
                  <a:srgbClr val="7E7E7E"/>
                </a:solidFill>
                <a:latin typeface="Arial"/>
                <a:cs typeface="Arial"/>
              </a:defRPr>
            </a:lvl1pPr>
          </a:lstStyle>
          <a:p>
            <a:pPr marL="9525">
              <a:lnSpc>
                <a:spcPts val="1211"/>
              </a:lnSpc>
            </a:pPr>
            <a:r>
              <a:rPr lang="it-IT" spc="-135"/>
              <a:t>S</a:t>
            </a:r>
            <a:r>
              <a:rPr lang="it-IT" spc="-64"/>
              <a:t>t</a:t>
            </a:r>
            <a:r>
              <a:rPr lang="it-IT" spc="-86"/>
              <a:t>e</a:t>
            </a:r>
            <a:r>
              <a:rPr lang="it-IT" spc="4"/>
              <a:t>f</a:t>
            </a:r>
            <a:r>
              <a:rPr lang="it-IT" spc="-68"/>
              <a:t>an</a:t>
            </a:r>
            <a:r>
              <a:rPr lang="it-IT" spc="-38"/>
              <a:t>o</a:t>
            </a:r>
            <a:r>
              <a:rPr lang="it-IT" spc="-60"/>
              <a:t> </a:t>
            </a:r>
            <a:r>
              <a:rPr lang="it-IT" spc="-248"/>
              <a:t>R</a:t>
            </a:r>
            <a:r>
              <a:rPr lang="it-IT" spc="-60"/>
              <a:t>om</a:t>
            </a:r>
            <a:r>
              <a:rPr lang="it-IT" spc="-53"/>
              <a:t>e</a:t>
            </a:r>
            <a:r>
              <a:rPr lang="it-IT" spc="-38"/>
              <a:t>o</a:t>
            </a:r>
            <a:endParaRPr lang="it-IT" spc="-38"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264301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D7C89-40C4-4198-95AA-11C7C923757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E366D38-C785-41DF-870D-4941697C924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D6608AC-9067-486B-AC3F-BE432F72BE2D}"/>
              </a:ext>
            </a:extLst>
          </p:cNvPr>
          <p:cNvSpPr>
            <a:spLocks noGrp="1"/>
          </p:cNvSpPr>
          <p:nvPr>
            <p:ph type="dt" sz="half" idx="10"/>
          </p:nvPr>
        </p:nvSpPr>
        <p:spPr/>
        <p:txBody>
          <a:bodyPr/>
          <a:lstStyle/>
          <a:p>
            <a:fld id="{6C76D4E3-85A4-46C6-A9B3-1BE2A835BB0B}" type="datetime1">
              <a:rPr lang="en-US" smtClean="0"/>
              <a:t>1/29/24</a:t>
            </a:fld>
            <a:endParaRPr lang="en-US"/>
          </a:p>
        </p:txBody>
      </p:sp>
      <p:sp>
        <p:nvSpPr>
          <p:cNvPr id="5" name="Segnaposto piè di pagina 4">
            <a:extLst>
              <a:ext uri="{FF2B5EF4-FFF2-40B4-BE49-F238E27FC236}">
                <a16:creationId xmlns:a16="http://schemas.microsoft.com/office/drawing/2014/main" id="{339726AF-ECB4-48F1-B0BC-913350E6F32F}"/>
              </a:ext>
            </a:extLst>
          </p:cNvPr>
          <p:cNvSpPr>
            <a:spLocks noGrp="1"/>
          </p:cNvSpPr>
          <p:nvPr>
            <p:ph type="ftr" sz="quarter" idx="11"/>
          </p:nvPr>
        </p:nvSpPr>
        <p:spPr/>
        <p:txBody>
          <a:bodyPr/>
          <a:lstStyle/>
          <a:p>
            <a:r>
              <a:rPr lang="en-GB"/>
              <a:t>WA meeting May'22 - A.Giribono</a:t>
            </a:r>
            <a:endParaRPr lang="en-US"/>
          </a:p>
        </p:txBody>
      </p:sp>
      <p:sp>
        <p:nvSpPr>
          <p:cNvPr id="6" name="Segnaposto numero diapositiva 5">
            <a:extLst>
              <a:ext uri="{FF2B5EF4-FFF2-40B4-BE49-F238E27FC236}">
                <a16:creationId xmlns:a16="http://schemas.microsoft.com/office/drawing/2014/main" id="{F0718D49-ADBD-4CA8-A484-E96A2D49BB7E}"/>
              </a:ext>
            </a:extLst>
          </p:cNvPr>
          <p:cNvSpPr>
            <a:spLocks noGrp="1"/>
          </p:cNvSpPr>
          <p:nvPr>
            <p:ph type="sldNum" sz="quarter" idx="12"/>
          </p:nvPr>
        </p:nvSpPr>
        <p:spPr/>
        <p:txBody>
          <a:bodyPr/>
          <a:lstStyle/>
          <a:p>
            <a:fld id="{61D2E841-2998-40B8-A804-C408F738BB84}" type="slidenum">
              <a:rPr lang="en-US" smtClean="0"/>
              <a:t>‹N›</a:t>
            </a:fld>
            <a:endParaRPr lang="en-US"/>
          </a:p>
        </p:txBody>
      </p:sp>
    </p:spTree>
    <p:extLst>
      <p:ext uri="{BB962C8B-B14F-4D97-AF65-F5344CB8AC3E}">
        <p14:creationId xmlns:p14="http://schemas.microsoft.com/office/powerpoint/2010/main" val="365997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yout personalizzato">
    <p:bg>
      <p:bgPr>
        <a:gradFill flip="none" rotWithShape="1">
          <a:gsLst>
            <a:gs pos="8000">
              <a:schemeClr val="tx1">
                <a:lumMod val="60000"/>
                <a:lumOff val="40000"/>
              </a:schemeClr>
            </a:gs>
            <a:gs pos="65000">
              <a:schemeClr val="tx1">
                <a:lumMod val="75000"/>
              </a:schemeClr>
            </a:gs>
            <a:gs pos="96000">
              <a:schemeClr val="tx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78F52-8B66-7142-B594-0CDEA9C8A0EA}"/>
              </a:ext>
            </a:extLst>
          </p:cNvPr>
          <p:cNvSpPr>
            <a:spLocks noGrp="1"/>
          </p:cNvSpPr>
          <p:nvPr>
            <p:ph type="title"/>
          </p:nvPr>
        </p:nvSpPr>
        <p:spPr>
          <a:xfrm>
            <a:off x="1849394" y="1979871"/>
            <a:ext cx="5445211" cy="1414118"/>
          </a:xfrm>
          <a:prstGeom prst="rect">
            <a:avLst/>
          </a:prstGeom>
          <a:solidFill>
            <a:schemeClr val="bg1"/>
          </a:solidFill>
        </p:spPr>
        <p:txBody>
          <a:bodyPr/>
          <a:lstStyle>
            <a:lvl1pPr>
              <a:defRPr sz="3200">
                <a:latin typeface="Arial Rounded MT Bold" panose="020F0704030504030204" pitchFamily="34" charset="77"/>
              </a:defRPr>
            </a:lvl1p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2DA10748-9699-FE43-9F2E-50A6B5A85A5A}"/>
              </a:ext>
            </a:extLst>
          </p:cNvPr>
          <p:cNvSpPr>
            <a:spLocks noGrp="1"/>
          </p:cNvSpPr>
          <p:nvPr>
            <p:ph type="dt" sz="half" idx="10"/>
          </p:nvPr>
        </p:nvSpPr>
        <p:spPr/>
        <p:txBody>
          <a:bodyPr/>
          <a:lstStyle>
            <a:lvl1pPr>
              <a:defRPr>
                <a:latin typeface="Arial Rounded MT Bold" panose="020F0704030504030204" pitchFamily="34" charset="77"/>
              </a:defRPr>
            </a:lvl1pPr>
          </a:lstStyle>
          <a:p>
            <a:fld id="{64B53233-28A5-4BE6-9ECF-91943AB1B905}" type="datetimeFigureOut">
              <a:rPr lang="en-US" smtClean="0"/>
              <a:pPr/>
              <a:t>1/26/24</a:t>
            </a:fld>
            <a:endParaRPr lang="en-US"/>
          </a:p>
        </p:txBody>
      </p:sp>
      <p:sp>
        <p:nvSpPr>
          <p:cNvPr id="4" name="Segnaposto piè di pagina 3">
            <a:extLst>
              <a:ext uri="{FF2B5EF4-FFF2-40B4-BE49-F238E27FC236}">
                <a16:creationId xmlns:a16="http://schemas.microsoft.com/office/drawing/2014/main" id="{1C6C1CC6-2ACF-174D-A02E-C94FC2FDDC30}"/>
              </a:ext>
            </a:extLst>
          </p:cNvPr>
          <p:cNvSpPr>
            <a:spLocks noGrp="1"/>
          </p:cNvSpPr>
          <p:nvPr>
            <p:ph type="ftr" sz="quarter" idx="11"/>
          </p:nvPr>
        </p:nvSpPr>
        <p:spPr/>
        <p:txBody>
          <a:bodyPr/>
          <a:lstStyle>
            <a:lvl1pPr>
              <a:defRPr>
                <a:latin typeface="Arial Rounded MT Bold" panose="020F0704030504030204" pitchFamily="34" charset="77"/>
              </a:defRPr>
            </a:lvl1pPr>
          </a:lstStyle>
          <a:p>
            <a:endParaRPr lang="en-US"/>
          </a:p>
        </p:txBody>
      </p:sp>
      <p:sp>
        <p:nvSpPr>
          <p:cNvPr id="5" name="Segnaposto numero diapositiva 4">
            <a:extLst>
              <a:ext uri="{FF2B5EF4-FFF2-40B4-BE49-F238E27FC236}">
                <a16:creationId xmlns:a16="http://schemas.microsoft.com/office/drawing/2014/main" id="{6E266F92-0CC8-374E-B817-7D4A47B1DBB2}"/>
              </a:ext>
            </a:extLst>
          </p:cNvPr>
          <p:cNvSpPr>
            <a:spLocks noGrp="1"/>
          </p:cNvSpPr>
          <p:nvPr>
            <p:ph type="sldNum" sz="quarter" idx="12"/>
          </p:nvPr>
        </p:nvSpPr>
        <p:spPr/>
        <p:txBody>
          <a:bodyPr/>
          <a:lstStyle>
            <a:lvl1pPr>
              <a:defRPr>
                <a:latin typeface="Arial Rounded MT Bold" panose="020F0704030504030204" pitchFamily="34" charset="77"/>
              </a:defRPr>
            </a:lvl1pPr>
          </a:lstStyle>
          <a:p>
            <a:fld id="{5ECE81E3-3265-45EE-A2C3-C9AF2D303D91}" type="slidenum">
              <a:rPr lang="en-US" smtClean="0"/>
              <a:pPr/>
              <a:t>‹N›</a:t>
            </a:fld>
            <a:endParaRPr lang="en-US"/>
          </a:p>
        </p:txBody>
      </p:sp>
    </p:spTree>
    <p:extLst>
      <p:ext uri="{BB962C8B-B14F-4D97-AF65-F5344CB8AC3E}">
        <p14:creationId xmlns:p14="http://schemas.microsoft.com/office/powerpoint/2010/main" val="403570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0603" y="260817"/>
            <a:ext cx="1635820" cy="345541"/>
          </a:xfrm>
          <a:prstGeom prst="rect">
            <a:avLst/>
          </a:prstGeom>
        </p:spPr>
      </p:pic>
      <p:pic>
        <p:nvPicPr>
          <p:cNvPr id="17" name="bg object 17"/>
          <p:cNvPicPr/>
          <p:nvPr/>
        </p:nvPicPr>
        <p:blipFill>
          <a:blip r:embed="rId3" cstate="print"/>
          <a:stretch>
            <a:fillRect/>
          </a:stretch>
        </p:blipFill>
        <p:spPr>
          <a:xfrm>
            <a:off x="4638756" y="1862629"/>
            <a:ext cx="3397208" cy="2769808"/>
          </a:xfrm>
          <a:prstGeom prst="rect">
            <a:avLst/>
          </a:prstGeom>
        </p:spPr>
      </p:pic>
      <p:pic>
        <p:nvPicPr>
          <p:cNvPr id="18" name="bg object 18"/>
          <p:cNvPicPr/>
          <p:nvPr/>
        </p:nvPicPr>
        <p:blipFill>
          <a:blip r:embed="rId4" cstate="print"/>
          <a:stretch>
            <a:fillRect/>
          </a:stretch>
        </p:blipFill>
        <p:spPr>
          <a:xfrm>
            <a:off x="4796037" y="768052"/>
            <a:ext cx="3311639" cy="1059626"/>
          </a:xfrm>
          <a:prstGeom prst="rect">
            <a:avLst/>
          </a:prstGeom>
        </p:spPr>
      </p:pic>
      <p:pic>
        <p:nvPicPr>
          <p:cNvPr id="19" name="bg object 19"/>
          <p:cNvPicPr/>
          <p:nvPr/>
        </p:nvPicPr>
        <p:blipFill>
          <a:blip r:embed="rId5" cstate="print"/>
          <a:stretch>
            <a:fillRect/>
          </a:stretch>
        </p:blipFill>
        <p:spPr>
          <a:xfrm>
            <a:off x="4742688" y="750951"/>
            <a:ext cx="3305556" cy="1162431"/>
          </a:xfrm>
          <a:prstGeom prst="rect">
            <a:avLst/>
          </a:prstGeom>
        </p:spPr>
      </p:pic>
      <p:sp>
        <p:nvSpPr>
          <p:cNvPr id="2" name="Holder 2"/>
          <p:cNvSpPr>
            <a:spLocks noGrp="1"/>
          </p:cNvSpPr>
          <p:nvPr>
            <p:ph type="title"/>
          </p:nvPr>
        </p:nvSpPr>
        <p:spPr/>
        <p:txBody>
          <a:bodyPr lIns="0" tIns="0" rIns="0" bIns="0"/>
          <a:lstStyle>
            <a:lvl1pPr>
              <a:defRPr sz="1800" b="0" i="0">
                <a:solidFill>
                  <a:schemeClr val="bg1"/>
                </a:solidFill>
                <a:latin typeface="STIXGeneral"/>
                <a:cs typeface="STIXGeneral"/>
              </a:defRPr>
            </a:lvl1pPr>
          </a:lstStyle>
          <a:p>
            <a:endParaRPr/>
          </a:p>
        </p:txBody>
      </p:sp>
      <p:sp>
        <p:nvSpPr>
          <p:cNvPr id="3" name="Holder 3"/>
          <p:cNvSpPr>
            <a:spLocks noGrp="1"/>
          </p:cNvSpPr>
          <p:nvPr>
            <p:ph sz="half" idx="2"/>
          </p:nvPr>
        </p:nvSpPr>
        <p:spPr>
          <a:xfrm>
            <a:off x="457200" y="1183005"/>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7E7E7E"/>
                </a:solidFill>
                <a:latin typeface="Arial"/>
                <a:cs typeface="Arial"/>
              </a:defRPr>
            </a:lvl1pPr>
          </a:lstStyle>
          <a:p>
            <a:pPr marL="9525">
              <a:lnSpc>
                <a:spcPts val="1211"/>
              </a:lnSpc>
            </a:pPr>
            <a:r>
              <a:rPr lang="it-IT" spc="-146"/>
              <a:t>Eu</a:t>
            </a:r>
            <a:r>
              <a:rPr lang="it-IT" spc="-158"/>
              <a:t>P</a:t>
            </a:r>
            <a:r>
              <a:rPr lang="it-IT" spc="-131"/>
              <a:t>RAXIA</a:t>
            </a:r>
            <a:r>
              <a:rPr lang="it-IT" spc="-49"/>
              <a:t> </a:t>
            </a:r>
            <a:r>
              <a:rPr lang="it-IT" spc="-105"/>
              <a:t>WP2</a:t>
            </a:r>
            <a:r>
              <a:rPr lang="it-IT" spc="-64"/>
              <a:t> </a:t>
            </a:r>
            <a:r>
              <a:rPr lang="it-IT" spc="-71"/>
              <a:t>m</a:t>
            </a:r>
            <a:r>
              <a:rPr lang="it-IT" spc="-56"/>
              <a:t>e</a:t>
            </a:r>
            <a:r>
              <a:rPr lang="it-IT" spc="-86"/>
              <a:t>e</a:t>
            </a:r>
            <a:r>
              <a:rPr lang="it-IT" spc="68"/>
              <a:t>t</a:t>
            </a:r>
            <a:r>
              <a:rPr lang="it-IT" spc="8"/>
              <a:t>i</a:t>
            </a:r>
            <a:r>
              <a:rPr lang="it-IT" spc="-75"/>
              <a:t>n</a:t>
            </a:r>
            <a:r>
              <a:rPr lang="it-IT" spc="-60"/>
              <a:t>g</a:t>
            </a:r>
            <a:r>
              <a:rPr lang="it-IT" spc="-38"/>
              <a:t>,</a:t>
            </a:r>
            <a:r>
              <a:rPr lang="it-IT" spc="-60"/>
              <a:t> </a:t>
            </a:r>
            <a:r>
              <a:rPr lang="it-IT" spc="-153"/>
              <a:t>LN</a:t>
            </a:r>
            <a:r>
              <a:rPr lang="it-IT" spc="-146"/>
              <a:t>F</a:t>
            </a:r>
            <a:r>
              <a:rPr lang="it-IT" spc="-49"/>
              <a:t> </a:t>
            </a:r>
            <a:r>
              <a:rPr lang="it-IT" spc="-113"/>
              <a:t>F</a:t>
            </a:r>
            <a:r>
              <a:rPr lang="it-IT" spc="-94"/>
              <a:t>r</a:t>
            </a:r>
            <a:r>
              <a:rPr lang="it-IT" spc="-109"/>
              <a:t>as</a:t>
            </a:r>
            <a:r>
              <a:rPr lang="it-IT" spc="-116"/>
              <a:t>c</a:t>
            </a:r>
            <a:r>
              <a:rPr lang="it-IT" spc="-105"/>
              <a:t>a</a:t>
            </a:r>
            <a:r>
              <a:rPr lang="it-IT" spc="68"/>
              <a:t>t</a:t>
            </a:r>
            <a:r>
              <a:rPr lang="it-IT" spc="8"/>
              <a:t>i</a:t>
            </a:r>
            <a:r>
              <a:rPr lang="it-IT" spc="-71"/>
              <a:t> </a:t>
            </a:r>
            <a:r>
              <a:rPr lang="it-IT" spc="-68"/>
              <a:t>202</a:t>
            </a:r>
            <a:r>
              <a:rPr lang="it-IT" spc="-56"/>
              <a:t>1</a:t>
            </a:r>
            <a:r>
              <a:rPr lang="it-IT" spc="-34"/>
              <a:t>-</a:t>
            </a:r>
            <a:r>
              <a:rPr lang="it-IT" spc="-68"/>
              <a:t>10</a:t>
            </a:r>
            <a:r>
              <a:rPr lang="it-IT" spc="-34"/>
              <a:t>-</a:t>
            </a:r>
            <a:r>
              <a:rPr lang="it-IT" spc="-68"/>
              <a:t>20</a:t>
            </a:r>
            <a:endParaRPr lang="it-IT" spc="-68" dirty="0"/>
          </a:p>
        </p:txBody>
      </p:sp>
      <p:sp>
        <p:nvSpPr>
          <p:cNvPr id="6" name="Holder 6"/>
          <p:cNvSpPr>
            <a:spLocks noGrp="1"/>
          </p:cNvSpPr>
          <p:nvPr>
            <p:ph type="dt" sz="half" idx="6"/>
          </p:nvPr>
        </p:nvSpPr>
        <p:spPr/>
        <p:txBody>
          <a:bodyPr lIns="0" tIns="0" rIns="0" bIns="0"/>
          <a:lstStyle>
            <a:lvl1pPr>
              <a:defRPr sz="1200" b="0" i="0">
                <a:solidFill>
                  <a:srgbClr val="7E7E7E"/>
                </a:solidFill>
                <a:latin typeface="Arial"/>
                <a:cs typeface="Arial"/>
              </a:defRPr>
            </a:lvl1pPr>
          </a:lstStyle>
          <a:p>
            <a:pPr marL="9525">
              <a:lnSpc>
                <a:spcPts val="1211"/>
              </a:lnSpc>
            </a:pPr>
            <a:r>
              <a:rPr lang="it-IT" spc="-135"/>
              <a:t>S</a:t>
            </a:r>
            <a:r>
              <a:rPr lang="it-IT" spc="-64"/>
              <a:t>t</a:t>
            </a:r>
            <a:r>
              <a:rPr lang="it-IT" spc="-86"/>
              <a:t>e</a:t>
            </a:r>
            <a:r>
              <a:rPr lang="it-IT" spc="4"/>
              <a:t>f</a:t>
            </a:r>
            <a:r>
              <a:rPr lang="it-IT" spc="-68"/>
              <a:t>an</a:t>
            </a:r>
            <a:r>
              <a:rPr lang="it-IT" spc="-38"/>
              <a:t>o</a:t>
            </a:r>
            <a:r>
              <a:rPr lang="it-IT" spc="-60"/>
              <a:t> </a:t>
            </a:r>
            <a:r>
              <a:rPr lang="it-IT" spc="-248"/>
              <a:t>R</a:t>
            </a:r>
            <a:r>
              <a:rPr lang="it-IT" spc="-60"/>
              <a:t>om</a:t>
            </a:r>
            <a:r>
              <a:rPr lang="it-IT" spc="-53"/>
              <a:t>e</a:t>
            </a:r>
            <a:r>
              <a:rPr lang="it-IT" spc="-38"/>
              <a:t>o</a:t>
            </a:r>
            <a:endParaRPr lang="it-IT" spc="-38"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2853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D7C89-40C4-4198-95AA-11C7C923757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E366D38-C785-41DF-870D-4941697C924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D6608AC-9067-486B-AC3F-BE432F72BE2D}"/>
              </a:ext>
            </a:extLst>
          </p:cNvPr>
          <p:cNvSpPr>
            <a:spLocks noGrp="1"/>
          </p:cNvSpPr>
          <p:nvPr>
            <p:ph type="dt" sz="half" idx="10"/>
          </p:nvPr>
        </p:nvSpPr>
        <p:spPr/>
        <p:txBody>
          <a:bodyPr/>
          <a:lstStyle/>
          <a:p>
            <a:fld id="{6C76D4E3-85A4-46C6-A9B3-1BE2A835BB0B}" type="datetime1">
              <a:rPr lang="en-US" smtClean="0"/>
              <a:t>1/26/24</a:t>
            </a:fld>
            <a:endParaRPr lang="en-US"/>
          </a:p>
        </p:txBody>
      </p:sp>
      <p:sp>
        <p:nvSpPr>
          <p:cNvPr id="5" name="Segnaposto piè di pagina 4">
            <a:extLst>
              <a:ext uri="{FF2B5EF4-FFF2-40B4-BE49-F238E27FC236}">
                <a16:creationId xmlns:a16="http://schemas.microsoft.com/office/drawing/2014/main" id="{339726AF-ECB4-48F1-B0BC-913350E6F32F}"/>
              </a:ext>
            </a:extLst>
          </p:cNvPr>
          <p:cNvSpPr>
            <a:spLocks noGrp="1"/>
          </p:cNvSpPr>
          <p:nvPr>
            <p:ph type="ftr" sz="quarter" idx="11"/>
          </p:nvPr>
        </p:nvSpPr>
        <p:spPr/>
        <p:txBody>
          <a:bodyPr/>
          <a:lstStyle/>
          <a:p>
            <a:r>
              <a:rPr lang="en-GB"/>
              <a:t>WA meeting May'22 - A.Giribono</a:t>
            </a:r>
            <a:endParaRPr lang="en-US"/>
          </a:p>
        </p:txBody>
      </p:sp>
      <p:sp>
        <p:nvSpPr>
          <p:cNvPr id="6" name="Segnaposto numero diapositiva 5">
            <a:extLst>
              <a:ext uri="{FF2B5EF4-FFF2-40B4-BE49-F238E27FC236}">
                <a16:creationId xmlns:a16="http://schemas.microsoft.com/office/drawing/2014/main" id="{F0718D49-ADBD-4CA8-A484-E96A2D49BB7E}"/>
              </a:ext>
            </a:extLst>
          </p:cNvPr>
          <p:cNvSpPr>
            <a:spLocks noGrp="1"/>
          </p:cNvSpPr>
          <p:nvPr>
            <p:ph type="sldNum" sz="quarter" idx="12"/>
          </p:nvPr>
        </p:nvSpPr>
        <p:spPr/>
        <p:txBody>
          <a:bodyPr/>
          <a:lstStyle/>
          <a:p>
            <a:fld id="{61D2E841-2998-40B8-A804-C408F738BB84}" type="slidenum">
              <a:rPr lang="en-US" smtClean="0"/>
              <a:t>‹N›</a:t>
            </a:fld>
            <a:endParaRPr lang="en-US"/>
          </a:p>
        </p:txBody>
      </p:sp>
    </p:spTree>
    <p:extLst>
      <p:ext uri="{BB962C8B-B14F-4D97-AF65-F5344CB8AC3E}">
        <p14:creationId xmlns:p14="http://schemas.microsoft.com/office/powerpoint/2010/main" val="14786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B53233-28A5-4BE6-9ECF-91943AB1B905}" type="datetimeFigureOut">
              <a:rPr lang="en-US" smtClean="0"/>
              <a:t>1/26/24</a:t>
            </a:fld>
            <a:endParaRPr lang="en-US"/>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ECE81E3-3265-45EE-A2C3-C9AF2D303D91}" type="slidenum">
              <a:rPr lang="en-US" smtClean="0"/>
              <a:t>‹N›</a:t>
            </a:fld>
            <a:endParaRPr lang="en-US"/>
          </a:p>
        </p:txBody>
      </p:sp>
    </p:spTree>
    <p:extLst>
      <p:ext uri="{BB962C8B-B14F-4D97-AF65-F5344CB8AC3E}">
        <p14:creationId xmlns:p14="http://schemas.microsoft.com/office/powerpoint/2010/main" val="2196197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6" r:id="rId5"/>
    <p:sldLayoutId id="2147483688" r:id="rId6"/>
    <p:sldLayoutId id="2147483689" r:id="rId7"/>
    <p:sldLayoutId id="2147483739" r:id="rId8"/>
    <p:sldLayoutId id="2147483752" r:id="rId9"/>
    <p:sldLayoutId id="2147483753" r:id="rId10"/>
    <p:sldLayoutId id="2147483754" r:id="rId11"/>
  </p:sldLayoutIdLst>
  <p:txStyles>
    <p:titleStyle>
      <a:lvl1pPr algn="ctr" defTabSz="685800" rtl="0" eaLnBrk="1" latinLnBrk="0" hangingPunct="1">
        <a:spcBef>
          <a:spcPct val="0"/>
        </a:spcBef>
        <a:buNone/>
        <a:defRPr sz="18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accent4">
              <a:lumMod val="50000"/>
            </a:schemeClr>
          </a:solidFill>
          <a:latin typeface="Arial Nova" panose="020B0504020202020204" pitchFamily="34" charset="0"/>
          <a:ea typeface="Arial Nova" panose="020B0504020202020204" pitchFamily="34" charset="0"/>
          <a:cs typeface="Open Sans Semibold" panose="020B0706030804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accent4">
              <a:lumMod val="50000"/>
            </a:schemeClr>
          </a:solidFill>
          <a:latin typeface="Arial Nova" panose="020B0504020202020204" pitchFamily="34" charset="0"/>
          <a:ea typeface="Arial Nova" panose="020B0504020202020204" pitchFamily="34" charset="0"/>
          <a:cs typeface="Open Sans Semibold" panose="020B0706030804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accent4">
              <a:lumMod val="50000"/>
            </a:schemeClr>
          </a:solidFill>
          <a:latin typeface="Arial Nova" panose="020B0504020202020204" pitchFamily="34" charset="0"/>
          <a:ea typeface="Arial Nova" panose="020B0504020202020204" pitchFamily="34" charset="0"/>
          <a:cs typeface="Open Sans Semibold" panose="020B0706030804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accent4">
              <a:lumMod val="50000"/>
            </a:schemeClr>
          </a:solidFill>
          <a:latin typeface="Arial Nova" panose="020B0504020202020204" pitchFamily="34" charset="0"/>
          <a:ea typeface="Arial Nova" panose="020B0504020202020204" pitchFamily="34" charset="0"/>
          <a:cs typeface="Open Sans Semibold" panose="020B0706030804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accent4">
              <a:lumMod val="50000"/>
            </a:schemeClr>
          </a:solidFill>
          <a:latin typeface="Arial Nova" panose="020B0504020202020204" pitchFamily="34" charset="0"/>
          <a:ea typeface="Arial Nova" panose="020B0504020202020204" pitchFamily="34" charset="0"/>
          <a:cs typeface="Open Sans Semibold" panose="020B07060308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47F9292-8FEE-8A4F-B730-50E3BA25B1A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DB0D6FD-81E4-CC43-84D2-6E079117DD8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9451CA43-9997-E14D-A8EF-13E00C53F77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Rounded MT Bold" panose="020F0704030504030204" pitchFamily="34" charset="77"/>
              </a:defRPr>
            </a:lvl1pPr>
          </a:lstStyle>
          <a:p>
            <a:fld id="{CD637B00-D03C-3048-9026-668E44E4905A}" type="datetimeFigureOut">
              <a:rPr lang="en-GB" smtClean="0"/>
              <a:pPr/>
              <a:t>26/01/2024</a:t>
            </a:fld>
            <a:endParaRPr lang="en-GB"/>
          </a:p>
        </p:txBody>
      </p:sp>
      <p:sp>
        <p:nvSpPr>
          <p:cNvPr id="5" name="Segnaposto piè di pagina 4">
            <a:extLst>
              <a:ext uri="{FF2B5EF4-FFF2-40B4-BE49-F238E27FC236}">
                <a16:creationId xmlns:a16="http://schemas.microsoft.com/office/drawing/2014/main" id="{88502659-3889-274A-8B1C-FD6ACDC6EA8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Rounded MT Bold" panose="020F0704030504030204" pitchFamily="34" charset="77"/>
              </a:defRPr>
            </a:lvl1pPr>
          </a:lstStyle>
          <a:p>
            <a:endParaRPr lang="en-GB"/>
          </a:p>
        </p:txBody>
      </p:sp>
      <p:sp>
        <p:nvSpPr>
          <p:cNvPr id="6" name="Segnaposto numero diapositiva 5">
            <a:extLst>
              <a:ext uri="{FF2B5EF4-FFF2-40B4-BE49-F238E27FC236}">
                <a16:creationId xmlns:a16="http://schemas.microsoft.com/office/drawing/2014/main" id="{F57E1858-CB65-1D44-85BB-75E45C05D1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Rounded MT Bold" panose="020F0704030504030204" pitchFamily="34" charset="77"/>
              </a:defRPr>
            </a:lvl1pPr>
          </a:lstStyle>
          <a:p>
            <a:fld id="{D5176B0D-D05A-FD45-A2F6-0BC9062DA12E}" type="slidenum">
              <a:rPr lang="en-GB" smtClean="0"/>
              <a:pPr/>
              <a:t>‹N›</a:t>
            </a:fld>
            <a:endParaRPr lang="en-GB"/>
          </a:p>
        </p:txBody>
      </p:sp>
    </p:spTree>
    <p:extLst>
      <p:ext uri="{BB962C8B-B14F-4D97-AF65-F5344CB8AC3E}">
        <p14:creationId xmlns:p14="http://schemas.microsoft.com/office/powerpoint/2010/main" val="50839980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tx1"/>
          </a:solidFill>
          <a:latin typeface="Arial Rounded MT Bold" panose="020F0704030504030204"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Rounded MT Bold" panose="020F0704030504030204"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Rounded MT Bold" panose="020F0704030504030204"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Rounded MT Bold" panose="020F0704030504030204"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Rounded MT Bold" panose="020F070403050403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253F72C-EB61-5149-BFFA-0D248F4D727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749DD10-E1EB-034B-8F9D-02EEAAEEC55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2B741D3-3ED6-3A40-8976-8D1B5B09DA3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F44C775-3D5D-3E4D-9419-BF1197656FE3}" type="datetimeFigureOut">
              <a:rPr lang="en-GB" smtClean="0"/>
              <a:t>26/01/2024</a:t>
            </a:fld>
            <a:endParaRPr lang="en-GB"/>
          </a:p>
        </p:txBody>
      </p:sp>
      <p:sp>
        <p:nvSpPr>
          <p:cNvPr id="5" name="Segnaposto piè di pagina 4">
            <a:extLst>
              <a:ext uri="{FF2B5EF4-FFF2-40B4-BE49-F238E27FC236}">
                <a16:creationId xmlns:a16="http://schemas.microsoft.com/office/drawing/2014/main" id="{783C98E3-F319-1647-B25B-A2C2079FD4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262C194E-6D75-5C42-B6BC-E7A0F0D7626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3BCA156-53A1-5546-ACAA-9E81CFD0EE65}" type="slidenum">
              <a:rPr lang="en-GB" smtClean="0"/>
              <a:t>‹N›</a:t>
            </a:fld>
            <a:endParaRPr lang="en-GB"/>
          </a:p>
        </p:txBody>
      </p:sp>
    </p:spTree>
    <p:extLst>
      <p:ext uri="{BB962C8B-B14F-4D97-AF65-F5344CB8AC3E}">
        <p14:creationId xmlns:p14="http://schemas.microsoft.com/office/powerpoint/2010/main" val="101256222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4D097E2-9322-4831-8B33-46E89436DE0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F96E83-7966-4920-8975-F3D6D85E434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1CA235-80FA-4F76-BE35-2F5B7FCF229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54B340-DD76-45D5-A401-8C5732C22FD7}" type="datetimeFigureOut">
              <a:rPr lang="it-IT" smtClean="0"/>
              <a:t>26/01/24</a:t>
            </a:fld>
            <a:endParaRPr lang="it-IT"/>
          </a:p>
        </p:txBody>
      </p:sp>
      <p:sp>
        <p:nvSpPr>
          <p:cNvPr id="5" name="Segnaposto piè di pagina 4">
            <a:extLst>
              <a:ext uri="{FF2B5EF4-FFF2-40B4-BE49-F238E27FC236}">
                <a16:creationId xmlns:a16="http://schemas.microsoft.com/office/drawing/2014/main" id="{89B0213B-B05E-4F89-A222-705A5AE7BBF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F0323D7-3D6D-4597-9CB6-C67125A3DEF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8089743-2B14-481C-8032-ABCFD2653B9C}" type="slidenum">
              <a:rPr lang="it-IT" smtClean="0"/>
              <a:t>‹N›</a:t>
            </a:fld>
            <a:endParaRPr lang="it-IT"/>
          </a:p>
        </p:txBody>
      </p:sp>
    </p:spTree>
    <p:extLst>
      <p:ext uri="{BB962C8B-B14F-4D97-AF65-F5344CB8AC3E}">
        <p14:creationId xmlns:p14="http://schemas.microsoft.com/office/powerpoint/2010/main" val="295296141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4800920"/>
            <a:ext cx="9144000" cy="342580"/>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010D1F30-F118-4A1F-A48F-7E5706959F64}"/>
              </a:ext>
            </a:extLst>
          </p:cNvPr>
          <p:cNvSpPr/>
          <p:nvPr/>
        </p:nvSpPr>
        <p:spPr>
          <a:xfrm flipH="1">
            <a:off x="3028951" y="4800921"/>
            <a:ext cx="6115049" cy="342579"/>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028700" y="596646"/>
            <a:ext cx="7680960" cy="92583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028700" y="1584198"/>
            <a:ext cx="7680960" cy="296951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5932170" y="4807458"/>
            <a:ext cx="2777490" cy="336042"/>
          </a:xfrm>
          <a:prstGeom prst="rect">
            <a:avLst/>
          </a:prstGeom>
        </p:spPr>
        <p:txBody>
          <a:bodyPr vert="horz" lIns="91440" tIns="45720" rIns="91440" bIns="45720" rtlCol="0" anchor="ctr"/>
          <a:lstStyle>
            <a:lvl1pPr algn="r">
              <a:defRPr sz="600" cap="all" spc="225" baseline="0">
                <a:solidFill>
                  <a:srgbClr val="FFFFFF"/>
                </a:solidFill>
              </a:defRPr>
            </a:lvl1pPr>
          </a:lstStyle>
          <a:p>
            <a:r>
              <a:rPr lang="en-US"/>
              <a:t>Frascati, 11 Febbraio 2021</a:t>
            </a:r>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371600" y="1433322"/>
            <a:ext cx="3086100" cy="342900"/>
          </a:xfrm>
          <a:prstGeom prst="rect">
            <a:avLst/>
          </a:prstGeom>
        </p:spPr>
        <p:txBody>
          <a:bodyPr vert="horz" lIns="91440" tIns="45720" rIns="91440" bIns="45720" rtlCol="0" anchor="ctr"/>
          <a:lstStyle>
            <a:lvl1pPr algn="l">
              <a:defRPr sz="600" b="1">
                <a:solidFill>
                  <a:schemeClr val="tx1"/>
                </a:solidFill>
                <a:latin typeface="+mj-lt"/>
              </a:defRPr>
            </a:lvl1pPr>
          </a:lstStyle>
          <a:p>
            <a:pPr algn="l"/>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8750808" y="4807458"/>
            <a:ext cx="329184" cy="336042"/>
          </a:xfrm>
          <a:prstGeom prst="rect">
            <a:avLst/>
          </a:prstGeom>
        </p:spPr>
        <p:txBody>
          <a:bodyPr vert="horz" lIns="91440" tIns="45720" rIns="91440" bIns="45720" rtlCol="0" anchor="ctr"/>
          <a:lstStyle>
            <a:lvl1pPr algn="r">
              <a:defRPr sz="600">
                <a:solidFill>
                  <a:srgbClr val="FFFFFF"/>
                </a:solidFill>
              </a:defRPr>
            </a:lvl1pPr>
          </a:lstStyle>
          <a:p>
            <a:fld id="{C01389E6-C847-4AD0-B56D-D205B2EAB1EE}" type="slidenum">
              <a:rPr lang="en-US" smtClean="0"/>
              <a:pPr/>
              <a:t>‹N›</a:t>
            </a:fld>
            <a:endParaRPr lang="en-US" sz="600" dirty="0"/>
          </a:p>
        </p:txBody>
      </p:sp>
    </p:spTree>
    <p:extLst>
      <p:ext uri="{BB962C8B-B14F-4D97-AF65-F5344CB8AC3E}">
        <p14:creationId xmlns:p14="http://schemas.microsoft.com/office/powerpoint/2010/main" val="251162350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p:txStyles>
    <p:titleStyle>
      <a:lvl1pPr algn="l" defTabSz="685800" rtl="0" eaLnBrk="1" latinLnBrk="0" hangingPunct="1">
        <a:lnSpc>
          <a:spcPct val="100000"/>
        </a:lnSpc>
        <a:spcBef>
          <a:spcPct val="0"/>
        </a:spcBef>
        <a:buNone/>
        <a:defRPr sz="2700" b="1" i="0" kern="1200" cap="all" spc="525"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B53233-28A5-4BE6-9ECF-91943AB1B905}" type="datetimeFigureOut">
              <a:rPr lang="en-US" smtClean="0"/>
              <a:t>1/29/24</a:t>
            </a:fld>
            <a:endParaRPr lang="en-US"/>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ECE81E3-3265-45EE-A2C3-C9AF2D303D91}" type="slidenum">
              <a:rPr lang="en-US" smtClean="0"/>
              <a:t>‹N›</a:t>
            </a:fld>
            <a:endParaRPr lang="en-US"/>
          </a:p>
        </p:txBody>
      </p:sp>
    </p:spTree>
    <p:extLst>
      <p:ext uri="{BB962C8B-B14F-4D97-AF65-F5344CB8AC3E}">
        <p14:creationId xmlns:p14="http://schemas.microsoft.com/office/powerpoint/2010/main" val="349500923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Lst>
  <p:txStyles>
    <p:titleStyle>
      <a:lvl1pPr algn="ctr" defTabSz="685800" rtl="0" eaLnBrk="1" latinLnBrk="0" hangingPunct="1">
        <a:spcBef>
          <a:spcPct val="0"/>
        </a:spcBef>
        <a:buNone/>
        <a:defRPr sz="18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Nova" panose="020B0504020202020204" pitchFamily="34" charset="0"/>
          <a:ea typeface="Arial Nova" panose="020B0504020202020204" pitchFamily="34" charset="0"/>
          <a:cs typeface="Open Sans Semibold" panose="020B0706030804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Nova" panose="020B0504020202020204" pitchFamily="34" charset="0"/>
          <a:ea typeface="Arial Nova" panose="020B0504020202020204" pitchFamily="34" charset="0"/>
          <a:cs typeface="Open Sans Semibold" panose="020B0706030804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Nova" panose="020B0504020202020204" pitchFamily="34" charset="0"/>
          <a:ea typeface="Arial Nova" panose="020B0504020202020204" pitchFamily="34" charset="0"/>
          <a:cs typeface="Open Sans Semibold" panose="020B0706030804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Nova" panose="020B0504020202020204" pitchFamily="34" charset="0"/>
          <a:ea typeface="Arial Nova" panose="020B0504020202020204" pitchFamily="34" charset="0"/>
          <a:cs typeface="Open Sans Semibold" panose="020B0706030804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Nova" panose="020B0504020202020204" pitchFamily="34" charset="0"/>
          <a:ea typeface="Arial Nova" panose="020B0504020202020204" pitchFamily="34" charset="0"/>
          <a:cs typeface="Open Sans Semibold" panose="020B07060308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0.png"/><Relationship Id="rId2" Type="http://schemas.openxmlformats.org/officeDocument/2006/relationships/image" Target="../media/image21.png"/><Relationship Id="rId1" Type="http://schemas.openxmlformats.org/officeDocument/2006/relationships/slideLayout" Target="../slideLayouts/slideLayout5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57.xml"/><Relationship Id="rId5" Type="http://schemas.openxmlformats.org/officeDocument/2006/relationships/image" Target="../media/image36.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inspirehep.net/literature/1840327"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inspirehep.net/institutions/902770" TargetMode="External"/><Relationship Id="rId4" Type="http://schemas.openxmlformats.org/officeDocument/2006/relationships/hyperlink" Target="https://inspirehep.net/authors/166890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BEEEB-B966-4644-BD17-EBA0D2CE5572}"/>
              </a:ext>
            </a:extLst>
          </p:cNvPr>
          <p:cNvSpPr>
            <a:spLocks noGrp="1"/>
          </p:cNvSpPr>
          <p:nvPr>
            <p:ph type="ctrTitle"/>
          </p:nvPr>
        </p:nvSpPr>
        <p:spPr/>
        <p:txBody>
          <a:bodyPr/>
          <a:lstStyle/>
          <a:p>
            <a:r>
              <a:rPr lang="en-US" dirty="0"/>
              <a:t>WA1- Beam Physics</a:t>
            </a:r>
          </a:p>
        </p:txBody>
      </p:sp>
      <p:sp>
        <p:nvSpPr>
          <p:cNvPr id="3" name="Sottotitolo 2">
            <a:extLst>
              <a:ext uri="{FF2B5EF4-FFF2-40B4-BE49-F238E27FC236}">
                <a16:creationId xmlns:a16="http://schemas.microsoft.com/office/drawing/2014/main" id="{E3DD61C7-A83F-44E0-96A8-66C77E34DB23}"/>
              </a:ext>
            </a:extLst>
          </p:cNvPr>
          <p:cNvSpPr>
            <a:spLocks noGrp="1"/>
          </p:cNvSpPr>
          <p:nvPr>
            <p:ph type="subTitle" idx="1"/>
          </p:nvPr>
        </p:nvSpPr>
        <p:spPr/>
        <p:txBody>
          <a:bodyPr>
            <a:normAutofit fontScale="85000" lnSpcReduction="10000"/>
          </a:bodyPr>
          <a:lstStyle/>
          <a:p>
            <a:r>
              <a:rPr lang="en-US" dirty="0"/>
              <a:t>C. </a:t>
            </a:r>
            <a:r>
              <a:rPr lang="en-US" dirty="0" err="1"/>
              <a:t>Vaccarezza</a:t>
            </a:r>
            <a:endParaRPr lang="en-US" dirty="0"/>
          </a:p>
          <a:p>
            <a:r>
              <a:rPr lang="en-US" dirty="0"/>
              <a:t>on behalf of WA1- Beam Physics &amp; collaboration team</a:t>
            </a:r>
          </a:p>
        </p:txBody>
      </p:sp>
    </p:spTree>
    <p:extLst>
      <p:ext uri="{BB962C8B-B14F-4D97-AF65-F5344CB8AC3E}">
        <p14:creationId xmlns:p14="http://schemas.microsoft.com/office/powerpoint/2010/main" val="240639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BE4070-1EE3-222F-134D-359C3BC302DD}"/>
              </a:ext>
            </a:extLst>
          </p:cNvPr>
          <p:cNvSpPr>
            <a:spLocks noGrp="1"/>
          </p:cNvSpPr>
          <p:nvPr>
            <p:ph type="title"/>
          </p:nvPr>
        </p:nvSpPr>
        <p:spPr/>
        <p:txBody>
          <a:bodyPr/>
          <a:lstStyle/>
          <a:p>
            <a:pPr>
              <a:tabLst>
                <a:tab pos="6838950" algn="r"/>
              </a:tabLst>
            </a:pPr>
            <a:r>
              <a:rPr lang="en-US" dirty="0"/>
              <a:t>6.4.1.1.1 Velocity bunching</a:t>
            </a:r>
            <a:r>
              <a:rPr lang="it-IT" dirty="0"/>
              <a:t>:	2/4</a:t>
            </a:r>
          </a:p>
        </p:txBody>
      </p:sp>
      <p:pic>
        <p:nvPicPr>
          <p:cNvPr id="24" name="Immagine 23" descr="Immagine che contiene testo, segnale&#10;&#10;Descrizione generata automaticamente">
            <a:extLst>
              <a:ext uri="{FF2B5EF4-FFF2-40B4-BE49-F238E27FC236}">
                <a16:creationId xmlns:a16="http://schemas.microsoft.com/office/drawing/2014/main" id="{D329DE81-8ECD-76C5-7185-8E4101097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013" y="103726"/>
            <a:ext cx="1147885" cy="620228"/>
          </a:xfrm>
          <a:prstGeom prst="rect">
            <a:avLst/>
          </a:prstGeom>
          <a:solidFill>
            <a:schemeClr val="bg1"/>
          </a:solidFill>
        </p:spPr>
      </p:pic>
      <p:pic>
        <p:nvPicPr>
          <p:cNvPr id="27" name="Immagine 26">
            <a:extLst>
              <a:ext uri="{FF2B5EF4-FFF2-40B4-BE49-F238E27FC236}">
                <a16:creationId xmlns:a16="http://schemas.microsoft.com/office/drawing/2014/main" id="{2598F5C2-2F63-509F-9E00-93B5CCE460D3}"/>
              </a:ext>
            </a:extLst>
          </p:cNvPr>
          <p:cNvPicPr>
            <a:picLocks noChangeAspect="1"/>
          </p:cNvPicPr>
          <p:nvPr/>
        </p:nvPicPr>
        <p:blipFill>
          <a:blip r:embed="rId3"/>
          <a:stretch>
            <a:fillRect/>
          </a:stretch>
        </p:blipFill>
        <p:spPr>
          <a:xfrm>
            <a:off x="66490" y="1570024"/>
            <a:ext cx="2179775" cy="2598800"/>
          </a:xfrm>
          <a:prstGeom prst="rect">
            <a:avLst/>
          </a:prstGeom>
          <a:solidFill>
            <a:srgbClr val="FF9300"/>
          </a:solidFill>
        </p:spPr>
      </p:pic>
      <p:pic>
        <p:nvPicPr>
          <p:cNvPr id="28" name="Immagine 27">
            <a:extLst>
              <a:ext uri="{FF2B5EF4-FFF2-40B4-BE49-F238E27FC236}">
                <a16:creationId xmlns:a16="http://schemas.microsoft.com/office/drawing/2014/main" id="{D3567114-F86E-268D-3EA2-E32871296C47}"/>
              </a:ext>
            </a:extLst>
          </p:cNvPr>
          <p:cNvPicPr>
            <a:picLocks noChangeAspect="1"/>
          </p:cNvPicPr>
          <p:nvPr/>
        </p:nvPicPr>
        <p:blipFill>
          <a:blip r:embed="rId4"/>
          <a:stretch>
            <a:fillRect/>
          </a:stretch>
        </p:blipFill>
        <p:spPr>
          <a:xfrm>
            <a:off x="7147872" y="868317"/>
            <a:ext cx="1996128" cy="2033649"/>
          </a:xfrm>
          <a:prstGeom prst="rect">
            <a:avLst/>
          </a:prstGeom>
        </p:spPr>
      </p:pic>
      <p:pic>
        <p:nvPicPr>
          <p:cNvPr id="29" name="Immagine 28">
            <a:extLst>
              <a:ext uri="{FF2B5EF4-FFF2-40B4-BE49-F238E27FC236}">
                <a16:creationId xmlns:a16="http://schemas.microsoft.com/office/drawing/2014/main" id="{603EE2B6-C470-8116-A2E3-4A20DDE99852}"/>
              </a:ext>
            </a:extLst>
          </p:cNvPr>
          <p:cNvPicPr>
            <a:picLocks noChangeAspect="1"/>
          </p:cNvPicPr>
          <p:nvPr/>
        </p:nvPicPr>
        <p:blipFill>
          <a:blip r:embed="rId5"/>
          <a:stretch>
            <a:fillRect/>
          </a:stretch>
        </p:blipFill>
        <p:spPr>
          <a:xfrm>
            <a:off x="7028120" y="2901966"/>
            <a:ext cx="2142051" cy="2182316"/>
          </a:xfrm>
          <a:prstGeom prst="rect">
            <a:avLst/>
          </a:prstGeom>
        </p:spPr>
      </p:pic>
      <p:pic>
        <p:nvPicPr>
          <p:cNvPr id="31" name="Immagine 30">
            <a:extLst>
              <a:ext uri="{FF2B5EF4-FFF2-40B4-BE49-F238E27FC236}">
                <a16:creationId xmlns:a16="http://schemas.microsoft.com/office/drawing/2014/main" id="{D81AE9B7-C14B-E9E3-8E9E-73A6C609FCD0}"/>
              </a:ext>
            </a:extLst>
          </p:cNvPr>
          <p:cNvPicPr>
            <a:picLocks noChangeAspect="1"/>
          </p:cNvPicPr>
          <p:nvPr/>
        </p:nvPicPr>
        <p:blipFill rotWithShape="1">
          <a:blip r:embed="rId6"/>
          <a:srcRect r="40105"/>
          <a:stretch/>
        </p:blipFill>
        <p:spPr>
          <a:xfrm>
            <a:off x="4565000" y="1481009"/>
            <a:ext cx="2582872" cy="2598800"/>
          </a:xfrm>
          <a:prstGeom prst="rect">
            <a:avLst/>
          </a:prstGeom>
        </p:spPr>
      </p:pic>
      <mc:AlternateContent xmlns:mc="http://schemas.openxmlformats.org/markup-compatibility/2006" xmlns:a14="http://schemas.microsoft.com/office/drawing/2010/main">
        <mc:Choice Requires="a14">
          <p:sp>
            <p:nvSpPr>
              <p:cNvPr id="34" name="Callout con freccia destra 33">
                <a:extLst>
                  <a:ext uri="{FF2B5EF4-FFF2-40B4-BE49-F238E27FC236}">
                    <a16:creationId xmlns:a16="http://schemas.microsoft.com/office/drawing/2014/main" id="{048A1A81-2A50-F55F-33BE-A506D1BC8D81}"/>
                  </a:ext>
                </a:extLst>
              </p:cNvPr>
              <p:cNvSpPr/>
              <p:nvPr/>
            </p:nvSpPr>
            <p:spPr>
              <a:xfrm>
                <a:off x="2210445" y="958178"/>
                <a:ext cx="2425607" cy="3822491"/>
              </a:xfrm>
              <a:prstGeom prst="rightArrowCallout">
                <a:avLst>
                  <a:gd name="adj1" fmla="val 20968"/>
                  <a:gd name="adj2" fmla="val 26083"/>
                  <a:gd name="adj3" fmla="val 13438"/>
                  <a:gd name="adj4" fmla="val 8053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14:m>
                  <m:oMath xmlns:m="http://schemas.openxmlformats.org/officeDocument/2006/math">
                    <m:r>
                      <m:rPr>
                        <m:sty m:val="p"/>
                      </m:rPr>
                      <a:rPr lang="it-IT" sz="1200" b="0" i="0" smtClean="0">
                        <a:latin typeface="Cambria Math" panose="02040503050406030204" pitchFamily="18" charset="0"/>
                      </a:rPr>
                      <m:t>Δ</m:t>
                    </m:r>
                    <m:r>
                      <a:rPr lang="it-IT" sz="1200" b="0" i="1" smtClean="0">
                        <a:latin typeface="Cambria Math" panose="02040503050406030204" pitchFamily="18" charset="0"/>
                      </a:rPr>
                      <m:t>𝑧</m:t>
                    </m:r>
                    <m:r>
                      <a:rPr lang="it-IT" sz="1200" b="0" i="1" smtClean="0">
                        <a:latin typeface="Cambria Math" panose="02040503050406030204" pitchFamily="18" charset="0"/>
                      </a:rPr>
                      <m:t>=158 </m:t>
                    </m:r>
                    <m:r>
                      <m:rPr>
                        <m:sty m:val="p"/>
                      </m:rPr>
                      <a:rPr lang="it-IT" sz="1200" b="0" i="0" smtClean="0">
                        <a:latin typeface="Cambria Math" panose="02040503050406030204" pitchFamily="18" charset="0"/>
                      </a:rPr>
                      <m:t>μm</m:t>
                    </m:r>
                  </m:oMath>
                </a14:m>
                <a:endParaRPr lang="it-IT" sz="1200" b="0" i="1" dirty="0">
                  <a:latin typeface="Cambria Math" panose="02040503050406030204" pitchFamily="18" charset="0"/>
                </a:endParaRPr>
              </a:p>
              <a:p>
                <a:pPr marL="285750" indent="-285750">
                  <a:buFont typeface="Wingdings" pitchFamily="2" charset="2"/>
                  <a:buChar char="q"/>
                </a:pPr>
                <a14:m>
                  <m:oMath xmlns:m="http://schemas.openxmlformats.org/officeDocument/2006/math">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𝑛</m:t>
                        </m:r>
                      </m:e>
                      <m:sub>
                        <m:r>
                          <a:rPr lang="it-IT" sz="1200" b="0" i="1" smtClean="0">
                            <a:latin typeface="Cambria Math" panose="02040503050406030204" pitchFamily="18" charset="0"/>
                          </a:rPr>
                          <m:t>𝑝</m:t>
                        </m:r>
                      </m:sub>
                    </m:sSub>
                    <m:r>
                      <a:rPr lang="it-IT" sz="1200" b="0" i="1" smtClean="0">
                        <a:latin typeface="Cambria Math" panose="02040503050406030204" pitchFamily="18" charset="0"/>
                      </a:rPr>
                      <m:t>=0.9⋅</m:t>
                    </m:r>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10</m:t>
                        </m:r>
                      </m:e>
                      <m:sup>
                        <m:r>
                          <a:rPr lang="it-IT" sz="1200" b="0" i="1" smtClean="0">
                            <a:latin typeface="Cambria Math" panose="02040503050406030204" pitchFamily="18" charset="0"/>
                          </a:rPr>
                          <m:t>16</m:t>
                        </m:r>
                      </m:sup>
                    </m:sSup>
                    <m:r>
                      <a:rPr lang="it-IT" sz="1200" b="0" i="1" smtClean="0">
                        <a:latin typeface="Cambria Math" panose="02040503050406030204" pitchFamily="18" charset="0"/>
                      </a:rPr>
                      <m:t> </m:t>
                    </m:r>
                    <m:sSup>
                      <m:sSupPr>
                        <m:ctrlPr>
                          <a:rPr lang="it-IT" sz="1200" b="0" i="1" smtClean="0">
                            <a:latin typeface="Cambria Math" panose="02040503050406030204" pitchFamily="18" charset="0"/>
                          </a:rPr>
                        </m:ctrlPr>
                      </m:sSupPr>
                      <m:e>
                        <m:r>
                          <m:rPr>
                            <m:sty m:val="p"/>
                          </m:rPr>
                          <a:rPr lang="it-IT" sz="1200" b="0" i="0" smtClean="0">
                            <a:latin typeface="Cambria Math" panose="02040503050406030204" pitchFamily="18" charset="0"/>
                          </a:rPr>
                          <m:t>cm</m:t>
                        </m:r>
                      </m:e>
                      <m:sup>
                        <m:r>
                          <a:rPr lang="it-IT" sz="1200" b="0" i="1" smtClean="0">
                            <a:latin typeface="Cambria Math" panose="02040503050406030204" pitchFamily="18" charset="0"/>
                          </a:rPr>
                          <m:t>−3</m:t>
                        </m:r>
                      </m:sup>
                    </m:sSup>
                  </m:oMath>
                </a14:m>
                <a:endParaRPr lang="it-IT" sz="1200" b="0" i="1" dirty="0">
                  <a:latin typeface="Cambria Math" panose="02040503050406030204" pitchFamily="18" charset="0"/>
                </a:endParaRPr>
              </a:p>
              <a:p>
                <a:pPr marL="285750" indent="-285750">
                  <a:buFont typeface="Wingdings" pitchFamily="2" charset="2"/>
                  <a:buChar char="q"/>
                </a:pPr>
                <a14:m>
                  <m:oMath xmlns:m="http://schemas.openxmlformats.org/officeDocument/2006/math">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𝜎</m:t>
                        </m:r>
                      </m:e>
                      <m:sub>
                        <m:r>
                          <a:rPr lang="it-IT" sz="1200" b="0" i="1" smtClean="0">
                            <a:latin typeface="Cambria Math" panose="02040503050406030204" pitchFamily="18" charset="0"/>
                          </a:rPr>
                          <m:t>𝐸</m:t>
                        </m:r>
                      </m:sub>
                    </m:sSub>
                    <m:r>
                      <a:rPr lang="it-IT" sz="1200" b="0" i="1" smtClean="0">
                        <a:latin typeface="Cambria Math" panose="02040503050406030204" pitchFamily="18" charset="0"/>
                      </a:rPr>
                      <m:t>=0.06%</m:t>
                    </m:r>
                  </m:oMath>
                </a14:m>
                <a:endParaRPr lang="it-IT" sz="1200" b="0" dirty="0"/>
              </a:p>
              <a:p>
                <a:pPr marL="285750" indent="-285750">
                  <a:buFont typeface="Wingdings" pitchFamily="2" charset="2"/>
                  <a:buChar char="q"/>
                </a:pPr>
                <a14:m>
                  <m:oMath xmlns:m="http://schemas.openxmlformats.org/officeDocument/2006/math">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𝐸</m:t>
                        </m:r>
                      </m:e>
                      <m:sub>
                        <m:r>
                          <a:rPr lang="it-IT" sz="1200" b="0" i="1" smtClean="0">
                            <a:latin typeface="Cambria Math" panose="02040503050406030204" pitchFamily="18" charset="0"/>
                          </a:rPr>
                          <m:t>𝑧</m:t>
                        </m:r>
                      </m:sub>
                    </m:sSub>
                    <m:r>
                      <a:rPr lang="it-IT" sz="1200" i="1">
                        <a:latin typeface="Cambria Math" panose="02040503050406030204" pitchFamily="18" charset="0"/>
                      </a:rPr>
                      <m:t>=</m:t>
                    </m:r>
                    <m:r>
                      <a:rPr lang="it-IT" sz="1200" b="0" i="1" smtClean="0">
                        <a:latin typeface="Cambria Math" panose="02040503050406030204" pitchFamily="18" charset="0"/>
                      </a:rPr>
                      <m:t>0.9</m:t>
                    </m:r>
                    <m:r>
                      <a:rPr lang="it-IT" sz="1200" b="0" i="0" smtClean="0">
                        <a:latin typeface="Cambria Math" panose="02040503050406030204" pitchFamily="18" charset="0"/>
                      </a:rPr>
                      <m:t> </m:t>
                    </m:r>
                    <m:r>
                      <m:rPr>
                        <m:sty m:val="p"/>
                      </m:rPr>
                      <a:rPr lang="it-IT" sz="1200" b="0" i="0" smtClean="0">
                        <a:latin typeface="Cambria Math" panose="02040503050406030204" pitchFamily="18" charset="0"/>
                      </a:rPr>
                      <m:t>GV</m:t>
                    </m:r>
                    <m:r>
                      <a:rPr lang="it-IT" sz="1200" b="0" i="0" smtClean="0">
                        <a:latin typeface="Cambria Math" panose="02040503050406030204" pitchFamily="18" charset="0"/>
                      </a:rPr>
                      <m:t>/</m:t>
                    </m:r>
                    <m:r>
                      <m:rPr>
                        <m:sty m:val="p"/>
                      </m:rPr>
                      <a:rPr lang="it-IT" sz="1200" b="0" i="0" smtClean="0">
                        <a:latin typeface="Cambria Math" panose="02040503050406030204" pitchFamily="18" charset="0"/>
                      </a:rPr>
                      <m:t>m</m:t>
                    </m:r>
                  </m:oMath>
                </a14:m>
                <a:r>
                  <a:rPr lang="it-IT" sz="1200" dirty="0"/>
                  <a:t> (</a:t>
                </a:r>
                <a:r>
                  <a:rPr lang="it-IT" sz="1200" dirty="0" err="1"/>
                  <a:t>including</a:t>
                </a:r>
                <a:r>
                  <a:rPr lang="it-IT" sz="1200" dirty="0"/>
                  <a:t> 1 cm injection </a:t>
                </a:r>
                <a:r>
                  <a:rPr lang="it-IT" sz="1200" dirty="0" err="1"/>
                  <a:t>ramp</a:t>
                </a:r>
                <a:r>
                  <a:rPr lang="it-IT" sz="1200" dirty="0"/>
                  <a:t>, so, </a:t>
                </a:r>
                <a:r>
                  <a:rPr lang="it-IT" sz="1200" dirty="0" err="1"/>
                  <a:t>actually</a:t>
                </a:r>
                <a:r>
                  <a:rPr lang="it-IT" sz="1200" dirty="0"/>
                  <a:t>, </a:t>
                </a:r>
                <a:r>
                  <a:rPr lang="it-IT" sz="1200" dirty="0" err="1"/>
                  <a:t>slightly</a:t>
                </a:r>
                <a:r>
                  <a:rPr lang="it-IT" sz="1200" dirty="0"/>
                  <a:t> </a:t>
                </a:r>
                <a:r>
                  <a:rPr lang="it-IT" sz="1200" dirty="0" err="1"/>
                  <a:t>higher</a:t>
                </a:r>
                <a:r>
                  <a:rPr lang="it-IT" sz="1200" dirty="0"/>
                  <a:t>)</a:t>
                </a:r>
              </a:p>
              <a:p>
                <a:pPr marL="285750" indent="-285750">
                  <a:buFont typeface="Wingdings" pitchFamily="2" charset="2"/>
                  <a:buChar char="q"/>
                </a:pPr>
                <a:r>
                  <a:rPr lang="it-IT" sz="1200" dirty="0"/>
                  <a:t>Slice energy spread, </a:t>
                </a:r>
                <a:r>
                  <a:rPr lang="it-IT" sz="1200" dirty="0" err="1"/>
                  <a:t>virtually</a:t>
                </a:r>
                <a:r>
                  <a:rPr lang="it-IT" sz="1200" dirty="0"/>
                  <a:t> </a:t>
                </a:r>
                <a:r>
                  <a:rPr lang="it-IT" sz="1200" dirty="0" err="1"/>
                  <a:t>untouched</a:t>
                </a:r>
                <a:r>
                  <a:rPr lang="it-IT" sz="1200" dirty="0"/>
                  <a:t> (or </a:t>
                </a:r>
                <a:r>
                  <a:rPr lang="it-IT" sz="1200" dirty="0" err="1"/>
                  <a:t>reduced</a:t>
                </a:r>
                <a:r>
                  <a:rPr lang="it-IT" sz="1200" dirty="0"/>
                  <a:t>)</a:t>
                </a:r>
              </a:p>
              <a:p>
                <a:pPr marL="285750" indent="-285750">
                  <a:buFont typeface="Wingdings" pitchFamily="2" charset="2"/>
                  <a:buChar char="q"/>
                </a:pPr>
                <a:r>
                  <a:rPr lang="it-IT" sz="1200" dirty="0" err="1"/>
                  <a:t>Slight</a:t>
                </a:r>
                <a:r>
                  <a:rPr lang="it-IT" sz="1200" dirty="0"/>
                  <a:t> </a:t>
                </a:r>
                <a:r>
                  <a:rPr lang="it-IT" sz="1200" dirty="0" err="1"/>
                  <a:t>emittance</a:t>
                </a:r>
                <a:r>
                  <a:rPr lang="it-IT" sz="1200" dirty="0"/>
                  <a:t> </a:t>
                </a:r>
                <a:r>
                  <a:rPr lang="it-IT" sz="1200" dirty="0" err="1"/>
                  <a:t>increase</a:t>
                </a:r>
                <a:r>
                  <a:rPr lang="it-IT" sz="1200" dirty="0"/>
                  <a:t> (to be </a:t>
                </a:r>
                <a:r>
                  <a:rPr lang="it-IT" sz="1200" dirty="0" err="1"/>
                  <a:t>improved</a:t>
                </a:r>
                <a:r>
                  <a:rPr lang="it-IT" sz="1200" dirty="0"/>
                  <a:t> with </a:t>
                </a:r>
                <a:r>
                  <a:rPr lang="it-IT" sz="1200" dirty="0" err="1"/>
                  <a:t>ramps</a:t>
                </a:r>
                <a:r>
                  <a:rPr lang="it-IT" sz="1200" dirty="0"/>
                  <a:t>)</a:t>
                </a:r>
              </a:p>
              <a:p>
                <a:pPr marL="285750" indent="-285750">
                  <a:buFont typeface="Wingdings" pitchFamily="2" charset="2"/>
                  <a:buChar char="q"/>
                </a:pPr>
                <a:r>
                  <a:rPr lang="it-IT" sz="1200" dirty="0" err="1"/>
                  <a:t>Accelerating</a:t>
                </a:r>
                <a:r>
                  <a:rPr lang="it-IT" sz="1200" dirty="0"/>
                  <a:t> </a:t>
                </a:r>
                <a:r>
                  <a:rPr lang="it-IT" sz="1200" dirty="0" err="1"/>
                  <a:t>length</a:t>
                </a:r>
                <a:r>
                  <a:rPr lang="it-IT" sz="1200" dirty="0"/>
                  <a:t> 0.56 m</a:t>
                </a:r>
              </a:p>
              <a:p>
                <a:pPr algn="ctr"/>
                <a:endParaRPr lang="it-IT" sz="1200" dirty="0"/>
              </a:p>
            </p:txBody>
          </p:sp>
        </mc:Choice>
        <mc:Fallback xmlns="">
          <p:sp>
            <p:nvSpPr>
              <p:cNvPr id="34" name="Callout con freccia destra 33">
                <a:extLst>
                  <a:ext uri="{FF2B5EF4-FFF2-40B4-BE49-F238E27FC236}">
                    <a16:creationId xmlns:a16="http://schemas.microsoft.com/office/drawing/2014/main" id="{048A1A81-2A50-F55F-33BE-A506D1BC8D81}"/>
                  </a:ext>
                </a:extLst>
              </p:cNvPr>
              <p:cNvSpPr>
                <a:spLocks noRot="1" noChangeAspect="1" noMove="1" noResize="1" noEditPoints="1" noAdjustHandles="1" noChangeArrowheads="1" noChangeShapeType="1" noTextEdit="1"/>
              </p:cNvSpPr>
              <p:nvPr/>
            </p:nvSpPr>
            <p:spPr>
              <a:xfrm>
                <a:off x="2210445" y="958178"/>
                <a:ext cx="2425607" cy="3822491"/>
              </a:xfrm>
              <a:prstGeom prst="rightArrowCallout">
                <a:avLst>
                  <a:gd name="adj1" fmla="val 20968"/>
                  <a:gd name="adj2" fmla="val 26083"/>
                  <a:gd name="adj3" fmla="val 13438"/>
                  <a:gd name="adj4" fmla="val 80532"/>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26696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BE4070-1EE3-222F-134D-359C3BC302DD}"/>
              </a:ext>
            </a:extLst>
          </p:cNvPr>
          <p:cNvSpPr>
            <a:spLocks noGrp="1"/>
          </p:cNvSpPr>
          <p:nvPr>
            <p:ph type="title"/>
          </p:nvPr>
        </p:nvSpPr>
        <p:spPr/>
        <p:txBody>
          <a:bodyPr/>
          <a:lstStyle/>
          <a:p>
            <a:pPr>
              <a:tabLst>
                <a:tab pos="6838950" algn="r"/>
              </a:tabLst>
            </a:pPr>
            <a:r>
              <a:rPr lang="en-US" dirty="0"/>
              <a:t>6.4.1.1.1 Velocity bunching </a:t>
            </a:r>
            <a:r>
              <a:rPr lang="it-IT" dirty="0"/>
              <a:t>:	3/4</a:t>
            </a:r>
          </a:p>
        </p:txBody>
      </p:sp>
      <p:pic>
        <p:nvPicPr>
          <p:cNvPr id="26" name="Immagine 25" descr="Immagine che contiene testo, segnale&#10;&#10;Descrizione generata automaticamente">
            <a:extLst>
              <a:ext uri="{FF2B5EF4-FFF2-40B4-BE49-F238E27FC236}">
                <a16:creationId xmlns:a16="http://schemas.microsoft.com/office/drawing/2014/main" id="{B3DFCA9C-E57C-DAF0-0419-09EF8A167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346" y="90550"/>
            <a:ext cx="1096202" cy="665841"/>
          </a:xfrm>
          <a:prstGeom prst="rect">
            <a:avLst/>
          </a:prstGeom>
        </p:spPr>
      </p:pic>
      <p:pic>
        <p:nvPicPr>
          <p:cNvPr id="30" name="Immagine 29">
            <a:extLst>
              <a:ext uri="{FF2B5EF4-FFF2-40B4-BE49-F238E27FC236}">
                <a16:creationId xmlns:a16="http://schemas.microsoft.com/office/drawing/2014/main" id="{EF9C1BBD-D236-656C-664C-02F98F96B862}"/>
              </a:ext>
            </a:extLst>
          </p:cNvPr>
          <p:cNvPicPr>
            <a:picLocks noChangeAspect="1"/>
          </p:cNvPicPr>
          <p:nvPr/>
        </p:nvPicPr>
        <p:blipFill>
          <a:blip r:embed="rId3"/>
          <a:stretch>
            <a:fillRect/>
          </a:stretch>
        </p:blipFill>
        <p:spPr>
          <a:xfrm>
            <a:off x="5679515" y="1116090"/>
            <a:ext cx="2559548" cy="1746378"/>
          </a:xfrm>
          <a:prstGeom prst="rect">
            <a:avLst/>
          </a:prstGeom>
          <a:ln>
            <a:solidFill>
              <a:srgbClr val="0070C0"/>
            </a:solidFill>
          </a:ln>
        </p:spPr>
      </p:pic>
      <p:sp>
        <p:nvSpPr>
          <p:cNvPr id="31" name="CasellaDiTesto 30">
            <a:extLst>
              <a:ext uri="{FF2B5EF4-FFF2-40B4-BE49-F238E27FC236}">
                <a16:creationId xmlns:a16="http://schemas.microsoft.com/office/drawing/2014/main" id="{DAC8087F-646C-0EA3-96F2-B29C06F703DC}"/>
              </a:ext>
            </a:extLst>
          </p:cNvPr>
          <p:cNvSpPr txBox="1"/>
          <p:nvPr/>
        </p:nvSpPr>
        <p:spPr>
          <a:xfrm>
            <a:off x="22485" y="783127"/>
            <a:ext cx="801974" cy="27699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263"/>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a:ea typeface="+mn-ea"/>
                <a:cs typeface="+mn-cs"/>
              </a:rPr>
              <a:t>Layout</a:t>
            </a:r>
          </a:p>
        </p:txBody>
      </p:sp>
      <p:sp>
        <p:nvSpPr>
          <p:cNvPr id="32" name="CasellaDiTesto 31">
            <a:extLst>
              <a:ext uri="{FF2B5EF4-FFF2-40B4-BE49-F238E27FC236}">
                <a16:creationId xmlns:a16="http://schemas.microsoft.com/office/drawing/2014/main" id="{1692F303-7ACC-0F24-1DEA-C6A5674DE060}"/>
              </a:ext>
            </a:extLst>
          </p:cNvPr>
          <p:cNvSpPr txBox="1"/>
          <p:nvPr/>
        </p:nvSpPr>
        <p:spPr>
          <a:xfrm>
            <a:off x="5103099" y="783958"/>
            <a:ext cx="3693637" cy="27699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263"/>
              </a:spcBef>
              <a:spcAft>
                <a:spcPts val="0"/>
              </a:spcAft>
              <a:buClrTx/>
              <a:buSzTx/>
              <a:buFontTx/>
              <a:buNone/>
              <a:tabLst/>
              <a:defRPr/>
            </a:pPr>
            <a:r>
              <a:rPr kumimoji="0" lang="it-IT" sz="1200" b="1" i="0" u="none" strike="noStrike" kern="1200" cap="none" spc="0" normalizeH="0" baseline="0" noProof="0" dirty="0" err="1">
                <a:ln>
                  <a:noFill/>
                </a:ln>
                <a:solidFill>
                  <a:srgbClr val="0070C0"/>
                </a:solidFill>
                <a:effectLst/>
                <a:uLnTx/>
                <a:uFillTx/>
                <a:latin typeface="Calibri"/>
                <a:ea typeface="+mn-ea"/>
                <a:cs typeface="+mn-cs"/>
              </a:rPr>
              <a:t>Transverse</a:t>
            </a:r>
            <a:r>
              <a:rPr kumimoji="0" lang="it-IT" sz="1200" b="1" i="0" u="none" strike="noStrike" kern="1200" cap="none" spc="0" normalizeH="0" baseline="0" noProof="0" dirty="0">
                <a:ln>
                  <a:noFill/>
                </a:ln>
                <a:solidFill>
                  <a:srgbClr val="0070C0"/>
                </a:solidFill>
                <a:effectLst/>
                <a:uLnTx/>
                <a:uFillTx/>
                <a:latin typeface="Calibri"/>
                <a:ea typeface="+mn-ea"/>
                <a:cs typeface="+mn-cs"/>
              </a:rPr>
              <a:t> </a:t>
            </a:r>
            <a:r>
              <a:rPr kumimoji="0" lang="it-IT" sz="1200" b="1" i="0" u="none" strike="noStrike" kern="1200" cap="none" spc="0" normalizeH="0" baseline="0" noProof="0" dirty="0" err="1">
                <a:ln>
                  <a:noFill/>
                </a:ln>
                <a:solidFill>
                  <a:srgbClr val="0070C0"/>
                </a:solidFill>
                <a:effectLst/>
                <a:uLnTx/>
                <a:uFillTx/>
                <a:latin typeface="Calibri"/>
                <a:ea typeface="+mn-ea"/>
                <a:cs typeface="+mn-cs"/>
              </a:rPr>
              <a:t>beam</a:t>
            </a:r>
            <a:r>
              <a:rPr kumimoji="0" lang="it-IT" sz="1200" b="1" i="0" u="none" strike="noStrike" kern="1200" cap="none" spc="0" normalizeH="0" baseline="0" noProof="0" dirty="0">
                <a:ln>
                  <a:noFill/>
                </a:ln>
                <a:solidFill>
                  <a:srgbClr val="0070C0"/>
                </a:solidFill>
                <a:effectLst/>
                <a:uLnTx/>
                <a:uFillTx/>
                <a:latin typeface="Calibri"/>
                <a:ea typeface="+mn-ea"/>
                <a:cs typeface="+mn-cs"/>
              </a:rPr>
              <a:t> size </a:t>
            </a:r>
            <a:r>
              <a:rPr kumimoji="0" lang="it-IT" sz="1200" b="1" i="0" u="none" strike="noStrike" kern="1200" cap="none" spc="0" normalizeH="0" baseline="0" noProof="0" dirty="0" err="1">
                <a:ln>
                  <a:noFill/>
                </a:ln>
                <a:solidFill>
                  <a:srgbClr val="0070C0"/>
                </a:solidFill>
                <a:effectLst/>
                <a:uLnTx/>
                <a:uFillTx/>
                <a:latin typeface="Calibri"/>
                <a:ea typeface="+mn-ea"/>
                <a:cs typeface="+mn-cs"/>
              </a:rPr>
              <a:t>evolution</a:t>
            </a:r>
            <a:r>
              <a:rPr kumimoji="0" lang="it-IT" sz="1200" b="1" i="0" u="none" strike="noStrike" kern="1200" cap="none" spc="0" normalizeH="0" baseline="0" noProof="0" dirty="0">
                <a:ln>
                  <a:noFill/>
                </a:ln>
                <a:solidFill>
                  <a:srgbClr val="0070C0"/>
                </a:solidFill>
                <a:effectLst/>
                <a:uLnTx/>
                <a:uFillTx/>
                <a:latin typeface="Calibri"/>
                <a:ea typeface="+mn-ea"/>
                <a:cs typeface="+mn-cs"/>
              </a:rPr>
              <a:t> </a:t>
            </a:r>
            <a:r>
              <a:rPr kumimoji="0" lang="it-IT" sz="1200" b="1" i="0" u="none" strike="noStrike" kern="1200" cap="none" spc="0" normalizeH="0" baseline="0" noProof="0" dirty="0" err="1">
                <a:ln>
                  <a:noFill/>
                </a:ln>
                <a:solidFill>
                  <a:srgbClr val="0070C0"/>
                </a:solidFill>
                <a:effectLst/>
                <a:uLnTx/>
                <a:uFillTx/>
                <a:latin typeface="Calibri"/>
                <a:ea typeface="+mn-ea"/>
                <a:cs typeface="+mn-cs"/>
              </a:rPr>
              <a:t>w</a:t>
            </a:r>
            <a:r>
              <a:rPr kumimoji="0" lang="it-IT" sz="1200" b="1" i="0" u="none" strike="noStrike" kern="1200" cap="none" spc="0" normalizeH="0" baseline="0" noProof="0" dirty="0">
                <a:ln>
                  <a:noFill/>
                </a:ln>
                <a:solidFill>
                  <a:srgbClr val="0070C0"/>
                </a:solidFill>
                <a:effectLst/>
                <a:uLnTx/>
                <a:uFillTx/>
                <a:latin typeface="Calibri"/>
                <a:ea typeface="+mn-ea"/>
                <a:cs typeface="+mn-cs"/>
              </a:rPr>
              <a:t> Space </a:t>
            </a:r>
            <a:r>
              <a:rPr kumimoji="0" lang="it-IT" sz="1200" b="1" i="0" u="none" strike="noStrike" kern="1200" cap="none" spc="0" normalizeH="0" baseline="0" noProof="0" dirty="0" err="1">
                <a:ln>
                  <a:noFill/>
                </a:ln>
                <a:solidFill>
                  <a:srgbClr val="0070C0"/>
                </a:solidFill>
                <a:effectLst/>
                <a:uLnTx/>
                <a:uFillTx/>
                <a:latin typeface="Calibri"/>
                <a:ea typeface="+mn-ea"/>
                <a:cs typeface="+mn-cs"/>
              </a:rPr>
              <a:t>Charge</a:t>
            </a:r>
            <a:r>
              <a:rPr kumimoji="0" lang="it-IT" sz="1200" b="1" i="0" u="none" strike="noStrike" kern="1200" cap="none" spc="0" normalizeH="0" baseline="0" noProof="0" dirty="0">
                <a:ln>
                  <a:noFill/>
                </a:ln>
                <a:solidFill>
                  <a:srgbClr val="0070C0"/>
                </a:solidFill>
                <a:effectLst/>
                <a:uLnTx/>
                <a:uFillTx/>
                <a:latin typeface="Calibri"/>
                <a:ea typeface="+mn-ea"/>
                <a:cs typeface="+mn-cs"/>
              </a:rPr>
              <a:t> (Astra)</a:t>
            </a:r>
          </a:p>
        </p:txBody>
      </p:sp>
      <p:pic>
        <p:nvPicPr>
          <p:cNvPr id="33" name="Immagine 32">
            <a:extLst>
              <a:ext uri="{FF2B5EF4-FFF2-40B4-BE49-F238E27FC236}">
                <a16:creationId xmlns:a16="http://schemas.microsoft.com/office/drawing/2014/main" id="{43DC472C-1F71-AC0B-4705-AF726A02F19D}"/>
              </a:ext>
            </a:extLst>
          </p:cNvPr>
          <p:cNvPicPr>
            <a:picLocks noChangeAspect="1"/>
          </p:cNvPicPr>
          <p:nvPr/>
        </p:nvPicPr>
        <p:blipFill>
          <a:blip r:embed="rId4"/>
          <a:stretch>
            <a:fillRect/>
          </a:stretch>
        </p:blipFill>
        <p:spPr>
          <a:xfrm>
            <a:off x="4810074" y="2865223"/>
            <a:ext cx="4298430" cy="1864438"/>
          </a:xfrm>
          <a:prstGeom prst="rect">
            <a:avLst/>
          </a:prstGeom>
        </p:spPr>
      </p:pic>
      <p:cxnSp>
        <p:nvCxnSpPr>
          <p:cNvPr id="35" name="Connettore 1 34">
            <a:extLst>
              <a:ext uri="{FF2B5EF4-FFF2-40B4-BE49-F238E27FC236}">
                <a16:creationId xmlns:a16="http://schemas.microsoft.com/office/drawing/2014/main" id="{01845DC3-A7D4-2A78-9746-DF0E7D6450FA}"/>
              </a:ext>
            </a:extLst>
          </p:cNvPr>
          <p:cNvCxnSpPr/>
          <p:nvPr/>
        </p:nvCxnSpPr>
        <p:spPr>
          <a:xfrm>
            <a:off x="4669436" y="1001703"/>
            <a:ext cx="0" cy="388943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7" name="Immagine 36">
            <a:extLst>
              <a:ext uri="{FF2B5EF4-FFF2-40B4-BE49-F238E27FC236}">
                <a16:creationId xmlns:a16="http://schemas.microsoft.com/office/drawing/2014/main" id="{37A9DC4E-1314-16FC-7925-2647814296D2}"/>
              </a:ext>
            </a:extLst>
          </p:cNvPr>
          <p:cNvPicPr>
            <a:picLocks noChangeAspect="1"/>
          </p:cNvPicPr>
          <p:nvPr/>
        </p:nvPicPr>
        <p:blipFill>
          <a:blip r:embed="rId5"/>
          <a:stretch>
            <a:fillRect/>
          </a:stretch>
        </p:blipFill>
        <p:spPr>
          <a:xfrm>
            <a:off x="115643" y="2520942"/>
            <a:ext cx="3983633" cy="2303898"/>
          </a:xfrm>
          <a:prstGeom prst="rect">
            <a:avLst/>
          </a:prstGeom>
          <a:ln>
            <a:solidFill>
              <a:schemeClr val="bg2">
                <a:lumMod val="10000"/>
              </a:schemeClr>
            </a:solidFill>
          </a:ln>
        </p:spPr>
      </p:pic>
      <p:sp>
        <p:nvSpPr>
          <p:cNvPr id="38" name="Rettangolo 37">
            <a:extLst>
              <a:ext uri="{FF2B5EF4-FFF2-40B4-BE49-F238E27FC236}">
                <a16:creationId xmlns:a16="http://schemas.microsoft.com/office/drawing/2014/main" id="{72EB4B2E-536B-228E-F6D7-E85F6FE26BA5}"/>
              </a:ext>
            </a:extLst>
          </p:cNvPr>
          <p:cNvSpPr/>
          <p:nvPr/>
        </p:nvSpPr>
        <p:spPr>
          <a:xfrm>
            <a:off x="3865357" y="2537568"/>
            <a:ext cx="149808" cy="103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Immagine 2">
            <a:extLst>
              <a:ext uri="{FF2B5EF4-FFF2-40B4-BE49-F238E27FC236}">
                <a16:creationId xmlns:a16="http://schemas.microsoft.com/office/drawing/2014/main" id="{0FCCE960-DC33-1E78-C919-384E844B714D}"/>
              </a:ext>
            </a:extLst>
          </p:cNvPr>
          <p:cNvPicPr>
            <a:picLocks noChangeAspect="1"/>
          </p:cNvPicPr>
          <p:nvPr/>
        </p:nvPicPr>
        <p:blipFill>
          <a:blip r:embed="rId6"/>
          <a:stretch>
            <a:fillRect/>
          </a:stretch>
        </p:blipFill>
        <p:spPr>
          <a:xfrm>
            <a:off x="101439" y="1116090"/>
            <a:ext cx="4282917" cy="1226111"/>
          </a:xfrm>
          <a:prstGeom prst="rect">
            <a:avLst/>
          </a:prstGeom>
          <a:ln>
            <a:solidFill>
              <a:srgbClr val="0070C0"/>
            </a:solidFill>
          </a:ln>
        </p:spPr>
      </p:pic>
    </p:spTree>
    <p:extLst>
      <p:ext uri="{BB962C8B-B14F-4D97-AF65-F5344CB8AC3E}">
        <p14:creationId xmlns:p14="http://schemas.microsoft.com/office/powerpoint/2010/main" val="282011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olo 1">
                <a:extLst>
                  <a:ext uri="{FF2B5EF4-FFF2-40B4-BE49-F238E27FC236}">
                    <a16:creationId xmlns:a16="http://schemas.microsoft.com/office/drawing/2014/main" id="{C0BE4070-1EE3-222F-134D-359C3BC302DD}"/>
                  </a:ext>
                </a:extLst>
              </p:cNvPr>
              <p:cNvSpPr>
                <a:spLocks noGrp="1"/>
              </p:cNvSpPr>
              <p:nvPr>
                <p:ph type="title"/>
              </p:nvPr>
            </p:nvSpPr>
            <p:spPr/>
            <p:txBody>
              <a:bodyPr/>
              <a:lstStyle/>
              <a:p>
                <a:pPr>
                  <a:tabLst>
                    <a:tab pos="2709863" algn="l"/>
                    <a:tab pos="6838950" algn="r"/>
                  </a:tabLst>
                </a:pPr>
                <a:r>
                  <a:rPr lang="en-US" dirty="0"/>
                  <a:t>6.4.1.1.1 Velocity bunching </a:t>
                </a:r>
                <a:r>
                  <a:rPr lang="it-IT" dirty="0"/>
                  <a:t>: </a:t>
                </a:r>
                <a14:m>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𝜆</m:t>
                        </m:r>
                      </m:e>
                      <m:sub>
                        <m:r>
                          <a:rPr lang="it-IT" b="0" i="1" smtClean="0">
                            <a:latin typeface="Cambria Math" panose="02040503050406030204" pitchFamily="18" charset="0"/>
                          </a:rPr>
                          <m:t>𝑟</m:t>
                        </m:r>
                      </m:sub>
                    </m:sSub>
                    <m:r>
                      <a:rPr lang="it-IT" b="0" i="1" smtClean="0">
                        <a:latin typeface="Cambria Math" panose="02040503050406030204" pitchFamily="18" charset="0"/>
                      </a:rPr>
                      <m:t>=4 </m:t>
                    </m:r>
                    <m:r>
                      <a:rPr lang="it-IT" b="0" i="1" smtClean="0">
                        <a:latin typeface="Cambria Math" panose="02040503050406030204" pitchFamily="18" charset="0"/>
                      </a:rPr>
                      <m:t>𝑛𝑚</m:t>
                    </m:r>
                  </m:oMath>
                </a14:m>
                <a:r>
                  <a:rPr lang="it-IT" dirty="0"/>
                  <a:t>	4/4</a:t>
                </a:r>
              </a:p>
            </p:txBody>
          </p:sp>
        </mc:Choice>
        <mc:Fallback>
          <p:sp>
            <p:nvSpPr>
              <p:cNvPr id="2" name="Titolo 1">
                <a:extLst>
                  <a:ext uri="{FF2B5EF4-FFF2-40B4-BE49-F238E27FC236}">
                    <a16:creationId xmlns:a16="http://schemas.microsoft.com/office/drawing/2014/main" id="{C0BE4070-1EE3-222F-134D-359C3BC302D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24" name="Immagine 23">
            <a:extLst>
              <a:ext uri="{FF2B5EF4-FFF2-40B4-BE49-F238E27FC236}">
                <a16:creationId xmlns:a16="http://schemas.microsoft.com/office/drawing/2014/main" id="{15BB2DF4-8D46-B8FE-7780-9AD51D497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538" y="80920"/>
            <a:ext cx="1216269" cy="626563"/>
          </a:xfrm>
          <a:prstGeom prst="rect">
            <a:avLst/>
          </a:prstGeom>
          <a:noFill/>
        </p:spPr>
      </p:pic>
      <p:sp>
        <p:nvSpPr>
          <p:cNvPr id="30" name="CasellaDiTesto 29">
            <a:extLst>
              <a:ext uri="{FF2B5EF4-FFF2-40B4-BE49-F238E27FC236}">
                <a16:creationId xmlns:a16="http://schemas.microsoft.com/office/drawing/2014/main" id="{BB3EDB2E-9851-2556-5BC7-AE375A9736AE}"/>
              </a:ext>
            </a:extLst>
          </p:cNvPr>
          <p:cNvSpPr txBox="1"/>
          <p:nvPr/>
        </p:nvSpPr>
        <p:spPr>
          <a:xfrm>
            <a:off x="36838" y="783172"/>
            <a:ext cx="341074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alibri"/>
                <a:ea typeface="+mn-ea"/>
                <a:cs typeface="Times New Roman" panose="02020603050405020304" pitchFamily="18" charset="0"/>
              </a:rPr>
              <a:t>Beam</a:t>
            </a:r>
            <a:r>
              <a:rPr kumimoji="0" lang="it-IT" sz="1200" b="0"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 from TL with </a:t>
            </a:r>
            <a:r>
              <a:rPr kumimoji="0" lang="it-IT" sz="1200" b="0" i="0" u="none" strike="noStrike" kern="1200" cap="none" spc="0" normalizeH="0" baseline="0" noProof="0" dirty="0" err="1">
                <a:ln>
                  <a:noFill/>
                </a:ln>
                <a:solidFill>
                  <a:srgbClr val="0070C0"/>
                </a:solidFill>
                <a:effectLst/>
                <a:uLnTx/>
                <a:uFillTx/>
                <a:latin typeface="Calibri"/>
                <a:ea typeface="+mn-ea"/>
                <a:cs typeface="Times New Roman" panose="02020603050405020304" pitchFamily="18" charset="0"/>
              </a:rPr>
              <a:t>space</a:t>
            </a:r>
            <a:r>
              <a:rPr kumimoji="0" lang="it-IT" sz="1200" b="0"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 </a:t>
            </a:r>
            <a:r>
              <a:rPr kumimoji="0" lang="it-IT" sz="1200" b="0" i="0" u="none" strike="noStrike" kern="1200" cap="none" spc="0" normalizeH="0" baseline="0" noProof="0" dirty="0" err="1">
                <a:ln>
                  <a:noFill/>
                </a:ln>
                <a:solidFill>
                  <a:srgbClr val="0070C0"/>
                </a:solidFill>
                <a:effectLst/>
                <a:uLnTx/>
                <a:uFillTx/>
                <a:latin typeface="Calibri"/>
                <a:ea typeface="+mn-ea"/>
                <a:cs typeface="Times New Roman" panose="02020603050405020304" pitchFamily="18" charset="0"/>
              </a:rPr>
              <a:t>charge</a:t>
            </a:r>
            <a:r>
              <a:rPr kumimoji="0" lang="it-IT" sz="1200" b="0"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 E=1GeV, </a:t>
            </a:r>
            <a:r>
              <a:rPr kumimoji="0" lang="it-IT" sz="1200" b="0" i="0" u="none" strike="noStrike" kern="1200" cap="none" spc="0" normalizeH="0" baseline="0" noProof="0" dirty="0" err="1">
                <a:ln>
                  <a:noFill/>
                </a:ln>
                <a:solidFill>
                  <a:srgbClr val="0070C0"/>
                </a:solidFill>
                <a:effectLst/>
                <a:uLnTx/>
                <a:uFillTx/>
                <a:latin typeface="Calibri"/>
                <a:ea typeface="+mn-ea"/>
                <a:cs typeface="Times New Roman" panose="02020603050405020304" pitchFamily="18" charset="0"/>
              </a:rPr>
              <a:t>Q</a:t>
            </a:r>
            <a:r>
              <a:rPr kumimoji="0" lang="it-IT" sz="1200" b="0"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 30 </a:t>
            </a:r>
            <a:r>
              <a:rPr kumimoji="0" lang="it-IT" sz="1200" b="0" i="0" u="none" strike="noStrike" kern="1200" cap="none" spc="0" normalizeH="0" baseline="0" noProof="0" dirty="0" err="1">
                <a:ln>
                  <a:noFill/>
                </a:ln>
                <a:solidFill>
                  <a:srgbClr val="0070C0"/>
                </a:solidFill>
                <a:effectLst/>
                <a:uLnTx/>
                <a:uFillTx/>
                <a:latin typeface="Calibri"/>
                <a:ea typeface="+mn-ea"/>
                <a:cs typeface="Times New Roman" panose="02020603050405020304" pitchFamily="18" charset="0"/>
              </a:rPr>
              <a:t>pC</a:t>
            </a:r>
            <a:r>
              <a:rPr kumimoji="0" lang="it-IT" sz="1200" b="0"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a:t>
            </a:r>
          </a:p>
        </p:txBody>
      </p:sp>
      <p:pic>
        <p:nvPicPr>
          <p:cNvPr id="44" name="Immagine 43">
            <a:extLst>
              <a:ext uri="{FF2B5EF4-FFF2-40B4-BE49-F238E27FC236}">
                <a16:creationId xmlns:a16="http://schemas.microsoft.com/office/drawing/2014/main" id="{B1D5C778-96BD-AC91-283C-81D836B4E23F}"/>
              </a:ext>
            </a:extLst>
          </p:cNvPr>
          <p:cNvPicPr>
            <a:picLocks noChangeAspect="1"/>
          </p:cNvPicPr>
          <p:nvPr/>
        </p:nvPicPr>
        <p:blipFill>
          <a:blip r:embed="rId4"/>
          <a:stretch>
            <a:fillRect/>
          </a:stretch>
        </p:blipFill>
        <p:spPr>
          <a:xfrm>
            <a:off x="36838" y="1060171"/>
            <a:ext cx="3732395" cy="1991678"/>
          </a:xfrm>
          <a:prstGeom prst="rect">
            <a:avLst/>
          </a:prstGeom>
        </p:spPr>
      </p:pic>
      <p:pic>
        <p:nvPicPr>
          <p:cNvPr id="43" name="Immagine 42">
            <a:extLst>
              <a:ext uri="{FF2B5EF4-FFF2-40B4-BE49-F238E27FC236}">
                <a16:creationId xmlns:a16="http://schemas.microsoft.com/office/drawing/2014/main" id="{79505F60-4240-ADA9-D98B-CFAD29CC6074}"/>
              </a:ext>
            </a:extLst>
          </p:cNvPr>
          <p:cNvPicPr>
            <a:picLocks noChangeAspect="1"/>
          </p:cNvPicPr>
          <p:nvPr/>
        </p:nvPicPr>
        <p:blipFill>
          <a:blip r:embed="rId5"/>
          <a:stretch>
            <a:fillRect/>
          </a:stretch>
        </p:blipFill>
        <p:spPr>
          <a:xfrm>
            <a:off x="3503203" y="1887645"/>
            <a:ext cx="5535138" cy="2929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786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olo 1">
                <a:extLst>
                  <a:ext uri="{FF2B5EF4-FFF2-40B4-BE49-F238E27FC236}">
                    <a16:creationId xmlns:a16="http://schemas.microsoft.com/office/drawing/2014/main" id="{C0BE4070-1EE3-222F-134D-359C3BC302DD}"/>
                  </a:ext>
                </a:extLst>
              </p:cNvPr>
              <p:cNvSpPr>
                <a:spLocks noGrp="1"/>
              </p:cNvSpPr>
              <p:nvPr>
                <p:ph type="title"/>
              </p:nvPr>
            </p:nvSpPr>
            <p:spPr/>
            <p:txBody>
              <a:bodyPr/>
              <a:lstStyle/>
              <a:p>
                <a:pPr>
                  <a:tabLst>
                    <a:tab pos="2709863" algn="l"/>
                    <a:tab pos="6838950" algn="r"/>
                  </a:tabLst>
                </a:pPr>
                <a:r>
                  <a:rPr lang="en-US" dirty="0"/>
                  <a:t>6.4.1.1.1 Velocity bunching </a:t>
                </a:r>
                <a:r>
                  <a:rPr lang="it-IT" dirty="0"/>
                  <a:t>: </a:t>
                </a:r>
                <a14:m>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𝜆</m:t>
                        </m:r>
                      </m:e>
                      <m:sub>
                        <m:r>
                          <a:rPr lang="it-IT" b="0" i="1" smtClean="0">
                            <a:latin typeface="Cambria Math" panose="02040503050406030204" pitchFamily="18" charset="0"/>
                          </a:rPr>
                          <m:t>𝑟</m:t>
                        </m:r>
                      </m:sub>
                    </m:sSub>
                    <m:r>
                      <a:rPr lang="it-IT" b="0" i="1" smtClean="0">
                        <a:latin typeface="Cambria Math" panose="02040503050406030204" pitchFamily="18" charset="0"/>
                      </a:rPr>
                      <m:t>=3.3 </m:t>
                    </m:r>
                    <m:r>
                      <a:rPr lang="it-IT" b="0" i="1" smtClean="0">
                        <a:latin typeface="Cambria Math" panose="02040503050406030204" pitchFamily="18" charset="0"/>
                      </a:rPr>
                      <m:t>𝑛𝑚</m:t>
                    </m:r>
                  </m:oMath>
                </a14:m>
                <a:r>
                  <a:rPr lang="it-IT" dirty="0"/>
                  <a:t>	4/4</a:t>
                </a:r>
              </a:p>
            </p:txBody>
          </p:sp>
        </mc:Choice>
        <mc:Fallback>
          <p:sp>
            <p:nvSpPr>
              <p:cNvPr id="2" name="Titolo 1">
                <a:extLst>
                  <a:ext uri="{FF2B5EF4-FFF2-40B4-BE49-F238E27FC236}">
                    <a16:creationId xmlns:a16="http://schemas.microsoft.com/office/drawing/2014/main" id="{C0BE4070-1EE3-222F-134D-359C3BC302D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24" name="Immagine 23">
            <a:extLst>
              <a:ext uri="{FF2B5EF4-FFF2-40B4-BE49-F238E27FC236}">
                <a16:creationId xmlns:a16="http://schemas.microsoft.com/office/drawing/2014/main" id="{15BB2DF4-8D46-B8FE-7780-9AD51D497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677" y="39405"/>
            <a:ext cx="1216269" cy="626563"/>
          </a:xfrm>
          <a:prstGeom prst="rect">
            <a:avLst/>
          </a:prstGeom>
          <a:noFill/>
        </p:spPr>
      </p:pic>
      <p:sp>
        <p:nvSpPr>
          <p:cNvPr id="30" name="CasellaDiTesto 29">
            <a:extLst>
              <a:ext uri="{FF2B5EF4-FFF2-40B4-BE49-F238E27FC236}">
                <a16:creationId xmlns:a16="http://schemas.microsoft.com/office/drawing/2014/main" id="{BB3EDB2E-9851-2556-5BC7-AE375A9736AE}"/>
              </a:ext>
            </a:extLst>
          </p:cNvPr>
          <p:cNvSpPr txBox="1"/>
          <p:nvPr/>
        </p:nvSpPr>
        <p:spPr>
          <a:xfrm>
            <a:off x="44335" y="934739"/>
            <a:ext cx="3410742" cy="276999"/>
          </a:xfrm>
          <a:prstGeom prst="rect">
            <a:avLst/>
          </a:prstGeom>
          <a:noFill/>
        </p:spPr>
        <p:txBody>
          <a:bodyPr wrap="none" rtlCol="0">
            <a:spAutoFit/>
          </a:bodyPr>
          <a:lstStyle/>
          <a:p>
            <a:r>
              <a:rPr lang="it-IT" sz="1200" dirty="0" err="1">
                <a:solidFill>
                  <a:srgbClr val="0070C0"/>
                </a:solidFill>
                <a:cs typeface="Times New Roman" panose="02020603050405020304" pitchFamily="18" charset="0"/>
              </a:rPr>
              <a:t>Beam</a:t>
            </a:r>
            <a:r>
              <a:rPr lang="it-IT" sz="1200" dirty="0">
                <a:solidFill>
                  <a:srgbClr val="0070C0"/>
                </a:solidFill>
                <a:cs typeface="Times New Roman" panose="02020603050405020304" pitchFamily="18" charset="0"/>
              </a:rPr>
              <a:t> from TL with </a:t>
            </a:r>
            <a:r>
              <a:rPr lang="it-IT" sz="1200" dirty="0" err="1">
                <a:solidFill>
                  <a:srgbClr val="0070C0"/>
                </a:solidFill>
                <a:cs typeface="Times New Roman" panose="02020603050405020304" pitchFamily="18" charset="0"/>
              </a:rPr>
              <a:t>space</a:t>
            </a:r>
            <a:r>
              <a:rPr lang="it-IT" sz="1200" dirty="0">
                <a:solidFill>
                  <a:srgbClr val="0070C0"/>
                </a:solidFill>
                <a:cs typeface="Times New Roman" panose="02020603050405020304" pitchFamily="18" charset="0"/>
              </a:rPr>
              <a:t> </a:t>
            </a:r>
            <a:r>
              <a:rPr lang="it-IT" sz="1200" dirty="0" err="1">
                <a:solidFill>
                  <a:srgbClr val="0070C0"/>
                </a:solidFill>
                <a:cs typeface="Times New Roman" panose="02020603050405020304" pitchFamily="18" charset="0"/>
              </a:rPr>
              <a:t>charge</a:t>
            </a:r>
            <a:r>
              <a:rPr lang="it-IT" sz="1200" dirty="0">
                <a:solidFill>
                  <a:srgbClr val="0070C0"/>
                </a:solidFill>
                <a:cs typeface="Times New Roman" panose="02020603050405020304" pitchFamily="18" charset="0"/>
              </a:rPr>
              <a:t> E=1GeV, </a:t>
            </a:r>
            <a:r>
              <a:rPr lang="it-IT" sz="1200" dirty="0" err="1">
                <a:solidFill>
                  <a:srgbClr val="0070C0"/>
                </a:solidFill>
                <a:cs typeface="Times New Roman" panose="02020603050405020304" pitchFamily="18" charset="0"/>
              </a:rPr>
              <a:t>Q</a:t>
            </a:r>
            <a:r>
              <a:rPr lang="it-IT" sz="1200" dirty="0">
                <a:solidFill>
                  <a:srgbClr val="0070C0"/>
                </a:solidFill>
                <a:cs typeface="Times New Roman" panose="02020603050405020304" pitchFamily="18" charset="0"/>
              </a:rPr>
              <a:t>= 30 </a:t>
            </a:r>
            <a:r>
              <a:rPr lang="it-IT" sz="1200" dirty="0" err="1">
                <a:solidFill>
                  <a:srgbClr val="0070C0"/>
                </a:solidFill>
                <a:cs typeface="Times New Roman" panose="02020603050405020304" pitchFamily="18" charset="0"/>
              </a:rPr>
              <a:t>pC</a:t>
            </a:r>
            <a:r>
              <a:rPr lang="it-IT" sz="1200" dirty="0">
                <a:solidFill>
                  <a:srgbClr val="0070C0"/>
                </a:solidFill>
                <a:cs typeface="Times New Roman" panose="02020603050405020304" pitchFamily="18" charset="0"/>
              </a:rPr>
              <a:t>.</a:t>
            </a:r>
          </a:p>
        </p:txBody>
      </p:sp>
      <p:pic>
        <p:nvPicPr>
          <p:cNvPr id="4" name="Immagine 3">
            <a:extLst>
              <a:ext uri="{FF2B5EF4-FFF2-40B4-BE49-F238E27FC236}">
                <a16:creationId xmlns:a16="http://schemas.microsoft.com/office/drawing/2014/main" id="{664E916E-B74A-EEB4-4BC6-439BFD83F15D}"/>
              </a:ext>
            </a:extLst>
          </p:cNvPr>
          <p:cNvPicPr>
            <a:picLocks noChangeAspect="1"/>
          </p:cNvPicPr>
          <p:nvPr/>
        </p:nvPicPr>
        <p:blipFill>
          <a:blip r:embed="rId4"/>
          <a:stretch>
            <a:fillRect/>
          </a:stretch>
        </p:blipFill>
        <p:spPr>
          <a:xfrm>
            <a:off x="44335" y="1211738"/>
            <a:ext cx="3732395" cy="1991678"/>
          </a:xfrm>
          <a:prstGeom prst="rect">
            <a:avLst/>
          </a:prstGeom>
        </p:spPr>
      </p:pic>
      <p:pic>
        <p:nvPicPr>
          <p:cNvPr id="3" name="Immagine 2">
            <a:extLst>
              <a:ext uri="{FF2B5EF4-FFF2-40B4-BE49-F238E27FC236}">
                <a16:creationId xmlns:a16="http://schemas.microsoft.com/office/drawing/2014/main" id="{4A56F394-8B57-2A97-FEDD-E414226F3E17}"/>
              </a:ext>
            </a:extLst>
          </p:cNvPr>
          <p:cNvPicPr>
            <a:picLocks noChangeAspect="1"/>
          </p:cNvPicPr>
          <p:nvPr/>
        </p:nvPicPr>
        <p:blipFill>
          <a:blip r:embed="rId5"/>
          <a:stretch>
            <a:fillRect/>
          </a:stretch>
        </p:blipFill>
        <p:spPr>
          <a:xfrm>
            <a:off x="3776730" y="1938298"/>
            <a:ext cx="5274179" cy="2791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338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a:extLst>
              <a:ext uri="{FF2B5EF4-FFF2-40B4-BE49-F238E27FC236}">
                <a16:creationId xmlns:a16="http://schemas.microsoft.com/office/drawing/2014/main" id="{85D78D07-B884-6245-7E3D-898444A615F8}"/>
              </a:ext>
            </a:extLst>
          </p:cNvPr>
          <p:cNvSpPr>
            <a:spLocks noGrp="1"/>
          </p:cNvSpPr>
          <p:nvPr>
            <p:ph type="title"/>
          </p:nvPr>
        </p:nvSpPr>
        <p:spPr>
          <a:xfrm>
            <a:off x="1962462" y="-8884"/>
            <a:ext cx="7146042" cy="665840"/>
          </a:xfrm>
        </p:spPr>
        <p:txBody>
          <a:bodyPr>
            <a:normAutofit/>
          </a:bodyPr>
          <a:lstStyle/>
          <a:p>
            <a:pPr algn="l"/>
            <a:r>
              <a:rPr lang="en-US" dirty="0"/>
              <a:t>6.4.1.1.2 Magnetic &amp; Mask shaping</a:t>
            </a:r>
            <a:endParaRPr lang="en-GB" dirty="0"/>
          </a:p>
        </p:txBody>
      </p:sp>
      <p:sp>
        <p:nvSpPr>
          <p:cNvPr id="2" name="Segnaposto contenuto 1">
            <a:extLst>
              <a:ext uri="{FF2B5EF4-FFF2-40B4-BE49-F238E27FC236}">
                <a16:creationId xmlns:a16="http://schemas.microsoft.com/office/drawing/2014/main" id="{78E120B7-2115-679D-B114-B30394356F46}"/>
              </a:ext>
            </a:extLst>
          </p:cNvPr>
          <p:cNvSpPr>
            <a:spLocks noGrp="1"/>
          </p:cNvSpPr>
          <p:nvPr>
            <p:ph idx="1"/>
          </p:nvPr>
        </p:nvSpPr>
        <p:spPr>
          <a:xfrm>
            <a:off x="35495" y="648789"/>
            <a:ext cx="5579047" cy="4494711"/>
          </a:xfrm>
          <a:solidFill>
            <a:schemeClr val="accent3">
              <a:lumMod val="60000"/>
              <a:lumOff val="40000"/>
            </a:schemeClr>
          </a:solidFill>
        </p:spPr>
        <p:txBody>
          <a:bodyPr>
            <a:noAutofit/>
          </a:bodyPr>
          <a:lstStyle/>
          <a:p>
            <a:pPr algn="just">
              <a:spcBef>
                <a:spcPts val="400"/>
              </a:spcBef>
              <a:spcAft>
                <a:spcPts val="400"/>
              </a:spcAft>
            </a:pPr>
            <a:r>
              <a:rPr lang="en-GB" sz="1300" dirty="0"/>
              <a:t>To reduce the jitter sensitivity of the Witness-Driver electron beam configuration an alternative solution has been explored: </a:t>
            </a:r>
          </a:p>
          <a:p>
            <a:pPr marL="0" indent="0" algn="ctr">
              <a:spcBef>
                <a:spcPts val="400"/>
              </a:spcBef>
              <a:spcAft>
                <a:spcPts val="400"/>
              </a:spcAft>
              <a:buNone/>
            </a:pPr>
            <a:r>
              <a:rPr lang="en-GB" sz="1300" b="1" dirty="0">
                <a:solidFill>
                  <a:srgbClr val="FFFF00"/>
                </a:solidFill>
              </a:rPr>
              <a:t>magnetic compression + transverse beam shaping</a:t>
            </a:r>
          </a:p>
          <a:p>
            <a:pPr marL="0" indent="0" algn="ctr">
              <a:spcBef>
                <a:spcPts val="400"/>
              </a:spcBef>
              <a:spcAft>
                <a:spcPts val="400"/>
              </a:spcAft>
              <a:buNone/>
            </a:pPr>
            <a:r>
              <a:rPr lang="en-GB" sz="1300" b="1" dirty="0">
                <a:solidFill>
                  <a:srgbClr val="FFFF00"/>
                </a:solidFill>
              </a:rPr>
              <a:t>in the dispersive section </a:t>
            </a:r>
          </a:p>
          <a:p>
            <a:pPr algn="just">
              <a:spcBef>
                <a:spcPts val="400"/>
              </a:spcBef>
              <a:spcAft>
                <a:spcPts val="400"/>
              </a:spcAft>
            </a:pPr>
            <a:r>
              <a:rPr lang="en-GB" sz="1300" dirty="0"/>
              <a:t>A numerical cut has been applied to the particles close to the third magnet of the BC chicane to simulate the effect of a vertical wedge-shaped collimator like the one realized at Flash.</a:t>
            </a:r>
          </a:p>
          <a:p>
            <a:pPr algn="just">
              <a:spcBef>
                <a:spcPts val="400"/>
              </a:spcBef>
              <a:spcAft>
                <a:spcPts val="400"/>
              </a:spcAft>
            </a:pPr>
            <a:r>
              <a:rPr lang="en-GB" sz="1300" dirty="0"/>
              <a:t>To obtain the desired asymmetric current distribution a slightly chirped 400 </a:t>
            </a:r>
            <a:r>
              <a:rPr lang="en-GB" sz="1300" dirty="0" err="1"/>
              <a:t>pC</a:t>
            </a:r>
            <a:r>
              <a:rPr lang="en-GB" sz="1300" dirty="0"/>
              <a:t> beam </a:t>
            </a:r>
            <a:r>
              <a:rPr lang="en-GB" sz="1200" dirty="0"/>
              <a:t>(𝜱 = 90°,80°,60°,60°), </a:t>
            </a:r>
            <a:r>
              <a:rPr lang="en-GB" sz="1300" dirty="0"/>
              <a:t>has been generated in the photoinjector (</a:t>
            </a:r>
            <a:r>
              <a:rPr lang="en-GB" sz="1300" dirty="0" err="1"/>
              <a:t>Tstep</a:t>
            </a:r>
            <a:r>
              <a:rPr lang="en-GB" sz="1300" dirty="0"/>
              <a:t> code) to be longitudinally compressed in the LH and BC magnetic chicanes.</a:t>
            </a:r>
          </a:p>
          <a:p>
            <a:pPr algn="just">
              <a:spcBef>
                <a:spcPts val="400"/>
              </a:spcBef>
              <a:spcAft>
                <a:spcPts val="400"/>
              </a:spcAft>
            </a:pPr>
            <a:r>
              <a:rPr lang="en-GB" sz="1300" dirty="0"/>
              <a:t>Taking advantage of the typical double peak current configuration at the bunch edges, applying a central 550 mm cut in the horizontal plane resulted in a Witness-Driver configuration tracked up to the plasma exit by means of Elegant and Architect codes.</a:t>
            </a:r>
          </a:p>
          <a:p>
            <a:pPr>
              <a:spcBef>
                <a:spcPts val="400"/>
              </a:spcBef>
              <a:spcAft>
                <a:spcPts val="400"/>
              </a:spcAft>
            </a:pPr>
            <a:r>
              <a:rPr lang="en-GB" sz="1300" dirty="0"/>
              <a:t>A  jitter analysis taking into account RF-phase and Voltage of the first </a:t>
            </a:r>
            <a:r>
              <a:rPr lang="en-GB" sz="1300" dirty="0" err="1"/>
              <a:t>Linac</a:t>
            </a:r>
            <a:r>
              <a:rPr lang="en-GB" sz="1300" dirty="0"/>
              <a:t> section, plus Dipoles Magnetic Field has been performed on 50 runs of the first considered working point</a:t>
            </a:r>
          </a:p>
        </p:txBody>
      </p:sp>
      <p:pic>
        <p:nvPicPr>
          <p:cNvPr id="3" name="Immagine 2">
            <a:extLst>
              <a:ext uri="{FF2B5EF4-FFF2-40B4-BE49-F238E27FC236}">
                <a16:creationId xmlns:a16="http://schemas.microsoft.com/office/drawing/2014/main" id="{E2CC921D-9B4D-057B-D32F-541156480C71}"/>
              </a:ext>
            </a:extLst>
          </p:cNvPr>
          <p:cNvPicPr>
            <a:picLocks noChangeAspect="1"/>
          </p:cNvPicPr>
          <p:nvPr/>
        </p:nvPicPr>
        <p:blipFill>
          <a:blip r:embed="rId2"/>
          <a:stretch>
            <a:fillRect/>
          </a:stretch>
        </p:blipFill>
        <p:spPr>
          <a:xfrm>
            <a:off x="5788479" y="853295"/>
            <a:ext cx="3233057" cy="2755380"/>
          </a:xfrm>
          <a:prstGeom prst="rect">
            <a:avLst/>
          </a:prstGeom>
        </p:spPr>
      </p:pic>
      <p:sp>
        <p:nvSpPr>
          <p:cNvPr id="5" name="CasellaDiTesto 4">
            <a:extLst>
              <a:ext uri="{FF2B5EF4-FFF2-40B4-BE49-F238E27FC236}">
                <a16:creationId xmlns:a16="http://schemas.microsoft.com/office/drawing/2014/main" id="{5DD3F870-DA77-74FA-F180-E7F144BECD35}"/>
              </a:ext>
            </a:extLst>
          </p:cNvPr>
          <p:cNvSpPr txBox="1"/>
          <p:nvPr/>
        </p:nvSpPr>
        <p:spPr>
          <a:xfrm>
            <a:off x="5701511" y="3608675"/>
            <a:ext cx="3406993" cy="507831"/>
          </a:xfrm>
          <a:prstGeom prst="rect">
            <a:avLst/>
          </a:prstGeom>
          <a:noFill/>
        </p:spPr>
        <p:txBody>
          <a:bodyPr wrap="square">
            <a:spAutoFit/>
          </a:bodyPr>
          <a:lstStyle/>
          <a:p>
            <a:pPr algn="l"/>
            <a:r>
              <a:rPr lang="it-IT" sz="900" b="1" i="0" u="none" strike="noStrike">
                <a:solidFill>
                  <a:srgbClr val="0050B3"/>
                </a:solidFill>
                <a:effectLst/>
                <a:latin typeface="-apple-system"/>
                <a:hlinkClick r:id="rId3"/>
              </a:rPr>
              <a:t>Energy-Spread Preservation and High Efficiency in a Plasma-Wakefield Accelerator</a:t>
            </a:r>
            <a:endParaRPr lang="it-IT" sz="900" b="0" i="0">
              <a:effectLst/>
              <a:latin typeface="-apple-system"/>
            </a:endParaRPr>
          </a:p>
          <a:p>
            <a:pPr algn="l"/>
            <a:r>
              <a:rPr lang="it-IT" sz="900" b="0" i="0" u="none" strike="noStrike">
                <a:solidFill>
                  <a:srgbClr val="0050B3"/>
                </a:solidFill>
                <a:effectLst/>
                <a:latin typeface="-apple-system"/>
                <a:hlinkClick r:id="rId4"/>
              </a:rPr>
              <a:t>C.A. Lindstrøm</a:t>
            </a:r>
            <a:r>
              <a:rPr lang="it-IT" sz="900" b="0" i="0">
                <a:effectLst/>
                <a:latin typeface="-apple-system"/>
              </a:rPr>
              <a:t> (</a:t>
            </a:r>
            <a:r>
              <a:rPr lang="it-IT" sz="900" b="0" i="0" u="none" strike="noStrike">
                <a:solidFill>
                  <a:srgbClr val="0050B3"/>
                </a:solidFill>
                <a:effectLst/>
                <a:latin typeface="-apple-system"/>
                <a:hlinkClick r:id="rId5"/>
              </a:rPr>
              <a:t>DESY</a:t>
            </a:r>
            <a:r>
              <a:rPr lang="it-IT" sz="900" b="0" i="0">
                <a:effectLst/>
                <a:latin typeface="-apple-system"/>
              </a:rPr>
              <a:t>),  et al.  </a:t>
            </a:r>
            <a:r>
              <a:rPr lang="it-IT" sz="900" b="0" i="0" err="1">
                <a:effectLst/>
                <a:latin typeface="-apple-system"/>
              </a:rPr>
              <a:t>Phys.Rev.Lett</a:t>
            </a:r>
            <a:r>
              <a:rPr lang="it-IT" sz="900" b="0" i="0">
                <a:effectLst/>
                <a:latin typeface="-apple-system"/>
              </a:rPr>
              <a:t>. 126 (2021) 1, 014801</a:t>
            </a:r>
          </a:p>
        </p:txBody>
      </p:sp>
      <p:sp>
        <p:nvSpPr>
          <p:cNvPr id="6" name="Freccia destra 5">
            <a:extLst>
              <a:ext uri="{FF2B5EF4-FFF2-40B4-BE49-F238E27FC236}">
                <a16:creationId xmlns:a16="http://schemas.microsoft.com/office/drawing/2014/main" id="{029B5153-D302-168A-1DDD-F176B566A44A}"/>
              </a:ext>
            </a:extLst>
          </p:cNvPr>
          <p:cNvSpPr/>
          <p:nvPr/>
        </p:nvSpPr>
        <p:spPr>
          <a:xfrm>
            <a:off x="5408839" y="2310493"/>
            <a:ext cx="759279" cy="19771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399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2360F9-B50E-D6E7-4F7E-E22A8E66E8EA}"/>
              </a:ext>
            </a:extLst>
          </p:cNvPr>
          <p:cNvPicPr>
            <a:picLocks noChangeAspect="1"/>
          </p:cNvPicPr>
          <p:nvPr/>
        </p:nvPicPr>
        <p:blipFill rotWithShape="1">
          <a:blip r:embed="rId2"/>
          <a:srcRect b="6337"/>
          <a:stretch/>
        </p:blipFill>
        <p:spPr>
          <a:xfrm>
            <a:off x="126538" y="985387"/>
            <a:ext cx="5720692" cy="3439656"/>
          </a:xfrm>
          <a:prstGeom prst="rect">
            <a:avLst/>
          </a:prstGeom>
        </p:spPr>
      </p:pic>
      <p:sp>
        <p:nvSpPr>
          <p:cNvPr id="2" name="Titolo 1">
            <a:extLst>
              <a:ext uri="{FF2B5EF4-FFF2-40B4-BE49-F238E27FC236}">
                <a16:creationId xmlns:a16="http://schemas.microsoft.com/office/drawing/2014/main" id="{1A600888-76EC-95D3-C0BA-2302820E387A}"/>
              </a:ext>
            </a:extLst>
          </p:cNvPr>
          <p:cNvSpPr>
            <a:spLocks noGrp="1"/>
          </p:cNvSpPr>
          <p:nvPr>
            <p:ph type="title"/>
          </p:nvPr>
        </p:nvSpPr>
        <p:spPr/>
        <p:txBody>
          <a:bodyPr/>
          <a:lstStyle/>
          <a:p>
            <a:r>
              <a:rPr lang="en-US" dirty="0"/>
              <a:t>6.4.1.1.2 Magnetic &amp; Mask shaping</a:t>
            </a:r>
            <a:endParaRPr lang="en-GB" dirty="0"/>
          </a:p>
        </p:txBody>
      </p:sp>
      <p:cxnSp>
        <p:nvCxnSpPr>
          <p:cNvPr id="6" name="Connettore 2 5">
            <a:extLst>
              <a:ext uri="{FF2B5EF4-FFF2-40B4-BE49-F238E27FC236}">
                <a16:creationId xmlns:a16="http://schemas.microsoft.com/office/drawing/2014/main" id="{9E2EE5A8-E58E-80FC-625C-A0A4DB85455E}"/>
              </a:ext>
            </a:extLst>
          </p:cNvPr>
          <p:cNvCxnSpPr>
            <a:cxnSpLocks/>
          </p:cNvCxnSpPr>
          <p:nvPr/>
        </p:nvCxnSpPr>
        <p:spPr>
          <a:xfrm flipV="1">
            <a:off x="1677201" y="1761329"/>
            <a:ext cx="0" cy="44933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1F2B4752-C3B9-341D-67D7-09F618BB6023}"/>
                  </a:ext>
                </a:extLst>
              </p:cNvPr>
              <p:cNvSpPr txBox="1"/>
              <p:nvPr/>
            </p:nvSpPr>
            <p:spPr>
              <a:xfrm>
                <a:off x="3184043" y="2185414"/>
                <a:ext cx="1156345" cy="276999"/>
              </a:xfrm>
              <a:prstGeom prst="rect">
                <a:avLst/>
              </a:prstGeom>
              <a:noFill/>
            </p:spPr>
            <p:txBody>
              <a:bodyPr wrap="square" rtlCol="0">
                <a:spAutoFit/>
              </a:bodyPr>
              <a:lstStyle/>
              <a:p>
                <a:pPr algn="l" defTabSz="342900">
                  <a:spcBef>
                    <a:spcPts val="263"/>
                  </a:spcBef>
                </a:pPr>
                <a14:m>
                  <m:oMathPara xmlns:m="http://schemas.openxmlformats.org/officeDocument/2006/math">
                    <m:oMathParaPr>
                      <m:jc m:val="centerGroup"/>
                    </m:oMathParaPr>
                    <m:oMath xmlns:m="http://schemas.openxmlformats.org/officeDocument/2006/math">
                      <m:sSub>
                        <m:sSubPr>
                          <m:ctrlPr>
                            <a:rPr lang="en-GB" sz="1200" i="1" dirty="0" smtClean="0">
                              <a:latin typeface="Cambria Math" panose="02040503050406030204" pitchFamily="18" charset="0"/>
                            </a:rPr>
                          </m:ctrlPr>
                        </m:sSubPr>
                        <m:e>
                          <m:r>
                            <a:rPr lang="it-IT" sz="1200" b="0" i="1" dirty="0" smtClean="0">
                              <a:latin typeface="Cambria Math" panose="02040503050406030204" pitchFamily="18" charset="0"/>
                            </a:rPr>
                            <m:t>𝑅</m:t>
                          </m:r>
                        </m:e>
                        <m:sub>
                          <m:r>
                            <a:rPr lang="it-IT" sz="1200" b="0" i="1" dirty="0" smtClean="0">
                              <a:latin typeface="Cambria Math" panose="02040503050406030204" pitchFamily="18" charset="0"/>
                            </a:rPr>
                            <m:t>56</m:t>
                          </m:r>
                        </m:sub>
                      </m:sSub>
                      <m:r>
                        <a:rPr lang="en-GB" sz="1200" i="1" dirty="0" smtClean="0">
                          <a:latin typeface="Cambria Math" panose="02040503050406030204" pitchFamily="18" charset="0"/>
                          <a:ea typeface="Cambria Math" panose="02040503050406030204" pitchFamily="18" charset="0"/>
                        </a:rPr>
                        <m:t>≈</m:t>
                      </m:r>
                      <m:r>
                        <a:rPr lang="it-IT" sz="1200" b="0" i="1" dirty="0" smtClean="0">
                          <a:latin typeface="Cambria Math" panose="02040503050406030204" pitchFamily="18" charset="0"/>
                          <a:ea typeface="Cambria Math" panose="02040503050406030204" pitchFamily="18" charset="0"/>
                        </a:rPr>
                        <m:t>10 </m:t>
                      </m:r>
                      <m:r>
                        <a:rPr lang="it-IT" sz="1200" b="0" i="1" dirty="0" smtClean="0">
                          <a:latin typeface="Cambria Math" panose="02040503050406030204" pitchFamily="18" charset="0"/>
                          <a:ea typeface="Cambria Math" panose="02040503050406030204" pitchFamily="18" charset="0"/>
                        </a:rPr>
                        <m:t>𝑚𝑚</m:t>
                      </m:r>
                    </m:oMath>
                  </m:oMathPara>
                </a14:m>
                <a:endParaRPr lang="en-GB" sz="1200" dirty="0"/>
              </a:p>
            </p:txBody>
          </p:sp>
        </mc:Choice>
        <mc:Fallback xmlns="">
          <p:sp>
            <p:nvSpPr>
              <p:cNvPr id="8" name="CasellaDiTesto 7">
                <a:extLst>
                  <a:ext uri="{FF2B5EF4-FFF2-40B4-BE49-F238E27FC236}">
                    <a16:creationId xmlns:a16="http://schemas.microsoft.com/office/drawing/2014/main" id="{1F2B4752-C3B9-341D-67D7-09F618BB6023}"/>
                  </a:ext>
                </a:extLst>
              </p:cNvPr>
              <p:cNvSpPr txBox="1">
                <a:spLocks noRot="1" noChangeAspect="1" noMove="1" noResize="1" noEditPoints="1" noAdjustHandles="1" noChangeArrowheads="1" noChangeShapeType="1" noTextEdit="1"/>
              </p:cNvSpPr>
              <p:nvPr/>
            </p:nvSpPr>
            <p:spPr>
              <a:xfrm>
                <a:off x="3184043" y="2185414"/>
                <a:ext cx="1156345" cy="276999"/>
              </a:xfrm>
              <a:prstGeom prst="rect">
                <a:avLst/>
              </a:prstGeom>
              <a:blipFill>
                <a:blip r:embed="rId3"/>
                <a:stretch>
                  <a:fillRect b="-8696"/>
                </a:stretch>
              </a:blipFill>
            </p:spPr>
            <p:txBody>
              <a:bodyPr/>
              <a:lstStyle/>
              <a:p>
                <a:r>
                  <a:rPr lang="it-IT">
                    <a:noFill/>
                  </a:rPr>
                  <a:t> </a:t>
                </a:r>
              </a:p>
            </p:txBody>
          </p:sp>
        </mc:Fallback>
      </mc:AlternateContent>
      <p:cxnSp>
        <p:nvCxnSpPr>
          <p:cNvPr id="11" name="Connettore 2 10">
            <a:extLst>
              <a:ext uri="{FF2B5EF4-FFF2-40B4-BE49-F238E27FC236}">
                <a16:creationId xmlns:a16="http://schemas.microsoft.com/office/drawing/2014/main" id="{1B8FBA1E-205F-AEB6-CE2B-666980D41B1F}"/>
              </a:ext>
            </a:extLst>
          </p:cNvPr>
          <p:cNvCxnSpPr>
            <a:cxnSpLocks/>
          </p:cNvCxnSpPr>
          <p:nvPr/>
        </p:nvCxnSpPr>
        <p:spPr>
          <a:xfrm flipV="1">
            <a:off x="3356322" y="1768844"/>
            <a:ext cx="0" cy="44933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E001532E-CF21-9258-C698-8B1E2D0E9AC1}"/>
                  </a:ext>
                </a:extLst>
              </p:cNvPr>
              <p:cNvSpPr txBox="1"/>
              <p:nvPr/>
            </p:nvSpPr>
            <p:spPr>
              <a:xfrm>
                <a:off x="1466822" y="2218174"/>
                <a:ext cx="1156345" cy="276999"/>
              </a:xfrm>
              <a:prstGeom prst="rect">
                <a:avLst/>
              </a:prstGeom>
              <a:noFill/>
            </p:spPr>
            <p:txBody>
              <a:bodyPr wrap="square" rtlCol="0">
                <a:spAutoFit/>
              </a:bodyPr>
              <a:lstStyle/>
              <a:p>
                <a:pPr algn="l" defTabSz="342900">
                  <a:spcBef>
                    <a:spcPts val="263"/>
                  </a:spcBef>
                </a:pPr>
                <a14:m>
                  <m:oMathPara xmlns:m="http://schemas.openxmlformats.org/officeDocument/2006/math">
                    <m:oMathParaPr>
                      <m:jc m:val="centerGroup"/>
                    </m:oMathParaPr>
                    <m:oMath xmlns:m="http://schemas.openxmlformats.org/officeDocument/2006/math">
                      <m:sSub>
                        <m:sSubPr>
                          <m:ctrlPr>
                            <a:rPr lang="en-GB" sz="1200" i="1" dirty="0" smtClean="0">
                              <a:latin typeface="Cambria Math" panose="02040503050406030204" pitchFamily="18" charset="0"/>
                            </a:rPr>
                          </m:ctrlPr>
                        </m:sSubPr>
                        <m:e>
                          <m:r>
                            <a:rPr lang="it-IT" sz="1200" b="0" i="1" dirty="0" smtClean="0">
                              <a:latin typeface="Cambria Math" panose="02040503050406030204" pitchFamily="18" charset="0"/>
                            </a:rPr>
                            <m:t>𝑅</m:t>
                          </m:r>
                        </m:e>
                        <m:sub>
                          <m:r>
                            <a:rPr lang="it-IT" sz="1200" b="0" i="1" dirty="0" smtClean="0">
                              <a:latin typeface="Cambria Math" panose="02040503050406030204" pitchFamily="18" charset="0"/>
                            </a:rPr>
                            <m:t>56</m:t>
                          </m:r>
                        </m:sub>
                      </m:sSub>
                      <m:r>
                        <a:rPr lang="en-GB" sz="1200" i="1" dirty="0" smtClean="0">
                          <a:latin typeface="Cambria Math" panose="02040503050406030204" pitchFamily="18" charset="0"/>
                          <a:ea typeface="Cambria Math" panose="02040503050406030204" pitchFamily="18" charset="0"/>
                        </a:rPr>
                        <m:t>≈</m:t>
                      </m:r>
                      <m:r>
                        <a:rPr lang="it-IT" sz="1200" b="0" i="1" dirty="0" smtClean="0">
                          <a:latin typeface="Cambria Math" panose="02040503050406030204" pitchFamily="18" charset="0"/>
                          <a:ea typeface="Cambria Math" panose="02040503050406030204" pitchFamily="18" charset="0"/>
                        </a:rPr>
                        <m:t>28 </m:t>
                      </m:r>
                      <m:r>
                        <a:rPr lang="it-IT" sz="1200" b="0" i="1" dirty="0" smtClean="0">
                          <a:latin typeface="Cambria Math" panose="02040503050406030204" pitchFamily="18" charset="0"/>
                          <a:ea typeface="Cambria Math" panose="02040503050406030204" pitchFamily="18" charset="0"/>
                        </a:rPr>
                        <m:t>𝑚𝑚</m:t>
                      </m:r>
                    </m:oMath>
                  </m:oMathPara>
                </a14:m>
                <a:endParaRPr lang="en-GB" sz="1200" dirty="0"/>
              </a:p>
            </p:txBody>
          </p:sp>
        </mc:Choice>
        <mc:Fallback xmlns="">
          <p:sp>
            <p:nvSpPr>
              <p:cNvPr id="12" name="CasellaDiTesto 11">
                <a:extLst>
                  <a:ext uri="{FF2B5EF4-FFF2-40B4-BE49-F238E27FC236}">
                    <a16:creationId xmlns:a16="http://schemas.microsoft.com/office/drawing/2014/main" id="{E001532E-CF21-9258-C698-8B1E2D0E9AC1}"/>
                  </a:ext>
                </a:extLst>
              </p:cNvPr>
              <p:cNvSpPr txBox="1">
                <a:spLocks noRot="1" noChangeAspect="1" noMove="1" noResize="1" noEditPoints="1" noAdjustHandles="1" noChangeArrowheads="1" noChangeShapeType="1" noTextEdit="1"/>
              </p:cNvSpPr>
              <p:nvPr/>
            </p:nvSpPr>
            <p:spPr>
              <a:xfrm>
                <a:off x="1466822" y="2218174"/>
                <a:ext cx="1156345" cy="276999"/>
              </a:xfrm>
              <a:prstGeom prst="rect">
                <a:avLst/>
              </a:prstGeom>
              <a:blipFill>
                <a:blip r:embed="rId4"/>
                <a:stretch>
                  <a:fillRect b="-8696"/>
                </a:stretch>
              </a:blipFill>
            </p:spPr>
            <p:txBody>
              <a:bodyPr/>
              <a:lstStyle/>
              <a:p>
                <a:r>
                  <a:rPr lang="it-IT">
                    <a:noFill/>
                  </a:rPr>
                  <a:t> </a:t>
                </a:r>
              </a:p>
            </p:txBody>
          </p:sp>
        </mc:Fallback>
      </mc:AlternateContent>
      <p:sp>
        <p:nvSpPr>
          <p:cNvPr id="13" name="CasellaDiTesto 12">
            <a:extLst>
              <a:ext uri="{FF2B5EF4-FFF2-40B4-BE49-F238E27FC236}">
                <a16:creationId xmlns:a16="http://schemas.microsoft.com/office/drawing/2014/main" id="{A8A19D3A-7885-F38F-4CFC-F5B96EC6EB14}"/>
              </a:ext>
            </a:extLst>
          </p:cNvPr>
          <p:cNvSpPr txBox="1"/>
          <p:nvPr/>
        </p:nvSpPr>
        <p:spPr>
          <a:xfrm>
            <a:off x="1529757" y="1186282"/>
            <a:ext cx="432705" cy="276999"/>
          </a:xfrm>
          <a:prstGeom prst="rect">
            <a:avLst/>
          </a:prstGeom>
          <a:noFill/>
        </p:spPr>
        <p:txBody>
          <a:bodyPr wrap="square" rtlCol="0">
            <a:spAutoFit/>
          </a:bodyPr>
          <a:lstStyle/>
          <a:p>
            <a:pPr algn="l" defTabSz="342900">
              <a:spcBef>
                <a:spcPts val="263"/>
              </a:spcBef>
            </a:pPr>
            <a:r>
              <a:rPr lang="en-GB" sz="1200" b="1" dirty="0"/>
              <a:t>LH</a:t>
            </a:r>
          </a:p>
        </p:txBody>
      </p:sp>
      <p:sp>
        <p:nvSpPr>
          <p:cNvPr id="14" name="CasellaDiTesto 13">
            <a:extLst>
              <a:ext uri="{FF2B5EF4-FFF2-40B4-BE49-F238E27FC236}">
                <a16:creationId xmlns:a16="http://schemas.microsoft.com/office/drawing/2014/main" id="{02B730C0-105C-4390-9268-0FDDC184263B}"/>
              </a:ext>
            </a:extLst>
          </p:cNvPr>
          <p:cNvSpPr txBox="1"/>
          <p:nvPr/>
        </p:nvSpPr>
        <p:spPr>
          <a:xfrm>
            <a:off x="2986884" y="1196990"/>
            <a:ext cx="432705" cy="276999"/>
          </a:xfrm>
          <a:prstGeom prst="rect">
            <a:avLst/>
          </a:prstGeom>
          <a:noFill/>
        </p:spPr>
        <p:txBody>
          <a:bodyPr wrap="square" rtlCol="0">
            <a:spAutoFit/>
          </a:bodyPr>
          <a:lstStyle/>
          <a:p>
            <a:pPr algn="l" defTabSz="342900">
              <a:spcBef>
                <a:spcPts val="263"/>
              </a:spcBef>
            </a:pPr>
            <a:r>
              <a:rPr lang="en-GB" sz="1200" b="1" dirty="0"/>
              <a:t>BC</a:t>
            </a:r>
          </a:p>
        </p:txBody>
      </p:sp>
      <p:sp>
        <p:nvSpPr>
          <p:cNvPr id="15" name="CasellaDiTesto 14">
            <a:extLst>
              <a:ext uri="{FF2B5EF4-FFF2-40B4-BE49-F238E27FC236}">
                <a16:creationId xmlns:a16="http://schemas.microsoft.com/office/drawing/2014/main" id="{C36C83B2-251C-EEAF-A584-2A9F4F8D8139}"/>
              </a:ext>
            </a:extLst>
          </p:cNvPr>
          <p:cNvSpPr txBox="1"/>
          <p:nvPr/>
        </p:nvSpPr>
        <p:spPr>
          <a:xfrm>
            <a:off x="5097738" y="2639346"/>
            <a:ext cx="3768677" cy="1708160"/>
          </a:xfrm>
          <a:prstGeom prst="rect">
            <a:avLst/>
          </a:prstGeom>
          <a:noFill/>
        </p:spPr>
        <p:txBody>
          <a:bodyPr wrap="square" rtlCol="0">
            <a:spAutoFit/>
          </a:bodyPr>
          <a:lstStyle/>
          <a:p>
            <a:pPr algn="l" defTabSz="342900">
              <a:spcBef>
                <a:spcPts val="263"/>
              </a:spcBef>
            </a:pPr>
            <a:r>
              <a:rPr lang="en-GB" sz="2000" dirty="0"/>
              <a:t>Changes:</a:t>
            </a:r>
          </a:p>
          <a:p>
            <a:pPr marL="628650" lvl="1" indent="-171450" defTabSz="342900">
              <a:spcBef>
                <a:spcPts val="263"/>
              </a:spcBef>
              <a:buFont typeface="Arial" panose="020B0604020202020204" pitchFamily="34" charset="0"/>
              <a:buChar char="•"/>
            </a:pPr>
            <a:r>
              <a:rPr lang="en-GB" sz="2000" dirty="0"/>
              <a:t>The LH chicane magnetic length from 12 cm to 20 cm</a:t>
            </a:r>
          </a:p>
          <a:p>
            <a:pPr marL="628650" lvl="1" indent="-171450" defTabSz="342900">
              <a:spcBef>
                <a:spcPts val="263"/>
              </a:spcBef>
              <a:buFont typeface="Arial" panose="020B0604020202020204" pitchFamily="34" charset="0"/>
              <a:buChar char="•"/>
            </a:pPr>
            <a:r>
              <a:rPr lang="en-GB" sz="2000" dirty="0"/>
              <a:t>The matching upstream Linac2 slightly longer</a:t>
            </a:r>
          </a:p>
        </p:txBody>
      </p:sp>
      <p:sp>
        <p:nvSpPr>
          <p:cNvPr id="16" name="Titolo 5">
            <a:extLst>
              <a:ext uri="{FF2B5EF4-FFF2-40B4-BE49-F238E27FC236}">
                <a16:creationId xmlns:a16="http://schemas.microsoft.com/office/drawing/2014/main" id="{F8703CCE-FE19-A2AA-5BC6-35E762C21C10}"/>
              </a:ext>
            </a:extLst>
          </p:cNvPr>
          <p:cNvSpPr txBox="1">
            <a:spLocks/>
          </p:cNvSpPr>
          <p:nvPr/>
        </p:nvSpPr>
        <p:spPr>
          <a:xfrm>
            <a:off x="6529443" y="941345"/>
            <a:ext cx="2488019" cy="1044649"/>
          </a:xfrm>
        </p:spPr>
        <p:txBody>
          <a:bodyPr>
            <a:normAutofit fontScale="85000" lnSpcReduction="20000"/>
          </a:bodyPr>
          <a:lstStyle>
            <a:lvl1pPr algn="ctr" defTabSz="685800" rtl="0" eaLnBrk="1" latinLnBrk="0" hangingPunct="1">
              <a:spcBef>
                <a:spcPct val="0"/>
              </a:spcBef>
              <a:buNone/>
              <a:defRPr sz="18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en-GB" dirty="0"/>
              <a:t>Nominal parameters:</a:t>
            </a:r>
          </a:p>
          <a:p>
            <a:pPr algn="l"/>
            <a:endParaRPr lang="en-GB" dirty="0"/>
          </a:p>
          <a:p>
            <a:pPr algn="l"/>
            <a:r>
              <a:rPr lang="en-GB" dirty="0"/>
              <a:t>RFX_TW1 𝛷=82.3,</a:t>
            </a:r>
            <a:br>
              <a:rPr lang="en-GB" dirty="0"/>
            </a:br>
            <a:r>
              <a:rPr lang="en-GB" dirty="0"/>
              <a:t>𝜃</a:t>
            </a:r>
            <a:r>
              <a:rPr lang="en-GB" baseline="-25000" dirty="0"/>
              <a:t>1</a:t>
            </a:r>
            <a:r>
              <a:rPr lang="en-GB" dirty="0"/>
              <a:t>=17.9E-2 rad,</a:t>
            </a:r>
            <a:br>
              <a:rPr lang="en-GB" dirty="0"/>
            </a:br>
            <a:r>
              <a:rPr lang="en-GB" dirty="0"/>
              <a:t>𝜃</a:t>
            </a:r>
            <a:r>
              <a:rPr lang="en-GB" baseline="-25000" dirty="0"/>
              <a:t>2</a:t>
            </a:r>
            <a:r>
              <a:rPr lang="en-GB" dirty="0"/>
              <a:t>=8.8E-2 rad</a:t>
            </a:r>
          </a:p>
        </p:txBody>
      </p:sp>
      <p:pic>
        <p:nvPicPr>
          <p:cNvPr id="17" name="Immagine 16">
            <a:extLst>
              <a:ext uri="{FF2B5EF4-FFF2-40B4-BE49-F238E27FC236}">
                <a16:creationId xmlns:a16="http://schemas.microsoft.com/office/drawing/2014/main" id="{099253C2-81F7-9015-0F65-40AE916362F3}"/>
              </a:ext>
            </a:extLst>
          </p:cNvPr>
          <p:cNvPicPr>
            <a:picLocks noChangeAspect="1"/>
          </p:cNvPicPr>
          <p:nvPr/>
        </p:nvPicPr>
        <p:blipFill>
          <a:blip r:embed="rId5">
            <a:duotone>
              <a:prstClr val="black"/>
              <a:schemeClr val="accent3">
                <a:tint val="45000"/>
                <a:satMod val="400000"/>
              </a:schemeClr>
            </a:duotone>
          </a:blip>
          <a:stretch>
            <a:fillRect/>
          </a:stretch>
        </p:blipFill>
        <p:spPr>
          <a:xfrm>
            <a:off x="0" y="4581106"/>
            <a:ext cx="6003876" cy="555075"/>
          </a:xfrm>
          <a:prstGeom prst="rect">
            <a:avLst/>
          </a:prstGeom>
        </p:spPr>
      </p:pic>
      <p:sp>
        <p:nvSpPr>
          <p:cNvPr id="18" name="CasellaDiTesto 17">
            <a:extLst>
              <a:ext uri="{FF2B5EF4-FFF2-40B4-BE49-F238E27FC236}">
                <a16:creationId xmlns:a16="http://schemas.microsoft.com/office/drawing/2014/main" id="{3E0EB65C-6771-B2AF-8D6B-55DDEFE6F73F}"/>
              </a:ext>
            </a:extLst>
          </p:cNvPr>
          <p:cNvSpPr txBox="1"/>
          <p:nvPr/>
        </p:nvSpPr>
        <p:spPr>
          <a:xfrm>
            <a:off x="1926710" y="1491845"/>
            <a:ext cx="696457" cy="276999"/>
          </a:xfrm>
          <a:prstGeom prst="rect">
            <a:avLst/>
          </a:prstGeom>
          <a:noFill/>
        </p:spPr>
        <p:txBody>
          <a:bodyPr wrap="square" rtlCol="0">
            <a:spAutoFit/>
          </a:bodyPr>
          <a:lstStyle/>
          <a:p>
            <a:pPr algn="l" defTabSz="342900">
              <a:spcBef>
                <a:spcPts val="263"/>
              </a:spcBef>
            </a:pPr>
            <a:r>
              <a:rPr lang="en-GB" sz="1200" b="1" dirty="0" err="1">
                <a:solidFill>
                  <a:srgbClr val="FF0000"/>
                </a:solidFill>
              </a:rPr>
              <a:t>Linac</a:t>
            </a:r>
            <a:r>
              <a:rPr lang="en-GB" sz="1200" b="1" dirty="0">
                <a:solidFill>
                  <a:srgbClr val="FF0000"/>
                </a:solidFill>
              </a:rPr>
              <a:t> 1</a:t>
            </a:r>
          </a:p>
        </p:txBody>
      </p:sp>
      <p:sp>
        <p:nvSpPr>
          <p:cNvPr id="19" name="CasellaDiTesto 18">
            <a:extLst>
              <a:ext uri="{FF2B5EF4-FFF2-40B4-BE49-F238E27FC236}">
                <a16:creationId xmlns:a16="http://schemas.microsoft.com/office/drawing/2014/main" id="{53D8A7E5-A98C-E984-B69F-0BBE0D763E87}"/>
              </a:ext>
            </a:extLst>
          </p:cNvPr>
          <p:cNvSpPr txBox="1"/>
          <p:nvPr/>
        </p:nvSpPr>
        <p:spPr>
          <a:xfrm>
            <a:off x="3821230" y="1491845"/>
            <a:ext cx="696457" cy="276999"/>
          </a:xfrm>
          <a:prstGeom prst="rect">
            <a:avLst/>
          </a:prstGeom>
          <a:noFill/>
        </p:spPr>
        <p:txBody>
          <a:bodyPr wrap="square" rtlCol="0">
            <a:spAutoFit/>
          </a:bodyPr>
          <a:lstStyle/>
          <a:p>
            <a:pPr algn="l" defTabSz="342900">
              <a:spcBef>
                <a:spcPts val="263"/>
              </a:spcBef>
            </a:pPr>
            <a:r>
              <a:rPr lang="en-GB" sz="1200" b="1" dirty="0" err="1">
                <a:solidFill>
                  <a:srgbClr val="FF0000"/>
                </a:solidFill>
              </a:rPr>
              <a:t>Linac</a:t>
            </a:r>
            <a:r>
              <a:rPr lang="en-GB" sz="1200" b="1" dirty="0">
                <a:solidFill>
                  <a:srgbClr val="FF0000"/>
                </a:solidFill>
              </a:rPr>
              <a:t> 2</a:t>
            </a:r>
          </a:p>
        </p:txBody>
      </p:sp>
    </p:spTree>
    <p:extLst>
      <p:ext uri="{BB962C8B-B14F-4D97-AF65-F5344CB8AC3E}">
        <p14:creationId xmlns:p14="http://schemas.microsoft.com/office/powerpoint/2010/main" val="390466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0934D-22CF-D1AE-9BBE-9CB1E83B690D}"/>
              </a:ext>
            </a:extLst>
          </p:cNvPr>
          <p:cNvSpPr>
            <a:spLocks noGrp="1"/>
          </p:cNvSpPr>
          <p:nvPr>
            <p:ph type="title"/>
          </p:nvPr>
        </p:nvSpPr>
        <p:spPr/>
        <p:txBody>
          <a:bodyPr/>
          <a:lstStyle/>
          <a:p>
            <a:r>
              <a:rPr lang="en-US" dirty="0"/>
              <a:t>6.4.1.1.2 Magnetic &amp; Mask shaping</a:t>
            </a:r>
            <a:endParaRPr lang="en-GB" dirty="0"/>
          </a:p>
        </p:txBody>
      </p:sp>
      <p:sp>
        <p:nvSpPr>
          <p:cNvPr id="3" name="Segnaposto contenuto 2">
            <a:extLst>
              <a:ext uri="{FF2B5EF4-FFF2-40B4-BE49-F238E27FC236}">
                <a16:creationId xmlns:a16="http://schemas.microsoft.com/office/drawing/2014/main" id="{9898F920-D8E4-0CAB-82E7-940FE3912CE0}"/>
              </a:ext>
            </a:extLst>
          </p:cNvPr>
          <p:cNvSpPr>
            <a:spLocks noGrp="1"/>
          </p:cNvSpPr>
          <p:nvPr>
            <p:ph idx="1"/>
          </p:nvPr>
        </p:nvSpPr>
        <p:spPr>
          <a:xfrm>
            <a:off x="315414" y="849085"/>
            <a:ext cx="8513171" cy="4449055"/>
          </a:xfrm>
        </p:spPr>
        <p:txBody>
          <a:bodyPr>
            <a:normAutofit/>
          </a:bodyPr>
          <a:lstStyle/>
          <a:p>
            <a:pPr algn="just">
              <a:spcAft>
                <a:spcPts val="600"/>
              </a:spcAft>
            </a:pPr>
            <a:r>
              <a:rPr lang="en-GB" sz="1800" dirty="0">
                <a:solidFill>
                  <a:srgbClr val="C00000"/>
                </a:solidFill>
              </a:rPr>
              <a:t>The magnetic solution has to be optimized in terms of transverse emittance of the Witness bunch and BD evolution in plasma for the Driver, and mostly the Jitter analysis must be completed including  the Photoinjector. </a:t>
            </a:r>
          </a:p>
          <a:p>
            <a:pPr algn="just">
              <a:spcAft>
                <a:spcPts val="600"/>
              </a:spcAft>
            </a:pPr>
            <a:r>
              <a:rPr lang="en-GB" sz="1800" dirty="0">
                <a:solidFill>
                  <a:srgbClr val="C00000"/>
                </a:solidFill>
              </a:rPr>
              <a:t>Moreover, a </a:t>
            </a:r>
            <a:r>
              <a:rPr lang="en-GB" sz="1800" dirty="0" err="1">
                <a:solidFill>
                  <a:srgbClr val="C00000"/>
                </a:solidFill>
              </a:rPr>
              <a:t>Montecarlo</a:t>
            </a:r>
            <a:r>
              <a:rPr lang="en-GB" sz="1800" dirty="0">
                <a:solidFill>
                  <a:srgbClr val="C00000"/>
                </a:solidFill>
              </a:rPr>
              <a:t> simulation of the beam interaction with a physical wedge collimator is necessary, together with the feasibility study of the mechanical system.</a:t>
            </a:r>
          </a:p>
          <a:p>
            <a:pPr algn="just">
              <a:spcAft>
                <a:spcPts val="600"/>
              </a:spcAft>
            </a:pPr>
            <a:r>
              <a:rPr lang="en-GB" sz="1800" dirty="0">
                <a:solidFill>
                  <a:srgbClr val="C00000"/>
                </a:solidFill>
              </a:rPr>
              <a:t>Finally, the MIB effect and LH efficiency must be included.</a:t>
            </a:r>
          </a:p>
          <a:p>
            <a:pPr algn="just">
              <a:spcAft>
                <a:spcPts val="600"/>
              </a:spcAft>
            </a:pPr>
            <a:r>
              <a:rPr lang="en-GB" sz="1800" dirty="0">
                <a:solidFill>
                  <a:srgbClr val="C00000"/>
                </a:solidFill>
              </a:rPr>
              <a:t>….</a:t>
            </a:r>
          </a:p>
        </p:txBody>
      </p:sp>
    </p:spTree>
    <p:extLst>
      <p:ext uri="{BB962C8B-B14F-4D97-AF65-F5344CB8AC3E}">
        <p14:creationId xmlns:p14="http://schemas.microsoft.com/office/powerpoint/2010/main" val="47696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8969-0BD9-F0C3-C8B3-21A36B09CC2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52CE556-E693-FE47-37BE-2D2310C28F5E}"/>
              </a:ext>
            </a:extLst>
          </p:cNvPr>
          <p:cNvSpPr>
            <a:spLocks noGrp="1"/>
          </p:cNvSpPr>
          <p:nvPr>
            <p:ph type="title"/>
          </p:nvPr>
        </p:nvSpPr>
        <p:spPr/>
        <p:txBody>
          <a:bodyPr/>
          <a:lstStyle/>
          <a:p>
            <a:r>
              <a:rPr lang="en-US" dirty="0"/>
              <a:t>6.4.1.2 X-band RF Acceleration</a:t>
            </a:r>
            <a:endParaRPr lang="en-GB" dirty="0"/>
          </a:p>
        </p:txBody>
      </p:sp>
      <p:sp>
        <p:nvSpPr>
          <p:cNvPr id="3" name="Segnaposto contenuto 2">
            <a:extLst>
              <a:ext uri="{FF2B5EF4-FFF2-40B4-BE49-F238E27FC236}">
                <a16:creationId xmlns:a16="http://schemas.microsoft.com/office/drawing/2014/main" id="{7500F87D-DE58-BCB6-9D5B-DB471537368D}"/>
              </a:ext>
            </a:extLst>
          </p:cNvPr>
          <p:cNvSpPr>
            <a:spLocks noGrp="1"/>
          </p:cNvSpPr>
          <p:nvPr>
            <p:ph idx="1"/>
          </p:nvPr>
        </p:nvSpPr>
        <p:spPr>
          <a:xfrm>
            <a:off x="315414" y="849085"/>
            <a:ext cx="8513171" cy="4449055"/>
          </a:xfrm>
        </p:spPr>
        <p:txBody>
          <a:bodyPr>
            <a:normAutofit/>
          </a:bodyPr>
          <a:lstStyle/>
          <a:p>
            <a:pPr algn="just">
              <a:spcAft>
                <a:spcPts val="600"/>
              </a:spcAft>
            </a:pPr>
            <a:r>
              <a:rPr lang="en-GB" sz="1800" dirty="0">
                <a:solidFill>
                  <a:srgbClr val="C00000"/>
                </a:solidFill>
              </a:rPr>
              <a:t>All the previous simulations must be done again with the updated lattice, including the jitter sensitivity studies.</a:t>
            </a:r>
          </a:p>
        </p:txBody>
      </p:sp>
    </p:spTree>
    <p:extLst>
      <p:ext uri="{BB962C8B-B14F-4D97-AF65-F5344CB8AC3E}">
        <p14:creationId xmlns:p14="http://schemas.microsoft.com/office/powerpoint/2010/main" val="359229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29D65-4892-BF8D-17B7-A9D4A2599A2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DB63725-BF17-A50E-8B6C-C96ABC4A131A}"/>
              </a:ext>
            </a:extLst>
          </p:cNvPr>
          <p:cNvSpPr>
            <a:spLocks noGrp="1"/>
          </p:cNvSpPr>
          <p:nvPr>
            <p:ph type="title"/>
          </p:nvPr>
        </p:nvSpPr>
        <p:spPr/>
        <p:txBody>
          <a:bodyPr/>
          <a:lstStyle/>
          <a:p>
            <a:r>
              <a:rPr lang="en-US" dirty="0"/>
              <a:t>6.3.7 Diagnostics and Trajectory correction (dispersion free steering)</a:t>
            </a:r>
            <a:endParaRPr lang="en-GB" dirty="0"/>
          </a:p>
        </p:txBody>
      </p:sp>
      <p:pic>
        <p:nvPicPr>
          <p:cNvPr id="4" name="Segnaposto contenuto 3">
            <a:extLst>
              <a:ext uri="{FF2B5EF4-FFF2-40B4-BE49-F238E27FC236}">
                <a16:creationId xmlns:a16="http://schemas.microsoft.com/office/drawing/2014/main" id="{0776FBF1-1768-A627-568B-D682428EDB9C}"/>
              </a:ext>
            </a:extLst>
          </p:cNvPr>
          <p:cNvPicPr>
            <a:picLocks noGrp="1" noChangeAspect="1"/>
          </p:cNvPicPr>
          <p:nvPr>
            <p:ph idx="1"/>
          </p:nvPr>
        </p:nvPicPr>
        <p:blipFill>
          <a:blip r:embed="rId2"/>
          <a:stretch>
            <a:fillRect/>
          </a:stretch>
        </p:blipFill>
        <p:spPr>
          <a:xfrm>
            <a:off x="1641487" y="1129745"/>
            <a:ext cx="4918872" cy="2189592"/>
          </a:xfrm>
          <a:prstGeom prst="rect">
            <a:avLst/>
          </a:prstGeom>
        </p:spPr>
      </p:pic>
    </p:spTree>
    <p:extLst>
      <p:ext uri="{BB962C8B-B14F-4D97-AF65-F5344CB8AC3E}">
        <p14:creationId xmlns:p14="http://schemas.microsoft.com/office/powerpoint/2010/main" val="92520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D3CC-BC56-C467-D77A-193232DBBE2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E06EAF4-2E98-B016-1256-86D8A516E45A}"/>
              </a:ext>
            </a:extLst>
          </p:cNvPr>
          <p:cNvSpPr>
            <a:spLocks noGrp="1"/>
          </p:cNvSpPr>
          <p:nvPr>
            <p:ph type="title"/>
          </p:nvPr>
        </p:nvSpPr>
        <p:spPr/>
        <p:txBody>
          <a:bodyPr/>
          <a:lstStyle/>
          <a:p>
            <a:r>
              <a:rPr lang="en-US" dirty="0"/>
              <a:t>6.5 Jitter and Tolerance studies</a:t>
            </a:r>
            <a:endParaRPr lang="en-GB" dirty="0"/>
          </a:p>
        </p:txBody>
      </p:sp>
      <p:sp>
        <p:nvSpPr>
          <p:cNvPr id="5" name="Segnaposto contenuto 4">
            <a:extLst>
              <a:ext uri="{FF2B5EF4-FFF2-40B4-BE49-F238E27FC236}">
                <a16:creationId xmlns:a16="http://schemas.microsoft.com/office/drawing/2014/main" id="{19D5042D-5CF7-3080-2B53-B814CEBA543A}"/>
              </a:ext>
            </a:extLst>
          </p:cNvPr>
          <p:cNvSpPr>
            <a:spLocks noGrp="1"/>
          </p:cNvSpPr>
          <p:nvPr>
            <p:ph idx="1"/>
          </p:nvPr>
        </p:nvSpPr>
        <p:spPr>
          <a:xfrm>
            <a:off x="272472" y="846583"/>
            <a:ext cx="8147248" cy="1561337"/>
          </a:xfrm>
        </p:spPr>
        <p:txBody>
          <a:bodyPr>
            <a:normAutofit lnSpcReduction="10000"/>
          </a:bodyPr>
          <a:lstStyle/>
          <a:p>
            <a:pPr marL="133350" indent="0">
              <a:spcBef>
                <a:spcPts val="400"/>
              </a:spcBef>
              <a:buNone/>
            </a:pPr>
            <a:r>
              <a:rPr lang="en-US" dirty="0">
                <a:solidFill>
                  <a:schemeClr val="bg2">
                    <a:lumMod val="10000"/>
                  </a:schemeClr>
                </a:solidFill>
              </a:rPr>
              <a:t>6.5.1 Photoinjector (RF e B)</a:t>
            </a:r>
          </a:p>
          <a:p>
            <a:pPr marL="133350" indent="0">
              <a:spcBef>
                <a:spcPts val="400"/>
              </a:spcBef>
              <a:buNone/>
            </a:pPr>
            <a:r>
              <a:rPr lang="en-US" dirty="0">
                <a:solidFill>
                  <a:schemeClr val="bg2">
                    <a:lumMod val="10000"/>
                  </a:schemeClr>
                </a:solidFill>
              </a:rPr>
              <a:t>6.5.2 </a:t>
            </a:r>
            <a:r>
              <a:rPr lang="en-US" dirty="0" err="1">
                <a:solidFill>
                  <a:schemeClr val="bg2">
                    <a:lumMod val="10000"/>
                  </a:schemeClr>
                </a:solidFill>
              </a:rPr>
              <a:t>Linac</a:t>
            </a:r>
            <a:r>
              <a:rPr lang="en-US" dirty="0">
                <a:solidFill>
                  <a:schemeClr val="bg2">
                    <a:lumMod val="10000"/>
                  </a:schemeClr>
                </a:solidFill>
              </a:rPr>
              <a:t> (RF e B)</a:t>
            </a:r>
          </a:p>
          <a:p>
            <a:pPr marL="133350" indent="0">
              <a:spcBef>
                <a:spcPts val="400"/>
              </a:spcBef>
              <a:buNone/>
            </a:pPr>
            <a:r>
              <a:rPr lang="en-US" dirty="0">
                <a:solidFill>
                  <a:schemeClr val="bg2">
                    <a:lumMod val="10000"/>
                  </a:schemeClr>
                </a:solidFill>
              </a:rPr>
              <a:t>6.5.3 Plasma (n3 e </a:t>
            </a:r>
            <a:r>
              <a:rPr lang="en-US" dirty="0" err="1">
                <a:solidFill>
                  <a:schemeClr val="bg2">
                    <a:lumMod val="10000"/>
                  </a:schemeClr>
                </a:solidFill>
              </a:rPr>
              <a:t>profilo</a:t>
            </a:r>
            <a:r>
              <a:rPr lang="en-US" dirty="0">
                <a:solidFill>
                  <a:schemeClr val="bg2">
                    <a:lumMod val="10000"/>
                  </a:schemeClr>
                </a:solidFill>
              </a:rPr>
              <a:t> long)</a:t>
            </a:r>
          </a:p>
          <a:p>
            <a:pPr marL="133350" indent="0">
              <a:spcBef>
                <a:spcPts val="400"/>
              </a:spcBef>
              <a:buNone/>
            </a:pPr>
            <a:r>
              <a:rPr lang="en-US" dirty="0">
                <a:solidFill>
                  <a:schemeClr val="bg2">
                    <a:lumMod val="10000"/>
                  </a:schemeClr>
                </a:solidFill>
              </a:rPr>
              <a:t>6.5.4 Microbunching instability mitigation w LH</a:t>
            </a:r>
          </a:p>
          <a:p>
            <a:pPr marL="0" indent="0">
              <a:buNone/>
            </a:pPr>
            <a:endParaRPr lang="en-US" dirty="0"/>
          </a:p>
        </p:txBody>
      </p:sp>
    </p:spTree>
    <p:extLst>
      <p:ext uri="{BB962C8B-B14F-4D97-AF65-F5344CB8AC3E}">
        <p14:creationId xmlns:p14="http://schemas.microsoft.com/office/powerpoint/2010/main" val="40898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53F94E-305F-BF08-773C-5B2F5E9EAA19}"/>
              </a:ext>
            </a:extLst>
          </p:cNvPr>
          <p:cNvSpPr>
            <a:spLocks noGrp="1"/>
          </p:cNvSpPr>
          <p:nvPr>
            <p:ph type="title"/>
          </p:nvPr>
        </p:nvSpPr>
        <p:spPr/>
        <p:txBody>
          <a:bodyPr/>
          <a:lstStyle/>
          <a:p>
            <a:r>
              <a:rPr lang="en-US" dirty="0"/>
              <a:t>Chapter 6 - Beam Physics</a:t>
            </a:r>
          </a:p>
        </p:txBody>
      </p:sp>
      <p:sp>
        <p:nvSpPr>
          <p:cNvPr id="3" name="Segnaposto contenuto 2">
            <a:extLst>
              <a:ext uri="{FF2B5EF4-FFF2-40B4-BE49-F238E27FC236}">
                <a16:creationId xmlns:a16="http://schemas.microsoft.com/office/drawing/2014/main" id="{AC63E417-4A99-FA17-C13B-AA6C5E6B431B}"/>
              </a:ext>
            </a:extLst>
          </p:cNvPr>
          <p:cNvSpPr>
            <a:spLocks noGrp="1"/>
          </p:cNvSpPr>
          <p:nvPr>
            <p:ph idx="1"/>
          </p:nvPr>
        </p:nvSpPr>
        <p:spPr>
          <a:xfrm>
            <a:off x="308145" y="860285"/>
            <a:ext cx="7994607" cy="4077475"/>
          </a:xfrm>
        </p:spPr>
        <p:txBody>
          <a:bodyPr numCol="2">
            <a:noAutofit/>
          </a:bodyPr>
          <a:lstStyle/>
          <a:p>
            <a:pPr marL="538163" indent="-538163">
              <a:buAutoNum type="arabicPlain" startAt="6"/>
            </a:pPr>
            <a:r>
              <a:rPr lang="en-US" sz="1100" dirty="0">
                <a:solidFill>
                  <a:srgbClr val="00B050"/>
                </a:solidFill>
              </a:rPr>
              <a:t>Beam Physics</a:t>
            </a:r>
          </a:p>
          <a:p>
            <a:pPr marL="0" indent="0">
              <a:spcBef>
                <a:spcPts val="400"/>
              </a:spcBef>
              <a:buNone/>
            </a:pPr>
            <a:r>
              <a:rPr lang="en-US" sz="1100" dirty="0">
                <a:solidFill>
                  <a:schemeClr val="bg2">
                    <a:lumMod val="10000"/>
                  </a:schemeClr>
                </a:solidFill>
              </a:rPr>
              <a:t>6.1 	Introduction (</a:t>
            </a:r>
            <a:r>
              <a:rPr lang="en-US" sz="1100" dirty="0" err="1">
                <a:solidFill>
                  <a:schemeClr val="bg2">
                    <a:lumMod val="10000"/>
                  </a:schemeClr>
                </a:solidFill>
              </a:rPr>
              <a:t>codici</a:t>
            </a:r>
            <a:r>
              <a:rPr lang="en-US" sz="1100" dirty="0">
                <a:solidFill>
                  <a:schemeClr val="bg2">
                    <a:lumMod val="10000"/>
                  </a:schemeClr>
                </a:solidFill>
              </a:rPr>
              <a:t> </a:t>
            </a:r>
            <a:r>
              <a:rPr lang="en-US" sz="1100" dirty="0" err="1">
                <a:solidFill>
                  <a:schemeClr val="bg2">
                    <a:lumMod val="10000"/>
                  </a:schemeClr>
                </a:solidFill>
              </a:rPr>
              <a:t>usati</a:t>
            </a:r>
            <a:r>
              <a:rPr lang="en-US" sz="1100" dirty="0">
                <a:solidFill>
                  <a:schemeClr val="bg2">
                    <a:lumMod val="10000"/>
                  </a:schemeClr>
                </a:solidFill>
              </a:rPr>
              <a:t>, </a:t>
            </a:r>
            <a:r>
              <a:rPr lang="en-US" sz="1100" dirty="0" err="1">
                <a:solidFill>
                  <a:schemeClr val="bg2">
                    <a:lumMod val="10000"/>
                  </a:schemeClr>
                </a:solidFill>
              </a:rPr>
              <a:t>principi</a:t>
            </a:r>
            <a:r>
              <a:rPr lang="en-US" sz="1100" dirty="0">
                <a:solidFill>
                  <a:schemeClr val="bg2">
                    <a:lumMod val="10000"/>
                  </a:schemeClr>
                </a:solidFill>
              </a:rPr>
              <a:t> </a:t>
            </a:r>
            <a:r>
              <a:rPr lang="en-US" sz="1100" dirty="0" err="1">
                <a:solidFill>
                  <a:schemeClr val="bg2">
                    <a:lumMod val="10000"/>
                  </a:schemeClr>
                </a:solidFill>
              </a:rPr>
              <a:t>primi</a:t>
            </a:r>
            <a:r>
              <a:rPr lang="en-US" sz="1100" dirty="0">
                <a:solidFill>
                  <a:schemeClr val="bg2">
                    <a:lumMod val="10000"/>
                  </a:schemeClr>
                </a:solidFill>
              </a:rPr>
              <a:t>…)</a:t>
            </a:r>
          </a:p>
          <a:p>
            <a:pPr marL="0" indent="0">
              <a:spcBef>
                <a:spcPts val="400"/>
              </a:spcBef>
              <a:buNone/>
            </a:pPr>
            <a:r>
              <a:rPr lang="en-US" sz="1100" dirty="0">
                <a:solidFill>
                  <a:schemeClr val="bg2">
                    <a:lumMod val="10000"/>
                  </a:schemeClr>
                </a:solidFill>
              </a:rPr>
              <a:t>6.2 	FEL Source Design</a:t>
            </a:r>
          </a:p>
          <a:p>
            <a:pPr marL="0" indent="0">
              <a:spcBef>
                <a:spcPts val="400"/>
              </a:spcBef>
              <a:buNone/>
            </a:pPr>
            <a:r>
              <a:rPr lang="en-US" sz="1100" dirty="0">
                <a:solidFill>
                  <a:schemeClr val="bg2">
                    <a:lumMod val="10000"/>
                  </a:schemeClr>
                </a:solidFill>
              </a:rPr>
              <a:t>6.3 	Accelerator Layout</a:t>
            </a:r>
          </a:p>
          <a:p>
            <a:pPr marL="1111250" indent="0">
              <a:spcBef>
                <a:spcPts val="400"/>
              </a:spcBef>
              <a:buNone/>
            </a:pPr>
            <a:r>
              <a:rPr lang="en-US" sz="1100" dirty="0">
                <a:solidFill>
                  <a:schemeClr val="bg2">
                    <a:lumMod val="10000"/>
                  </a:schemeClr>
                </a:solidFill>
              </a:rPr>
              <a:t>6.3.1 The photoinjector </a:t>
            </a:r>
          </a:p>
          <a:p>
            <a:pPr marL="1111250" indent="0">
              <a:spcBef>
                <a:spcPts val="400"/>
              </a:spcBef>
              <a:buNone/>
            </a:pPr>
            <a:r>
              <a:rPr lang="en-US" sz="1100" dirty="0">
                <a:solidFill>
                  <a:schemeClr val="bg2">
                    <a:lumMod val="10000"/>
                  </a:schemeClr>
                </a:solidFill>
              </a:rPr>
              <a:t>6.3.2 The Laser heater system</a:t>
            </a:r>
          </a:p>
          <a:p>
            <a:pPr marL="1111250" indent="0">
              <a:spcBef>
                <a:spcPts val="400"/>
              </a:spcBef>
              <a:buNone/>
            </a:pPr>
            <a:r>
              <a:rPr lang="en-US" sz="1100" dirty="0">
                <a:solidFill>
                  <a:schemeClr val="bg2">
                    <a:lumMod val="10000"/>
                  </a:schemeClr>
                </a:solidFill>
              </a:rPr>
              <a:t>6.3.3 The Bunch Compressor chicane</a:t>
            </a:r>
          </a:p>
          <a:p>
            <a:pPr marL="1111250" indent="0">
              <a:spcBef>
                <a:spcPts val="400"/>
              </a:spcBef>
              <a:buNone/>
            </a:pPr>
            <a:r>
              <a:rPr lang="en-US" sz="1100" dirty="0">
                <a:solidFill>
                  <a:schemeClr val="bg2">
                    <a:lumMod val="10000"/>
                  </a:schemeClr>
                </a:solidFill>
              </a:rPr>
              <a:t>6.3.4 </a:t>
            </a:r>
            <a:r>
              <a:rPr lang="en-US" sz="1100" dirty="0" err="1">
                <a:solidFill>
                  <a:schemeClr val="bg2">
                    <a:lumMod val="10000"/>
                  </a:schemeClr>
                </a:solidFill>
              </a:rPr>
              <a:t>Linac</a:t>
            </a:r>
            <a:r>
              <a:rPr lang="en-US" sz="1100" dirty="0">
                <a:solidFill>
                  <a:schemeClr val="bg2">
                    <a:lumMod val="10000"/>
                  </a:schemeClr>
                </a:solidFill>
              </a:rPr>
              <a:t> 1 e 2</a:t>
            </a:r>
          </a:p>
          <a:p>
            <a:pPr marL="1111250" indent="0">
              <a:spcBef>
                <a:spcPts val="400"/>
              </a:spcBef>
              <a:buNone/>
            </a:pPr>
            <a:r>
              <a:rPr lang="en-US" sz="1100" dirty="0">
                <a:solidFill>
                  <a:schemeClr val="bg2">
                    <a:lumMod val="10000"/>
                  </a:schemeClr>
                </a:solidFill>
              </a:rPr>
              <a:t>6.3.5 Plasma matching and capture line</a:t>
            </a:r>
          </a:p>
          <a:p>
            <a:pPr marL="1111250" indent="0">
              <a:spcBef>
                <a:spcPts val="400"/>
              </a:spcBef>
              <a:buNone/>
            </a:pPr>
            <a:r>
              <a:rPr lang="en-US" sz="1100" dirty="0">
                <a:solidFill>
                  <a:schemeClr val="bg2">
                    <a:lumMod val="10000"/>
                  </a:schemeClr>
                </a:solidFill>
              </a:rPr>
              <a:t>6.3.6 The Undulator Transfer Lines</a:t>
            </a:r>
          </a:p>
          <a:p>
            <a:pPr marL="1111250" indent="0">
              <a:spcBef>
                <a:spcPts val="400"/>
              </a:spcBef>
              <a:buNone/>
            </a:pPr>
            <a:r>
              <a:rPr lang="en-US" sz="1100" dirty="0">
                <a:solidFill>
                  <a:schemeClr val="bg2">
                    <a:lumMod val="10000"/>
                  </a:schemeClr>
                </a:solidFill>
              </a:rPr>
              <a:t>6.3.7 Diagnostics and trajectory correction</a:t>
            </a:r>
          </a:p>
          <a:p>
            <a:pPr marL="1111250" indent="0">
              <a:spcBef>
                <a:spcPts val="400"/>
              </a:spcBef>
              <a:buNone/>
            </a:pPr>
            <a:r>
              <a:rPr lang="en-US" sz="1100" dirty="0">
                <a:solidFill>
                  <a:schemeClr val="bg2">
                    <a:lumMod val="10000"/>
                  </a:schemeClr>
                </a:solidFill>
              </a:rPr>
              <a:t>6.3.8 Beam Dumps (diag. stations)</a:t>
            </a:r>
          </a:p>
          <a:p>
            <a:pPr marL="0" indent="0">
              <a:spcBef>
                <a:spcPts val="400"/>
              </a:spcBef>
              <a:buNone/>
            </a:pPr>
            <a:r>
              <a:rPr lang="en-US" sz="1100" dirty="0">
                <a:solidFill>
                  <a:schemeClr val="bg2">
                    <a:lumMod val="10000"/>
                  </a:schemeClr>
                </a:solidFill>
              </a:rPr>
              <a:t>6.4 	Start to end Simulation Results</a:t>
            </a:r>
          </a:p>
          <a:p>
            <a:pPr marL="1116013" indent="0">
              <a:spcBef>
                <a:spcPts val="400"/>
              </a:spcBef>
              <a:buNone/>
            </a:pPr>
            <a:r>
              <a:rPr lang="en-US" sz="1100" dirty="0">
                <a:solidFill>
                  <a:schemeClr val="bg2">
                    <a:lumMod val="10000"/>
                  </a:schemeClr>
                </a:solidFill>
              </a:rPr>
              <a:t>6.4.1 Selected Working Points</a:t>
            </a:r>
          </a:p>
          <a:p>
            <a:pPr marL="1470025" indent="0">
              <a:spcBef>
                <a:spcPts val="400"/>
              </a:spcBef>
              <a:buNone/>
            </a:pPr>
            <a:r>
              <a:rPr lang="en-US" sz="1100" dirty="0">
                <a:solidFill>
                  <a:schemeClr val="bg2">
                    <a:lumMod val="10000"/>
                  </a:schemeClr>
                </a:solidFill>
              </a:rPr>
              <a:t>6.4.1.1 Plasma Acceleration</a:t>
            </a:r>
          </a:p>
          <a:p>
            <a:pPr marL="1470025" indent="0">
              <a:spcBef>
                <a:spcPts val="400"/>
              </a:spcBef>
              <a:buNone/>
            </a:pPr>
            <a:r>
              <a:rPr lang="en-US" sz="1100" dirty="0">
                <a:solidFill>
                  <a:schemeClr val="bg2">
                    <a:lumMod val="10000"/>
                  </a:schemeClr>
                </a:solidFill>
              </a:rPr>
              <a:t>6.4.1.2 X-band RF acceleration</a:t>
            </a:r>
          </a:p>
          <a:p>
            <a:pPr marL="0" indent="0">
              <a:spcBef>
                <a:spcPts val="400"/>
              </a:spcBef>
              <a:buNone/>
            </a:pPr>
            <a:r>
              <a:rPr lang="en-US" sz="1100" dirty="0">
                <a:solidFill>
                  <a:schemeClr val="bg2">
                    <a:lumMod val="10000"/>
                  </a:schemeClr>
                </a:solidFill>
              </a:rPr>
              <a:t>6.5 	Jitter and tolerance studies</a:t>
            </a:r>
          </a:p>
          <a:p>
            <a:pPr marL="1116013" indent="0">
              <a:spcBef>
                <a:spcPts val="400"/>
              </a:spcBef>
              <a:buNone/>
            </a:pPr>
            <a:r>
              <a:rPr lang="en-US" sz="1100" dirty="0">
                <a:solidFill>
                  <a:schemeClr val="bg2">
                    <a:lumMod val="10000"/>
                  </a:schemeClr>
                </a:solidFill>
              </a:rPr>
              <a:t>6.5.1 Photoinjector</a:t>
            </a:r>
          </a:p>
          <a:p>
            <a:pPr marL="1116013" indent="0">
              <a:spcBef>
                <a:spcPts val="400"/>
              </a:spcBef>
              <a:buNone/>
            </a:pPr>
            <a:r>
              <a:rPr lang="en-US" sz="1100" dirty="0">
                <a:solidFill>
                  <a:schemeClr val="bg2">
                    <a:lumMod val="10000"/>
                  </a:schemeClr>
                </a:solidFill>
              </a:rPr>
              <a:t>6.5.2 </a:t>
            </a:r>
            <a:r>
              <a:rPr lang="en-US" sz="1100" dirty="0" err="1">
                <a:solidFill>
                  <a:schemeClr val="bg2">
                    <a:lumMod val="10000"/>
                  </a:schemeClr>
                </a:solidFill>
              </a:rPr>
              <a:t>Linac</a:t>
            </a:r>
            <a:endParaRPr lang="en-US" sz="1100" dirty="0">
              <a:solidFill>
                <a:schemeClr val="bg2">
                  <a:lumMod val="10000"/>
                </a:schemeClr>
              </a:solidFill>
            </a:endParaRPr>
          </a:p>
          <a:p>
            <a:pPr marL="1116013" indent="0">
              <a:spcBef>
                <a:spcPts val="400"/>
              </a:spcBef>
              <a:buNone/>
            </a:pPr>
            <a:r>
              <a:rPr lang="en-US" sz="1100" dirty="0">
                <a:solidFill>
                  <a:schemeClr val="bg2">
                    <a:lumMod val="10000"/>
                  </a:schemeClr>
                </a:solidFill>
              </a:rPr>
              <a:t>6.5.3 Plasma</a:t>
            </a:r>
          </a:p>
          <a:p>
            <a:pPr marL="1116013" indent="0">
              <a:spcBef>
                <a:spcPts val="400"/>
              </a:spcBef>
              <a:buNone/>
            </a:pPr>
            <a:r>
              <a:rPr lang="en-US" sz="1100" dirty="0">
                <a:solidFill>
                  <a:schemeClr val="bg2">
                    <a:lumMod val="10000"/>
                  </a:schemeClr>
                </a:solidFill>
              </a:rPr>
              <a:t>6.5.4 Microbunching instability mitigation w LH</a:t>
            </a:r>
          </a:p>
          <a:p>
            <a:pPr marL="0" indent="0">
              <a:spcBef>
                <a:spcPts val="400"/>
              </a:spcBef>
              <a:buNone/>
            </a:pPr>
            <a:r>
              <a:rPr lang="en-US" sz="1100" dirty="0">
                <a:solidFill>
                  <a:schemeClr val="bg2">
                    <a:lumMod val="10000"/>
                  </a:schemeClr>
                </a:solidFill>
              </a:rPr>
              <a:t>6.6 	Electron Beam Virtual Measurements and 	characterization</a:t>
            </a:r>
          </a:p>
          <a:p>
            <a:pPr marL="1116013" indent="0">
              <a:spcBef>
                <a:spcPts val="400"/>
              </a:spcBef>
              <a:buNone/>
            </a:pPr>
            <a:r>
              <a:rPr lang="en-US" sz="1100" dirty="0">
                <a:solidFill>
                  <a:schemeClr val="bg2">
                    <a:lumMod val="10000"/>
                  </a:schemeClr>
                </a:solidFill>
              </a:rPr>
              <a:t>6.6.1 Low Energy</a:t>
            </a:r>
          </a:p>
          <a:p>
            <a:pPr marL="1116013" indent="0">
              <a:spcBef>
                <a:spcPts val="400"/>
              </a:spcBef>
              <a:buNone/>
            </a:pPr>
            <a:r>
              <a:rPr lang="en-US" sz="1100" dirty="0">
                <a:solidFill>
                  <a:schemeClr val="bg2">
                    <a:lumMod val="10000"/>
                  </a:schemeClr>
                </a:solidFill>
              </a:rPr>
              <a:t>6.6.2 Medium Energy</a:t>
            </a:r>
          </a:p>
          <a:p>
            <a:pPr marL="1116013" indent="0">
              <a:spcBef>
                <a:spcPts val="400"/>
              </a:spcBef>
              <a:buNone/>
            </a:pPr>
            <a:r>
              <a:rPr lang="en-US" sz="1100" dirty="0">
                <a:solidFill>
                  <a:schemeClr val="bg2">
                    <a:lumMod val="10000"/>
                  </a:schemeClr>
                </a:solidFill>
              </a:rPr>
              <a:t>6.6.3 High Energy</a:t>
            </a:r>
          </a:p>
        </p:txBody>
      </p:sp>
    </p:spTree>
    <p:extLst>
      <p:ext uri="{BB962C8B-B14F-4D97-AF65-F5344CB8AC3E}">
        <p14:creationId xmlns:p14="http://schemas.microsoft.com/office/powerpoint/2010/main" val="130505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03100BD6-8E4C-A995-5459-84C4187875E1}"/>
              </a:ext>
            </a:extLst>
          </p:cNvPr>
          <p:cNvSpPr>
            <a:spLocks noGrp="1"/>
          </p:cNvSpPr>
          <p:nvPr>
            <p:ph type="title"/>
          </p:nvPr>
        </p:nvSpPr>
        <p:spPr/>
        <p:txBody>
          <a:bodyPr anchor="ctr">
            <a:normAutofit/>
          </a:bodyPr>
          <a:lstStyle/>
          <a:p>
            <a:r>
              <a:rPr lang="en-GB" sz="2100" u="sng" dirty="0">
                <a:effectLst>
                  <a:outerShdw blurRad="38100" dist="38100" dir="2700000" algn="tl">
                    <a:srgbClr val="000000">
                      <a:alpha val="43137"/>
                    </a:srgbClr>
                  </a:outerShdw>
                </a:effectLst>
                <a:latin typeface="Maiandra GD" panose="020E0502030308020204" pitchFamily="34" charset="0"/>
                <a:cs typeface="Calibri" panose="020F0502020204030204" pitchFamily="34" charset="0"/>
              </a:rPr>
              <a:t>Some Details on the June Jitter analysis in the </a:t>
            </a:r>
            <a:r>
              <a:rPr lang="en-GB" sz="2100" u="sng" dirty="0" err="1">
                <a:effectLst>
                  <a:outerShdw blurRad="38100" dist="38100" dir="2700000" algn="tl">
                    <a:srgbClr val="000000">
                      <a:alpha val="43137"/>
                    </a:srgbClr>
                  </a:outerShdw>
                </a:effectLst>
                <a:latin typeface="Maiandra GD" panose="020E0502030308020204" pitchFamily="34" charset="0"/>
                <a:cs typeface="Calibri" panose="020F0502020204030204" pitchFamily="34" charset="0"/>
              </a:rPr>
              <a:t>Linac</a:t>
            </a:r>
            <a:endParaRPr lang="en-GB" sz="2100" dirty="0">
              <a:effectLst>
                <a:outerShdw blurRad="38100" dist="38100" dir="2700000" algn="tl">
                  <a:srgbClr val="000000">
                    <a:alpha val="43137"/>
                  </a:srgbClr>
                </a:outerShdw>
              </a:effectLst>
              <a:latin typeface="Maiandra GD" panose="020E050203030802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026C9D9B-5877-449C-B213-217A2FDF1E16}"/>
              </a:ext>
            </a:extLst>
          </p:cNvPr>
          <p:cNvSpPr>
            <a:spLocks noGrp="1"/>
          </p:cNvSpPr>
          <p:nvPr>
            <p:ph idx="1"/>
          </p:nvPr>
        </p:nvSpPr>
        <p:spPr>
          <a:xfrm>
            <a:off x="172219" y="1181826"/>
            <a:ext cx="4034459" cy="2397714"/>
          </a:xfrm>
        </p:spPr>
        <p:txBody>
          <a:bodyPr>
            <a:noAutofit/>
          </a:bodyPr>
          <a:lstStyle/>
          <a:p>
            <a:pPr algn="just"/>
            <a:r>
              <a:rPr lang="en-GB" sz="1200" dirty="0">
                <a:latin typeface="Helvetica Neue Light"/>
                <a:cs typeface="Calibri Light" panose="020F0302020204030204" pitchFamily="34" charset="0"/>
              </a:rPr>
              <a:t>The analysis is performed over 50 samples obtained by means of S2E simulations </a:t>
            </a:r>
          </a:p>
          <a:p>
            <a:pPr algn="just"/>
            <a:r>
              <a:rPr lang="en-GB" sz="1200" dirty="0">
                <a:latin typeface="Helvetica Neue Light"/>
                <a:cs typeface="Calibri Light" panose="020F0302020204030204" pitchFamily="34" charset="0"/>
              </a:rPr>
              <a:t>The </a:t>
            </a:r>
            <a:r>
              <a:rPr lang="en-GB" sz="1200" b="1" dirty="0">
                <a:latin typeface="Helvetica Neue Light"/>
                <a:cs typeface="Calibri Light" panose="020F0302020204030204" pitchFamily="34" charset="0"/>
              </a:rPr>
              <a:t>photoinjector </a:t>
            </a:r>
            <a:r>
              <a:rPr lang="en-GB" sz="1200" dirty="0">
                <a:latin typeface="Helvetica Neue Light"/>
                <a:cs typeface="Calibri Light" panose="020F0302020204030204" pitchFamily="34" charset="0"/>
              </a:rPr>
              <a:t>is the source of the jittering of the </a:t>
            </a:r>
            <a:r>
              <a:rPr lang="en-GB" sz="1200" dirty="0">
                <a:solidFill>
                  <a:srgbClr val="C00000"/>
                </a:solidFill>
                <a:latin typeface="Helvetica Neue Light"/>
                <a:cs typeface="Calibri Light" panose="020F0302020204030204" pitchFamily="34" charset="0"/>
              </a:rPr>
              <a:t>beam separation </a:t>
            </a:r>
            <a:r>
              <a:rPr lang="en-GB" sz="1200" dirty="0">
                <a:latin typeface="Helvetica Neue Light"/>
                <a:cs typeface="Calibri Light" panose="020F0302020204030204" pitchFamily="34" charset="0"/>
              </a:rPr>
              <a:t>and final rms </a:t>
            </a:r>
            <a:r>
              <a:rPr lang="en-GB" sz="1200" dirty="0">
                <a:solidFill>
                  <a:srgbClr val="C00000"/>
                </a:solidFill>
                <a:latin typeface="Helvetica Neue Light"/>
                <a:cs typeface="Calibri Light" panose="020F0302020204030204" pitchFamily="34" charset="0"/>
              </a:rPr>
              <a:t>beam length and current</a:t>
            </a:r>
          </a:p>
          <a:p>
            <a:pPr algn="just"/>
            <a:r>
              <a:rPr lang="en-GB" sz="1200" dirty="0">
                <a:latin typeface="Helvetica Neue Light"/>
                <a:cs typeface="Calibri Light" panose="020F0302020204030204" pitchFamily="34" charset="0"/>
              </a:rPr>
              <a:t>The </a:t>
            </a:r>
            <a:r>
              <a:rPr lang="en-GB" sz="1200" b="1" dirty="0">
                <a:latin typeface="Helvetica Neue Light"/>
                <a:cs typeface="Calibri Light" panose="020F0302020204030204" pitchFamily="34" charset="0"/>
              </a:rPr>
              <a:t>X-band </a:t>
            </a:r>
            <a:r>
              <a:rPr lang="en-GB" sz="1200" b="1" dirty="0" err="1">
                <a:latin typeface="Helvetica Neue Light"/>
                <a:cs typeface="Calibri Light" panose="020F0302020204030204" pitchFamily="34" charset="0"/>
              </a:rPr>
              <a:t>linac</a:t>
            </a:r>
            <a:r>
              <a:rPr lang="en-GB" sz="1200" dirty="0">
                <a:latin typeface="Helvetica Neue Light"/>
                <a:cs typeface="Calibri Light" panose="020F0302020204030204" pitchFamily="34" charset="0"/>
              </a:rPr>
              <a:t> is the main responsible for</a:t>
            </a:r>
          </a:p>
          <a:p>
            <a:pPr lvl="1" algn="just">
              <a:buFont typeface="Courier New" panose="02070309020205020404" pitchFamily="49" charset="0"/>
              <a:buChar char="o"/>
            </a:pPr>
            <a:r>
              <a:rPr lang="en-GB" sz="1200" dirty="0">
                <a:latin typeface="Helvetica Neue Light"/>
                <a:cs typeface="Calibri Light" panose="020F0302020204030204" pitchFamily="34" charset="0"/>
                <a:sym typeface="Wingdings" panose="05000000000000000000" pitchFamily="2" charset="2"/>
              </a:rPr>
              <a:t>the </a:t>
            </a:r>
            <a:r>
              <a:rPr lang="en-GB" sz="1200" dirty="0">
                <a:solidFill>
                  <a:srgbClr val="C00000"/>
                </a:solidFill>
                <a:latin typeface="Helvetica Neue Light"/>
                <a:cs typeface="Calibri Light" panose="020F0302020204030204" pitchFamily="34" charset="0"/>
                <a:sym typeface="Wingdings" panose="05000000000000000000" pitchFamily="2" charset="2"/>
              </a:rPr>
              <a:t>energy</a:t>
            </a:r>
            <a:r>
              <a:rPr lang="en-GB" sz="1200" dirty="0">
                <a:latin typeface="Helvetica Neue Light"/>
                <a:cs typeface="Calibri Light" panose="020F0302020204030204" pitchFamily="34" charset="0"/>
                <a:sym typeface="Wingdings" panose="05000000000000000000" pitchFamily="2" charset="2"/>
              </a:rPr>
              <a:t> jitter that is negligible with respect to other parameters  </a:t>
            </a:r>
            <a:r>
              <a:rPr lang="en-GB" sz="1200" dirty="0">
                <a:latin typeface="Helvetica Neue Light"/>
                <a:cs typeface="Calibri Light" panose="020F0302020204030204" pitchFamily="34" charset="0"/>
              </a:rPr>
              <a:t>it operates almost </a:t>
            </a:r>
            <a:r>
              <a:rPr lang="en-GB" sz="1200" dirty="0">
                <a:solidFill>
                  <a:schemeClr val="accent2">
                    <a:lumMod val="75000"/>
                  </a:schemeClr>
                </a:solidFill>
                <a:effectLst>
                  <a:outerShdw blurRad="38100" dist="38100" dir="2700000" algn="tl">
                    <a:srgbClr val="000000">
                      <a:alpha val="43137"/>
                    </a:srgbClr>
                  </a:outerShdw>
                </a:effectLst>
                <a:latin typeface="Helvetica Neue Light"/>
                <a:cs typeface="Calibri Light" panose="020F0302020204030204" pitchFamily="34" charset="0"/>
              </a:rPr>
              <a:t>on crest</a:t>
            </a:r>
            <a:r>
              <a:rPr lang="en-GB" sz="1200" dirty="0">
                <a:latin typeface="Helvetica Neue Light"/>
                <a:cs typeface="Calibri Light" panose="020F0302020204030204" pitchFamily="34" charset="0"/>
              </a:rPr>
              <a:t> </a:t>
            </a:r>
            <a:r>
              <a:rPr lang="en-GB" sz="1200" dirty="0">
                <a:latin typeface="Helvetica Neue Light"/>
                <a:cs typeface="Calibri Light" panose="020F0302020204030204" pitchFamily="34" charset="0"/>
                <a:sym typeface="Wingdings" panose="05000000000000000000" pitchFamily="2" charset="2"/>
              </a:rPr>
              <a:t> </a:t>
            </a:r>
          </a:p>
          <a:p>
            <a:pPr lvl="1" algn="just">
              <a:buFont typeface="Courier New" panose="02070309020205020404" pitchFamily="49" charset="0"/>
              <a:buChar char="o"/>
            </a:pPr>
            <a:r>
              <a:rPr lang="en-GB" sz="1200" dirty="0">
                <a:latin typeface="Helvetica Neue Light"/>
                <a:cs typeface="Calibri Light" panose="020F0302020204030204" pitchFamily="34" charset="0"/>
                <a:sym typeface="Wingdings" panose="05000000000000000000" pitchFamily="2" charset="2"/>
              </a:rPr>
              <a:t>final </a:t>
            </a:r>
            <a:r>
              <a:rPr lang="en-GB" sz="1200" dirty="0">
                <a:solidFill>
                  <a:srgbClr val="C00000"/>
                </a:solidFill>
                <a:latin typeface="Helvetica Neue Light"/>
                <a:cs typeface="Calibri Light" panose="020F0302020204030204" pitchFamily="34" charset="0"/>
                <a:sym typeface="Wingdings" panose="05000000000000000000" pitchFamily="2" charset="2"/>
              </a:rPr>
              <a:t>Twiss parameters </a:t>
            </a:r>
            <a:r>
              <a:rPr lang="en-GB" sz="1200" dirty="0">
                <a:latin typeface="Helvetica Neue Light"/>
                <a:cs typeface="Calibri Light" panose="020F0302020204030204" pitchFamily="34" charset="0"/>
                <a:sym typeface="Wingdings" panose="05000000000000000000" pitchFamily="2" charset="2"/>
              </a:rPr>
              <a:t>that are</a:t>
            </a:r>
            <a:r>
              <a:rPr lang="en-GB" sz="1200" dirty="0">
                <a:solidFill>
                  <a:srgbClr val="C00000"/>
                </a:solidFill>
                <a:latin typeface="Helvetica Neue Light"/>
                <a:cs typeface="Calibri Light" panose="020F0302020204030204" pitchFamily="34" charset="0"/>
                <a:sym typeface="Wingdings" panose="05000000000000000000" pitchFamily="2" charset="2"/>
              </a:rPr>
              <a:t> </a:t>
            </a:r>
            <a:r>
              <a:rPr lang="en-GB" sz="1200" dirty="0">
                <a:latin typeface="Helvetica Neue Light"/>
                <a:cs typeface="Calibri Light" panose="020F0302020204030204" pitchFamily="34" charset="0"/>
                <a:sym typeface="Wingdings" panose="05000000000000000000" pitchFamily="2" charset="2"/>
              </a:rPr>
              <a:t>almost stable  the final focusing system is made of </a:t>
            </a:r>
            <a:r>
              <a:rPr lang="en-GB" sz="1200" dirty="0">
                <a:solidFill>
                  <a:schemeClr val="accent2">
                    <a:lumMod val="75000"/>
                  </a:schemeClr>
                </a:solidFill>
                <a:effectLst>
                  <a:outerShdw blurRad="38100" dist="38100" dir="2700000" algn="tl">
                    <a:srgbClr val="000000">
                      <a:alpha val="43137"/>
                    </a:srgbClr>
                  </a:outerShdw>
                </a:effectLst>
                <a:latin typeface="Helvetica Neue Light"/>
                <a:cs typeface="Calibri Light" panose="020F0302020204030204" pitchFamily="34" charset="0"/>
                <a:sym typeface="Wingdings" panose="05000000000000000000" pitchFamily="2" charset="2"/>
              </a:rPr>
              <a:t>permanent magnet</a:t>
            </a:r>
          </a:p>
          <a:p>
            <a:pPr lvl="1" algn="just">
              <a:buFont typeface="Courier New" panose="02070309020205020404" pitchFamily="49" charset="0"/>
              <a:buChar char="o"/>
            </a:pPr>
            <a:r>
              <a:rPr lang="en-GB" sz="1200" dirty="0">
                <a:latin typeface="Helvetica Neue Light"/>
                <a:cs typeface="Calibri Light" panose="020F0302020204030204" pitchFamily="34" charset="0"/>
              </a:rPr>
              <a:t>the final profile of the </a:t>
            </a:r>
            <a:r>
              <a:rPr lang="en-GB" sz="1200" dirty="0">
                <a:solidFill>
                  <a:srgbClr val="C00000"/>
                </a:solidFill>
                <a:latin typeface="Helvetica Neue Light"/>
                <a:cs typeface="Calibri Light" panose="020F0302020204030204" pitchFamily="34" charset="0"/>
              </a:rPr>
              <a:t>witness peak current</a:t>
            </a:r>
          </a:p>
          <a:p>
            <a:pPr marL="342900" lvl="1" indent="0" algn="just">
              <a:buNone/>
            </a:pPr>
            <a:endParaRPr lang="en-GB" sz="1200" dirty="0">
              <a:solidFill>
                <a:srgbClr val="C00000"/>
              </a:solidFill>
              <a:latin typeface="Helvetica Neue Light"/>
              <a:cs typeface="Calibri Light" panose="020F0302020204030204" pitchFamily="34" charset="0"/>
            </a:endParaRPr>
          </a:p>
          <a:p>
            <a:pPr marL="342900" lvl="1" indent="0" algn="just">
              <a:buNone/>
            </a:pPr>
            <a:endParaRPr lang="en-GB" sz="1200" dirty="0">
              <a:latin typeface="Helvetica Neue Light"/>
              <a:cs typeface="Calibri Light" panose="020F0302020204030204" pitchFamily="34" charset="0"/>
            </a:endParaRPr>
          </a:p>
          <a:p>
            <a:pPr marL="342900" lvl="1" indent="0" algn="just">
              <a:buNone/>
            </a:pPr>
            <a:r>
              <a:rPr lang="en-GB" sz="1200" dirty="0">
                <a:latin typeface="Helvetica Neue Light"/>
                <a:cs typeface="Calibri Light" panose="020F0302020204030204" pitchFamily="34" charset="0"/>
              </a:rPr>
              <a:t>The mean value over the 50 samples is reduced with respect to the photoinjector one with the benefit of a </a:t>
            </a:r>
            <a:r>
              <a:rPr lang="en-GB" sz="1200" b="1" i="1" dirty="0">
                <a:solidFill>
                  <a:schemeClr val="accent2">
                    <a:lumMod val="75000"/>
                  </a:schemeClr>
                </a:solidFill>
                <a:latin typeface="Helvetica Neue Light"/>
                <a:cs typeface="Calibri Light" panose="020F0302020204030204" pitchFamily="34" charset="0"/>
              </a:rPr>
              <a:t>reduced deviation</a:t>
            </a:r>
            <a:r>
              <a:rPr lang="en-GB" sz="1200" b="1" dirty="0">
                <a:solidFill>
                  <a:schemeClr val="accent2">
                    <a:lumMod val="75000"/>
                  </a:schemeClr>
                </a:solidFill>
                <a:latin typeface="Helvetica Neue Light"/>
                <a:cs typeface="Calibri Light" panose="020F0302020204030204" pitchFamily="34" charset="0"/>
              </a:rPr>
              <a:t> </a:t>
            </a:r>
            <a:r>
              <a:rPr lang="en-GB" sz="1200" dirty="0">
                <a:solidFill>
                  <a:schemeClr val="accent2">
                    <a:lumMod val="75000"/>
                  </a:schemeClr>
                </a:solidFill>
                <a:latin typeface="Helvetica Neue Light"/>
                <a:cs typeface="Calibri Light" panose="020F0302020204030204" pitchFamily="34" charset="0"/>
              </a:rPr>
              <a:t>around the mean value </a:t>
            </a:r>
          </a:p>
        </p:txBody>
      </p:sp>
      <p:sp>
        <p:nvSpPr>
          <p:cNvPr id="6" name="Segnaposto data 3">
            <a:extLst>
              <a:ext uri="{FF2B5EF4-FFF2-40B4-BE49-F238E27FC236}">
                <a16:creationId xmlns:a16="http://schemas.microsoft.com/office/drawing/2014/main" id="{69F1F9F2-C187-B9C1-5D96-169CD1757C38}"/>
              </a:ext>
            </a:extLst>
          </p:cNvPr>
          <p:cNvSpPr>
            <a:spLocks noGrp="1"/>
          </p:cNvSpPr>
          <p:nvPr>
            <p:ph type="dt" sz="half" idx="4294967295"/>
          </p:nvPr>
        </p:nvSpPr>
        <p:spPr>
          <a:xfrm>
            <a:off x="6367463" y="4806950"/>
            <a:ext cx="2776537" cy="336550"/>
          </a:xfrm>
        </p:spPr>
        <p:txBody>
          <a:bodyPr/>
          <a:lstStyle/>
          <a:p>
            <a:pPr algn="r">
              <a:spcAft>
                <a:spcPts val="450"/>
              </a:spcAft>
            </a:pPr>
            <a:r>
              <a:rPr lang="en-GB" sz="600" dirty="0">
                <a:solidFill>
                  <a:schemeClr val="bg1"/>
                </a:solidFill>
                <a:latin typeface="Open Sans"/>
              </a:rPr>
              <a:t>Physics and Applications of High Brightness Beams</a:t>
            </a:r>
            <a:r>
              <a:rPr lang="it-IT" sz="600" dirty="0">
                <a:solidFill>
                  <a:schemeClr val="bg1"/>
                </a:solidFill>
                <a:latin typeface="Open Sans"/>
              </a:rPr>
              <a:t> 2023</a:t>
            </a:r>
          </a:p>
          <a:p>
            <a:pPr algn="r">
              <a:spcAft>
                <a:spcPts val="450"/>
              </a:spcAft>
            </a:pPr>
            <a:r>
              <a:rPr lang="it-IT" sz="600" dirty="0">
                <a:solidFill>
                  <a:schemeClr val="bg1"/>
                </a:solidFill>
                <a:latin typeface="Open Sans"/>
              </a:rPr>
              <a:t>San Sebastian, </a:t>
            </a:r>
            <a:r>
              <a:rPr lang="it-IT" sz="600" dirty="0" err="1">
                <a:solidFill>
                  <a:schemeClr val="bg1"/>
                </a:solidFill>
                <a:latin typeface="Open Sans"/>
              </a:rPr>
              <a:t>Spain</a:t>
            </a:r>
            <a:r>
              <a:rPr lang="it-IT" sz="600" dirty="0">
                <a:solidFill>
                  <a:schemeClr val="bg1"/>
                </a:solidFill>
                <a:latin typeface="Open Sans"/>
              </a:rPr>
              <a:t> June 19-23 2023</a:t>
            </a:r>
          </a:p>
        </p:txBody>
      </p:sp>
      <p:sp>
        <p:nvSpPr>
          <p:cNvPr id="5" name="CasellaDiTesto 4">
            <a:extLst>
              <a:ext uri="{FF2B5EF4-FFF2-40B4-BE49-F238E27FC236}">
                <a16:creationId xmlns:a16="http://schemas.microsoft.com/office/drawing/2014/main" id="{8FA0646E-D15F-50F4-7BEC-1B8D5F39EE4E}"/>
              </a:ext>
            </a:extLst>
          </p:cNvPr>
          <p:cNvSpPr txBox="1"/>
          <p:nvPr/>
        </p:nvSpPr>
        <p:spPr>
          <a:xfrm>
            <a:off x="4271044" y="805181"/>
            <a:ext cx="4872956" cy="461665"/>
          </a:xfrm>
          <a:prstGeom prst="rect">
            <a:avLst/>
          </a:prstGeom>
          <a:noFill/>
        </p:spPr>
        <p:txBody>
          <a:bodyPr wrap="square">
            <a:spAutoFit/>
          </a:bodyPr>
          <a:lstStyle/>
          <a:p>
            <a:pPr algn="ctr"/>
            <a:r>
              <a:rPr lang="en-GB" sz="1200" dirty="0">
                <a:latin typeface="Calibri Light" panose="020F0302020204030204" pitchFamily="34" charset="0"/>
                <a:cs typeface="Calibri Light" panose="020F0302020204030204" pitchFamily="34" charset="0"/>
              </a:rPr>
              <a:t>Jitter analysis in terms of beam delay, witness emittance and peak current at the photoinjector (</a:t>
            </a:r>
            <a:r>
              <a:rPr lang="en-GB" sz="1200" b="1" dirty="0">
                <a:solidFill>
                  <a:srgbClr val="00B0F0"/>
                </a:solidFill>
                <a:latin typeface="Calibri Light" panose="020F0302020204030204" pitchFamily="34" charset="0"/>
                <a:cs typeface="Calibri Light" panose="020F0302020204030204" pitchFamily="34" charset="0"/>
              </a:rPr>
              <a:t>upper</a:t>
            </a:r>
            <a:r>
              <a:rPr lang="en-GB" sz="1200" dirty="0">
                <a:latin typeface="Calibri Light" panose="020F0302020204030204" pitchFamily="34" charset="0"/>
                <a:cs typeface="Calibri Light" panose="020F0302020204030204" pitchFamily="34" charset="0"/>
              </a:rPr>
              <a:t>) and X-band </a:t>
            </a:r>
            <a:r>
              <a:rPr lang="en-GB" sz="1200" dirty="0" err="1">
                <a:latin typeface="Calibri Light" panose="020F0302020204030204" pitchFamily="34" charset="0"/>
                <a:cs typeface="Calibri Light" panose="020F0302020204030204" pitchFamily="34" charset="0"/>
              </a:rPr>
              <a:t>linac</a:t>
            </a:r>
            <a:r>
              <a:rPr lang="en-GB" sz="1200" dirty="0">
                <a:latin typeface="Calibri Light" panose="020F0302020204030204" pitchFamily="34" charset="0"/>
                <a:cs typeface="Calibri Light" panose="020F0302020204030204" pitchFamily="34" charset="0"/>
              </a:rPr>
              <a:t> (</a:t>
            </a:r>
            <a:r>
              <a:rPr lang="en-GB" sz="1200" b="1" dirty="0">
                <a:solidFill>
                  <a:srgbClr val="C00000"/>
                </a:solidFill>
                <a:latin typeface="Calibri Light" panose="020F0302020204030204" pitchFamily="34" charset="0"/>
                <a:cs typeface="Calibri Light" panose="020F0302020204030204" pitchFamily="34" charset="0"/>
              </a:rPr>
              <a:t>lower</a:t>
            </a:r>
            <a:r>
              <a:rPr lang="en-GB" sz="1200" dirty="0">
                <a:latin typeface="Calibri Light" panose="020F0302020204030204" pitchFamily="34" charset="0"/>
                <a:cs typeface="Calibri Light" panose="020F0302020204030204" pitchFamily="34" charset="0"/>
              </a:rPr>
              <a:t>) exit</a:t>
            </a:r>
            <a:endParaRPr lang="en-US" sz="1200" dirty="0">
              <a:latin typeface="Calibri Light" panose="020F0302020204030204" pitchFamily="34" charset="0"/>
              <a:cs typeface="Calibri Light" panose="020F0302020204030204" pitchFamily="34" charset="0"/>
            </a:endParaRPr>
          </a:p>
        </p:txBody>
      </p:sp>
      <p:sp>
        <p:nvSpPr>
          <p:cNvPr id="14" name="Rettangolo 13">
            <a:extLst>
              <a:ext uri="{FF2B5EF4-FFF2-40B4-BE49-F238E27FC236}">
                <a16:creationId xmlns:a16="http://schemas.microsoft.com/office/drawing/2014/main" id="{1E7E37C3-33B6-07FB-28DA-7B9EDB7B7F9C}"/>
              </a:ext>
            </a:extLst>
          </p:cNvPr>
          <p:cNvSpPr/>
          <p:nvPr/>
        </p:nvSpPr>
        <p:spPr>
          <a:xfrm>
            <a:off x="4245844" y="1221456"/>
            <a:ext cx="4833141" cy="1728472"/>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Immagine 15">
            <a:extLst>
              <a:ext uri="{FF2B5EF4-FFF2-40B4-BE49-F238E27FC236}">
                <a16:creationId xmlns:a16="http://schemas.microsoft.com/office/drawing/2014/main" id="{D25BC07F-2CD4-5BF6-A23D-C96C9574DD6D}"/>
              </a:ext>
            </a:extLst>
          </p:cNvPr>
          <p:cNvPicPr>
            <a:picLocks noChangeAspect="1"/>
          </p:cNvPicPr>
          <p:nvPr/>
        </p:nvPicPr>
        <p:blipFill>
          <a:blip r:embed="rId2"/>
          <a:stretch>
            <a:fillRect/>
          </a:stretch>
        </p:blipFill>
        <p:spPr>
          <a:xfrm>
            <a:off x="4279576" y="1278282"/>
            <a:ext cx="4754810" cy="1632898"/>
          </a:xfrm>
          <a:prstGeom prst="rect">
            <a:avLst/>
          </a:prstGeom>
          <a:ln>
            <a:noFill/>
          </a:ln>
        </p:spPr>
      </p:pic>
      <p:sp>
        <p:nvSpPr>
          <p:cNvPr id="18" name="Rettangolo 17">
            <a:extLst>
              <a:ext uri="{FF2B5EF4-FFF2-40B4-BE49-F238E27FC236}">
                <a16:creationId xmlns:a16="http://schemas.microsoft.com/office/drawing/2014/main" id="{56CBE350-CFDC-536B-969A-974BD89DA016}"/>
              </a:ext>
            </a:extLst>
          </p:cNvPr>
          <p:cNvSpPr/>
          <p:nvPr/>
        </p:nvSpPr>
        <p:spPr>
          <a:xfrm>
            <a:off x="4240411" y="2979045"/>
            <a:ext cx="4833141" cy="172847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Immagine 19">
            <a:extLst>
              <a:ext uri="{FF2B5EF4-FFF2-40B4-BE49-F238E27FC236}">
                <a16:creationId xmlns:a16="http://schemas.microsoft.com/office/drawing/2014/main" id="{8E325D3B-F11A-FB9B-4AF9-D9DEADB8D995}"/>
              </a:ext>
            </a:extLst>
          </p:cNvPr>
          <p:cNvPicPr>
            <a:picLocks noChangeAspect="1"/>
          </p:cNvPicPr>
          <p:nvPr/>
        </p:nvPicPr>
        <p:blipFill rotWithShape="1">
          <a:blip r:embed="rId3"/>
          <a:srcRect r="32863"/>
          <a:stretch/>
        </p:blipFill>
        <p:spPr>
          <a:xfrm>
            <a:off x="4254265" y="3013680"/>
            <a:ext cx="3226616" cy="1639022"/>
          </a:xfrm>
          <a:prstGeom prst="rect">
            <a:avLst/>
          </a:prstGeom>
        </p:spPr>
      </p:pic>
      <p:pic>
        <p:nvPicPr>
          <p:cNvPr id="22" name="Immagine 21">
            <a:extLst>
              <a:ext uri="{FF2B5EF4-FFF2-40B4-BE49-F238E27FC236}">
                <a16:creationId xmlns:a16="http://schemas.microsoft.com/office/drawing/2014/main" id="{F4AB8D2D-0030-806B-E3F1-7986BFD43AD5}"/>
              </a:ext>
            </a:extLst>
          </p:cNvPr>
          <p:cNvPicPr>
            <a:picLocks noChangeAspect="1"/>
          </p:cNvPicPr>
          <p:nvPr/>
        </p:nvPicPr>
        <p:blipFill>
          <a:blip r:embed="rId4"/>
          <a:stretch>
            <a:fillRect/>
          </a:stretch>
        </p:blipFill>
        <p:spPr>
          <a:xfrm>
            <a:off x="7480880" y="3022478"/>
            <a:ext cx="1566000" cy="1654900"/>
          </a:xfrm>
          <a:prstGeom prst="rect">
            <a:avLst/>
          </a:prstGeom>
        </p:spPr>
      </p:pic>
      <p:sp>
        <p:nvSpPr>
          <p:cNvPr id="23" name="Rettangolo 22">
            <a:extLst>
              <a:ext uri="{FF2B5EF4-FFF2-40B4-BE49-F238E27FC236}">
                <a16:creationId xmlns:a16="http://schemas.microsoft.com/office/drawing/2014/main" id="{41E368C4-145A-09F5-7CB7-AB05D9F617D6}"/>
              </a:ext>
            </a:extLst>
          </p:cNvPr>
          <p:cNvSpPr/>
          <p:nvPr/>
        </p:nvSpPr>
        <p:spPr>
          <a:xfrm>
            <a:off x="8405769" y="1278282"/>
            <a:ext cx="662350" cy="37810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ccia in giù 23">
            <a:extLst>
              <a:ext uri="{FF2B5EF4-FFF2-40B4-BE49-F238E27FC236}">
                <a16:creationId xmlns:a16="http://schemas.microsoft.com/office/drawing/2014/main" id="{D9F78666-8739-04A5-E2F7-E5477A8A8284}"/>
              </a:ext>
            </a:extLst>
          </p:cNvPr>
          <p:cNvSpPr/>
          <p:nvPr/>
        </p:nvSpPr>
        <p:spPr>
          <a:xfrm>
            <a:off x="8611108" y="1665184"/>
            <a:ext cx="251670" cy="1342735"/>
          </a:xfrm>
          <a:prstGeom prst="downArrow">
            <a:avLst/>
          </a:prstGeom>
          <a:gradFill flip="none" rotWithShape="1">
            <a:gsLst>
              <a:gs pos="13764">
                <a:srgbClr val="F2FAE2"/>
              </a:gs>
              <a:gs pos="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ttangolo 24">
            <a:extLst>
              <a:ext uri="{FF2B5EF4-FFF2-40B4-BE49-F238E27FC236}">
                <a16:creationId xmlns:a16="http://schemas.microsoft.com/office/drawing/2014/main" id="{97914161-11B5-C5DB-BB48-B9DAA299656B}"/>
              </a:ext>
            </a:extLst>
          </p:cNvPr>
          <p:cNvSpPr/>
          <p:nvPr/>
        </p:nvSpPr>
        <p:spPr>
          <a:xfrm>
            <a:off x="8289048" y="3022478"/>
            <a:ext cx="662350" cy="3781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ttangolo con angoli arrotondati 3">
            <a:extLst>
              <a:ext uri="{FF2B5EF4-FFF2-40B4-BE49-F238E27FC236}">
                <a16:creationId xmlns:a16="http://schemas.microsoft.com/office/drawing/2014/main" id="{CE53CD12-0698-8037-ACF9-7C5C934803DB}"/>
              </a:ext>
            </a:extLst>
          </p:cNvPr>
          <p:cNvSpPr/>
          <p:nvPr/>
        </p:nvSpPr>
        <p:spPr>
          <a:xfrm>
            <a:off x="5220477" y="1221456"/>
            <a:ext cx="601824" cy="443728"/>
          </a:xfrm>
          <a:prstGeom prst="roundRect">
            <a:avLst/>
          </a:prstGeom>
          <a:solidFill>
            <a:schemeClr val="accent2">
              <a:lumMod val="20000"/>
              <a:lumOff val="80000"/>
              <a:alpha val="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Freccia in giù 1">
            <a:extLst>
              <a:ext uri="{FF2B5EF4-FFF2-40B4-BE49-F238E27FC236}">
                <a16:creationId xmlns:a16="http://schemas.microsoft.com/office/drawing/2014/main" id="{7AE22216-CFE9-897E-71E7-BA7E4F411CB6}"/>
              </a:ext>
            </a:extLst>
          </p:cNvPr>
          <p:cNvSpPr/>
          <p:nvPr/>
        </p:nvSpPr>
        <p:spPr>
          <a:xfrm>
            <a:off x="1663119" y="3642709"/>
            <a:ext cx="814133" cy="3189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80585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FBA4C32E-7103-965B-B877-1D1E304BA80F}"/>
              </a:ext>
            </a:extLst>
          </p:cNvPr>
          <p:cNvSpPr>
            <a:spLocks noGrp="1"/>
          </p:cNvSpPr>
          <p:nvPr>
            <p:ph type="title"/>
          </p:nvPr>
        </p:nvSpPr>
        <p:spPr/>
        <p:txBody>
          <a:bodyPr/>
          <a:lstStyle/>
          <a:p>
            <a:r>
              <a:rPr lang="en-GB" dirty="0"/>
              <a:t>Witness-Driver distance distribution at the plasma module</a:t>
            </a:r>
          </a:p>
        </p:txBody>
      </p:sp>
      <p:sp>
        <p:nvSpPr>
          <p:cNvPr id="10" name="Segnaposto numero diapositiva 3">
            <a:extLst>
              <a:ext uri="{FF2B5EF4-FFF2-40B4-BE49-F238E27FC236}">
                <a16:creationId xmlns:a16="http://schemas.microsoft.com/office/drawing/2014/main" id="{51C33E66-530C-370F-9827-6EEE40CC645B}"/>
              </a:ext>
            </a:extLst>
          </p:cNvPr>
          <p:cNvSpPr>
            <a:spLocks noGrp="1"/>
          </p:cNvSpPr>
          <p:nvPr>
            <p:ph type="sldNum" sz="quarter" idx="4294967295"/>
          </p:nvPr>
        </p:nvSpPr>
        <p:spPr>
          <a:xfrm>
            <a:off x="7010400" y="4767263"/>
            <a:ext cx="2133600" cy="274637"/>
          </a:xfrm>
        </p:spPr>
        <p:txBody>
          <a:bodyPr/>
          <a:lstStyle/>
          <a:p>
            <a:pPr lvl="0"/>
            <a:fld id="{F6376610-0DB1-C24B-A872-616304164D28}" type="slidenum">
              <a:rPr lang="en-US" smtClean="0"/>
              <a:t>21</a:t>
            </a:fld>
            <a:endParaRPr lang="en-US"/>
          </a:p>
        </p:txBody>
      </p:sp>
      <p:sp>
        <p:nvSpPr>
          <p:cNvPr id="5" name="CasellaDiTesto 4">
            <a:extLst>
              <a:ext uri="{FF2B5EF4-FFF2-40B4-BE49-F238E27FC236}">
                <a16:creationId xmlns:a16="http://schemas.microsoft.com/office/drawing/2014/main" id="{FF6D7407-7A02-78EB-6604-984F9F4D5CC3}"/>
              </a:ext>
            </a:extLst>
          </p:cNvPr>
          <p:cNvSpPr txBox="1"/>
          <p:nvPr/>
        </p:nvSpPr>
        <p:spPr>
          <a:xfrm>
            <a:off x="6772043" y="910472"/>
            <a:ext cx="2124546" cy="444990"/>
          </a:xfrm>
          <a:prstGeom prst="rect">
            <a:avLst/>
          </a:prstGeom>
          <a:noFill/>
          <a:ln>
            <a:noFill/>
          </a:ln>
        </p:spPr>
        <p:txBody>
          <a:bodyPr vert="horz" wrap="none" lIns="61209" tIns="30605" rIns="61209" bIns="30605" compatLnSpc="0">
            <a:spAutoFit/>
          </a:bodyPr>
          <a:lstStyle/>
          <a:p>
            <a:pPr marL="285750" indent="-285750" hangingPunct="0">
              <a:buSzPct val="100000"/>
              <a:buFont typeface="Arial" panose="020B0604020202020204" pitchFamily="34" charset="0"/>
              <a:buChar char="•"/>
            </a:pPr>
            <a:r>
              <a:rPr lang="en-US" sz="1224" dirty="0">
                <a:latin typeface="Ubuntu Ligth" pitchFamily="18"/>
                <a:ea typeface="Arial Unicode MS" pitchFamily="2"/>
                <a:cs typeface="Tahoma" pitchFamily="2"/>
              </a:rPr>
              <a:t>Capillary length 60 cm</a:t>
            </a:r>
          </a:p>
          <a:p>
            <a:pPr marL="285750" indent="-285750" hangingPunct="0">
              <a:buSzPct val="100000"/>
              <a:buFont typeface="Arial" panose="020B0604020202020204" pitchFamily="34" charset="0"/>
              <a:buChar char="•"/>
            </a:pPr>
            <a:r>
              <a:rPr lang="en-US" sz="1224" dirty="0">
                <a:latin typeface="Ubuntu Ligth" pitchFamily="18"/>
                <a:ea typeface="Arial Unicode MS" pitchFamily="2"/>
                <a:cs typeface="Tahoma" pitchFamily="2"/>
              </a:rPr>
              <a:t>Cut at 80% of 30 </a:t>
            </a:r>
            <a:r>
              <a:rPr lang="en-US" sz="1224" dirty="0" err="1">
                <a:latin typeface="Ubuntu Ligth" pitchFamily="18"/>
                <a:ea typeface="Arial Unicode MS" pitchFamily="2"/>
                <a:cs typeface="Tahoma" pitchFamily="2"/>
              </a:rPr>
              <a:t>pC</a:t>
            </a:r>
            <a:r>
              <a:rPr lang="en-US" sz="1224" dirty="0">
                <a:latin typeface="Ubuntu Ligth" pitchFamily="18"/>
                <a:ea typeface="Arial Unicode MS" pitchFamily="2"/>
                <a:cs typeface="Tahoma" pitchFamily="2"/>
              </a:rPr>
              <a:t> charge</a:t>
            </a:r>
          </a:p>
        </p:txBody>
      </p:sp>
      <p:sp>
        <p:nvSpPr>
          <p:cNvPr id="6" name="CasellaDiTesto 5">
            <a:extLst>
              <a:ext uri="{FF2B5EF4-FFF2-40B4-BE49-F238E27FC236}">
                <a16:creationId xmlns:a16="http://schemas.microsoft.com/office/drawing/2014/main" id="{5CE4FCFB-B76A-EF30-C1A5-DD840767C9AE}"/>
              </a:ext>
            </a:extLst>
          </p:cNvPr>
          <p:cNvSpPr txBox="1"/>
          <p:nvPr/>
        </p:nvSpPr>
        <p:spPr>
          <a:xfrm>
            <a:off x="3631499" y="1704420"/>
            <a:ext cx="1458081" cy="242306"/>
          </a:xfrm>
          <a:prstGeom prst="rect">
            <a:avLst/>
          </a:prstGeom>
          <a:noFill/>
          <a:ln>
            <a:noFill/>
          </a:ln>
        </p:spPr>
        <p:txBody>
          <a:bodyPr vert="horz" wrap="none" lIns="61209" tIns="30605" rIns="61209" bIns="30605" anchorCtr="0" compatLnSpc="0">
            <a:spAutoFit/>
          </a:bodyPr>
          <a:lstStyle/>
          <a:p>
            <a:pPr hangingPunct="0"/>
            <a:r>
              <a:rPr lang="en-US" sz="1224" dirty="0">
                <a:latin typeface="Arial" pitchFamily="18"/>
                <a:ea typeface="Arial Unicode MS" pitchFamily="2"/>
                <a:cs typeface="Tahoma" pitchFamily="2"/>
              </a:rPr>
              <a:t>Nominal Jitter case</a:t>
            </a:r>
          </a:p>
        </p:txBody>
      </p:sp>
      <p:sp>
        <p:nvSpPr>
          <p:cNvPr id="7" name="CasellaDiTesto 6">
            <a:extLst>
              <a:ext uri="{FF2B5EF4-FFF2-40B4-BE49-F238E27FC236}">
                <a16:creationId xmlns:a16="http://schemas.microsoft.com/office/drawing/2014/main" id="{5C994CD7-269F-AACF-1213-039A09658F2F}"/>
              </a:ext>
            </a:extLst>
          </p:cNvPr>
          <p:cNvSpPr txBox="1"/>
          <p:nvPr/>
        </p:nvSpPr>
        <p:spPr>
          <a:xfrm>
            <a:off x="6501469" y="1704420"/>
            <a:ext cx="2156221" cy="242242"/>
          </a:xfrm>
          <a:prstGeom prst="rect">
            <a:avLst/>
          </a:prstGeom>
          <a:noFill/>
          <a:ln>
            <a:noFill/>
          </a:ln>
        </p:spPr>
        <p:txBody>
          <a:bodyPr vert="horz" wrap="none" lIns="61209" tIns="30605" rIns="61209" bIns="30605" anchorCtr="0" compatLnSpc="0">
            <a:spAutoFit/>
          </a:bodyPr>
          <a:lstStyle/>
          <a:p>
            <a:pPr hangingPunct="0"/>
            <a:r>
              <a:rPr lang="en-US" sz="1224" dirty="0">
                <a:solidFill>
                  <a:schemeClr val="accent2"/>
                </a:solidFill>
                <a:latin typeface="Arial" pitchFamily="18"/>
                <a:ea typeface="Arial Unicode MS" pitchFamily="2"/>
                <a:cs typeface="Tahoma" pitchFamily="2"/>
              </a:rPr>
              <a:t>Half </a:t>
            </a:r>
            <a:r>
              <a:rPr lang="en-US" sz="1224" dirty="0" err="1">
                <a:solidFill>
                  <a:schemeClr val="accent2"/>
                </a:solidFill>
                <a:latin typeface="Arial" pitchFamily="18"/>
                <a:ea typeface="Arial Unicode MS" pitchFamily="2"/>
                <a:cs typeface="Tahoma" pitchFamily="2"/>
              </a:rPr>
              <a:t>Sband</a:t>
            </a:r>
            <a:r>
              <a:rPr lang="en-US" sz="1224" dirty="0">
                <a:solidFill>
                  <a:schemeClr val="accent2"/>
                </a:solidFill>
                <a:latin typeface="Arial" pitchFamily="18"/>
                <a:ea typeface="Arial Unicode MS" pitchFamily="2"/>
                <a:cs typeface="Tahoma" pitchFamily="2"/>
              </a:rPr>
              <a:t> </a:t>
            </a:r>
            <a:r>
              <a:rPr lang="en-US" sz="1224" dirty="0" err="1">
                <a:solidFill>
                  <a:schemeClr val="accent2"/>
                </a:solidFill>
                <a:latin typeface="Arial" pitchFamily="18"/>
                <a:ea typeface="Arial Unicode MS" pitchFamily="2"/>
                <a:cs typeface="Tahoma" pitchFamily="2"/>
              </a:rPr>
              <a:t>phase&amp;ampl</a:t>
            </a:r>
            <a:r>
              <a:rPr lang="en-US" sz="1224" dirty="0">
                <a:solidFill>
                  <a:schemeClr val="accent2"/>
                </a:solidFill>
                <a:latin typeface="Arial" pitchFamily="18"/>
                <a:ea typeface="Arial Unicode MS" pitchFamily="2"/>
                <a:cs typeface="Tahoma" pitchFamily="2"/>
              </a:rPr>
              <a:t> jitter</a:t>
            </a:r>
          </a:p>
        </p:txBody>
      </p:sp>
      <p:sp>
        <p:nvSpPr>
          <p:cNvPr id="11" name="CasellaDiTesto 10">
            <a:extLst>
              <a:ext uri="{FF2B5EF4-FFF2-40B4-BE49-F238E27FC236}">
                <a16:creationId xmlns:a16="http://schemas.microsoft.com/office/drawing/2014/main" id="{E87BE14B-180F-814A-9113-380C03602229}"/>
              </a:ext>
            </a:extLst>
          </p:cNvPr>
          <p:cNvSpPr txBox="1"/>
          <p:nvPr/>
        </p:nvSpPr>
        <p:spPr>
          <a:xfrm>
            <a:off x="0" y="1084637"/>
            <a:ext cx="2823991" cy="4701287"/>
          </a:xfrm>
          <a:prstGeom prst="rect">
            <a:avLst/>
          </a:prstGeom>
          <a:noFill/>
        </p:spPr>
        <p:txBody>
          <a:bodyPr wrap="square" lIns="91440" tIns="45720" rIns="91440" bIns="45720" rtlCol="0" anchor="t">
            <a:spAutoFit/>
          </a:bodyPr>
          <a:lstStyle/>
          <a:p>
            <a:pPr defTabSz="342900">
              <a:spcBef>
                <a:spcPts val="263"/>
              </a:spcBef>
            </a:pPr>
            <a:r>
              <a:rPr lang="en-GB" sz="1600" b="1" dirty="0"/>
              <a:t>Nominal jitter case :</a:t>
            </a:r>
          </a:p>
          <a:p>
            <a:pPr defTabSz="342900">
              <a:spcBef>
                <a:spcPts val="263"/>
              </a:spcBef>
            </a:pPr>
            <a:r>
              <a:rPr lang="en-GB" sz="1600" b="1" dirty="0">
                <a:cs typeface="Calibri"/>
              </a:rPr>
              <a:t>	RF </a:t>
            </a:r>
            <a:r>
              <a:rPr lang="en-GB" sz="1600" b="1" dirty="0" err="1">
                <a:cs typeface="Calibri"/>
              </a:rPr>
              <a:t>ampl</a:t>
            </a:r>
            <a:r>
              <a:rPr lang="en-GB" sz="1600" b="1" dirty="0">
                <a:cs typeface="Calibri"/>
              </a:rPr>
              <a:t>  ± 0.2 % (</a:t>
            </a:r>
            <a:r>
              <a:rPr lang="en-GB" sz="1600" b="1" dirty="0" err="1">
                <a:cs typeface="Calibri"/>
              </a:rPr>
              <a:t>Sband</a:t>
            </a:r>
            <a:r>
              <a:rPr lang="en-GB" sz="1600" b="1" dirty="0">
                <a:cs typeface="Calibri"/>
              </a:rPr>
              <a:t>)</a:t>
            </a:r>
          </a:p>
          <a:p>
            <a:pPr defTabSz="342900">
              <a:spcBef>
                <a:spcPts val="263"/>
              </a:spcBef>
            </a:pPr>
            <a:r>
              <a:rPr lang="en-GB" sz="1600" b="1" dirty="0">
                <a:cs typeface="Calibri"/>
              </a:rPr>
              <a:t>       RF phase ± 0.03° (</a:t>
            </a:r>
            <a:r>
              <a:rPr lang="en-GB" sz="1600" b="1" dirty="0" err="1">
                <a:cs typeface="Calibri"/>
              </a:rPr>
              <a:t>Sband</a:t>
            </a:r>
            <a:r>
              <a:rPr lang="en-GB" sz="1600" b="1" dirty="0">
                <a:cs typeface="Calibri"/>
              </a:rPr>
              <a:t>)</a:t>
            </a:r>
          </a:p>
          <a:p>
            <a:pPr defTabSz="342900">
              <a:spcBef>
                <a:spcPts val="263"/>
              </a:spcBef>
            </a:pPr>
            <a:r>
              <a:rPr lang="en-GB" sz="1600" b="1" dirty="0">
                <a:cs typeface="Calibri"/>
              </a:rPr>
              <a:t>	RF </a:t>
            </a:r>
            <a:r>
              <a:rPr lang="en-GB" sz="1600" b="1" dirty="0" err="1">
                <a:cs typeface="Calibri"/>
              </a:rPr>
              <a:t>ampl</a:t>
            </a:r>
            <a:r>
              <a:rPr lang="en-GB" sz="1600" b="1" dirty="0">
                <a:cs typeface="Calibri"/>
              </a:rPr>
              <a:t>  ± 0.2 % (</a:t>
            </a:r>
            <a:r>
              <a:rPr lang="en-GB" sz="1600" b="1" dirty="0" err="1">
                <a:cs typeface="Calibri"/>
              </a:rPr>
              <a:t>Xband</a:t>
            </a:r>
            <a:r>
              <a:rPr lang="en-GB" sz="1600" b="1" dirty="0">
                <a:cs typeface="Calibri"/>
              </a:rPr>
              <a:t>)</a:t>
            </a:r>
          </a:p>
          <a:p>
            <a:pPr defTabSz="342900">
              <a:spcBef>
                <a:spcPts val="263"/>
              </a:spcBef>
            </a:pPr>
            <a:r>
              <a:rPr lang="en-GB" sz="1600" b="1" dirty="0">
                <a:cs typeface="Calibri"/>
              </a:rPr>
              <a:t>       RF phase ± 0.1 °  (</a:t>
            </a:r>
            <a:r>
              <a:rPr lang="en-GB" sz="1600" b="1" dirty="0" err="1">
                <a:cs typeface="Calibri"/>
              </a:rPr>
              <a:t>Xband</a:t>
            </a:r>
            <a:r>
              <a:rPr lang="en-GB" sz="1600" b="1" dirty="0">
                <a:cs typeface="Calibri"/>
              </a:rPr>
              <a:t>)</a:t>
            </a:r>
          </a:p>
          <a:p>
            <a:pPr defTabSz="342900">
              <a:spcBef>
                <a:spcPts val="263"/>
              </a:spcBef>
            </a:pPr>
            <a:endParaRPr lang="en-GB" sz="1600" b="1" dirty="0">
              <a:cs typeface="Calibri"/>
            </a:endParaRPr>
          </a:p>
          <a:p>
            <a:pPr defTabSz="342900">
              <a:spcBef>
                <a:spcPts val="263"/>
              </a:spcBef>
            </a:pPr>
            <a:endParaRPr lang="en-GB" sz="1600" b="1" dirty="0">
              <a:cs typeface="Calibri"/>
            </a:endParaRPr>
          </a:p>
          <a:p>
            <a:pPr defTabSz="342900">
              <a:spcBef>
                <a:spcPts val="263"/>
              </a:spcBef>
            </a:pPr>
            <a:r>
              <a:rPr lang="en-GB" sz="1600" b="1" dirty="0">
                <a:solidFill>
                  <a:schemeClr val="accent2"/>
                </a:solidFill>
                <a:cs typeface="Calibri"/>
              </a:rPr>
              <a:t>Half </a:t>
            </a:r>
            <a:r>
              <a:rPr lang="en-GB" sz="1600" b="1" dirty="0" err="1">
                <a:solidFill>
                  <a:schemeClr val="accent2"/>
                </a:solidFill>
                <a:cs typeface="Calibri"/>
              </a:rPr>
              <a:t>Sband</a:t>
            </a:r>
            <a:r>
              <a:rPr lang="en-GB" sz="1600" b="1" dirty="0">
                <a:solidFill>
                  <a:schemeClr val="accent2"/>
                </a:solidFill>
                <a:cs typeface="Calibri"/>
              </a:rPr>
              <a:t> </a:t>
            </a:r>
            <a:r>
              <a:rPr lang="en-GB" sz="1600" b="1" dirty="0" err="1">
                <a:solidFill>
                  <a:schemeClr val="accent2"/>
                </a:solidFill>
                <a:cs typeface="Calibri"/>
              </a:rPr>
              <a:t>phase&amp;ampl</a:t>
            </a:r>
            <a:r>
              <a:rPr lang="en-GB" sz="1600" b="1" dirty="0">
                <a:solidFill>
                  <a:schemeClr val="accent2"/>
                </a:solidFill>
                <a:cs typeface="Calibri"/>
              </a:rPr>
              <a:t> jitter only </a:t>
            </a:r>
          </a:p>
          <a:p>
            <a:pPr defTabSz="342900">
              <a:spcBef>
                <a:spcPts val="263"/>
              </a:spcBef>
            </a:pPr>
            <a:r>
              <a:rPr lang="en-GB" sz="1600" b="1" dirty="0">
                <a:solidFill>
                  <a:schemeClr val="accent2"/>
                </a:solidFill>
                <a:cs typeface="Calibri"/>
              </a:rPr>
              <a:t>(phase value based on C-band solid state modulator performances and amplitude best performance at SPARC_LAB)</a:t>
            </a:r>
          </a:p>
          <a:p>
            <a:pPr defTabSz="342900">
              <a:spcBef>
                <a:spcPts val="263"/>
              </a:spcBef>
            </a:pPr>
            <a:endParaRPr lang="en-GB" sz="1600" b="1" dirty="0">
              <a:cs typeface="Calibri"/>
            </a:endParaRPr>
          </a:p>
          <a:p>
            <a:pPr defTabSz="342900">
              <a:spcBef>
                <a:spcPts val="263"/>
              </a:spcBef>
            </a:pPr>
            <a:endParaRPr lang="en-GB" sz="1600" b="1" dirty="0">
              <a:cs typeface="Calibri"/>
            </a:endParaRPr>
          </a:p>
          <a:p>
            <a:pPr defTabSz="342900">
              <a:spcBef>
                <a:spcPts val="263"/>
              </a:spcBef>
            </a:pPr>
            <a:endParaRPr lang="en-GB" sz="1600" b="1" dirty="0"/>
          </a:p>
        </p:txBody>
      </p:sp>
      <p:pic>
        <p:nvPicPr>
          <p:cNvPr id="4" name="Immagine 3">
            <a:extLst>
              <a:ext uri="{FF2B5EF4-FFF2-40B4-BE49-F238E27FC236}">
                <a16:creationId xmlns:a16="http://schemas.microsoft.com/office/drawing/2014/main" id="{8840C2AC-44CA-514F-7732-5B738B875371}"/>
              </a:ext>
            </a:extLst>
          </p:cNvPr>
          <p:cNvPicPr>
            <a:picLocks noChangeAspect="1"/>
          </p:cNvPicPr>
          <p:nvPr/>
        </p:nvPicPr>
        <p:blipFill>
          <a:blip r:embed="rId3">
            <a:lum/>
            <a:alphaModFix/>
          </a:blip>
          <a:srcRect/>
          <a:stretch>
            <a:fillRect/>
          </a:stretch>
        </p:blipFill>
        <p:spPr>
          <a:xfrm>
            <a:off x="2718909" y="2038877"/>
            <a:ext cx="3087727" cy="2315795"/>
          </a:xfrm>
          <a:prstGeom prst="rect">
            <a:avLst/>
          </a:prstGeom>
          <a:noFill/>
          <a:ln>
            <a:noFill/>
          </a:ln>
        </p:spPr>
      </p:pic>
      <p:pic>
        <p:nvPicPr>
          <p:cNvPr id="9" name="Immagine 8">
            <a:extLst>
              <a:ext uri="{FF2B5EF4-FFF2-40B4-BE49-F238E27FC236}">
                <a16:creationId xmlns:a16="http://schemas.microsoft.com/office/drawing/2014/main" id="{EE9BE16C-2D6C-8D02-565C-13C3685073D4}"/>
              </a:ext>
            </a:extLst>
          </p:cNvPr>
          <p:cNvPicPr>
            <a:picLocks noChangeAspect="1"/>
          </p:cNvPicPr>
          <p:nvPr/>
        </p:nvPicPr>
        <p:blipFill>
          <a:blip r:embed="rId4">
            <a:lum/>
            <a:alphaModFix/>
          </a:blip>
          <a:srcRect/>
          <a:stretch>
            <a:fillRect/>
          </a:stretch>
        </p:blipFill>
        <p:spPr>
          <a:xfrm>
            <a:off x="5701553" y="1964165"/>
            <a:ext cx="3406951" cy="2555213"/>
          </a:xfrm>
          <a:prstGeom prst="rect">
            <a:avLst/>
          </a:prstGeom>
          <a:noFill/>
          <a:ln>
            <a:noFill/>
          </a:ln>
        </p:spPr>
      </p:pic>
      <p:sp>
        <p:nvSpPr>
          <p:cNvPr id="2" name="CasellaDiTesto 1">
            <a:extLst>
              <a:ext uri="{FF2B5EF4-FFF2-40B4-BE49-F238E27FC236}">
                <a16:creationId xmlns:a16="http://schemas.microsoft.com/office/drawing/2014/main" id="{822BC01F-D9E2-2A0E-5D75-1BB705460A80}"/>
              </a:ext>
            </a:extLst>
          </p:cNvPr>
          <p:cNvSpPr txBox="1"/>
          <p:nvPr/>
        </p:nvSpPr>
        <p:spPr>
          <a:xfrm>
            <a:off x="6096000" y="4732570"/>
            <a:ext cx="2402541" cy="369332"/>
          </a:xfrm>
          <a:prstGeom prst="rect">
            <a:avLst/>
          </a:prstGeom>
          <a:noFill/>
        </p:spPr>
        <p:txBody>
          <a:bodyPr wrap="square" rtlCol="0">
            <a:spAutoFit/>
          </a:bodyPr>
          <a:lstStyle/>
          <a:p>
            <a:r>
              <a:rPr lang="en-GB" dirty="0"/>
              <a:t>A. Del </a:t>
            </a:r>
            <a:r>
              <a:rPr lang="en-GB" dirty="0" err="1"/>
              <a:t>Dotto</a:t>
            </a:r>
            <a:r>
              <a:rPr lang="en-GB" dirty="0"/>
              <a:t>, S. Romeo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4237372F-620E-03AB-3AFF-6B18EE264580}"/>
              </a:ext>
            </a:extLst>
          </p:cNvPr>
          <p:cNvSpPr txBox="1"/>
          <p:nvPr/>
        </p:nvSpPr>
        <p:spPr>
          <a:xfrm>
            <a:off x="33462" y="746760"/>
            <a:ext cx="9075041" cy="2046714"/>
          </a:xfrm>
          <a:prstGeom prst="rect">
            <a:avLst/>
          </a:prstGeom>
          <a:noFill/>
        </p:spPr>
        <p:txBody>
          <a:bodyPr wrap="square" lIns="91440" tIns="45720" rIns="91440" bIns="45720" rtlCol="0" anchor="t">
            <a:spAutoFit/>
          </a:bodyPr>
          <a:lstStyle/>
          <a:p>
            <a:pPr defTabSz="342900">
              <a:spcBef>
                <a:spcPts val="263"/>
              </a:spcBef>
            </a:pPr>
            <a:r>
              <a:rPr lang="it-IT" sz="1600" b="1" dirty="0" err="1">
                <a:ea typeface="+mn-lt"/>
                <a:cs typeface="+mn-lt"/>
              </a:rPr>
              <a:t>Nominal</a:t>
            </a:r>
            <a:r>
              <a:rPr lang="it-IT" sz="1600" b="1" dirty="0">
                <a:ea typeface="+mn-lt"/>
                <a:cs typeface="+mn-lt"/>
              </a:rPr>
              <a:t> jitter case:</a:t>
            </a:r>
            <a:endParaRPr lang="en-US" sz="1600" dirty="0">
              <a:ea typeface="+mn-lt"/>
              <a:cs typeface="+mn-lt"/>
            </a:endParaRPr>
          </a:p>
          <a:p>
            <a:pPr defTabSz="342900">
              <a:spcBef>
                <a:spcPts val="263"/>
              </a:spcBef>
            </a:pPr>
            <a:r>
              <a:rPr lang="en-GB" sz="1600" b="1" dirty="0">
                <a:ea typeface="+mn-lt"/>
                <a:cs typeface="+mn-lt"/>
              </a:rPr>
              <a:t>	</a:t>
            </a:r>
            <a:r>
              <a:rPr lang="en-GB" sz="1600" b="1" dirty="0">
                <a:cs typeface="Calibri"/>
              </a:rPr>
              <a:t>RF </a:t>
            </a:r>
            <a:r>
              <a:rPr lang="en-GB" sz="1600" b="1" dirty="0" err="1">
                <a:cs typeface="Calibri"/>
              </a:rPr>
              <a:t>ampl</a:t>
            </a:r>
            <a:r>
              <a:rPr lang="en-GB" sz="1600" b="1" dirty="0">
                <a:cs typeface="Calibri"/>
              </a:rPr>
              <a:t>  ± 0.2 % (</a:t>
            </a:r>
            <a:r>
              <a:rPr lang="en-GB" sz="1600" b="1" dirty="0" err="1">
                <a:cs typeface="Calibri"/>
              </a:rPr>
              <a:t>Sband</a:t>
            </a:r>
            <a:r>
              <a:rPr lang="en-GB" sz="1600" b="1" dirty="0">
                <a:cs typeface="Calibri"/>
              </a:rPr>
              <a:t>),RF phase ± 0.03° (</a:t>
            </a:r>
            <a:r>
              <a:rPr lang="en-GB" sz="1600" b="1" dirty="0" err="1">
                <a:cs typeface="Calibri"/>
              </a:rPr>
              <a:t>Sband</a:t>
            </a:r>
            <a:r>
              <a:rPr lang="en-GB" sz="1600" b="1" dirty="0">
                <a:cs typeface="Calibri"/>
              </a:rPr>
              <a:t>), RF </a:t>
            </a:r>
            <a:r>
              <a:rPr lang="en-GB" sz="1600" b="1" dirty="0" err="1">
                <a:cs typeface="Calibri"/>
              </a:rPr>
              <a:t>ampl</a:t>
            </a:r>
            <a:r>
              <a:rPr lang="en-GB" sz="1600" b="1" dirty="0">
                <a:cs typeface="Calibri"/>
              </a:rPr>
              <a:t>  ± 0.2 % (</a:t>
            </a:r>
            <a:r>
              <a:rPr lang="en-GB" sz="1600" b="1" dirty="0" err="1">
                <a:cs typeface="Calibri"/>
              </a:rPr>
              <a:t>Xband</a:t>
            </a:r>
            <a:r>
              <a:rPr lang="en-GB" sz="1600" b="1" dirty="0">
                <a:cs typeface="Calibri"/>
              </a:rPr>
              <a:t>), RF phase ± 0.1 ° (</a:t>
            </a:r>
            <a:r>
              <a:rPr lang="en-GB" sz="1600" b="1" dirty="0" err="1">
                <a:cs typeface="Calibri"/>
              </a:rPr>
              <a:t>Xband</a:t>
            </a:r>
            <a:r>
              <a:rPr lang="en-GB" sz="1600" b="1" dirty="0">
                <a:cs typeface="Calibri"/>
              </a:rPr>
              <a:t>)</a:t>
            </a:r>
          </a:p>
          <a:p>
            <a:pPr defTabSz="342900">
              <a:spcBef>
                <a:spcPts val="263"/>
              </a:spcBef>
            </a:pPr>
            <a:r>
              <a:rPr lang="en-GB" sz="1600" b="1" dirty="0">
                <a:solidFill>
                  <a:schemeClr val="accent2"/>
                </a:solidFill>
                <a:ea typeface="+mn-lt"/>
                <a:cs typeface="+mn-lt"/>
              </a:rPr>
              <a:t>vs half of RF S-band </a:t>
            </a:r>
            <a:r>
              <a:rPr lang="en-GB" sz="1600" b="1" dirty="0" err="1">
                <a:solidFill>
                  <a:schemeClr val="accent2"/>
                </a:solidFill>
                <a:ea typeface="+mn-lt"/>
                <a:cs typeface="+mn-lt"/>
              </a:rPr>
              <a:t>phase&amp;ampl</a:t>
            </a:r>
            <a:r>
              <a:rPr lang="en-GB" sz="1600" b="1" dirty="0">
                <a:solidFill>
                  <a:schemeClr val="accent2"/>
                </a:solidFill>
                <a:ea typeface="+mn-lt"/>
                <a:cs typeface="+mn-lt"/>
              </a:rPr>
              <a:t> value</a:t>
            </a:r>
          </a:p>
          <a:p>
            <a:pPr defTabSz="342900">
              <a:spcBef>
                <a:spcPts val="263"/>
              </a:spcBef>
            </a:pPr>
            <a:endParaRPr lang="en-GB" sz="1600" b="1" dirty="0">
              <a:cs typeface="Calibri"/>
            </a:endParaRPr>
          </a:p>
          <a:p>
            <a:pPr defTabSz="342900">
              <a:spcBef>
                <a:spcPts val="263"/>
              </a:spcBef>
            </a:pPr>
            <a:r>
              <a:rPr lang="en-GB" sz="1600" b="1" dirty="0">
                <a:cs typeface="Calibri"/>
              </a:rPr>
              <a:t>Results: energy = 1025 MeV, std ∼ 3%</a:t>
            </a:r>
          </a:p>
          <a:p>
            <a:pPr defTabSz="342900">
              <a:spcBef>
                <a:spcPts val="263"/>
              </a:spcBef>
            </a:pPr>
            <a:r>
              <a:rPr lang="en-GB" sz="1600" b="1" dirty="0">
                <a:solidFill>
                  <a:schemeClr val="accent2"/>
                </a:solidFill>
                <a:cs typeface="Calibri"/>
              </a:rPr>
              <a:t>vs </a:t>
            </a:r>
            <a:r>
              <a:rPr lang="en-GB" sz="1600" b="1" dirty="0">
                <a:cs typeface="Calibri"/>
              </a:rPr>
              <a:t> </a:t>
            </a:r>
            <a:r>
              <a:rPr lang="en-GB" sz="1600" b="1" dirty="0">
                <a:solidFill>
                  <a:schemeClr val="accent2"/>
                </a:solidFill>
                <a:cs typeface="Calibri"/>
              </a:rPr>
              <a:t>1025 MeV, std ∼ 2%</a:t>
            </a:r>
          </a:p>
          <a:p>
            <a:pPr defTabSz="342900">
              <a:spcBef>
                <a:spcPts val="263"/>
              </a:spcBef>
            </a:pPr>
            <a:endParaRPr lang="en-GB" sz="1600" b="1" dirty="0">
              <a:cs typeface="Calibri"/>
            </a:endParaRPr>
          </a:p>
        </p:txBody>
      </p:sp>
      <p:pic>
        <p:nvPicPr>
          <p:cNvPr id="9" name="Immagine 8">
            <a:extLst>
              <a:ext uri="{FF2B5EF4-FFF2-40B4-BE49-F238E27FC236}">
                <a16:creationId xmlns:a16="http://schemas.microsoft.com/office/drawing/2014/main" id="{C67C9FC3-F7B2-7E2D-6FAD-3889EE371D5E}"/>
              </a:ext>
            </a:extLst>
          </p:cNvPr>
          <p:cNvPicPr>
            <a:picLocks noChangeAspect="1"/>
          </p:cNvPicPr>
          <p:nvPr/>
        </p:nvPicPr>
        <p:blipFill>
          <a:blip r:embed="rId3">
            <a:lum/>
            <a:alphaModFix/>
          </a:blip>
          <a:srcRect/>
          <a:stretch>
            <a:fillRect/>
          </a:stretch>
        </p:blipFill>
        <p:spPr>
          <a:xfrm>
            <a:off x="5792597" y="2477476"/>
            <a:ext cx="3163239" cy="2372430"/>
          </a:xfrm>
          <a:prstGeom prst="rect">
            <a:avLst/>
          </a:prstGeom>
          <a:noFill/>
          <a:ln>
            <a:noFill/>
          </a:ln>
        </p:spPr>
      </p:pic>
      <p:pic>
        <p:nvPicPr>
          <p:cNvPr id="4" name="Immagine 3">
            <a:extLst>
              <a:ext uri="{FF2B5EF4-FFF2-40B4-BE49-F238E27FC236}">
                <a16:creationId xmlns:a16="http://schemas.microsoft.com/office/drawing/2014/main" id="{7CC509EB-3594-2C96-8555-1E1245B73C31}"/>
              </a:ext>
            </a:extLst>
          </p:cNvPr>
          <p:cNvPicPr>
            <a:picLocks noChangeAspect="1"/>
          </p:cNvPicPr>
          <p:nvPr/>
        </p:nvPicPr>
        <p:blipFill>
          <a:blip r:embed="rId4">
            <a:lum/>
            <a:alphaModFix/>
          </a:blip>
          <a:srcRect/>
          <a:stretch>
            <a:fillRect/>
          </a:stretch>
        </p:blipFill>
        <p:spPr>
          <a:xfrm>
            <a:off x="2640629" y="2477476"/>
            <a:ext cx="3118576" cy="2338932"/>
          </a:xfrm>
          <a:prstGeom prst="rect">
            <a:avLst/>
          </a:prstGeom>
          <a:noFill/>
          <a:ln>
            <a:noFill/>
          </a:ln>
        </p:spPr>
      </p:pic>
      <p:sp>
        <p:nvSpPr>
          <p:cNvPr id="8" name="Titolo 7">
            <a:extLst>
              <a:ext uri="{FF2B5EF4-FFF2-40B4-BE49-F238E27FC236}">
                <a16:creationId xmlns:a16="http://schemas.microsoft.com/office/drawing/2014/main" id="{ECF33AA9-6FB6-1E46-3F49-1795F88777F4}"/>
              </a:ext>
            </a:extLst>
          </p:cNvPr>
          <p:cNvSpPr>
            <a:spLocks noGrp="1"/>
          </p:cNvSpPr>
          <p:nvPr>
            <p:ph type="title"/>
          </p:nvPr>
        </p:nvSpPr>
        <p:spPr/>
        <p:txBody>
          <a:bodyPr/>
          <a:lstStyle/>
          <a:p>
            <a:r>
              <a:rPr lang="en-GB" dirty="0"/>
              <a:t>Witness energy distribution at the plasma module exit</a:t>
            </a:r>
          </a:p>
        </p:txBody>
      </p:sp>
      <p:sp>
        <p:nvSpPr>
          <p:cNvPr id="10" name="Segnaposto numero diapositiva 3">
            <a:extLst>
              <a:ext uri="{FF2B5EF4-FFF2-40B4-BE49-F238E27FC236}">
                <a16:creationId xmlns:a16="http://schemas.microsoft.com/office/drawing/2014/main" id="{A7D06033-37AB-9EBE-40E3-57B8C9B2F289}"/>
              </a:ext>
            </a:extLst>
          </p:cNvPr>
          <p:cNvSpPr>
            <a:spLocks noGrp="1"/>
          </p:cNvSpPr>
          <p:nvPr>
            <p:ph type="sldNum" sz="quarter" idx="4294967295"/>
          </p:nvPr>
        </p:nvSpPr>
        <p:spPr>
          <a:xfrm>
            <a:off x="7010400" y="4767263"/>
            <a:ext cx="2133600" cy="274637"/>
          </a:xfrm>
        </p:spPr>
        <p:txBody>
          <a:bodyPr/>
          <a:lstStyle/>
          <a:p>
            <a:pPr lvl="0"/>
            <a:fld id="{54405432-257D-E143-AD1D-3F417AC35161}" type="slidenum">
              <a:rPr lang="en-US" smtClean="0"/>
              <a:t>22</a:t>
            </a:fld>
            <a:endParaRPr lang="en-US"/>
          </a:p>
        </p:txBody>
      </p:sp>
      <p:sp>
        <p:nvSpPr>
          <p:cNvPr id="6" name="CasellaDiTesto 5">
            <a:extLst>
              <a:ext uri="{FF2B5EF4-FFF2-40B4-BE49-F238E27FC236}">
                <a16:creationId xmlns:a16="http://schemas.microsoft.com/office/drawing/2014/main" id="{8638F119-E78A-FCD8-D306-824803CF5929}"/>
              </a:ext>
            </a:extLst>
          </p:cNvPr>
          <p:cNvSpPr txBox="1"/>
          <p:nvPr/>
        </p:nvSpPr>
        <p:spPr>
          <a:xfrm>
            <a:off x="3533528" y="2421467"/>
            <a:ext cx="1074387" cy="242306"/>
          </a:xfrm>
          <a:prstGeom prst="rect">
            <a:avLst/>
          </a:prstGeom>
          <a:noFill/>
          <a:ln>
            <a:noFill/>
          </a:ln>
        </p:spPr>
        <p:txBody>
          <a:bodyPr vert="horz" wrap="none" lIns="61209" tIns="30605" rIns="61209" bIns="30605" anchorCtr="0" compatLnSpc="0">
            <a:spAutoFit/>
          </a:bodyPr>
          <a:lstStyle/>
          <a:p>
            <a:pPr hangingPunct="0"/>
            <a:r>
              <a:rPr lang="en-US" sz="1224" dirty="0">
                <a:latin typeface="Arial" pitchFamily="18"/>
                <a:ea typeface="Arial Unicode MS" pitchFamily="2"/>
                <a:cs typeface="Tahoma" pitchFamily="2"/>
              </a:rPr>
              <a:t>Nominal case</a:t>
            </a:r>
          </a:p>
        </p:txBody>
      </p:sp>
      <p:sp>
        <p:nvSpPr>
          <p:cNvPr id="7" name="CasellaDiTesto 6">
            <a:extLst>
              <a:ext uri="{FF2B5EF4-FFF2-40B4-BE49-F238E27FC236}">
                <a16:creationId xmlns:a16="http://schemas.microsoft.com/office/drawing/2014/main" id="{97B9D991-83A4-8CBD-771D-D884569BDB28}"/>
              </a:ext>
            </a:extLst>
          </p:cNvPr>
          <p:cNvSpPr txBox="1"/>
          <p:nvPr/>
        </p:nvSpPr>
        <p:spPr>
          <a:xfrm>
            <a:off x="6403498" y="2396983"/>
            <a:ext cx="1772270" cy="242306"/>
          </a:xfrm>
          <a:prstGeom prst="rect">
            <a:avLst/>
          </a:prstGeom>
          <a:noFill/>
          <a:ln>
            <a:noFill/>
          </a:ln>
        </p:spPr>
        <p:txBody>
          <a:bodyPr vert="horz" wrap="none" lIns="61209" tIns="30605" rIns="61209" bIns="30605" anchorCtr="0" compatLnSpc="0">
            <a:spAutoFit/>
          </a:bodyPr>
          <a:lstStyle/>
          <a:p>
            <a:pPr hangingPunct="0"/>
            <a:r>
              <a:rPr lang="en-US" sz="1224" dirty="0">
                <a:solidFill>
                  <a:schemeClr val="accent2"/>
                </a:solidFill>
                <a:latin typeface="Arial" pitchFamily="18"/>
                <a:ea typeface="Arial Unicode MS" pitchFamily="2"/>
                <a:cs typeface="Tahoma" pitchFamily="2"/>
              </a:rPr>
              <a:t>Half </a:t>
            </a:r>
            <a:r>
              <a:rPr lang="en-US" sz="1224" dirty="0" err="1">
                <a:solidFill>
                  <a:schemeClr val="accent2"/>
                </a:solidFill>
                <a:latin typeface="Arial" pitchFamily="18"/>
                <a:ea typeface="Arial Unicode MS" pitchFamily="2"/>
                <a:cs typeface="Tahoma" pitchFamily="2"/>
              </a:rPr>
              <a:t>sband</a:t>
            </a:r>
            <a:r>
              <a:rPr lang="en-US" sz="1224" dirty="0">
                <a:solidFill>
                  <a:schemeClr val="accent2"/>
                </a:solidFill>
                <a:latin typeface="Arial" pitchFamily="18"/>
                <a:ea typeface="Arial Unicode MS" pitchFamily="2"/>
                <a:cs typeface="Tahoma" pitchFamily="2"/>
              </a:rPr>
              <a:t>-phase jitters</a:t>
            </a:r>
          </a:p>
        </p:txBody>
      </p:sp>
      <p:sp>
        <p:nvSpPr>
          <p:cNvPr id="12" name="CasellaDiTesto 11">
            <a:extLst>
              <a:ext uri="{FF2B5EF4-FFF2-40B4-BE49-F238E27FC236}">
                <a16:creationId xmlns:a16="http://schemas.microsoft.com/office/drawing/2014/main" id="{AF886604-26E1-F751-66FD-6319EB4E37EA}"/>
              </a:ext>
            </a:extLst>
          </p:cNvPr>
          <p:cNvSpPr txBox="1"/>
          <p:nvPr/>
        </p:nvSpPr>
        <p:spPr>
          <a:xfrm>
            <a:off x="6783634" y="710297"/>
            <a:ext cx="2402541" cy="369332"/>
          </a:xfrm>
          <a:prstGeom prst="rect">
            <a:avLst/>
          </a:prstGeom>
          <a:noFill/>
        </p:spPr>
        <p:txBody>
          <a:bodyPr wrap="square" rtlCol="0">
            <a:spAutoFit/>
          </a:bodyPr>
          <a:lstStyle/>
          <a:p>
            <a:r>
              <a:rPr lang="en-GB" dirty="0"/>
              <a:t>A. Del </a:t>
            </a:r>
            <a:r>
              <a:rPr lang="en-GB" dirty="0" err="1"/>
              <a:t>Dotto</a:t>
            </a:r>
            <a:r>
              <a:rPr lang="en-GB" dirty="0"/>
              <a:t>, S. Romeo</a:t>
            </a:r>
          </a:p>
        </p:txBody>
      </p:sp>
      <p:sp>
        <p:nvSpPr>
          <p:cNvPr id="13" name="CasellaDiTesto 12">
            <a:extLst>
              <a:ext uri="{FF2B5EF4-FFF2-40B4-BE49-F238E27FC236}">
                <a16:creationId xmlns:a16="http://schemas.microsoft.com/office/drawing/2014/main" id="{973073D0-44E3-EEF9-D5B8-8378CA63537B}"/>
              </a:ext>
            </a:extLst>
          </p:cNvPr>
          <p:cNvSpPr txBox="1"/>
          <p:nvPr/>
        </p:nvSpPr>
        <p:spPr>
          <a:xfrm>
            <a:off x="6783634" y="1791760"/>
            <a:ext cx="2124546" cy="444990"/>
          </a:xfrm>
          <a:prstGeom prst="rect">
            <a:avLst/>
          </a:prstGeom>
          <a:noFill/>
          <a:ln>
            <a:noFill/>
          </a:ln>
        </p:spPr>
        <p:txBody>
          <a:bodyPr vert="horz" wrap="none" lIns="61209" tIns="30605" rIns="61209" bIns="30605" compatLnSpc="0">
            <a:spAutoFit/>
          </a:bodyPr>
          <a:lstStyle/>
          <a:p>
            <a:pPr marL="285750" indent="-285750" hangingPunct="0">
              <a:buSzPct val="100000"/>
              <a:buFont typeface="Arial" panose="020B0604020202020204" pitchFamily="34" charset="0"/>
              <a:buChar char="•"/>
            </a:pPr>
            <a:r>
              <a:rPr lang="en-US" sz="1224" dirty="0">
                <a:latin typeface="Ubuntu Ligth" pitchFamily="18"/>
                <a:ea typeface="Arial Unicode MS" pitchFamily="2"/>
                <a:cs typeface="Tahoma" pitchFamily="2"/>
              </a:rPr>
              <a:t>Capillary length 60 cm</a:t>
            </a:r>
          </a:p>
          <a:p>
            <a:pPr marL="285750" indent="-285750" hangingPunct="0">
              <a:buSzPct val="100000"/>
              <a:buFont typeface="Arial" panose="020B0604020202020204" pitchFamily="34" charset="0"/>
              <a:buChar char="•"/>
            </a:pPr>
            <a:r>
              <a:rPr lang="en-US" sz="1224" dirty="0">
                <a:latin typeface="Ubuntu Ligth" pitchFamily="18"/>
                <a:ea typeface="Arial Unicode MS" pitchFamily="2"/>
                <a:cs typeface="Tahoma" pitchFamily="2"/>
              </a:rPr>
              <a:t>Cut at 80% of 30 </a:t>
            </a:r>
            <a:r>
              <a:rPr lang="en-US" sz="1224" dirty="0" err="1">
                <a:latin typeface="Ubuntu Ligth" pitchFamily="18"/>
                <a:ea typeface="Arial Unicode MS" pitchFamily="2"/>
                <a:cs typeface="Tahoma" pitchFamily="2"/>
              </a:rPr>
              <a:t>pC</a:t>
            </a:r>
            <a:r>
              <a:rPr lang="en-US" sz="1224" dirty="0">
                <a:latin typeface="Ubuntu Ligth" pitchFamily="18"/>
                <a:ea typeface="Arial Unicode MS" pitchFamily="2"/>
                <a:cs typeface="Tahoma" pitchFamily="2"/>
              </a:rPr>
              <a:t> charge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889E4C48-1993-2A76-4145-4A6BA39E15AB}"/>
                  </a:ext>
                </a:extLst>
              </p:cNvPr>
              <p:cNvSpPr txBox="1"/>
              <p:nvPr/>
            </p:nvSpPr>
            <p:spPr>
              <a:xfrm>
                <a:off x="0" y="894963"/>
                <a:ext cx="9108504" cy="2046714"/>
              </a:xfrm>
              <a:prstGeom prst="rect">
                <a:avLst/>
              </a:prstGeom>
              <a:noFill/>
            </p:spPr>
            <p:txBody>
              <a:bodyPr wrap="square" rtlCol="0">
                <a:spAutoFit/>
              </a:bodyPr>
              <a:lstStyle/>
              <a:p>
                <a:pPr defTabSz="342900">
                  <a:spcBef>
                    <a:spcPts val="263"/>
                  </a:spcBef>
                </a:pPr>
                <a:r>
                  <a:rPr lang="it-IT" sz="1600" b="1" dirty="0">
                    <a:ea typeface="+mn-lt"/>
                    <a:cs typeface="+mn-lt"/>
                  </a:rPr>
                  <a:t>Nominal jitter case:</a:t>
                </a:r>
                <a:endParaRPr lang="en-US" sz="1600" dirty="0">
                  <a:ea typeface="+mn-lt"/>
                  <a:cs typeface="+mn-lt"/>
                </a:endParaRPr>
              </a:p>
              <a:p>
                <a:pPr defTabSz="342900">
                  <a:spcBef>
                    <a:spcPts val="263"/>
                  </a:spcBef>
                </a:pPr>
                <a:r>
                  <a:rPr lang="en-GB" sz="1600" b="1" dirty="0">
                    <a:ea typeface="+mn-lt"/>
                    <a:cs typeface="+mn-lt"/>
                  </a:rPr>
                  <a:t>	</a:t>
                </a:r>
                <a:r>
                  <a:rPr lang="en-GB" sz="1600" b="1" dirty="0">
                    <a:cs typeface="Calibri"/>
                  </a:rPr>
                  <a:t>RF </a:t>
                </a:r>
                <a:r>
                  <a:rPr lang="en-GB" sz="1600" b="1" dirty="0" err="1">
                    <a:cs typeface="Calibri"/>
                  </a:rPr>
                  <a:t>ampl</a:t>
                </a:r>
                <a:r>
                  <a:rPr lang="en-GB" sz="1600" b="1" dirty="0">
                    <a:cs typeface="Calibri"/>
                  </a:rPr>
                  <a:t>  ± 0.2 % (</a:t>
                </a:r>
                <a:r>
                  <a:rPr lang="en-GB" sz="1600" b="1" dirty="0" err="1">
                    <a:cs typeface="Calibri"/>
                  </a:rPr>
                  <a:t>Sband</a:t>
                </a:r>
                <a:r>
                  <a:rPr lang="en-GB" sz="1600" b="1" dirty="0">
                    <a:cs typeface="Calibri"/>
                  </a:rPr>
                  <a:t>),RF phase ± 0.03° (</a:t>
                </a:r>
                <a:r>
                  <a:rPr lang="en-GB" sz="1600" b="1" dirty="0" err="1">
                    <a:cs typeface="Calibri"/>
                  </a:rPr>
                  <a:t>Sband</a:t>
                </a:r>
                <a:r>
                  <a:rPr lang="en-GB" sz="1600" b="1" dirty="0">
                    <a:cs typeface="Calibri"/>
                  </a:rPr>
                  <a:t>), RF </a:t>
                </a:r>
                <a:r>
                  <a:rPr lang="en-GB" sz="1600" b="1" dirty="0" err="1">
                    <a:cs typeface="Calibri"/>
                  </a:rPr>
                  <a:t>ampl</a:t>
                </a:r>
                <a:r>
                  <a:rPr lang="en-GB" sz="1600" b="1" dirty="0">
                    <a:cs typeface="Calibri"/>
                  </a:rPr>
                  <a:t>  ± 0.2 % (</a:t>
                </a:r>
                <a:r>
                  <a:rPr lang="en-GB" sz="1600" b="1" dirty="0" err="1">
                    <a:cs typeface="Calibri"/>
                  </a:rPr>
                  <a:t>Xband</a:t>
                </a:r>
                <a:r>
                  <a:rPr lang="en-GB" sz="1600" b="1" dirty="0">
                    <a:cs typeface="Calibri"/>
                  </a:rPr>
                  <a:t>), RF phase ± 0.1 ° (</a:t>
                </a:r>
                <a:r>
                  <a:rPr lang="en-GB" sz="1600" b="1" dirty="0" err="1">
                    <a:cs typeface="Calibri"/>
                  </a:rPr>
                  <a:t>Xband</a:t>
                </a:r>
                <a:r>
                  <a:rPr lang="en-GB" sz="1600" b="1" dirty="0">
                    <a:cs typeface="Calibri"/>
                  </a:rPr>
                  <a:t>)</a:t>
                </a:r>
                <a:endParaRPr lang="en-GB" sz="1600" b="1" dirty="0">
                  <a:ea typeface="+mn-lt"/>
                  <a:cs typeface="+mn-lt"/>
                </a:endParaRPr>
              </a:p>
              <a:p>
                <a:pPr defTabSz="342900">
                  <a:spcBef>
                    <a:spcPts val="263"/>
                  </a:spcBef>
                </a:pPr>
                <a:r>
                  <a:rPr lang="en-GB" sz="1600" b="1" dirty="0">
                    <a:solidFill>
                      <a:schemeClr val="accent2"/>
                    </a:solidFill>
                    <a:ea typeface="+mn-lt"/>
                    <a:cs typeface="+mn-lt"/>
                  </a:rPr>
                  <a:t>vs half of RF </a:t>
                </a:r>
                <a:r>
                  <a:rPr lang="en-GB" sz="1600" b="1" dirty="0" err="1">
                    <a:solidFill>
                      <a:schemeClr val="accent2"/>
                    </a:solidFill>
                    <a:ea typeface="+mn-lt"/>
                    <a:cs typeface="+mn-lt"/>
                  </a:rPr>
                  <a:t>phase&amp;ampl</a:t>
                </a:r>
                <a:r>
                  <a:rPr lang="en-GB" sz="1600" b="1" dirty="0">
                    <a:solidFill>
                      <a:schemeClr val="accent2"/>
                    </a:solidFill>
                    <a:ea typeface="+mn-lt"/>
                    <a:cs typeface="+mn-lt"/>
                  </a:rPr>
                  <a:t> value</a:t>
                </a:r>
              </a:p>
              <a:p>
                <a:pPr defTabSz="342900">
                  <a:spcBef>
                    <a:spcPts val="263"/>
                  </a:spcBef>
                </a:pPr>
                <a:endParaRPr lang="en-GB" sz="1600" b="1" dirty="0">
                  <a:cs typeface="Calibri"/>
                </a:endParaRPr>
              </a:p>
              <a:p>
                <a:pPr defTabSz="342900">
                  <a:spcBef>
                    <a:spcPts val="263"/>
                  </a:spcBef>
                </a:pPr>
                <a:r>
                  <a:rPr lang="en-GB" sz="1600" b="1" dirty="0">
                    <a:cs typeface="Calibri"/>
                  </a:rPr>
                  <a:t>Results: </a:t>
                </a:r>
                <a14:m>
                  <m:oMath xmlns:m="http://schemas.openxmlformats.org/officeDocument/2006/math">
                    <m:sSub>
                      <m:sSubPr>
                        <m:ctrlPr>
                          <a:rPr lang="en-GB" sz="1600" b="1" i="1" dirty="0" smtClean="0">
                            <a:latin typeface="Cambria Math" panose="02040503050406030204" pitchFamily="18" charset="0"/>
                            <a:cs typeface="Calibri"/>
                          </a:rPr>
                        </m:ctrlPr>
                      </m:sSubPr>
                      <m:e>
                        <m:r>
                          <a:rPr lang="en-GB" sz="1600" b="1" i="1" dirty="0" smtClean="0">
                            <a:latin typeface="Cambria Math" panose="02040503050406030204" pitchFamily="18" charset="0"/>
                            <a:ea typeface="Cambria Math" panose="02040503050406030204" pitchFamily="18" charset="0"/>
                            <a:cs typeface="Calibri"/>
                          </a:rPr>
                          <m:t>𝝈</m:t>
                        </m:r>
                      </m:e>
                      <m:sub>
                        <m:r>
                          <a:rPr lang="en-GB" sz="1600" b="1" i="1" dirty="0" smtClean="0">
                            <a:latin typeface="Cambria Math" panose="02040503050406030204" pitchFamily="18" charset="0"/>
                            <a:ea typeface="Cambria Math" panose="02040503050406030204" pitchFamily="18" charset="0"/>
                            <a:cs typeface="Calibri"/>
                          </a:rPr>
                          <m:t>𝜹</m:t>
                        </m:r>
                      </m:sub>
                    </m:sSub>
                    <m:r>
                      <a:rPr lang="it-IT" sz="1600" b="1" i="1" dirty="0" smtClean="0">
                        <a:latin typeface="Cambria Math" panose="02040503050406030204" pitchFamily="18" charset="0"/>
                        <a:cs typeface="Calibri"/>
                      </a:rPr>
                      <m:t>=</m:t>
                    </m:r>
                    <m:r>
                      <a:rPr lang="it-IT" sz="1600" b="1" i="1" dirty="0" smtClean="0">
                        <a:latin typeface="Cambria Math" panose="02040503050406030204" pitchFamily="18" charset="0"/>
                        <a:cs typeface="Calibri"/>
                      </a:rPr>
                      <m:t>𝟎</m:t>
                    </m:r>
                    <m:r>
                      <a:rPr lang="it-IT" sz="1600" b="1" i="1" dirty="0" smtClean="0">
                        <a:latin typeface="Cambria Math" panose="02040503050406030204" pitchFamily="18" charset="0"/>
                        <a:cs typeface="Calibri"/>
                      </a:rPr>
                      <m:t>.</m:t>
                    </m:r>
                    <m:r>
                      <a:rPr lang="it-IT" sz="1600" b="1" i="1" dirty="0" smtClean="0">
                        <a:latin typeface="Cambria Math" panose="02040503050406030204" pitchFamily="18" charset="0"/>
                        <a:cs typeface="Calibri"/>
                      </a:rPr>
                      <m:t>𝟒</m:t>
                    </m:r>
                    <m:r>
                      <a:rPr lang="it-IT" sz="1600" b="1" i="1" dirty="0" smtClean="0">
                        <a:latin typeface="Cambria Math" panose="02040503050406030204" pitchFamily="18" charset="0"/>
                        <a:cs typeface="Calibri"/>
                      </a:rPr>
                      <m:t>% , </m:t>
                    </m:r>
                    <m:r>
                      <a:rPr lang="it-IT" sz="1600" b="1" i="1" dirty="0" smtClean="0">
                        <a:latin typeface="Cambria Math" panose="02040503050406030204" pitchFamily="18" charset="0"/>
                        <a:cs typeface="Calibri"/>
                      </a:rPr>
                      <m:t>𝒔𝒕𝒅</m:t>
                    </m:r>
                    <m:r>
                      <a:rPr lang="it-IT" sz="1600" b="1" i="1" dirty="0" smtClean="0">
                        <a:latin typeface="Cambria Math" panose="02040503050406030204" pitchFamily="18" charset="0"/>
                        <a:cs typeface="Calibri"/>
                      </a:rPr>
                      <m:t> </m:t>
                    </m:r>
                    <m:r>
                      <a:rPr lang="it-IT" sz="1600" b="1" i="1" dirty="0" smtClean="0">
                        <a:latin typeface="Cambria Math" panose="02040503050406030204" pitchFamily="18" charset="0"/>
                        <a:cs typeface="Calibri"/>
                      </a:rPr>
                      <m:t>𝟎</m:t>
                    </m:r>
                    <m:r>
                      <a:rPr lang="it-IT" sz="1600" b="1" i="1" dirty="0" smtClean="0">
                        <a:latin typeface="Cambria Math" panose="02040503050406030204" pitchFamily="18" charset="0"/>
                        <a:cs typeface="Calibri"/>
                      </a:rPr>
                      <m:t>.</m:t>
                    </m:r>
                    <m:r>
                      <a:rPr lang="it-IT" sz="1600" b="1" i="1" dirty="0" smtClean="0">
                        <a:latin typeface="Cambria Math" panose="02040503050406030204" pitchFamily="18" charset="0"/>
                        <a:cs typeface="Calibri"/>
                      </a:rPr>
                      <m:t>𝟏</m:t>
                    </m:r>
                    <m:r>
                      <a:rPr lang="it-IT" sz="1600" b="1" i="1" dirty="0" smtClean="0">
                        <a:latin typeface="Cambria Math" panose="02040503050406030204" pitchFamily="18" charset="0"/>
                        <a:ea typeface="Cambria Math" panose="02040503050406030204" pitchFamily="18" charset="0"/>
                        <a:cs typeface="Calibri"/>
                      </a:rPr>
                      <m:t>%</m:t>
                    </m:r>
                  </m:oMath>
                </a14:m>
                <a:endParaRPr lang="en-GB" sz="1600" b="1" dirty="0">
                  <a:cs typeface="Calibri"/>
                </a:endParaRPr>
              </a:p>
              <a:p>
                <a:pPr defTabSz="342900">
                  <a:spcBef>
                    <a:spcPts val="263"/>
                  </a:spcBef>
                </a:pPr>
                <a:r>
                  <a:rPr lang="en-GB" sz="1600" b="1" dirty="0">
                    <a:solidFill>
                      <a:schemeClr val="accent2"/>
                    </a:solidFill>
                    <a:cs typeface="Calibri"/>
                  </a:rPr>
                  <a:t>vs </a:t>
                </a:r>
                <a:r>
                  <a:rPr lang="en-GB" sz="1600" b="1" dirty="0">
                    <a:cs typeface="Calibri"/>
                  </a:rPr>
                  <a:t> </a:t>
                </a:r>
                <a14:m>
                  <m:oMath xmlns:m="http://schemas.openxmlformats.org/officeDocument/2006/math">
                    <m:sSub>
                      <m:sSubPr>
                        <m:ctrlPr>
                          <a:rPr lang="en-GB" sz="1600" b="1" i="1" dirty="0" smtClean="0">
                            <a:solidFill>
                              <a:schemeClr val="accent2"/>
                            </a:solidFill>
                            <a:latin typeface="Cambria Math" panose="02040503050406030204" pitchFamily="18" charset="0"/>
                            <a:cs typeface="Calibri"/>
                          </a:rPr>
                        </m:ctrlPr>
                      </m:sSubPr>
                      <m:e>
                        <m:r>
                          <a:rPr lang="en-GB" sz="1600" b="1" i="1" dirty="0" smtClean="0">
                            <a:solidFill>
                              <a:schemeClr val="accent2"/>
                            </a:solidFill>
                            <a:latin typeface="Cambria Math" panose="02040503050406030204" pitchFamily="18" charset="0"/>
                            <a:ea typeface="Cambria Math" panose="02040503050406030204" pitchFamily="18" charset="0"/>
                            <a:cs typeface="Calibri"/>
                          </a:rPr>
                          <m:t>𝝈</m:t>
                        </m:r>
                      </m:e>
                      <m:sub>
                        <m:r>
                          <a:rPr lang="en-GB" sz="1600" b="1" i="1" dirty="0" smtClean="0">
                            <a:solidFill>
                              <a:schemeClr val="accent2"/>
                            </a:solidFill>
                            <a:latin typeface="Cambria Math" panose="02040503050406030204" pitchFamily="18" charset="0"/>
                            <a:ea typeface="Cambria Math" panose="02040503050406030204" pitchFamily="18" charset="0"/>
                            <a:cs typeface="Calibri"/>
                          </a:rPr>
                          <m:t>𝜹</m:t>
                        </m:r>
                      </m:sub>
                    </m:sSub>
                    <m:r>
                      <a:rPr lang="it-IT" sz="1600" b="1" i="1" dirty="0" smtClean="0">
                        <a:solidFill>
                          <a:schemeClr val="accent2"/>
                        </a:solidFill>
                        <a:latin typeface="Cambria Math" panose="02040503050406030204" pitchFamily="18" charset="0"/>
                        <a:cs typeface="Calibri"/>
                      </a:rPr>
                      <m:t>=</m:t>
                    </m:r>
                    <m:r>
                      <a:rPr lang="it-IT" sz="1600" b="1" i="1" dirty="0" smtClean="0">
                        <a:solidFill>
                          <a:schemeClr val="accent2"/>
                        </a:solidFill>
                        <a:latin typeface="Cambria Math" panose="02040503050406030204" pitchFamily="18" charset="0"/>
                        <a:cs typeface="Calibri"/>
                      </a:rPr>
                      <m:t>𝟎</m:t>
                    </m:r>
                    <m:r>
                      <a:rPr lang="it-IT" sz="1600" b="1" i="1" dirty="0" smtClean="0">
                        <a:solidFill>
                          <a:schemeClr val="accent2"/>
                        </a:solidFill>
                        <a:latin typeface="Cambria Math" panose="02040503050406030204" pitchFamily="18" charset="0"/>
                        <a:cs typeface="Calibri"/>
                      </a:rPr>
                      <m:t>.</m:t>
                    </m:r>
                    <m:r>
                      <a:rPr lang="it-IT" sz="1600" b="1" i="1" dirty="0" smtClean="0">
                        <a:solidFill>
                          <a:schemeClr val="accent2"/>
                        </a:solidFill>
                        <a:latin typeface="Cambria Math" panose="02040503050406030204" pitchFamily="18" charset="0"/>
                        <a:cs typeface="Calibri"/>
                      </a:rPr>
                      <m:t>𝟒</m:t>
                    </m:r>
                    <m:r>
                      <a:rPr lang="it-IT" sz="1600" b="1" i="1" dirty="0" smtClean="0">
                        <a:solidFill>
                          <a:schemeClr val="accent2"/>
                        </a:solidFill>
                        <a:latin typeface="Cambria Math" panose="02040503050406030204" pitchFamily="18" charset="0"/>
                        <a:cs typeface="Calibri"/>
                      </a:rPr>
                      <m:t>%, </m:t>
                    </m:r>
                    <m:r>
                      <a:rPr lang="it-IT" sz="1600" b="1" i="1" dirty="0" smtClean="0">
                        <a:solidFill>
                          <a:schemeClr val="accent2"/>
                        </a:solidFill>
                        <a:latin typeface="Cambria Math" panose="02040503050406030204" pitchFamily="18" charset="0"/>
                        <a:cs typeface="Calibri"/>
                      </a:rPr>
                      <m:t>𝒔𝒕𝒅</m:t>
                    </m:r>
                    <m:r>
                      <a:rPr lang="it-IT" sz="1600" b="1" i="1" dirty="0" smtClean="0">
                        <a:solidFill>
                          <a:schemeClr val="accent2"/>
                        </a:solidFill>
                        <a:latin typeface="Cambria Math" panose="02040503050406030204" pitchFamily="18" charset="0"/>
                        <a:cs typeface="Calibri"/>
                      </a:rPr>
                      <m:t> </m:t>
                    </m:r>
                    <m:r>
                      <a:rPr lang="it-IT" sz="1600" b="1" i="1" dirty="0" smtClean="0">
                        <a:solidFill>
                          <a:schemeClr val="accent2"/>
                        </a:solidFill>
                        <a:latin typeface="Cambria Math" panose="02040503050406030204" pitchFamily="18" charset="0"/>
                        <a:cs typeface="Calibri"/>
                      </a:rPr>
                      <m:t>𝟎</m:t>
                    </m:r>
                    <m:r>
                      <a:rPr lang="it-IT" sz="1600" b="1" i="1" dirty="0" smtClean="0">
                        <a:solidFill>
                          <a:schemeClr val="accent2"/>
                        </a:solidFill>
                        <a:latin typeface="Cambria Math" panose="02040503050406030204" pitchFamily="18" charset="0"/>
                        <a:cs typeface="Calibri"/>
                      </a:rPr>
                      <m:t>.</m:t>
                    </m:r>
                    <m:r>
                      <a:rPr lang="it-IT" sz="1600" b="1" i="1" dirty="0" smtClean="0">
                        <a:solidFill>
                          <a:schemeClr val="accent2"/>
                        </a:solidFill>
                        <a:latin typeface="Cambria Math" panose="02040503050406030204" pitchFamily="18" charset="0"/>
                        <a:cs typeface="Calibri"/>
                      </a:rPr>
                      <m:t>𝟏</m:t>
                    </m:r>
                    <m:r>
                      <a:rPr lang="it-IT" sz="1600" b="1" i="1" dirty="0" smtClean="0">
                        <a:solidFill>
                          <a:schemeClr val="accent2"/>
                        </a:solidFill>
                        <a:latin typeface="Cambria Math" panose="02040503050406030204" pitchFamily="18" charset="0"/>
                        <a:cs typeface="Calibri"/>
                      </a:rPr>
                      <m:t>%</m:t>
                    </m:r>
                  </m:oMath>
                </a14:m>
                <a:endParaRPr lang="en-GB" sz="1600" b="1" dirty="0">
                  <a:solidFill>
                    <a:schemeClr val="accent2"/>
                  </a:solidFill>
                  <a:cs typeface="Calibri"/>
                </a:endParaRPr>
              </a:p>
              <a:p>
                <a:pPr algn="l" defTabSz="342900">
                  <a:spcBef>
                    <a:spcPts val="263"/>
                  </a:spcBef>
                </a:pPr>
                <a:endParaRPr lang="en-GB" sz="1600" b="1" dirty="0"/>
              </a:p>
            </p:txBody>
          </p:sp>
        </mc:Choice>
        <mc:Fallback xmlns="">
          <p:sp>
            <p:nvSpPr>
              <p:cNvPr id="11" name="CasellaDiTesto 10">
                <a:extLst>
                  <a:ext uri="{FF2B5EF4-FFF2-40B4-BE49-F238E27FC236}">
                    <a16:creationId xmlns:a16="http://schemas.microsoft.com/office/drawing/2014/main" id="{889E4C48-1993-2A76-4145-4A6BA39E15AB}"/>
                  </a:ext>
                </a:extLst>
              </p:cNvPr>
              <p:cNvSpPr txBox="1">
                <a:spLocks noRot="1" noChangeAspect="1" noMove="1" noResize="1" noEditPoints="1" noAdjustHandles="1" noChangeArrowheads="1" noChangeShapeType="1" noTextEdit="1"/>
              </p:cNvSpPr>
              <p:nvPr/>
            </p:nvSpPr>
            <p:spPr>
              <a:xfrm>
                <a:off x="0" y="894963"/>
                <a:ext cx="9108504" cy="2046714"/>
              </a:xfrm>
              <a:prstGeom prst="rect">
                <a:avLst/>
              </a:prstGeom>
              <a:blipFill>
                <a:blip r:embed="rId3"/>
                <a:stretch>
                  <a:fillRect l="-418" t="-617"/>
                </a:stretch>
              </a:blipFill>
            </p:spPr>
            <p:txBody>
              <a:bodyPr/>
              <a:lstStyle/>
              <a:p>
                <a:r>
                  <a:rPr lang="it-IT">
                    <a:noFill/>
                  </a:rPr>
                  <a:t> </a:t>
                </a:r>
              </a:p>
            </p:txBody>
          </p:sp>
        </mc:Fallback>
      </mc:AlternateContent>
      <p:pic>
        <p:nvPicPr>
          <p:cNvPr id="13" name="Immagine 12">
            <a:extLst>
              <a:ext uri="{FF2B5EF4-FFF2-40B4-BE49-F238E27FC236}">
                <a16:creationId xmlns:a16="http://schemas.microsoft.com/office/drawing/2014/main" id="{D55B4045-439A-F509-2556-7CE2E4B9AD7D}"/>
              </a:ext>
            </a:extLst>
          </p:cNvPr>
          <p:cNvPicPr>
            <a:picLocks noChangeAspect="1"/>
          </p:cNvPicPr>
          <p:nvPr/>
        </p:nvPicPr>
        <p:blipFill>
          <a:blip r:embed="rId4">
            <a:lum/>
            <a:alphaModFix/>
          </a:blip>
          <a:srcRect/>
          <a:stretch>
            <a:fillRect/>
          </a:stretch>
        </p:blipFill>
        <p:spPr>
          <a:xfrm>
            <a:off x="5775607" y="2270965"/>
            <a:ext cx="3456775" cy="2592581"/>
          </a:xfrm>
          <a:prstGeom prst="rect">
            <a:avLst/>
          </a:prstGeom>
          <a:noFill/>
          <a:ln>
            <a:noFill/>
          </a:ln>
        </p:spPr>
      </p:pic>
      <p:pic>
        <p:nvPicPr>
          <p:cNvPr id="12" name="Immagine 11">
            <a:extLst>
              <a:ext uri="{FF2B5EF4-FFF2-40B4-BE49-F238E27FC236}">
                <a16:creationId xmlns:a16="http://schemas.microsoft.com/office/drawing/2014/main" id="{AA658BA4-6929-7E59-CA79-9C3D2069F484}"/>
              </a:ext>
            </a:extLst>
          </p:cNvPr>
          <p:cNvPicPr>
            <a:picLocks noChangeAspect="1"/>
          </p:cNvPicPr>
          <p:nvPr/>
        </p:nvPicPr>
        <p:blipFill>
          <a:blip r:embed="rId5">
            <a:lum/>
            <a:alphaModFix/>
          </a:blip>
          <a:srcRect/>
          <a:stretch>
            <a:fillRect/>
          </a:stretch>
        </p:blipFill>
        <p:spPr>
          <a:xfrm>
            <a:off x="2607806" y="2270964"/>
            <a:ext cx="3456775" cy="2592581"/>
          </a:xfrm>
          <a:prstGeom prst="rect">
            <a:avLst/>
          </a:prstGeom>
          <a:noFill/>
          <a:ln>
            <a:noFill/>
          </a:ln>
        </p:spPr>
      </p:pic>
      <p:sp>
        <p:nvSpPr>
          <p:cNvPr id="8" name="Titolo 7">
            <a:extLst>
              <a:ext uri="{FF2B5EF4-FFF2-40B4-BE49-F238E27FC236}">
                <a16:creationId xmlns:a16="http://schemas.microsoft.com/office/drawing/2014/main" id="{1EF20407-8FBB-EE24-19C5-9FEC3542E3F9}"/>
              </a:ext>
            </a:extLst>
          </p:cNvPr>
          <p:cNvSpPr>
            <a:spLocks noGrp="1"/>
          </p:cNvSpPr>
          <p:nvPr>
            <p:ph type="title"/>
          </p:nvPr>
        </p:nvSpPr>
        <p:spPr/>
        <p:txBody>
          <a:bodyPr/>
          <a:lstStyle/>
          <a:p>
            <a:r>
              <a:rPr lang="en-GB" dirty="0"/>
              <a:t>Witness energy spread distribution at the plasma module exit</a:t>
            </a:r>
          </a:p>
        </p:txBody>
      </p:sp>
      <p:sp>
        <p:nvSpPr>
          <p:cNvPr id="10" name="Segnaposto numero diapositiva 3">
            <a:extLst>
              <a:ext uri="{FF2B5EF4-FFF2-40B4-BE49-F238E27FC236}">
                <a16:creationId xmlns:a16="http://schemas.microsoft.com/office/drawing/2014/main" id="{A1AB10B3-10DB-C5F0-77E9-F49B0D9751E9}"/>
              </a:ext>
            </a:extLst>
          </p:cNvPr>
          <p:cNvSpPr>
            <a:spLocks noGrp="1"/>
          </p:cNvSpPr>
          <p:nvPr>
            <p:ph type="sldNum" sz="quarter" idx="4294967295"/>
          </p:nvPr>
        </p:nvSpPr>
        <p:spPr>
          <a:xfrm>
            <a:off x="7010400" y="4767263"/>
            <a:ext cx="2133600" cy="274637"/>
          </a:xfrm>
        </p:spPr>
        <p:txBody>
          <a:bodyPr/>
          <a:lstStyle/>
          <a:p>
            <a:pPr lvl="0"/>
            <a:fld id="{667E0865-7975-604E-AC26-07639ED8A172}" type="slidenum">
              <a:rPr lang="en-US" smtClean="0"/>
              <a:t>23</a:t>
            </a:fld>
            <a:endParaRPr lang="en-US"/>
          </a:p>
        </p:txBody>
      </p:sp>
      <p:sp>
        <p:nvSpPr>
          <p:cNvPr id="6" name="CasellaDiTesto 5">
            <a:extLst>
              <a:ext uri="{FF2B5EF4-FFF2-40B4-BE49-F238E27FC236}">
                <a16:creationId xmlns:a16="http://schemas.microsoft.com/office/drawing/2014/main" id="{7995E264-F0C3-91BB-85DE-4E5532A073B2}"/>
              </a:ext>
            </a:extLst>
          </p:cNvPr>
          <p:cNvSpPr txBox="1"/>
          <p:nvPr/>
        </p:nvSpPr>
        <p:spPr>
          <a:xfrm>
            <a:off x="3696814" y="2295450"/>
            <a:ext cx="1074387" cy="242306"/>
          </a:xfrm>
          <a:prstGeom prst="rect">
            <a:avLst/>
          </a:prstGeom>
          <a:noFill/>
          <a:ln>
            <a:noFill/>
          </a:ln>
        </p:spPr>
        <p:txBody>
          <a:bodyPr vert="horz" wrap="none" lIns="61209" tIns="30605" rIns="61209" bIns="30605" anchorCtr="0" compatLnSpc="0">
            <a:spAutoFit/>
          </a:bodyPr>
          <a:lstStyle/>
          <a:p>
            <a:pPr hangingPunct="0"/>
            <a:r>
              <a:rPr lang="en-US" sz="1224">
                <a:latin typeface="Arial" pitchFamily="18"/>
                <a:ea typeface="Arial Unicode MS" pitchFamily="2"/>
                <a:cs typeface="Tahoma" pitchFamily="2"/>
              </a:rPr>
              <a:t>Nominal case</a:t>
            </a:r>
          </a:p>
        </p:txBody>
      </p:sp>
      <p:sp>
        <p:nvSpPr>
          <p:cNvPr id="7" name="CasellaDiTesto 6">
            <a:extLst>
              <a:ext uri="{FF2B5EF4-FFF2-40B4-BE49-F238E27FC236}">
                <a16:creationId xmlns:a16="http://schemas.microsoft.com/office/drawing/2014/main" id="{28B91954-41F9-C587-5BA9-3B97EE5B6C1F}"/>
              </a:ext>
            </a:extLst>
          </p:cNvPr>
          <p:cNvSpPr txBox="1"/>
          <p:nvPr/>
        </p:nvSpPr>
        <p:spPr>
          <a:xfrm>
            <a:off x="6566784" y="2270966"/>
            <a:ext cx="1772270" cy="242306"/>
          </a:xfrm>
          <a:prstGeom prst="rect">
            <a:avLst/>
          </a:prstGeom>
          <a:noFill/>
          <a:ln>
            <a:noFill/>
          </a:ln>
        </p:spPr>
        <p:txBody>
          <a:bodyPr vert="horz" wrap="none" lIns="61209" tIns="30605" rIns="61209" bIns="30605" anchorCtr="0" compatLnSpc="0">
            <a:spAutoFit/>
          </a:bodyPr>
          <a:lstStyle/>
          <a:p>
            <a:pPr hangingPunct="0"/>
            <a:r>
              <a:rPr lang="en-US" sz="1224">
                <a:latin typeface="Arial" pitchFamily="18"/>
                <a:ea typeface="Arial Unicode MS" pitchFamily="2"/>
                <a:cs typeface="Tahoma" pitchFamily="2"/>
              </a:rPr>
              <a:t>Half sband-phase jitters</a:t>
            </a:r>
          </a:p>
        </p:txBody>
      </p:sp>
      <p:sp>
        <p:nvSpPr>
          <p:cNvPr id="2" name="CasellaDiTesto 1">
            <a:extLst>
              <a:ext uri="{FF2B5EF4-FFF2-40B4-BE49-F238E27FC236}">
                <a16:creationId xmlns:a16="http://schemas.microsoft.com/office/drawing/2014/main" id="{1828976A-677E-6DAF-7759-C087D902743C}"/>
              </a:ext>
            </a:extLst>
          </p:cNvPr>
          <p:cNvSpPr txBox="1"/>
          <p:nvPr/>
        </p:nvSpPr>
        <p:spPr>
          <a:xfrm>
            <a:off x="6783634" y="710297"/>
            <a:ext cx="2402541" cy="369332"/>
          </a:xfrm>
          <a:prstGeom prst="rect">
            <a:avLst/>
          </a:prstGeom>
          <a:noFill/>
        </p:spPr>
        <p:txBody>
          <a:bodyPr wrap="square" rtlCol="0">
            <a:spAutoFit/>
          </a:bodyPr>
          <a:lstStyle/>
          <a:p>
            <a:r>
              <a:rPr lang="en-GB" dirty="0"/>
              <a:t>A. Del </a:t>
            </a:r>
            <a:r>
              <a:rPr lang="en-GB" dirty="0" err="1"/>
              <a:t>Dotto</a:t>
            </a:r>
            <a:r>
              <a:rPr lang="en-GB" dirty="0"/>
              <a:t>, S. Romeo</a:t>
            </a:r>
          </a:p>
        </p:txBody>
      </p:sp>
      <p:sp>
        <p:nvSpPr>
          <p:cNvPr id="3" name="CasellaDiTesto 2">
            <a:extLst>
              <a:ext uri="{FF2B5EF4-FFF2-40B4-BE49-F238E27FC236}">
                <a16:creationId xmlns:a16="http://schemas.microsoft.com/office/drawing/2014/main" id="{FF97B137-E443-E0C7-7A03-A1FC586982FA}"/>
              </a:ext>
            </a:extLst>
          </p:cNvPr>
          <p:cNvSpPr txBox="1"/>
          <p:nvPr/>
        </p:nvSpPr>
        <p:spPr>
          <a:xfrm>
            <a:off x="6983958" y="1677772"/>
            <a:ext cx="2124546" cy="444990"/>
          </a:xfrm>
          <a:prstGeom prst="rect">
            <a:avLst/>
          </a:prstGeom>
          <a:noFill/>
          <a:ln>
            <a:noFill/>
          </a:ln>
        </p:spPr>
        <p:txBody>
          <a:bodyPr vert="horz" wrap="none" lIns="61209" tIns="30605" rIns="61209" bIns="30605" compatLnSpc="0">
            <a:spAutoFit/>
          </a:bodyPr>
          <a:lstStyle/>
          <a:p>
            <a:pPr marL="285750" indent="-285750" hangingPunct="0">
              <a:buSzPct val="100000"/>
              <a:buFont typeface="Arial" panose="020B0604020202020204" pitchFamily="34" charset="0"/>
              <a:buChar char="•"/>
            </a:pPr>
            <a:r>
              <a:rPr lang="en-US" sz="1224" dirty="0">
                <a:latin typeface="Ubuntu Ligth" pitchFamily="18"/>
                <a:ea typeface="Arial Unicode MS" pitchFamily="2"/>
                <a:cs typeface="Tahoma" pitchFamily="2"/>
              </a:rPr>
              <a:t>Capillary length 60 cm</a:t>
            </a:r>
          </a:p>
          <a:p>
            <a:pPr marL="285750" indent="-285750" hangingPunct="0">
              <a:buSzPct val="100000"/>
              <a:buFont typeface="Arial" panose="020B0604020202020204" pitchFamily="34" charset="0"/>
              <a:buChar char="•"/>
            </a:pPr>
            <a:r>
              <a:rPr lang="en-US" sz="1224" dirty="0">
                <a:latin typeface="Ubuntu Ligth" pitchFamily="18"/>
                <a:ea typeface="Arial Unicode MS" pitchFamily="2"/>
                <a:cs typeface="Tahoma" pitchFamily="2"/>
              </a:rPr>
              <a:t>Cut at 80% of 30 </a:t>
            </a:r>
            <a:r>
              <a:rPr lang="en-US" sz="1224" dirty="0" err="1">
                <a:latin typeface="Ubuntu Ligth" pitchFamily="18"/>
                <a:ea typeface="Arial Unicode MS" pitchFamily="2"/>
                <a:cs typeface="Tahoma" pitchFamily="2"/>
              </a:rPr>
              <a:t>pC</a:t>
            </a:r>
            <a:r>
              <a:rPr lang="en-US" sz="1224" dirty="0">
                <a:latin typeface="Ubuntu Ligth" pitchFamily="18"/>
                <a:ea typeface="Arial Unicode MS" pitchFamily="2"/>
                <a:cs typeface="Tahoma" pitchFamily="2"/>
              </a:rPr>
              <a:t> charge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5FDF0428-8BE7-A928-EE26-7335B920E274}"/>
              </a:ext>
            </a:extLst>
          </p:cNvPr>
          <p:cNvSpPr>
            <a:spLocks noGrp="1"/>
          </p:cNvSpPr>
          <p:nvPr>
            <p:ph type="title"/>
          </p:nvPr>
        </p:nvSpPr>
        <p:spPr>
          <a:xfrm>
            <a:off x="1962462" y="80920"/>
            <a:ext cx="7146042" cy="842752"/>
          </a:xfrm>
        </p:spPr>
        <p:txBody>
          <a:bodyPr anchor="ctr">
            <a:normAutofit fontScale="90000"/>
          </a:bodyPr>
          <a:lstStyle/>
          <a:p>
            <a:r>
              <a:rPr lang="en-GB" dirty="0"/>
              <a:t>Updated analysis for Photoinjector w S-band </a:t>
            </a:r>
            <a:r>
              <a:rPr lang="en-GB" dirty="0" err="1"/>
              <a:t>ampl</a:t>
            </a:r>
            <a:r>
              <a:rPr lang="en-GB" dirty="0"/>
              <a:t>. jitter contribution comparable w phase jitter contribution and neglecting the  laser time arrival</a:t>
            </a:r>
            <a:endParaRPr lang="en-GB" sz="2100" dirty="0">
              <a:solidFill>
                <a:schemeClr val="accent5">
                  <a:lumMod val="75000"/>
                </a:schemeClr>
              </a:solidFill>
              <a:effectLst>
                <a:outerShdw blurRad="38100" dist="38100" dir="2700000" algn="tl">
                  <a:srgbClr val="000000">
                    <a:alpha val="43137"/>
                  </a:srgbClr>
                </a:outerShdw>
              </a:effectLst>
              <a:latin typeface="Maiandra GD" panose="020E050203030802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026C9D9B-5877-449C-B213-217A2FDF1E16}"/>
              </a:ext>
            </a:extLst>
          </p:cNvPr>
          <p:cNvSpPr>
            <a:spLocks noGrp="1"/>
          </p:cNvSpPr>
          <p:nvPr>
            <p:ph idx="1"/>
          </p:nvPr>
        </p:nvSpPr>
        <p:spPr>
          <a:xfrm>
            <a:off x="0" y="1316637"/>
            <a:ext cx="5831462" cy="2397714"/>
          </a:xfrm>
        </p:spPr>
        <p:txBody>
          <a:bodyPr>
            <a:noAutofit/>
          </a:bodyPr>
          <a:lstStyle/>
          <a:p>
            <a:pPr algn="just"/>
            <a:r>
              <a:rPr lang="en-GB" sz="1200" dirty="0">
                <a:latin typeface="Helvetica Neue Light"/>
                <a:cs typeface="Calibri Light" panose="020F0302020204030204" pitchFamily="34" charset="0"/>
              </a:rPr>
              <a:t>Updated jitter values have been evaluated as in Table</a:t>
            </a:r>
          </a:p>
          <a:p>
            <a:pPr algn="just"/>
            <a:r>
              <a:rPr lang="en-GB" sz="1200" dirty="0">
                <a:latin typeface="Helvetica Neue Light"/>
                <a:cs typeface="Calibri Light" panose="020F0302020204030204" pitchFamily="34" charset="0"/>
              </a:rPr>
              <a:t>The major upgrade of the machine regarded the photocathode laser TOA jitter </a:t>
            </a:r>
            <a:r>
              <a:rPr lang="en-GB" sz="1200" dirty="0">
                <a:latin typeface="Helvetica Neue Light"/>
                <a:cs typeface="Calibri Light" panose="020F0302020204030204" pitchFamily="34" charset="0"/>
                <a:sym typeface="Wingdings" panose="05000000000000000000" pitchFamily="2" charset="2"/>
              </a:rPr>
              <a:t> 0 fs</a:t>
            </a:r>
          </a:p>
          <a:p>
            <a:pPr algn="just"/>
            <a:r>
              <a:rPr lang="en-GB" sz="1200" dirty="0">
                <a:latin typeface="Helvetica Neue Light"/>
                <a:cs typeface="Calibri Light" panose="020F0302020204030204" pitchFamily="34" charset="0"/>
                <a:sym typeface="Wingdings" panose="05000000000000000000" pitchFamily="2" charset="2"/>
              </a:rPr>
              <a:t>In the chosen range the timing jitter depends quite linearly on the considered quantities</a:t>
            </a:r>
          </a:p>
          <a:p>
            <a:pPr lvl="1" algn="just"/>
            <a:endParaRPr lang="en-GB" sz="1200" dirty="0">
              <a:latin typeface="Helvetica Neue Light"/>
              <a:cs typeface="Calibri Light" panose="020F0302020204030204" pitchFamily="34" charset="0"/>
            </a:endParaRPr>
          </a:p>
        </p:txBody>
      </p:sp>
      <p:graphicFrame>
        <p:nvGraphicFramePr>
          <p:cNvPr id="8" name="Tabella 7">
            <a:extLst>
              <a:ext uri="{FF2B5EF4-FFF2-40B4-BE49-F238E27FC236}">
                <a16:creationId xmlns:a16="http://schemas.microsoft.com/office/drawing/2014/main" id="{689CE19F-A156-8393-7240-CBBB4CD5E0E4}"/>
              </a:ext>
            </a:extLst>
          </p:cNvPr>
          <p:cNvGraphicFramePr>
            <a:graphicFrameLocks noGrp="1"/>
          </p:cNvGraphicFramePr>
          <p:nvPr>
            <p:extLst>
              <p:ext uri="{D42A27DB-BD31-4B8C-83A1-F6EECF244321}">
                <p14:modId xmlns:p14="http://schemas.microsoft.com/office/powerpoint/2010/main" val="1312491570"/>
              </p:ext>
            </p:extLst>
          </p:nvPr>
        </p:nvGraphicFramePr>
        <p:xfrm>
          <a:off x="6024282" y="1416423"/>
          <a:ext cx="3040278" cy="3399263"/>
        </p:xfrm>
        <a:graphic>
          <a:graphicData uri="http://schemas.openxmlformats.org/drawingml/2006/table">
            <a:tbl>
              <a:tblPr bandRow="1">
                <a:tableStyleId>{5C22544A-7EE6-4342-B048-85BDC9FD1C3A}</a:tableStyleId>
              </a:tblPr>
              <a:tblGrid>
                <a:gridCol w="1490063">
                  <a:extLst>
                    <a:ext uri="{9D8B030D-6E8A-4147-A177-3AD203B41FA5}">
                      <a16:colId xmlns:a16="http://schemas.microsoft.com/office/drawing/2014/main" val="20000"/>
                    </a:ext>
                  </a:extLst>
                </a:gridCol>
                <a:gridCol w="909637">
                  <a:extLst>
                    <a:ext uri="{9D8B030D-6E8A-4147-A177-3AD203B41FA5}">
                      <a16:colId xmlns:a16="http://schemas.microsoft.com/office/drawing/2014/main" val="20001"/>
                    </a:ext>
                  </a:extLst>
                </a:gridCol>
                <a:gridCol w="640578">
                  <a:extLst>
                    <a:ext uri="{9D8B030D-6E8A-4147-A177-3AD203B41FA5}">
                      <a16:colId xmlns:a16="http://schemas.microsoft.com/office/drawing/2014/main" val="20002"/>
                    </a:ext>
                  </a:extLst>
                </a:gridCol>
              </a:tblGrid>
              <a:tr h="244939">
                <a:tc gridSpan="3">
                  <a:txBody>
                    <a:bodyPr/>
                    <a:lstStyle/>
                    <a:p>
                      <a:r>
                        <a:rPr lang="en-US" sz="1200" b="1" baseline="0" dirty="0">
                          <a:solidFill>
                            <a:schemeClr val="bg1"/>
                          </a:solidFill>
                          <a:latin typeface="+mn-lt"/>
                        </a:rPr>
                        <a:t>RF Gun (rms)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20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800" b="1" baseline="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44939">
                <a:tc>
                  <a:txBody>
                    <a:bodyPr/>
                    <a:lstStyle/>
                    <a:p>
                      <a:r>
                        <a:rPr lang="en-US" sz="1200" baseline="0" dirty="0">
                          <a:solidFill>
                            <a:schemeClr val="tx1"/>
                          </a:solidFill>
                          <a:latin typeface="+mn-lt"/>
                        </a:rPr>
                        <a:t>RF Voltage [</a:t>
                      </a:r>
                      <a:r>
                        <a:rPr lang="el-GR" sz="1200" baseline="0" dirty="0">
                          <a:solidFill>
                            <a:schemeClr val="tx1"/>
                          </a:solidFill>
                          <a:latin typeface="+mn-lt"/>
                        </a:rPr>
                        <a:t>Δ</a:t>
                      </a:r>
                      <a:r>
                        <a:rPr lang="it-IT" sz="1200" baseline="0" dirty="0">
                          <a:solidFill>
                            <a:schemeClr val="tx1"/>
                          </a:solidFill>
                          <a:latin typeface="+mn-lt"/>
                        </a:rPr>
                        <a:t>V</a:t>
                      </a:r>
                      <a:r>
                        <a:rPr lang="en-US" sz="1200" baseline="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0.030</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4939">
                <a:tc>
                  <a:txBody>
                    <a:bodyPr/>
                    <a:lstStyle/>
                    <a:p>
                      <a:r>
                        <a:rPr lang="en-US" sz="1200" baseline="0" dirty="0">
                          <a:solidFill>
                            <a:schemeClr val="tx1"/>
                          </a:solidFill>
                          <a:latin typeface="+mn-lt"/>
                        </a:rPr>
                        <a:t>RF Phase [</a:t>
                      </a:r>
                      <a:r>
                        <a:rPr lang="el-GR" sz="1200" kern="1200" baseline="0" dirty="0">
                          <a:solidFill>
                            <a:schemeClr val="tx1"/>
                          </a:solidFill>
                          <a:latin typeface="+mn-lt"/>
                          <a:ea typeface="+mn-ea"/>
                          <a:cs typeface="+mn-cs"/>
                        </a:rPr>
                        <a:t>Δ</a:t>
                      </a:r>
                      <a:r>
                        <a:rPr lang="it-IT" sz="1200" kern="1200" baseline="0" dirty="0">
                          <a:solidFill>
                            <a:schemeClr val="tx1"/>
                          </a:solidFill>
                          <a:latin typeface="+mn-lt"/>
                          <a:ea typeface="+mn-ea"/>
                          <a:cs typeface="+mn-cs"/>
                        </a:rPr>
                        <a:t>φ]</a:t>
                      </a:r>
                      <a:endParaRPr lang="en-US" sz="1200" baseline="0"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0.015</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1" dirty="0" err="1">
                          <a:solidFill>
                            <a:schemeClr val="tx1"/>
                          </a:solidFill>
                          <a:latin typeface="+mn-lt"/>
                        </a:rPr>
                        <a:t>deg</a:t>
                      </a:r>
                      <a:endParaRPr lang="en-US" sz="1200" i="1"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44939">
                <a:tc gridSpan="3">
                  <a:txBody>
                    <a:bodyPr/>
                    <a:lstStyle/>
                    <a:p>
                      <a:r>
                        <a:rPr lang="en-US" sz="1200" b="1" baseline="0" dirty="0">
                          <a:solidFill>
                            <a:schemeClr val="bg1"/>
                          </a:solidFill>
                          <a:latin typeface="+mn-lt"/>
                        </a:rPr>
                        <a:t>S-band Accelerating Sections (rms)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20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800" b="1" baseline="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3"/>
                  </a:ext>
                </a:extLst>
              </a:tr>
              <a:tr h="244939">
                <a:tc>
                  <a:txBody>
                    <a:bodyPr/>
                    <a:lstStyle/>
                    <a:p>
                      <a:r>
                        <a:rPr lang="en-US" sz="1200" baseline="0" dirty="0">
                          <a:solidFill>
                            <a:schemeClr val="tx1"/>
                          </a:solidFill>
                          <a:latin typeface="+mn-lt"/>
                        </a:rPr>
                        <a:t>RF Voltage [</a:t>
                      </a:r>
                      <a:r>
                        <a:rPr lang="el-GR" sz="1200" baseline="0" dirty="0">
                          <a:solidFill>
                            <a:schemeClr val="tx1"/>
                          </a:solidFill>
                          <a:latin typeface="+mn-lt"/>
                        </a:rPr>
                        <a:t>Δ</a:t>
                      </a:r>
                      <a:r>
                        <a:rPr lang="it-IT" sz="1200" baseline="0" dirty="0">
                          <a:solidFill>
                            <a:schemeClr val="tx1"/>
                          </a:solidFill>
                          <a:latin typeface="+mn-lt"/>
                        </a:rPr>
                        <a:t>V</a:t>
                      </a:r>
                      <a:r>
                        <a:rPr lang="en-US" sz="1200" baseline="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0.030</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44939">
                <a:tc>
                  <a:txBody>
                    <a:bodyPr/>
                    <a:lstStyle/>
                    <a:p>
                      <a:r>
                        <a:rPr lang="en-US" sz="1200" baseline="0" dirty="0">
                          <a:solidFill>
                            <a:schemeClr val="tx1"/>
                          </a:solidFill>
                          <a:latin typeface="+mn-lt"/>
                        </a:rPr>
                        <a:t>RF Phase [</a:t>
                      </a:r>
                      <a:r>
                        <a:rPr lang="el-GR" sz="1200" kern="1200" baseline="0" dirty="0">
                          <a:solidFill>
                            <a:schemeClr val="tx1"/>
                          </a:solidFill>
                          <a:latin typeface="+mn-lt"/>
                          <a:ea typeface="+mn-ea"/>
                          <a:cs typeface="+mn-cs"/>
                        </a:rPr>
                        <a:t>Δ</a:t>
                      </a:r>
                      <a:r>
                        <a:rPr lang="it-IT" sz="1200" kern="1200" baseline="0" dirty="0">
                          <a:solidFill>
                            <a:schemeClr val="tx1"/>
                          </a:solidFill>
                          <a:latin typeface="+mn-lt"/>
                          <a:ea typeface="+mn-ea"/>
                          <a:cs typeface="+mn-cs"/>
                        </a:rPr>
                        <a:t>φ]</a:t>
                      </a:r>
                      <a:endParaRPr lang="en-US" sz="1200" baseline="0"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0.015</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1" dirty="0" err="1">
                          <a:solidFill>
                            <a:schemeClr val="tx1"/>
                          </a:solidFill>
                          <a:latin typeface="+mn-lt"/>
                        </a:rPr>
                        <a:t>deg</a:t>
                      </a:r>
                      <a:endParaRPr lang="en-US" sz="1200" i="1"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4939">
                <a:tc gridSpan="3">
                  <a:txBody>
                    <a:bodyPr/>
                    <a:lstStyle/>
                    <a:p>
                      <a:r>
                        <a:rPr lang="en-US" sz="1200" b="1" baseline="0" dirty="0">
                          <a:solidFill>
                            <a:schemeClr val="bg1"/>
                          </a:solidFill>
                          <a:latin typeface="+mn-lt"/>
                        </a:rPr>
                        <a:t>X-band Accelerating Sections (rms)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20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800" b="1" baseline="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5071409"/>
                  </a:ext>
                </a:extLst>
              </a:tr>
              <a:tr h="244939">
                <a:tc>
                  <a:txBody>
                    <a:bodyPr/>
                    <a:lstStyle/>
                    <a:p>
                      <a:r>
                        <a:rPr lang="en-US" sz="1200" baseline="0" dirty="0">
                          <a:solidFill>
                            <a:schemeClr val="tx1"/>
                          </a:solidFill>
                          <a:latin typeface="+mn-lt"/>
                        </a:rPr>
                        <a:t>RF Voltage [</a:t>
                      </a:r>
                      <a:r>
                        <a:rPr lang="el-GR" sz="1200" baseline="0" dirty="0">
                          <a:solidFill>
                            <a:schemeClr val="tx1"/>
                          </a:solidFill>
                          <a:latin typeface="+mn-lt"/>
                        </a:rPr>
                        <a:t>Δ</a:t>
                      </a:r>
                      <a:r>
                        <a:rPr lang="it-IT" sz="1200" baseline="0" dirty="0">
                          <a:solidFill>
                            <a:schemeClr val="tx1"/>
                          </a:solidFill>
                          <a:latin typeface="+mn-lt"/>
                        </a:rPr>
                        <a:t>V</a:t>
                      </a:r>
                      <a:r>
                        <a:rPr lang="en-US" sz="1200" baseline="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0.02</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1047441"/>
                  </a:ext>
                </a:extLst>
              </a:tr>
              <a:tr h="244939">
                <a:tc>
                  <a:txBody>
                    <a:bodyPr/>
                    <a:lstStyle/>
                    <a:p>
                      <a:r>
                        <a:rPr lang="en-US" sz="1200" baseline="0" dirty="0">
                          <a:solidFill>
                            <a:schemeClr val="tx1"/>
                          </a:solidFill>
                          <a:latin typeface="+mn-lt"/>
                        </a:rPr>
                        <a:t>RF Phase [</a:t>
                      </a:r>
                      <a:r>
                        <a:rPr lang="el-GR" sz="1200" kern="1200" baseline="0" dirty="0">
                          <a:solidFill>
                            <a:schemeClr val="tx1"/>
                          </a:solidFill>
                          <a:latin typeface="+mn-lt"/>
                          <a:ea typeface="+mn-ea"/>
                          <a:cs typeface="+mn-cs"/>
                        </a:rPr>
                        <a:t>Δ</a:t>
                      </a:r>
                      <a:r>
                        <a:rPr lang="it-IT" sz="1200" kern="1200" baseline="0" dirty="0">
                          <a:solidFill>
                            <a:schemeClr val="tx1"/>
                          </a:solidFill>
                          <a:latin typeface="+mn-lt"/>
                          <a:ea typeface="+mn-ea"/>
                          <a:cs typeface="+mn-cs"/>
                        </a:rPr>
                        <a:t>φ]</a:t>
                      </a:r>
                      <a:endParaRPr lang="en-US" sz="1200" baseline="0"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0.10</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1" dirty="0" err="1">
                          <a:solidFill>
                            <a:schemeClr val="tx1"/>
                          </a:solidFill>
                          <a:latin typeface="+mn-lt"/>
                        </a:rPr>
                        <a:t>deg</a:t>
                      </a:r>
                      <a:endParaRPr lang="en-US" sz="1200" i="1"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213432"/>
                  </a:ext>
                </a:extLst>
              </a:tr>
              <a:tr h="287738">
                <a:tc gridSpan="3">
                  <a:txBody>
                    <a:bodyPr/>
                    <a:lstStyle/>
                    <a:p>
                      <a:r>
                        <a:rPr lang="en-US" sz="1200" b="1" baseline="0" dirty="0">
                          <a:solidFill>
                            <a:schemeClr val="bg1"/>
                          </a:solidFill>
                          <a:latin typeface="+mn-lt"/>
                        </a:rPr>
                        <a:t>Cathode Laser System (rms)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200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800" b="1" baseline="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6"/>
                  </a:ext>
                </a:extLst>
              </a:tr>
              <a:tr h="244939">
                <a:tc>
                  <a:txBody>
                    <a:bodyPr/>
                    <a:lstStyle/>
                    <a:p>
                      <a:r>
                        <a:rPr lang="en-US" sz="1200" baseline="0" dirty="0">
                          <a:solidFill>
                            <a:schemeClr val="tx1"/>
                          </a:solidFill>
                          <a:latin typeface="+mn-lt"/>
                        </a:rPr>
                        <a:t>Charge [</a:t>
                      </a:r>
                      <a:r>
                        <a:rPr lang="el-GR" sz="1200" baseline="0" dirty="0">
                          <a:solidFill>
                            <a:schemeClr val="tx1"/>
                          </a:solidFill>
                          <a:latin typeface="+mn-lt"/>
                        </a:rPr>
                        <a:t>Δ</a:t>
                      </a:r>
                      <a:r>
                        <a:rPr lang="it-IT" sz="1200" baseline="0" dirty="0">
                          <a:solidFill>
                            <a:schemeClr val="tx1"/>
                          </a:solidFill>
                          <a:latin typeface="+mn-lt"/>
                        </a:rPr>
                        <a:t>Q</a:t>
                      </a:r>
                      <a:r>
                        <a:rPr lang="en-US" sz="1200" baseline="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0.3</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97346">
                <a:tc>
                  <a:txBody>
                    <a:bodyPr/>
                    <a:lstStyle/>
                    <a:p>
                      <a:r>
                        <a:rPr lang="en-GB" sz="1200" baseline="0" dirty="0">
                          <a:solidFill>
                            <a:schemeClr val="tx1"/>
                          </a:solidFill>
                          <a:latin typeface="+mn-lt"/>
                        </a:rPr>
                        <a:t>Laser time of arrival [Δ𝑡] </a:t>
                      </a:r>
                      <a:endParaRPr lang="en-US" sz="1200" baseline="0"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mn-lt"/>
                        </a:rPr>
                        <a:t>fs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849779"/>
                  </a:ext>
                </a:extLst>
              </a:tr>
              <a:tr h="244939">
                <a:tc>
                  <a:txBody>
                    <a:bodyPr/>
                    <a:lstStyle/>
                    <a:p>
                      <a:r>
                        <a:rPr lang="en-US" sz="1200" baseline="0" dirty="0">
                          <a:solidFill>
                            <a:schemeClr val="tx1"/>
                          </a:solidFill>
                          <a:latin typeface="+mn-lt"/>
                        </a:rPr>
                        <a:t>Laser Spot size [</a:t>
                      </a:r>
                      <a:r>
                        <a:rPr lang="el-GR" sz="1200" kern="1200" baseline="0" dirty="0">
                          <a:solidFill>
                            <a:schemeClr val="tx1"/>
                          </a:solidFill>
                          <a:latin typeface="+mn-lt"/>
                          <a:ea typeface="+mn-ea"/>
                          <a:cs typeface="+mn-cs"/>
                        </a:rPr>
                        <a:t>Δσ</a:t>
                      </a:r>
                      <a:r>
                        <a:rPr lang="it-IT" sz="1200" kern="1200" baseline="0" dirty="0">
                          <a:solidFill>
                            <a:schemeClr val="tx1"/>
                          </a:solidFill>
                          <a:latin typeface="+mn-lt"/>
                          <a:ea typeface="+mn-ea"/>
                          <a:cs typeface="+mn-cs"/>
                        </a:rPr>
                        <a:t>]</a:t>
                      </a:r>
                      <a:endParaRPr lang="en-US" sz="1200" baseline="0" dirty="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mn-lt"/>
                        </a:rPr>
                        <a:t>± 0.3</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mn-lt"/>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9218203"/>
                  </a:ext>
                </a:extLst>
              </a:tr>
            </a:tbl>
          </a:graphicData>
        </a:graphic>
      </p:graphicFrame>
      <p:pic>
        <p:nvPicPr>
          <p:cNvPr id="6" name="Immagine 5">
            <a:extLst>
              <a:ext uri="{FF2B5EF4-FFF2-40B4-BE49-F238E27FC236}">
                <a16:creationId xmlns:a16="http://schemas.microsoft.com/office/drawing/2014/main" id="{3A6A242B-E479-C5E5-C92D-4F0680290630}"/>
              </a:ext>
            </a:extLst>
          </p:cNvPr>
          <p:cNvPicPr>
            <a:picLocks noChangeAspect="1"/>
          </p:cNvPicPr>
          <p:nvPr/>
        </p:nvPicPr>
        <p:blipFill>
          <a:blip r:embed="rId2"/>
          <a:stretch>
            <a:fillRect/>
          </a:stretch>
        </p:blipFill>
        <p:spPr>
          <a:xfrm>
            <a:off x="0" y="2515494"/>
            <a:ext cx="5831462" cy="2365313"/>
          </a:xfrm>
          <a:prstGeom prst="rect">
            <a:avLst/>
          </a:prstGeom>
        </p:spPr>
      </p:pic>
      <p:sp>
        <p:nvSpPr>
          <p:cNvPr id="4" name="Ovale 3">
            <a:extLst>
              <a:ext uri="{FF2B5EF4-FFF2-40B4-BE49-F238E27FC236}">
                <a16:creationId xmlns:a16="http://schemas.microsoft.com/office/drawing/2014/main" id="{7CBB63DF-4F6A-3722-6AF9-2C68D100C1B0}"/>
              </a:ext>
            </a:extLst>
          </p:cNvPr>
          <p:cNvSpPr/>
          <p:nvPr/>
        </p:nvSpPr>
        <p:spPr>
          <a:xfrm>
            <a:off x="306001" y="2361153"/>
            <a:ext cx="1057836" cy="655544"/>
          </a:xfrm>
          <a:prstGeom prst="ellipse">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Ovale 4">
            <a:extLst>
              <a:ext uri="{FF2B5EF4-FFF2-40B4-BE49-F238E27FC236}">
                <a16:creationId xmlns:a16="http://schemas.microsoft.com/office/drawing/2014/main" id="{CC1DE4DD-9D13-F870-9157-22D563AD5698}"/>
              </a:ext>
            </a:extLst>
          </p:cNvPr>
          <p:cNvSpPr/>
          <p:nvPr/>
        </p:nvSpPr>
        <p:spPr>
          <a:xfrm>
            <a:off x="4043082" y="2401571"/>
            <a:ext cx="1057836" cy="655544"/>
          </a:xfrm>
          <a:prstGeom prst="ellipse">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CasellaDiTesto 12">
            <a:extLst>
              <a:ext uri="{FF2B5EF4-FFF2-40B4-BE49-F238E27FC236}">
                <a16:creationId xmlns:a16="http://schemas.microsoft.com/office/drawing/2014/main" id="{FAD73905-3924-10D3-E367-5E4CB9B2EA63}"/>
              </a:ext>
            </a:extLst>
          </p:cNvPr>
          <p:cNvSpPr txBox="1"/>
          <p:nvPr/>
        </p:nvSpPr>
        <p:spPr>
          <a:xfrm>
            <a:off x="0" y="872258"/>
            <a:ext cx="8399930" cy="400110"/>
          </a:xfrm>
          <a:prstGeom prst="rect">
            <a:avLst/>
          </a:prstGeom>
          <a:noFill/>
        </p:spPr>
        <p:txBody>
          <a:bodyPr wrap="square">
            <a:spAutoFit/>
          </a:bodyPr>
          <a:lstStyle/>
          <a:p>
            <a:r>
              <a:rPr kumimoji="0" lang="en-GB" sz="2000" b="1" i="0" u="sng" strike="noStrike" kern="1200" cap="none" normalizeH="0" baseline="0" noProof="0" dirty="0">
                <a:ln>
                  <a:noFill/>
                </a:ln>
                <a:solidFill>
                  <a:srgbClr val="DA002F">
                    <a:lumMod val="75000"/>
                  </a:srgbClr>
                </a:solidFill>
                <a:effectLst>
                  <a:outerShdw blurRad="38100" dist="38100" dir="2700000" algn="tl">
                    <a:srgbClr val="000000">
                      <a:alpha val="43137"/>
                    </a:srgbClr>
                  </a:outerShdw>
                </a:effectLst>
                <a:uLnTx/>
                <a:uFillTx/>
                <a:latin typeface="Maiandra GD" panose="020E0502030308020204" pitchFamily="34" charset="0"/>
                <a:ea typeface="+mj-ea"/>
                <a:cs typeface="Calibri" panose="020F0502020204030204" pitchFamily="34" charset="0"/>
              </a:rPr>
              <a:t>Updated machine performances</a:t>
            </a:r>
            <a:endParaRPr lang="en-GB" sz="2000" dirty="0"/>
          </a:p>
        </p:txBody>
      </p:sp>
      <p:sp>
        <p:nvSpPr>
          <p:cNvPr id="14" name="Freccia destra 13">
            <a:extLst>
              <a:ext uri="{FF2B5EF4-FFF2-40B4-BE49-F238E27FC236}">
                <a16:creationId xmlns:a16="http://schemas.microsoft.com/office/drawing/2014/main" id="{EB66F6AE-1042-0FDA-C060-A12129D17A85}"/>
              </a:ext>
            </a:extLst>
          </p:cNvPr>
          <p:cNvSpPr/>
          <p:nvPr/>
        </p:nvSpPr>
        <p:spPr>
          <a:xfrm>
            <a:off x="3989294" y="1012946"/>
            <a:ext cx="753036" cy="2151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41890E74-DF89-89D7-2A31-8DB10029A5A3}"/>
                  </a:ext>
                </a:extLst>
              </p:cNvPr>
              <p:cNvSpPr txBox="1"/>
              <p:nvPr/>
            </p:nvSpPr>
            <p:spPr>
              <a:xfrm>
                <a:off x="4742330" y="908438"/>
                <a:ext cx="2635986" cy="523220"/>
              </a:xfrm>
              <a:prstGeom prst="rect">
                <a:avLst/>
              </a:prstGeom>
              <a:noFill/>
            </p:spPr>
            <p:txBody>
              <a:bodyPr wrap="square" rtlCol="0">
                <a:spAutoFit/>
              </a:bodyPr>
              <a:lstStyle/>
              <a:p>
                <a:pPr algn="l" defTabSz="342900">
                  <a:spcBef>
                    <a:spcPts val="263"/>
                  </a:spcBef>
                </a:pPr>
                <a14:m>
                  <m:oMath xmlns:m="http://schemas.openxmlformats.org/officeDocument/2006/math">
                    <m:r>
                      <a:rPr lang="en-GB" sz="1400" b="1" i="1" dirty="0" smtClean="0">
                        <a:solidFill>
                          <a:schemeClr val="accent2"/>
                        </a:solidFill>
                        <a:latin typeface="Cambria Math" panose="02040503050406030204" pitchFamily="18" charset="0"/>
                      </a:rPr>
                      <m:t>~ </m:t>
                    </m:r>
                    <m:f>
                      <m:fPr>
                        <m:type m:val="skw"/>
                        <m:ctrlPr>
                          <a:rPr lang="en-GB" sz="1400" b="1" i="1" dirty="0" smtClean="0">
                            <a:solidFill>
                              <a:schemeClr val="accent2"/>
                            </a:solidFill>
                            <a:latin typeface="Cambria Math" panose="02040503050406030204" pitchFamily="18" charset="0"/>
                          </a:rPr>
                        </m:ctrlPr>
                      </m:fPr>
                      <m:num>
                        <m:r>
                          <a:rPr lang="it-IT" sz="1400" b="1" i="1" dirty="0" smtClean="0">
                            <a:solidFill>
                              <a:schemeClr val="accent2"/>
                            </a:solidFill>
                            <a:latin typeface="Cambria Math" panose="02040503050406030204" pitchFamily="18" charset="0"/>
                          </a:rPr>
                          <m:t>𝟏</m:t>
                        </m:r>
                      </m:num>
                      <m:den>
                        <m:r>
                          <a:rPr lang="it-IT" sz="1400" b="1" i="1" dirty="0" smtClean="0">
                            <a:solidFill>
                              <a:schemeClr val="accent2"/>
                            </a:solidFill>
                            <a:latin typeface="Cambria Math" panose="02040503050406030204" pitchFamily="18" charset="0"/>
                          </a:rPr>
                          <m:t>𝟐</m:t>
                        </m:r>
                      </m:den>
                    </m:f>
                    <m:r>
                      <a:rPr lang="it-IT" sz="1400" b="1" i="1" dirty="0" smtClean="0">
                        <a:solidFill>
                          <a:schemeClr val="accent2"/>
                        </a:solidFill>
                        <a:latin typeface="Cambria Math" panose="02040503050406030204" pitchFamily="18" charset="0"/>
                      </a:rPr>
                      <m:t> </m:t>
                    </m:r>
                  </m:oMath>
                </a14:m>
                <a:r>
                  <a:rPr lang="en-GB" sz="1400" b="1" dirty="0">
                    <a:solidFill>
                      <a:schemeClr val="accent2"/>
                    </a:solidFill>
                  </a:rPr>
                  <a:t>of Wit-</a:t>
                </a:r>
                <a:r>
                  <a:rPr lang="en-GB" sz="1400" b="1" dirty="0" err="1">
                    <a:solidFill>
                      <a:schemeClr val="accent2"/>
                    </a:solidFill>
                  </a:rPr>
                  <a:t>Dri</a:t>
                </a:r>
                <a:r>
                  <a:rPr lang="en-GB" sz="1400" b="1" dirty="0">
                    <a:solidFill>
                      <a:schemeClr val="accent2"/>
                    </a:solidFill>
                  </a:rPr>
                  <a:t> distance and   		Peak current  variation </a:t>
                </a:r>
              </a:p>
            </p:txBody>
          </p:sp>
        </mc:Choice>
        <mc:Fallback xmlns="">
          <p:sp>
            <p:nvSpPr>
              <p:cNvPr id="15" name="CasellaDiTesto 14">
                <a:extLst>
                  <a:ext uri="{FF2B5EF4-FFF2-40B4-BE49-F238E27FC236}">
                    <a16:creationId xmlns:a16="http://schemas.microsoft.com/office/drawing/2014/main" id="{41890E74-DF89-89D7-2A31-8DB10029A5A3}"/>
                  </a:ext>
                </a:extLst>
              </p:cNvPr>
              <p:cNvSpPr txBox="1">
                <a:spLocks noRot="1" noChangeAspect="1" noMove="1" noResize="1" noEditPoints="1" noAdjustHandles="1" noChangeArrowheads="1" noChangeShapeType="1" noTextEdit="1"/>
              </p:cNvSpPr>
              <p:nvPr/>
            </p:nvSpPr>
            <p:spPr>
              <a:xfrm>
                <a:off x="4742330" y="908438"/>
                <a:ext cx="2635986" cy="523220"/>
              </a:xfrm>
              <a:prstGeom prst="rect">
                <a:avLst/>
              </a:prstGeom>
              <a:blipFill>
                <a:blip r:embed="rId3"/>
                <a:stretch>
                  <a:fillRect t="-61905" b="-57143"/>
                </a:stretch>
              </a:blipFill>
            </p:spPr>
            <p:txBody>
              <a:bodyPr/>
              <a:lstStyle/>
              <a:p>
                <a:r>
                  <a:rPr lang="it-IT">
                    <a:noFill/>
                  </a:rPr>
                  <a:t> </a:t>
                </a:r>
              </a:p>
            </p:txBody>
          </p:sp>
        </mc:Fallback>
      </mc:AlternateContent>
      <p:sp>
        <p:nvSpPr>
          <p:cNvPr id="2" name="Ovale 1">
            <a:extLst>
              <a:ext uri="{FF2B5EF4-FFF2-40B4-BE49-F238E27FC236}">
                <a16:creationId xmlns:a16="http://schemas.microsoft.com/office/drawing/2014/main" id="{A4C480C2-2B70-23FC-8B91-3549EBBB723A}"/>
              </a:ext>
            </a:extLst>
          </p:cNvPr>
          <p:cNvSpPr/>
          <p:nvPr/>
        </p:nvSpPr>
        <p:spPr>
          <a:xfrm>
            <a:off x="7444650" y="1572515"/>
            <a:ext cx="1057836" cy="655544"/>
          </a:xfrm>
          <a:prstGeom prst="ellipse">
            <a:avLst/>
          </a:prstGeom>
          <a:solidFill>
            <a:srgbClr val="FFFF00">
              <a:alpha val="50196"/>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7652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8FB5A-412C-FED8-ED0A-680E0AD27060}"/>
              </a:ext>
            </a:extLst>
          </p:cNvPr>
          <p:cNvSpPr>
            <a:spLocks noGrp="1"/>
          </p:cNvSpPr>
          <p:nvPr>
            <p:ph type="title"/>
          </p:nvPr>
        </p:nvSpPr>
        <p:spPr/>
        <p:txBody>
          <a:bodyPr/>
          <a:lstStyle/>
          <a:p>
            <a:r>
              <a:rPr lang="en-GB" dirty="0"/>
              <a:t>Jitter studies including acceleration in plasma for magnetic-mask shaping</a:t>
            </a:r>
          </a:p>
        </p:txBody>
      </p:sp>
      <p:sp>
        <p:nvSpPr>
          <p:cNvPr id="4" name="Segnaposto contenuto 1">
            <a:extLst>
              <a:ext uri="{FF2B5EF4-FFF2-40B4-BE49-F238E27FC236}">
                <a16:creationId xmlns:a16="http://schemas.microsoft.com/office/drawing/2014/main" id="{1348439B-CE53-5E15-3486-B940131AE512}"/>
              </a:ext>
            </a:extLst>
          </p:cNvPr>
          <p:cNvSpPr>
            <a:spLocks noGrp="1"/>
          </p:cNvSpPr>
          <p:nvPr>
            <p:ph idx="1"/>
          </p:nvPr>
        </p:nvSpPr>
        <p:spPr>
          <a:xfrm>
            <a:off x="247108" y="849087"/>
            <a:ext cx="8790756" cy="3437163"/>
          </a:xfrm>
        </p:spPr>
        <p:txBody>
          <a:bodyPr>
            <a:normAutofit/>
          </a:bodyPr>
          <a:lstStyle/>
          <a:p>
            <a:r>
              <a:rPr lang="en-GB" dirty="0"/>
              <a:t>50 machines have been tracked trough the </a:t>
            </a:r>
            <a:r>
              <a:rPr lang="en-GB" dirty="0" err="1"/>
              <a:t>Linac</a:t>
            </a:r>
            <a:r>
              <a:rPr lang="en-GB" dirty="0"/>
              <a:t> up to the plasma entrance applying the RF phase and amplitude jitters in the accelerator according to:</a:t>
            </a:r>
          </a:p>
          <a:p>
            <a:pPr lvl="1"/>
            <a:r>
              <a:rPr lang="en-GB" dirty="0"/>
              <a:t>LNF measurements at </a:t>
            </a:r>
            <a:r>
              <a:rPr lang="en-GB" dirty="0" err="1"/>
              <a:t>TeX</a:t>
            </a:r>
            <a:endParaRPr lang="en-GB" dirty="0"/>
          </a:p>
          <a:p>
            <a:pPr lvl="1"/>
            <a:endParaRPr lang="en-GB" dirty="0"/>
          </a:p>
          <a:p>
            <a:pPr lvl="1"/>
            <a:endParaRPr lang="en-GB" dirty="0"/>
          </a:p>
          <a:p>
            <a:pPr lvl="1"/>
            <a:r>
              <a:rPr lang="en-GB" dirty="0"/>
              <a:t>PSI measurements </a:t>
            </a:r>
            <a:r>
              <a:rPr lang="en-GB" sz="1600" dirty="0"/>
              <a:t>(“</a:t>
            </a:r>
            <a:r>
              <a:rPr lang="it-IT" sz="1600" i="0" u="none" strike="noStrike" dirty="0">
                <a:effectLst/>
                <a:latin typeface="-apple-system"/>
              </a:rPr>
              <a:t>RF System Performance in the </a:t>
            </a:r>
            <a:r>
              <a:rPr lang="it-IT" sz="1600" i="0" u="none" strike="noStrike" dirty="0" err="1">
                <a:effectLst/>
                <a:latin typeface="-apple-system"/>
              </a:rPr>
              <a:t>SwissFEL</a:t>
            </a:r>
            <a:r>
              <a:rPr lang="it-IT" sz="1600" i="0" u="none" strike="noStrike" dirty="0">
                <a:effectLst/>
                <a:latin typeface="-apple-system"/>
              </a:rPr>
              <a:t> </a:t>
            </a:r>
            <a:r>
              <a:rPr lang="it-IT" sz="1600" i="0" u="none" strike="noStrike" dirty="0" err="1">
                <a:effectLst/>
                <a:latin typeface="-apple-system"/>
              </a:rPr>
              <a:t>Linac</a:t>
            </a:r>
            <a:r>
              <a:rPr lang="it-IT" sz="1600" i="0" u="none" strike="noStrike" dirty="0">
                <a:effectLst/>
                <a:latin typeface="-apple-system"/>
              </a:rPr>
              <a:t>”, C. Beard et al , 								</a:t>
            </a:r>
            <a:r>
              <a:rPr lang="it-IT" sz="1600" b="0" i="0" dirty="0" err="1">
                <a:effectLst/>
                <a:latin typeface="-apple-system"/>
              </a:rPr>
              <a:t>JACoW</a:t>
            </a:r>
            <a:r>
              <a:rPr lang="it-IT" sz="1600" b="0" i="0" dirty="0">
                <a:effectLst/>
                <a:latin typeface="-apple-system"/>
              </a:rPr>
              <a:t> LINAC2022 (2022), TH2AA02)</a:t>
            </a:r>
            <a:endParaRPr lang="en-GB" sz="1600" dirty="0"/>
          </a:p>
          <a:p>
            <a:endParaRPr lang="en-GB" dirty="0"/>
          </a:p>
          <a:p>
            <a:endParaRPr lang="en-GB" dirty="0"/>
          </a:p>
        </p:txBody>
      </p:sp>
      <p:pic>
        <p:nvPicPr>
          <p:cNvPr id="5" name="Immagine 4">
            <a:extLst>
              <a:ext uri="{FF2B5EF4-FFF2-40B4-BE49-F238E27FC236}">
                <a16:creationId xmlns:a16="http://schemas.microsoft.com/office/drawing/2014/main" id="{C5084DD8-C909-35ED-9677-06B8DC2DD6A9}"/>
              </a:ext>
            </a:extLst>
          </p:cNvPr>
          <p:cNvPicPr>
            <a:picLocks noChangeAspect="1"/>
          </p:cNvPicPr>
          <p:nvPr/>
        </p:nvPicPr>
        <p:blipFill>
          <a:blip r:embed="rId2"/>
          <a:stretch>
            <a:fillRect/>
          </a:stretch>
        </p:blipFill>
        <p:spPr>
          <a:xfrm>
            <a:off x="667803" y="2398910"/>
            <a:ext cx="6977004" cy="679026"/>
          </a:xfrm>
          <a:prstGeom prst="rect">
            <a:avLst/>
          </a:prstGeom>
        </p:spPr>
      </p:pic>
      <p:pic>
        <p:nvPicPr>
          <p:cNvPr id="6" name="Immagine 5">
            <a:extLst>
              <a:ext uri="{FF2B5EF4-FFF2-40B4-BE49-F238E27FC236}">
                <a16:creationId xmlns:a16="http://schemas.microsoft.com/office/drawing/2014/main" id="{299D857A-05E2-99BA-7E44-F65A387840E8}"/>
              </a:ext>
            </a:extLst>
          </p:cNvPr>
          <p:cNvPicPr>
            <a:picLocks noChangeAspect="1"/>
          </p:cNvPicPr>
          <p:nvPr/>
        </p:nvPicPr>
        <p:blipFill>
          <a:blip r:embed="rId3"/>
          <a:stretch>
            <a:fillRect/>
          </a:stretch>
        </p:blipFill>
        <p:spPr>
          <a:xfrm>
            <a:off x="604157" y="3755751"/>
            <a:ext cx="7772400" cy="756437"/>
          </a:xfrm>
          <a:prstGeom prst="rect">
            <a:avLst/>
          </a:prstGeom>
        </p:spPr>
      </p:pic>
    </p:spTree>
    <p:extLst>
      <p:ext uri="{BB962C8B-B14F-4D97-AF65-F5344CB8AC3E}">
        <p14:creationId xmlns:p14="http://schemas.microsoft.com/office/powerpoint/2010/main" val="256403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CE3622-1BD6-18C7-E6EC-195083A4EA97}"/>
              </a:ext>
            </a:extLst>
          </p:cNvPr>
          <p:cNvSpPr>
            <a:spLocks noGrp="1"/>
          </p:cNvSpPr>
          <p:nvPr>
            <p:ph type="title"/>
          </p:nvPr>
        </p:nvSpPr>
        <p:spPr>
          <a:xfrm>
            <a:off x="1988820" y="40314"/>
            <a:ext cx="7048500" cy="695232"/>
          </a:xfrm>
        </p:spPr>
        <p:txBody>
          <a:bodyPr>
            <a:normAutofit/>
          </a:bodyPr>
          <a:lstStyle/>
          <a:p>
            <a:pPr algn="l"/>
            <a:r>
              <a:rPr lang="en-GB" dirty="0"/>
              <a:t>Jitter analysis Summary Table &amp; Open Points</a:t>
            </a:r>
          </a:p>
        </p:txBody>
      </p:sp>
      <p:sp>
        <p:nvSpPr>
          <p:cNvPr id="9" name="Text Placeholder 2">
            <a:extLst>
              <a:ext uri="{FF2B5EF4-FFF2-40B4-BE49-F238E27FC236}">
                <a16:creationId xmlns:a16="http://schemas.microsoft.com/office/drawing/2014/main" id="{950A2E6E-F8DC-C53A-7689-4FF47A1AEDF4}"/>
              </a:ext>
            </a:extLst>
          </p:cNvPr>
          <p:cNvSpPr>
            <a:spLocks noGrp="1"/>
          </p:cNvSpPr>
          <p:nvPr>
            <p:ph type="body" idx="1"/>
          </p:nvPr>
        </p:nvSpPr>
        <p:spPr>
          <a:xfrm>
            <a:off x="35859" y="1230543"/>
            <a:ext cx="4040188" cy="479822"/>
          </a:xfrm>
        </p:spPr>
        <p:txBody>
          <a:bodyPr/>
          <a:lstStyle/>
          <a:p>
            <a:r>
              <a:rPr lang="en-US" dirty="0"/>
              <a:t>Summary Table</a:t>
            </a:r>
          </a:p>
        </p:txBody>
      </p:sp>
      <p:sp>
        <p:nvSpPr>
          <p:cNvPr id="11" name="Text Placeholder 4">
            <a:extLst>
              <a:ext uri="{FF2B5EF4-FFF2-40B4-BE49-F238E27FC236}">
                <a16:creationId xmlns:a16="http://schemas.microsoft.com/office/drawing/2014/main" id="{C92DECCF-4D36-CF2E-E62B-3C008BAD5803}"/>
              </a:ext>
            </a:extLst>
          </p:cNvPr>
          <p:cNvSpPr>
            <a:spLocks noGrp="1"/>
          </p:cNvSpPr>
          <p:nvPr>
            <p:ph type="body" sz="quarter" idx="3"/>
          </p:nvPr>
        </p:nvSpPr>
        <p:spPr>
          <a:xfrm>
            <a:off x="4896038" y="1230543"/>
            <a:ext cx="4041775" cy="479822"/>
          </a:xfrm>
        </p:spPr>
        <p:txBody>
          <a:bodyPr/>
          <a:lstStyle/>
          <a:p>
            <a:r>
              <a:rPr lang="en-GB" sz="1800" dirty="0">
                <a:solidFill>
                  <a:schemeClr val="accent1">
                    <a:lumMod val="75000"/>
                  </a:schemeClr>
                </a:solidFill>
              </a:rPr>
              <a:t>Magnetic Shaping open points:</a:t>
            </a:r>
          </a:p>
        </p:txBody>
      </p:sp>
      <p:sp>
        <p:nvSpPr>
          <p:cNvPr id="3" name="Segnaposto contenuto 2">
            <a:extLst>
              <a:ext uri="{FF2B5EF4-FFF2-40B4-BE49-F238E27FC236}">
                <a16:creationId xmlns:a16="http://schemas.microsoft.com/office/drawing/2014/main" id="{4925F3A1-9AA0-4E3B-8196-0A058B7C96F5}"/>
              </a:ext>
            </a:extLst>
          </p:cNvPr>
          <p:cNvSpPr>
            <a:spLocks noGrp="1"/>
          </p:cNvSpPr>
          <p:nvPr>
            <p:ph sz="quarter" idx="4"/>
          </p:nvPr>
        </p:nvSpPr>
        <p:spPr>
          <a:xfrm>
            <a:off x="4896038" y="1935956"/>
            <a:ext cx="4041775" cy="2963466"/>
          </a:xfrm>
        </p:spPr>
        <p:txBody>
          <a:bodyPr vert="horz" lIns="91440" tIns="45720" rIns="91440" bIns="45720" numCol="2" rtlCol="0">
            <a:normAutofit/>
          </a:bodyPr>
          <a:lstStyle/>
          <a:p>
            <a:pPr>
              <a:lnSpc>
                <a:spcPct val="90000"/>
              </a:lnSpc>
            </a:pPr>
            <a:r>
              <a:rPr lang="en-GB" sz="1700" dirty="0"/>
              <a:t>Witness Transverse emittance optimization</a:t>
            </a:r>
          </a:p>
          <a:p>
            <a:pPr>
              <a:lnSpc>
                <a:spcPct val="90000"/>
              </a:lnSpc>
            </a:pPr>
            <a:r>
              <a:rPr lang="en-GB" sz="1700" dirty="0"/>
              <a:t>Beam loading check and optimization </a:t>
            </a:r>
          </a:p>
          <a:p>
            <a:pPr>
              <a:lnSpc>
                <a:spcPct val="90000"/>
              </a:lnSpc>
            </a:pPr>
            <a:r>
              <a:rPr lang="en-GB" sz="1700" dirty="0"/>
              <a:t>Geant4 simulation of the wedge</a:t>
            </a:r>
          </a:p>
          <a:p>
            <a:pPr>
              <a:lnSpc>
                <a:spcPct val="90000"/>
              </a:lnSpc>
            </a:pPr>
            <a:endParaRPr lang="en-GB" sz="1700" dirty="0"/>
          </a:p>
          <a:p>
            <a:pPr>
              <a:lnSpc>
                <a:spcPct val="90000"/>
              </a:lnSpc>
            </a:pPr>
            <a:r>
              <a:rPr lang="en-GB" sz="1700" dirty="0"/>
              <a:t>Complete start2end jitter analysis</a:t>
            </a:r>
          </a:p>
          <a:p>
            <a:pPr>
              <a:lnSpc>
                <a:spcPct val="90000"/>
              </a:lnSpc>
            </a:pPr>
            <a:r>
              <a:rPr lang="en-GB" sz="1700" dirty="0"/>
              <a:t>Technological solution </a:t>
            </a:r>
          </a:p>
          <a:p>
            <a:pPr>
              <a:lnSpc>
                <a:spcPct val="90000"/>
              </a:lnSpc>
            </a:pPr>
            <a:r>
              <a:rPr lang="en-GB" sz="1700" dirty="0"/>
              <a:t>Microbunching Instability now priority item</a:t>
            </a:r>
          </a:p>
        </p:txBody>
      </p:sp>
      <p:graphicFrame>
        <p:nvGraphicFramePr>
          <p:cNvPr id="4" name="Tabella 3">
            <a:extLst>
              <a:ext uri="{FF2B5EF4-FFF2-40B4-BE49-F238E27FC236}">
                <a16:creationId xmlns:a16="http://schemas.microsoft.com/office/drawing/2014/main" id="{222BB23F-1216-8F83-E628-6FE053D4D1F0}"/>
              </a:ext>
            </a:extLst>
          </p:cNvPr>
          <p:cNvGraphicFramePr>
            <a:graphicFrameLocks noGrp="1"/>
          </p:cNvGraphicFramePr>
          <p:nvPr>
            <p:extLst>
              <p:ext uri="{D42A27DB-BD31-4B8C-83A1-F6EECF244321}">
                <p14:modId xmlns:p14="http://schemas.microsoft.com/office/powerpoint/2010/main" val="1782946656"/>
              </p:ext>
            </p:extLst>
          </p:nvPr>
        </p:nvGraphicFramePr>
        <p:xfrm>
          <a:off x="71718" y="2160494"/>
          <a:ext cx="4425674" cy="1765280"/>
        </p:xfrm>
        <a:graphic>
          <a:graphicData uri="http://schemas.openxmlformats.org/drawingml/2006/table">
            <a:tbl>
              <a:tblPr firstRow="1" bandRow="1">
                <a:tableStyleId>{5C22544A-7EE6-4342-B048-85BDC9FD1C3A}</a:tableStyleId>
              </a:tblPr>
              <a:tblGrid>
                <a:gridCol w="645458">
                  <a:extLst>
                    <a:ext uri="{9D8B030D-6E8A-4147-A177-3AD203B41FA5}">
                      <a16:colId xmlns:a16="http://schemas.microsoft.com/office/drawing/2014/main" val="3417713222"/>
                    </a:ext>
                  </a:extLst>
                </a:gridCol>
                <a:gridCol w="448236">
                  <a:extLst>
                    <a:ext uri="{9D8B030D-6E8A-4147-A177-3AD203B41FA5}">
                      <a16:colId xmlns:a16="http://schemas.microsoft.com/office/drawing/2014/main" val="1699198835"/>
                    </a:ext>
                  </a:extLst>
                </a:gridCol>
                <a:gridCol w="812937">
                  <a:extLst>
                    <a:ext uri="{9D8B030D-6E8A-4147-A177-3AD203B41FA5}">
                      <a16:colId xmlns:a16="http://schemas.microsoft.com/office/drawing/2014/main" val="2796955681"/>
                    </a:ext>
                  </a:extLst>
                </a:gridCol>
                <a:gridCol w="885301">
                  <a:extLst>
                    <a:ext uri="{9D8B030D-6E8A-4147-A177-3AD203B41FA5}">
                      <a16:colId xmlns:a16="http://schemas.microsoft.com/office/drawing/2014/main" val="696124211"/>
                    </a:ext>
                  </a:extLst>
                </a:gridCol>
                <a:gridCol w="820844">
                  <a:extLst>
                    <a:ext uri="{9D8B030D-6E8A-4147-A177-3AD203B41FA5}">
                      <a16:colId xmlns:a16="http://schemas.microsoft.com/office/drawing/2014/main" val="1581031228"/>
                    </a:ext>
                  </a:extLst>
                </a:gridCol>
                <a:gridCol w="812898">
                  <a:extLst>
                    <a:ext uri="{9D8B030D-6E8A-4147-A177-3AD203B41FA5}">
                      <a16:colId xmlns:a16="http://schemas.microsoft.com/office/drawing/2014/main" val="478277400"/>
                    </a:ext>
                  </a:extLst>
                </a:gridCol>
              </a:tblGrid>
              <a:tr h="909680">
                <a:tc>
                  <a:txBody>
                    <a:bodyPr/>
                    <a:lstStyle/>
                    <a:p>
                      <a:r>
                        <a:rPr lang="en-GB" sz="1000"/>
                        <a:t>Comb scheme</a:t>
                      </a:r>
                    </a:p>
                  </a:txBody>
                  <a:tcPr marL="72692" marR="72692" marT="36346" marB="36346"/>
                </a:tc>
                <a:tc>
                  <a:txBody>
                    <a:bodyPr/>
                    <a:lstStyle/>
                    <a:p>
                      <a:pPr algn="ctr"/>
                      <a:r>
                        <a:rPr lang="en-GB" sz="1000"/>
                        <a:t>Q</a:t>
                      </a:r>
                    </a:p>
                    <a:p>
                      <a:pPr algn="ctr"/>
                      <a:r>
                        <a:rPr lang="en-GB" sz="1000"/>
                        <a:t>pC</a:t>
                      </a:r>
                    </a:p>
                  </a:txBody>
                  <a:tcPr marL="72692" marR="72692" marT="36346" marB="36346"/>
                </a:tc>
                <a:tc>
                  <a:txBody>
                    <a:bodyPr/>
                    <a:lstStyle/>
                    <a:p>
                      <a:pPr algn="ctr"/>
                      <a:r>
                        <a:rPr lang="en-GB" sz="1000"/>
                        <a:t>Final Energy</a:t>
                      </a:r>
                    </a:p>
                    <a:p>
                      <a:pPr algn="ctr"/>
                      <a:r>
                        <a:rPr lang="en-GB" sz="1000"/>
                        <a:t>std</a:t>
                      </a:r>
                    </a:p>
                    <a:p>
                      <a:pPr algn="ctr"/>
                      <a:r>
                        <a:rPr lang="en-GB" sz="1000"/>
                        <a:t>80% charge</a:t>
                      </a:r>
                    </a:p>
                  </a:txBody>
                  <a:tcPr marL="72692" marR="72692" marT="36346" marB="36346"/>
                </a:tc>
                <a:tc>
                  <a:txBody>
                    <a:bodyPr/>
                    <a:lstStyle/>
                    <a:p>
                      <a:pPr algn="ctr"/>
                      <a:r>
                        <a:rPr lang="en-GB" sz="1000" dirty="0"/>
                        <a:t>Final Energy Spread</a:t>
                      </a:r>
                    </a:p>
                    <a:p>
                      <a:pPr algn="ctr"/>
                      <a:r>
                        <a:rPr lang="en-GB" sz="1000" dirty="0"/>
                        <a:t>80% charge</a:t>
                      </a:r>
                    </a:p>
                  </a:txBody>
                  <a:tcPr marL="72692" marR="72692" marT="36346" marB="36346"/>
                </a:tc>
                <a:tc>
                  <a:txBody>
                    <a:bodyPr/>
                    <a:lstStyle/>
                    <a:p>
                      <a:pPr algn="ctr"/>
                      <a:r>
                        <a:rPr lang="en-GB" sz="1000"/>
                        <a:t>Final Energy</a:t>
                      </a:r>
                    </a:p>
                    <a:p>
                      <a:pPr algn="ctr"/>
                      <a:r>
                        <a:rPr lang="en-GB" sz="1000"/>
                        <a:t>std</a:t>
                      </a:r>
                    </a:p>
                    <a:p>
                      <a:pPr algn="ctr"/>
                      <a:r>
                        <a:rPr lang="en-GB" sz="1000"/>
                        <a:t>40% charge</a:t>
                      </a:r>
                    </a:p>
                  </a:txBody>
                  <a:tcPr marL="72692" marR="72692" marT="36346" marB="36346"/>
                </a:tc>
                <a:tc>
                  <a:txBody>
                    <a:bodyPr/>
                    <a:lstStyle/>
                    <a:p>
                      <a:pPr algn="ctr"/>
                      <a:r>
                        <a:rPr lang="en-GB" sz="1000"/>
                        <a:t>Final Energy</a:t>
                      </a:r>
                    </a:p>
                    <a:p>
                      <a:pPr algn="ctr"/>
                      <a:r>
                        <a:rPr lang="en-GB" sz="1000"/>
                        <a:t>Spread</a:t>
                      </a:r>
                    </a:p>
                    <a:p>
                      <a:pPr algn="ctr"/>
                      <a:r>
                        <a:rPr lang="en-GB" sz="1000"/>
                        <a:t>40% charge</a:t>
                      </a:r>
                    </a:p>
                    <a:p>
                      <a:pPr algn="ctr"/>
                      <a:endParaRPr lang="en-GB" sz="1000"/>
                    </a:p>
                  </a:txBody>
                  <a:tcPr marL="72692" marR="72692" marT="36346" marB="36346"/>
                </a:tc>
                <a:extLst>
                  <a:ext uri="{0D108BD9-81ED-4DB2-BD59-A6C34878D82A}">
                    <a16:rowId xmlns:a16="http://schemas.microsoft.com/office/drawing/2014/main" val="600239103"/>
                  </a:ext>
                </a:extLst>
              </a:tr>
              <a:tr h="427800">
                <a:tc>
                  <a:txBody>
                    <a:bodyPr/>
                    <a:lstStyle/>
                    <a:p>
                      <a:r>
                        <a:rPr lang="en-GB" sz="1000"/>
                        <a:t>Velocity</a:t>
                      </a:r>
                    </a:p>
                    <a:p>
                      <a:r>
                        <a:rPr lang="en-GB" sz="1000"/>
                        <a:t>Bunching</a:t>
                      </a:r>
                    </a:p>
                  </a:txBody>
                  <a:tcPr marL="72692" marR="72692" marT="36346" marB="36346"/>
                </a:tc>
                <a:tc>
                  <a:txBody>
                    <a:bodyPr/>
                    <a:lstStyle/>
                    <a:p>
                      <a:pPr algn="ctr"/>
                      <a:r>
                        <a:rPr lang="en-GB" sz="1000"/>
                        <a:t>30</a:t>
                      </a:r>
                    </a:p>
                  </a:txBody>
                  <a:tcPr marL="72692" marR="72692" marT="36346" marB="36346"/>
                </a:tc>
                <a:tc>
                  <a:txBody>
                    <a:bodyPr/>
                    <a:lstStyle/>
                    <a:p>
                      <a:pPr algn="ctr"/>
                      <a:r>
                        <a:rPr lang="en-GB" sz="1000"/>
                        <a:t>3⇨2 %</a:t>
                      </a:r>
                    </a:p>
                    <a:p>
                      <a:pPr algn="ctr"/>
                      <a:endParaRPr lang="en-GB" sz="1000"/>
                    </a:p>
                  </a:txBody>
                  <a:tcPr marL="72692" marR="72692" marT="36346" marB="36346"/>
                </a:tc>
                <a:tc>
                  <a:txBody>
                    <a:bodyPr/>
                    <a:lstStyle/>
                    <a:p>
                      <a:pPr algn="ctr"/>
                      <a:r>
                        <a:rPr lang="en-GB" sz="1000"/>
                        <a:t>0.4%</a:t>
                      </a:r>
                    </a:p>
                    <a:p>
                      <a:pPr algn="ctr"/>
                      <a:r>
                        <a:rPr lang="en-GB" sz="1000"/>
                        <a:t>std=0.1%</a:t>
                      </a:r>
                    </a:p>
                  </a:txBody>
                  <a:tcPr marL="72692" marR="72692" marT="36346" marB="36346"/>
                </a:tc>
                <a:tc>
                  <a:txBody>
                    <a:bodyPr/>
                    <a:lstStyle/>
                    <a:p>
                      <a:pPr algn="ctr"/>
                      <a:endParaRPr lang="en-GB" sz="1000"/>
                    </a:p>
                  </a:txBody>
                  <a:tcPr marL="72692" marR="72692" marT="36346" marB="36346"/>
                </a:tc>
                <a:tc>
                  <a:txBody>
                    <a:bodyPr/>
                    <a:lstStyle/>
                    <a:p>
                      <a:pPr algn="ctr"/>
                      <a:endParaRPr lang="en-GB" sz="1000"/>
                    </a:p>
                  </a:txBody>
                  <a:tcPr marL="72692" marR="72692" marT="36346" marB="36346"/>
                </a:tc>
                <a:extLst>
                  <a:ext uri="{0D108BD9-81ED-4DB2-BD59-A6C34878D82A}">
                    <a16:rowId xmlns:a16="http://schemas.microsoft.com/office/drawing/2014/main" val="462743874"/>
                  </a:ext>
                </a:extLst>
              </a:tr>
              <a:tr h="427800">
                <a:tc>
                  <a:txBody>
                    <a:bodyPr/>
                    <a:lstStyle/>
                    <a:p>
                      <a:r>
                        <a:rPr lang="en-GB" sz="1000"/>
                        <a:t>Magnetic-shaping</a:t>
                      </a:r>
                    </a:p>
                  </a:txBody>
                  <a:tcPr marL="72692" marR="72692" marT="36346" marB="36346"/>
                </a:tc>
                <a:tc>
                  <a:txBody>
                    <a:bodyPr/>
                    <a:lstStyle/>
                    <a:p>
                      <a:pPr algn="ctr"/>
                      <a:r>
                        <a:rPr lang="en-GB" sz="1000"/>
                        <a:t>60</a:t>
                      </a:r>
                    </a:p>
                  </a:txBody>
                  <a:tcPr marL="72692" marR="72692" marT="36346" marB="36346"/>
                </a:tc>
                <a:tc>
                  <a:txBody>
                    <a:bodyPr/>
                    <a:lstStyle/>
                    <a:p>
                      <a:pPr algn="ctr"/>
                      <a:r>
                        <a:rPr lang="en-GB" sz="1000"/>
                        <a:t>0.7 %</a:t>
                      </a:r>
                    </a:p>
                  </a:txBody>
                  <a:tcPr marL="72692" marR="72692" marT="36346" marB="36346"/>
                </a:tc>
                <a:tc>
                  <a:txBody>
                    <a:bodyPr/>
                    <a:lstStyle/>
                    <a:p>
                      <a:pPr algn="ctr"/>
                      <a:r>
                        <a:rPr lang="en-GB" sz="1000"/>
                        <a:t>0.2%</a:t>
                      </a:r>
                    </a:p>
                    <a:p>
                      <a:pPr algn="ctr"/>
                      <a:r>
                        <a:rPr lang="en-GB" sz="1000"/>
                        <a:t>std=0.03%</a:t>
                      </a:r>
                    </a:p>
                  </a:txBody>
                  <a:tcPr marL="72692" marR="72692" marT="36346" marB="36346"/>
                </a:tc>
                <a:tc>
                  <a:txBody>
                    <a:bodyPr/>
                    <a:lstStyle/>
                    <a:p>
                      <a:pPr algn="ctr"/>
                      <a:r>
                        <a:rPr lang="en-GB" sz="1000"/>
                        <a:t>0.7%</a:t>
                      </a:r>
                    </a:p>
                  </a:txBody>
                  <a:tcPr marL="72692" marR="72692" marT="36346" marB="36346"/>
                </a:tc>
                <a:tc>
                  <a:txBody>
                    <a:bodyPr/>
                    <a:lstStyle/>
                    <a:p>
                      <a:pPr algn="ctr"/>
                      <a:r>
                        <a:rPr lang="en-GB" sz="1000" dirty="0"/>
                        <a:t>0.05 %</a:t>
                      </a:r>
                    </a:p>
                    <a:p>
                      <a:pPr algn="ctr"/>
                      <a:r>
                        <a:rPr lang="en-GB" sz="1000" dirty="0"/>
                        <a:t>std=0.007%</a:t>
                      </a:r>
                    </a:p>
                  </a:txBody>
                  <a:tcPr marL="72692" marR="72692" marT="36346" marB="36346"/>
                </a:tc>
                <a:extLst>
                  <a:ext uri="{0D108BD9-81ED-4DB2-BD59-A6C34878D82A}">
                    <a16:rowId xmlns:a16="http://schemas.microsoft.com/office/drawing/2014/main" val="1235876854"/>
                  </a:ext>
                </a:extLst>
              </a:tr>
            </a:tbl>
          </a:graphicData>
        </a:graphic>
      </p:graphicFrame>
    </p:spTree>
    <p:extLst>
      <p:ext uri="{BB962C8B-B14F-4D97-AF65-F5344CB8AC3E}">
        <p14:creationId xmlns:p14="http://schemas.microsoft.com/office/powerpoint/2010/main" val="219285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06F0-AC26-1AAF-F39F-C17BF9CDE80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3ED47FA-B568-463E-5121-A209B878FFA6}"/>
              </a:ext>
            </a:extLst>
          </p:cNvPr>
          <p:cNvSpPr>
            <a:spLocks noGrp="1"/>
          </p:cNvSpPr>
          <p:nvPr>
            <p:ph type="title"/>
          </p:nvPr>
        </p:nvSpPr>
        <p:spPr/>
        <p:txBody>
          <a:bodyPr>
            <a:normAutofit fontScale="90000"/>
          </a:bodyPr>
          <a:lstStyle/>
          <a:p>
            <a:pPr algn="l"/>
            <a:r>
              <a:rPr lang="en-GB" dirty="0"/>
              <a:t>6.6 </a:t>
            </a:r>
            <a:r>
              <a:rPr lang="en-US" dirty="0"/>
              <a:t>Electron Beam Virtual Measurements and 		characterization</a:t>
            </a:r>
            <a:endParaRPr lang="en-GB" dirty="0"/>
          </a:p>
        </p:txBody>
      </p:sp>
      <p:sp>
        <p:nvSpPr>
          <p:cNvPr id="3" name="Segnaposto contenuto 2">
            <a:extLst>
              <a:ext uri="{FF2B5EF4-FFF2-40B4-BE49-F238E27FC236}">
                <a16:creationId xmlns:a16="http://schemas.microsoft.com/office/drawing/2014/main" id="{923DB1C2-018F-56D6-F248-9F977BBACCB6}"/>
              </a:ext>
            </a:extLst>
          </p:cNvPr>
          <p:cNvSpPr>
            <a:spLocks noGrp="1"/>
          </p:cNvSpPr>
          <p:nvPr>
            <p:ph idx="1"/>
          </p:nvPr>
        </p:nvSpPr>
        <p:spPr/>
        <p:txBody>
          <a:bodyPr vert="horz" lIns="91440" tIns="45720" rIns="91440" bIns="45720" numCol="2" rtlCol="0">
            <a:normAutofit/>
          </a:bodyPr>
          <a:lstStyle/>
          <a:p>
            <a:pPr>
              <a:lnSpc>
                <a:spcPct val="90000"/>
              </a:lnSpc>
            </a:pPr>
            <a:r>
              <a:rPr lang="en-GB" sz="1700" dirty="0"/>
              <a:t>3 diagnostic sections for 6D beam characterization:</a:t>
            </a:r>
          </a:p>
          <a:p>
            <a:pPr lvl="1">
              <a:lnSpc>
                <a:spcPct val="90000"/>
              </a:lnSpc>
            </a:pPr>
            <a:r>
              <a:rPr lang="en-GB" sz="1400" dirty="0"/>
              <a:t>Low energy (Photoinjector exit)</a:t>
            </a:r>
          </a:p>
          <a:p>
            <a:pPr lvl="1">
              <a:lnSpc>
                <a:spcPct val="90000"/>
              </a:lnSpc>
            </a:pPr>
            <a:r>
              <a:rPr lang="en-GB" sz="1400" dirty="0"/>
              <a:t>BC exit</a:t>
            </a:r>
          </a:p>
          <a:p>
            <a:pPr lvl="1">
              <a:lnSpc>
                <a:spcPct val="90000"/>
              </a:lnSpc>
            </a:pPr>
            <a:r>
              <a:rPr lang="en-GB" sz="1400" dirty="0"/>
              <a:t>Plasma exit</a:t>
            </a:r>
          </a:p>
        </p:txBody>
      </p:sp>
    </p:spTree>
    <p:extLst>
      <p:ext uri="{BB962C8B-B14F-4D97-AF65-F5344CB8AC3E}">
        <p14:creationId xmlns:p14="http://schemas.microsoft.com/office/powerpoint/2010/main" val="300221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a:extLst>
              <a:ext uri="{FF2B5EF4-FFF2-40B4-BE49-F238E27FC236}">
                <a16:creationId xmlns:a16="http://schemas.microsoft.com/office/drawing/2014/main" id="{E0DF2467-8173-7169-34B2-C8DCD6214DB9}"/>
              </a:ext>
            </a:extLst>
          </p:cNvPr>
          <p:cNvSpPr>
            <a:spLocks noGrp="1"/>
          </p:cNvSpPr>
          <p:nvPr>
            <p:ph type="ctrTitle"/>
          </p:nvPr>
        </p:nvSpPr>
        <p:spPr>
          <a:xfrm>
            <a:off x="3640491" y="240030"/>
            <a:ext cx="5030313" cy="2919501"/>
          </a:xfrm>
        </p:spPr>
        <p:txBody>
          <a:bodyPr>
            <a:normAutofit/>
          </a:bodyPr>
          <a:lstStyle/>
          <a:p>
            <a:pPr algn="l"/>
            <a:r>
              <a:rPr lang="en-GB" sz="5000">
                <a:latin typeface="Arial Rounded MT Bold" panose="020F0704030504030204" pitchFamily="34" charset="77"/>
              </a:rPr>
              <a:t>Thanks for your attention</a:t>
            </a:r>
          </a:p>
        </p:txBody>
      </p:sp>
      <p:sp>
        <p:nvSpPr>
          <p:cNvPr id="8" name="Sottotitolo 7">
            <a:extLst>
              <a:ext uri="{FF2B5EF4-FFF2-40B4-BE49-F238E27FC236}">
                <a16:creationId xmlns:a16="http://schemas.microsoft.com/office/drawing/2014/main" id="{263E7930-48DD-14A3-EAF7-2F1C364A625E}"/>
              </a:ext>
            </a:extLst>
          </p:cNvPr>
          <p:cNvSpPr>
            <a:spLocks noGrp="1"/>
          </p:cNvSpPr>
          <p:nvPr>
            <p:ph type="subTitle" idx="1"/>
          </p:nvPr>
        </p:nvSpPr>
        <p:spPr>
          <a:xfrm>
            <a:off x="3640274" y="3473370"/>
            <a:ext cx="5030524" cy="1177115"/>
          </a:xfrm>
        </p:spPr>
        <p:txBody>
          <a:bodyPr>
            <a:normAutofit/>
          </a:bodyPr>
          <a:lstStyle/>
          <a:p>
            <a:pPr algn="l"/>
            <a:endParaRPr lang="en-GB" dirty="0"/>
          </a:p>
        </p:txBody>
      </p:sp>
      <p:pic>
        <p:nvPicPr>
          <p:cNvPr id="12" name="Graphic 11" descr="Smiling Face with No Fill">
            <a:extLst>
              <a:ext uri="{FF2B5EF4-FFF2-40B4-BE49-F238E27FC236}">
                <a16:creationId xmlns:a16="http://schemas.microsoft.com/office/drawing/2014/main" id="{7CDA3127-6D47-7AE1-D4FB-8C1DE283C7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030" y="919686"/>
            <a:ext cx="3065526" cy="3065526"/>
          </a:xfrm>
          <a:prstGeom prst="rect">
            <a:avLst/>
          </a:prstGeom>
        </p:spPr>
      </p:pic>
      <p:sp>
        <p:nvSpPr>
          <p:cNvPr id="3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490" y="3306950"/>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 name="connsiteX0" fmla="*/ 0 w 3182692"/>
              <a:gd name="connsiteY0" fmla="*/ 0 h 20574"/>
              <a:gd name="connsiteX1" fmla="*/ 604711 w 3182692"/>
              <a:gd name="connsiteY1" fmla="*/ 0 h 20574"/>
              <a:gd name="connsiteX2" fmla="*/ 1145769 w 3182692"/>
              <a:gd name="connsiteY2" fmla="*/ 0 h 20574"/>
              <a:gd name="connsiteX3" fmla="*/ 1845961 w 3182692"/>
              <a:gd name="connsiteY3" fmla="*/ 0 h 20574"/>
              <a:gd name="connsiteX4" fmla="*/ 2450673 w 3182692"/>
              <a:gd name="connsiteY4" fmla="*/ 0 h 20574"/>
              <a:gd name="connsiteX5" fmla="*/ 3182692 w 3182692"/>
              <a:gd name="connsiteY5" fmla="*/ 0 h 20574"/>
              <a:gd name="connsiteX6" fmla="*/ 3182692 w 3182692"/>
              <a:gd name="connsiteY6" fmla="*/ 20574 h 20574"/>
              <a:gd name="connsiteX7" fmla="*/ 2546154 w 3182692"/>
              <a:gd name="connsiteY7" fmla="*/ 20574 h 20574"/>
              <a:gd name="connsiteX8" fmla="*/ 1845961 w 3182692"/>
              <a:gd name="connsiteY8" fmla="*/ 20574 h 20574"/>
              <a:gd name="connsiteX9" fmla="*/ 1304904 w 3182692"/>
              <a:gd name="connsiteY9" fmla="*/ 20574 h 20574"/>
              <a:gd name="connsiteX10" fmla="*/ 668365 w 3182692"/>
              <a:gd name="connsiteY10" fmla="*/ 20574 h 20574"/>
              <a:gd name="connsiteX11" fmla="*/ 0 w 3182692"/>
              <a:gd name="connsiteY11" fmla="*/ 20574 h 20574"/>
              <a:gd name="connsiteX12" fmla="*/ 0 w 3182692"/>
              <a:gd name="connsiteY12"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20574"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864" y="9015"/>
                  <a:pt x="3183578" y="12408"/>
                  <a:pt x="3182692" y="20574"/>
                </a:cubicBezTo>
                <a:cubicBezTo>
                  <a:pt x="2975928" y="59736"/>
                  <a:pt x="2667693" y="21692"/>
                  <a:pt x="2482500" y="20574"/>
                </a:cubicBezTo>
                <a:cubicBezTo>
                  <a:pt x="2299734" y="39198"/>
                  <a:pt x="1925962" y="11589"/>
                  <a:pt x="1782308" y="20574"/>
                </a:cubicBezTo>
                <a:cubicBezTo>
                  <a:pt x="1635580" y="22832"/>
                  <a:pt x="1257854" y="-1377"/>
                  <a:pt x="1145769" y="20574"/>
                </a:cubicBezTo>
                <a:cubicBezTo>
                  <a:pt x="1025065" y="58860"/>
                  <a:pt x="247799" y="-9250"/>
                  <a:pt x="0" y="20574"/>
                </a:cubicBezTo>
                <a:cubicBezTo>
                  <a:pt x="-400" y="12109"/>
                  <a:pt x="-48" y="4279"/>
                  <a:pt x="0" y="0"/>
                </a:cubicBezTo>
                <a:close/>
              </a:path>
              <a:path w="3182692" h="20574"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907" y="9066"/>
                  <a:pt x="3182110" y="10498"/>
                  <a:pt x="3182692" y="20574"/>
                </a:cubicBezTo>
                <a:cubicBezTo>
                  <a:pt x="3091120" y="-20736"/>
                  <a:pt x="2811074" y="63979"/>
                  <a:pt x="2546154" y="20574"/>
                </a:cubicBezTo>
                <a:cubicBezTo>
                  <a:pt x="2285186" y="29815"/>
                  <a:pt x="2090205" y="-20035"/>
                  <a:pt x="1845961" y="20574"/>
                </a:cubicBezTo>
                <a:cubicBezTo>
                  <a:pt x="1599794" y="33779"/>
                  <a:pt x="1466284" y="39733"/>
                  <a:pt x="1304904" y="20574"/>
                </a:cubicBezTo>
                <a:cubicBezTo>
                  <a:pt x="1189365" y="46061"/>
                  <a:pt x="952251" y="25747"/>
                  <a:pt x="668365" y="20574"/>
                </a:cubicBezTo>
                <a:cubicBezTo>
                  <a:pt x="407868" y="45881"/>
                  <a:pt x="284672" y="-7119"/>
                  <a:pt x="0" y="20574"/>
                </a:cubicBezTo>
                <a:cubicBezTo>
                  <a:pt x="-318" y="14521"/>
                  <a:pt x="377" y="8187"/>
                  <a:pt x="0" y="0"/>
                </a:cubicBezTo>
                <a:close/>
              </a:path>
              <a:path w="3182692" h="20574"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034" y="8764"/>
                  <a:pt x="3182968" y="12809"/>
                  <a:pt x="3182692" y="20574"/>
                </a:cubicBezTo>
                <a:cubicBezTo>
                  <a:pt x="2996012" y="1055"/>
                  <a:pt x="2669008" y="29681"/>
                  <a:pt x="2482500" y="20574"/>
                </a:cubicBezTo>
                <a:cubicBezTo>
                  <a:pt x="2296543" y="23532"/>
                  <a:pt x="1935236" y="10224"/>
                  <a:pt x="1782308" y="20574"/>
                </a:cubicBezTo>
                <a:cubicBezTo>
                  <a:pt x="1607683" y="27776"/>
                  <a:pt x="1291498" y="3655"/>
                  <a:pt x="1145769" y="20574"/>
                </a:cubicBezTo>
                <a:cubicBezTo>
                  <a:pt x="1015407" y="57611"/>
                  <a:pt x="262557" y="28857"/>
                  <a:pt x="0" y="20574"/>
                </a:cubicBezTo>
                <a:cubicBezTo>
                  <a:pt x="348" y="12414"/>
                  <a:pt x="505" y="49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6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E50C280-FD4E-9345-ACC7-1A784862083A}"/>
              </a:ext>
            </a:extLst>
          </p:cNvPr>
          <p:cNvSpPr>
            <a:spLocks noGrp="1"/>
          </p:cNvSpPr>
          <p:nvPr>
            <p:ph type="title"/>
          </p:nvPr>
        </p:nvSpPr>
        <p:spPr>
          <a:xfrm>
            <a:off x="1970532" y="40314"/>
            <a:ext cx="7048500" cy="695232"/>
          </a:xfrm>
        </p:spPr>
        <p:txBody>
          <a:bodyPr>
            <a:normAutofit/>
          </a:bodyPr>
          <a:lstStyle/>
          <a:p>
            <a:pPr algn="l"/>
            <a:r>
              <a:rPr lang="it-IT" dirty="0"/>
              <a:t>6.2 FEL source design</a:t>
            </a:r>
          </a:p>
        </p:txBody>
      </p:sp>
      <p:sp>
        <p:nvSpPr>
          <p:cNvPr id="8" name="Segnaposto testo 7">
            <a:extLst>
              <a:ext uri="{FF2B5EF4-FFF2-40B4-BE49-F238E27FC236}">
                <a16:creationId xmlns:a16="http://schemas.microsoft.com/office/drawing/2014/main" id="{2D53098B-18FD-8F4B-9011-B139574E8676}"/>
              </a:ext>
            </a:extLst>
          </p:cNvPr>
          <p:cNvSpPr>
            <a:spLocks noGrp="1"/>
          </p:cNvSpPr>
          <p:nvPr>
            <p:ph type="body" sz="quarter" idx="3"/>
          </p:nvPr>
        </p:nvSpPr>
        <p:spPr>
          <a:xfrm>
            <a:off x="173556" y="1016019"/>
            <a:ext cx="4041775" cy="479822"/>
          </a:xfrm>
        </p:spPr>
        <p:txBody>
          <a:bodyPr>
            <a:normAutofit fontScale="85000" lnSpcReduction="10000"/>
          </a:bodyPr>
          <a:lstStyle/>
          <a:p>
            <a:r>
              <a:rPr lang="it-IT" dirty="0"/>
              <a:t>Electron </a:t>
            </a:r>
            <a:r>
              <a:rPr lang="it-IT" dirty="0" err="1"/>
              <a:t>Beam</a:t>
            </a:r>
            <a:r>
              <a:rPr lang="it-IT" dirty="0"/>
              <a:t> </a:t>
            </a:r>
            <a:r>
              <a:rPr lang="it-IT" dirty="0" err="1"/>
              <a:t>Parameters</a:t>
            </a:r>
            <a:r>
              <a:rPr lang="it-IT" dirty="0"/>
              <a:t> (</a:t>
            </a:r>
            <a:r>
              <a:rPr lang="it-IT" dirty="0" err="1"/>
              <a:t>Nov</a:t>
            </a:r>
            <a:r>
              <a:rPr lang="it-IT" dirty="0"/>
              <a:t> 2022)</a:t>
            </a:r>
          </a:p>
        </p:txBody>
      </p:sp>
      <mc:AlternateContent xmlns:mc="http://schemas.openxmlformats.org/markup-compatibility/2006">
        <mc:Choice xmlns:a14="http://schemas.microsoft.com/office/drawing/2010/main" Requires="a14">
          <p:graphicFrame>
            <p:nvGraphicFramePr>
              <p:cNvPr id="4" name="Tabella 4">
                <a:extLst>
                  <a:ext uri="{FF2B5EF4-FFF2-40B4-BE49-F238E27FC236}">
                    <a16:creationId xmlns:a16="http://schemas.microsoft.com/office/drawing/2014/main" id="{7B7B7D34-7260-47DE-874E-1B9937F2C3E1}"/>
                  </a:ext>
                </a:extLst>
              </p:cNvPr>
              <p:cNvGraphicFramePr>
                <a:graphicFrameLocks/>
              </p:cNvGraphicFramePr>
              <p:nvPr>
                <p:extLst>
                  <p:ext uri="{D42A27DB-BD31-4B8C-83A1-F6EECF244321}">
                    <p14:modId xmlns:p14="http://schemas.microsoft.com/office/powerpoint/2010/main" val="2072871330"/>
                  </p:ext>
                </p:extLst>
              </p:nvPr>
            </p:nvGraphicFramePr>
            <p:xfrm>
              <a:off x="4427206" y="1630932"/>
              <a:ext cx="4342120" cy="3180218"/>
            </p:xfrm>
            <a:graphic>
              <a:graphicData uri="http://schemas.openxmlformats.org/drawingml/2006/table">
                <a:tbl>
                  <a:tblPr firstRow="1" bandRow="1">
                    <a:tableStyleId>{00A15C55-8517-42AA-B614-E9B94910E393}</a:tableStyleId>
                  </a:tblPr>
                  <a:tblGrid>
                    <a:gridCol w="1387901">
                      <a:extLst>
                        <a:ext uri="{9D8B030D-6E8A-4147-A177-3AD203B41FA5}">
                          <a16:colId xmlns:a16="http://schemas.microsoft.com/office/drawing/2014/main" val="3308665871"/>
                        </a:ext>
                      </a:extLst>
                    </a:gridCol>
                    <a:gridCol w="1093311">
                      <a:extLst>
                        <a:ext uri="{9D8B030D-6E8A-4147-A177-3AD203B41FA5}">
                          <a16:colId xmlns:a16="http://schemas.microsoft.com/office/drawing/2014/main" val="1981975394"/>
                        </a:ext>
                      </a:extLst>
                    </a:gridCol>
                    <a:gridCol w="930454">
                      <a:extLst>
                        <a:ext uri="{9D8B030D-6E8A-4147-A177-3AD203B41FA5}">
                          <a16:colId xmlns:a16="http://schemas.microsoft.com/office/drawing/2014/main" val="2625769525"/>
                        </a:ext>
                      </a:extLst>
                    </a:gridCol>
                    <a:gridCol w="930454">
                      <a:extLst>
                        <a:ext uri="{9D8B030D-6E8A-4147-A177-3AD203B41FA5}">
                          <a16:colId xmlns:a16="http://schemas.microsoft.com/office/drawing/2014/main" val="2172424694"/>
                        </a:ext>
                      </a:extLst>
                    </a:gridCol>
                  </a:tblGrid>
                  <a:tr h="456350">
                    <a:tc>
                      <a:txBody>
                        <a:bodyPr/>
                        <a:lstStyle/>
                        <a:p>
                          <a:r>
                            <a:rPr lang="it-IT" sz="1200" dirty="0" err="1"/>
                            <a:t>Parameter</a:t>
                          </a:r>
                          <a:endParaRPr lang="it-IT" sz="1200" dirty="0"/>
                        </a:p>
                      </a:txBody>
                      <a:tcPr marL="68580" marR="68580" marT="34290" marB="34290"/>
                    </a:tc>
                    <a:tc>
                      <a:txBody>
                        <a:bodyPr/>
                        <a:lstStyle/>
                        <a:p>
                          <a:pPr algn="ctr"/>
                          <a:r>
                            <a:rPr lang="it-IT" sz="1200" dirty="0"/>
                            <a:t>Unit</a:t>
                          </a:r>
                        </a:p>
                      </a:txBody>
                      <a:tcPr marL="68580" marR="68580" marT="34290" marB="34290"/>
                    </a:tc>
                    <a:tc>
                      <a:txBody>
                        <a:bodyPr/>
                        <a:lstStyle/>
                        <a:p>
                          <a:pPr algn="ctr"/>
                          <a:r>
                            <a:rPr lang="it-IT" sz="1200" b="0" dirty="0"/>
                            <a:t>PWFA</a:t>
                          </a:r>
                          <a:endParaRPr lang="it-IT" sz="1200" b="0" i="0" dirty="0">
                            <a:latin typeface="Arial" panose="020B0604020202020204" pitchFamily="34" charset="0"/>
                            <a:cs typeface="Arial" panose="020B0604020202020204" pitchFamily="34" charset="0"/>
                          </a:endParaRPr>
                        </a:p>
                      </a:txBody>
                      <a:tcPr marL="68580" marR="68580" marT="34290" marB="34290"/>
                    </a:tc>
                    <a:tc>
                      <a:txBody>
                        <a:bodyPr/>
                        <a:lstStyle/>
                        <a:p>
                          <a:pPr algn="ctr"/>
                          <a:r>
                            <a:rPr lang="it-IT" sz="1200" b="0" dirty="0"/>
                            <a:t>Full</a:t>
                          </a:r>
                        </a:p>
                        <a:p>
                          <a:pPr algn="ctr"/>
                          <a:r>
                            <a:rPr lang="it-IT" sz="1200" b="0" dirty="0"/>
                            <a:t>X-band</a:t>
                          </a:r>
                          <a:endParaRPr lang="it-IT" sz="1200" b="0" i="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623236045"/>
                      </a:ext>
                    </a:extLst>
                  </a:tr>
                  <a:tr h="456350">
                    <a:tc>
                      <a:txBody>
                        <a:bodyPr/>
                        <a:lstStyle/>
                        <a:p>
                          <a:r>
                            <a:rPr lang="it-IT" sz="1200" dirty="0" err="1"/>
                            <a:t>Radiation</a:t>
                          </a:r>
                          <a:r>
                            <a:rPr lang="it-IT" sz="1200" dirty="0"/>
                            <a:t> </a:t>
                          </a:r>
                          <a:r>
                            <a:rPr lang="it-IT" sz="1200" dirty="0" err="1"/>
                            <a:t>Wavelength</a:t>
                          </a:r>
                          <a:endParaRPr lang="it-IT" sz="1200" dirty="0"/>
                        </a:p>
                      </a:txBody>
                      <a:tcPr marL="68580" marR="68580" marT="34290" marB="34290"/>
                    </a:tc>
                    <a:tc>
                      <a:txBody>
                        <a:bodyPr/>
                        <a:lstStyle/>
                        <a:p>
                          <a:pPr algn="ctr"/>
                          <a:r>
                            <a:rPr lang="it-IT" sz="1200" dirty="0"/>
                            <a:t>nm</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1" dirty="0">
                              <a:solidFill>
                                <a:srgbClr val="FF0000"/>
                              </a:solidFill>
                            </a:rPr>
                            <a:t>3-4</a:t>
                          </a:r>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b="1" i="0" dirty="0">
                              <a:solidFill>
                                <a:srgbClr val="FF0000"/>
                              </a:solidFill>
                              <a:latin typeface="+mn-lt"/>
                              <a:ea typeface="Cambria Math" panose="02040503050406030204" pitchFamily="18" charset="0"/>
                              <a:cs typeface="Arial" panose="020B0604020202020204" pitchFamily="34" charset="0"/>
                            </a:rPr>
                            <a:t>4</a:t>
                          </a:r>
                        </a:p>
                      </a:txBody>
                      <a:tcPr marL="68580" marR="68580" marT="34290" marB="34290"/>
                    </a:tc>
                    <a:extLst>
                      <a:ext uri="{0D108BD9-81ED-4DB2-BD59-A6C34878D82A}">
                        <a16:rowId xmlns:a16="http://schemas.microsoft.com/office/drawing/2014/main" val="2591311265"/>
                      </a:ext>
                    </a:extLst>
                  </a:tr>
                  <a:tr h="450160">
                    <a:tc>
                      <a:txBody>
                        <a:bodyPr/>
                        <a:lstStyle/>
                        <a:p>
                          <a:r>
                            <a:rPr lang="it-IT" sz="1200" dirty="0" err="1"/>
                            <a:t>Photons</a:t>
                          </a:r>
                          <a:r>
                            <a:rPr lang="it-IT" sz="1200" dirty="0"/>
                            <a:t> per </a:t>
                          </a:r>
                          <a:r>
                            <a:rPr lang="it-IT" sz="1200" dirty="0" err="1"/>
                            <a:t>Pulse</a:t>
                          </a:r>
                          <a:endParaRPr lang="it-IT" sz="1200" dirty="0"/>
                        </a:p>
                      </a:txBody>
                      <a:tcPr marL="68580" marR="68580" marT="34290" marB="34290"/>
                    </a:tc>
                    <a:tc>
                      <a:txBody>
                        <a:bodyPr/>
                        <a:lstStyle/>
                        <a:p>
                          <a:pPr algn="ctr"/>
                          <a14:m>
                            <m:oMathPara xmlns:m="http://schemas.openxmlformats.org/officeDocument/2006/math">
                              <m:oMathParaPr>
                                <m:jc m:val="centerGroup"/>
                              </m:oMathParaPr>
                              <m:oMath xmlns:m="http://schemas.openxmlformats.org/officeDocument/2006/math">
                                <m:r>
                                  <a:rPr lang="it-IT" sz="1200" b="0" dirty="0" smtClean="0">
                                    <a:latin typeface="Cambria Math" panose="02040503050406030204" pitchFamily="18" charset="0"/>
                                  </a:rPr>
                                  <m:t>×</m:t>
                                </m:r>
                                <m:sSup>
                                  <m:sSupPr>
                                    <m:ctrlPr>
                                      <a:rPr lang="it-IT" sz="1200" b="0" i="1" dirty="0" smtClean="0">
                                        <a:latin typeface="Cambria Math" panose="02040503050406030204" pitchFamily="18" charset="0"/>
                                      </a:rPr>
                                    </m:ctrlPr>
                                  </m:sSupPr>
                                  <m:e>
                                    <m:r>
                                      <a:rPr lang="it-IT" sz="1200" b="0" dirty="0" smtClean="0">
                                        <a:latin typeface="Cambria Math" panose="02040503050406030204" pitchFamily="18" charset="0"/>
                                      </a:rPr>
                                      <m:t>10</m:t>
                                    </m:r>
                                  </m:e>
                                  <m:sup>
                                    <m:r>
                                      <a:rPr lang="it-IT" sz="1200" b="0" dirty="0" smtClean="0">
                                        <a:latin typeface="Cambria Math" panose="02040503050406030204" pitchFamily="18" charset="0"/>
                                      </a:rPr>
                                      <m:t>12</m:t>
                                    </m:r>
                                  </m:sup>
                                </m:sSup>
                              </m:oMath>
                            </m:oMathPara>
                          </a14:m>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1" dirty="0">
                              <a:solidFill>
                                <a:srgbClr val="FF0000"/>
                              </a:solidFill>
                            </a:rPr>
                            <a:t>0.1- 0.25</a:t>
                          </a:r>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1</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952931143"/>
                      </a:ext>
                    </a:extLst>
                  </a:tr>
                  <a:tr h="450160">
                    <a:tc>
                      <a:txBody>
                        <a:bodyPr/>
                        <a:lstStyle/>
                        <a:p>
                          <a:r>
                            <a:rPr lang="it-IT" sz="1200" dirty="0" err="1"/>
                            <a:t>Photon</a:t>
                          </a:r>
                          <a:r>
                            <a:rPr lang="it-IT" sz="1200" dirty="0"/>
                            <a:t> </a:t>
                          </a:r>
                          <a:r>
                            <a:rPr lang="it-IT" sz="1200" dirty="0" err="1"/>
                            <a:t>Bandwith</a:t>
                          </a:r>
                          <a:endParaRPr lang="it-IT" sz="1200" dirty="0"/>
                        </a:p>
                      </a:txBody>
                      <a:tcPr marL="68580" marR="68580" marT="34290" marB="34290"/>
                    </a:tc>
                    <a:tc>
                      <a:txBody>
                        <a:bodyPr/>
                        <a:lstStyle/>
                        <a:p>
                          <a:pPr algn="ctr"/>
                          <a:r>
                            <a:rPr lang="it-IT" sz="1200" dirty="0"/>
                            <a:t>%</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1" dirty="0">
                              <a:solidFill>
                                <a:srgbClr val="FF0000"/>
                              </a:solidFill>
                            </a:rPr>
                            <a:t>0.1</a:t>
                          </a:r>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0.5</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3406069956"/>
                      </a:ext>
                    </a:extLst>
                  </a:tr>
                  <a:tr h="456350">
                    <a:tc>
                      <a:txBody>
                        <a:bodyPr/>
                        <a:lstStyle/>
                        <a:p>
                          <a:r>
                            <a:rPr lang="it-IT" sz="1200" dirty="0" err="1"/>
                            <a:t>Undulator</a:t>
                          </a:r>
                          <a:r>
                            <a:rPr lang="it-IT" sz="1200" dirty="0"/>
                            <a:t> Area </a:t>
                          </a:r>
                          <a:r>
                            <a:rPr lang="it-IT" sz="1200" dirty="0" err="1"/>
                            <a:t>Length</a:t>
                          </a:r>
                          <a:endParaRPr lang="it-IT" sz="1200" dirty="0"/>
                        </a:p>
                      </a:txBody>
                      <a:tcPr marL="68580" marR="68580" marT="34290" marB="34290"/>
                    </a:tc>
                    <a:tc>
                      <a:txBody>
                        <a:bodyPr/>
                        <a:lstStyle/>
                        <a:p>
                          <a:pPr algn="ctr"/>
                          <a:r>
                            <a:rPr lang="it-IT" sz="1200" dirty="0"/>
                            <a:t>m</a:t>
                          </a:r>
                          <a:endParaRPr lang="it-IT" sz="1200" dirty="0">
                            <a:latin typeface="Cambria Math" panose="02040503050406030204" pitchFamily="18" charset="0"/>
                            <a:ea typeface="Cambria Math" panose="02040503050406030204" pitchFamily="18" charset="0"/>
                          </a:endParaRPr>
                        </a:p>
                      </a:txBody>
                      <a:tcPr marL="68580" marR="68580" marT="34290" marB="34290"/>
                    </a:tc>
                    <a:tc gridSpan="2">
                      <a:txBody>
                        <a:bodyPr/>
                        <a:lstStyle/>
                        <a:p>
                          <a:pPr algn="ctr"/>
                          <a:r>
                            <a:rPr lang="it-IT" sz="1200" b="0" dirty="0"/>
                            <a:t>30</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hMerge="1">
                      <a:txBody>
                        <a:bodyPr/>
                        <a:lstStyle/>
                        <a:p>
                          <a:pPr algn="ctr"/>
                          <a:r>
                            <a:rPr lang="it-IT" b="0" i="0" dirty="0">
                              <a:latin typeface="Cambria Math" panose="02040503050406030204" pitchFamily="18" charset="0"/>
                              <a:ea typeface="Cambria Math" panose="02040503050406030204" pitchFamily="18" charset="0"/>
                              <a:cs typeface="Arial" panose="020B0604020202020204" pitchFamily="34" charset="0"/>
                            </a:rPr>
                            <a:t>30</a:t>
                          </a:r>
                        </a:p>
                      </a:txBody>
                      <a:tcPr/>
                    </a:tc>
                    <a:extLst>
                      <a:ext uri="{0D108BD9-81ED-4DB2-BD59-A6C34878D82A}">
                        <a16:rowId xmlns:a16="http://schemas.microsoft.com/office/drawing/2014/main" val="1620097224"/>
                      </a:ext>
                    </a:extLst>
                  </a:tr>
                  <a:tr h="450160">
                    <a:tc>
                      <a:txBody>
                        <a:bodyPr/>
                        <a:lstStyle/>
                        <a:p>
                          <a:r>
                            <a:rPr lang="it-IT" sz="1200" kern="1200" dirty="0">
                              <a:solidFill>
                                <a:schemeClr val="dk1"/>
                              </a:solidFill>
                              <a:effectLst/>
                            </a:rPr>
                            <a:t>𝜌(1D/3D)</a:t>
                          </a:r>
                          <a:endParaRPr lang="it-IT" sz="1200" kern="1200" dirty="0">
                            <a:solidFill>
                              <a:schemeClr val="dk1"/>
                            </a:solidFill>
                            <a:effectLst/>
                            <a:latin typeface="Cambria Math" panose="02040503050406030204" pitchFamily="18" charset="0"/>
                            <a:ea typeface="Cambria Math" panose="02040503050406030204" pitchFamily="18" charset="0"/>
                            <a:cs typeface="+mn-cs"/>
                          </a:endParaRPr>
                        </a:p>
                      </a:txBody>
                      <a:tcPr marL="68580" marR="68580" marT="34290" marB="34290"/>
                    </a:tc>
                    <a:tc>
                      <a:txBody>
                        <a:bodyPr/>
                        <a:lstStyle/>
                        <a:p>
                          <a:pPr algn="ctr"/>
                          <a14:m>
                            <m:oMathPara xmlns:m="http://schemas.openxmlformats.org/officeDocument/2006/math">
                              <m:oMathParaPr>
                                <m:jc m:val="centerGroup"/>
                              </m:oMathParaPr>
                              <m:oMath xmlns:m="http://schemas.openxmlformats.org/officeDocument/2006/math">
                                <m:r>
                                  <a:rPr lang="it-IT" sz="1200" b="0" dirty="0" smtClean="0">
                                    <a:latin typeface="Cambria Math" panose="02040503050406030204" pitchFamily="18" charset="0"/>
                                  </a:rPr>
                                  <m:t>×</m:t>
                                </m:r>
                                <m:sSup>
                                  <m:sSupPr>
                                    <m:ctrlPr>
                                      <a:rPr lang="it-IT" sz="1200" b="0" i="1" dirty="0" smtClean="0">
                                        <a:latin typeface="Cambria Math" panose="02040503050406030204" pitchFamily="18" charset="0"/>
                                      </a:rPr>
                                    </m:ctrlPr>
                                  </m:sSupPr>
                                  <m:e>
                                    <m:r>
                                      <a:rPr lang="it-IT" sz="1200" b="0" dirty="0" smtClean="0">
                                        <a:latin typeface="Cambria Math" panose="02040503050406030204" pitchFamily="18" charset="0"/>
                                      </a:rPr>
                                      <m:t>10</m:t>
                                    </m:r>
                                  </m:e>
                                  <m:sup>
                                    <m:r>
                                      <a:rPr lang="it-IT" sz="1200" b="0" dirty="0" smtClean="0">
                                        <a:latin typeface="Cambria Math" panose="02040503050406030204" pitchFamily="18" charset="0"/>
                                      </a:rPr>
                                      <m:t>−3</m:t>
                                    </m:r>
                                  </m:sup>
                                </m:sSup>
                              </m:oMath>
                            </m:oMathPara>
                          </a14:m>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1" i="0" dirty="0">
                              <a:solidFill>
                                <a:srgbClr val="FF0000"/>
                              </a:solidFill>
                              <a:latin typeface="+mn-lt"/>
                              <a:ea typeface="Cambria Math" panose="02040503050406030204" pitchFamily="18" charset="0"/>
                              <a:cs typeface="Arial" panose="020B0604020202020204" pitchFamily="34" charset="0"/>
                            </a:rPr>
                            <a:t>2</a:t>
                          </a:r>
                        </a:p>
                      </a:txBody>
                      <a:tcPr marL="68580" marR="68580" marT="34290" marB="34290"/>
                    </a:tc>
                    <a:tc>
                      <a:txBody>
                        <a:bodyPr/>
                        <a:lstStyle/>
                        <a:p>
                          <a:pPr algn="ctr"/>
                          <a:r>
                            <a:rPr lang="it-IT" sz="1200" b="0" dirty="0"/>
                            <a:t>2</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3948546066"/>
                      </a:ext>
                    </a:extLst>
                  </a:tr>
                  <a:tr h="460688">
                    <a:tc>
                      <a:txBody>
                        <a:bodyPr/>
                        <a:lstStyle/>
                        <a:p>
                          <a:r>
                            <a:rPr lang="it-IT" sz="1200" kern="1200" dirty="0" err="1">
                              <a:solidFill>
                                <a:schemeClr val="dk1"/>
                              </a:solidFill>
                              <a:effectLst/>
                            </a:rPr>
                            <a:t>Photon</a:t>
                          </a:r>
                          <a:r>
                            <a:rPr lang="it-IT" sz="1200" kern="1200" dirty="0">
                              <a:solidFill>
                                <a:schemeClr val="dk1"/>
                              </a:solidFill>
                              <a:effectLst/>
                            </a:rPr>
                            <a:t> </a:t>
                          </a:r>
                          <a:r>
                            <a:rPr lang="it-IT" sz="1200" kern="1200" dirty="0" err="1">
                              <a:solidFill>
                                <a:schemeClr val="dk1"/>
                              </a:solidFill>
                              <a:effectLst/>
                            </a:rPr>
                            <a:t>Brilliance</a:t>
                          </a:r>
                          <a:r>
                            <a:rPr lang="it-IT" sz="1200" kern="1200" dirty="0">
                              <a:solidFill>
                                <a:schemeClr val="dk1"/>
                              </a:solidFill>
                              <a:effectLst/>
                            </a:rPr>
                            <a:t> per </a:t>
                          </a:r>
                          <a:r>
                            <a:rPr lang="it-IT" sz="1200" kern="1200" dirty="0" err="1">
                              <a:solidFill>
                                <a:schemeClr val="dk1"/>
                              </a:solidFill>
                              <a:effectLst/>
                            </a:rPr>
                            <a:t>shot</a:t>
                          </a:r>
                          <a:endParaRPr lang="it-IT" sz="1200" kern="1200" dirty="0">
                            <a:solidFill>
                              <a:schemeClr val="dk1"/>
                            </a:solidFill>
                            <a:effectLst/>
                            <a:latin typeface="+mn-lt"/>
                            <a:ea typeface="+mn-ea"/>
                            <a:cs typeface="+mn-cs"/>
                          </a:endParaRPr>
                        </a:p>
                      </a:txBody>
                      <a:tcPr marL="68580" marR="68580" marT="34290" marB="34290"/>
                    </a:tc>
                    <a:tc>
                      <a:txBody>
                        <a:bodyPr/>
                        <a:lstStyle/>
                        <a:p>
                          <a:pPr algn="ctr"/>
                          <a14:m>
                            <m:oMathPara xmlns:m="http://schemas.openxmlformats.org/officeDocument/2006/math">
                              <m:oMathParaPr>
                                <m:jc m:val="centerGroup"/>
                              </m:oMathParaPr>
                              <m:oMath xmlns:m="http://schemas.openxmlformats.org/officeDocument/2006/math">
                                <m:d>
                                  <m:dPr>
                                    <m:ctrlPr>
                                      <a:rPr lang="it-IT" sz="1200" i="1" dirty="0" smtClean="0">
                                        <a:latin typeface="Cambria Math" panose="02040503050406030204" pitchFamily="18" charset="0"/>
                                      </a:rPr>
                                    </m:ctrlPr>
                                  </m:dPr>
                                  <m:e>
                                    <m:eqArr>
                                      <m:eqArrPr>
                                        <m:ctrlPr>
                                          <a:rPr lang="it-IT" sz="1200" b="0" i="1" dirty="0" smtClean="0">
                                            <a:latin typeface="Cambria Math" panose="02040503050406030204" pitchFamily="18" charset="0"/>
                                          </a:rPr>
                                        </m:ctrlPr>
                                      </m:eqArrPr>
                                      <m:e>
                                        <m:r>
                                          <a:rPr lang="it-IT" sz="1200" b="0" dirty="0" smtClean="0">
                                            <a:latin typeface="Cambria Math" panose="02040503050406030204" pitchFamily="18" charset="0"/>
                                          </a:rPr>
                                          <m:t>𝑠</m:t>
                                        </m:r>
                                        <m:r>
                                          <a:rPr lang="it-IT" sz="1200" b="0" dirty="0" smtClean="0">
                                            <a:latin typeface="Cambria Math" panose="02040503050406030204" pitchFamily="18" charset="0"/>
                                          </a:rPr>
                                          <m:t> </m:t>
                                        </m:r>
                                        <m:sSup>
                                          <m:sSupPr>
                                            <m:ctrlPr>
                                              <a:rPr lang="it-IT" sz="1200" b="0" i="1" dirty="0" smtClean="0">
                                                <a:latin typeface="Cambria Math" panose="02040503050406030204" pitchFamily="18" charset="0"/>
                                              </a:rPr>
                                            </m:ctrlPr>
                                          </m:sSupPr>
                                          <m:e>
                                            <m:r>
                                              <a:rPr lang="it-IT" sz="1200" b="0" dirty="0" smtClean="0">
                                                <a:latin typeface="Cambria Math" panose="02040503050406030204" pitchFamily="18" charset="0"/>
                                              </a:rPr>
                                              <m:t>𝑚𝑚</m:t>
                                            </m:r>
                                          </m:e>
                                          <m:sup>
                                            <m:r>
                                              <a:rPr lang="it-IT" sz="1200" b="0" dirty="0" smtClean="0">
                                                <a:latin typeface="Cambria Math" panose="02040503050406030204" pitchFamily="18" charset="0"/>
                                              </a:rPr>
                                              <m:t>2</m:t>
                                            </m:r>
                                          </m:sup>
                                        </m:sSup>
                                        <m:sSup>
                                          <m:sSupPr>
                                            <m:ctrlPr>
                                              <a:rPr lang="it-IT" sz="1200" b="0" i="1" dirty="0" smtClean="0">
                                                <a:latin typeface="Cambria Math" panose="02040503050406030204" pitchFamily="18" charset="0"/>
                                              </a:rPr>
                                            </m:ctrlPr>
                                          </m:sSupPr>
                                          <m:e>
                                            <m:r>
                                              <a:rPr lang="it-IT" sz="1200" b="0" dirty="0" smtClean="0">
                                                <a:latin typeface="Cambria Math" panose="02040503050406030204" pitchFamily="18" charset="0"/>
                                              </a:rPr>
                                              <m:t>𝑚𝑟𝑎𝑑</m:t>
                                            </m:r>
                                          </m:e>
                                          <m:sup>
                                            <m:r>
                                              <a:rPr lang="it-IT" sz="1200" b="0" dirty="0" smtClean="0">
                                                <a:latin typeface="Cambria Math" panose="02040503050406030204" pitchFamily="18" charset="0"/>
                                              </a:rPr>
                                              <m:t>2</m:t>
                                            </m:r>
                                          </m:sup>
                                        </m:sSup>
                                      </m:e>
                                      <m:e>
                                        <m:r>
                                          <a:rPr lang="it-IT" sz="1200" b="0" dirty="0" smtClean="0">
                                            <a:latin typeface="Cambria Math" panose="02040503050406030204" pitchFamily="18" charset="0"/>
                                          </a:rPr>
                                          <m:t>𝑏𝑤</m:t>
                                        </m:r>
                                        <m:d>
                                          <m:dPr>
                                            <m:ctrlPr>
                                              <a:rPr lang="it-IT" sz="1200" b="0" i="1" dirty="0" smtClean="0">
                                                <a:latin typeface="Cambria Math" panose="02040503050406030204" pitchFamily="18" charset="0"/>
                                              </a:rPr>
                                            </m:ctrlPr>
                                          </m:dPr>
                                          <m:e>
                                            <m:r>
                                              <a:rPr lang="it-IT" sz="1200" b="0" dirty="0" smtClean="0">
                                                <a:latin typeface="Cambria Math" panose="02040503050406030204" pitchFamily="18" charset="0"/>
                                              </a:rPr>
                                              <m:t>0.1%</m:t>
                                            </m:r>
                                          </m:e>
                                        </m:d>
                                      </m:e>
                                    </m:eqArr>
                                  </m:e>
                                </m:d>
                              </m:oMath>
                            </m:oMathPara>
                          </a14:m>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solidFill>
                                <a:srgbClr val="FF0000"/>
                              </a:solidFill>
                              <a:ea typeface="Cambria Math" panose="02040503050406030204" pitchFamily="18" charset="0"/>
                              <a:cs typeface="Arial" panose="020B0604020202020204" pitchFamily="34" charset="0"/>
                            </a:rPr>
                            <a:t>1</a:t>
                          </a:r>
                          <a14:m>
                            <m:oMath xmlns:m="http://schemas.openxmlformats.org/officeDocument/2006/math">
                              <m:r>
                                <a:rPr lang="it-IT" sz="12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it-IT" sz="12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r>
                                <a:rPr lang="it-IT" sz="12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sSup>
                                <m:sSupPr>
                                  <m:ctrlPr>
                                    <a:rPr lang="it-IT" sz="12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pPr>
                                <m:e>
                                  <m:r>
                                    <a:rPr lang="it-IT" sz="1200" b="1" i="0"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𝟏𝟎</m:t>
                                  </m:r>
                                </m:e>
                                <m:sup>
                                  <m:r>
                                    <a:rPr lang="it-IT" sz="12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𝟐𝟖</m:t>
                                  </m:r>
                                </m:sup>
                              </m:sSup>
                            </m:oMath>
                          </a14:m>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sz="1200" b="0" i="1" dirty="0" smtClean="0">
                                    <a:latin typeface="Cambria Math" panose="02040503050406030204" pitchFamily="18" charset="0"/>
                                    <a:ea typeface="Cambria Math" panose="02040503050406030204" pitchFamily="18" charset="0"/>
                                    <a:cs typeface="Arial" panose="020B0604020202020204" pitchFamily="34" charset="0"/>
                                  </a:rPr>
                                  <m:t>1 ×</m:t>
                                </m:r>
                                <m:sSup>
                                  <m:sSupPr>
                                    <m:ctrlPr>
                                      <a:rPr lang="it-IT" sz="1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it-IT" sz="1200" b="0" i="0" dirty="0" smtClean="0">
                                        <a:latin typeface="Cambria Math" panose="02040503050406030204" pitchFamily="18" charset="0"/>
                                        <a:ea typeface="Cambria Math" panose="02040503050406030204" pitchFamily="18" charset="0"/>
                                        <a:cs typeface="Arial" panose="020B0604020202020204" pitchFamily="34" charset="0"/>
                                      </a:rPr>
                                      <m:t>10</m:t>
                                    </m:r>
                                  </m:e>
                                  <m:sup>
                                    <m:r>
                                      <a:rPr lang="it-IT" sz="1200" b="0" i="1" dirty="0" smtClean="0">
                                        <a:latin typeface="Cambria Math" panose="02040503050406030204" pitchFamily="18" charset="0"/>
                                        <a:ea typeface="Cambria Math" panose="02040503050406030204" pitchFamily="18" charset="0"/>
                                        <a:cs typeface="Arial" panose="020B0604020202020204" pitchFamily="34" charset="0"/>
                                      </a:rPr>
                                      <m:t>27</m:t>
                                    </m:r>
                                  </m:sup>
                                </m:sSup>
                              </m:oMath>
                            </m:oMathPara>
                          </a14:m>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3015278967"/>
                      </a:ext>
                    </a:extLst>
                  </a:tr>
                </a:tbl>
              </a:graphicData>
            </a:graphic>
          </p:graphicFrame>
        </mc:Choice>
        <mc:Fallback>
          <p:graphicFrame>
            <p:nvGraphicFramePr>
              <p:cNvPr id="4" name="Tabella 4">
                <a:extLst>
                  <a:ext uri="{FF2B5EF4-FFF2-40B4-BE49-F238E27FC236}">
                    <a16:creationId xmlns:a16="http://schemas.microsoft.com/office/drawing/2014/main" id="{7B7B7D34-7260-47DE-874E-1B9937F2C3E1}"/>
                  </a:ext>
                </a:extLst>
              </p:cNvPr>
              <p:cNvGraphicFramePr>
                <a:graphicFrameLocks/>
              </p:cNvGraphicFramePr>
              <p:nvPr>
                <p:extLst>
                  <p:ext uri="{D42A27DB-BD31-4B8C-83A1-F6EECF244321}">
                    <p14:modId xmlns:p14="http://schemas.microsoft.com/office/powerpoint/2010/main" val="2072871330"/>
                  </p:ext>
                </p:extLst>
              </p:nvPr>
            </p:nvGraphicFramePr>
            <p:xfrm>
              <a:off x="4427206" y="1630932"/>
              <a:ext cx="4342120" cy="3180218"/>
            </p:xfrm>
            <a:graphic>
              <a:graphicData uri="http://schemas.openxmlformats.org/drawingml/2006/table">
                <a:tbl>
                  <a:tblPr firstRow="1" bandRow="1">
                    <a:tableStyleId>{00A15C55-8517-42AA-B614-E9B94910E393}</a:tableStyleId>
                  </a:tblPr>
                  <a:tblGrid>
                    <a:gridCol w="1387901">
                      <a:extLst>
                        <a:ext uri="{9D8B030D-6E8A-4147-A177-3AD203B41FA5}">
                          <a16:colId xmlns:a16="http://schemas.microsoft.com/office/drawing/2014/main" val="3308665871"/>
                        </a:ext>
                      </a:extLst>
                    </a:gridCol>
                    <a:gridCol w="1093311">
                      <a:extLst>
                        <a:ext uri="{9D8B030D-6E8A-4147-A177-3AD203B41FA5}">
                          <a16:colId xmlns:a16="http://schemas.microsoft.com/office/drawing/2014/main" val="1981975394"/>
                        </a:ext>
                      </a:extLst>
                    </a:gridCol>
                    <a:gridCol w="930454">
                      <a:extLst>
                        <a:ext uri="{9D8B030D-6E8A-4147-A177-3AD203B41FA5}">
                          <a16:colId xmlns:a16="http://schemas.microsoft.com/office/drawing/2014/main" val="2625769525"/>
                        </a:ext>
                      </a:extLst>
                    </a:gridCol>
                    <a:gridCol w="930454">
                      <a:extLst>
                        <a:ext uri="{9D8B030D-6E8A-4147-A177-3AD203B41FA5}">
                          <a16:colId xmlns:a16="http://schemas.microsoft.com/office/drawing/2014/main" val="2172424694"/>
                        </a:ext>
                      </a:extLst>
                    </a:gridCol>
                  </a:tblGrid>
                  <a:tr h="456350">
                    <a:tc>
                      <a:txBody>
                        <a:bodyPr/>
                        <a:lstStyle/>
                        <a:p>
                          <a:r>
                            <a:rPr lang="it-IT" sz="1200" dirty="0" err="1"/>
                            <a:t>Parameter</a:t>
                          </a:r>
                          <a:endParaRPr lang="it-IT" sz="1200" dirty="0"/>
                        </a:p>
                      </a:txBody>
                      <a:tcPr marL="68580" marR="68580" marT="34290" marB="34290"/>
                    </a:tc>
                    <a:tc>
                      <a:txBody>
                        <a:bodyPr/>
                        <a:lstStyle/>
                        <a:p>
                          <a:pPr algn="ctr"/>
                          <a:r>
                            <a:rPr lang="it-IT" sz="1200" dirty="0"/>
                            <a:t>Unit</a:t>
                          </a:r>
                        </a:p>
                      </a:txBody>
                      <a:tcPr marL="68580" marR="68580" marT="34290" marB="34290"/>
                    </a:tc>
                    <a:tc>
                      <a:txBody>
                        <a:bodyPr/>
                        <a:lstStyle/>
                        <a:p>
                          <a:pPr algn="ctr"/>
                          <a:r>
                            <a:rPr lang="it-IT" sz="1200" b="0" dirty="0"/>
                            <a:t>PWFA</a:t>
                          </a:r>
                          <a:endParaRPr lang="it-IT" sz="1200" b="0" i="0" dirty="0">
                            <a:latin typeface="Arial" panose="020B0604020202020204" pitchFamily="34" charset="0"/>
                            <a:cs typeface="Arial" panose="020B0604020202020204" pitchFamily="34" charset="0"/>
                          </a:endParaRPr>
                        </a:p>
                      </a:txBody>
                      <a:tcPr marL="68580" marR="68580" marT="34290" marB="34290"/>
                    </a:tc>
                    <a:tc>
                      <a:txBody>
                        <a:bodyPr/>
                        <a:lstStyle/>
                        <a:p>
                          <a:pPr algn="ctr"/>
                          <a:r>
                            <a:rPr lang="it-IT" sz="1200" b="0" dirty="0"/>
                            <a:t>Full</a:t>
                          </a:r>
                        </a:p>
                        <a:p>
                          <a:pPr algn="ctr"/>
                          <a:r>
                            <a:rPr lang="it-IT" sz="1200" b="0" dirty="0"/>
                            <a:t>X-band</a:t>
                          </a:r>
                          <a:endParaRPr lang="it-IT" sz="1200" b="0" i="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623236045"/>
                      </a:ext>
                    </a:extLst>
                  </a:tr>
                  <a:tr h="456350">
                    <a:tc>
                      <a:txBody>
                        <a:bodyPr/>
                        <a:lstStyle/>
                        <a:p>
                          <a:r>
                            <a:rPr lang="it-IT" sz="1200" dirty="0" err="1"/>
                            <a:t>Radiation</a:t>
                          </a:r>
                          <a:r>
                            <a:rPr lang="it-IT" sz="1200" dirty="0"/>
                            <a:t> </a:t>
                          </a:r>
                          <a:r>
                            <a:rPr lang="it-IT" sz="1200" dirty="0" err="1"/>
                            <a:t>Wavelength</a:t>
                          </a:r>
                          <a:endParaRPr lang="it-IT" sz="1200" dirty="0"/>
                        </a:p>
                      </a:txBody>
                      <a:tcPr marL="68580" marR="68580" marT="34290" marB="34290"/>
                    </a:tc>
                    <a:tc>
                      <a:txBody>
                        <a:bodyPr/>
                        <a:lstStyle/>
                        <a:p>
                          <a:pPr algn="ctr"/>
                          <a:r>
                            <a:rPr lang="it-IT" sz="1200" dirty="0"/>
                            <a:t>nm</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1" dirty="0">
                              <a:solidFill>
                                <a:srgbClr val="FF0000"/>
                              </a:solidFill>
                            </a:rPr>
                            <a:t>3-4</a:t>
                          </a:r>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b="1" i="0" dirty="0">
                              <a:solidFill>
                                <a:srgbClr val="FF0000"/>
                              </a:solidFill>
                              <a:latin typeface="+mn-lt"/>
                              <a:ea typeface="Cambria Math" panose="02040503050406030204" pitchFamily="18" charset="0"/>
                              <a:cs typeface="Arial" panose="020B0604020202020204" pitchFamily="34" charset="0"/>
                            </a:rPr>
                            <a:t>4</a:t>
                          </a:r>
                        </a:p>
                      </a:txBody>
                      <a:tcPr marL="68580" marR="68580" marT="34290" marB="34290"/>
                    </a:tc>
                    <a:extLst>
                      <a:ext uri="{0D108BD9-81ED-4DB2-BD59-A6C34878D82A}">
                        <a16:rowId xmlns:a16="http://schemas.microsoft.com/office/drawing/2014/main" val="2591311265"/>
                      </a:ext>
                    </a:extLst>
                  </a:tr>
                  <a:tr h="450160">
                    <a:tc>
                      <a:txBody>
                        <a:bodyPr/>
                        <a:lstStyle/>
                        <a:p>
                          <a:r>
                            <a:rPr lang="it-IT" sz="1200" dirty="0" err="1"/>
                            <a:t>Photons</a:t>
                          </a:r>
                          <a:r>
                            <a:rPr lang="it-IT" sz="1200" dirty="0"/>
                            <a:t> per </a:t>
                          </a:r>
                          <a:r>
                            <a:rPr lang="it-IT" sz="1200" dirty="0" err="1"/>
                            <a:t>Pulse</a:t>
                          </a:r>
                          <a:endParaRPr lang="it-IT" sz="1200" dirty="0"/>
                        </a:p>
                      </a:txBody>
                      <a:tcPr marL="68580" marR="68580" marT="34290" marB="34290"/>
                    </a:tc>
                    <a:tc>
                      <a:txBody>
                        <a:bodyPr/>
                        <a:lstStyle/>
                        <a:p>
                          <a:endParaRPr lang="it-IT"/>
                        </a:p>
                      </a:txBody>
                      <a:tcPr marL="68580" marR="68580" marT="34290" marB="34290">
                        <a:blipFill>
                          <a:blip r:embed="rId2"/>
                          <a:stretch>
                            <a:fillRect l="-127907" t="-202778" r="-173256" b="-405556"/>
                          </a:stretch>
                        </a:blipFill>
                      </a:tcPr>
                    </a:tc>
                    <a:tc>
                      <a:txBody>
                        <a:bodyPr/>
                        <a:lstStyle/>
                        <a:p>
                          <a:pPr algn="ctr"/>
                          <a:r>
                            <a:rPr lang="it-IT" sz="1200" b="1" dirty="0">
                              <a:solidFill>
                                <a:srgbClr val="FF0000"/>
                              </a:solidFill>
                            </a:rPr>
                            <a:t>0.1- 0.25</a:t>
                          </a:r>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1</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952931143"/>
                      </a:ext>
                    </a:extLst>
                  </a:tr>
                  <a:tr h="450160">
                    <a:tc>
                      <a:txBody>
                        <a:bodyPr/>
                        <a:lstStyle/>
                        <a:p>
                          <a:r>
                            <a:rPr lang="it-IT" sz="1200" dirty="0" err="1"/>
                            <a:t>Photon</a:t>
                          </a:r>
                          <a:r>
                            <a:rPr lang="it-IT" sz="1200" dirty="0"/>
                            <a:t> </a:t>
                          </a:r>
                          <a:r>
                            <a:rPr lang="it-IT" sz="1200" dirty="0" err="1"/>
                            <a:t>Bandwith</a:t>
                          </a:r>
                          <a:endParaRPr lang="it-IT" sz="1200" dirty="0"/>
                        </a:p>
                      </a:txBody>
                      <a:tcPr marL="68580" marR="68580" marT="34290" marB="34290"/>
                    </a:tc>
                    <a:tc>
                      <a:txBody>
                        <a:bodyPr/>
                        <a:lstStyle/>
                        <a:p>
                          <a:pPr algn="ctr"/>
                          <a:r>
                            <a:rPr lang="it-IT" sz="1200" dirty="0"/>
                            <a:t>%</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1" dirty="0">
                              <a:solidFill>
                                <a:srgbClr val="FF0000"/>
                              </a:solidFill>
                            </a:rPr>
                            <a:t>0.1</a:t>
                          </a:r>
                          <a:endParaRPr lang="it-IT" sz="1200" b="1" i="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0.5</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3406069956"/>
                      </a:ext>
                    </a:extLst>
                  </a:tr>
                  <a:tr h="456350">
                    <a:tc>
                      <a:txBody>
                        <a:bodyPr/>
                        <a:lstStyle/>
                        <a:p>
                          <a:r>
                            <a:rPr lang="it-IT" sz="1200" dirty="0" err="1"/>
                            <a:t>Undulator</a:t>
                          </a:r>
                          <a:r>
                            <a:rPr lang="it-IT" sz="1200" dirty="0"/>
                            <a:t> Area </a:t>
                          </a:r>
                          <a:r>
                            <a:rPr lang="it-IT" sz="1200" dirty="0" err="1"/>
                            <a:t>Length</a:t>
                          </a:r>
                          <a:endParaRPr lang="it-IT" sz="1200" dirty="0"/>
                        </a:p>
                      </a:txBody>
                      <a:tcPr marL="68580" marR="68580" marT="34290" marB="34290"/>
                    </a:tc>
                    <a:tc>
                      <a:txBody>
                        <a:bodyPr/>
                        <a:lstStyle/>
                        <a:p>
                          <a:pPr algn="ctr"/>
                          <a:r>
                            <a:rPr lang="it-IT" sz="1200" dirty="0"/>
                            <a:t>m</a:t>
                          </a:r>
                          <a:endParaRPr lang="it-IT" sz="1200" dirty="0">
                            <a:latin typeface="Cambria Math" panose="02040503050406030204" pitchFamily="18" charset="0"/>
                            <a:ea typeface="Cambria Math" panose="02040503050406030204" pitchFamily="18" charset="0"/>
                          </a:endParaRPr>
                        </a:p>
                      </a:txBody>
                      <a:tcPr marL="68580" marR="68580" marT="34290" marB="34290"/>
                    </a:tc>
                    <a:tc gridSpan="2">
                      <a:txBody>
                        <a:bodyPr/>
                        <a:lstStyle/>
                        <a:p>
                          <a:pPr algn="ctr"/>
                          <a:r>
                            <a:rPr lang="it-IT" sz="1200" b="0" dirty="0"/>
                            <a:t>30</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hMerge="1">
                      <a:txBody>
                        <a:bodyPr/>
                        <a:lstStyle/>
                        <a:p>
                          <a:pPr algn="ctr"/>
                          <a:r>
                            <a:rPr lang="it-IT" b="0" i="0" dirty="0">
                              <a:latin typeface="Cambria Math" panose="02040503050406030204" pitchFamily="18" charset="0"/>
                              <a:ea typeface="Cambria Math" panose="02040503050406030204" pitchFamily="18" charset="0"/>
                              <a:cs typeface="Arial" panose="020B0604020202020204" pitchFamily="34" charset="0"/>
                            </a:rPr>
                            <a:t>30</a:t>
                          </a:r>
                        </a:p>
                      </a:txBody>
                      <a:tcPr/>
                    </a:tc>
                    <a:extLst>
                      <a:ext uri="{0D108BD9-81ED-4DB2-BD59-A6C34878D82A}">
                        <a16:rowId xmlns:a16="http://schemas.microsoft.com/office/drawing/2014/main" val="1620097224"/>
                      </a:ext>
                    </a:extLst>
                  </a:tr>
                  <a:tr h="450160">
                    <a:tc>
                      <a:txBody>
                        <a:bodyPr/>
                        <a:lstStyle/>
                        <a:p>
                          <a:r>
                            <a:rPr lang="it-IT" sz="1200" kern="1200" dirty="0">
                              <a:solidFill>
                                <a:schemeClr val="dk1"/>
                              </a:solidFill>
                              <a:effectLst/>
                            </a:rPr>
                            <a:t>𝜌(1D/3D)</a:t>
                          </a:r>
                          <a:endParaRPr lang="it-IT" sz="1200" kern="1200" dirty="0">
                            <a:solidFill>
                              <a:schemeClr val="dk1"/>
                            </a:solidFill>
                            <a:effectLst/>
                            <a:latin typeface="Cambria Math" panose="02040503050406030204" pitchFamily="18" charset="0"/>
                            <a:ea typeface="Cambria Math" panose="02040503050406030204" pitchFamily="18" charset="0"/>
                            <a:cs typeface="+mn-cs"/>
                          </a:endParaRPr>
                        </a:p>
                      </a:txBody>
                      <a:tcPr marL="68580" marR="68580" marT="34290" marB="34290"/>
                    </a:tc>
                    <a:tc>
                      <a:txBody>
                        <a:bodyPr/>
                        <a:lstStyle/>
                        <a:p>
                          <a:endParaRPr lang="it-IT"/>
                        </a:p>
                      </a:txBody>
                      <a:tcPr marL="68580" marR="68580" marT="34290" marB="34290">
                        <a:blipFill>
                          <a:blip r:embed="rId2"/>
                          <a:stretch>
                            <a:fillRect l="-127907" t="-500000" r="-173256" b="-108333"/>
                          </a:stretch>
                        </a:blipFill>
                      </a:tcPr>
                    </a:tc>
                    <a:tc>
                      <a:txBody>
                        <a:bodyPr/>
                        <a:lstStyle/>
                        <a:p>
                          <a:pPr algn="ctr"/>
                          <a:r>
                            <a:rPr lang="it-IT" sz="1200" b="1" i="0" dirty="0">
                              <a:solidFill>
                                <a:srgbClr val="FF0000"/>
                              </a:solidFill>
                              <a:latin typeface="+mn-lt"/>
                              <a:ea typeface="Cambria Math" panose="02040503050406030204" pitchFamily="18" charset="0"/>
                              <a:cs typeface="Arial" panose="020B0604020202020204" pitchFamily="34" charset="0"/>
                            </a:rPr>
                            <a:t>2</a:t>
                          </a:r>
                        </a:p>
                      </a:txBody>
                      <a:tcPr marL="68580" marR="68580" marT="34290" marB="34290"/>
                    </a:tc>
                    <a:tc>
                      <a:txBody>
                        <a:bodyPr/>
                        <a:lstStyle/>
                        <a:p>
                          <a:pPr algn="ctr"/>
                          <a:r>
                            <a:rPr lang="it-IT" sz="1200" b="0" dirty="0"/>
                            <a:t>2</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3948546066"/>
                      </a:ext>
                    </a:extLst>
                  </a:tr>
                  <a:tr h="460688">
                    <a:tc>
                      <a:txBody>
                        <a:bodyPr/>
                        <a:lstStyle/>
                        <a:p>
                          <a:r>
                            <a:rPr lang="it-IT" sz="1200" kern="1200" dirty="0" err="1">
                              <a:solidFill>
                                <a:schemeClr val="dk1"/>
                              </a:solidFill>
                              <a:effectLst/>
                            </a:rPr>
                            <a:t>Photon</a:t>
                          </a:r>
                          <a:r>
                            <a:rPr lang="it-IT" sz="1200" kern="1200" dirty="0">
                              <a:solidFill>
                                <a:schemeClr val="dk1"/>
                              </a:solidFill>
                              <a:effectLst/>
                            </a:rPr>
                            <a:t> </a:t>
                          </a:r>
                          <a:r>
                            <a:rPr lang="it-IT" sz="1200" kern="1200" dirty="0" err="1">
                              <a:solidFill>
                                <a:schemeClr val="dk1"/>
                              </a:solidFill>
                              <a:effectLst/>
                            </a:rPr>
                            <a:t>Brilliance</a:t>
                          </a:r>
                          <a:r>
                            <a:rPr lang="it-IT" sz="1200" kern="1200" dirty="0">
                              <a:solidFill>
                                <a:schemeClr val="dk1"/>
                              </a:solidFill>
                              <a:effectLst/>
                            </a:rPr>
                            <a:t> per </a:t>
                          </a:r>
                          <a:r>
                            <a:rPr lang="it-IT" sz="1200" kern="1200" dirty="0" err="1">
                              <a:solidFill>
                                <a:schemeClr val="dk1"/>
                              </a:solidFill>
                              <a:effectLst/>
                            </a:rPr>
                            <a:t>shot</a:t>
                          </a:r>
                          <a:endParaRPr lang="it-IT" sz="1200" kern="1200" dirty="0">
                            <a:solidFill>
                              <a:schemeClr val="dk1"/>
                            </a:solidFill>
                            <a:effectLst/>
                            <a:latin typeface="+mn-lt"/>
                            <a:ea typeface="+mn-ea"/>
                            <a:cs typeface="+mn-cs"/>
                          </a:endParaRPr>
                        </a:p>
                      </a:txBody>
                      <a:tcPr marL="68580" marR="68580" marT="34290" marB="34290"/>
                    </a:tc>
                    <a:tc>
                      <a:txBody>
                        <a:bodyPr/>
                        <a:lstStyle/>
                        <a:p>
                          <a:endParaRPr lang="it-IT"/>
                        </a:p>
                      </a:txBody>
                      <a:tcPr marL="68580" marR="68580" marT="34290" marB="34290">
                        <a:blipFill>
                          <a:blip r:embed="rId2"/>
                          <a:stretch>
                            <a:fillRect l="-127907" t="-600000" r="-173256" b="-8333"/>
                          </a:stretch>
                        </a:blipFill>
                      </a:tcPr>
                    </a:tc>
                    <a:tc>
                      <a:txBody>
                        <a:bodyPr/>
                        <a:lstStyle/>
                        <a:p>
                          <a:endParaRPr lang="it-IT"/>
                        </a:p>
                      </a:txBody>
                      <a:tcPr marL="68580" marR="68580" marT="34290" marB="34290">
                        <a:blipFill>
                          <a:blip r:embed="rId2"/>
                          <a:stretch>
                            <a:fillRect l="-264865" t="-600000" r="-101351" b="-8333"/>
                          </a:stretch>
                        </a:blipFill>
                      </a:tcPr>
                    </a:tc>
                    <a:tc>
                      <a:txBody>
                        <a:bodyPr/>
                        <a:lstStyle/>
                        <a:p>
                          <a:endParaRPr lang="it-IT"/>
                        </a:p>
                      </a:txBody>
                      <a:tcPr marL="68580" marR="68580" marT="34290" marB="34290">
                        <a:blipFill>
                          <a:blip r:embed="rId2"/>
                          <a:stretch>
                            <a:fillRect l="-369863" t="-600000" r="-2740" b="-8333"/>
                          </a:stretch>
                        </a:blipFill>
                      </a:tcPr>
                    </a:tc>
                    <a:extLst>
                      <a:ext uri="{0D108BD9-81ED-4DB2-BD59-A6C34878D82A}">
                        <a16:rowId xmlns:a16="http://schemas.microsoft.com/office/drawing/2014/main" val="3015278967"/>
                      </a:ext>
                    </a:extLst>
                  </a:tr>
                </a:tbl>
              </a:graphicData>
            </a:graphic>
          </p:graphicFrame>
        </mc:Fallback>
      </mc:AlternateContent>
      <p:sp>
        <p:nvSpPr>
          <p:cNvPr id="3" name="Segnaposto testo 2">
            <a:extLst>
              <a:ext uri="{FF2B5EF4-FFF2-40B4-BE49-F238E27FC236}">
                <a16:creationId xmlns:a16="http://schemas.microsoft.com/office/drawing/2014/main" id="{F520EB33-E53F-CFF7-19CA-469E81397971}"/>
              </a:ext>
            </a:extLst>
          </p:cNvPr>
          <p:cNvSpPr>
            <a:spLocks noGrp="1"/>
          </p:cNvSpPr>
          <p:nvPr>
            <p:ph type="body" idx="1"/>
          </p:nvPr>
        </p:nvSpPr>
        <p:spPr>
          <a:xfrm>
            <a:off x="4928671" y="1016019"/>
            <a:ext cx="4040188" cy="479822"/>
          </a:xfrm>
        </p:spPr>
        <p:txBody>
          <a:bodyPr>
            <a:normAutofit fontScale="85000" lnSpcReduction="10000"/>
          </a:bodyPr>
          <a:lstStyle/>
          <a:p>
            <a:r>
              <a:rPr lang="it-IT" dirty="0"/>
              <a:t>FEL </a:t>
            </a:r>
            <a:r>
              <a:rPr lang="it-IT" dirty="0" err="1"/>
              <a:t>Parameters</a:t>
            </a:r>
            <a:r>
              <a:rPr lang="it-IT" dirty="0"/>
              <a:t> (</a:t>
            </a:r>
            <a:r>
              <a:rPr lang="it-IT" dirty="0" err="1"/>
              <a:t>Nov</a:t>
            </a:r>
            <a:r>
              <a:rPr lang="it-IT" dirty="0"/>
              <a:t> 2022)</a:t>
            </a:r>
          </a:p>
        </p:txBody>
      </p:sp>
      <p:graphicFrame>
        <p:nvGraphicFramePr>
          <p:cNvPr id="10" name="Tabella 4">
            <a:extLst>
              <a:ext uri="{FF2B5EF4-FFF2-40B4-BE49-F238E27FC236}">
                <a16:creationId xmlns:a16="http://schemas.microsoft.com/office/drawing/2014/main" id="{856508A9-D15F-BF4A-1AFE-F10FCB7C8F52}"/>
              </a:ext>
            </a:extLst>
          </p:cNvPr>
          <p:cNvGraphicFramePr>
            <a:graphicFrameLocks/>
          </p:cNvGraphicFramePr>
          <p:nvPr>
            <p:extLst>
              <p:ext uri="{D42A27DB-BD31-4B8C-83A1-F6EECF244321}">
                <p14:modId xmlns:p14="http://schemas.microsoft.com/office/powerpoint/2010/main" val="59691732"/>
              </p:ext>
            </p:extLst>
          </p:nvPr>
        </p:nvGraphicFramePr>
        <p:xfrm>
          <a:off x="173556" y="1630932"/>
          <a:ext cx="3939881" cy="3180218"/>
        </p:xfrm>
        <a:graphic>
          <a:graphicData uri="http://schemas.openxmlformats.org/drawingml/2006/table">
            <a:tbl>
              <a:tblPr firstRow="1" bandRow="1">
                <a:tableStyleId>{00A15C55-8517-42AA-B614-E9B94910E393}</a:tableStyleId>
              </a:tblPr>
              <a:tblGrid>
                <a:gridCol w="1626964">
                  <a:extLst>
                    <a:ext uri="{9D8B030D-6E8A-4147-A177-3AD203B41FA5}">
                      <a16:colId xmlns:a16="http://schemas.microsoft.com/office/drawing/2014/main" val="3308665871"/>
                    </a:ext>
                  </a:extLst>
                </a:gridCol>
                <a:gridCol w="842277">
                  <a:extLst>
                    <a:ext uri="{9D8B030D-6E8A-4147-A177-3AD203B41FA5}">
                      <a16:colId xmlns:a16="http://schemas.microsoft.com/office/drawing/2014/main" val="1981975394"/>
                    </a:ext>
                  </a:extLst>
                </a:gridCol>
                <a:gridCol w="735320">
                  <a:extLst>
                    <a:ext uri="{9D8B030D-6E8A-4147-A177-3AD203B41FA5}">
                      <a16:colId xmlns:a16="http://schemas.microsoft.com/office/drawing/2014/main" val="2047230697"/>
                    </a:ext>
                  </a:extLst>
                </a:gridCol>
                <a:gridCol w="735320">
                  <a:extLst>
                    <a:ext uri="{9D8B030D-6E8A-4147-A177-3AD203B41FA5}">
                      <a16:colId xmlns:a16="http://schemas.microsoft.com/office/drawing/2014/main" val="2172424694"/>
                    </a:ext>
                  </a:extLst>
                </a:gridCol>
              </a:tblGrid>
              <a:tr h="438810">
                <a:tc>
                  <a:txBody>
                    <a:bodyPr/>
                    <a:lstStyle/>
                    <a:p>
                      <a:r>
                        <a:rPr lang="it-IT" sz="1200" dirty="0" err="1"/>
                        <a:t>Parameter</a:t>
                      </a:r>
                      <a:endParaRPr lang="it-IT" sz="1200" dirty="0"/>
                    </a:p>
                  </a:txBody>
                  <a:tcPr marL="68580" marR="68580" marT="34290" marB="34290"/>
                </a:tc>
                <a:tc>
                  <a:txBody>
                    <a:bodyPr/>
                    <a:lstStyle/>
                    <a:p>
                      <a:pPr algn="ctr"/>
                      <a:r>
                        <a:rPr lang="it-IT" sz="1200" dirty="0"/>
                        <a:t>Unit</a:t>
                      </a:r>
                    </a:p>
                  </a:txBody>
                  <a:tcPr marL="68580" marR="68580" marT="34290" marB="34290"/>
                </a:tc>
                <a:tc>
                  <a:txBody>
                    <a:bodyPr/>
                    <a:lstStyle/>
                    <a:p>
                      <a:pPr algn="ctr"/>
                      <a:r>
                        <a:rPr lang="it-IT" sz="1200" b="0" dirty="0"/>
                        <a:t>PWFA</a:t>
                      </a:r>
                      <a:endParaRPr lang="it-IT" sz="1200" b="0" i="0" dirty="0">
                        <a:latin typeface="Arial" panose="020B0604020202020204" pitchFamily="34" charset="0"/>
                        <a:cs typeface="Arial" panose="020B0604020202020204" pitchFamily="34" charset="0"/>
                      </a:endParaRPr>
                    </a:p>
                  </a:txBody>
                  <a:tcPr marL="68580" marR="68580" marT="34290" marB="34290"/>
                </a:tc>
                <a:tc>
                  <a:txBody>
                    <a:bodyPr/>
                    <a:lstStyle/>
                    <a:p>
                      <a:pPr algn="ctr"/>
                      <a:r>
                        <a:rPr lang="it-IT" sz="1200" b="0" dirty="0"/>
                        <a:t>Full</a:t>
                      </a:r>
                    </a:p>
                    <a:p>
                      <a:pPr algn="ctr"/>
                      <a:r>
                        <a:rPr lang="it-IT" sz="1200" b="0" dirty="0"/>
                        <a:t> X-band</a:t>
                      </a:r>
                      <a:endParaRPr lang="it-IT" sz="1200" b="0" i="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623236045"/>
                  </a:ext>
                </a:extLst>
              </a:tr>
              <a:tr h="342676">
                <a:tc>
                  <a:txBody>
                    <a:bodyPr/>
                    <a:lstStyle/>
                    <a:p>
                      <a:r>
                        <a:rPr lang="it-IT" sz="1200" dirty="0"/>
                        <a:t>Electron Energy</a:t>
                      </a:r>
                    </a:p>
                  </a:txBody>
                  <a:tcPr marL="68580" marR="68580" marT="34290" marB="34290"/>
                </a:tc>
                <a:tc>
                  <a:txBody>
                    <a:bodyPr/>
                    <a:lstStyle/>
                    <a:p>
                      <a:pPr algn="ctr"/>
                      <a:r>
                        <a:rPr lang="it-IT" sz="1200" dirty="0" err="1"/>
                        <a:t>GeV</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1" dirty="0">
                          <a:solidFill>
                            <a:srgbClr val="FF0000"/>
                          </a:solidFill>
                        </a:rPr>
                        <a:t>1-</a:t>
                      </a:r>
                      <a:r>
                        <a:rPr lang="it-IT" sz="1200" b="1" i="1" dirty="0">
                          <a:solidFill>
                            <a:schemeClr val="accent1">
                              <a:lumMod val="60000"/>
                              <a:lumOff val="40000"/>
                            </a:schemeClr>
                          </a:solidFill>
                        </a:rPr>
                        <a:t>1.2</a:t>
                      </a:r>
                      <a:endParaRPr lang="it-IT" sz="1200" b="1" i="1" dirty="0">
                        <a:solidFill>
                          <a:schemeClr val="accent1">
                            <a:lumMod val="60000"/>
                            <a:lumOff val="40000"/>
                          </a:schemeClr>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1</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2591311265"/>
                  </a:ext>
                </a:extLst>
              </a:tr>
              <a:tr h="342676">
                <a:tc>
                  <a:txBody>
                    <a:bodyPr/>
                    <a:lstStyle/>
                    <a:p>
                      <a:r>
                        <a:rPr lang="it-IT" sz="1200" dirty="0" err="1"/>
                        <a:t>Bunch</a:t>
                      </a:r>
                      <a:r>
                        <a:rPr lang="it-IT" sz="1200" dirty="0"/>
                        <a:t> </a:t>
                      </a:r>
                      <a:r>
                        <a:rPr lang="it-IT" sz="1200" dirty="0" err="1"/>
                        <a:t>Charge</a:t>
                      </a:r>
                      <a:endParaRPr lang="it-IT" sz="1200" dirty="0"/>
                    </a:p>
                  </a:txBody>
                  <a:tcPr marL="68580" marR="68580" marT="34290" marB="34290"/>
                </a:tc>
                <a:tc>
                  <a:txBody>
                    <a:bodyPr/>
                    <a:lstStyle/>
                    <a:p>
                      <a:pPr algn="ctr"/>
                      <a:r>
                        <a:rPr lang="it-IT" sz="1200" dirty="0" err="1"/>
                        <a:t>pC</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1" dirty="0">
                          <a:solidFill>
                            <a:srgbClr val="FF0000"/>
                          </a:solidFill>
                        </a:rPr>
                        <a:t>30-</a:t>
                      </a:r>
                      <a:r>
                        <a:rPr lang="it-IT" sz="1200" b="1" i="1" dirty="0">
                          <a:solidFill>
                            <a:schemeClr val="accent1">
                              <a:lumMod val="60000"/>
                              <a:lumOff val="40000"/>
                            </a:schemeClr>
                          </a:solidFill>
                        </a:rPr>
                        <a:t>50</a:t>
                      </a:r>
                      <a:endParaRPr lang="it-IT" sz="1200" b="1" i="1" dirty="0">
                        <a:solidFill>
                          <a:schemeClr val="accent1">
                            <a:lumMod val="60000"/>
                            <a:lumOff val="40000"/>
                          </a:schemeClr>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1" dirty="0">
                          <a:solidFill>
                            <a:srgbClr val="FF0000"/>
                          </a:solidFill>
                        </a:rPr>
                        <a:t>200-</a:t>
                      </a:r>
                      <a:r>
                        <a:rPr lang="it-IT" sz="1200" b="1" i="1" dirty="0">
                          <a:solidFill>
                            <a:schemeClr val="accent1">
                              <a:lumMod val="60000"/>
                              <a:lumOff val="40000"/>
                            </a:schemeClr>
                          </a:solidFill>
                        </a:rPr>
                        <a:t>500</a:t>
                      </a:r>
                      <a:endParaRPr lang="it-IT" sz="1200" b="1" i="1" dirty="0">
                        <a:solidFill>
                          <a:schemeClr val="accent1">
                            <a:lumMod val="60000"/>
                            <a:lumOff val="40000"/>
                          </a:schemeClr>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952931143"/>
                  </a:ext>
                </a:extLst>
              </a:tr>
              <a:tr h="342676">
                <a:tc>
                  <a:txBody>
                    <a:bodyPr/>
                    <a:lstStyle/>
                    <a:p>
                      <a:r>
                        <a:rPr lang="it-IT" sz="1200" dirty="0" err="1"/>
                        <a:t>Peak</a:t>
                      </a:r>
                      <a:r>
                        <a:rPr lang="it-IT" sz="1200" dirty="0"/>
                        <a:t> </a:t>
                      </a:r>
                      <a:r>
                        <a:rPr lang="it-IT" sz="1200" dirty="0" err="1"/>
                        <a:t>Current</a:t>
                      </a:r>
                      <a:endParaRPr lang="it-IT" sz="1200" dirty="0"/>
                    </a:p>
                  </a:txBody>
                  <a:tcPr marL="68580" marR="68580" marT="34290" marB="34290"/>
                </a:tc>
                <a:tc>
                  <a:txBody>
                    <a:bodyPr/>
                    <a:lstStyle/>
                    <a:p>
                      <a:pPr algn="ctr"/>
                      <a:r>
                        <a:rPr lang="it-IT" sz="1200" dirty="0" err="1"/>
                        <a:t>kA</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0" dirty="0"/>
                        <a:t>1-2</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1-2</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3406069956"/>
                  </a:ext>
                </a:extLst>
              </a:tr>
              <a:tr h="342676">
                <a:tc>
                  <a:txBody>
                    <a:bodyPr/>
                    <a:lstStyle/>
                    <a:p>
                      <a:r>
                        <a:rPr lang="it-IT" sz="1200" dirty="0"/>
                        <a:t>RMS Energy Spread</a:t>
                      </a:r>
                    </a:p>
                  </a:txBody>
                  <a:tcPr marL="68580" marR="68580" marT="34290" marB="34290"/>
                </a:tc>
                <a:tc>
                  <a:txBody>
                    <a:bodyPr/>
                    <a:lstStyle/>
                    <a:p>
                      <a:pPr algn="ctr"/>
                      <a:r>
                        <a:rPr lang="it-IT" sz="1200" dirty="0"/>
                        <a:t>%</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1" dirty="0">
                          <a:solidFill>
                            <a:srgbClr val="FF0000"/>
                          </a:solidFill>
                        </a:rPr>
                        <a:t>0.1</a:t>
                      </a:r>
                      <a:endParaRPr lang="it-IT" sz="1200" b="1" i="0" baseline="3000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0.1</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1620097224"/>
                  </a:ext>
                </a:extLst>
              </a:tr>
              <a:tr h="342676">
                <a:tc>
                  <a:txBody>
                    <a:bodyPr/>
                    <a:lstStyle/>
                    <a:p>
                      <a:r>
                        <a:rPr lang="it-IT" sz="1200" dirty="0"/>
                        <a:t>RMS </a:t>
                      </a:r>
                      <a:r>
                        <a:rPr lang="it-IT" sz="1200" dirty="0" err="1"/>
                        <a:t>Bunch</a:t>
                      </a:r>
                      <a:r>
                        <a:rPr lang="it-IT" sz="1200" dirty="0"/>
                        <a:t> </a:t>
                      </a:r>
                      <a:r>
                        <a:rPr lang="it-IT" sz="1200" dirty="0" err="1"/>
                        <a:t>Length</a:t>
                      </a:r>
                      <a:endParaRPr lang="it-IT" sz="12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t>𝜇m</a:t>
                      </a:r>
                      <a:endParaRPr lang="it-IT" sz="1200" i="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0" dirty="0"/>
                        <a:t>6-3</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algn="ctr"/>
                      <a:r>
                        <a:rPr lang="it-IT" sz="1200" b="0" dirty="0"/>
                        <a:t>24-20</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3948546066"/>
                  </a:ext>
                </a:extLst>
              </a:tr>
              <a:tr h="342676">
                <a:tc>
                  <a:txBody>
                    <a:bodyPr/>
                    <a:lstStyle/>
                    <a:p>
                      <a:r>
                        <a:rPr lang="it-IT" sz="1200" dirty="0"/>
                        <a:t>RMS </a:t>
                      </a:r>
                      <a:r>
                        <a:rPr lang="it-IT" sz="1200" dirty="0" err="1"/>
                        <a:t>norm</a:t>
                      </a:r>
                      <a:r>
                        <a:rPr lang="it-IT" sz="1200" dirty="0"/>
                        <a:t>. </a:t>
                      </a:r>
                      <a:r>
                        <a:rPr lang="it-IT" sz="1200" dirty="0" err="1"/>
                        <a:t>Emittance</a:t>
                      </a:r>
                      <a:endParaRPr lang="it-IT" sz="1200" dirty="0"/>
                    </a:p>
                  </a:txBody>
                  <a:tcPr marL="68580" marR="68580" marT="34290" marB="34290"/>
                </a:tc>
                <a:tc>
                  <a:txBody>
                    <a:bodyPr/>
                    <a:lstStyle/>
                    <a:p>
                      <a:pPr algn="ctr"/>
                      <a:r>
                        <a:rPr lang="it-IT" sz="1200" dirty="0"/>
                        <a:t>𝜇m</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0" dirty="0"/>
                        <a:t>1</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marL="0" algn="ctr" defTabSz="685800" rtl="0" eaLnBrk="1" latinLnBrk="0" hangingPunct="1"/>
                      <a:r>
                        <a:rPr lang="it-IT" sz="1200" kern="1200" dirty="0">
                          <a:solidFill>
                            <a:schemeClr val="dk1"/>
                          </a:solidFill>
                        </a:rPr>
                        <a:t>1</a:t>
                      </a:r>
                      <a:endParaRPr lang="it-IT" sz="1200" kern="1200" dirty="0">
                        <a:solidFill>
                          <a:schemeClr val="dk1"/>
                        </a:solidFill>
                        <a:latin typeface="Cambria Math" panose="02040503050406030204" pitchFamily="18" charset="0"/>
                        <a:ea typeface="Cambria Math" panose="02040503050406030204" pitchFamily="18" charset="0"/>
                        <a:cs typeface="+mn-cs"/>
                      </a:endParaRPr>
                    </a:p>
                  </a:txBody>
                  <a:tcPr marL="68580" marR="68580" marT="34290" marB="34290"/>
                </a:tc>
                <a:extLst>
                  <a:ext uri="{0D108BD9-81ED-4DB2-BD59-A6C34878D82A}">
                    <a16:rowId xmlns:a16="http://schemas.microsoft.com/office/drawing/2014/main" val="3015278967"/>
                  </a:ext>
                </a:extLst>
              </a:tr>
              <a:tr h="342676">
                <a:tc>
                  <a:txBody>
                    <a:bodyPr/>
                    <a:lstStyle/>
                    <a:p>
                      <a:r>
                        <a:rPr lang="it-IT" sz="1200" dirty="0" err="1"/>
                        <a:t>Slice</a:t>
                      </a:r>
                      <a:r>
                        <a:rPr lang="it-IT" sz="1200" dirty="0"/>
                        <a:t> Energy Spread</a:t>
                      </a:r>
                    </a:p>
                  </a:txBody>
                  <a:tcPr marL="68580" marR="68580" marT="34290" marB="34290"/>
                </a:tc>
                <a:tc>
                  <a:txBody>
                    <a:bodyPr/>
                    <a:lstStyle/>
                    <a:p>
                      <a:pPr algn="ctr"/>
                      <a:r>
                        <a:rPr lang="it-IT" sz="1200" dirty="0"/>
                        <a:t>%</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0" dirty="0">
                          <a:solidFill>
                            <a:schemeClr val="tx1"/>
                          </a:solidFill>
                        </a:rPr>
                        <a:t>≤0.05</a:t>
                      </a:r>
                      <a:endParaRPr lang="it-IT" sz="1200" b="0" i="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marL="0" algn="ctr" defTabSz="685800" rtl="0" eaLnBrk="1" latinLnBrk="0" hangingPunct="1"/>
                      <a:r>
                        <a:rPr lang="it-IT" sz="1200" b="0" dirty="0">
                          <a:solidFill>
                            <a:schemeClr val="tx1"/>
                          </a:solidFill>
                        </a:rPr>
                        <a:t>≤</a:t>
                      </a:r>
                      <a:r>
                        <a:rPr lang="it-IT" sz="1200" kern="1200" dirty="0">
                          <a:solidFill>
                            <a:schemeClr val="dk1"/>
                          </a:solidFill>
                        </a:rPr>
                        <a:t>0.05</a:t>
                      </a:r>
                      <a:endParaRPr lang="it-IT" sz="1200" kern="1200" dirty="0">
                        <a:solidFill>
                          <a:schemeClr val="dk1"/>
                        </a:solidFill>
                        <a:latin typeface="Cambria Math" panose="02040503050406030204" pitchFamily="18" charset="0"/>
                        <a:ea typeface="Cambria Math" panose="02040503050406030204" pitchFamily="18" charset="0"/>
                        <a:cs typeface="+mn-cs"/>
                      </a:endParaRPr>
                    </a:p>
                  </a:txBody>
                  <a:tcPr marL="68580" marR="68580" marT="34290" marB="34290"/>
                </a:tc>
                <a:extLst>
                  <a:ext uri="{0D108BD9-81ED-4DB2-BD59-A6C34878D82A}">
                    <a16:rowId xmlns:a16="http://schemas.microsoft.com/office/drawing/2014/main" val="2073319655"/>
                  </a:ext>
                </a:extLst>
              </a:tr>
              <a:tr h="342676">
                <a:tc>
                  <a:txBody>
                    <a:bodyPr/>
                    <a:lstStyle/>
                    <a:p>
                      <a:r>
                        <a:rPr lang="it-IT" sz="1200" dirty="0" err="1"/>
                        <a:t>Slice</a:t>
                      </a:r>
                      <a:r>
                        <a:rPr lang="it-IT" sz="1200" dirty="0"/>
                        <a:t> </a:t>
                      </a:r>
                      <a:r>
                        <a:rPr lang="it-IT" sz="1200" dirty="0" err="1"/>
                        <a:t>norm</a:t>
                      </a:r>
                      <a:r>
                        <a:rPr lang="it-IT" sz="1200" dirty="0"/>
                        <a:t> </a:t>
                      </a:r>
                      <a:r>
                        <a:rPr lang="it-IT" sz="1200" dirty="0" err="1"/>
                        <a:t>Emittance</a:t>
                      </a:r>
                      <a:endParaRPr lang="it-IT" sz="1200" dirty="0"/>
                    </a:p>
                  </a:txBody>
                  <a:tcPr marL="68580" marR="68580" marT="34290" marB="34290"/>
                </a:tc>
                <a:tc>
                  <a:txBody>
                    <a:bodyPr/>
                    <a:lstStyle/>
                    <a:p>
                      <a:pPr algn="ctr"/>
                      <a:r>
                        <a:rPr lang="it-IT" sz="1200" dirty="0"/>
                        <a:t>mm-</a:t>
                      </a:r>
                      <a:r>
                        <a:rPr lang="it-IT" sz="1200" dirty="0" err="1"/>
                        <a:t>mrad</a:t>
                      </a:r>
                      <a:endParaRPr lang="it-IT" sz="1200" dirty="0">
                        <a:latin typeface="Cambria Math" panose="02040503050406030204" pitchFamily="18" charset="0"/>
                        <a:ea typeface="Cambria Math" panose="02040503050406030204" pitchFamily="18" charset="0"/>
                      </a:endParaRPr>
                    </a:p>
                  </a:txBody>
                  <a:tcPr marL="68580" marR="68580" marT="34290" marB="34290"/>
                </a:tc>
                <a:tc>
                  <a:txBody>
                    <a:bodyPr/>
                    <a:lstStyle/>
                    <a:p>
                      <a:pPr algn="ctr"/>
                      <a:r>
                        <a:rPr lang="it-IT" sz="1200" b="0" dirty="0"/>
                        <a:t>0.5</a:t>
                      </a:r>
                      <a:endParaRPr lang="it-IT" sz="1200" b="0" i="0" dirty="0">
                        <a:latin typeface="Cambria Math" panose="02040503050406030204" pitchFamily="18" charset="0"/>
                        <a:ea typeface="Cambria Math" panose="02040503050406030204" pitchFamily="18" charset="0"/>
                        <a:cs typeface="Arial" panose="020B0604020202020204" pitchFamily="34" charset="0"/>
                      </a:endParaRPr>
                    </a:p>
                  </a:txBody>
                  <a:tcPr marL="68580" marR="68580" marT="34290" marB="34290"/>
                </a:tc>
                <a:tc>
                  <a:txBody>
                    <a:bodyPr/>
                    <a:lstStyle/>
                    <a:p>
                      <a:pPr marL="0" algn="ctr" defTabSz="685800" rtl="0" eaLnBrk="1" latinLnBrk="0" hangingPunct="1"/>
                      <a:r>
                        <a:rPr lang="it-IT" sz="1200" kern="1200" dirty="0">
                          <a:solidFill>
                            <a:schemeClr val="dk1"/>
                          </a:solidFill>
                        </a:rPr>
                        <a:t>0.5</a:t>
                      </a:r>
                      <a:endParaRPr lang="it-IT" sz="1200" kern="1200" dirty="0">
                        <a:solidFill>
                          <a:schemeClr val="dk1"/>
                        </a:solidFill>
                        <a:latin typeface="Cambria Math" panose="02040503050406030204" pitchFamily="18" charset="0"/>
                        <a:ea typeface="Cambria Math" panose="02040503050406030204" pitchFamily="18" charset="0"/>
                        <a:cs typeface="+mn-cs"/>
                      </a:endParaRPr>
                    </a:p>
                  </a:txBody>
                  <a:tcPr marL="68580" marR="68580" marT="34290" marB="34290"/>
                </a:tc>
                <a:extLst>
                  <a:ext uri="{0D108BD9-81ED-4DB2-BD59-A6C34878D82A}">
                    <a16:rowId xmlns:a16="http://schemas.microsoft.com/office/drawing/2014/main" val="1551085426"/>
                  </a:ext>
                </a:extLst>
              </a:tr>
            </a:tbl>
          </a:graphicData>
        </a:graphic>
      </p:graphicFrame>
    </p:spTree>
    <p:extLst>
      <p:ext uri="{BB962C8B-B14F-4D97-AF65-F5344CB8AC3E}">
        <p14:creationId xmlns:p14="http://schemas.microsoft.com/office/powerpoint/2010/main" val="151472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B57A4D9-A698-7778-0B97-0E2A4B24D334}"/>
              </a:ext>
            </a:extLst>
          </p:cNvPr>
          <p:cNvPicPr>
            <a:picLocks noChangeAspect="1"/>
          </p:cNvPicPr>
          <p:nvPr/>
        </p:nvPicPr>
        <p:blipFill rotWithShape="1">
          <a:blip r:embed="rId2"/>
          <a:srcRect b="47366"/>
          <a:stretch/>
        </p:blipFill>
        <p:spPr>
          <a:xfrm>
            <a:off x="426667" y="876305"/>
            <a:ext cx="7772400" cy="946508"/>
          </a:xfrm>
          <a:prstGeom prst="rect">
            <a:avLst/>
          </a:prstGeom>
        </p:spPr>
      </p:pic>
      <p:sp>
        <p:nvSpPr>
          <p:cNvPr id="2" name="Titolo 1">
            <a:extLst>
              <a:ext uri="{FF2B5EF4-FFF2-40B4-BE49-F238E27FC236}">
                <a16:creationId xmlns:a16="http://schemas.microsoft.com/office/drawing/2014/main" id="{2571AE02-33F0-05F2-C2C6-64034C1A8677}"/>
              </a:ext>
            </a:extLst>
          </p:cNvPr>
          <p:cNvSpPr>
            <a:spLocks noGrp="1"/>
          </p:cNvSpPr>
          <p:nvPr>
            <p:ph type="title"/>
          </p:nvPr>
        </p:nvSpPr>
        <p:spPr>
          <a:xfrm>
            <a:off x="1964108" y="87016"/>
            <a:ext cx="7146042" cy="665840"/>
          </a:xfrm>
        </p:spPr>
        <p:txBody>
          <a:bodyPr/>
          <a:lstStyle/>
          <a:p>
            <a:r>
              <a:rPr lang="it-IT" sz="2000" dirty="0"/>
              <a:t>6.3 Accelerator layout </a:t>
            </a:r>
          </a:p>
        </p:txBody>
      </p:sp>
      <p:grpSp>
        <p:nvGrpSpPr>
          <p:cNvPr id="16" name="Gruppo 15">
            <a:extLst>
              <a:ext uri="{FF2B5EF4-FFF2-40B4-BE49-F238E27FC236}">
                <a16:creationId xmlns:a16="http://schemas.microsoft.com/office/drawing/2014/main" id="{BB9002CE-6177-5DF6-4B86-B6177482DD70}"/>
              </a:ext>
            </a:extLst>
          </p:cNvPr>
          <p:cNvGrpSpPr/>
          <p:nvPr/>
        </p:nvGrpSpPr>
        <p:grpSpPr>
          <a:xfrm>
            <a:off x="205417" y="3538311"/>
            <a:ext cx="8733165" cy="576508"/>
            <a:chOff x="91669" y="228600"/>
            <a:chExt cx="11166982" cy="576508"/>
          </a:xfrm>
        </p:grpSpPr>
        <p:cxnSp>
          <p:nvCxnSpPr>
            <p:cNvPr id="17" name="Connettore 2 16">
              <a:extLst>
                <a:ext uri="{FF2B5EF4-FFF2-40B4-BE49-F238E27FC236}">
                  <a16:creationId xmlns:a16="http://schemas.microsoft.com/office/drawing/2014/main" id="{94897DED-3CFE-4E80-D99B-388A0B9B891A}"/>
                </a:ext>
              </a:extLst>
            </p:cNvPr>
            <p:cNvCxnSpPr>
              <a:cxnSpLocks/>
            </p:cNvCxnSpPr>
            <p:nvPr/>
          </p:nvCxnSpPr>
          <p:spPr>
            <a:xfrm>
              <a:off x="91669" y="514350"/>
              <a:ext cx="11166982" cy="0"/>
            </a:xfrm>
            <a:prstGeom prst="straightConnector1">
              <a:avLst/>
            </a:prstGeom>
            <a:noFill/>
            <a:ln w="28575" cap="flat" cmpd="sng" algn="ctr">
              <a:solidFill>
                <a:sysClr val="windowText" lastClr="000000"/>
              </a:solidFill>
              <a:prstDash val="solid"/>
              <a:miter lim="800000"/>
              <a:tailEnd type="triangle"/>
            </a:ln>
            <a:effectLst/>
          </p:spPr>
        </p:cxnSp>
        <p:sp>
          <p:nvSpPr>
            <p:cNvPr id="18" name="Rettangolo con angoli arrotondati 17">
              <a:extLst>
                <a:ext uri="{FF2B5EF4-FFF2-40B4-BE49-F238E27FC236}">
                  <a16:creationId xmlns:a16="http://schemas.microsoft.com/office/drawing/2014/main" id="{DE0CB8A5-E637-090B-B30C-D00431847ED0}"/>
                </a:ext>
              </a:extLst>
            </p:cNvPr>
            <p:cNvSpPr/>
            <p:nvPr/>
          </p:nvSpPr>
          <p:spPr>
            <a:xfrm>
              <a:off x="172577" y="228600"/>
              <a:ext cx="1930542" cy="565078"/>
            </a:xfrm>
            <a:prstGeom prst="round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Photo</a:t>
              </a:r>
            </a:p>
            <a:p>
              <a:pPr marL="0" marR="0" lvl="0" indent="0" algn="ctr" defTabSz="914400" eaLnBrk="1" fontAlgn="auto" latinLnBrk="0" hangingPunct="1">
                <a:lnSpc>
                  <a:spcPct val="100000"/>
                </a:lnSpc>
                <a:spcBef>
                  <a:spcPts val="0"/>
                </a:spcBef>
                <a:spcAft>
                  <a:spcPts val="0"/>
                </a:spcAft>
                <a:buClrTx/>
                <a:buSzTx/>
                <a:buFontTx/>
                <a:buNone/>
                <a:tabLst/>
                <a:defRPr/>
              </a:pPr>
              <a:r>
                <a:rPr lang="it-IT" kern="0" dirty="0">
                  <a:solidFill>
                    <a:prstClr val="white"/>
                  </a:solidFill>
                  <a:latin typeface="Calibri" panose="020F0502020204030204"/>
                </a:rPr>
                <a:t>I</a:t>
              </a:r>
              <a:r>
                <a:rPr kumimoji="0" lang="it-IT" sz="1800" b="0" i="0" u="none" strike="noStrike" kern="0" cap="none" spc="0" normalizeH="0" baseline="0" noProof="0" dirty="0" err="1">
                  <a:ln>
                    <a:noFill/>
                  </a:ln>
                  <a:solidFill>
                    <a:prstClr val="white"/>
                  </a:solidFill>
                  <a:effectLst/>
                  <a:uLnTx/>
                  <a:uFillTx/>
                  <a:latin typeface="Calibri" panose="020F0502020204030204"/>
                  <a:ea typeface="+mn-ea"/>
                  <a:cs typeface="+mn-cs"/>
                </a:rPr>
                <a:t>njector</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ttangolo con angoli arrotondati 18">
              <a:extLst>
                <a:ext uri="{FF2B5EF4-FFF2-40B4-BE49-F238E27FC236}">
                  <a16:creationId xmlns:a16="http://schemas.microsoft.com/office/drawing/2014/main" id="{707CCB35-0A03-5D2C-18C2-85E999C88295}"/>
                </a:ext>
              </a:extLst>
            </p:cNvPr>
            <p:cNvSpPr/>
            <p:nvPr/>
          </p:nvSpPr>
          <p:spPr>
            <a:xfrm>
              <a:off x="2769029" y="240030"/>
              <a:ext cx="1582220" cy="565078"/>
            </a:xfrm>
            <a:prstGeom prst="roundRect">
              <a:avLst/>
            </a:prstGeom>
            <a:solidFill>
              <a:srgbClr val="C0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white"/>
                  </a:solidFill>
                  <a:effectLst/>
                  <a:uLnTx/>
                  <a:uFillTx/>
                  <a:latin typeface="Calibri" panose="020F0502020204030204"/>
                  <a:ea typeface="+mn-ea"/>
                  <a:cs typeface="+mn-cs"/>
                </a:rPr>
                <a:t>Linac</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Rettangolo con angoli arrotondati 19">
              <a:extLst>
                <a:ext uri="{FF2B5EF4-FFF2-40B4-BE49-F238E27FC236}">
                  <a16:creationId xmlns:a16="http://schemas.microsoft.com/office/drawing/2014/main" id="{B89C089B-A283-1C4C-9F76-93221097C550}"/>
                </a:ext>
              </a:extLst>
            </p:cNvPr>
            <p:cNvSpPr/>
            <p:nvPr/>
          </p:nvSpPr>
          <p:spPr>
            <a:xfrm>
              <a:off x="4993673" y="240030"/>
              <a:ext cx="1582220" cy="565078"/>
            </a:xfrm>
            <a:prstGeom prst="roundRect">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Plasma</a:t>
              </a:r>
            </a:p>
          </p:txBody>
        </p:sp>
        <p:sp>
          <p:nvSpPr>
            <p:cNvPr id="21" name="Rettangolo con angoli arrotondati 20">
              <a:extLst>
                <a:ext uri="{FF2B5EF4-FFF2-40B4-BE49-F238E27FC236}">
                  <a16:creationId xmlns:a16="http://schemas.microsoft.com/office/drawing/2014/main" id="{AA524C88-F69A-21A9-A017-FA58BDAE8FD1}"/>
                </a:ext>
              </a:extLst>
            </p:cNvPr>
            <p:cNvSpPr/>
            <p:nvPr/>
          </p:nvSpPr>
          <p:spPr>
            <a:xfrm>
              <a:off x="6701896" y="240030"/>
              <a:ext cx="1582220" cy="565078"/>
            </a:xfrm>
            <a:prstGeom prst="roundRect">
              <a:avLst/>
            </a:prstGeom>
            <a:solidFill>
              <a:srgbClr val="FFC000">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TL</a:t>
              </a:r>
            </a:p>
          </p:txBody>
        </p:sp>
        <p:sp>
          <p:nvSpPr>
            <p:cNvPr id="22" name="Rettangolo con angoli arrotondati 21">
              <a:extLst>
                <a:ext uri="{FF2B5EF4-FFF2-40B4-BE49-F238E27FC236}">
                  <a16:creationId xmlns:a16="http://schemas.microsoft.com/office/drawing/2014/main" id="{1E1D68D7-2040-E4F7-8571-C716C583C487}"/>
                </a:ext>
              </a:extLst>
            </p:cNvPr>
            <p:cNvSpPr/>
            <p:nvPr/>
          </p:nvSpPr>
          <p:spPr>
            <a:xfrm>
              <a:off x="8926540" y="240030"/>
              <a:ext cx="1582220" cy="565078"/>
            </a:xfrm>
            <a:prstGeom prst="roundRect">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white"/>
                  </a:solidFill>
                  <a:effectLst/>
                  <a:uLnTx/>
                  <a:uFillTx/>
                  <a:latin typeface="Calibri" panose="020F0502020204030204"/>
                  <a:ea typeface="+mn-ea"/>
                  <a:cs typeface="+mn-cs"/>
                </a:rPr>
                <a:t>Undulator</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Ovale 22">
              <a:extLst>
                <a:ext uri="{FF2B5EF4-FFF2-40B4-BE49-F238E27FC236}">
                  <a16:creationId xmlns:a16="http://schemas.microsoft.com/office/drawing/2014/main" id="{F030A6CF-2ED3-424F-B5F1-289E0FCCF2FC}"/>
                </a:ext>
              </a:extLst>
            </p:cNvPr>
            <p:cNvSpPr/>
            <p:nvPr/>
          </p:nvSpPr>
          <p:spPr>
            <a:xfrm>
              <a:off x="2259376" y="333015"/>
              <a:ext cx="437581" cy="379108"/>
            </a:xfrm>
            <a:prstGeom prst="ellipse">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24" name="Ovale 23">
              <a:extLst>
                <a:ext uri="{FF2B5EF4-FFF2-40B4-BE49-F238E27FC236}">
                  <a16:creationId xmlns:a16="http://schemas.microsoft.com/office/drawing/2014/main" id="{0C211C5E-36E3-D9A2-AEC2-FAA6383E80E9}"/>
                </a:ext>
              </a:extLst>
            </p:cNvPr>
            <p:cNvSpPr/>
            <p:nvPr/>
          </p:nvSpPr>
          <p:spPr>
            <a:xfrm>
              <a:off x="4477252" y="333015"/>
              <a:ext cx="444346" cy="379108"/>
            </a:xfrm>
            <a:prstGeom prst="ellipse">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25" name="Ovale 24">
              <a:extLst>
                <a:ext uri="{FF2B5EF4-FFF2-40B4-BE49-F238E27FC236}">
                  <a16:creationId xmlns:a16="http://schemas.microsoft.com/office/drawing/2014/main" id="{9A155CC9-D1E1-3441-AEFF-7465285C66B8}"/>
                </a:ext>
              </a:extLst>
            </p:cNvPr>
            <p:cNvSpPr/>
            <p:nvPr/>
          </p:nvSpPr>
          <p:spPr>
            <a:xfrm>
              <a:off x="8410119" y="333015"/>
              <a:ext cx="426088" cy="379108"/>
            </a:xfrm>
            <a:prstGeom prst="ellipse">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26" name="Ovale 25">
              <a:extLst>
                <a:ext uri="{FF2B5EF4-FFF2-40B4-BE49-F238E27FC236}">
                  <a16:creationId xmlns:a16="http://schemas.microsoft.com/office/drawing/2014/main" id="{CCF505AE-0C39-C152-CDD9-3974086D0DAC}"/>
                </a:ext>
              </a:extLst>
            </p:cNvPr>
            <p:cNvSpPr/>
            <p:nvPr/>
          </p:nvSpPr>
          <p:spPr>
            <a:xfrm>
              <a:off x="10599093" y="333015"/>
              <a:ext cx="456342" cy="379108"/>
            </a:xfrm>
            <a:prstGeom prst="ellipse">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27" name="Rettangolo con angoli arrotondati 26">
              <a:extLst>
                <a:ext uri="{FF2B5EF4-FFF2-40B4-BE49-F238E27FC236}">
                  <a16:creationId xmlns:a16="http://schemas.microsoft.com/office/drawing/2014/main" id="{013949E0-7859-364F-A576-1DDE8D9D4C5B}"/>
                </a:ext>
              </a:extLst>
            </p:cNvPr>
            <p:cNvSpPr/>
            <p:nvPr/>
          </p:nvSpPr>
          <p:spPr>
            <a:xfrm>
              <a:off x="237364" y="292237"/>
              <a:ext cx="339931" cy="460663"/>
            </a:xfrm>
            <a:prstGeom prst="roundRect">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panose="020F0502020204030204"/>
                  <a:ea typeface="+mn-ea"/>
                  <a:cs typeface="+mn-cs"/>
                </a:rPr>
                <a:t>XB</a:t>
              </a:r>
            </a:p>
          </p:txBody>
        </p:sp>
      </p:grpSp>
      <p:sp>
        <p:nvSpPr>
          <p:cNvPr id="29" name="CasellaDiTesto 28">
            <a:extLst>
              <a:ext uri="{FF2B5EF4-FFF2-40B4-BE49-F238E27FC236}">
                <a16:creationId xmlns:a16="http://schemas.microsoft.com/office/drawing/2014/main" id="{E00319B0-E2A5-4ACF-E01D-1C6C31028281}"/>
              </a:ext>
            </a:extLst>
          </p:cNvPr>
          <p:cNvSpPr txBox="1"/>
          <p:nvPr/>
        </p:nvSpPr>
        <p:spPr>
          <a:xfrm>
            <a:off x="1778476" y="4135164"/>
            <a:ext cx="5627922" cy="869469"/>
          </a:xfrm>
          <a:prstGeom prst="rect">
            <a:avLst/>
          </a:prstGeom>
          <a:noFill/>
        </p:spPr>
        <p:txBody>
          <a:bodyPr wrap="square" rtlCol="0">
            <a:spAutoFit/>
          </a:bodyPr>
          <a:lstStyle/>
          <a:p>
            <a:pPr marL="171450" indent="-171450" algn="l" defTabSz="342900">
              <a:spcBef>
                <a:spcPts val="263"/>
              </a:spcBef>
              <a:buFont typeface="Arial" panose="020B0604020202020204" pitchFamily="34" charset="0"/>
              <a:buChar char="•"/>
            </a:pPr>
            <a:r>
              <a:rPr lang="it-IT" sz="1600" b="1" dirty="0" err="1"/>
              <a:t>Focused</a:t>
            </a:r>
            <a:r>
              <a:rPr lang="it-IT" sz="1600" b="1" dirty="0"/>
              <a:t> on Plasma </a:t>
            </a:r>
            <a:r>
              <a:rPr lang="it-IT" sz="1600" b="1" dirty="0" err="1"/>
              <a:t>acceleration</a:t>
            </a:r>
            <a:r>
              <a:rPr lang="it-IT" sz="1600" b="1" dirty="0"/>
              <a:t> </a:t>
            </a:r>
            <a:r>
              <a:rPr lang="it-IT" sz="1600" b="1" dirty="0" err="1"/>
              <a:t>operation</a:t>
            </a:r>
            <a:r>
              <a:rPr lang="it-IT" sz="1600" b="1" dirty="0"/>
              <a:t> </a:t>
            </a:r>
            <a:r>
              <a:rPr lang="it-IT" sz="1600" b="1" dirty="0" err="1"/>
              <a:t>scheme</a:t>
            </a:r>
            <a:r>
              <a:rPr lang="it-IT" sz="1600" b="1" dirty="0"/>
              <a:t> = WoP1</a:t>
            </a:r>
          </a:p>
          <a:p>
            <a:pPr marL="171450" indent="-171450" algn="l" defTabSz="342900">
              <a:spcBef>
                <a:spcPts val="263"/>
              </a:spcBef>
              <a:buFont typeface="Arial" panose="020B0604020202020204" pitchFamily="34" charset="0"/>
              <a:buChar char="•"/>
            </a:pPr>
            <a:r>
              <a:rPr lang="it-IT" sz="1600" b="1" dirty="0" err="1"/>
              <a:t>Checked</a:t>
            </a:r>
            <a:r>
              <a:rPr lang="it-IT" sz="1600" b="1" dirty="0"/>
              <a:t> </a:t>
            </a:r>
            <a:r>
              <a:rPr lang="it-IT" sz="1600" b="1" dirty="0" err="1"/>
              <a:t>at</a:t>
            </a:r>
            <a:r>
              <a:rPr lang="it-IT" sz="1600" b="1" dirty="0"/>
              <a:t> </a:t>
            </a:r>
            <a:r>
              <a:rPr lang="it-IT" sz="1600" b="1" dirty="0" err="1"/>
              <a:t>each</a:t>
            </a:r>
            <a:r>
              <a:rPr lang="it-IT" sz="1600" b="1" dirty="0"/>
              <a:t> </a:t>
            </a:r>
            <a:r>
              <a:rPr lang="it-IT" sz="1600" b="1" dirty="0" err="1"/>
              <a:t>iteration</a:t>
            </a:r>
            <a:r>
              <a:rPr lang="it-IT" sz="1600" b="1" dirty="0"/>
              <a:t> for the High </a:t>
            </a:r>
            <a:r>
              <a:rPr lang="it-IT" sz="1600" b="1" dirty="0" err="1"/>
              <a:t>Charge</a:t>
            </a:r>
            <a:r>
              <a:rPr lang="it-IT" sz="1600" b="1" dirty="0"/>
              <a:t> Single </a:t>
            </a:r>
            <a:r>
              <a:rPr lang="it-IT" sz="1600" b="1" dirty="0" err="1"/>
              <a:t>Bunch</a:t>
            </a:r>
            <a:r>
              <a:rPr lang="it-IT" sz="1600" b="1" dirty="0"/>
              <a:t> </a:t>
            </a:r>
            <a:r>
              <a:rPr lang="it-IT" sz="1600" b="1" dirty="0" err="1"/>
              <a:t>boosted</a:t>
            </a:r>
            <a:r>
              <a:rPr lang="it-IT" sz="1600" b="1" dirty="0"/>
              <a:t> by an </a:t>
            </a:r>
            <a:r>
              <a:rPr lang="it-IT" sz="1600" b="1" i="1" dirty="0" err="1"/>
              <a:t>All</a:t>
            </a:r>
            <a:r>
              <a:rPr lang="it-IT" sz="1600" b="1" i="1" dirty="0"/>
              <a:t>-RF</a:t>
            </a:r>
            <a:r>
              <a:rPr lang="it-IT" sz="1600" b="1" dirty="0"/>
              <a:t> </a:t>
            </a:r>
            <a:r>
              <a:rPr lang="it-IT" sz="1600" b="1" dirty="0" err="1"/>
              <a:t>Linac</a:t>
            </a:r>
            <a:r>
              <a:rPr lang="it-IT" sz="1600" b="1" dirty="0"/>
              <a:t> up to 1 GeV = WoP2</a:t>
            </a:r>
          </a:p>
        </p:txBody>
      </p:sp>
      <p:grpSp>
        <p:nvGrpSpPr>
          <p:cNvPr id="84" name="Gruppo 83">
            <a:extLst>
              <a:ext uri="{FF2B5EF4-FFF2-40B4-BE49-F238E27FC236}">
                <a16:creationId xmlns:a16="http://schemas.microsoft.com/office/drawing/2014/main" id="{0707B387-895E-25E9-20AD-93FF03BD169E}"/>
              </a:ext>
            </a:extLst>
          </p:cNvPr>
          <p:cNvGrpSpPr/>
          <p:nvPr/>
        </p:nvGrpSpPr>
        <p:grpSpPr>
          <a:xfrm>
            <a:off x="205417" y="2282315"/>
            <a:ext cx="8451250" cy="894562"/>
            <a:chOff x="198594" y="2185803"/>
            <a:chExt cx="8451250" cy="894562"/>
          </a:xfrm>
        </p:grpSpPr>
        <p:cxnSp>
          <p:nvCxnSpPr>
            <p:cNvPr id="31" name="Connettore 1 30">
              <a:extLst>
                <a:ext uri="{FF2B5EF4-FFF2-40B4-BE49-F238E27FC236}">
                  <a16:creationId xmlns:a16="http://schemas.microsoft.com/office/drawing/2014/main" id="{398D27C2-FFF4-1CBB-A9D9-B7E9045B2780}"/>
                </a:ext>
              </a:extLst>
            </p:cNvPr>
            <p:cNvCxnSpPr>
              <a:cxnSpLocks/>
            </p:cNvCxnSpPr>
            <p:nvPr/>
          </p:nvCxnSpPr>
          <p:spPr>
            <a:xfrm>
              <a:off x="4862718" y="2510253"/>
              <a:ext cx="18263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33DCD640-F6F9-6DE7-9FF3-7CA324583F6A}"/>
                </a:ext>
              </a:extLst>
            </p:cNvPr>
            <p:cNvCxnSpPr>
              <a:cxnSpLocks/>
              <a:stCxn id="33" idx="3"/>
            </p:cNvCxnSpPr>
            <p:nvPr/>
          </p:nvCxnSpPr>
          <p:spPr>
            <a:xfrm>
              <a:off x="484180" y="2511709"/>
              <a:ext cx="1646973" cy="1586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ttangolo 32">
              <a:extLst>
                <a:ext uri="{FF2B5EF4-FFF2-40B4-BE49-F238E27FC236}">
                  <a16:creationId xmlns:a16="http://schemas.microsoft.com/office/drawing/2014/main" id="{DF363828-26E1-7D1D-6233-FE7D2B2C1D89}"/>
                </a:ext>
              </a:extLst>
            </p:cNvPr>
            <p:cNvSpPr/>
            <p:nvPr/>
          </p:nvSpPr>
          <p:spPr>
            <a:xfrm>
              <a:off x="198594" y="2377575"/>
              <a:ext cx="285586" cy="268268"/>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600" dirty="0">
                  <a:solidFill>
                    <a:prstClr val="white"/>
                  </a:solidFill>
                  <a:latin typeface="Calibri" panose="020F0502020204030204"/>
                </a:rPr>
                <a:t>RF</a:t>
              </a:r>
            </a:p>
            <a:p>
              <a:pPr algn="ctr" defTabSz="685800">
                <a:defRPr/>
              </a:pPr>
              <a:r>
                <a:rPr lang="it-IT" sz="600" dirty="0">
                  <a:solidFill>
                    <a:prstClr val="white"/>
                  </a:solidFill>
                  <a:latin typeface="Calibri" panose="020F0502020204030204"/>
                </a:rPr>
                <a:t>GUN</a:t>
              </a:r>
            </a:p>
          </p:txBody>
        </p:sp>
        <p:sp>
          <p:nvSpPr>
            <p:cNvPr id="34" name="Rettangolo 33">
              <a:extLst>
                <a:ext uri="{FF2B5EF4-FFF2-40B4-BE49-F238E27FC236}">
                  <a16:creationId xmlns:a16="http://schemas.microsoft.com/office/drawing/2014/main" id="{430C8F45-16CE-8DE1-ABB0-3BF31F57F972}"/>
                </a:ext>
              </a:extLst>
            </p:cNvPr>
            <p:cNvSpPr/>
            <p:nvPr/>
          </p:nvSpPr>
          <p:spPr>
            <a:xfrm>
              <a:off x="676023" y="2458544"/>
              <a:ext cx="405000" cy="1161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dirty="0">
                <a:solidFill>
                  <a:prstClr val="white"/>
                </a:solidFill>
                <a:latin typeface="Calibri" panose="020F0502020204030204"/>
              </a:endParaRPr>
            </a:p>
          </p:txBody>
        </p:sp>
        <p:sp>
          <p:nvSpPr>
            <p:cNvPr id="35" name="Rettangolo 34">
              <a:extLst>
                <a:ext uri="{FF2B5EF4-FFF2-40B4-BE49-F238E27FC236}">
                  <a16:creationId xmlns:a16="http://schemas.microsoft.com/office/drawing/2014/main" id="{AEA7837A-BCCE-4C9D-652F-193E5F5BE868}"/>
                </a:ext>
              </a:extLst>
            </p:cNvPr>
            <p:cNvSpPr/>
            <p:nvPr/>
          </p:nvSpPr>
          <p:spPr>
            <a:xfrm>
              <a:off x="1120726" y="2458544"/>
              <a:ext cx="270000" cy="1176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grpSp>
          <p:nvGrpSpPr>
            <p:cNvPr id="36" name="Gruppo 35">
              <a:extLst>
                <a:ext uri="{FF2B5EF4-FFF2-40B4-BE49-F238E27FC236}">
                  <a16:creationId xmlns:a16="http://schemas.microsoft.com/office/drawing/2014/main" id="{9FB44D60-5B05-DE5F-3225-A8743D278FF6}"/>
                </a:ext>
              </a:extLst>
            </p:cNvPr>
            <p:cNvGrpSpPr/>
            <p:nvPr/>
          </p:nvGrpSpPr>
          <p:grpSpPr>
            <a:xfrm>
              <a:off x="2148739" y="2507332"/>
              <a:ext cx="306507" cy="68428"/>
              <a:chOff x="2432302" y="2100852"/>
              <a:chExt cx="419019" cy="94206"/>
            </a:xfrm>
          </p:grpSpPr>
          <p:cxnSp>
            <p:nvCxnSpPr>
              <p:cNvPr id="78" name="Connettore 1 77">
                <a:extLst>
                  <a:ext uri="{FF2B5EF4-FFF2-40B4-BE49-F238E27FC236}">
                    <a16:creationId xmlns:a16="http://schemas.microsoft.com/office/drawing/2014/main" id="{4894BD08-2D29-5B21-7F31-EC0961DC654A}"/>
                  </a:ext>
                </a:extLst>
              </p:cNvPr>
              <p:cNvCxnSpPr>
                <a:cxnSpLocks/>
              </p:cNvCxnSpPr>
              <p:nvPr/>
            </p:nvCxnSpPr>
            <p:spPr>
              <a:xfrm>
                <a:off x="2432302" y="2114058"/>
                <a:ext cx="94206" cy="81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Connettore 1 78">
                <a:extLst>
                  <a:ext uri="{FF2B5EF4-FFF2-40B4-BE49-F238E27FC236}">
                    <a16:creationId xmlns:a16="http://schemas.microsoft.com/office/drawing/2014/main" id="{BFBA08F7-C5B4-30F1-C2FF-C08DCDD5456A}"/>
                  </a:ext>
                </a:extLst>
              </p:cNvPr>
              <p:cNvCxnSpPr>
                <a:cxnSpLocks/>
              </p:cNvCxnSpPr>
              <p:nvPr/>
            </p:nvCxnSpPr>
            <p:spPr>
              <a:xfrm rot="5400000">
                <a:off x="2763718" y="2107455"/>
                <a:ext cx="94206" cy="81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BEB63075-9EA8-0B3F-0833-A6C75D70DB56}"/>
                  </a:ext>
                </a:extLst>
              </p:cNvPr>
              <p:cNvCxnSpPr>
                <a:cxnSpLocks/>
              </p:cNvCxnSpPr>
              <p:nvPr/>
            </p:nvCxnSpPr>
            <p:spPr>
              <a:xfrm>
                <a:off x="2526508" y="2195058"/>
                <a:ext cx="243813"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37" name="Connettore 1 36">
              <a:extLst>
                <a:ext uri="{FF2B5EF4-FFF2-40B4-BE49-F238E27FC236}">
                  <a16:creationId xmlns:a16="http://schemas.microsoft.com/office/drawing/2014/main" id="{04C19623-9C74-80F6-501C-00B31A1C6E00}"/>
                </a:ext>
              </a:extLst>
            </p:cNvPr>
            <p:cNvCxnSpPr>
              <a:cxnSpLocks/>
            </p:cNvCxnSpPr>
            <p:nvPr/>
          </p:nvCxnSpPr>
          <p:spPr>
            <a:xfrm flipV="1">
              <a:off x="2455463" y="2507120"/>
              <a:ext cx="1861757" cy="230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Rettangolo 37">
              <a:extLst>
                <a:ext uri="{FF2B5EF4-FFF2-40B4-BE49-F238E27FC236}">
                  <a16:creationId xmlns:a16="http://schemas.microsoft.com/office/drawing/2014/main" id="{9AFBB5CF-08DA-EAA1-27AE-68B70A51DDBE}"/>
                </a:ext>
              </a:extLst>
            </p:cNvPr>
            <p:cNvSpPr/>
            <p:nvPr/>
          </p:nvSpPr>
          <p:spPr>
            <a:xfrm>
              <a:off x="2543226"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39" name="Rettangolo 38">
              <a:extLst>
                <a:ext uri="{FF2B5EF4-FFF2-40B4-BE49-F238E27FC236}">
                  <a16:creationId xmlns:a16="http://schemas.microsoft.com/office/drawing/2014/main" id="{F1CD7292-186A-B119-9F14-303C01C00DBB}"/>
                </a:ext>
              </a:extLst>
            </p:cNvPr>
            <p:cNvSpPr/>
            <p:nvPr/>
          </p:nvSpPr>
          <p:spPr>
            <a:xfrm>
              <a:off x="2755608"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0" name="Rettangolo 39">
              <a:extLst>
                <a:ext uri="{FF2B5EF4-FFF2-40B4-BE49-F238E27FC236}">
                  <a16:creationId xmlns:a16="http://schemas.microsoft.com/office/drawing/2014/main" id="{7EC4A476-1EC4-C9B1-40CC-4F3A1108592C}"/>
                </a:ext>
              </a:extLst>
            </p:cNvPr>
            <p:cNvSpPr/>
            <p:nvPr/>
          </p:nvSpPr>
          <p:spPr>
            <a:xfrm>
              <a:off x="2978592"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1" name="Rettangolo 40">
              <a:extLst>
                <a:ext uri="{FF2B5EF4-FFF2-40B4-BE49-F238E27FC236}">
                  <a16:creationId xmlns:a16="http://schemas.microsoft.com/office/drawing/2014/main" id="{A45CA6BA-894B-3034-4458-4A4A1D84062F}"/>
                </a:ext>
              </a:extLst>
            </p:cNvPr>
            <p:cNvSpPr/>
            <p:nvPr/>
          </p:nvSpPr>
          <p:spPr>
            <a:xfrm>
              <a:off x="3207934"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2" name="Rettangolo 41">
              <a:extLst>
                <a:ext uri="{FF2B5EF4-FFF2-40B4-BE49-F238E27FC236}">
                  <a16:creationId xmlns:a16="http://schemas.microsoft.com/office/drawing/2014/main" id="{BFC749B0-6E42-6F8A-AF84-914C50A7AE3D}"/>
                </a:ext>
              </a:extLst>
            </p:cNvPr>
            <p:cNvSpPr/>
            <p:nvPr/>
          </p:nvSpPr>
          <p:spPr>
            <a:xfrm>
              <a:off x="3431168"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3" name="Rettangolo 42">
              <a:extLst>
                <a:ext uri="{FF2B5EF4-FFF2-40B4-BE49-F238E27FC236}">
                  <a16:creationId xmlns:a16="http://schemas.microsoft.com/office/drawing/2014/main" id="{E798D713-D82F-7DF5-6566-952A1A040A5B}"/>
                </a:ext>
              </a:extLst>
            </p:cNvPr>
            <p:cNvSpPr/>
            <p:nvPr/>
          </p:nvSpPr>
          <p:spPr>
            <a:xfrm>
              <a:off x="3643550"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grpSp>
          <p:nvGrpSpPr>
            <p:cNvPr id="44" name="Gruppo 43">
              <a:extLst>
                <a:ext uri="{FF2B5EF4-FFF2-40B4-BE49-F238E27FC236}">
                  <a16:creationId xmlns:a16="http://schemas.microsoft.com/office/drawing/2014/main" id="{5BBB5B50-BB1D-D561-CEB4-50A7C227D49A}"/>
                </a:ext>
              </a:extLst>
            </p:cNvPr>
            <p:cNvGrpSpPr/>
            <p:nvPr/>
          </p:nvGrpSpPr>
          <p:grpSpPr>
            <a:xfrm flipV="1">
              <a:off x="4317221" y="2377575"/>
              <a:ext cx="546121" cy="134134"/>
              <a:chOff x="5487178" y="2766985"/>
              <a:chExt cx="746589" cy="184666"/>
            </a:xfrm>
          </p:grpSpPr>
          <p:cxnSp>
            <p:nvCxnSpPr>
              <p:cNvPr id="75" name="Connettore 1 74">
                <a:extLst>
                  <a:ext uri="{FF2B5EF4-FFF2-40B4-BE49-F238E27FC236}">
                    <a16:creationId xmlns:a16="http://schemas.microsoft.com/office/drawing/2014/main" id="{9ACB460F-5478-0EB5-BA81-014089865E1E}"/>
                  </a:ext>
                </a:extLst>
              </p:cNvPr>
              <p:cNvCxnSpPr>
                <a:cxnSpLocks/>
              </p:cNvCxnSpPr>
              <p:nvPr/>
            </p:nvCxnSpPr>
            <p:spPr>
              <a:xfrm>
                <a:off x="5487178" y="2766985"/>
                <a:ext cx="168762" cy="1846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Connettore 1 75">
                <a:extLst>
                  <a:ext uri="{FF2B5EF4-FFF2-40B4-BE49-F238E27FC236}">
                    <a16:creationId xmlns:a16="http://schemas.microsoft.com/office/drawing/2014/main" id="{3D70D5DC-B1F2-7890-19BA-827D8A33216F}"/>
                  </a:ext>
                </a:extLst>
              </p:cNvPr>
              <p:cNvCxnSpPr>
                <a:cxnSpLocks/>
              </p:cNvCxnSpPr>
              <p:nvPr/>
            </p:nvCxnSpPr>
            <p:spPr>
              <a:xfrm flipH="1">
                <a:off x="6065005" y="2766985"/>
                <a:ext cx="168762" cy="1846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Connettore 1 76">
                <a:extLst>
                  <a:ext uri="{FF2B5EF4-FFF2-40B4-BE49-F238E27FC236}">
                    <a16:creationId xmlns:a16="http://schemas.microsoft.com/office/drawing/2014/main" id="{84341648-7E6A-5A00-1EF7-9A91E83ADBF5}"/>
                  </a:ext>
                </a:extLst>
              </p:cNvPr>
              <p:cNvCxnSpPr>
                <a:cxnSpLocks/>
              </p:cNvCxnSpPr>
              <p:nvPr/>
            </p:nvCxnSpPr>
            <p:spPr>
              <a:xfrm>
                <a:off x="5655940" y="2951651"/>
                <a:ext cx="409065"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5" name="Rettangolo 44">
              <a:extLst>
                <a:ext uri="{FF2B5EF4-FFF2-40B4-BE49-F238E27FC236}">
                  <a16:creationId xmlns:a16="http://schemas.microsoft.com/office/drawing/2014/main" id="{DE86C89D-E6EC-29B7-E7B6-9A22FDEB56C8}"/>
                </a:ext>
              </a:extLst>
            </p:cNvPr>
            <p:cNvSpPr/>
            <p:nvPr/>
          </p:nvSpPr>
          <p:spPr>
            <a:xfrm>
              <a:off x="3862638"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6" name="Rettangolo 45">
              <a:extLst>
                <a:ext uri="{FF2B5EF4-FFF2-40B4-BE49-F238E27FC236}">
                  <a16:creationId xmlns:a16="http://schemas.microsoft.com/office/drawing/2014/main" id="{80A10C7A-3E27-7633-F1EA-7B56B2C68192}"/>
                </a:ext>
              </a:extLst>
            </p:cNvPr>
            <p:cNvSpPr/>
            <p:nvPr/>
          </p:nvSpPr>
          <p:spPr>
            <a:xfrm>
              <a:off x="4075019" y="2458544"/>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7" name="Rettangolo 46">
              <a:extLst>
                <a:ext uri="{FF2B5EF4-FFF2-40B4-BE49-F238E27FC236}">
                  <a16:creationId xmlns:a16="http://schemas.microsoft.com/office/drawing/2014/main" id="{E2B77C42-5338-6C6E-2A5D-D931C58E9036}"/>
                </a:ext>
              </a:extLst>
            </p:cNvPr>
            <p:cNvSpPr/>
            <p:nvPr/>
          </p:nvSpPr>
          <p:spPr>
            <a:xfrm>
              <a:off x="4910605"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8" name="Rettangolo 47">
              <a:extLst>
                <a:ext uri="{FF2B5EF4-FFF2-40B4-BE49-F238E27FC236}">
                  <a16:creationId xmlns:a16="http://schemas.microsoft.com/office/drawing/2014/main" id="{A6B6A5E7-0626-F3BB-1974-F169FA6C2BB9}"/>
                </a:ext>
              </a:extLst>
            </p:cNvPr>
            <p:cNvSpPr/>
            <p:nvPr/>
          </p:nvSpPr>
          <p:spPr>
            <a:xfrm>
              <a:off x="5122987"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49" name="Rettangolo 48">
              <a:extLst>
                <a:ext uri="{FF2B5EF4-FFF2-40B4-BE49-F238E27FC236}">
                  <a16:creationId xmlns:a16="http://schemas.microsoft.com/office/drawing/2014/main" id="{EDABC700-A60F-D71D-67BB-5279E85802A3}"/>
                </a:ext>
              </a:extLst>
            </p:cNvPr>
            <p:cNvSpPr/>
            <p:nvPr/>
          </p:nvSpPr>
          <p:spPr>
            <a:xfrm>
              <a:off x="5345971"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50" name="Rettangolo 49">
              <a:extLst>
                <a:ext uri="{FF2B5EF4-FFF2-40B4-BE49-F238E27FC236}">
                  <a16:creationId xmlns:a16="http://schemas.microsoft.com/office/drawing/2014/main" id="{D71A4D17-28CE-86DB-B17D-07214766E2BE}"/>
                </a:ext>
              </a:extLst>
            </p:cNvPr>
            <p:cNvSpPr/>
            <p:nvPr/>
          </p:nvSpPr>
          <p:spPr>
            <a:xfrm>
              <a:off x="5575313"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51" name="Rettangolo 50">
              <a:extLst>
                <a:ext uri="{FF2B5EF4-FFF2-40B4-BE49-F238E27FC236}">
                  <a16:creationId xmlns:a16="http://schemas.microsoft.com/office/drawing/2014/main" id="{26AB43BB-2621-D6BD-8DA4-AF51D762BB12}"/>
                </a:ext>
              </a:extLst>
            </p:cNvPr>
            <p:cNvSpPr/>
            <p:nvPr/>
          </p:nvSpPr>
          <p:spPr>
            <a:xfrm>
              <a:off x="5798546"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52" name="Rettangolo 51">
              <a:extLst>
                <a:ext uri="{FF2B5EF4-FFF2-40B4-BE49-F238E27FC236}">
                  <a16:creationId xmlns:a16="http://schemas.microsoft.com/office/drawing/2014/main" id="{9C689AED-91B9-1E3B-5D3D-4480ADD437A9}"/>
                </a:ext>
              </a:extLst>
            </p:cNvPr>
            <p:cNvSpPr/>
            <p:nvPr/>
          </p:nvSpPr>
          <p:spPr>
            <a:xfrm>
              <a:off x="6010928"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53" name="Rettangolo 52">
              <a:extLst>
                <a:ext uri="{FF2B5EF4-FFF2-40B4-BE49-F238E27FC236}">
                  <a16:creationId xmlns:a16="http://schemas.microsoft.com/office/drawing/2014/main" id="{336E00F2-E93B-39A6-1D5D-77BA3C568419}"/>
                </a:ext>
              </a:extLst>
            </p:cNvPr>
            <p:cNvSpPr/>
            <p:nvPr/>
          </p:nvSpPr>
          <p:spPr>
            <a:xfrm>
              <a:off x="6230017"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54" name="Rettangolo 53">
              <a:extLst>
                <a:ext uri="{FF2B5EF4-FFF2-40B4-BE49-F238E27FC236}">
                  <a16:creationId xmlns:a16="http://schemas.microsoft.com/office/drawing/2014/main" id="{0BEBD88A-268A-F3A3-9765-55A6FE767BF0}"/>
                </a:ext>
              </a:extLst>
            </p:cNvPr>
            <p:cNvSpPr/>
            <p:nvPr/>
          </p:nvSpPr>
          <p:spPr>
            <a:xfrm>
              <a:off x="6442398" y="2448285"/>
              <a:ext cx="184335" cy="117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cxnSp>
          <p:nvCxnSpPr>
            <p:cNvPr id="55" name="Connettore 1 54">
              <a:extLst>
                <a:ext uri="{FF2B5EF4-FFF2-40B4-BE49-F238E27FC236}">
                  <a16:creationId xmlns:a16="http://schemas.microsoft.com/office/drawing/2014/main" id="{DB872872-9804-BEB7-B4C5-BC773FDFA3BF}"/>
                </a:ext>
              </a:extLst>
            </p:cNvPr>
            <p:cNvCxnSpPr>
              <a:cxnSpLocks/>
            </p:cNvCxnSpPr>
            <p:nvPr/>
          </p:nvCxnSpPr>
          <p:spPr>
            <a:xfrm>
              <a:off x="7210064" y="2515386"/>
              <a:ext cx="10029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Rettangolo 55">
              <a:extLst>
                <a:ext uri="{FF2B5EF4-FFF2-40B4-BE49-F238E27FC236}">
                  <a16:creationId xmlns:a16="http://schemas.microsoft.com/office/drawing/2014/main" id="{C7F07FF7-D01D-5478-C22F-37787DEF7968}"/>
                </a:ext>
              </a:extLst>
            </p:cNvPr>
            <p:cNvSpPr/>
            <p:nvPr/>
          </p:nvSpPr>
          <p:spPr>
            <a:xfrm>
              <a:off x="6704654" y="2438335"/>
              <a:ext cx="527783" cy="127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825" dirty="0">
                  <a:solidFill>
                    <a:prstClr val="white"/>
                  </a:solidFill>
                  <a:latin typeface="Calibri" panose="020F0502020204030204"/>
                </a:rPr>
                <a:t>Plasma</a:t>
              </a:r>
            </a:p>
          </p:txBody>
        </p:sp>
        <p:sp>
          <p:nvSpPr>
            <p:cNvPr id="57" name="Rettangolo 56">
              <a:extLst>
                <a:ext uri="{FF2B5EF4-FFF2-40B4-BE49-F238E27FC236}">
                  <a16:creationId xmlns:a16="http://schemas.microsoft.com/office/drawing/2014/main" id="{0B7DFA77-9AE8-6221-5557-01896C1D7441}"/>
                </a:ext>
              </a:extLst>
            </p:cNvPr>
            <p:cNvSpPr/>
            <p:nvPr/>
          </p:nvSpPr>
          <p:spPr>
            <a:xfrm>
              <a:off x="7310359" y="2409398"/>
              <a:ext cx="761656" cy="1747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U1</a:t>
              </a:r>
            </a:p>
          </p:txBody>
        </p:sp>
        <p:sp>
          <p:nvSpPr>
            <p:cNvPr id="58" name="Rettangolo 57">
              <a:extLst>
                <a:ext uri="{FF2B5EF4-FFF2-40B4-BE49-F238E27FC236}">
                  <a16:creationId xmlns:a16="http://schemas.microsoft.com/office/drawing/2014/main" id="{B283A8FD-4FF7-61D2-7E9D-7B14B6D05F58}"/>
                </a:ext>
              </a:extLst>
            </p:cNvPr>
            <p:cNvSpPr/>
            <p:nvPr/>
          </p:nvSpPr>
          <p:spPr>
            <a:xfrm>
              <a:off x="8089600" y="2409399"/>
              <a:ext cx="26333" cy="1747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59" name="Rettangolo 58">
              <a:extLst>
                <a:ext uri="{FF2B5EF4-FFF2-40B4-BE49-F238E27FC236}">
                  <a16:creationId xmlns:a16="http://schemas.microsoft.com/office/drawing/2014/main" id="{D3B351EC-B1B5-B8A8-8DEE-193355E3EB2F}"/>
                </a:ext>
              </a:extLst>
            </p:cNvPr>
            <p:cNvSpPr/>
            <p:nvPr/>
          </p:nvSpPr>
          <p:spPr>
            <a:xfrm>
              <a:off x="8133519" y="2409399"/>
              <a:ext cx="26333" cy="1747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60" name="Rettangolo 59">
              <a:extLst>
                <a:ext uri="{FF2B5EF4-FFF2-40B4-BE49-F238E27FC236}">
                  <a16:creationId xmlns:a16="http://schemas.microsoft.com/office/drawing/2014/main" id="{18518AA6-F2C8-D5DE-FA0F-03DE02F8FD58}"/>
                </a:ext>
              </a:extLst>
            </p:cNvPr>
            <p:cNvSpPr/>
            <p:nvPr/>
          </p:nvSpPr>
          <p:spPr>
            <a:xfrm>
              <a:off x="8179078" y="2409398"/>
              <a:ext cx="26333" cy="1747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61" name="Rettangolo 60">
              <a:extLst>
                <a:ext uri="{FF2B5EF4-FFF2-40B4-BE49-F238E27FC236}">
                  <a16:creationId xmlns:a16="http://schemas.microsoft.com/office/drawing/2014/main" id="{BBA28EF2-DD74-5D22-D172-4D0687BC61FE}"/>
                </a:ext>
              </a:extLst>
            </p:cNvPr>
            <p:cNvSpPr/>
            <p:nvPr/>
          </p:nvSpPr>
          <p:spPr>
            <a:xfrm>
              <a:off x="8312475" y="2409398"/>
              <a:ext cx="337369" cy="1747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cxnSp>
          <p:nvCxnSpPr>
            <p:cNvPr id="62" name="Connettore 1 61">
              <a:extLst>
                <a:ext uri="{FF2B5EF4-FFF2-40B4-BE49-F238E27FC236}">
                  <a16:creationId xmlns:a16="http://schemas.microsoft.com/office/drawing/2014/main" id="{E16B9353-033C-819E-D56B-7E04B7333569}"/>
                </a:ext>
              </a:extLst>
            </p:cNvPr>
            <p:cNvCxnSpPr>
              <a:cxnSpLocks/>
              <a:endCxn id="61" idx="1"/>
            </p:cNvCxnSpPr>
            <p:nvPr/>
          </p:nvCxnSpPr>
          <p:spPr>
            <a:xfrm>
              <a:off x="8072015" y="2496783"/>
              <a:ext cx="240461"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63" name="CasellaDiTesto 62">
              <a:extLst>
                <a:ext uri="{FF2B5EF4-FFF2-40B4-BE49-F238E27FC236}">
                  <a16:creationId xmlns:a16="http://schemas.microsoft.com/office/drawing/2014/main" id="{3EDAB4E7-7BD8-BE53-E05A-C6E0BA22EC72}"/>
                </a:ext>
              </a:extLst>
            </p:cNvPr>
            <p:cNvSpPr txBox="1"/>
            <p:nvPr/>
          </p:nvSpPr>
          <p:spPr>
            <a:xfrm>
              <a:off x="2147003" y="2243440"/>
              <a:ext cx="364202" cy="300081"/>
            </a:xfrm>
            <a:prstGeom prst="rect">
              <a:avLst/>
            </a:prstGeom>
            <a:noFill/>
          </p:spPr>
          <p:txBody>
            <a:bodyPr wrap="none" rtlCol="0">
              <a:spAutoFit/>
            </a:bodyPr>
            <a:lstStyle/>
            <a:p>
              <a:pPr defTabSz="685800">
                <a:defRPr/>
              </a:pPr>
              <a:r>
                <a:rPr lang="it-IT" sz="1350" dirty="0">
                  <a:solidFill>
                    <a:prstClr val="black"/>
                  </a:solidFill>
                  <a:latin typeface="Calibri" panose="020F0502020204030204"/>
                </a:rPr>
                <a:t>LH</a:t>
              </a:r>
            </a:p>
          </p:txBody>
        </p:sp>
        <p:sp>
          <p:nvSpPr>
            <p:cNvPr id="64" name="CasellaDiTesto 63">
              <a:extLst>
                <a:ext uri="{FF2B5EF4-FFF2-40B4-BE49-F238E27FC236}">
                  <a16:creationId xmlns:a16="http://schemas.microsoft.com/office/drawing/2014/main" id="{004591CD-BC70-2FBA-BFC2-7028792C2E55}"/>
                </a:ext>
              </a:extLst>
            </p:cNvPr>
            <p:cNvSpPr txBox="1"/>
            <p:nvPr/>
          </p:nvSpPr>
          <p:spPr>
            <a:xfrm>
              <a:off x="5483834" y="2750834"/>
              <a:ext cx="804579" cy="300081"/>
            </a:xfrm>
            <a:prstGeom prst="rect">
              <a:avLst/>
            </a:prstGeom>
            <a:noFill/>
          </p:spPr>
          <p:txBody>
            <a:bodyPr wrap="none" rtlCol="0">
              <a:spAutoFit/>
            </a:bodyPr>
            <a:lstStyle/>
            <a:p>
              <a:pPr defTabSz="685800">
                <a:defRPr/>
              </a:pPr>
              <a:r>
                <a:rPr lang="it-IT" sz="1350" dirty="0">
                  <a:solidFill>
                    <a:srgbClr val="4472C4">
                      <a:lumMod val="75000"/>
                    </a:srgbClr>
                  </a:solidFill>
                  <a:latin typeface="Calibri" panose="020F0502020204030204"/>
                </a:rPr>
                <a:t>8 X-band</a:t>
              </a:r>
            </a:p>
          </p:txBody>
        </p:sp>
        <p:sp>
          <p:nvSpPr>
            <p:cNvPr id="65" name="Parentesi graffa aperta 64">
              <a:extLst>
                <a:ext uri="{FF2B5EF4-FFF2-40B4-BE49-F238E27FC236}">
                  <a16:creationId xmlns:a16="http://schemas.microsoft.com/office/drawing/2014/main" id="{920B2B91-2E2B-AC75-F0CC-1668A6BB0A85}"/>
                </a:ext>
              </a:extLst>
            </p:cNvPr>
            <p:cNvSpPr/>
            <p:nvPr/>
          </p:nvSpPr>
          <p:spPr>
            <a:xfrm rot="16200000">
              <a:off x="3296928" y="1853716"/>
              <a:ext cx="192114" cy="173273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it-IT" sz="1350">
                <a:solidFill>
                  <a:prstClr val="black"/>
                </a:solidFill>
                <a:latin typeface="Calibri" panose="020F0502020204030204"/>
              </a:endParaRPr>
            </a:p>
          </p:txBody>
        </p:sp>
        <p:sp>
          <p:nvSpPr>
            <p:cNvPr id="66" name="CasellaDiTesto 65">
              <a:extLst>
                <a:ext uri="{FF2B5EF4-FFF2-40B4-BE49-F238E27FC236}">
                  <a16:creationId xmlns:a16="http://schemas.microsoft.com/office/drawing/2014/main" id="{FDD1711D-E78B-4EF8-8244-D43CD7A309AE}"/>
                </a:ext>
              </a:extLst>
            </p:cNvPr>
            <p:cNvSpPr txBox="1"/>
            <p:nvPr/>
          </p:nvSpPr>
          <p:spPr>
            <a:xfrm>
              <a:off x="3076580" y="2780283"/>
              <a:ext cx="804579" cy="300082"/>
            </a:xfrm>
            <a:prstGeom prst="rect">
              <a:avLst/>
            </a:prstGeom>
            <a:noFill/>
          </p:spPr>
          <p:txBody>
            <a:bodyPr wrap="none" rtlCol="0">
              <a:spAutoFit/>
            </a:bodyPr>
            <a:lstStyle/>
            <a:p>
              <a:pPr defTabSz="685800">
                <a:defRPr/>
              </a:pPr>
              <a:r>
                <a:rPr lang="it-IT" sz="1350" dirty="0">
                  <a:solidFill>
                    <a:srgbClr val="4472C4">
                      <a:lumMod val="75000"/>
                    </a:srgbClr>
                  </a:solidFill>
                  <a:latin typeface="Calibri" panose="020F0502020204030204"/>
                </a:rPr>
                <a:t>8 X-band</a:t>
              </a:r>
            </a:p>
          </p:txBody>
        </p:sp>
        <p:sp>
          <p:nvSpPr>
            <p:cNvPr id="67" name="CasellaDiTesto 66">
              <a:extLst>
                <a:ext uri="{FF2B5EF4-FFF2-40B4-BE49-F238E27FC236}">
                  <a16:creationId xmlns:a16="http://schemas.microsoft.com/office/drawing/2014/main" id="{849DCB29-8A3E-3153-8DFC-691D5FE837EB}"/>
                </a:ext>
              </a:extLst>
            </p:cNvPr>
            <p:cNvSpPr txBox="1"/>
            <p:nvPr/>
          </p:nvSpPr>
          <p:spPr>
            <a:xfrm>
              <a:off x="4412778" y="2524561"/>
              <a:ext cx="372218" cy="300082"/>
            </a:xfrm>
            <a:prstGeom prst="rect">
              <a:avLst/>
            </a:prstGeom>
            <a:noFill/>
          </p:spPr>
          <p:txBody>
            <a:bodyPr wrap="none" rtlCol="0">
              <a:spAutoFit/>
            </a:bodyPr>
            <a:lstStyle/>
            <a:p>
              <a:pPr defTabSz="685800">
                <a:defRPr/>
              </a:pPr>
              <a:r>
                <a:rPr lang="it-IT" sz="1350" dirty="0">
                  <a:solidFill>
                    <a:prstClr val="black"/>
                  </a:solidFill>
                  <a:latin typeface="Calibri" panose="020F0502020204030204"/>
                </a:rPr>
                <a:t>BC</a:t>
              </a:r>
            </a:p>
          </p:txBody>
        </p:sp>
        <p:sp>
          <p:nvSpPr>
            <p:cNvPr id="68" name="Parentesi graffa aperta 67">
              <a:extLst>
                <a:ext uri="{FF2B5EF4-FFF2-40B4-BE49-F238E27FC236}">
                  <a16:creationId xmlns:a16="http://schemas.microsoft.com/office/drawing/2014/main" id="{ADC13F8E-9D8E-C8B5-2BA2-7C835C49FECB}"/>
                </a:ext>
              </a:extLst>
            </p:cNvPr>
            <p:cNvSpPr/>
            <p:nvPr/>
          </p:nvSpPr>
          <p:spPr>
            <a:xfrm rot="16200000">
              <a:off x="1306147" y="2036467"/>
              <a:ext cx="117670" cy="137443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it-IT" sz="1350">
                <a:solidFill>
                  <a:prstClr val="black"/>
                </a:solidFill>
                <a:latin typeface="Calibri" panose="020F0502020204030204"/>
              </a:endParaRPr>
            </a:p>
          </p:txBody>
        </p:sp>
        <p:sp>
          <p:nvSpPr>
            <p:cNvPr id="69" name="CasellaDiTesto 68">
              <a:extLst>
                <a:ext uri="{FF2B5EF4-FFF2-40B4-BE49-F238E27FC236}">
                  <a16:creationId xmlns:a16="http://schemas.microsoft.com/office/drawing/2014/main" id="{09F5087A-276C-9E50-6D14-5B0EBCCCB8B7}"/>
                </a:ext>
              </a:extLst>
            </p:cNvPr>
            <p:cNvSpPr txBox="1"/>
            <p:nvPr/>
          </p:nvSpPr>
          <p:spPr>
            <a:xfrm>
              <a:off x="944482" y="2778303"/>
              <a:ext cx="801053" cy="300082"/>
            </a:xfrm>
            <a:prstGeom prst="rect">
              <a:avLst/>
            </a:prstGeom>
            <a:noFill/>
          </p:spPr>
          <p:txBody>
            <a:bodyPr wrap="none" rtlCol="0">
              <a:spAutoFit/>
            </a:bodyPr>
            <a:lstStyle/>
            <a:p>
              <a:pPr defTabSz="685800">
                <a:defRPr/>
              </a:pPr>
              <a:r>
                <a:rPr lang="it-IT" sz="1350" dirty="0">
                  <a:solidFill>
                    <a:srgbClr val="4472C4">
                      <a:lumMod val="75000"/>
                    </a:srgbClr>
                  </a:solidFill>
                  <a:latin typeface="Calibri" panose="020F0502020204030204"/>
                </a:rPr>
                <a:t>4 </a:t>
              </a:r>
              <a:r>
                <a:rPr lang="it-IT" sz="1350" dirty="0" err="1">
                  <a:solidFill>
                    <a:srgbClr val="4472C4">
                      <a:lumMod val="75000"/>
                    </a:srgbClr>
                  </a:solidFill>
                  <a:latin typeface="Calibri" panose="020F0502020204030204"/>
                </a:rPr>
                <a:t>S</a:t>
              </a:r>
              <a:r>
                <a:rPr lang="it-IT" sz="1350" dirty="0">
                  <a:solidFill>
                    <a:srgbClr val="4472C4">
                      <a:lumMod val="75000"/>
                    </a:srgbClr>
                  </a:solidFill>
                  <a:latin typeface="Calibri" panose="020F0502020204030204"/>
                </a:rPr>
                <a:t>-band</a:t>
              </a:r>
            </a:p>
          </p:txBody>
        </p:sp>
        <p:sp>
          <p:nvSpPr>
            <p:cNvPr id="70" name="Rettangolo 69">
              <a:extLst>
                <a:ext uri="{FF2B5EF4-FFF2-40B4-BE49-F238E27FC236}">
                  <a16:creationId xmlns:a16="http://schemas.microsoft.com/office/drawing/2014/main" id="{6BF9A37E-6C06-B4BB-80B0-15375C0DF89C}"/>
                </a:ext>
              </a:extLst>
            </p:cNvPr>
            <p:cNvSpPr/>
            <p:nvPr/>
          </p:nvSpPr>
          <p:spPr>
            <a:xfrm>
              <a:off x="1428968" y="2458544"/>
              <a:ext cx="270000" cy="1176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71" name="Rettangolo 70">
              <a:extLst>
                <a:ext uri="{FF2B5EF4-FFF2-40B4-BE49-F238E27FC236}">
                  <a16:creationId xmlns:a16="http://schemas.microsoft.com/office/drawing/2014/main" id="{3FC40887-89B1-0B34-8E46-D416AB9E37CD}"/>
                </a:ext>
              </a:extLst>
            </p:cNvPr>
            <p:cNvSpPr/>
            <p:nvPr/>
          </p:nvSpPr>
          <p:spPr>
            <a:xfrm>
              <a:off x="1748178" y="2458544"/>
              <a:ext cx="270000" cy="1176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350">
                <a:solidFill>
                  <a:prstClr val="white"/>
                </a:solidFill>
                <a:latin typeface="Calibri" panose="020F0502020204030204"/>
              </a:endParaRPr>
            </a:p>
          </p:txBody>
        </p:sp>
        <p:sp>
          <p:nvSpPr>
            <p:cNvPr id="72" name="CasellaDiTesto 71">
              <a:extLst>
                <a:ext uri="{FF2B5EF4-FFF2-40B4-BE49-F238E27FC236}">
                  <a16:creationId xmlns:a16="http://schemas.microsoft.com/office/drawing/2014/main" id="{64C195D6-443A-9BA1-98D7-2A62E4A17F63}"/>
                </a:ext>
              </a:extLst>
            </p:cNvPr>
            <p:cNvSpPr txBox="1"/>
            <p:nvPr/>
          </p:nvSpPr>
          <p:spPr>
            <a:xfrm>
              <a:off x="3088564" y="2185803"/>
              <a:ext cx="726810" cy="300082"/>
            </a:xfrm>
            <a:prstGeom prst="rect">
              <a:avLst/>
            </a:prstGeom>
            <a:noFill/>
          </p:spPr>
          <p:txBody>
            <a:bodyPr wrap="square" rtlCol="0">
              <a:spAutoFit/>
            </a:bodyPr>
            <a:lstStyle/>
            <a:p>
              <a:pPr defTabSz="685800">
                <a:defRPr/>
              </a:pPr>
              <a:r>
                <a:rPr lang="en-GB" sz="1350" dirty="0" err="1">
                  <a:solidFill>
                    <a:srgbClr val="000000"/>
                  </a:solidFill>
                  <a:latin typeface="Calibri" panose="020F0502020204030204" pitchFamily="34" charset="0"/>
                  <a:cs typeface="Calibri" panose="020F0502020204030204" pitchFamily="34" charset="0"/>
                </a:rPr>
                <a:t>Linac</a:t>
              </a:r>
              <a:r>
                <a:rPr lang="en-GB" sz="1350" dirty="0">
                  <a:solidFill>
                    <a:srgbClr val="000000"/>
                  </a:solidFill>
                  <a:latin typeface="Calibri" panose="020F0502020204030204" pitchFamily="34" charset="0"/>
                  <a:cs typeface="Calibri" panose="020F0502020204030204" pitchFamily="34" charset="0"/>
                </a:rPr>
                <a:t> 1</a:t>
              </a:r>
            </a:p>
          </p:txBody>
        </p:sp>
        <p:sp>
          <p:nvSpPr>
            <p:cNvPr id="73" name="CasellaDiTesto 72">
              <a:extLst>
                <a:ext uri="{FF2B5EF4-FFF2-40B4-BE49-F238E27FC236}">
                  <a16:creationId xmlns:a16="http://schemas.microsoft.com/office/drawing/2014/main" id="{09DE7CC6-1649-BC24-D466-D4326FCF7A25}"/>
                </a:ext>
              </a:extLst>
            </p:cNvPr>
            <p:cNvSpPr txBox="1"/>
            <p:nvPr/>
          </p:nvSpPr>
          <p:spPr>
            <a:xfrm>
              <a:off x="5433703" y="2186024"/>
              <a:ext cx="726810" cy="300082"/>
            </a:xfrm>
            <a:prstGeom prst="rect">
              <a:avLst/>
            </a:prstGeom>
            <a:noFill/>
          </p:spPr>
          <p:txBody>
            <a:bodyPr wrap="square" rtlCol="0">
              <a:spAutoFit/>
            </a:bodyPr>
            <a:lstStyle/>
            <a:p>
              <a:pPr defTabSz="685800">
                <a:defRPr/>
              </a:pPr>
              <a:r>
                <a:rPr lang="en-GB" sz="1350" dirty="0" err="1">
                  <a:solidFill>
                    <a:srgbClr val="000000"/>
                  </a:solidFill>
                  <a:latin typeface="Calibri" panose="020F0502020204030204" pitchFamily="34" charset="0"/>
                  <a:cs typeface="Calibri" panose="020F0502020204030204" pitchFamily="34" charset="0"/>
                </a:rPr>
                <a:t>Linac</a:t>
              </a:r>
              <a:r>
                <a:rPr lang="en-GB" sz="1350" dirty="0">
                  <a:solidFill>
                    <a:srgbClr val="000000"/>
                  </a:solidFill>
                  <a:latin typeface="Calibri" panose="020F0502020204030204" pitchFamily="34" charset="0"/>
                  <a:cs typeface="Calibri" panose="020F0502020204030204" pitchFamily="34" charset="0"/>
                </a:rPr>
                <a:t> 2</a:t>
              </a:r>
            </a:p>
          </p:txBody>
        </p:sp>
        <p:sp>
          <p:nvSpPr>
            <p:cNvPr id="74" name="Parentesi graffa aperta 73">
              <a:extLst>
                <a:ext uri="{FF2B5EF4-FFF2-40B4-BE49-F238E27FC236}">
                  <a16:creationId xmlns:a16="http://schemas.microsoft.com/office/drawing/2014/main" id="{92ADB355-BAD0-F589-88AE-19A5D6BD2D36}"/>
                </a:ext>
              </a:extLst>
            </p:cNvPr>
            <p:cNvSpPr/>
            <p:nvPr/>
          </p:nvSpPr>
          <p:spPr>
            <a:xfrm rot="16200000">
              <a:off x="5681025" y="1840013"/>
              <a:ext cx="192114" cy="173273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it-IT" sz="1350">
                <a:solidFill>
                  <a:prstClr val="black"/>
                </a:solidFill>
                <a:latin typeface="Calibri" panose="020F0502020204030204"/>
              </a:endParaRPr>
            </a:p>
          </p:txBody>
        </p:sp>
        <p:sp>
          <p:nvSpPr>
            <p:cNvPr id="81" name="Rettangolo 80">
              <a:extLst>
                <a:ext uri="{FF2B5EF4-FFF2-40B4-BE49-F238E27FC236}">
                  <a16:creationId xmlns:a16="http://schemas.microsoft.com/office/drawing/2014/main" id="{BF3CB00E-8EC8-EA31-828A-EC8CE89FA647}"/>
                </a:ext>
              </a:extLst>
            </p:cNvPr>
            <p:cNvSpPr/>
            <p:nvPr/>
          </p:nvSpPr>
          <p:spPr>
            <a:xfrm>
              <a:off x="544873" y="2458544"/>
              <a:ext cx="73283" cy="116100"/>
            </a:xfrm>
            <a:prstGeom prst="rect">
              <a:avLst/>
            </a:prstGeom>
            <a:solidFill>
              <a:srgbClr val="FFFF00">
                <a:alpha val="51070"/>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Gill Sans Nova"/>
              </a:endParaRPr>
            </a:p>
          </p:txBody>
        </p:sp>
        <p:sp>
          <p:nvSpPr>
            <p:cNvPr id="82" name="CasellaDiTesto 81">
              <a:extLst>
                <a:ext uri="{FF2B5EF4-FFF2-40B4-BE49-F238E27FC236}">
                  <a16:creationId xmlns:a16="http://schemas.microsoft.com/office/drawing/2014/main" id="{9282C706-5654-0934-777E-EB2D6B10F677}"/>
                </a:ext>
              </a:extLst>
            </p:cNvPr>
            <p:cNvSpPr txBox="1"/>
            <p:nvPr/>
          </p:nvSpPr>
          <p:spPr>
            <a:xfrm>
              <a:off x="331951" y="2208011"/>
              <a:ext cx="533916" cy="230832"/>
            </a:xfrm>
            <a:prstGeom prst="rect">
              <a:avLst/>
            </a:prstGeom>
            <a:noFill/>
          </p:spPr>
          <p:txBody>
            <a:bodyPr wrap="square" rtlCol="0">
              <a:spAutoFit/>
            </a:bodyPr>
            <a:lstStyle/>
            <a:p>
              <a:pPr defTabSz="685800">
                <a:defRPr/>
              </a:pPr>
              <a:r>
                <a:rPr lang="en-GB" sz="900" dirty="0">
                  <a:solidFill>
                    <a:schemeClr val="bg2">
                      <a:lumMod val="10000"/>
                    </a:schemeClr>
                  </a:solidFill>
                  <a:latin typeface="Gill Sans Nova"/>
                </a:rPr>
                <a:t>X-band</a:t>
              </a:r>
            </a:p>
          </p:txBody>
        </p:sp>
      </p:grpSp>
      <p:sp>
        <p:nvSpPr>
          <p:cNvPr id="85" name="Freccia giù 84">
            <a:extLst>
              <a:ext uri="{FF2B5EF4-FFF2-40B4-BE49-F238E27FC236}">
                <a16:creationId xmlns:a16="http://schemas.microsoft.com/office/drawing/2014/main" id="{7D010D4C-4020-4E92-0E07-80BC3D90BEB2}"/>
              </a:ext>
            </a:extLst>
          </p:cNvPr>
          <p:cNvSpPr/>
          <p:nvPr/>
        </p:nvSpPr>
        <p:spPr>
          <a:xfrm>
            <a:off x="2908542" y="3141209"/>
            <a:ext cx="3498373" cy="34611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giù 3">
            <a:extLst>
              <a:ext uri="{FF2B5EF4-FFF2-40B4-BE49-F238E27FC236}">
                <a16:creationId xmlns:a16="http://schemas.microsoft.com/office/drawing/2014/main" id="{B01F8BA1-CD7F-2FD8-C4DA-24EBE76214B3}"/>
              </a:ext>
            </a:extLst>
          </p:cNvPr>
          <p:cNvSpPr/>
          <p:nvPr/>
        </p:nvSpPr>
        <p:spPr>
          <a:xfrm>
            <a:off x="2908542" y="1934031"/>
            <a:ext cx="3498373" cy="34611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022853EE-9E3A-67DA-6BEC-895F0C44E482}"/>
              </a:ext>
            </a:extLst>
          </p:cNvPr>
          <p:cNvSpPr/>
          <p:nvPr/>
        </p:nvSpPr>
        <p:spPr>
          <a:xfrm>
            <a:off x="585202" y="1637012"/>
            <a:ext cx="366103" cy="23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a:extLst>
              <a:ext uri="{FF2B5EF4-FFF2-40B4-BE49-F238E27FC236}">
                <a16:creationId xmlns:a16="http://schemas.microsoft.com/office/drawing/2014/main" id="{F6027D51-699C-C607-58A6-61D7F50C1788}"/>
              </a:ext>
            </a:extLst>
          </p:cNvPr>
          <p:cNvSpPr txBox="1"/>
          <p:nvPr/>
        </p:nvSpPr>
        <p:spPr>
          <a:xfrm>
            <a:off x="7691584" y="2845662"/>
            <a:ext cx="562679" cy="276999"/>
          </a:xfrm>
          <a:prstGeom prst="rect">
            <a:avLst/>
          </a:prstGeom>
          <a:solidFill>
            <a:srgbClr val="FFFF00"/>
          </a:solidFill>
        </p:spPr>
        <p:txBody>
          <a:bodyPr wrap="square" rtlCol="0">
            <a:spAutoFit/>
          </a:bodyPr>
          <a:lstStyle/>
          <a:p>
            <a:pPr algn="l" defTabSz="342900">
              <a:spcBef>
                <a:spcPts val="263"/>
              </a:spcBef>
            </a:pPr>
            <a:r>
              <a:rPr lang="en-US" sz="1200" b="1" dirty="0"/>
              <a:t>Aria?</a:t>
            </a:r>
          </a:p>
        </p:txBody>
      </p:sp>
    </p:spTree>
    <p:extLst>
      <p:ext uri="{BB962C8B-B14F-4D97-AF65-F5344CB8AC3E}">
        <p14:creationId xmlns:p14="http://schemas.microsoft.com/office/powerpoint/2010/main" val="357663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D4A27-6645-578C-F6F1-BCF5448B6DF1}"/>
              </a:ext>
            </a:extLst>
          </p:cNvPr>
          <p:cNvSpPr>
            <a:spLocks noGrp="1"/>
          </p:cNvSpPr>
          <p:nvPr>
            <p:ph type="title"/>
          </p:nvPr>
        </p:nvSpPr>
        <p:spPr/>
        <p:txBody>
          <a:bodyPr/>
          <a:lstStyle/>
          <a:p>
            <a:r>
              <a:rPr lang="en-US" dirty="0"/>
              <a:t>6.3 Accelerator Layout subsections:</a:t>
            </a:r>
          </a:p>
        </p:txBody>
      </p:sp>
      <p:sp>
        <p:nvSpPr>
          <p:cNvPr id="3" name="Segnaposto contenuto 2">
            <a:extLst>
              <a:ext uri="{FF2B5EF4-FFF2-40B4-BE49-F238E27FC236}">
                <a16:creationId xmlns:a16="http://schemas.microsoft.com/office/drawing/2014/main" id="{6A1E7A1B-B1F3-C868-9A65-1F279A74ADF5}"/>
              </a:ext>
            </a:extLst>
          </p:cNvPr>
          <p:cNvSpPr>
            <a:spLocks noGrp="1"/>
          </p:cNvSpPr>
          <p:nvPr>
            <p:ph idx="1"/>
          </p:nvPr>
        </p:nvSpPr>
        <p:spPr>
          <a:xfrm>
            <a:off x="467544" y="1200150"/>
            <a:ext cx="8147248" cy="3670553"/>
          </a:xfrm>
        </p:spPr>
        <p:txBody>
          <a:bodyPr>
            <a:normAutofit fontScale="77500" lnSpcReduction="20000"/>
          </a:bodyPr>
          <a:lstStyle/>
          <a:p>
            <a:pPr marL="4763" indent="0">
              <a:spcBef>
                <a:spcPts val="400"/>
              </a:spcBef>
              <a:buNone/>
            </a:pPr>
            <a:r>
              <a:rPr lang="en-US" dirty="0">
                <a:solidFill>
                  <a:schemeClr val="bg2">
                    <a:lumMod val="10000"/>
                  </a:schemeClr>
                </a:solidFill>
              </a:rPr>
              <a:t>6.3.1 The photoinjector : </a:t>
            </a:r>
            <a:r>
              <a:rPr lang="en-US" dirty="0" err="1">
                <a:solidFill>
                  <a:schemeClr val="bg2">
                    <a:lumMod val="10000"/>
                  </a:schemeClr>
                </a:solidFill>
              </a:rPr>
              <a:t>Gun+sections</a:t>
            </a:r>
            <a:r>
              <a:rPr lang="en-US" dirty="0">
                <a:solidFill>
                  <a:schemeClr val="bg2">
                    <a:lumMod val="10000"/>
                  </a:schemeClr>
                </a:solidFill>
              </a:rPr>
              <a:t>: charge range and 					operating gradients&amp; phase</a:t>
            </a:r>
          </a:p>
          <a:p>
            <a:pPr marL="4763" indent="0">
              <a:spcBef>
                <a:spcPts val="400"/>
              </a:spcBef>
              <a:buNone/>
            </a:pPr>
            <a:r>
              <a:rPr lang="en-US" dirty="0">
                <a:solidFill>
                  <a:schemeClr val="bg2">
                    <a:lumMod val="10000"/>
                  </a:schemeClr>
                </a:solidFill>
              </a:rPr>
              <a:t>6.3.2 The Laser heater system: lattice description and 							magnet specs  </a:t>
            </a:r>
          </a:p>
          <a:p>
            <a:pPr marL="4763" indent="0">
              <a:spcBef>
                <a:spcPts val="400"/>
              </a:spcBef>
              <a:buNone/>
            </a:pPr>
            <a:r>
              <a:rPr lang="en-US" dirty="0">
                <a:solidFill>
                  <a:schemeClr val="bg2">
                    <a:lumMod val="10000"/>
                  </a:schemeClr>
                </a:solidFill>
              </a:rPr>
              <a:t>6.3.3 The Bunch Compressor chicane: lattice description 						and magnet specs </a:t>
            </a:r>
          </a:p>
          <a:p>
            <a:pPr marL="4763" indent="0">
              <a:spcBef>
                <a:spcPts val="400"/>
              </a:spcBef>
              <a:buNone/>
            </a:pPr>
            <a:r>
              <a:rPr lang="en-US" dirty="0">
                <a:solidFill>
                  <a:schemeClr val="bg2">
                    <a:lumMod val="10000"/>
                  </a:schemeClr>
                </a:solidFill>
              </a:rPr>
              <a:t>6.3.4 </a:t>
            </a:r>
            <a:r>
              <a:rPr lang="en-US" dirty="0" err="1">
                <a:solidFill>
                  <a:schemeClr val="bg2">
                    <a:lumMod val="10000"/>
                  </a:schemeClr>
                </a:solidFill>
              </a:rPr>
              <a:t>Linac</a:t>
            </a:r>
            <a:r>
              <a:rPr lang="en-US" dirty="0">
                <a:solidFill>
                  <a:schemeClr val="bg2">
                    <a:lumMod val="10000"/>
                  </a:schemeClr>
                </a:solidFill>
              </a:rPr>
              <a:t> 1 e 2: lattice description and magnet specs</a:t>
            </a:r>
          </a:p>
          <a:p>
            <a:pPr marL="4763" indent="0">
              <a:spcBef>
                <a:spcPts val="400"/>
              </a:spcBef>
              <a:buNone/>
            </a:pPr>
            <a:r>
              <a:rPr lang="en-US" dirty="0">
                <a:solidFill>
                  <a:schemeClr val="bg2">
                    <a:lumMod val="10000"/>
                  </a:schemeClr>
                </a:solidFill>
              </a:rPr>
              <a:t>6.3.5 Plasma matching and capture line : lattice description and magnet specs</a:t>
            </a:r>
          </a:p>
          <a:p>
            <a:pPr marL="4763" indent="0">
              <a:spcBef>
                <a:spcPts val="400"/>
              </a:spcBef>
              <a:buNone/>
            </a:pPr>
            <a:r>
              <a:rPr lang="en-US" dirty="0">
                <a:solidFill>
                  <a:schemeClr val="bg2">
                    <a:lumMod val="10000"/>
                  </a:schemeClr>
                </a:solidFill>
              </a:rPr>
              <a:t>6.3.6 The Undulator Transfer Lines: lattice description and 							magnet specs</a:t>
            </a:r>
          </a:p>
          <a:p>
            <a:pPr marL="4763" indent="0">
              <a:spcBef>
                <a:spcPts val="400"/>
              </a:spcBef>
              <a:buNone/>
            </a:pPr>
            <a:r>
              <a:rPr lang="en-US" dirty="0">
                <a:solidFill>
                  <a:schemeClr val="bg2">
                    <a:lumMod val="10000"/>
                  </a:schemeClr>
                </a:solidFill>
              </a:rPr>
              <a:t>6.3.7 Diagnostics and trajectory correction: virtual measurements (3 setup for beam characterization w res.&amp; prec.), steering magnet&amp; BPM lattice</a:t>
            </a:r>
          </a:p>
          <a:p>
            <a:endParaRPr lang="en-US" dirty="0"/>
          </a:p>
        </p:txBody>
      </p:sp>
    </p:spTree>
    <p:extLst>
      <p:ext uri="{BB962C8B-B14F-4D97-AF65-F5344CB8AC3E}">
        <p14:creationId xmlns:p14="http://schemas.microsoft.com/office/powerpoint/2010/main" val="292975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D07F1-40D6-C49F-9691-4A488DF6018A}"/>
              </a:ext>
            </a:extLst>
          </p:cNvPr>
          <p:cNvSpPr>
            <a:spLocks noGrp="1"/>
          </p:cNvSpPr>
          <p:nvPr>
            <p:ph type="title"/>
          </p:nvPr>
        </p:nvSpPr>
        <p:spPr/>
        <p:txBody>
          <a:bodyPr/>
          <a:lstStyle/>
          <a:p>
            <a:r>
              <a:rPr lang="en-US" dirty="0"/>
              <a:t>6.4 Start to end Simulations </a:t>
            </a:r>
          </a:p>
        </p:txBody>
      </p:sp>
      <p:sp>
        <p:nvSpPr>
          <p:cNvPr id="3" name="Segnaposto contenuto 2">
            <a:extLst>
              <a:ext uri="{FF2B5EF4-FFF2-40B4-BE49-F238E27FC236}">
                <a16:creationId xmlns:a16="http://schemas.microsoft.com/office/drawing/2014/main" id="{FE291322-D912-18C5-85A0-68F98BD74BA8}"/>
              </a:ext>
            </a:extLst>
          </p:cNvPr>
          <p:cNvSpPr>
            <a:spLocks noGrp="1"/>
          </p:cNvSpPr>
          <p:nvPr>
            <p:ph idx="1"/>
          </p:nvPr>
        </p:nvSpPr>
        <p:spPr>
          <a:xfrm>
            <a:off x="467544" y="1200150"/>
            <a:ext cx="8147248" cy="3018281"/>
          </a:xfrm>
        </p:spPr>
        <p:txBody>
          <a:bodyPr>
            <a:normAutofit fontScale="70000" lnSpcReduction="20000"/>
          </a:bodyPr>
          <a:lstStyle/>
          <a:p>
            <a:pPr marL="0" indent="0">
              <a:buNone/>
            </a:pPr>
            <a:r>
              <a:rPr lang="en-US" dirty="0"/>
              <a:t>6.4.1 Selected Working Points</a:t>
            </a:r>
          </a:p>
          <a:p>
            <a:pPr marL="0" indent="0">
              <a:buNone/>
            </a:pPr>
            <a:endParaRPr lang="en-US" dirty="0"/>
          </a:p>
          <a:p>
            <a:pPr marL="758825" indent="0">
              <a:spcBef>
                <a:spcPts val="400"/>
              </a:spcBef>
              <a:buNone/>
            </a:pPr>
            <a:r>
              <a:rPr lang="en-US" dirty="0"/>
              <a:t>6.4.1.1 Plasma Acceleration:</a:t>
            </a:r>
          </a:p>
          <a:p>
            <a:pPr marL="758825" indent="0">
              <a:spcBef>
                <a:spcPts val="400"/>
              </a:spcBef>
              <a:buNone/>
            </a:pPr>
            <a:r>
              <a:rPr lang="en-US" dirty="0">
                <a:latin typeface="+mn-lt"/>
              </a:rPr>
              <a:t>The 500-600 MeV </a:t>
            </a:r>
            <a:r>
              <a:rPr lang="en-US" dirty="0" err="1">
                <a:latin typeface="+mn-lt"/>
              </a:rPr>
              <a:t>Witness+Driver</a:t>
            </a:r>
            <a:r>
              <a:rPr lang="en-US" dirty="0">
                <a:latin typeface="+mn-lt"/>
              </a:rPr>
              <a:t> scheme is adopted with a lattice able to drive the two bunches at the plasma entrance with the required characteristics:</a:t>
            </a:r>
            <a:endParaRPr lang="en-US" dirty="0"/>
          </a:p>
          <a:p>
            <a:pPr marL="1779588" indent="0">
              <a:spcBef>
                <a:spcPts val="400"/>
              </a:spcBef>
              <a:buNone/>
            </a:pPr>
            <a:r>
              <a:rPr lang="en-US" dirty="0"/>
              <a:t>6.4.1.1.1 Velocity bunching</a:t>
            </a:r>
          </a:p>
          <a:p>
            <a:pPr marL="1779588" indent="0">
              <a:spcBef>
                <a:spcPts val="400"/>
              </a:spcBef>
              <a:buNone/>
            </a:pPr>
            <a:r>
              <a:rPr lang="en-US" dirty="0"/>
              <a:t>6.4.1.1.2 </a:t>
            </a:r>
            <a:r>
              <a:rPr lang="en-US" dirty="0" err="1"/>
              <a:t>Magnetic&amp;Mask</a:t>
            </a:r>
            <a:endParaRPr lang="en-US" dirty="0"/>
          </a:p>
          <a:p>
            <a:pPr marL="1779588" indent="0">
              <a:spcBef>
                <a:spcPts val="400"/>
              </a:spcBef>
              <a:buNone/>
            </a:pPr>
            <a:endParaRPr lang="en-US" dirty="0"/>
          </a:p>
          <a:p>
            <a:pPr marL="758825" indent="0">
              <a:spcBef>
                <a:spcPts val="400"/>
              </a:spcBef>
              <a:buNone/>
            </a:pPr>
            <a:r>
              <a:rPr lang="en-US" dirty="0"/>
              <a:t>6.4.1.2 X-band RF acceleration</a:t>
            </a:r>
          </a:p>
          <a:p>
            <a:pPr marL="758825" indent="0">
              <a:spcBef>
                <a:spcPts val="400"/>
              </a:spcBef>
              <a:buNone/>
            </a:pPr>
            <a:r>
              <a:rPr lang="en-US" dirty="0">
                <a:latin typeface="+mn-lt"/>
              </a:rPr>
              <a:t>The 1 GeV energy is achieved by means of 16 X-band RF sections the beam is compressed with a Hybrids scheme: VB + Mag. chicane</a:t>
            </a:r>
          </a:p>
        </p:txBody>
      </p:sp>
    </p:spTree>
    <p:extLst>
      <p:ext uri="{BB962C8B-B14F-4D97-AF65-F5344CB8AC3E}">
        <p14:creationId xmlns:p14="http://schemas.microsoft.com/office/powerpoint/2010/main" val="411754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71AE02-33F0-05F2-C2C6-64034C1A8677}"/>
              </a:ext>
            </a:extLst>
          </p:cNvPr>
          <p:cNvSpPr>
            <a:spLocks noGrp="1"/>
          </p:cNvSpPr>
          <p:nvPr>
            <p:ph type="title"/>
          </p:nvPr>
        </p:nvSpPr>
        <p:spPr/>
        <p:txBody>
          <a:bodyPr/>
          <a:lstStyle/>
          <a:p>
            <a:r>
              <a:rPr lang="it-IT" sz="2800" dirty="0"/>
              <a:t>Start2End for the </a:t>
            </a:r>
            <a:r>
              <a:rPr lang="it-IT" sz="2800" dirty="0" err="1"/>
              <a:t>basic</a:t>
            </a:r>
            <a:r>
              <a:rPr lang="it-IT" sz="2800" dirty="0"/>
              <a:t> layout: codici </a:t>
            </a:r>
            <a:endParaRPr lang="it-IT" sz="2000" dirty="0"/>
          </a:p>
        </p:txBody>
      </p:sp>
      <p:grpSp>
        <p:nvGrpSpPr>
          <p:cNvPr id="16" name="Gruppo 15">
            <a:extLst>
              <a:ext uri="{FF2B5EF4-FFF2-40B4-BE49-F238E27FC236}">
                <a16:creationId xmlns:a16="http://schemas.microsoft.com/office/drawing/2014/main" id="{BB9002CE-6177-5DF6-4B86-B6177482DD70}"/>
              </a:ext>
            </a:extLst>
          </p:cNvPr>
          <p:cNvGrpSpPr/>
          <p:nvPr/>
        </p:nvGrpSpPr>
        <p:grpSpPr>
          <a:xfrm>
            <a:off x="268342" y="3005177"/>
            <a:ext cx="8733165" cy="576508"/>
            <a:chOff x="91669" y="228600"/>
            <a:chExt cx="11166982" cy="576508"/>
          </a:xfrm>
        </p:grpSpPr>
        <p:cxnSp>
          <p:nvCxnSpPr>
            <p:cNvPr id="17" name="Connettore 2 16">
              <a:extLst>
                <a:ext uri="{FF2B5EF4-FFF2-40B4-BE49-F238E27FC236}">
                  <a16:creationId xmlns:a16="http://schemas.microsoft.com/office/drawing/2014/main" id="{94897DED-3CFE-4E80-D99B-388A0B9B891A}"/>
                </a:ext>
              </a:extLst>
            </p:cNvPr>
            <p:cNvCxnSpPr>
              <a:cxnSpLocks/>
            </p:cNvCxnSpPr>
            <p:nvPr/>
          </p:nvCxnSpPr>
          <p:spPr>
            <a:xfrm>
              <a:off x="91669" y="514350"/>
              <a:ext cx="11166982" cy="0"/>
            </a:xfrm>
            <a:prstGeom prst="straightConnector1">
              <a:avLst/>
            </a:prstGeom>
            <a:noFill/>
            <a:ln w="28575" cap="flat" cmpd="sng" algn="ctr">
              <a:solidFill>
                <a:sysClr val="windowText" lastClr="000000"/>
              </a:solidFill>
              <a:prstDash val="solid"/>
              <a:miter lim="800000"/>
              <a:tailEnd type="triangle"/>
            </a:ln>
            <a:effectLst/>
          </p:spPr>
        </p:cxnSp>
        <p:sp>
          <p:nvSpPr>
            <p:cNvPr id="18" name="Rettangolo con angoli arrotondati 17">
              <a:extLst>
                <a:ext uri="{FF2B5EF4-FFF2-40B4-BE49-F238E27FC236}">
                  <a16:creationId xmlns:a16="http://schemas.microsoft.com/office/drawing/2014/main" id="{DE0CB8A5-E637-090B-B30C-D00431847ED0}"/>
                </a:ext>
              </a:extLst>
            </p:cNvPr>
            <p:cNvSpPr/>
            <p:nvPr/>
          </p:nvSpPr>
          <p:spPr>
            <a:xfrm>
              <a:off x="172577" y="228600"/>
              <a:ext cx="1930542" cy="565078"/>
            </a:xfrm>
            <a:prstGeom prst="round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Photo</a:t>
              </a:r>
            </a:p>
            <a:p>
              <a:pPr marL="0" marR="0" lvl="0" indent="0" algn="ctr" defTabSz="914400" eaLnBrk="1" fontAlgn="auto" latinLnBrk="0" hangingPunct="1">
                <a:lnSpc>
                  <a:spcPct val="100000"/>
                </a:lnSpc>
                <a:spcBef>
                  <a:spcPts val="0"/>
                </a:spcBef>
                <a:spcAft>
                  <a:spcPts val="0"/>
                </a:spcAft>
                <a:buClrTx/>
                <a:buSzTx/>
                <a:buFontTx/>
                <a:buNone/>
                <a:tabLst/>
                <a:defRPr/>
              </a:pPr>
              <a:r>
                <a:rPr lang="it-IT" kern="0" dirty="0">
                  <a:solidFill>
                    <a:prstClr val="white"/>
                  </a:solidFill>
                  <a:latin typeface="Calibri" panose="020F0502020204030204"/>
                </a:rPr>
                <a:t>I</a:t>
              </a:r>
              <a:r>
                <a:rPr kumimoji="0" lang="it-IT" sz="1800" b="0" i="0" u="none" strike="noStrike" kern="0" cap="none" spc="0" normalizeH="0" baseline="0" noProof="0" dirty="0" err="1">
                  <a:ln>
                    <a:noFill/>
                  </a:ln>
                  <a:solidFill>
                    <a:prstClr val="white"/>
                  </a:solidFill>
                  <a:effectLst/>
                  <a:uLnTx/>
                  <a:uFillTx/>
                  <a:latin typeface="Calibri" panose="020F0502020204030204"/>
                  <a:ea typeface="+mn-ea"/>
                  <a:cs typeface="+mn-cs"/>
                </a:rPr>
                <a:t>njector</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ttangolo con angoli arrotondati 18">
              <a:extLst>
                <a:ext uri="{FF2B5EF4-FFF2-40B4-BE49-F238E27FC236}">
                  <a16:creationId xmlns:a16="http://schemas.microsoft.com/office/drawing/2014/main" id="{707CCB35-0A03-5D2C-18C2-85E999C88295}"/>
                </a:ext>
              </a:extLst>
            </p:cNvPr>
            <p:cNvSpPr/>
            <p:nvPr/>
          </p:nvSpPr>
          <p:spPr>
            <a:xfrm>
              <a:off x="2769029" y="240030"/>
              <a:ext cx="1582220" cy="565078"/>
            </a:xfrm>
            <a:prstGeom prst="roundRect">
              <a:avLst/>
            </a:prstGeom>
            <a:solidFill>
              <a:srgbClr val="C0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white"/>
                  </a:solidFill>
                  <a:effectLst/>
                  <a:uLnTx/>
                  <a:uFillTx/>
                  <a:latin typeface="Calibri" panose="020F0502020204030204"/>
                  <a:ea typeface="+mn-ea"/>
                  <a:cs typeface="+mn-cs"/>
                </a:rPr>
                <a:t>Linac</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Rettangolo con angoli arrotondati 19">
              <a:extLst>
                <a:ext uri="{FF2B5EF4-FFF2-40B4-BE49-F238E27FC236}">
                  <a16:creationId xmlns:a16="http://schemas.microsoft.com/office/drawing/2014/main" id="{B89C089B-A283-1C4C-9F76-93221097C550}"/>
                </a:ext>
              </a:extLst>
            </p:cNvPr>
            <p:cNvSpPr/>
            <p:nvPr/>
          </p:nvSpPr>
          <p:spPr>
            <a:xfrm>
              <a:off x="4993673" y="240030"/>
              <a:ext cx="1582220" cy="565078"/>
            </a:xfrm>
            <a:prstGeom prst="roundRect">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Plasma</a:t>
              </a:r>
            </a:p>
          </p:txBody>
        </p:sp>
        <p:sp>
          <p:nvSpPr>
            <p:cNvPr id="21" name="Rettangolo con angoli arrotondati 20">
              <a:extLst>
                <a:ext uri="{FF2B5EF4-FFF2-40B4-BE49-F238E27FC236}">
                  <a16:creationId xmlns:a16="http://schemas.microsoft.com/office/drawing/2014/main" id="{AA524C88-F69A-21A9-A017-FA58BDAE8FD1}"/>
                </a:ext>
              </a:extLst>
            </p:cNvPr>
            <p:cNvSpPr/>
            <p:nvPr/>
          </p:nvSpPr>
          <p:spPr>
            <a:xfrm>
              <a:off x="6701896" y="240030"/>
              <a:ext cx="1582220" cy="565078"/>
            </a:xfrm>
            <a:prstGeom prst="roundRect">
              <a:avLst/>
            </a:prstGeom>
            <a:solidFill>
              <a:srgbClr val="FFC000">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rPr>
                <a:t>TL</a:t>
              </a:r>
            </a:p>
          </p:txBody>
        </p:sp>
        <p:sp>
          <p:nvSpPr>
            <p:cNvPr id="22" name="Rettangolo con angoli arrotondati 21">
              <a:extLst>
                <a:ext uri="{FF2B5EF4-FFF2-40B4-BE49-F238E27FC236}">
                  <a16:creationId xmlns:a16="http://schemas.microsoft.com/office/drawing/2014/main" id="{1E1D68D7-2040-E4F7-8571-C716C583C487}"/>
                </a:ext>
              </a:extLst>
            </p:cNvPr>
            <p:cNvSpPr/>
            <p:nvPr/>
          </p:nvSpPr>
          <p:spPr>
            <a:xfrm>
              <a:off x="8926540" y="240030"/>
              <a:ext cx="1582220" cy="565078"/>
            </a:xfrm>
            <a:prstGeom prst="roundRect">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white"/>
                  </a:solidFill>
                  <a:effectLst/>
                  <a:uLnTx/>
                  <a:uFillTx/>
                  <a:latin typeface="Calibri" panose="020F0502020204030204"/>
                  <a:ea typeface="+mn-ea"/>
                  <a:cs typeface="+mn-cs"/>
                </a:rPr>
                <a:t>Undulator</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Ovale 22">
              <a:extLst>
                <a:ext uri="{FF2B5EF4-FFF2-40B4-BE49-F238E27FC236}">
                  <a16:creationId xmlns:a16="http://schemas.microsoft.com/office/drawing/2014/main" id="{F030A6CF-2ED3-424F-B5F1-289E0FCCF2FC}"/>
                </a:ext>
              </a:extLst>
            </p:cNvPr>
            <p:cNvSpPr/>
            <p:nvPr/>
          </p:nvSpPr>
          <p:spPr>
            <a:xfrm>
              <a:off x="2259376" y="333015"/>
              <a:ext cx="437581" cy="379108"/>
            </a:xfrm>
            <a:prstGeom prst="ellipse">
              <a:avLst/>
            </a:prstGeom>
            <a:solidFill>
              <a:srgbClr val="FFC000">
                <a:alpha val="17255"/>
              </a:srgb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chemeClr val="bg1">
                      <a:lumMod val="85000"/>
                    </a:schemeClr>
                  </a:solidFill>
                  <a:effectLst/>
                  <a:uLnTx/>
                  <a:uFillTx/>
                  <a:latin typeface="Calibri" panose="020F0502020204030204"/>
                  <a:ea typeface="+mn-ea"/>
                  <a:cs typeface="+mn-cs"/>
                </a:rPr>
                <a:t>D</a:t>
              </a:r>
            </a:p>
          </p:txBody>
        </p:sp>
        <p:sp>
          <p:nvSpPr>
            <p:cNvPr id="24" name="Ovale 23">
              <a:extLst>
                <a:ext uri="{FF2B5EF4-FFF2-40B4-BE49-F238E27FC236}">
                  <a16:creationId xmlns:a16="http://schemas.microsoft.com/office/drawing/2014/main" id="{0C211C5E-36E3-D9A2-AEC2-FAA6383E80E9}"/>
                </a:ext>
              </a:extLst>
            </p:cNvPr>
            <p:cNvSpPr/>
            <p:nvPr/>
          </p:nvSpPr>
          <p:spPr>
            <a:xfrm>
              <a:off x="4477252" y="333015"/>
              <a:ext cx="444346" cy="379108"/>
            </a:xfrm>
            <a:prstGeom prst="ellipse">
              <a:avLst/>
            </a:prstGeom>
            <a:solidFill>
              <a:srgbClr val="FFC000">
                <a:alpha val="17255"/>
              </a:srgb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chemeClr val="bg1">
                      <a:lumMod val="85000"/>
                    </a:schemeClr>
                  </a:solidFill>
                  <a:effectLst/>
                  <a:uLnTx/>
                  <a:uFillTx/>
                  <a:latin typeface="Calibri" panose="020F0502020204030204"/>
                  <a:ea typeface="+mn-ea"/>
                  <a:cs typeface="+mn-cs"/>
                </a:rPr>
                <a:t>D</a:t>
              </a:r>
            </a:p>
          </p:txBody>
        </p:sp>
        <p:sp>
          <p:nvSpPr>
            <p:cNvPr id="25" name="Ovale 24">
              <a:extLst>
                <a:ext uri="{FF2B5EF4-FFF2-40B4-BE49-F238E27FC236}">
                  <a16:creationId xmlns:a16="http://schemas.microsoft.com/office/drawing/2014/main" id="{9A155CC9-D1E1-3441-AEFF-7465285C66B8}"/>
                </a:ext>
              </a:extLst>
            </p:cNvPr>
            <p:cNvSpPr/>
            <p:nvPr/>
          </p:nvSpPr>
          <p:spPr>
            <a:xfrm>
              <a:off x="8410119" y="333015"/>
              <a:ext cx="426088" cy="379108"/>
            </a:xfrm>
            <a:prstGeom prst="ellipse">
              <a:avLst/>
            </a:prstGeom>
            <a:solidFill>
              <a:srgbClr val="FFC000">
                <a:alpha val="17255"/>
              </a:srgb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chemeClr val="bg1">
                      <a:lumMod val="85000"/>
                    </a:schemeClr>
                  </a:solidFill>
                  <a:effectLst/>
                  <a:uLnTx/>
                  <a:uFillTx/>
                  <a:latin typeface="Calibri" panose="020F0502020204030204"/>
                  <a:ea typeface="+mn-ea"/>
                  <a:cs typeface="+mn-cs"/>
                </a:rPr>
                <a:t>D</a:t>
              </a:r>
            </a:p>
          </p:txBody>
        </p:sp>
        <p:sp>
          <p:nvSpPr>
            <p:cNvPr id="26" name="Ovale 25">
              <a:extLst>
                <a:ext uri="{FF2B5EF4-FFF2-40B4-BE49-F238E27FC236}">
                  <a16:creationId xmlns:a16="http://schemas.microsoft.com/office/drawing/2014/main" id="{CCF505AE-0C39-C152-CDD9-3974086D0DAC}"/>
                </a:ext>
              </a:extLst>
            </p:cNvPr>
            <p:cNvSpPr/>
            <p:nvPr/>
          </p:nvSpPr>
          <p:spPr>
            <a:xfrm>
              <a:off x="10599093" y="333015"/>
              <a:ext cx="456342" cy="379108"/>
            </a:xfrm>
            <a:prstGeom prst="ellipse">
              <a:avLst/>
            </a:prstGeom>
            <a:solidFill>
              <a:srgbClr val="FFC000">
                <a:alpha val="17255"/>
              </a:srgb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chemeClr val="bg1">
                      <a:lumMod val="85000"/>
                    </a:schemeClr>
                  </a:solidFill>
                  <a:effectLst/>
                  <a:uLnTx/>
                  <a:uFillTx/>
                  <a:latin typeface="Calibri" panose="020F0502020204030204"/>
                  <a:ea typeface="+mn-ea"/>
                  <a:cs typeface="+mn-cs"/>
                </a:rPr>
                <a:t>D</a:t>
              </a:r>
            </a:p>
          </p:txBody>
        </p:sp>
        <p:sp>
          <p:nvSpPr>
            <p:cNvPr id="27" name="Rettangolo con angoli arrotondati 26">
              <a:extLst>
                <a:ext uri="{FF2B5EF4-FFF2-40B4-BE49-F238E27FC236}">
                  <a16:creationId xmlns:a16="http://schemas.microsoft.com/office/drawing/2014/main" id="{013949E0-7859-364F-A576-1DDE8D9D4C5B}"/>
                </a:ext>
              </a:extLst>
            </p:cNvPr>
            <p:cNvSpPr/>
            <p:nvPr/>
          </p:nvSpPr>
          <p:spPr>
            <a:xfrm>
              <a:off x="237364" y="292237"/>
              <a:ext cx="339931" cy="460663"/>
            </a:xfrm>
            <a:prstGeom prst="roundRect">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panose="020F0502020204030204"/>
                  <a:ea typeface="+mn-ea"/>
                  <a:cs typeface="+mn-cs"/>
                </a:rPr>
                <a:t>XB</a:t>
              </a:r>
            </a:p>
          </p:txBody>
        </p:sp>
      </p:grpSp>
      <p:grpSp>
        <p:nvGrpSpPr>
          <p:cNvPr id="9" name="Gruppo 8">
            <a:extLst>
              <a:ext uri="{FF2B5EF4-FFF2-40B4-BE49-F238E27FC236}">
                <a16:creationId xmlns:a16="http://schemas.microsoft.com/office/drawing/2014/main" id="{27B07807-83B6-7EE0-5105-E0A938DB7FF2}"/>
              </a:ext>
            </a:extLst>
          </p:cNvPr>
          <p:cNvGrpSpPr/>
          <p:nvPr/>
        </p:nvGrpSpPr>
        <p:grpSpPr>
          <a:xfrm>
            <a:off x="210935" y="2549955"/>
            <a:ext cx="8048363" cy="502423"/>
            <a:chOff x="210935" y="2549955"/>
            <a:chExt cx="8048363" cy="502423"/>
          </a:xfrm>
        </p:grpSpPr>
        <p:sp>
          <p:nvSpPr>
            <p:cNvPr id="4" name="CasellaDiTesto 3">
              <a:extLst>
                <a:ext uri="{FF2B5EF4-FFF2-40B4-BE49-F238E27FC236}">
                  <a16:creationId xmlns:a16="http://schemas.microsoft.com/office/drawing/2014/main" id="{2489D7DC-EF34-7F1F-ECA0-F2CA75B683CB}"/>
                </a:ext>
              </a:extLst>
            </p:cNvPr>
            <p:cNvSpPr txBox="1"/>
            <p:nvPr/>
          </p:nvSpPr>
          <p:spPr>
            <a:xfrm>
              <a:off x="210935" y="2663809"/>
              <a:ext cx="1751527" cy="276999"/>
            </a:xfrm>
            <a:prstGeom prst="rect">
              <a:avLst/>
            </a:prstGeom>
            <a:noFill/>
          </p:spPr>
          <p:txBody>
            <a:bodyPr wrap="square" rtlCol="0">
              <a:spAutoFit/>
            </a:bodyPr>
            <a:lstStyle/>
            <a:p>
              <a:pPr algn="l" defTabSz="342900">
                <a:spcBef>
                  <a:spcPts val="263"/>
                </a:spcBef>
              </a:pPr>
              <a:r>
                <a:rPr lang="it-IT" sz="1200" b="1" dirty="0" err="1"/>
                <a:t>Tstep+Astra</a:t>
              </a:r>
              <a:r>
                <a:rPr lang="it-IT" sz="1200" b="1" dirty="0"/>
                <a:t> (SC, </a:t>
              </a:r>
              <a:r>
                <a:rPr lang="it-IT" sz="1200" b="1" dirty="0" err="1"/>
                <a:t>Fmaps</a:t>
              </a:r>
              <a:r>
                <a:rPr lang="it-IT" sz="1200" b="1" dirty="0"/>
                <a:t>)</a:t>
              </a:r>
            </a:p>
          </p:txBody>
        </p:sp>
        <p:sp>
          <p:nvSpPr>
            <p:cNvPr id="5" name="CasellaDiTesto 4">
              <a:extLst>
                <a:ext uri="{FF2B5EF4-FFF2-40B4-BE49-F238E27FC236}">
                  <a16:creationId xmlns:a16="http://schemas.microsoft.com/office/drawing/2014/main" id="{26A2B90B-2752-15D9-F67F-AFB882F3738D}"/>
                </a:ext>
              </a:extLst>
            </p:cNvPr>
            <p:cNvSpPr txBox="1"/>
            <p:nvPr/>
          </p:nvSpPr>
          <p:spPr>
            <a:xfrm>
              <a:off x="2327487" y="2552241"/>
              <a:ext cx="1370611" cy="500137"/>
            </a:xfrm>
            <a:prstGeom prst="rect">
              <a:avLst/>
            </a:prstGeom>
            <a:noFill/>
          </p:spPr>
          <p:txBody>
            <a:bodyPr wrap="square" rtlCol="0">
              <a:spAutoFit/>
            </a:bodyPr>
            <a:lstStyle/>
            <a:p>
              <a:pPr algn="ctr" defTabSz="342900">
                <a:spcBef>
                  <a:spcPts val="263"/>
                </a:spcBef>
              </a:pPr>
              <a:r>
                <a:rPr lang="it-IT" sz="1200" b="1" dirty="0" err="1">
                  <a:solidFill>
                    <a:srgbClr val="C00000"/>
                  </a:solidFill>
                </a:rPr>
                <a:t>Elegant</a:t>
              </a:r>
              <a:r>
                <a:rPr lang="it-IT" sz="1200" b="1" dirty="0">
                  <a:solidFill>
                    <a:srgbClr val="C00000"/>
                  </a:solidFill>
                </a:rPr>
                <a:t> (WF, CSR)</a:t>
              </a:r>
            </a:p>
            <a:p>
              <a:pPr algn="ctr" defTabSz="342900">
                <a:spcBef>
                  <a:spcPts val="263"/>
                </a:spcBef>
              </a:pPr>
              <a:r>
                <a:rPr lang="it-IT" sz="1200" b="1" dirty="0" err="1">
                  <a:solidFill>
                    <a:srgbClr val="C00000"/>
                  </a:solidFill>
                </a:rPr>
                <a:t>Tstep</a:t>
              </a:r>
              <a:r>
                <a:rPr lang="it-IT" sz="1200" b="1" dirty="0">
                  <a:solidFill>
                    <a:srgbClr val="C00000"/>
                  </a:solidFill>
                </a:rPr>
                <a:t> (SC)</a:t>
              </a:r>
            </a:p>
          </p:txBody>
        </p:sp>
        <p:sp>
          <p:nvSpPr>
            <p:cNvPr id="6" name="CasellaDiTesto 5">
              <a:extLst>
                <a:ext uri="{FF2B5EF4-FFF2-40B4-BE49-F238E27FC236}">
                  <a16:creationId xmlns:a16="http://schemas.microsoft.com/office/drawing/2014/main" id="{97049F96-21E5-976F-1F02-83269C68B256}"/>
                </a:ext>
              </a:extLst>
            </p:cNvPr>
            <p:cNvSpPr txBox="1"/>
            <p:nvPr/>
          </p:nvSpPr>
          <p:spPr>
            <a:xfrm>
              <a:off x="4285301" y="2663809"/>
              <a:ext cx="768390" cy="276999"/>
            </a:xfrm>
            <a:prstGeom prst="rect">
              <a:avLst/>
            </a:prstGeom>
            <a:noFill/>
          </p:spPr>
          <p:txBody>
            <a:bodyPr wrap="square" rtlCol="0">
              <a:spAutoFit/>
            </a:bodyPr>
            <a:lstStyle/>
            <a:p>
              <a:pPr algn="l" defTabSz="342900">
                <a:spcBef>
                  <a:spcPts val="263"/>
                </a:spcBef>
              </a:pPr>
              <a:r>
                <a:rPr lang="it-IT" sz="1200" b="1" dirty="0">
                  <a:solidFill>
                    <a:srgbClr val="00B0F0"/>
                  </a:solidFill>
                </a:rPr>
                <a:t>Architect</a:t>
              </a:r>
            </a:p>
          </p:txBody>
        </p:sp>
        <p:sp>
          <p:nvSpPr>
            <p:cNvPr id="7" name="CasellaDiTesto 6">
              <a:extLst>
                <a:ext uri="{FF2B5EF4-FFF2-40B4-BE49-F238E27FC236}">
                  <a16:creationId xmlns:a16="http://schemas.microsoft.com/office/drawing/2014/main" id="{5849B002-6F3E-6D1F-F0C5-88B802ACCDA4}"/>
                </a:ext>
              </a:extLst>
            </p:cNvPr>
            <p:cNvSpPr txBox="1"/>
            <p:nvPr/>
          </p:nvSpPr>
          <p:spPr>
            <a:xfrm>
              <a:off x="5339345" y="2549955"/>
              <a:ext cx="1370611" cy="500137"/>
            </a:xfrm>
            <a:prstGeom prst="rect">
              <a:avLst/>
            </a:prstGeom>
            <a:noFill/>
          </p:spPr>
          <p:txBody>
            <a:bodyPr wrap="square" rtlCol="0">
              <a:spAutoFit/>
            </a:bodyPr>
            <a:lstStyle/>
            <a:p>
              <a:pPr algn="ctr" defTabSz="342900">
                <a:spcBef>
                  <a:spcPts val="263"/>
                </a:spcBef>
              </a:pPr>
              <a:r>
                <a:rPr lang="it-IT" sz="1200" b="1" dirty="0" err="1">
                  <a:solidFill>
                    <a:srgbClr val="945200"/>
                  </a:solidFill>
                </a:rPr>
                <a:t>Elegant</a:t>
              </a:r>
              <a:r>
                <a:rPr lang="it-IT" sz="1200" b="1" dirty="0">
                  <a:solidFill>
                    <a:srgbClr val="945200"/>
                  </a:solidFill>
                </a:rPr>
                <a:t> (WF, CSR)</a:t>
              </a:r>
            </a:p>
            <a:p>
              <a:pPr algn="ctr" defTabSz="342900">
                <a:spcBef>
                  <a:spcPts val="263"/>
                </a:spcBef>
              </a:pPr>
              <a:r>
                <a:rPr lang="it-IT" sz="1200" b="1" dirty="0">
                  <a:solidFill>
                    <a:srgbClr val="945200"/>
                  </a:solidFill>
                </a:rPr>
                <a:t>Astra (SC)</a:t>
              </a:r>
            </a:p>
          </p:txBody>
        </p:sp>
        <p:sp>
          <p:nvSpPr>
            <p:cNvPr id="8" name="CasellaDiTesto 7">
              <a:extLst>
                <a:ext uri="{FF2B5EF4-FFF2-40B4-BE49-F238E27FC236}">
                  <a16:creationId xmlns:a16="http://schemas.microsoft.com/office/drawing/2014/main" id="{99BA901F-2A5C-18AF-CAA3-188C50C60F6E}"/>
                </a:ext>
              </a:extLst>
            </p:cNvPr>
            <p:cNvSpPr txBox="1"/>
            <p:nvPr/>
          </p:nvSpPr>
          <p:spPr>
            <a:xfrm>
              <a:off x="7333428" y="2661523"/>
              <a:ext cx="925870" cy="276999"/>
            </a:xfrm>
            <a:prstGeom prst="rect">
              <a:avLst/>
            </a:prstGeom>
            <a:noFill/>
          </p:spPr>
          <p:txBody>
            <a:bodyPr wrap="square" rtlCol="0">
              <a:spAutoFit/>
            </a:bodyPr>
            <a:lstStyle/>
            <a:p>
              <a:pPr algn="l" defTabSz="342900">
                <a:spcBef>
                  <a:spcPts val="263"/>
                </a:spcBef>
              </a:pPr>
              <a:r>
                <a:rPr lang="it-IT" sz="1200" b="1" dirty="0">
                  <a:solidFill>
                    <a:srgbClr val="0070C0"/>
                  </a:solidFill>
                </a:rPr>
                <a:t>Genesis 1.3</a:t>
              </a:r>
            </a:p>
          </p:txBody>
        </p:sp>
      </p:grpSp>
      <p:cxnSp>
        <p:nvCxnSpPr>
          <p:cNvPr id="11" name="Connettore 2 10">
            <a:extLst>
              <a:ext uri="{FF2B5EF4-FFF2-40B4-BE49-F238E27FC236}">
                <a16:creationId xmlns:a16="http://schemas.microsoft.com/office/drawing/2014/main" id="{D6465A7B-B1C8-7CB6-B5C8-47D2D3D9C6CE}"/>
              </a:ext>
            </a:extLst>
          </p:cNvPr>
          <p:cNvCxnSpPr>
            <a:cxnSpLocks/>
          </p:cNvCxnSpPr>
          <p:nvPr/>
        </p:nvCxnSpPr>
        <p:spPr>
          <a:xfrm flipV="1">
            <a:off x="2136758" y="3524949"/>
            <a:ext cx="0" cy="72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ttore 1 35">
            <a:extLst>
              <a:ext uri="{FF2B5EF4-FFF2-40B4-BE49-F238E27FC236}">
                <a16:creationId xmlns:a16="http://schemas.microsoft.com/office/drawing/2014/main" id="{EF6AD28E-368F-C29D-1726-35DEFE91EE1B}"/>
              </a:ext>
            </a:extLst>
          </p:cNvPr>
          <p:cNvCxnSpPr/>
          <p:nvPr/>
        </p:nvCxnSpPr>
        <p:spPr>
          <a:xfrm>
            <a:off x="2136758" y="4237630"/>
            <a:ext cx="6579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EE02D3CA-5031-4756-7016-6E817DF531E3}"/>
              </a:ext>
            </a:extLst>
          </p:cNvPr>
          <p:cNvCxnSpPr>
            <a:cxnSpLocks/>
          </p:cNvCxnSpPr>
          <p:nvPr/>
        </p:nvCxnSpPr>
        <p:spPr>
          <a:xfrm flipV="1">
            <a:off x="3871849" y="3524949"/>
            <a:ext cx="0" cy="72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C7C90B7F-D11B-FC25-9C22-A91CB48166D3}"/>
              </a:ext>
            </a:extLst>
          </p:cNvPr>
          <p:cNvCxnSpPr>
            <a:cxnSpLocks/>
          </p:cNvCxnSpPr>
          <p:nvPr/>
        </p:nvCxnSpPr>
        <p:spPr>
          <a:xfrm flipV="1">
            <a:off x="6940417" y="3524949"/>
            <a:ext cx="0" cy="72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C30E0708-0323-DC90-1592-34640D443348}"/>
              </a:ext>
            </a:extLst>
          </p:cNvPr>
          <p:cNvCxnSpPr>
            <a:cxnSpLocks/>
          </p:cNvCxnSpPr>
          <p:nvPr/>
        </p:nvCxnSpPr>
        <p:spPr>
          <a:xfrm flipV="1">
            <a:off x="8711598" y="3527223"/>
            <a:ext cx="0" cy="72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907BAE36-8A69-D5F8-00C9-F6FF3EC0DB44}"/>
              </a:ext>
            </a:extLst>
          </p:cNvPr>
          <p:cNvSpPr txBox="1"/>
          <p:nvPr/>
        </p:nvSpPr>
        <p:spPr>
          <a:xfrm>
            <a:off x="6744028" y="3622056"/>
            <a:ext cx="263214" cy="276999"/>
          </a:xfrm>
          <a:prstGeom prst="rect">
            <a:avLst/>
          </a:prstGeom>
          <a:noFill/>
        </p:spPr>
        <p:txBody>
          <a:bodyPr wrap="none" rtlCol="0">
            <a:spAutoFit/>
          </a:bodyPr>
          <a:lstStyle/>
          <a:p>
            <a:pPr algn="l" defTabSz="342900">
              <a:spcBef>
                <a:spcPts val="263"/>
              </a:spcBef>
            </a:pPr>
            <a:r>
              <a:rPr lang="it-IT" sz="1200" b="1" dirty="0">
                <a:solidFill>
                  <a:schemeClr val="accent1"/>
                </a:solidFill>
              </a:rPr>
              <a:t>1</a:t>
            </a:r>
          </a:p>
        </p:txBody>
      </p:sp>
      <p:sp>
        <p:nvSpPr>
          <p:cNvPr id="41" name="CasellaDiTesto 40">
            <a:extLst>
              <a:ext uri="{FF2B5EF4-FFF2-40B4-BE49-F238E27FC236}">
                <a16:creationId xmlns:a16="http://schemas.microsoft.com/office/drawing/2014/main" id="{AFD07B0E-9B31-900A-9EFA-1A793470D6A5}"/>
              </a:ext>
            </a:extLst>
          </p:cNvPr>
          <p:cNvSpPr txBox="1"/>
          <p:nvPr/>
        </p:nvSpPr>
        <p:spPr>
          <a:xfrm>
            <a:off x="3838752" y="3622056"/>
            <a:ext cx="263214" cy="276999"/>
          </a:xfrm>
          <a:prstGeom prst="rect">
            <a:avLst/>
          </a:prstGeom>
          <a:noFill/>
        </p:spPr>
        <p:txBody>
          <a:bodyPr wrap="none" rtlCol="0">
            <a:spAutoFit/>
          </a:bodyPr>
          <a:lstStyle/>
          <a:p>
            <a:pPr algn="l" defTabSz="342900">
              <a:spcBef>
                <a:spcPts val="263"/>
              </a:spcBef>
            </a:pPr>
            <a:r>
              <a:rPr lang="it-IT" sz="1200" b="1" dirty="0">
                <a:solidFill>
                  <a:schemeClr val="accent1"/>
                </a:solidFill>
              </a:rPr>
              <a:t>3</a:t>
            </a:r>
          </a:p>
        </p:txBody>
      </p:sp>
      <p:sp>
        <p:nvSpPr>
          <p:cNvPr id="42" name="CasellaDiTesto 41">
            <a:extLst>
              <a:ext uri="{FF2B5EF4-FFF2-40B4-BE49-F238E27FC236}">
                <a16:creationId xmlns:a16="http://schemas.microsoft.com/office/drawing/2014/main" id="{ED7092AE-7C07-A1CA-AB33-C548E5DAA8FD}"/>
              </a:ext>
            </a:extLst>
          </p:cNvPr>
          <p:cNvSpPr txBox="1"/>
          <p:nvPr/>
        </p:nvSpPr>
        <p:spPr>
          <a:xfrm>
            <a:off x="2132210" y="3622056"/>
            <a:ext cx="263214" cy="276999"/>
          </a:xfrm>
          <a:prstGeom prst="rect">
            <a:avLst/>
          </a:prstGeom>
          <a:noFill/>
        </p:spPr>
        <p:txBody>
          <a:bodyPr wrap="none" rtlCol="0">
            <a:spAutoFit/>
          </a:bodyPr>
          <a:lstStyle/>
          <a:p>
            <a:pPr algn="l" defTabSz="342900">
              <a:spcBef>
                <a:spcPts val="263"/>
              </a:spcBef>
            </a:pPr>
            <a:r>
              <a:rPr lang="it-IT" sz="1200" b="1" dirty="0">
                <a:solidFill>
                  <a:schemeClr val="accent1"/>
                </a:solidFill>
              </a:rPr>
              <a:t>2</a:t>
            </a:r>
          </a:p>
        </p:txBody>
      </p:sp>
      <p:sp>
        <p:nvSpPr>
          <p:cNvPr id="43" name="CasellaDiTesto 42">
            <a:extLst>
              <a:ext uri="{FF2B5EF4-FFF2-40B4-BE49-F238E27FC236}">
                <a16:creationId xmlns:a16="http://schemas.microsoft.com/office/drawing/2014/main" id="{92A5588C-6DB0-0452-ED40-8B9056BCA594}"/>
              </a:ext>
            </a:extLst>
          </p:cNvPr>
          <p:cNvSpPr txBox="1"/>
          <p:nvPr/>
        </p:nvSpPr>
        <p:spPr>
          <a:xfrm>
            <a:off x="8430153" y="3622056"/>
            <a:ext cx="263214" cy="276999"/>
          </a:xfrm>
          <a:prstGeom prst="rect">
            <a:avLst/>
          </a:prstGeom>
          <a:noFill/>
        </p:spPr>
        <p:txBody>
          <a:bodyPr wrap="none" rtlCol="0">
            <a:spAutoFit/>
          </a:bodyPr>
          <a:lstStyle/>
          <a:p>
            <a:pPr algn="l" defTabSz="342900">
              <a:spcBef>
                <a:spcPts val="263"/>
              </a:spcBef>
            </a:pPr>
            <a:r>
              <a:rPr lang="it-IT" sz="1200" b="1" dirty="0">
                <a:solidFill>
                  <a:schemeClr val="accent1"/>
                </a:solidFill>
              </a:rPr>
              <a:t>4</a:t>
            </a:r>
          </a:p>
        </p:txBody>
      </p:sp>
    </p:spTree>
    <p:extLst>
      <p:ext uri="{BB962C8B-B14F-4D97-AF65-F5344CB8AC3E}">
        <p14:creationId xmlns:p14="http://schemas.microsoft.com/office/powerpoint/2010/main" val="67095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BB6D54-FFB9-42B6-AE6F-1442649B84F7}"/>
              </a:ext>
            </a:extLst>
          </p:cNvPr>
          <p:cNvSpPr>
            <a:spLocks noGrp="1"/>
          </p:cNvSpPr>
          <p:nvPr>
            <p:ph type="title"/>
          </p:nvPr>
        </p:nvSpPr>
        <p:spPr>
          <a:xfrm>
            <a:off x="42361" y="-39002"/>
            <a:ext cx="8655729" cy="862148"/>
          </a:xfrm>
        </p:spPr>
        <p:txBody>
          <a:bodyPr anchor="ctr">
            <a:normAutofit/>
          </a:bodyPr>
          <a:lstStyle/>
          <a:p>
            <a:r>
              <a:rPr lang="en-GB" sz="2100" u="sng" dirty="0">
                <a:solidFill>
                  <a:schemeClr val="accent5">
                    <a:lumMod val="75000"/>
                  </a:schemeClr>
                </a:solidFill>
                <a:effectLst>
                  <a:outerShdw blurRad="38100" dist="38100" dir="2700000" algn="tl">
                    <a:srgbClr val="000000">
                      <a:alpha val="43137"/>
                    </a:srgbClr>
                  </a:outerShdw>
                </a:effectLst>
                <a:latin typeface="Maiandra GD" panose="020E0502030308020204" pitchFamily="34" charset="0"/>
                <a:cs typeface="Calibri" panose="020F0502020204030204" pitchFamily="34" charset="0"/>
              </a:rPr>
              <a:t>Reference Working point</a:t>
            </a:r>
            <a:br>
              <a:rPr lang="en-GB" sz="2100" u="sng" dirty="0">
                <a:solidFill>
                  <a:schemeClr val="accent5">
                    <a:lumMod val="75000"/>
                  </a:schemeClr>
                </a:solidFill>
                <a:effectLst>
                  <a:outerShdw blurRad="38100" dist="38100" dir="2700000" algn="tl">
                    <a:srgbClr val="000000">
                      <a:alpha val="43137"/>
                    </a:srgbClr>
                  </a:outerShdw>
                </a:effectLst>
                <a:latin typeface="Maiandra GD" panose="020E0502030308020204" pitchFamily="34" charset="0"/>
                <a:cs typeface="Calibri" panose="020F0502020204030204" pitchFamily="34" charset="0"/>
              </a:rPr>
            </a:br>
            <a:r>
              <a:rPr lang="en-GB" sz="2100" u="sng" dirty="0">
                <a:solidFill>
                  <a:schemeClr val="accent5">
                    <a:lumMod val="75000"/>
                  </a:schemeClr>
                </a:solidFill>
                <a:effectLst>
                  <a:outerShdw blurRad="38100" dist="38100" dir="2700000" algn="tl">
                    <a:srgbClr val="000000">
                      <a:alpha val="43137"/>
                    </a:srgbClr>
                  </a:outerShdw>
                </a:effectLst>
                <a:latin typeface="Maiandra GD" panose="020E0502030308020204" pitchFamily="34" charset="0"/>
                <a:cs typeface="Calibri" panose="020F0502020204030204" pitchFamily="34" charset="0"/>
              </a:rPr>
              <a:t>Beam Dynamics</a:t>
            </a:r>
            <a:endParaRPr lang="en-GB" sz="2100" cap="none" dirty="0">
              <a:solidFill>
                <a:schemeClr val="accent5">
                  <a:lumMod val="75000"/>
                </a:schemeClr>
              </a:solidFill>
              <a:effectLst>
                <a:outerShdw blurRad="38100" dist="38100" dir="2700000" algn="tl">
                  <a:srgbClr val="000000">
                    <a:alpha val="43137"/>
                  </a:srgbClr>
                </a:outerShdw>
              </a:effectLst>
              <a:latin typeface="Maiandra GD" panose="020E050203030802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D5DB5624-3541-4230-80F4-6F60C67C5A9A}"/>
              </a:ext>
            </a:extLst>
          </p:cNvPr>
          <p:cNvSpPr>
            <a:spLocks noGrp="1"/>
          </p:cNvSpPr>
          <p:nvPr>
            <p:ph idx="1"/>
          </p:nvPr>
        </p:nvSpPr>
        <p:spPr>
          <a:xfrm>
            <a:off x="79900" y="787834"/>
            <a:ext cx="8919701" cy="3982901"/>
          </a:xfrm>
        </p:spPr>
        <p:txBody>
          <a:bodyPr>
            <a:noAutofit/>
          </a:bodyPr>
          <a:lstStyle/>
          <a:p>
            <a:pPr algn="just"/>
            <a:r>
              <a:rPr lang="it-IT" sz="1200" dirty="0" err="1">
                <a:latin typeface="Helvetica Neue Light"/>
                <a:cs typeface="Calibri Light" panose="020F0302020204030204" pitchFamily="34" charset="0"/>
              </a:rPr>
              <a:t>Beside</a:t>
            </a:r>
            <a:r>
              <a:rPr lang="it-IT" sz="1200" dirty="0">
                <a:latin typeface="Helvetica Neue Light"/>
                <a:cs typeface="Calibri Light" panose="020F0302020204030204" pitchFamily="34" charset="0"/>
              </a:rPr>
              <a:t> the FEL </a:t>
            </a:r>
            <a:r>
              <a:rPr lang="it-IT" sz="1200" dirty="0" err="1">
                <a:latin typeface="Helvetica Neue Light"/>
                <a:cs typeface="Calibri Light" panose="020F0302020204030204" pitchFamily="34" charset="0"/>
              </a:rPr>
              <a:t>specifications</a:t>
            </a:r>
            <a:r>
              <a:rPr lang="it-IT" sz="1200" dirty="0">
                <a:latin typeface="Helvetica Neue Light"/>
                <a:cs typeface="Calibri Light" panose="020F0302020204030204" pitchFamily="34" charset="0"/>
              </a:rPr>
              <a:t>, the </a:t>
            </a:r>
            <a:r>
              <a:rPr lang="it-IT" sz="1200" b="1" u="sng" dirty="0" err="1">
                <a:latin typeface="Helvetica Neue Light"/>
                <a:cs typeface="Calibri Light" panose="020F0302020204030204" pitchFamily="34" charset="0"/>
              </a:rPr>
              <a:t>reference</a:t>
            </a:r>
            <a:r>
              <a:rPr lang="it-IT" sz="1200" b="1" u="sng" dirty="0">
                <a:latin typeface="Helvetica Neue Light"/>
                <a:cs typeface="Calibri Light" panose="020F0302020204030204" pitchFamily="34" charset="0"/>
              </a:rPr>
              <a:t> working point</a:t>
            </a:r>
            <a:r>
              <a:rPr lang="it-IT" sz="1200" dirty="0">
                <a:latin typeface="Helvetica Neue Light"/>
                <a:cs typeface="Calibri Light" panose="020F0302020204030204" pitchFamily="34" charset="0"/>
              </a:rPr>
              <a:t> </a:t>
            </a:r>
            <a:r>
              <a:rPr lang="it-IT" sz="1200" dirty="0" err="1">
                <a:latin typeface="Helvetica Neue Light"/>
                <a:cs typeface="Calibri Light" panose="020F0302020204030204" pitchFamily="34" charset="0"/>
              </a:rPr>
              <a:t>has</a:t>
            </a:r>
            <a:r>
              <a:rPr lang="it-IT" sz="1200" dirty="0">
                <a:latin typeface="Helvetica Neue Light"/>
                <a:cs typeface="Calibri Light" panose="020F0302020204030204" pitchFamily="34" charset="0"/>
              </a:rPr>
              <a:t> </a:t>
            </a:r>
            <a:r>
              <a:rPr lang="it-IT" sz="1200" dirty="0" err="1">
                <a:latin typeface="Helvetica Neue Light"/>
                <a:cs typeface="Calibri Light" panose="020F0302020204030204" pitchFamily="34" charset="0"/>
              </a:rPr>
              <a:t>been</a:t>
            </a:r>
            <a:r>
              <a:rPr lang="it-IT" sz="1200" dirty="0">
                <a:latin typeface="Helvetica Neue Light"/>
                <a:cs typeface="Calibri Light" panose="020F0302020204030204" pitchFamily="34" charset="0"/>
              </a:rPr>
              <a:t> </a:t>
            </a:r>
            <a:r>
              <a:rPr lang="it-IT" sz="1200" dirty="0" err="1">
                <a:latin typeface="Helvetica Neue Light"/>
                <a:cs typeface="Calibri Light" panose="020F0302020204030204" pitchFamily="34" charset="0"/>
              </a:rPr>
              <a:t>determined</a:t>
            </a:r>
            <a:r>
              <a:rPr lang="it-IT" sz="1200" dirty="0">
                <a:latin typeface="Helvetica Neue Light"/>
                <a:cs typeface="Calibri Light" panose="020F0302020204030204" pitchFamily="34" charset="0"/>
              </a:rPr>
              <a:t> by the plasma </a:t>
            </a:r>
            <a:r>
              <a:rPr lang="it-IT" sz="1200" dirty="0" err="1">
                <a:latin typeface="Helvetica Neue Light"/>
                <a:cs typeface="Calibri Light" panose="020F0302020204030204" pitchFamily="34" charset="0"/>
              </a:rPr>
              <a:t>module</a:t>
            </a:r>
            <a:endParaRPr lang="it-IT" sz="1200" dirty="0">
              <a:latin typeface="Helvetica Neue Light"/>
              <a:cs typeface="Calibri Light" panose="020F0302020204030204" pitchFamily="34" charset="0"/>
            </a:endParaRPr>
          </a:p>
          <a:p>
            <a:pPr lvl="1" algn="just"/>
            <a:r>
              <a:rPr lang="en-GB" sz="1200" dirty="0">
                <a:latin typeface="Helvetica Neue Light"/>
                <a:cs typeface="Calibri Light" panose="020F0302020204030204" pitchFamily="34" charset="0"/>
              </a:rPr>
              <a:t>At least 500 MeV energy gain (in less than 1 m)</a:t>
            </a:r>
          </a:p>
          <a:p>
            <a:pPr lvl="1" algn="just"/>
            <a:r>
              <a:rPr lang="en-GB" sz="1200" dirty="0">
                <a:latin typeface="Helvetica Neue Light"/>
                <a:cs typeface="Calibri Light" panose="020F0302020204030204" pitchFamily="34" charset="0"/>
              </a:rPr>
              <a:t>Weakly non-linear regime (bubble with resonant behaviour) </a:t>
            </a:r>
          </a:p>
          <a:p>
            <a:pPr lvl="1" algn="just"/>
            <a:endParaRPr lang="it-IT" sz="1200" dirty="0">
              <a:latin typeface="Helvetica Neue Light"/>
              <a:cs typeface="Calibri Light" panose="020F0302020204030204" pitchFamily="34" charset="0"/>
            </a:endParaRPr>
          </a:p>
        </p:txBody>
      </p:sp>
      <p:sp>
        <p:nvSpPr>
          <p:cNvPr id="15" name="Freccia a destra 14">
            <a:extLst>
              <a:ext uri="{FF2B5EF4-FFF2-40B4-BE49-F238E27FC236}">
                <a16:creationId xmlns:a16="http://schemas.microsoft.com/office/drawing/2014/main" id="{F6548334-EB13-BB3D-6374-D584254C51D9}"/>
              </a:ext>
            </a:extLst>
          </p:cNvPr>
          <p:cNvSpPr/>
          <p:nvPr/>
        </p:nvSpPr>
        <p:spPr>
          <a:xfrm>
            <a:off x="4588326" y="1125700"/>
            <a:ext cx="367393" cy="5069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srgbClr val="FFFFFF"/>
              </a:solidFill>
              <a:latin typeface="Gill Sans Nova"/>
            </a:endParaRPr>
          </a:p>
        </p:txBody>
      </p:sp>
      <p:pic>
        <p:nvPicPr>
          <p:cNvPr id="19" name="Immagine 18">
            <a:extLst>
              <a:ext uri="{FF2B5EF4-FFF2-40B4-BE49-F238E27FC236}">
                <a16:creationId xmlns:a16="http://schemas.microsoft.com/office/drawing/2014/main" id="{E58E4735-7702-F792-5A7D-9C80B387413F}"/>
              </a:ext>
            </a:extLst>
          </p:cNvPr>
          <p:cNvPicPr>
            <a:picLocks noChangeAspect="1"/>
          </p:cNvPicPr>
          <p:nvPr/>
        </p:nvPicPr>
        <p:blipFill>
          <a:blip r:embed="rId2"/>
          <a:stretch>
            <a:fillRect/>
          </a:stretch>
        </p:blipFill>
        <p:spPr>
          <a:xfrm>
            <a:off x="7803185" y="0"/>
            <a:ext cx="1351827" cy="1341120"/>
          </a:xfrm>
          <a:prstGeom prst="rect">
            <a:avLst/>
          </a:prstGeom>
          <a:ln>
            <a:solidFill>
              <a:schemeClr val="accent1">
                <a:lumMod val="60000"/>
                <a:lumOff val="40000"/>
              </a:schemeClr>
            </a:solidFill>
          </a:ln>
        </p:spPr>
      </p:pic>
      <p:sp>
        <p:nvSpPr>
          <p:cNvPr id="21" name="CasellaDiTesto 20">
            <a:extLst>
              <a:ext uri="{FF2B5EF4-FFF2-40B4-BE49-F238E27FC236}">
                <a16:creationId xmlns:a16="http://schemas.microsoft.com/office/drawing/2014/main" id="{10F99CCB-0825-A020-AFF9-9F293AFB11AC}"/>
              </a:ext>
            </a:extLst>
          </p:cNvPr>
          <p:cNvSpPr txBox="1"/>
          <p:nvPr/>
        </p:nvSpPr>
        <p:spPr>
          <a:xfrm>
            <a:off x="5070022" y="2074336"/>
            <a:ext cx="3994079" cy="887422"/>
          </a:xfrm>
          <a:prstGeom prst="rect">
            <a:avLst/>
          </a:prstGeom>
          <a:noFill/>
        </p:spPr>
        <p:txBody>
          <a:bodyPr wrap="square">
            <a:spAutoFit/>
          </a:bodyPr>
          <a:lstStyle/>
          <a:p>
            <a:pPr marL="257175" indent="-257175" defTabSz="342900">
              <a:lnSpc>
                <a:spcPct val="150000"/>
              </a:lnSpc>
              <a:buFont typeface="+mj-lt"/>
              <a:buAutoNum type="arabicPeriod" startAt="3"/>
            </a:pPr>
            <a:r>
              <a:rPr lang="en-GB" sz="1200" dirty="0">
                <a:solidFill>
                  <a:prstClr val="black"/>
                </a:solidFill>
                <a:latin typeface="Helvetica Neue Light"/>
                <a:cs typeface="Calibri Light" panose="020F0302020204030204" pitchFamily="34" charset="0"/>
              </a:rPr>
              <a:t>Driver-witness separation of around 0.5 </a:t>
            </a:r>
            <a:r>
              <a:rPr lang="en-GB" sz="1200" dirty="0" err="1">
                <a:solidFill>
                  <a:prstClr val="black"/>
                </a:solidFill>
                <a:latin typeface="Helvetica Neue Light"/>
                <a:cs typeface="Calibri Light" panose="020F0302020204030204" pitchFamily="34" charset="0"/>
              </a:rPr>
              <a:t>ps</a:t>
            </a:r>
            <a:r>
              <a:rPr lang="en-GB" sz="1200" dirty="0">
                <a:solidFill>
                  <a:prstClr val="black"/>
                </a:solidFill>
                <a:latin typeface="Helvetica Neue Light"/>
                <a:cs typeface="Calibri Light" panose="020F0302020204030204" pitchFamily="34" charset="0"/>
              </a:rPr>
              <a:t> ( i.e. 𝜆</a:t>
            </a:r>
            <a:r>
              <a:rPr lang="en-GB" sz="1200" baseline="-25000" dirty="0">
                <a:solidFill>
                  <a:prstClr val="black"/>
                </a:solidFill>
                <a:latin typeface="Helvetica Neue Light"/>
                <a:cs typeface="Calibri Light" panose="020F0302020204030204" pitchFamily="34" charset="0"/>
              </a:rPr>
              <a:t>𝑝</a:t>
            </a:r>
            <a:r>
              <a:rPr lang="en-GB" sz="1200" dirty="0">
                <a:solidFill>
                  <a:prstClr val="black"/>
                </a:solidFill>
                <a:latin typeface="Helvetica Neue Light"/>
                <a:cs typeface="Calibri Light" panose="020F0302020204030204" pitchFamily="34" charset="0"/>
              </a:rPr>
              <a:t> /2)</a:t>
            </a:r>
          </a:p>
          <a:p>
            <a:pPr marL="257175" indent="-257175" defTabSz="342900">
              <a:lnSpc>
                <a:spcPct val="150000"/>
              </a:lnSpc>
              <a:buFont typeface="+mj-lt"/>
              <a:buAutoNum type="arabicPeriod" startAt="3"/>
            </a:pPr>
            <a:r>
              <a:rPr lang="en-GB" sz="1200" dirty="0">
                <a:solidFill>
                  <a:prstClr val="black"/>
                </a:solidFill>
                <a:latin typeface="Helvetica Neue Light"/>
                <a:cs typeface="Calibri Light" panose="020F0302020204030204" pitchFamily="34" charset="0"/>
              </a:rPr>
              <a:t>Driver and witness bunches of 200 fs and 10 fs rms</a:t>
            </a:r>
          </a:p>
          <a:p>
            <a:pPr marL="257175" indent="-257175" defTabSz="342900">
              <a:lnSpc>
                <a:spcPct val="150000"/>
              </a:lnSpc>
              <a:buFont typeface="+mj-lt"/>
              <a:buAutoNum type="arabicPeriod" startAt="3"/>
            </a:pPr>
            <a:r>
              <a:rPr lang="en-US" sz="1200" dirty="0">
                <a:solidFill>
                  <a:prstClr val="black"/>
                </a:solidFill>
                <a:latin typeface="Helvetica Neue Light"/>
                <a:cs typeface="Calibri Light" panose="020F0302020204030204" pitchFamily="34" charset="0"/>
              </a:rPr>
              <a:t>Driver and witness spot size of 4 and 1 µm with </a:t>
            </a:r>
            <a:r>
              <a:rPr lang="el-GR" sz="1200" dirty="0">
                <a:solidFill>
                  <a:prstClr val="black"/>
                </a:solidFill>
                <a:latin typeface="Helvetica Neue Light"/>
                <a:cs typeface="Calibri Light" panose="020F0302020204030204" pitchFamily="34" charset="0"/>
              </a:rPr>
              <a:t>α</a:t>
            </a:r>
            <a:r>
              <a:rPr lang="it-IT" sz="1200" dirty="0">
                <a:solidFill>
                  <a:prstClr val="black"/>
                </a:solidFill>
                <a:latin typeface="Helvetica Neue Light"/>
                <a:cs typeface="Calibri Light" panose="020F0302020204030204" pitchFamily="34" charset="0"/>
              </a:rPr>
              <a:t>=1</a:t>
            </a:r>
            <a:endParaRPr lang="en-GB" sz="1200" dirty="0">
              <a:solidFill>
                <a:prstClr val="black"/>
              </a:solidFill>
              <a:latin typeface="Helvetica Neue Light"/>
              <a:cs typeface="Calibri Light" panose="020F0302020204030204" pitchFamily="34" charset="0"/>
            </a:endParaRPr>
          </a:p>
        </p:txBody>
      </p:sp>
      <p:sp>
        <p:nvSpPr>
          <p:cNvPr id="23" name="CasellaDiTesto 22">
            <a:extLst>
              <a:ext uri="{FF2B5EF4-FFF2-40B4-BE49-F238E27FC236}">
                <a16:creationId xmlns:a16="http://schemas.microsoft.com/office/drawing/2014/main" id="{3839885F-79DF-96F9-5DB7-2DE4BB9505C6}"/>
              </a:ext>
            </a:extLst>
          </p:cNvPr>
          <p:cNvSpPr txBox="1"/>
          <p:nvPr/>
        </p:nvSpPr>
        <p:spPr>
          <a:xfrm>
            <a:off x="4801304" y="1065109"/>
            <a:ext cx="4262796" cy="893450"/>
          </a:xfrm>
          <a:prstGeom prst="rect">
            <a:avLst/>
          </a:prstGeom>
          <a:noFill/>
        </p:spPr>
        <p:txBody>
          <a:bodyPr wrap="square">
            <a:spAutoFit/>
          </a:bodyPr>
          <a:lstStyle/>
          <a:p>
            <a:pPr marL="600075" lvl="1" indent="-257175" algn="just" defTabSz="342900">
              <a:lnSpc>
                <a:spcPct val="150000"/>
              </a:lnSpc>
              <a:buFont typeface="+mj-lt"/>
              <a:buAutoNum type="arabicPeriod"/>
            </a:pPr>
            <a:r>
              <a:rPr lang="it-IT" sz="1200" dirty="0">
                <a:solidFill>
                  <a:prstClr val="black"/>
                </a:solidFill>
                <a:latin typeface="Helvetica Neue Light"/>
                <a:cs typeface="Calibri Light" panose="020F0302020204030204" pitchFamily="34" charset="0"/>
              </a:rPr>
              <a:t>200 </a:t>
            </a:r>
            <a:r>
              <a:rPr lang="it-IT" sz="1200" dirty="0" err="1">
                <a:solidFill>
                  <a:prstClr val="black"/>
                </a:solidFill>
                <a:latin typeface="Helvetica Neue Light"/>
                <a:cs typeface="Calibri Light" panose="020F0302020204030204" pitchFamily="34" charset="0"/>
              </a:rPr>
              <a:t>pC</a:t>
            </a:r>
            <a:r>
              <a:rPr lang="it-IT" sz="1200" dirty="0">
                <a:solidFill>
                  <a:prstClr val="black"/>
                </a:solidFill>
                <a:latin typeface="Helvetica Neue Light"/>
                <a:cs typeface="Calibri Light" panose="020F0302020204030204" pitchFamily="34" charset="0"/>
              </a:rPr>
              <a:t> driver + 30 </a:t>
            </a:r>
            <a:r>
              <a:rPr lang="it-IT" sz="1200" dirty="0" err="1">
                <a:solidFill>
                  <a:prstClr val="black"/>
                </a:solidFill>
                <a:latin typeface="Helvetica Neue Light"/>
                <a:cs typeface="Calibri Light" panose="020F0302020204030204" pitchFamily="34" charset="0"/>
              </a:rPr>
              <a:t>pC</a:t>
            </a:r>
            <a:r>
              <a:rPr lang="it-IT" sz="1200" dirty="0">
                <a:solidFill>
                  <a:prstClr val="black"/>
                </a:solidFill>
                <a:latin typeface="Helvetica Neue Light"/>
                <a:cs typeface="Calibri Light" panose="020F0302020204030204" pitchFamily="34" charset="0"/>
              </a:rPr>
              <a:t> </a:t>
            </a:r>
            <a:r>
              <a:rPr lang="it-IT" sz="1200" dirty="0" err="1">
                <a:solidFill>
                  <a:prstClr val="black"/>
                </a:solidFill>
                <a:latin typeface="Helvetica Neue Light"/>
                <a:cs typeface="Calibri Light" panose="020F0302020204030204" pitchFamily="34" charset="0"/>
              </a:rPr>
              <a:t>witness</a:t>
            </a:r>
            <a:endParaRPr lang="it-IT" sz="1200" dirty="0">
              <a:solidFill>
                <a:prstClr val="black"/>
              </a:solidFill>
              <a:latin typeface="Helvetica Neue Light"/>
              <a:cs typeface="Calibri Light" panose="020F0302020204030204" pitchFamily="34" charset="0"/>
            </a:endParaRPr>
          </a:p>
          <a:p>
            <a:pPr marL="600075" lvl="1" indent="-257175" algn="just" defTabSz="342900">
              <a:lnSpc>
                <a:spcPct val="150000"/>
              </a:lnSpc>
              <a:buFont typeface="+mj-lt"/>
              <a:buAutoNum type="arabicPeriod"/>
            </a:pPr>
            <a:r>
              <a:rPr lang="en-GB" sz="1200" dirty="0">
                <a:solidFill>
                  <a:prstClr val="black"/>
                </a:solidFill>
                <a:latin typeface="Helvetica Neue Light"/>
                <a:cs typeface="Calibri Light" panose="020F0302020204030204" pitchFamily="34" charset="0"/>
              </a:rPr>
              <a:t>plasma density of the order of 10</a:t>
            </a:r>
            <a:r>
              <a:rPr lang="en-GB" sz="1200" baseline="30000" dirty="0">
                <a:solidFill>
                  <a:prstClr val="black"/>
                </a:solidFill>
                <a:latin typeface="Helvetica Neue Light"/>
                <a:cs typeface="Calibri Light" panose="020F0302020204030204" pitchFamily="34" charset="0"/>
              </a:rPr>
              <a:t>16</a:t>
            </a:r>
            <a:r>
              <a:rPr lang="en-GB" sz="1200" dirty="0">
                <a:solidFill>
                  <a:prstClr val="black"/>
                </a:solidFill>
                <a:latin typeface="Helvetica Neue Light"/>
                <a:cs typeface="Calibri Light" panose="020F0302020204030204" pitchFamily="34" charset="0"/>
              </a:rPr>
              <a:t>𝑐𝑚</a:t>
            </a:r>
            <a:r>
              <a:rPr lang="en-GB" sz="1200" baseline="30000" dirty="0">
                <a:solidFill>
                  <a:prstClr val="black"/>
                </a:solidFill>
                <a:latin typeface="Helvetica Neue Light"/>
                <a:cs typeface="Calibri Light" panose="020F0302020204030204" pitchFamily="34" charset="0"/>
              </a:rPr>
              <a:t>−3 </a:t>
            </a:r>
            <a:r>
              <a:rPr lang="en-GB" sz="1200" dirty="0">
                <a:solidFill>
                  <a:prstClr val="black"/>
                </a:solidFill>
                <a:latin typeface="Helvetica Neue Light"/>
                <a:cs typeface="Calibri Light" panose="020F0302020204030204" pitchFamily="34" charset="0"/>
              </a:rPr>
              <a:t>(𝜆</a:t>
            </a:r>
            <a:r>
              <a:rPr lang="en-GB" sz="1200" baseline="-25000" dirty="0">
                <a:solidFill>
                  <a:prstClr val="black"/>
                </a:solidFill>
                <a:latin typeface="Helvetica Neue Light"/>
                <a:cs typeface="Calibri Light" panose="020F0302020204030204" pitchFamily="34" charset="0"/>
              </a:rPr>
              <a:t>𝑝 </a:t>
            </a:r>
            <a:r>
              <a:rPr lang="en-GB" sz="1200" dirty="0">
                <a:solidFill>
                  <a:prstClr val="black"/>
                </a:solidFill>
                <a:latin typeface="Helvetica Neue Light"/>
                <a:cs typeface="Calibri Light" panose="020F0302020204030204" pitchFamily="34" charset="0"/>
              </a:rPr>
              <a:t>= 334 𝜇𝑚)</a:t>
            </a:r>
          </a:p>
        </p:txBody>
      </p:sp>
      <p:sp>
        <p:nvSpPr>
          <p:cNvPr id="24" name="Freccia in giù 23">
            <a:extLst>
              <a:ext uri="{FF2B5EF4-FFF2-40B4-BE49-F238E27FC236}">
                <a16:creationId xmlns:a16="http://schemas.microsoft.com/office/drawing/2014/main" id="{4C05E226-DAF7-924D-0818-1A84CAD9003C}"/>
              </a:ext>
            </a:extLst>
          </p:cNvPr>
          <p:cNvSpPr/>
          <p:nvPr/>
        </p:nvSpPr>
        <p:spPr>
          <a:xfrm>
            <a:off x="6523265" y="1805877"/>
            <a:ext cx="1004207" cy="2652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srgbClr val="FFFFFF"/>
              </a:solidFill>
              <a:latin typeface="Gill Sans Nova"/>
            </a:endParaRPr>
          </a:p>
        </p:txBody>
      </p:sp>
      <p:pic>
        <p:nvPicPr>
          <p:cNvPr id="25" name="Immagine 24">
            <a:extLst>
              <a:ext uri="{FF2B5EF4-FFF2-40B4-BE49-F238E27FC236}">
                <a16:creationId xmlns:a16="http://schemas.microsoft.com/office/drawing/2014/main" id="{9B547572-C0FA-40C8-29D5-896EE2B09E43}"/>
              </a:ext>
            </a:extLst>
          </p:cNvPr>
          <p:cNvPicPr>
            <a:picLocks noChangeAspect="1"/>
          </p:cNvPicPr>
          <p:nvPr/>
        </p:nvPicPr>
        <p:blipFill rotWithShape="1">
          <a:blip r:embed="rId3"/>
          <a:srcRect t="14579" r="20890" b="10541"/>
          <a:stretch/>
        </p:blipFill>
        <p:spPr>
          <a:xfrm>
            <a:off x="1616353" y="3598792"/>
            <a:ext cx="6469371" cy="1164181"/>
          </a:xfrm>
          <a:prstGeom prst="rect">
            <a:avLst/>
          </a:prstGeom>
          <a:ln w="28575">
            <a:solidFill>
              <a:schemeClr val="accent6">
                <a:lumMod val="50000"/>
              </a:schemeClr>
            </a:solidFill>
          </a:ln>
        </p:spPr>
      </p:pic>
      <p:sp>
        <p:nvSpPr>
          <p:cNvPr id="26" name="Freccia a destra 25">
            <a:extLst>
              <a:ext uri="{FF2B5EF4-FFF2-40B4-BE49-F238E27FC236}">
                <a16:creationId xmlns:a16="http://schemas.microsoft.com/office/drawing/2014/main" id="{2D192683-51B9-930F-0600-37681FEFCE89}"/>
              </a:ext>
            </a:extLst>
          </p:cNvPr>
          <p:cNvSpPr/>
          <p:nvPr/>
        </p:nvSpPr>
        <p:spPr>
          <a:xfrm>
            <a:off x="1270737" y="3767539"/>
            <a:ext cx="426128" cy="719091"/>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2222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900"/>
            <a:endParaRPr lang="en-US" sz="1350">
              <a:solidFill>
                <a:srgbClr val="FFFFFF"/>
              </a:solidFill>
              <a:latin typeface="Gill Sans Nova"/>
            </a:endParaRPr>
          </a:p>
        </p:txBody>
      </p:sp>
      <p:pic>
        <p:nvPicPr>
          <p:cNvPr id="27" name="Picture 2" descr="comb_cathode">
            <a:extLst>
              <a:ext uri="{FF2B5EF4-FFF2-40B4-BE49-F238E27FC236}">
                <a16:creationId xmlns:a16="http://schemas.microsoft.com/office/drawing/2014/main" id="{F3BDA7C1-B22A-CC9F-B0E8-34A35ADE5F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880" r="12165"/>
          <a:stretch/>
        </p:blipFill>
        <p:spPr bwMode="auto">
          <a:xfrm>
            <a:off x="19468" y="3948346"/>
            <a:ext cx="1348417" cy="11641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CasellaDiTesto 27">
            <a:extLst>
              <a:ext uri="{FF2B5EF4-FFF2-40B4-BE49-F238E27FC236}">
                <a16:creationId xmlns:a16="http://schemas.microsoft.com/office/drawing/2014/main" id="{42B20D80-3CE3-6261-E112-57408201427E}"/>
              </a:ext>
            </a:extLst>
          </p:cNvPr>
          <p:cNvSpPr txBox="1"/>
          <p:nvPr/>
        </p:nvSpPr>
        <p:spPr>
          <a:xfrm>
            <a:off x="-30955" y="3491266"/>
            <a:ext cx="1391220" cy="507831"/>
          </a:xfrm>
          <a:prstGeom prst="rect">
            <a:avLst/>
          </a:prstGeom>
          <a:noFill/>
        </p:spPr>
        <p:txBody>
          <a:bodyPr wrap="square" rtlCol="0">
            <a:spAutoFit/>
          </a:bodyPr>
          <a:lstStyle/>
          <a:p>
            <a:pPr algn="ctr" defTabSz="342900"/>
            <a:r>
              <a:rPr lang="it-IT" sz="1350" b="1" u="sng" dirty="0">
                <a:solidFill>
                  <a:srgbClr val="002060"/>
                </a:solidFill>
                <a:latin typeface="Helvetica Neue Light"/>
              </a:rPr>
              <a:t>Laser </a:t>
            </a:r>
            <a:r>
              <a:rPr lang="it-IT" sz="1350" b="1" u="sng" dirty="0" err="1">
                <a:solidFill>
                  <a:srgbClr val="002060"/>
                </a:solidFill>
                <a:latin typeface="Helvetica Neue Light"/>
              </a:rPr>
              <a:t>comb</a:t>
            </a:r>
            <a:r>
              <a:rPr lang="it-IT" sz="1350" b="1" u="sng" dirty="0">
                <a:solidFill>
                  <a:srgbClr val="002060"/>
                </a:solidFill>
                <a:latin typeface="Helvetica Neue Light"/>
              </a:rPr>
              <a:t> technique</a:t>
            </a:r>
            <a:endParaRPr lang="en-GB" sz="1350" b="1" u="sng" dirty="0">
              <a:solidFill>
                <a:srgbClr val="002060"/>
              </a:solidFill>
              <a:latin typeface="Helvetica Neue Light"/>
            </a:endParaRPr>
          </a:p>
        </p:txBody>
      </p:sp>
      <p:cxnSp>
        <p:nvCxnSpPr>
          <p:cNvPr id="30" name="Connettore 2 29">
            <a:extLst>
              <a:ext uri="{FF2B5EF4-FFF2-40B4-BE49-F238E27FC236}">
                <a16:creationId xmlns:a16="http://schemas.microsoft.com/office/drawing/2014/main" id="{3F15BE03-3284-58F9-978C-7007A69B6E27}"/>
              </a:ext>
            </a:extLst>
          </p:cNvPr>
          <p:cNvCxnSpPr>
            <a:cxnSpLocks/>
            <a:stCxn id="47" idx="2"/>
          </p:cNvCxnSpPr>
          <p:nvPr/>
        </p:nvCxnSpPr>
        <p:spPr>
          <a:xfrm>
            <a:off x="876123" y="3309250"/>
            <a:ext cx="1364158" cy="774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Immagine 36" descr="Immagine che contiene schermata, diagramma, cerchio, Policromia&#10;&#10;Descrizione generata automaticamente">
            <a:extLst>
              <a:ext uri="{FF2B5EF4-FFF2-40B4-BE49-F238E27FC236}">
                <a16:creationId xmlns:a16="http://schemas.microsoft.com/office/drawing/2014/main" id="{4E45A5AE-CC41-E930-3EAA-A7A357A35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295" y="3219714"/>
            <a:ext cx="2092857" cy="1914286"/>
          </a:xfrm>
          <a:prstGeom prst="rect">
            <a:avLst/>
          </a:prstGeom>
          <a:ln>
            <a:solidFill>
              <a:schemeClr val="accent1">
                <a:lumMod val="60000"/>
                <a:lumOff val="40000"/>
              </a:schemeClr>
            </a:solidFill>
          </a:ln>
        </p:spPr>
      </p:pic>
      <p:sp>
        <p:nvSpPr>
          <p:cNvPr id="38" name="CasellaDiTesto 37">
            <a:extLst>
              <a:ext uri="{FF2B5EF4-FFF2-40B4-BE49-F238E27FC236}">
                <a16:creationId xmlns:a16="http://schemas.microsoft.com/office/drawing/2014/main" id="{B1B646D1-D8F3-1E04-0B42-7FE15FD0A314}"/>
              </a:ext>
            </a:extLst>
          </p:cNvPr>
          <p:cNvSpPr txBox="1"/>
          <p:nvPr/>
        </p:nvSpPr>
        <p:spPr>
          <a:xfrm>
            <a:off x="8142000" y="3248924"/>
            <a:ext cx="970894" cy="1015663"/>
          </a:xfrm>
          <a:prstGeom prst="rect">
            <a:avLst/>
          </a:prstGeom>
          <a:solidFill>
            <a:schemeClr val="bg1"/>
          </a:solidFill>
        </p:spPr>
        <p:txBody>
          <a:bodyPr wrap="square" rtlCol="0">
            <a:spAutoFit/>
          </a:bodyPr>
          <a:lstStyle/>
          <a:p>
            <a:pPr defTabSz="342900"/>
            <a:r>
              <a:rPr lang="vi-VN" sz="1200" b="1" u="sng" dirty="0">
                <a:solidFill>
                  <a:srgbClr val="002060"/>
                </a:solidFill>
                <a:latin typeface="Helvetica Neue Light"/>
              </a:rPr>
              <a:t>ơ</a:t>
            </a:r>
            <a:r>
              <a:rPr lang="it-IT" sz="1200" b="1" u="sng" baseline="-25000" dirty="0">
                <a:solidFill>
                  <a:srgbClr val="002060"/>
                </a:solidFill>
                <a:latin typeface="Helvetica Neue Light"/>
              </a:rPr>
              <a:t>W </a:t>
            </a:r>
            <a:r>
              <a:rPr lang="it-IT" sz="1200" b="1" u="sng" dirty="0">
                <a:solidFill>
                  <a:srgbClr val="002060"/>
                </a:solidFill>
                <a:latin typeface="Helvetica Neue Light"/>
              </a:rPr>
              <a:t>= 1.0 µm</a:t>
            </a:r>
          </a:p>
          <a:p>
            <a:pPr defTabSz="342900"/>
            <a:r>
              <a:rPr lang="vi-VN" sz="1200" b="1" u="sng" dirty="0">
                <a:solidFill>
                  <a:srgbClr val="002060"/>
                </a:solidFill>
                <a:latin typeface="Helvetica Neue Light"/>
              </a:rPr>
              <a:t>ơ</a:t>
            </a:r>
            <a:r>
              <a:rPr lang="it-IT" sz="1200" b="1" u="sng" baseline="-25000" dirty="0">
                <a:solidFill>
                  <a:srgbClr val="002060"/>
                </a:solidFill>
                <a:latin typeface="Helvetica Neue Light"/>
              </a:rPr>
              <a:t>D </a:t>
            </a:r>
            <a:r>
              <a:rPr lang="it-IT" sz="1200" b="1" u="sng" dirty="0">
                <a:solidFill>
                  <a:srgbClr val="002060"/>
                </a:solidFill>
                <a:latin typeface="Helvetica Neue Light"/>
              </a:rPr>
              <a:t>= 4.0 µm</a:t>
            </a:r>
          </a:p>
          <a:p>
            <a:pPr defTabSz="342900"/>
            <a:r>
              <a:rPr lang="en-GB" sz="1200" b="1" u="sng" dirty="0">
                <a:solidFill>
                  <a:srgbClr val="002060"/>
                </a:solidFill>
                <a:latin typeface="Helvetica Neue Light"/>
              </a:rPr>
              <a:t>@650 MeV</a:t>
            </a:r>
          </a:p>
        </p:txBody>
      </p:sp>
      <p:cxnSp>
        <p:nvCxnSpPr>
          <p:cNvPr id="40" name="Connettore 2 39">
            <a:extLst>
              <a:ext uri="{FF2B5EF4-FFF2-40B4-BE49-F238E27FC236}">
                <a16:creationId xmlns:a16="http://schemas.microsoft.com/office/drawing/2014/main" id="{8198CA33-B6B6-6AD3-92F2-6643D344D81A}"/>
              </a:ext>
            </a:extLst>
          </p:cNvPr>
          <p:cNvCxnSpPr>
            <a:cxnSpLocks/>
          </p:cNvCxnSpPr>
          <p:nvPr/>
        </p:nvCxnSpPr>
        <p:spPr>
          <a:xfrm flipH="1">
            <a:off x="6666725" y="3219714"/>
            <a:ext cx="372570" cy="828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Immagine 42" descr="Immagine che contiene testo, diagramma, Diagramma, linea&#10;&#10;Descrizione generata automaticamente">
            <a:extLst>
              <a:ext uri="{FF2B5EF4-FFF2-40B4-BE49-F238E27FC236}">
                <a16:creationId xmlns:a16="http://schemas.microsoft.com/office/drawing/2014/main" id="{1036DFCF-A102-0328-CA76-FC5EF1DB6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0550" y="1896237"/>
            <a:ext cx="1634972" cy="1450903"/>
          </a:xfrm>
          <a:prstGeom prst="rect">
            <a:avLst/>
          </a:prstGeom>
        </p:spPr>
      </p:pic>
      <p:pic>
        <p:nvPicPr>
          <p:cNvPr id="45" name="Immagine 44" descr="Immagine che contiene testo, linea, diagramma, Diagramma&#10;&#10;Descrizione generata automaticamente">
            <a:extLst>
              <a:ext uri="{FF2B5EF4-FFF2-40B4-BE49-F238E27FC236}">
                <a16:creationId xmlns:a16="http://schemas.microsoft.com/office/drawing/2014/main" id="{E1118729-9388-17A2-90A5-DE2BF69D8D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7514" y="1913866"/>
            <a:ext cx="1543285" cy="1369538"/>
          </a:xfrm>
          <a:prstGeom prst="rect">
            <a:avLst/>
          </a:prstGeom>
        </p:spPr>
      </p:pic>
      <p:pic>
        <p:nvPicPr>
          <p:cNvPr id="47" name="Immagine 46" descr="Immagine che contiene testo, linea, diagramma, Diagramma&#10;&#10;Descrizione generata automaticamente">
            <a:extLst>
              <a:ext uri="{FF2B5EF4-FFF2-40B4-BE49-F238E27FC236}">
                <a16:creationId xmlns:a16="http://schemas.microsoft.com/office/drawing/2014/main" id="{A84D8409-207B-9845-9834-B87F6FE97D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00" y="1896087"/>
            <a:ext cx="1592444" cy="1413163"/>
          </a:xfrm>
          <a:prstGeom prst="rect">
            <a:avLst/>
          </a:prstGeom>
        </p:spPr>
      </p:pic>
      <p:cxnSp>
        <p:nvCxnSpPr>
          <p:cNvPr id="52" name="Connettore 2 51">
            <a:extLst>
              <a:ext uri="{FF2B5EF4-FFF2-40B4-BE49-F238E27FC236}">
                <a16:creationId xmlns:a16="http://schemas.microsoft.com/office/drawing/2014/main" id="{DA418F33-8BDB-E545-C8C1-D200FA5AFE54}"/>
              </a:ext>
            </a:extLst>
          </p:cNvPr>
          <p:cNvCxnSpPr>
            <a:cxnSpLocks/>
            <a:stCxn id="45" idx="2"/>
          </p:cNvCxnSpPr>
          <p:nvPr/>
        </p:nvCxnSpPr>
        <p:spPr>
          <a:xfrm>
            <a:off x="2509157" y="3283403"/>
            <a:ext cx="208668" cy="73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28FD091C-349B-0B96-FC90-9BA8D738E275}"/>
              </a:ext>
            </a:extLst>
          </p:cNvPr>
          <p:cNvCxnSpPr>
            <a:cxnSpLocks/>
            <a:stCxn id="43" idx="2"/>
          </p:cNvCxnSpPr>
          <p:nvPr/>
        </p:nvCxnSpPr>
        <p:spPr>
          <a:xfrm flipH="1">
            <a:off x="3196296" y="3347139"/>
            <a:ext cx="991740" cy="745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905F14EE-286A-649D-2744-1B2AD508B8B5}"/>
              </a:ext>
            </a:extLst>
          </p:cNvPr>
          <p:cNvSpPr txBox="1"/>
          <p:nvPr/>
        </p:nvSpPr>
        <p:spPr>
          <a:xfrm>
            <a:off x="1330911" y="1703738"/>
            <a:ext cx="3011785" cy="300082"/>
          </a:xfrm>
          <a:prstGeom prst="rect">
            <a:avLst/>
          </a:prstGeom>
          <a:noFill/>
        </p:spPr>
        <p:txBody>
          <a:bodyPr wrap="square" rtlCol="0">
            <a:spAutoFit/>
          </a:bodyPr>
          <a:lstStyle/>
          <a:p>
            <a:pPr algn="ctr" defTabSz="342900"/>
            <a:r>
              <a:rPr lang="it-IT" sz="1350" b="1" u="sng" dirty="0" err="1">
                <a:solidFill>
                  <a:srgbClr val="002060"/>
                </a:solidFill>
                <a:latin typeface="Helvetica Neue Light"/>
              </a:rPr>
              <a:t>Velocity</a:t>
            </a:r>
            <a:r>
              <a:rPr lang="it-IT" sz="1350" b="1" u="sng" dirty="0">
                <a:solidFill>
                  <a:srgbClr val="002060"/>
                </a:solidFill>
                <a:latin typeface="Helvetica Neue Light"/>
              </a:rPr>
              <a:t> </a:t>
            </a:r>
            <a:r>
              <a:rPr lang="it-IT" sz="1350" b="1" u="sng" dirty="0" err="1">
                <a:solidFill>
                  <a:srgbClr val="002060"/>
                </a:solidFill>
                <a:latin typeface="Helvetica Neue Light"/>
              </a:rPr>
              <a:t>bunching</a:t>
            </a:r>
            <a:r>
              <a:rPr lang="it-IT" sz="1350" b="1" u="sng" dirty="0">
                <a:solidFill>
                  <a:srgbClr val="002060"/>
                </a:solidFill>
                <a:latin typeface="Helvetica Neue Light"/>
              </a:rPr>
              <a:t> technique</a:t>
            </a:r>
            <a:endParaRPr lang="en-GB" sz="1350" b="1" u="sng" dirty="0">
              <a:solidFill>
                <a:srgbClr val="002060"/>
              </a:solidFill>
              <a:latin typeface="Helvetica Neue Light"/>
            </a:endParaRPr>
          </a:p>
        </p:txBody>
      </p:sp>
      <p:sp>
        <p:nvSpPr>
          <p:cNvPr id="63" name="Rettangolo 62">
            <a:extLst>
              <a:ext uri="{FF2B5EF4-FFF2-40B4-BE49-F238E27FC236}">
                <a16:creationId xmlns:a16="http://schemas.microsoft.com/office/drawing/2014/main" id="{5940F95C-AD97-3703-BDF9-69A6AE4B95D2}"/>
              </a:ext>
            </a:extLst>
          </p:cNvPr>
          <p:cNvSpPr/>
          <p:nvPr/>
        </p:nvSpPr>
        <p:spPr>
          <a:xfrm>
            <a:off x="11848" y="1714661"/>
            <a:ext cx="4993674" cy="1632479"/>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srgbClr val="FFFFFF"/>
              </a:solidFill>
              <a:latin typeface="Gill Sans Nova"/>
            </a:endParaRPr>
          </a:p>
        </p:txBody>
      </p:sp>
      <p:cxnSp>
        <p:nvCxnSpPr>
          <p:cNvPr id="65" name="Connettore 2 64">
            <a:extLst>
              <a:ext uri="{FF2B5EF4-FFF2-40B4-BE49-F238E27FC236}">
                <a16:creationId xmlns:a16="http://schemas.microsoft.com/office/drawing/2014/main" id="{01770841-AB71-3059-D6D7-7C7B43C8E2FD}"/>
              </a:ext>
            </a:extLst>
          </p:cNvPr>
          <p:cNvCxnSpPr>
            <a:cxnSpLocks/>
          </p:cNvCxnSpPr>
          <p:nvPr/>
        </p:nvCxnSpPr>
        <p:spPr>
          <a:xfrm>
            <a:off x="4180416" y="2571750"/>
            <a:ext cx="46778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CasellaDiTesto 66">
            <a:extLst>
              <a:ext uri="{FF2B5EF4-FFF2-40B4-BE49-F238E27FC236}">
                <a16:creationId xmlns:a16="http://schemas.microsoft.com/office/drawing/2014/main" id="{11A8EC92-8648-EAA6-FAA9-62866FF57CD4}"/>
              </a:ext>
            </a:extLst>
          </p:cNvPr>
          <p:cNvSpPr txBox="1"/>
          <p:nvPr/>
        </p:nvSpPr>
        <p:spPr>
          <a:xfrm>
            <a:off x="4236016" y="2331720"/>
            <a:ext cx="599844" cy="300082"/>
          </a:xfrm>
          <a:prstGeom prst="rect">
            <a:avLst/>
          </a:prstGeom>
          <a:noFill/>
        </p:spPr>
        <p:txBody>
          <a:bodyPr wrap="none" rtlCol="0">
            <a:spAutoFit/>
          </a:bodyPr>
          <a:lstStyle/>
          <a:p>
            <a:pPr defTabSz="342900"/>
            <a:r>
              <a:rPr lang="it-IT" sz="1350" dirty="0">
                <a:solidFill>
                  <a:prstClr val="black"/>
                </a:solidFill>
                <a:latin typeface="Gill Sans Nova"/>
              </a:rPr>
              <a:t>0.5 </a:t>
            </a:r>
            <a:r>
              <a:rPr lang="it-IT" sz="1350" dirty="0" err="1">
                <a:solidFill>
                  <a:prstClr val="black"/>
                </a:solidFill>
                <a:latin typeface="Gill Sans Nova"/>
              </a:rPr>
              <a:t>ps</a:t>
            </a:r>
            <a:endParaRPr lang="en-GB" sz="1350" dirty="0">
              <a:solidFill>
                <a:prstClr val="black"/>
              </a:solidFill>
              <a:latin typeface="Gill Sans Nova"/>
            </a:endParaRPr>
          </a:p>
        </p:txBody>
      </p:sp>
      <p:cxnSp>
        <p:nvCxnSpPr>
          <p:cNvPr id="68" name="Connettore 2 67">
            <a:extLst>
              <a:ext uri="{FF2B5EF4-FFF2-40B4-BE49-F238E27FC236}">
                <a16:creationId xmlns:a16="http://schemas.microsoft.com/office/drawing/2014/main" id="{D5F522B1-951E-41A7-9710-BCF212E54AD2}"/>
              </a:ext>
            </a:extLst>
          </p:cNvPr>
          <p:cNvCxnSpPr>
            <a:cxnSpLocks/>
          </p:cNvCxnSpPr>
          <p:nvPr/>
        </p:nvCxnSpPr>
        <p:spPr>
          <a:xfrm>
            <a:off x="561880" y="4396232"/>
            <a:ext cx="46778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CasellaDiTesto 68">
            <a:extLst>
              <a:ext uri="{FF2B5EF4-FFF2-40B4-BE49-F238E27FC236}">
                <a16:creationId xmlns:a16="http://schemas.microsoft.com/office/drawing/2014/main" id="{3178B295-D602-4DB3-CDAF-F00C9BE2FD9F}"/>
              </a:ext>
            </a:extLst>
          </p:cNvPr>
          <p:cNvSpPr txBox="1"/>
          <p:nvPr/>
        </p:nvSpPr>
        <p:spPr>
          <a:xfrm>
            <a:off x="617480" y="4156202"/>
            <a:ext cx="599844" cy="300082"/>
          </a:xfrm>
          <a:prstGeom prst="rect">
            <a:avLst/>
          </a:prstGeom>
          <a:noFill/>
        </p:spPr>
        <p:txBody>
          <a:bodyPr wrap="none" rtlCol="0">
            <a:spAutoFit/>
          </a:bodyPr>
          <a:lstStyle/>
          <a:p>
            <a:pPr defTabSz="342900"/>
            <a:r>
              <a:rPr lang="it-IT" sz="1350" dirty="0">
                <a:solidFill>
                  <a:prstClr val="black"/>
                </a:solidFill>
                <a:latin typeface="Gill Sans Nova"/>
              </a:rPr>
              <a:t>4.8 </a:t>
            </a:r>
            <a:r>
              <a:rPr lang="it-IT" sz="1350" dirty="0" err="1">
                <a:solidFill>
                  <a:prstClr val="black"/>
                </a:solidFill>
                <a:latin typeface="Gill Sans Nova"/>
              </a:rPr>
              <a:t>ps</a:t>
            </a:r>
            <a:endParaRPr lang="en-GB" sz="1350" dirty="0">
              <a:solidFill>
                <a:prstClr val="black"/>
              </a:solidFill>
              <a:latin typeface="Gill Sans Nova"/>
            </a:endParaRPr>
          </a:p>
        </p:txBody>
      </p:sp>
      <p:sp>
        <p:nvSpPr>
          <p:cNvPr id="4" name="CasellaDiTesto 3">
            <a:extLst>
              <a:ext uri="{FF2B5EF4-FFF2-40B4-BE49-F238E27FC236}">
                <a16:creationId xmlns:a16="http://schemas.microsoft.com/office/drawing/2014/main" id="{8A878C69-74C1-CA16-5618-1F1FD117EFB7}"/>
              </a:ext>
            </a:extLst>
          </p:cNvPr>
          <p:cNvSpPr txBox="1"/>
          <p:nvPr/>
        </p:nvSpPr>
        <p:spPr>
          <a:xfrm>
            <a:off x="6293273" y="35663"/>
            <a:ext cx="1453243" cy="369332"/>
          </a:xfrm>
          <a:prstGeom prst="rect">
            <a:avLst/>
          </a:prstGeom>
          <a:noFill/>
        </p:spPr>
        <p:txBody>
          <a:bodyPr wrap="square" rtlCol="0">
            <a:spAutoFit/>
          </a:bodyPr>
          <a:lstStyle/>
          <a:p>
            <a:r>
              <a:rPr lang="en-GB" dirty="0"/>
              <a:t>A. </a:t>
            </a:r>
            <a:r>
              <a:rPr lang="en-GB" dirty="0" err="1"/>
              <a:t>Giribono</a:t>
            </a:r>
            <a:endParaRPr lang="en-GB" dirty="0"/>
          </a:p>
        </p:txBody>
      </p:sp>
    </p:spTree>
    <p:extLst>
      <p:ext uri="{BB962C8B-B14F-4D97-AF65-F5344CB8AC3E}">
        <p14:creationId xmlns:p14="http://schemas.microsoft.com/office/powerpoint/2010/main" val="341274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BE4070-1EE3-222F-134D-359C3BC302DD}"/>
              </a:ext>
            </a:extLst>
          </p:cNvPr>
          <p:cNvSpPr>
            <a:spLocks noGrp="1"/>
          </p:cNvSpPr>
          <p:nvPr>
            <p:ph type="title"/>
          </p:nvPr>
        </p:nvSpPr>
        <p:spPr>
          <a:solidFill>
            <a:srgbClr val="0070C0"/>
          </a:solidFill>
        </p:spPr>
        <p:txBody>
          <a:bodyPr/>
          <a:lstStyle/>
          <a:p>
            <a:pPr>
              <a:tabLst>
                <a:tab pos="6838950" algn="r"/>
              </a:tabLst>
            </a:pPr>
            <a:r>
              <a:rPr lang="en-US" dirty="0"/>
              <a:t>6.4.1.1.1 Velocity bunching</a:t>
            </a:r>
            <a:br>
              <a:rPr lang="en-US" dirty="0"/>
            </a:br>
            <a:r>
              <a:rPr lang="it-IT" dirty="0"/>
              <a:t>	1/4</a:t>
            </a:r>
          </a:p>
        </p:txBody>
      </p:sp>
      <p:pic>
        <p:nvPicPr>
          <p:cNvPr id="30" name="Immagine 29" descr="Immagine che contiene testo, segnale&#10;&#10;Descrizione generata automaticamente">
            <a:extLst>
              <a:ext uri="{FF2B5EF4-FFF2-40B4-BE49-F238E27FC236}">
                <a16:creationId xmlns:a16="http://schemas.microsoft.com/office/drawing/2014/main" id="{2525AB06-0E41-C6DD-1197-F31456E86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605" y="68564"/>
            <a:ext cx="2442993" cy="648141"/>
          </a:xfrm>
          <a:prstGeom prst="rect">
            <a:avLst/>
          </a:prstGeom>
          <a:solidFill>
            <a:schemeClr val="bg1"/>
          </a:solidFill>
        </p:spPr>
      </p:pic>
      <p:pic>
        <p:nvPicPr>
          <p:cNvPr id="31" name="Immagine 30">
            <a:extLst>
              <a:ext uri="{FF2B5EF4-FFF2-40B4-BE49-F238E27FC236}">
                <a16:creationId xmlns:a16="http://schemas.microsoft.com/office/drawing/2014/main" id="{BC5923FF-44E2-F17D-41FD-18922AF8784D}"/>
              </a:ext>
            </a:extLst>
          </p:cNvPr>
          <p:cNvPicPr>
            <a:picLocks noChangeAspect="1"/>
          </p:cNvPicPr>
          <p:nvPr/>
        </p:nvPicPr>
        <p:blipFill>
          <a:blip r:embed="rId3"/>
          <a:stretch>
            <a:fillRect/>
          </a:stretch>
        </p:blipFill>
        <p:spPr>
          <a:xfrm>
            <a:off x="108308" y="1102186"/>
            <a:ext cx="4303554" cy="1625143"/>
          </a:xfrm>
          <a:prstGeom prst="rect">
            <a:avLst/>
          </a:prstGeom>
        </p:spPr>
      </p:pic>
      <p:pic>
        <p:nvPicPr>
          <p:cNvPr id="32" name="Immagine 31">
            <a:extLst>
              <a:ext uri="{FF2B5EF4-FFF2-40B4-BE49-F238E27FC236}">
                <a16:creationId xmlns:a16="http://schemas.microsoft.com/office/drawing/2014/main" id="{4047A8A3-BD06-1647-6BAB-B063C5241AD6}"/>
              </a:ext>
            </a:extLst>
          </p:cNvPr>
          <p:cNvPicPr>
            <a:picLocks noChangeAspect="1"/>
          </p:cNvPicPr>
          <p:nvPr/>
        </p:nvPicPr>
        <p:blipFill>
          <a:blip r:embed="rId4"/>
          <a:stretch>
            <a:fillRect/>
          </a:stretch>
        </p:blipFill>
        <p:spPr>
          <a:xfrm>
            <a:off x="4953693" y="1169244"/>
            <a:ext cx="4056819" cy="1491026"/>
          </a:xfrm>
          <a:prstGeom prst="rect">
            <a:avLst/>
          </a:prstGeom>
        </p:spPr>
      </p:pic>
      <p:pic>
        <p:nvPicPr>
          <p:cNvPr id="33" name="Immagine 32">
            <a:extLst>
              <a:ext uri="{FF2B5EF4-FFF2-40B4-BE49-F238E27FC236}">
                <a16:creationId xmlns:a16="http://schemas.microsoft.com/office/drawing/2014/main" id="{E4E85BDC-98A3-5ED3-9A57-09048DA7DC8D}"/>
              </a:ext>
            </a:extLst>
          </p:cNvPr>
          <p:cNvPicPr>
            <a:picLocks noChangeAspect="1"/>
          </p:cNvPicPr>
          <p:nvPr/>
        </p:nvPicPr>
        <p:blipFill>
          <a:blip r:embed="rId5"/>
          <a:stretch>
            <a:fillRect/>
          </a:stretch>
        </p:blipFill>
        <p:spPr>
          <a:xfrm>
            <a:off x="1560868" y="3047493"/>
            <a:ext cx="5061779" cy="1860384"/>
          </a:xfrm>
          <a:prstGeom prst="rect">
            <a:avLst/>
          </a:prstGeom>
        </p:spPr>
      </p:pic>
      <p:sp>
        <p:nvSpPr>
          <p:cNvPr id="34" name="Freccia destra 33">
            <a:extLst>
              <a:ext uri="{FF2B5EF4-FFF2-40B4-BE49-F238E27FC236}">
                <a16:creationId xmlns:a16="http://schemas.microsoft.com/office/drawing/2014/main" id="{756E8EB1-04BA-BFBC-CC28-0CF0D10A2BBB}"/>
              </a:ext>
            </a:extLst>
          </p:cNvPr>
          <p:cNvSpPr/>
          <p:nvPr/>
        </p:nvSpPr>
        <p:spPr>
          <a:xfrm>
            <a:off x="4580501" y="1547888"/>
            <a:ext cx="292743" cy="83195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Freccia destra con strisce 35">
            <a:extLst>
              <a:ext uri="{FF2B5EF4-FFF2-40B4-BE49-F238E27FC236}">
                <a16:creationId xmlns:a16="http://schemas.microsoft.com/office/drawing/2014/main" id="{B8F50E27-D97C-35DF-093D-39EE5E58D360}"/>
              </a:ext>
            </a:extLst>
          </p:cNvPr>
          <p:cNvSpPr/>
          <p:nvPr/>
        </p:nvSpPr>
        <p:spPr>
          <a:xfrm>
            <a:off x="209862" y="3390854"/>
            <a:ext cx="1175478" cy="1049311"/>
          </a:xfrm>
          <a:prstGeom prst="stripedRightArrow">
            <a:avLst>
              <a:gd name="adj1" fmla="val 4714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CasellaDiTesto 37">
            <a:extLst>
              <a:ext uri="{FF2B5EF4-FFF2-40B4-BE49-F238E27FC236}">
                <a16:creationId xmlns:a16="http://schemas.microsoft.com/office/drawing/2014/main" id="{9C250D7F-EF55-891F-E236-A965A0892BD8}"/>
              </a:ext>
            </a:extLst>
          </p:cNvPr>
          <p:cNvSpPr txBox="1"/>
          <p:nvPr/>
        </p:nvSpPr>
        <p:spPr>
          <a:xfrm>
            <a:off x="36814" y="825187"/>
            <a:ext cx="1103444" cy="276999"/>
          </a:xfrm>
          <a:prstGeom prst="rect">
            <a:avLst/>
          </a:prstGeom>
          <a:noFill/>
        </p:spPr>
        <p:txBody>
          <a:bodyPr wrap="none" rtlCol="0">
            <a:spAutoFit/>
          </a:bodyPr>
          <a:lstStyle/>
          <a:p>
            <a:pPr marL="0" marR="0" lvl="0" indent="0" algn="l" defTabSz="342900" rtl="0" eaLnBrk="1" fontAlgn="auto" latinLnBrk="0" hangingPunct="1">
              <a:lnSpc>
                <a:spcPct val="100000"/>
              </a:lnSpc>
              <a:spcBef>
                <a:spcPts val="263"/>
              </a:spcBef>
              <a:spcAft>
                <a:spcPts val="0"/>
              </a:spcAft>
              <a:buClrTx/>
              <a:buSzTx/>
              <a:buFontTx/>
              <a:buNone/>
              <a:tabLst/>
              <a:defRPr/>
            </a:pPr>
            <a:r>
              <a:rPr kumimoji="0" lang="it-IT" sz="1200" b="1" i="0" u="none" strike="noStrike" kern="1200" cap="none" spc="0" normalizeH="0" baseline="0" noProof="0" dirty="0" err="1">
                <a:ln>
                  <a:noFill/>
                </a:ln>
                <a:solidFill>
                  <a:srgbClr val="008F51"/>
                </a:solidFill>
                <a:effectLst/>
                <a:uLnTx/>
                <a:uFillTx/>
                <a:latin typeface="Calibri"/>
                <a:ea typeface="+mn-ea"/>
                <a:cs typeface="+mn-cs"/>
              </a:rPr>
              <a:t>PhotoInjector</a:t>
            </a:r>
            <a:endParaRPr kumimoji="0" lang="it-IT" sz="1200" b="1" i="0" u="none" strike="noStrike" kern="1200" cap="none" spc="0" normalizeH="0" baseline="0" noProof="0" dirty="0">
              <a:ln>
                <a:noFill/>
              </a:ln>
              <a:solidFill>
                <a:srgbClr val="008F51"/>
              </a:solidFill>
              <a:effectLst/>
              <a:uLnTx/>
              <a:uFillTx/>
              <a:latin typeface="Calibri"/>
              <a:ea typeface="+mn-ea"/>
              <a:cs typeface="+mn-cs"/>
            </a:endParaRPr>
          </a:p>
        </p:txBody>
      </p:sp>
      <p:sp>
        <p:nvSpPr>
          <p:cNvPr id="39" name="CasellaDiTesto 38">
            <a:extLst>
              <a:ext uri="{FF2B5EF4-FFF2-40B4-BE49-F238E27FC236}">
                <a16:creationId xmlns:a16="http://schemas.microsoft.com/office/drawing/2014/main" id="{401FDD8C-23BB-D39B-4E2C-2C031A986E10}"/>
              </a:ext>
            </a:extLst>
          </p:cNvPr>
          <p:cNvSpPr txBox="1"/>
          <p:nvPr/>
        </p:nvSpPr>
        <p:spPr>
          <a:xfrm>
            <a:off x="4874250" y="883666"/>
            <a:ext cx="511679" cy="276999"/>
          </a:xfrm>
          <a:prstGeom prst="rect">
            <a:avLst/>
          </a:prstGeom>
          <a:noFill/>
        </p:spPr>
        <p:txBody>
          <a:bodyPr wrap="none" rtlCol="0">
            <a:spAutoFit/>
          </a:bodyPr>
          <a:lstStyle/>
          <a:p>
            <a:pPr marL="0" marR="0" lvl="0" indent="0" algn="l" defTabSz="342900" rtl="0" eaLnBrk="1" fontAlgn="auto" latinLnBrk="0" hangingPunct="1">
              <a:lnSpc>
                <a:spcPct val="100000"/>
              </a:lnSpc>
              <a:spcBef>
                <a:spcPts val="263"/>
              </a:spcBef>
              <a:spcAft>
                <a:spcPts val="0"/>
              </a:spcAft>
              <a:buClrTx/>
              <a:buSzTx/>
              <a:buFontTx/>
              <a:buNone/>
              <a:tabLst/>
              <a:defRPr/>
            </a:pPr>
            <a:r>
              <a:rPr kumimoji="0" lang="it-IT" sz="1200" b="1" i="0" u="none" strike="noStrike" kern="1200" cap="none" spc="0" normalizeH="0" baseline="0" noProof="0" dirty="0" err="1">
                <a:ln>
                  <a:noFill/>
                </a:ln>
                <a:solidFill>
                  <a:srgbClr val="FF0000"/>
                </a:solidFill>
                <a:effectLst/>
                <a:uLnTx/>
                <a:uFillTx/>
                <a:latin typeface="Calibri"/>
                <a:ea typeface="+mn-ea"/>
                <a:cs typeface="+mn-cs"/>
              </a:rPr>
              <a:t>Linac</a:t>
            </a:r>
            <a:endParaRPr kumimoji="0" lang="it-IT" sz="1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40" name="CasellaDiTesto 39">
            <a:extLst>
              <a:ext uri="{FF2B5EF4-FFF2-40B4-BE49-F238E27FC236}">
                <a16:creationId xmlns:a16="http://schemas.microsoft.com/office/drawing/2014/main" id="{0DC0C06F-E6D2-AB0A-8D2A-2C60E0128E28}"/>
              </a:ext>
            </a:extLst>
          </p:cNvPr>
          <p:cNvSpPr txBox="1"/>
          <p:nvPr/>
        </p:nvSpPr>
        <p:spPr>
          <a:xfrm>
            <a:off x="3385736" y="2790556"/>
            <a:ext cx="1341136" cy="276999"/>
          </a:xfrm>
          <a:prstGeom prst="rect">
            <a:avLst/>
          </a:prstGeom>
          <a:noFill/>
        </p:spPr>
        <p:txBody>
          <a:bodyPr wrap="none" rtlCol="0">
            <a:spAutoFit/>
          </a:bodyPr>
          <a:lstStyle/>
          <a:p>
            <a:pPr marL="0" marR="0" lvl="0" indent="0" algn="l" defTabSz="342900" rtl="0" eaLnBrk="1" fontAlgn="auto" latinLnBrk="0" hangingPunct="1">
              <a:lnSpc>
                <a:spcPct val="100000"/>
              </a:lnSpc>
              <a:spcBef>
                <a:spcPts val="263"/>
              </a:spcBef>
              <a:spcAft>
                <a:spcPts val="0"/>
              </a:spcAft>
              <a:buClrTx/>
              <a:buSzTx/>
              <a:buFontTx/>
              <a:buNone/>
              <a:tabLst/>
              <a:defRPr/>
            </a:pPr>
            <a:r>
              <a:rPr kumimoji="0" lang="it-IT" sz="1200" b="1" i="0" u="none" strike="noStrike" kern="1200" cap="none" spc="0" normalizeH="0" baseline="0" noProof="0" dirty="0" err="1">
                <a:ln>
                  <a:noFill/>
                </a:ln>
                <a:solidFill>
                  <a:srgbClr val="00B0F0"/>
                </a:solidFill>
                <a:effectLst/>
                <a:uLnTx/>
                <a:uFillTx/>
                <a:latin typeface="Calibri"/>
                <a:ea typeface="+mn-ea"/>
                <a:cs typeface="+mn-cs"/>
              </a:rPr>
              <a:t>Capillary</a:t>
            </a:r>
            <a:r>
              <a:rPr kumimoji="0" lang="it-IT" sz="1200" b="1" i="0" u="none" strike="noStrike" kern="1200" cap="none" spc="0" normalizeH="0" baseline="0" noProof="0" dirty="0">
                <a:ln>
                  <a:noFill/>
                </a:ln>
                <a:solidFill>
                  <a:srgbClr val="00B0F0"/>
                </a:solidFill>
                <a:effectLst/>
                <a:uLnTx/>
                <a:uFillTx/>
                <a:latin typeface="Calibri"/>
                <a:ea typeface="+mn-ea"/>
                <a:cs typeface="+mn-cs"/>
              </a:rPr>
              <a:t> </a:t>
            </a:r>
            <a:r>
              <a:rPr kumimoji="0" lang="it-IT" sz="1200" b="1" i="0" u="none" strike="noStrike" kern="1200" cap="none" spc="0" normalizeH="0" baseline="0" noProof="0" dirty="0" err="1">
                <a:ln>
                  <a:noFill/>
                </a:ln>
                <a:solidFill>
                  <a:srgbClr val="00B0F0"/>
                </a:solidFill>
                <a:effectLst/>
                <a:uLnTx/>
                <a:uFillTx/>
                <a:latin typeface="Calibri"/>
                <a:ea typeface="+mn-ea"/>
                <a:cs typeface="+mn-cs"/>
              </a:rPr>
              <a:t>entrance</a:t>
            </a:r>
            <a:endParaRPr kumimoji="0" lang="it-IT" sz="1200" b="1" i="0" u="none" strike="noStrike" kern="1200" cap="none" spc="0" normalizeH="0" baseline="0" noProof="0" dirty="0">
              <a:ln>
                <a:noFill/>
              </a:ln>
              <a:solidFill>
                <a:srgbClr val="00B0F0"/>
              </a:solidFill>
              <a:effectLst/>
              <a:uLnTx/>
              <a:uFillTx/>
              <a:latin typeface="Calibri"/>
              <a:ea typeface="+mn-ea"/>
              <a:cs typeface="+mn-cs"/>
            </a:endParaRPr>
          </a:p>
        </p:txBody>
      </p:sp>
      <p:sp>
        <p:nvSpPr>
          <p:cNvPr id="43" name="CasellaDiTesto 42">
            <a:extLst>
              <a:ext uri="{FF2B5EF4-FFF2-40B4-BE49-F238E27FC236}">
                <a16:creationId xmlns:a16="http://schemas.microsoft.com/office/drawing/2014/main" id="{040FF941-8C95-5BDD-49C0-BF4C95AD7E58}"/>
              </a:ext>
            </a:extLst>
          </p:cNvPr>
          <p:cNvSpPr txBox="1"/>
          <p:nvPr/>
        </p:nvSpPr>
        <p:spPr>
          <a:xfrm>
            <a:off x="7060818" y="3743423"/>
            <a:ext cx="1732547" cy="461665"/>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342900" rtl="0" eaLnBrk="1" fontAlgn="auto" latinLnBrk="0" hangingPunct="1">
              <a:lnSpc>
                <a:spcPct val="100000"/>
              </a:lnSpc>
              <a:spcBef>
                <a:spcPts val="263"/>
              </a:spcBef>
              <a:spcAft>
                <a:spcPts val="0"/>
              </a:spcAft>
              <a:buClrTx/>
              <a:buSzTx/>
              <a:buFontTx/>
              <a:buNone/>
              <a:tabLst/>
              <a:defRPr/>
            </a:pPr>
            <a:r>
              <a:rPr kumimoji="0" lang="it-IT" sz="2400" b="1" i="1" u="none" strike="noStrike" kern="1200" cap="none" spc="0" normalizeH="0" baseline="0" noProof="0" dirty="0">
                <a:ln>
                  <a:noFill/>
                </a:ln>
                <a:solidFill>
                  <a:srgbClr val="FFFFFF"/>
                </a:solidFill>
                <a:effectLst/>
                <a:uLnTx/>
                <a:uFillTx/>
                <a:latin typeface="Calibri"/>
                <a:ea typeface="+mn-ea"/>
                <a:cs typeface="+mn-cs"/>
              </a:rPr>
              <a:t>30 + 200 </a:t>
            </a:r>
            <a:r>
              <a:rPr kumimoji="0" lang="it-IT" sz="2400" b="1" i="1" u="none" strike="noStrike" kern="1200" cap="none" spc="0" normalizeH="0" baseline="0" noProof="0" dirty="0" err="1">
                <a:ln>
                  <a:noFill/>
                </a:ln>
                <a:solidFill>
                  <a:srgbClr val="FFFFFF"/>
                </a:solidFill>
                <a:effectLst/>
                <a:uLnTx/>
                <a:uFillTx/>
                <a:latin typeface="Calibri"/>
                <a:ea typeface="+mn-ea"/>
                <a:cs typeface="+mn-cs"/>
              </a:rPr>
              <a:t>pC</a:t>
            </a:r>
            <a:endParaRPr kumimoji="0" lang="it-IT" sz="2400" b="1" i="1"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59788947"/>
      </p:ext>
    </p:extLst>
  </p:cSld>
  <p:clrMapOvr>
    <a:masterClrMapping/>
  </p:clrMapOvr>
</p:sld>
</file>

<file path=ppt/theme/theme1.xml><?xml version="1.0" encoding="utf-8"?>
<a:theme xmlns:a="http://schemas.openxmlformats.org/drawingml/2006/main" name="1_Tema di Office">
  <a:themeElements>
    <a:clrScheme name="Personalizzati 1">
      <a:dk1>
        <a:srgbClr val="008F51"/>
      </a:dk1>
      <a:lt1>
        <a:srgbClr val="FFFFFF"/>
      </a:lt1>
      <a:dk2>
        <a:srgbClr val="008F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defTabSz="342900">
          <a:spcBef>
            <a:spcPts val="263"/>
          </a:spcBef>
          <a:defRPr sz="1200" b="1" dirty="0"/>
        </a:defPPr>
      </a:lstStyle>
    </a:txDef>
  </a:objectDefaults>
  <a:extraClrSchemeLst/>
  <a:extLst>
    <a:ext uri="{05A4C25C-085E-4340-85A3-A5531E510DB2}">
      <thm15:themeFamily xmlns:thm15="http://schemas.microsoft.com/office/thememl/2012/main" name="WA1_Rev_Committe_Feb_22_2021_rev1" id="{572E6BE1-E081-6A42-88D3-A16431791196}" vid="{6E278F3E-7C45-754E-B5AB-6C4A4BBD532C}"/>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WA_Meeting" id="{8AEF6866-20A0-FD47-8A94-2736F5AEA19B}" vid="{BEB87E50-724E-474D-AEA5-D907A88D00EC}"/>
    </a:ext>
  </a:extLst>
</a:theme>
</file>

<file path=ppt/theme/theme5.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6.xml><?xml version="1.0" encoding="utf-8"?>
<a:theme xmlns:a="http://schemas.openxmlformats.org/drawingml/2006/main" name="2_Tema di Office">
  <a:themeElements>
    <a:clrScheme name="Personalizzati 1">
      <a:dk1>
        <a:srgbClr val="008F51"/>
      </a:dk1>
      <a:lt1>
        <a:srgbClr val="FFFFFF"/>
      </a:lt1>
      <a:dk2>
        <a:srgbClr val="008F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defTabSz="342900">
          <a:spcBef>
            <a:spcPts val="263"/>
          </a:spcBef>
          <a:defRPr sz="1200" b="1" dirty="0"/>
        </a:defPPr>
      </a:lstStyle>
    </a:txDef>
  </a:objectDefaults>
  <a:extraClrSchemeLst/>
  <a:extLst>
    <a:ext uri="{05A4C25C-085E-4340-85A3-A5531E510DB2}">
      <thm15:themeFamily xmlns:thm15="http://schemas.microsoft.com/office/thememl/2012/main" name="WA1_Rev_Committe_Feb_22_2021_rev1" id="{572E6BE1-E081-6A42-88D3-A16431791196}" vid="{6E278F3E-7C45-754E-B5AB-6C4A4BBD532C}"/>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1_Tema di Office</Template>
  <TotalTime>44329</TotalTime>
  <Words>2132</Words>
  <Application>Microsoft Macintosh PowerPoint</Application>
  <PresentationFormat>Presentazione su schermo (16:9)</PresentationFormat>
  <Paragraphs>385</Paragraphs>
  <Slides>28</Slides>
  <Notes>4</Notes>
  <HiddenSlides>0</HiddenSlides>
  <MMClips>0</MMClips>
  <ScaleCrop>false</ScaleCrop>
  <HeadingPairs>
    <vt:vector size="6" baseType="variant">
      <vt:variant>
        <vt:lpstr>Caratteri utilizzati</vt:lpstr>
      </vt:variant>
      <vt:variant>
        <vt:i4>17</vt:i4>
      </vt:variant>
      <vt:variant>
        <vt:lpstr>Tema</vt:lpstr>
      </vt:variant>
      <vt:variant>
        <vt:i4>6</vt:i4>
      </vt:variant>
      <vt:variant>
        <vt:lpstr>Titoli diapositive</vt:lpstr>
      </vt:variant>
      <vt:variant>
        <vt:i4>28</vt:i4>
      </vt:variant>
    </vt:vector>
  </HeadingPairs>
  <TitlesOfParts>
    <vt:vector size="51" baseType="lpstr">
      <vt:lpstr>-apple-system</vt:lpstr>
      <vt:lpstr>Arial</vt:lpstr>
      <vt:lpstr>Arial Nova</vt:lpstr>
      <vt:lpstr>Arial Rounded MT Bold</vt:lpstr>
      <vt:lpstr>Calibri</vt:lpstr>
      <vt:lpstr>Calibri Light</vt:lpstr>
      <vt:lpstr>Cambria Math</vt:lpstr>
      <vt:lpstr>Courier New</vt:lpstr>
      <vt:lpstr>Gill Sans Nova</vt:lpstr>
      <vt:lpstr>Helvetica Neue Light</vt:lpstr>
      <vt:lpstr>Maiandra GD</vt:lpstr>
      <vt:lpstr>Open Sans</vt:lpstr>
      <vt:lpstr>Open Sans Semibold</vt:lpstr>
      <vt:lpstr>STIXGeneral</vt:lpstr>
      <vt:lpstr>Times New Roman</vt:lpstr>
      <vt:lpstr>Ubuntu Ligth</vt:lpstr>
      <vt:lpstr>Wingdings</vt:lpstr>
      <vt:lpstr>1_Tema di Office</vt:lpstr>
      <vt:lpstr>Personalizza struttura</vt:lpstr>
      <vt:lpstr>1_Personalizza struttura</vt:lpstr>
      <vt:lpstr>Tema di Office</vt:lpstr>
      <vt:lpstr>GradientRiseVTI</vt:lpstr>
      <vt:lpstr>2_Tema di Office</vt:lpstr>
      <vt:lpstr>WA1- Beam Physics</vt:lpstr>
      <vt:lpstr>Chapter 6 - Beam Physics</vt:lpstr>
      <vt:lpstr>6.2 FEL source design</vt:lpstr>
      <vt:lpstr>6.3 Accelerator layout </vt:lpstr>
      <vt:lpstr>6.3 Accelerator Layout subsections:</vt:lpstr>
      <vt:lpstr>6.4 Start to end Simulations </vt:lpstr>
      <vt:lpstr>Start2End for the basic layout: codici </vt:lpstr>
      <vt:lpstr>Reference Working point Beam Dynamics</vt:lpstr>
      <vt:lpstr>6.4.1.1.1 Velocity bunching  1/4</vt:lpstr>
      <vt:lpstr>6.4.1.1.1 Velocity bunching: 2/4</vt:lpstr>
      <vt:lpstr>6.4.1.1.1 Velocity bunching : 3/4</vt:lpstr>
      <vt:lpstr>6.4.1.1.1 Velocity bunching : λ_r=4 nm 4/4</vt:lpstr>
      <vt:lpstr>6.4.1.1.1 Velocity bunching : λ_r=3.3 nm 4/4</vt:lpstr>
      <vt:lpstr>6.4.1.1.2 Magnetic &amp; Mask shaping</vt:lpstr>
      <vt:lpstr>6.4.1.1.2 Magnetic &amp; Mask shaping</vt:lpstr>
      <vt:lpstr>6.4.1.1.2 Magnetic &amp; Mask shaping</vt:lpstr>
      <vt:lpstr>6.4.1.2 X-band RF Acceleration</vt:lpstr>
      <vt:lpstr>6.3.7 Diagnostics and Trajectory correction (dispersion free steering)</vt:lpstr>
      <vt:lpstr>6.5 Jitter and Tolerance studies</vt:lpstr>
      <vt:lpstr>Some Details on the June Jitter analysis in the Linac</vt:lpstr>
      <vt:lpstr>Witness-Driver distance distribution at the plasma module</vt:lpstr>
      <vt:lpstr>Witness energy distribution at the plasma module exit</vt:lpstr>
      <vt:lpstr>Witness energy spread distribution at the plasma module exit</vt:lpstr>
      <vt:lpstr>Updated analysis for Photoinjector w S-band ampl. jitter contribution comparable w phase jitter contribution and neglecting the  laser time arrival</vt:lpstr>
      <vt:lpstr>Jitter studies including acceleration in plasma for magnetic-mask shaping</vt:lpstr>
      <vt:lpstr>Jitter analysis Summary Table &amp; Open Points</vt:lpstr>
      <vt:lpstr>6.6 Electron Beam Virtual Measurements and   characterization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EuPRAXIA@SPARC_LAB Start to end Simulations</dc:title>
  <dc:creator>Cristina Vaccarezza</dc:creator>
  <cp:lastModifiedBy>Cristina Vaccarezza</cp:lastModifiedBy>
  <cp:revision>7</cp:revision>
  <dcterms:created xsi:type="dcterms:W3CDTF">2021-10-20T13:26:41Z</dcterms:created>
  <dcterms:modified xsi:type="dcterms:W3CDTF">2024-01-31T08:53:50Z</dcterms:modified>
</cp:coreProperties>
</file>