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8" r:id="rId2"/>
    <p:sldId id="259" r:id="rId3"/>
    <p:sldId id="292" r:id="rId4"/>
    <p:sldId id="296" r:id="rId5"/>
    <p:sldId id="265" r:id="rId6"/>
    <p:sldId id="285" r:id="rId7"/>
    <p:sldId id="268" r:id="rId8"/>
    <p:sldId id="294" r:id="rId9"/>
    <p:sldId id="278" r:id="rId10"/>
    <p:sldId id="286" r:id="rId11"/>
    <p:sldId id="281" r:id="rId12"/>
    <p:sldId id="282" r:id="rId13"/>
    <p:sldId id="291" r:id="rId14"/>
    <p:sldId id="379" r:id="rId15"/>
    <p:sldId id="381" r:id="rId16"/>
    <p:sldId id="371" r:id="rId17"/>
    <p:sldId id="382" r:id="rId18"/>
    <p:sldId id="383" r:id="rId19"/>
    <p:sldId id="370" r:id="rId20"/>
    <p:sldId id="393" r:id="rId21"/>
    <p:sldId id="368" r:id="rId22"/>
    <p:sldId id="396" r:id="rId23"/>
    <p:sldId id="411" r:id="rId24"/>
    <p:sldId id="299" r:id="rId25"/>
    <p:sldId id="305" r:id="rId26"/>
    <p:sldId id="398" r:id="rId27"/>
    <p:sldId id="301" r:id="rId28"/>
    <p:sldId id="424" r:id="rId29"/>
    <p:sldId id="394" r:id="rId30"/>
    <p:sldId id="426" r:id="rId31"/>
    <p:sldId id="384" r:id="rId32"/>
    <p:sldId id="385" r:id="rId33"/>
    <p:sldId id="412" r:id="rId34"/>
    <p:sldId id="386" r:id="rId35"/>
    <p:sldId id="430" r:id="rId36"/>
    <p:sldId id="432" r:id="rId37"/>
    <p:sldId id="434" r:id="rId38"/>
    <p:sldId id="388" r:id="rId39"/>
    <p:sldId id="405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o Grandi" initials="CG" lastIdx="1" clrIdx="0">
    <p:extLst>
      <p:ext uri="{19B8F6BF-5375-455C-9EA6-DF929625EA0E}">
        <p15:presenceInfo xmlns:p15="http://schemas.microsoft.com/office/powerpoint/2012/main" userId="S::grandi@infn.it::829bb2c5-7aed-430b-9500-78cef4b481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BE8761"/>
    <a:srgbClr val="AD7B59"/>
    <a:srgbClr val="008000"/>
    <a:srgbClr val="F2F90B"/>
    <a:srgbClr val="01FF09"/>
    <a:srgbClr val="F412CC"/>
    <a:srgbClr val="FF01D3"/>
    <a:srgbClr val="91D097"/>
    <a:srgbClr val="FF9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10"/>
    <p:restoredTop sz="96341"/>
  </p:normalViewPr>
  <p:slideViewPr>
    <p:cSldViewPr snapToGrid="0" snapToObjects="1">
      <p:cViewPr varScale="1">
        <p:scale>
          <a:sx n="128" d="100"/>
          <a:sy n="128" d="100"/>
        </p:scale>
        <p:origin x="10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B4D34EF-78FE-7313-672B-3FC4A95C7A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6E518F8-9AE7-78E6-BD9E-A8100F04CC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F01F0-EDA7-F64E-BFCF-A28192DC2AAF}" type="datetimeFigureOut">
              <a:rPr lang="it-IT" smtClean="0"/>
              <a:t>02/03/24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CBAEE6-9CE6-FE9E-99C4-30FE26D3C5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800916-A9F0-2EEF-F3D5-AD388D8B25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AB5F0-1C4E-7C49-810D-E9FB214FF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06042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C4DB5-1258-2948-8491-65B758B8DF53}" type="datetimeFigureOut">
              <a:rPr lang="it-IT" smtClean="0"/>
              <a:t>02/03/24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01CD-D93C-A547-9607-FCF8E1714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17155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93965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424854"/>
            <a:ext cx="9144000" cy="155815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83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8488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9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000760" y="6160134"/>
            <a:ext cx="2621214" cy="365125"/>
          </a:xfrm>
        </p:spPr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07664" y="6173787"/>
            <a:ext cx="6266868" cy="365125"/>
          </a:xfrm>
        </p:spPr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2522483"/>
            <a:ext cx="10515600" cy="203999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902371"/>
            <a:ext cx="5181600" cy="4183119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902371"/>
            <a:ext cx="5181600" cy="4183119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881351"/>
            <a:ext cx="5157787" cy="6237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82862"/>
            <a:ext cx="5157787" cy="351313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881351"/>
            <a:ext cx="5183188" cy="6237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82862"/>
            <a:ext cx="5183188" cy="35131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940446"/>
            <a:ext cx="3932237" cy="11824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1940446"/>
            <a:ext cx="6172200" cy="39206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205655"/>
            <a:ext cx="3932237" cy="26633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923393"/>
            <a:ext cx="3932237" cy="11771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1923393"/>
            <a:ext cx="6172200" cy="39376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195144"/>
            <a:ext cx="3932237" cy="267384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25D06AC3-99E0-BC43-97C7-DE23886B762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34709" y="199795"/>
            <a:ext cx="2659113" cy="1632861"/>
          </a:xfrm>
          <a:prstGeom prst="rect">
            <a:avLst/>
          </a:prstGeom>
          <a:noFill/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429407" y="365125"/>
            <a:ext cx="7181193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29408" y="1877105"/>
            <a:ext cx="9301654" cy="411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610600" y="6173787"/>
            <a:ext cx="1594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/>
              <a:t>04/03/2024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238704" y="6173787"/>
            <a:ext cx="6266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/>
              <a:t>G. Carlino - Organizzazione del Calcolo INFN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10648" y="6173787"/>
            <a:ext cx="1043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85D298C-7C67-F34C-A9DE-4238970C2353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bk object 17"/>
          <p:cNvSpPr/>
          <p:nvPr userDrawn="1"/>
        </p:nvSpPr>
        <p:spPr>
          <a:xfrm>
            <a:off x="1429408" y="1690687"/>
            <a:ext cx="9564414" cy="141969"/>
          </a:xfrm>
          <a:custGeom>
            <a:avLst/>
            <a:gdLst/>
            <a:ahLst/>
            <a:cxnLst/>
            <a:rect l="l" t="t" r="r" b="b"/>
            <a:pathLst>
              <a:path w="8553450" h="171450">
                <a:moveTo>
                  <a:pt x="0" y="0"/>
                </a:moveTo>
                <a:lnTo>
                  <a:pt x="8553448" y="0"/>
                </a:lnTo>
                <a:lnTo>
                  <a:pt x="8553448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rgbClr val="009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k object 16"/>
          <p:cNvSpPr/>
          <p:nvPr userDrawn="1"/>
        </p:nvSpPr>
        <p:spPr>
          <a:xfrm>
            <a:off x="838201" y="1698625"/>
            <a:ext cx="496614" cy="134031"/>
          </a:xfrm>
          <a:custGeom>
            <a:avLst/>
            <a:gdLst/>
            <a:ahLst/>
            <a:cxnLst/>
            <a:rect l="l" t="t" r="r" b="b"/>
            <a:pathLst>
              <a:path w="533400" h="171450">
                <a:moveTo>
                  <a:pt x="0" y="0"/>
                </a:moveTo>
                <a:lnTo>
                  <a:pt x="533399" y="0"/>
                </a:lnTo>
                <a:lnTo>
                  <a:pt x="533399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rgbClr val="1D3F6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C7F26-FF17-3146-8751-E9C7BEBB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206163"/>
            <a:ext cx="12192000" cy="1477328"/>
          </a:xfrm>
        </p:spPr>
        <p:txBody>
          <a:bodyPr/>
          <a:lstStyle/>
          <a:p>
            <a:pPr algn="ctr"/>
            <a:r>
              <a:rPr lang="it-IT" b="1" dirty="0">
                <a:solidFill>
                  <a:schemeClr val="accent1"/>
                </a:solidFill>
                <a:latin typeface="+mn-lt"/>
              </a:rPr>
              <a:t>Organizzazione del Calcolo INFN</a:t>
            </a:r>
            <a:br>
              <a:rPr lang="it-IT" dirty="0"/>
            </a:br>
            <a:r>
              <a:rPr lang="it-IT" sz="2400" dirty="0">
                <a:latin typeface="+mn-lt"/>
              </a:rPr>
              <a:t>G. Carlino - INFN Napoli</a:t>
            </a:r>
            <a:br>
              <a:rPr lang="it-IT" sz="1600" dirty="0"/>
            </a:br>
            <a:r>
              <a:rPr lang="it-IT" sz="1600" dirty="0">
                <a:latin typeface="+mn-lt"/>
              </a:rPr>
              <a:t>Corso Nuovi Assunti PNRR </a:t>
            </a:r>
            <a:br>
              <a:rPr lang="it-IT" sz="1600" dirty="0">
                <a:latin typeface="+mn-lt"/>
              </a:rPr>
            </a:br>
            <a:r>
              <a:rPr lang="it-IT" sz="1600" dirty="0">
                <a:latin typeface="+mn-lt"/>
              </a:rPr>
              <a:t>LNF 04/03/24</a:t>
            </a:r>
            <a:endParaRPr lang="it-IT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5297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53072F21-16D8-AE4B-B8CB-F7CFF84884E0}"/>
              </a:ext>
            </a:extLst>
          </p:cNvPr>
          <p:cNvSpPr/>
          <p:nvPr/>
        </p:nvSpPr>
        <p:spPr>
          <a:xfrm>
            <a:off x="0" y="1719868"/>
            <a:ext cx="5290761" cy="5157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D39E4EF-21E8-6C49-A59A-8BE89D3E8A3D}"/>
              </a:ext>
            </a:extLst>
          </p:cNvPr>
          <p:cNvSpPr txBox="1">
            <a:spLocks/>
          </p:cNvSpPr>
          <p:nvPr/>
        </p:nvSpPr>
        <p:spPr>
          <a:xfrm>
            <a:off x="4804671" y="567531"/>
            <a:ext cx="6703388" cy="114492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2"/>
              </a:buClr>
              <a:buSzPct val="60000"/>
            </a:pP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Distribuzione del personale</a:t>
            </a:r>
          </a:p>
          <a:p>
            <a:pPr>
              <a:buClr>
                <a:schemeClr val="accent2"/>
              </a:buClr>
              <a:buSzPct val="60000"/>
            </a:pPr>
            <a:r>
              <a:rPr lang="it-IT" altLang="it-IT" sz="40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Associato</a:t>
            </a:r>
            <a:endParaRPr lang="it-IT" altLang="it-IT" sz="4000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F1B61B0-AC0D-8642-B598-03D49E732E8F}"/>
              </a:ext>
            </a:extLst>
          </p:cNvPr>
          <p:cNvSpPr/>
          <p:nvPr/>
        </p:nvSpPr>
        <p:spPr>
          <a:xfrm>
            <a:off x="288181" y="1473168"/>
            <a:ext cx="4817301" cy="48173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54CF2F9-A617-9241-BF9A-28B0B82D6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39" y="1476626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5F4B6CF-CEA5-9F4D-AB03-0C234947AE78}"/>
              </a:ext>
            </a:extLst>
          </p:cNvPr>
          <p:cNvSpPr txBox="1">
            <a:spLocks/>
          </p:cNvSpPr>
          <p:nvPr/>
        </p:nvSpPr>
        <p:spPr bwMode="auto">
          <a:xfrm>
            <a:off x="5578941" y="2234572"/>
            <a:ext cx="632487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Personale associato totale             </a:t>
            </a:r>
            <a:r>
              <a:rPr lang="it-IT" altLang="it-IT" sz="30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4503</a:t>
            </a:r>
            <a:endParaRPr lang="it-IT" altLang="it-IT" sz="2000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17" name="Gruppo 1">
            <a:extLst>
              <a:ext uri="{FF2B5EF4-FFF2-40B4-BE49-F238E27FC236}">
                <a16:creationId xmlns:a16="http://schemas.microsoft.com/office/drawing/2014/main" id="{9F11FD5C-113F-1B44-B66F-7624BE50C4E9}"/>
              </a:ext>
            </a:extLst>
          </p:cNvPr>
          <p:cNvGrpSpPr>
            <a:grpSpLocks/>
          </p:cNvGrpSpPr>
          <p:nvPr/>
        </p:nvGrpSpPr>
        <p:grpSpPr bwMode="auto">
          <a:xfrm>
            <a:off x="5592043" y="2952122"/>
            <a:ext cx="5493930" cy="3287713"/>
            <a:chOff x="2724150" y="2758788"/>
            <a:chExt cx="4659431" cy="3288460"/>
          </a:xfrm>
        </p:grpSpPr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700878E6-A193-BE40-AEBD-51520907C5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2758788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Assegnisti</a:t>
              </a:r>
              <a:endParaRPr lang="it-IT" altLang="it-IT" sz="2000" dirty="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5" name="Text Placeholder 7">
              <a:extLst>
                <a:ext uri="{FF2B5EF4-FFF2-40B4-BE49-F238E27FC236}">
                  <a16:creationId xmlns:a16="http://schemas.microsoft.com/office/drawing/2014/main" id="{4E0BC132-35E6-CA47-949A-9EB13F8C38A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3325040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Borsisti</a:t>
              </a:r>
              <a:endParaRPr lang="it-IT" altLang="it-IT" sz="2000" dirty="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93ADBEC4-E985-9D4A-94BB-ED1CD8701D5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3891292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Dottorandi</a:t>
              </a:r>
              <a:endParaRPr lang="it-IT" altLang="it-IT" sz="200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Text Placeholder 7">
              <a:extLst>
                <a:ext uri="{FF2B5EF4-FFF2-40B4-BE49-F238E27FC236}">
                  <a16:creationId xmlns:a16="http://schemas.microsoft.com/office/drawing/2014/main" id="{E7428520-B2E8-2843-8D13-6BFC3F9DBA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4457544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Incarichi di ricerca</a:t>
              </a:r>
              <a:endParaRPr lang="it-IT" altLang="it-IT" sz="200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9" name="Text Placeholder 7">
              <a:extLst>
                <a:ext uri="{FF2B5EF4-FFF2-40B4-BE49-F238E27FC236}">
                  <a16:creationId xmlns:a16="http://schemas.microsoft.com/office/drawing/2014/main" id="{D02318C5-85EB-7140-BB31-BAF12F159B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5023796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Altre associazioni</a:t>
              </a:r>
              <a:endParaRPr lang="it-IT" altLang="it-IT" sz="2000" dirty="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0" name="Text Placeholder 7">
              <a:extLst>
                <a:ext uri="{FF2B5EF4-FFF2-40B4-BE49-F238E27FC236}">
                  <a16:creationId xmlns:a16="http://schemas.microsoft.com/office/drawing/2014/main" id="{7DD734C8-B70F-F54E-ACCC-7548D13E21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5590048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Associazioni tecniche</a:t>
              </a:r>
              <a:endParaRPr lang="it-IT" altLang="it-IT" sz="200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1" name="Text Placeholder 7">
              <a:extLst>
                <a:ext uri="{FF2B5EF4-FFF2-40B4-BE49-F238E27FC236}">
                  <a16:creationId xmlns:a16="http://schemas.microsoft.com/office/drawing/2014/main" id="{E48910DF-605A-1A43-913D-9FAE475C28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2758788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366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id="{9C00A28F-7099-1142-B378-3C26F96E7C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77775" y="3325040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38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3" name="Text Placeholder 7">
              <a:extLst>
                <a:ext uri="{FF2B5EF4-FFF2-40B4-BE49-F238E27FC236}">
                  <a16:creationId xmlns:a16="http://schemas.microsoft.com/office/drawing/2014/main" id="{79CAF7F2-71FD-9045-A293-C4BE7F4A145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3891292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1143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" name="Text Placeholder 7">
              <a:extLst>
                <a:ext uri="{FF2B5EF4-FFF2-40B4-BE49-F238E27FC236}">
                  <a16:creationId xmlns:a16="http://schemas.microsoft.com/office/drawing/2014/main" id="{2805B42A-EEF7-0D42-866F-AA2945EE7B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4457544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816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5" name="Text Placeholder 7">
              <a:extLst>
                <a:ext uri="{FF2B5EF4-FFF2-40B4-BE49-F238E27FC236}">
                  <a16:creationId xmlns:a16="http://schemas.microsoft.com/office/drawing/2014/main" id="{7D43DB10-7ACB-A749-9C2B-7204EDE2DD0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5023796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1975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Text Placeholder 7">
              <a:extLst>
                <a:ext uri="{FF2B5EF4-FFF2-40B4-BE49-F238E27FC236}">
                  <a16:creationId xmlns:a16="http://schemas.microsoft.com/office/drawing/2014/main" id="{457DDD36-9279-8F41-A221-3461F30236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5590048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165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114FE9E-8FCF-7646-900A-7ECEDA147528}"/>
              </a:ext>
            </a:extLst>
          </p:cNvPr>
          <p:cNvGrpSpPr/>
          <p:nvPr/>
        </p:nvGrpSpPr>
        <p:grpSpPr>
          <a:xfrm>
            <a:off x="5704352" y="3409322"/>
            <a:ext cx="6487648" cy="2879725"/>
            <a:chOff x="5704352" y="3409322"/>
            <a:chExt cx="4941603" cy="2879725"/>
          </a:xfrm>
        </p:grpSpPr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B586629B-A578-4D43-A30A-BFE44F7AF3DA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3985585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2291D24F-766C-FD4D-9908-800A13FB6382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3409322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0DF44D67-0399-9F4C-8D68-3C4B56F13EE7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5136522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D5FD93AA-68C5-C645-B4A7-4516A2F1133C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4560260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49191E6C-84CE-104D-A039-EA85E8DEA40E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6289047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E79E0D35-5EB4-5E42-A16A-6B1D9DC2373F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5712785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2">
            <a:extLst>
              <a:ext uri="{FF2B5EF4-FFF2-40B4-BE49-F238E27FC236}">
                <a16:creationId xmlns:a16="http://schemas.microsoft.com/office/drawing/2014/main" id="{F23CE4C6-D77E-5E42-A929-B04A4793F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603" y="6338260"/>
            <a:ext cx="2971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it-IT" sz="16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Aggiornato al 31/12/2022</a:t>
            </a:r>
          </a:p>
        </p:txBody>
      </p:sp>
      <p:pic>
        <p:nvPicPr>
          <p:cNvPr id="38" name="Immagine 3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EC32D6-C12B-BF4A-9349-B9552756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619999"/>
            <a:ext cx="4302134" cy="50400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66A7B18-D8AB-D99D-5326-AE076804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</p:spTree>
    <p:extLst>
      <p:ext uri="{BB962C8B-B14F-4D97-AF65-F5344CB8AC3E}">
        <p14:creationId xmlns:p14="http://schemas.microsoft.com/office/powerpoint/2010/main" val="2792950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cerchio, schermata&#10;&#10;Descrizione generata automaticamente">
            <a:extLst>
              <a:ext uri="{FF2B5EF4-FFF2-40B4-BE49-F238E27FC236}">
                <a16:creationId xmlns:a16="http://schemas.microsoft.com/office/drawing/2014/main" id="{2EBD7B1C-936A-7B76-E238-81128218D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25" y="2281"/>
            <a:ext cx="11702265" cy="6855719"/>
          </a:xfrm>
          <a:prstGeom prst="rect">
            <a:avLst/>
          </a:prstGeom>
        </p:spPr>
      </p:pic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8859C71D-EA5A-C6DB-26FF-BE4624C8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</p:spTree>
    <p:extLst>
      <p:ext uri="{BB962C8B-B14F-4D97-AF65-F5344CB8AC3E}">
        <p14:creationId xmlns:p14="http://schemas.microsoft.com/office/powerpoint/2010/main" val="1055796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69DED6B2-AD51-6543-AF02-2A8ABF48B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96" y="1928327"/>
            <a:ext cx="10888009" cy="418596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1A2C43F-2CF5-EE4B-8415-B44881AFE78D}"/>
              </a:ext>
            </a:extLst>
          </p:cNvPr>
          <p:cNvSpPr txBox="1">
            <a:spLocks/>
          </p:cNvSpPr>
          <p:nvPr/>
        </p:nvSpPr>
        <p:spPr bwMode="auto">
          <a:xfrm>
            <a:off x="577850" y="927100"/>
            <a:ext cx="822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Profilo di spesa per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ricerca, personale e funzionamento</a:t>
            </a:r>
            <a:endParaRPr lang="it-IT" altLang="it-IT" sz="1800" dirty="0">
              <a:solidFill>
                <a:srgbClr val="4297B7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AD85C8F-CFC7-134C-9472-31CAF4102A53}"/>
              </a:ext>
            </a:extLst>
          </p:cNvPr>
          <p:cNvSpPr txBox="1">
            <a:spLocks/>
          </p:cNvSpPr>
          <p:nvPr/>
        </p:nvSpPr>
        <p:spPr bwMode="auto">
          <a:xfrm>
            <a:off x="2378519" y="3176491"/>
            <a:ext cx="18081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</a:rPr>
              <a:t>personale</a:t>
            </a:r>
            <a:endParaRPr lang="it-IT" altLang="it-IT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F19665F-8977-AC45-8D3A-75B67F6FED9C}"/>
              </a:ext>
            </a:extLst>
          </p:cNvPr>
          <p:cNvSpPr txBox="1">
            <a:spLocks/>
          </p:cNvSpPr>
          <p:nvPr/>
        </p:nvSpPr>
        <p:spPr bwMode="auto">
          <a:xfrm>
            <a:off x="6871668" y="3176491"/>
            <a:ext cx="180816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</a:rPr>
              <a:t>ricerca</a:t>
            </a:r>
            <a:endParaRPr lang="it-IT" altLang="it-IT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D793E2-13A7-8F46-A6D7-7EA494D4375E}"/>
              </a:ext>
            </a:extLst>
          </p:cNvPr>
          <p:cNvSpPr txBox="1">
            <a:spLocks/>
          </p:cNvSpPr>
          <p:nvPr/>
        </p:nvSpPr>
        <p:spPr bwMode="auto">
          <a:xfrm>
            <a:off x="2449513" y="3544656"/>
            <a:ext cx="15537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b="1" dirty="0">
                <a:solidFill>
                  <a:schemeClr val="bg1"/>
                </a:solidFill>
                <a:latin typeface="Arial" panose="020B0604020202020204" pitchFamily="34" charset="0"/>
              </a:rPr>
              <a:t>44,8</a:t>
            </a:r>
            <a:r>
              <a:rPr lang="it-IT" altLang="it-IT" sz="2000" b="1" dirty="0">
                <a:solidFill>
                  <a:schemeClr val="bg1"/>
                </a:solidFill>
                <a:latin typeface="Arial" panose="020B0604020202020204" pitchFamily="34" charset="0"/>
              </a:rPr>
              <a:t>%</a:t>
            </a:r>
            <a:endParaRPr lang="it-IT" altLang="it-IT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ACCF43-B9C4-0D4D-92E0-B29E83FE7268}"/>
              </a:ext>
            </a:extLst>
          </p:cNvPr>
          <p:cNvSpPr txBox="1">
            <a:spLocks/>
          </p:cNvSpPr>
          <p:nvPr/>
        </p:nvSpPr>
        <p:spPr bwMode="auto">
          <a:xfrm>
            <a:off x="6984380" y="3635375"/>
            <a:ext cx="16954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b="1" dirty="0">
                <a:solidFill>
                  <a:schemeClr val="bg1"/>
                </a:solidFill>
                <a:latin typeface="Arial" panose="020B0604020202020204" pitchFamily="34" charset="0"/>
              </a:rPr>
              <a:t>39.7</a:t>
            </a:r>
            <a:r>
              <a:rPr lang="it-IT" altLang="it-IT" sz="2000" b="1" dirty="0">
                <a:solidFill>
                  <a:schemeClr val="bg1"/>
                </a:solidFill>
                <a:latin typeface="Arial" panose="020B0604020202020204" pitchFamily="34" charset="0"/>
              </a:rPr>
              <a:t> %</a:t>
            </a:r>
            <a:endParaRPr lang="it-IT" altLang="it-IT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3691783-7D88-2B4B-B970-03E0D11BABC4}"/>
              </a:ext>
            </a:extLst>
          </p:cNvPr>
          <p:cNvSpPr txBox="1">
            <a:spLocks/>
          </p:cNvSpPr>
          <p:nvPr/>
        </p:nvSpPr>
        <p:spPr bwMode="auto">
          <a:xfrm>
            <a:off x="9734460" y="3683000"/>
            <a:ext cx="139861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b="1" dirty="0">
                <a:solidFill>
                  <a:schemeClr val="bg1"/>
                </a:solidFill>
                <a:latin typeface="Arial" panose="020B0604020202020204" pitchFamily="34" charset="0"/>
              </a:rPr>
              <a:t>15.5</a:t>
            </a:r>
            <a:r>
              <a:rPr lang="it-IT" altLang="it-IT" sz="2000" b="1" dirty="0">
                <a:solidFill>
                  <a:schemeClr val="bg1"/>
                </a:solidFill>
                <a:latin typeface="Arial" panose="020B0604020202020204" pitchFamily="34" charset="0"/>
              </a:rPr>
              <a:t>%</a:t>
            </a:r>
            <a:endParaRPr lang="it-IT" altLang="it-IT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75725C9-694E-6244-9519-9E90E6C68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91" y="160509"/>
            <a:ext cx="52578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5400" b="1" dirty="0">
                <a:solidFill>
                  <a:srgbClr val="28365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Bilancio 2022</a:t>
            </a:r>
            <a:endParaRPr lang="it-IT" altLang="it-IT" sz="5400" dirty="0">
              <a:solidFill>
                <a:srgbClr val="28365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D6068D7-4624-A443-AC8E-9332521E4E8C}"/>
              </a:ext>
            </a:extLst>
          </p:cNvPr>
          <p:cNvSpPr txBox="1">
            <a:spLocks/>
          </p:cNvSpPr>
          <p:nvPr/>
        </p:nvSpPr>
        <p:spPr bwMode="auto">
          <a:xfrm>
            <a:off x="9460186" y="3130550"/>
            <a:ext cx="226826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800" b="1" dirty="0">
                <a:solidFill>
                  <a:schemeClr val="bg1"/>
                </a:solidFill>
                <a:latin typeface="Arial" panose="020B0604020202020204" pitchFamily="34" charset="0"/>
              </a:rPr>
              <a:t>strutture e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800" b="1" dirty="0">
                <a:solidFill>
                  <a:schemeClr val="bg1"/>
                </a:solidFill>
                <a:latin typeface="Arial" panose="020B0604020202020204" pitchFamily="34" charset="0"/>
              </a:rPr>
              <a:t>funzionamento</a:t>
            </a:r>
            <a:endParaRPr lang="it-IT" altLang="it-IT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B5AF06C-049A-2844-9A65-4362B169F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888" y="5021921"/>
            <a:ext cx="1168400" cy="9017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A56A5F-7016-B74D-A6B8-97048E883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330" y="5046186"/>
            <a:ext cx="952500" cy="8128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730A9A2-F4AB-224C-8ABC-2E7EC6215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472" y="5144003"/>
            <a:ext cx="812800" cy="7747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3F36799-D406-066D-B3E5-7BF32D1D2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</p:spTree>
    <p:extLst>
      <p:ext uri="{BB962C8B-B14F-4D97-AF65-F5344CB8AC3E}">
        <p14:creationId xmlns:p14="http://schemas.microsoft.com/office/powerpoint/2010/main" val="2302130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746DFE6-3CDD-638C-C658-49BEDD3B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77CA4A3-B6CC-6E40-A742-7685F38A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217769"/>
            <a:ext cx="6096001" cy="590931"/>
          </a:xfrm>
        </p:spPr>
        <p:txBody>
          <a:bodyPr/>
          <a:lstStyle/>
          <a:p>
            <a:r>
              <a:rPr lang="it-IT" dirty="0">
                <a:solidFill>
                  <a:srgbClr val="283651"/>
                </a:solidFill>
              </a:rPr>
              <a:t>L’organigramma dell’INFN</a:t>
            </a:r>
            <a:endParaRPr lang="it-IT" dirty="0">
              <a:solidFill>
                <a:srgbClr val="4297B7"/>
              </a:solidFill>
              <a:latin typeface="+mn-lt"/>
            </a:endParaRPr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3B4FCE6E-926F-221D-5FFA-0BE3591ABAB3}"/>
              </a:ext>
            </a:extLst>
          </p:cNvPr>
          <p:cNvSpPr/>
          <p:nvPr/>
        </p:nvSpPr>
        <p:spPr>
          <a:xfrm>
            <a:off x="703730" y="3263153"/>
            <a:ext cx="896470" cy="3316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BBF67E-24D2-21FA-D8DF-EA4827BC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9CC0607-0E2B-0DD9-0C33-4BEF4A34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51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Il Calcolo nell’INFN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2050" name="Picture 2" descr="Visita guidata al Centro di Calcolo">
            <a:extLst>
              <a:ext uri="{FF2B5EF4-FFF2-40B4-BE49-F238E27FC236}">
                <a16:creationId xmlns:a16="http://schemas.microsoft.com/office/drawing/2014/main" id="{52CFC4D8-8A43-D6C2-0BFE-2395582B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64" y="1833384"/>
            <a:ext cx="4665950" cy="27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045251-9F97-EB95-9DAA-13AEC54C8AD0}"/>
              </a:ext>
            </a:extLst>
          </p:cNvPr>
          <p:cNvSpPr txBox="1"/>
          <p:nvPr/>
        </p:nvSpPr>
        <p:spPr>
          <a:xfrm>
            <a:off x="3289788" y="4727237"/>
            <a:ext cx="5302620" cy="144655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FF0000"/>
                </a:solidFill>
              </a:rPr>
              <a:t>Tutte le attività INFN, sia scientifiche che amministrative, richiedono un’infrastruttura di calcolo e un insieme di servizi altamente efficienti e personale altamente qualificato</a:t>
            </a:r>
          </a:p>
        </p:txBody>
      </p:sp>
      <p:pic>
        <p:nvPicPr>
          <p:cNvPr id="2056" name="Picture 8" descr="10 dicas para uma boa gestão de Data Centers - Centric Solution |  ManageEngine - Gerenciamento de TI Simplificado">
            <a:extLst>
              <a:ext uri="{FF2B5EF4-FFF2-40B4-BE49-F238E27FC236}">
                <a16:creationId xmlns:a16="http://schemas.microsoft.com/office/drawing/2014/main" id="{1A431781-8959-2509-727D-B268C8B9F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79" y="1833384"/>
            <a:ext cx="5228668" cy="27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658D929-B94E-6B26-20FF-DAF2AAA4A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603292-475C-803B-D073-CB8F0E06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90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L’Infrastruttura di Calcolo Scientifico INFN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8CFDC6-63D3-8DFA-3372-DD7E718B0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750" y="1646238"/>
            <a:ext cx="4184195" cy="50919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9A750D-67CF-C9E7-3534-39BBA970EE60}"/>
              </a:ext>
            </a:extLst>
          </p:cNvPr>
          <p:cNvSpPr txBox="1"/>
          <p:nvPr/>
        </p:nvSpPr>
        <p:spPr>
          <a:xfrm>
            <a:off x="813677" y="1912376"/>
            <a:ext cx="56165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L’Infrastruttura di Calcolo INFN, in attività da più di  20 anni, è costituita da 10 centri: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1 Tier1: CNAF @ 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9 Tier2: BA – CT – LNF - LNL/PD - MI – NA – PI - RM1 - TO</a:t>
            </a:r>
          </a:p>
          <a:p>
            <a:endParaRPr lang="it-IT" sz="2000" dirty="0"/>
          </a:p>
          <a:p>
            <a:r>
              <a:rPr lang="it-IT" sz="2000" dirty="0"/>
              <a:t>connessi con link dedicati a 240 Gbps (Tier1) e a 10 / 100 Gbps (Tier2) al backbone del GARR</a:t>
            </a:r>
          </a:p>
          <a:p>
            <a:endParaRPr lang="it-IT" sz="2000" dirty="0"/>
          </a:p>
          <a:p>
            <a:r>
              <a:rPr lang="it-IT" sz="2000" dirty="0"/>
              <a:t>Non solo centri INFN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HPC @CINECA: da anni l’INFN utilizza i sistemi di calcolo ad alte prestazioni sia per l’HTC che per attività che richiedono alta parallelizzazione   </a:t>
            </a:r>
          </a:p>
          <a:p>
            <a:endParaRPr lang="it-IT" sz="2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BC9CBE-8615-4466-86B4-3C6FA953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F378B1-A672-CEFD-D414-40518ECF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570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Calcolo Scientifico @ Tecnopolo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A730714-CE67-C6CA-9275-6F635ED8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08" y="1260199"/>
            <a:ext cx="9796390" cy="551047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B173110-F0F7-7135-A4D5-0BE0AF0A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2CB77B-69B4-F369-CEA2-FF61E204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00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L’Infrastruttura di Calcolo Scientifico INFN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G. Carlino - Organizzazione del Calcolo INFN</a:t>
            </a:r>
          </a:p>
        </p:txBody>
      </p:sp>
      <p:pic>
        <p:nvPicPr>
          <p:cNvPr id="5" name="Immagine 4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507E023E-6AEA-9C46-3195-DB00E060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230" y="1911269"/>
            <a:ext cx="5699528" cy="431345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BE9D04-9CCB-2D42-A5F5-AB6B735195CF}"/>
              </a:ext>
            </a:extLst>
          </p:cNvPr>
          <p:cNvSpPr txBox="1"/>
          <p:nvPr/>
        </p:nvSpPr>
        <p:spPr>
          <a:xfrm>
            <a:off x="977885" y="1867395"/>
            <a:ext cx="44494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Risorse di calcolo e storage nei centri: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Calcolo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170.000 cores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2.200.000 HepSpec06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125 PB Disco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220 PB Nastro</a:t>
            </a:r>
          </a:p>
          <a:p>
            <a:endParaRPr lang="it-IT" sz="2000" dirty="0"/>
          </a:p>
          <a:p>
            <a:r>
              <a:rPr lang="it-IT" sz="2000" dirty="0"/>
              <a:t>L’infrastruttura si sta arricchendo di architetture alternative (GPU, FPGA, ARM) per supportare applicazioni parallele e studiare come aumentare l’efficienza energetica dei centri 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A49FA98-DDEB-0B25-C9A3-95A35740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505D2B1-3E8C-BCA7-3C00-64DA68140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454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WLCG – Il calcolo distribuito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BB47E3B-3945-BF92-FBCF-CFA1A9D41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781" y="2030674"/>
            <a:ext cx="4599490" cy="431202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452C7C-A37F-0817-0163-024D71B91D47}"/>
              </a:ext>
            </a:extLst>
          </p:cNvPr>
          <p:cNvSpPr txBox="1"/>
          <p:nvPr/>
        </p:nvSpPr>
        <p:spPr>
          <a:xfrm>
            <a:off x="811837" y="2136336"/>
            <a:ext cx="56202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L’Infrastruttura di Calcolo Scientifico INFN è parte dell’infrastruttura mondiale di calcolo distribuito gestita da WLCG in attività dall’inizio degli anni 2000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Il progetto WLCG (Worldwide LHC Computing Grid) è una collaborazione internazionale di circa 170 centri in più di 40 paesi che nasce con la missione di fornire risorse di calcolo e storage in una singola infrastruttura, per distribuire e analizzare i dati raccolti da LHC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Evoluzione di WLCG per includere esperimenti non LHC o non HEP (astroparticles)</a:t>
            </a:r>
          </a:p>
          <a:p>
            <a:endParaRPr lang="it-IT" sz="2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DB966E-E079-35A8-2E57-AA01392B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67D4BD-8CD6-DC50-BF0F-B04FF416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639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244A0-D52F-BCF9-CE66-A6DFC5A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sfide del calcolo scientifico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BDD67-629A-F671-D319-442B301B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G. Carlino - </a:t>
            </a:r>
            <a:r>
              <a:rPr lang="en-US" dirty="0" err="1"/>
              <a:t>Organizzazione</a:t>
            </a:r>
            <a:r>
              <a:rPr lang="en-US" dirty="0"/>
              <a:t> del </a:t>
            </a:r>
            <a:r>
              <a:rPr lang="en-US" dirty="0" err="1"/>
              <a:t>Calcolo</a:t>
            </a:r>
            <a:r>
              <a:rPr lang="en-US" dirty="0"/>
              <a:t> INFN</a:t>
            </a:r>
            <a:endParaRPr lang="it-IT" dirty="0"/>
          </a:p>
        </p:txBody>
      </p:sp>
      <p:pic>
        <p:nvPicPr>
          <p:cNvPr id="6" name="Immagine 5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946BD9A6-71C6-9B06-1638-611022261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0" y="5036373"/>
            <a:ext cx="4684402" cy="13513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60ABE0-0B44-A841-CAE2-87E539AF0030}"/>
              </a:ext>
            </a:extLst>
          </p:cNvPr>
          <p:cNvSpPr txBox="1"/>
          <p:nvPr/>
        </p:nvSpPr>
        <p:spPr>
          <a:xfrm>
            <a:off x="5923921" y="2465759"/>
            <a:ext cx="609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L’evoluzione della tecnologia e delle infrastrutture «standard» usate fino al Run2 di LHC non aiuta a ridurre i costi!</a:t>
            </a:r>
          </a:p>
          <a:p>
            <a:endParaRPr lang="it-IT" dirty="0">
              <a:solidFill>
                <a:schemeClr val="accent1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È necessario apportare innovazioni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</a:rPr>
              <a:t>Tecnologia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</a:rPr>
              <a:t>Parallelizzazione </a:t>
            </a:r>
            <a:r>
              <a:rPr lang="it-IT" dirty="0">
                <a:solidFill>
                  <a:srgbClr val="FF0000"/>
                </a:solidFill>
              </a:rPr>
              <a:t>(HP06/$$)</a:t>
            </a:r>
            <a:r>
              <a:rPr lang="it-IT" dirty="0">
                <a:solidFill>
                  <a:schemeClr val="tx2"/>
                </a:solidFill>
              </a:rPr>
              <a:t>, eterogeneità </a:t>
            </a:r>
            <a:r>
              <a:rPr lang="it-IT" dirty="0">
                <a:solidFill>
                  <a:srgbClr val="FF0000"/>
                </a:solidFill>
              </a:rPr>
              <a:t>(HP06/Watt)</a:t>
            </a:r>
            <a:endParaRPr lang="it-IT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</a:rPr>
              <a:t>Infrastruttura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</a:rPr>
              <a:t>Data Lake</a:t>
            </a:r>
            <a:r>
              <a:rPr lang="it-IT" dirty="0">
                <a:solidFill>
                  <a:schemeClr val="tx2"/>
                </a:solidFill>
              </a:rPr>
              <a:t>: consolidamento dello storage in pochi centri, CPU da centri HPC o cloud commerciali, riduzione costi </a:t>
            </a:r>
            <a:r>
              <a:rPr lang="it-IT" dirty="0" err="1">
                <a:solidFill>
                  <a:schemeClr val="tx2"/>
                </a:solidFill>
              </a:rPr>
              <a:t>operations</a:t>
            </a:r>
            <a:r>
              <a:rPr lang="it-IT" dirty="0">
                <a:solidFill>
                  <a:schemeClr val="tx2"/>
                </a:solidFill>
              </a:rPr>
              <a:t> (</a:t>
            </a:r>
            <a:r>
              <a:rPr lang="it-IT" dirty="0" err="1">
                <a:solidFill>
                  <a:schemeClr val="tx2"/>
                </a:solidFill>
              </a:rPr>
              <a:t>QoS</a:t>
            </a:r>
            <a:r>
              <a:rPr lang="it-IT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</a:rPr>
              <a:t>Computing e Analysis Model degli esperimenti  </a:t>
            </a:r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957162-2219-F770-1CD4-A24843667B59}"/>
              </a:ext>
            </a:extLst>
          </p:cNvPr>
          <p:cNvSpPr txBox="1"/>
          <p:nvPr/>
        </p:nvSpPr>
        <p:spPr>
          <a:xfrm>
            <a:off x="762001" y="1897052"/>
            <a:ext cx="4975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prossima generazione di esperimenti HEP richiederanno enormi risorse di calcolo e storage (e rete) per la crescente complessità degli eventi (track </a:t>
            </a:r>
            <a:r>
              <a:rPr lang="it-IT" dirty="0" err="1"/>
              <a:t>multiplicity</a:t>
            </a:r>
            <a:r>
              <a:rPr lang="it-IT" dirty="0"/>
              <a:t>) e la quantità di dati raccolti (quasi un ordine di grandezza maggiore a LHC)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Risorse di calcolo necessarie x20 rispetto a oggi ma </a:t>
            </a:r>
            <a:r>
              <a:rPr lang="it-IT" dirty="0">
                <a:solidFill>
                  <a:schemeClr val="tx2"/>
                </a:solidFill>
              </a:rPr>
              <a:t>il budget a disposizione resterà sostanzialmente costante (</a:t>
            </a:r>
            <a:r>
              <a:rPr lang="it-IT" dirty="0" err="1">
                <a:solidFill>
                  <a:schemeClr val="tx2"/>
                </a:solidFill>
              </a:rPr>
              <a:t>flat</a:t>
            </a:r>
            <a:r>
              <a:rPr lang="it-IT" dirty="0">
                <a:solidFill>
                  <a:schemeClr val="tx2"/>
                </a:solidFill>
              </a:rPr>
              <a:t> budget) </a:t>
            </a:r>
            <a:r>
              <a:rPr lang="it-IT" dirty="0">
                <a:solidFill>
                  <a:srgbClr val="FF0000"/>
                </a:solidFill>
              </a:rPr>
              <a:t>e non c’è sempre un PNRR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</a:rPr>
              <a:t>Nuovi esperimenti richiederanno risorse paragonabili a HL-LHC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F846F9-1171-8E42-5FFC-C6955289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AEBC89-52B7-5A20-56F1-3CA7B397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67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2799C-B886-D149-857D-E90206F8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086" y="1685711"/>
            <a:ext cx="6096001" cy="3250121"/>
          </a:xfrm>
        </p:spPr>
        <p:txBody>
          <a:bodyPr/>
          <a:lstStyle/>
          <a:p>
            <a:r>
              <a:rPr lang="it-IT" dirty="0">
                <a:solidFill>
                  <a:srgbClr val="283651"/>
                </a:solidFill>
              </a:rPr>
              <a:t>L’INFN è stato fondato </a:t>
            </a:r>
            <a:br>
              <a:rPr lang="it-IT" dirty="0">
                <a:solidFill>
                  <a:srgbClr val="4297B7"/>
                </a:solidFill>
              </a:rPr>
            </a:br>
            <a:r>
              <a:rPr lang="it-IT" sz="4800" b="1" dirty="0">
                <a:solidFill>
                  <a:srgbClr val="4297B7"/>
                </a:solidFill>
              </a:rPr>
              <a:t>nel 1951</a:t>
            </a:r>
            <a:br>
              <a:rPr lang="it-IT" dirty="0"/>
            </a:br>
            <a:r>
              <a:rPr lang="it-IT" dirty="0">
                <a:solidFill>
                  <a:srgbClr val="283651"/>
                </a:solidFill>
                <a:latin typeface="+mn-lt"/>
              </a:rPr>
              <a:t>e ha una lunga e prestigiosa</a:t>
            </a:r>
            <a:br>
              <a:rPr lang="it-IT" dirty="0">
                <a:solidFill>
                  <a:srgbClr val="283651"/>
                </a:solidFill>
                <a:latin typeface="+mn-lt"/>
              </a:rPr>
            </a:br>
            <a:r>
              <a:rPr lang="it-IT" dirty="0">
                <a:solidFill>
                  <a:srgbClr val="283651"/>
                </a:solidFill>
                <a:latin typeface="+mn-lt"/>
              </a:rPr>
              <a:t>storia che discende</a:t>
            </a:r>
            <a:br>
              <a:rPr lang="it-IT" dirty="0">
                <a:solidFill>
                  <a:srgbClr val="283651"/>
                </a:solidFill>
                <a:latin typeface="+mn-lt"/>
              </a:rPr>
            </a:br>
            <a:r>
              <a:rPr lang="it-IT" dirty="0">
                <a:solidFill>
                  <a:srgbClr val="283651"/>
                </a:solidFill>
                <a:latin typeface="+mn-lt"/>
              </a:rPr>
              <a:t>da </a:t>
            </a:r>
            <a:r>
              <a:rPr lang="it-IT" dirty="0">
                <a:solidFill>
                  <a:srgbClr val="4297B7"/>
                </a:solidFill>
                <a:latin typeface="+mn-lt"/>
              </a:rPr>
              <a:t>Enrico Fermi </a:t>
            </a:r>
            <a:br>
              <a:rPr lang="it-IT" dirty="0">
                <a:solidFill>
                  <a:srgbClr val="4297B7"/>
                </a:solidFill>
                <a:latin typeface="+mn-lt"/>
              </a:rPr>
            </a:br>
            <a:r>
              <a:rPr lang="it-IT" dirty="0">
                <a:solidFill>
                  <a:srgbClr val="4297B7"/>
                </a:solidFill>
                <a:latin typeface="+mn-lt"/>
              </a:rPr>
              <a:t>e i ragazzi di via </a:t>
            </a:r>
            <a:r>
              <a:rPr lang="it-IT" dirty="0" err="1">
                <a:solidFill>
                  <a:srgbClr val="4297B7"/>
                </a:solidFill>
                <a:latin typeface="+mn-lt"/>
              </a:rPr>
              <a:t>Panisperna</a:t>
            </a:r>
            <a:endParaRPr lang="it-IT" dirty="0">
              <a:solidFill>
                <a:srgbClr val="4297B7"/>
              </a:solidFill>
              <a:latin typeface="+mn-lt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F065A5-148D-0CBF-46AF-1EA5E358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87B7DE-5428-9220-ABFC-D833AB2B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</a:t>
            </a:fld>
            <a:endParaRPr lang="it-IT"/>
          </a:p>
        </p:txBody>
      </p:sp>
      <p:pic>
        <p:nvPicPr>
          <p:cNvPr id="7" name="Immagine 6" descr="Immagine che contiene persona, posando, vecchio, gruppo&#10;&#10;Descrizione generata automaticamente">
            <a:extLst>
              <a:ext uri="{FF2B5EF4-FFF2-40B4-BE49-F238E27FC236}">
                <a16:creationId xmlns:a16="http://schemas.microsoft.com/office/drawing/2014/main" id="{848EE9A4-26D9-084E-B5E9-D546E44FC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29" t="4446" r="729" b="9347"/>
          <a:stretch/>
        </p:blipFill>
        <p:spPr>
          <a:xfrm>
            <a:off x="-79513" y="1"/>
            <a:ext cx="52986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8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244A0-D52F-BCF9-CE66-A6DFC5A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Stima necessità risorse ($$)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01DF11-41E1-E774-0E46-29AC73A94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407" y="4979721"/>
            <a:ext cx="8686490" cy="11020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it-IT" sz="2000" dirty="0"/>
              <a:t>Le esigenze di risorse di calcolo per ATLAS e CMS sono compatibili con l’ipotesi di </a:t>
            </a:r>
            <a:r>
              <a:rPr lang="it-IT" sz="2000" dirty="0" err="1"/>
              <a:t>flat</a:t>
            </a:r>
            <a:r>
              <a:rPr lang="it-IT" sz="2000" dirty="0"/>
              <a:t> budget (nelle ipotesi più aggressive) </a:t>
            </a:r>
          </a:p>
          <a:p>
            <a:pPr>
              <a:lnSpc>
                <a:spcPct val="100000"/>
              </a:lnSpc>
            </a:pPr>
            <a:r>
              <a:rPr lang="it-IT" sz="2000" dirty="0"/>
              <a:t>La possibile inclusione di risorse con acceleratori per i work-flow centrali permetterà di ridurre le esigenze rendere i modelli più sostenibili riducendo i consumi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BDD67-629A-F671-D319-442B301B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Carlino - Organizzazione del Calcolo INFN</a:t>
            </a:r>
            <a:endParaRPr lang="it-IT" dirty="0"/>
          </a:p>
        </p:txBody>
      </p:sp>
      <p:pic>
        <p:nvPicPr>
          <p:cNvPr id="8" name="Immagine 7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EB7796EC-01A7-AAFD-EBEF-37E22A40E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7" y="2078719"/>
            <a:ext cx="3808699" cy="2809029"/>
          </a:xfrm>
          <a:prstGeom prst="rect">
            <a:avLst/>
          </a:prstGeom>
        </p:spPr>
      </p:pic>
      <p:pic>
        <p:nvPicPr>
          <p:cNvPr id="10" name="Immagine 9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CBE471B5-F41D-C2E2-FCB1-8916D6988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092" y="2141078"/>
            <a:ext cx="3708407" cy="2807579"/>
          </a:xfrm>
          <a:prstGeom prst="rect">
            <a:avLst/>
          </a:prstGeom>
        </p:spPr>
      </p:pic>
      <p:pic>
        <p:nvPicPr>
          <p:cNvPr id="12" name="Immagine 11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7822C9E1-057C-8A9D-8375-DDC4E6761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003" y="2062947"/>
            <a:ext cx="4205740" cy="2871157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53F0C2-84D2-9D22-7619-6A94E6D2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9D9C52-908E-6200-B7CF-12408E6E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545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244A0-D52F-BCF9-CE66-A6DFC5A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Evoluzione necessità risorse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BDD67-629A-F671-D319-442B301B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Carlino - Organizzazione del Calcolo INFN</a:t>
            </a:r>
            <a:endParaRPr lang="it-IT"/>
          </a:p>
        </p:txBody>
      </p:sp>
      <p:pic>
        <p:nvPicPr>
          <p:cNvPr id="8" name="Immagine 7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3DE53AF5-0ECE-21E3-9C5E-069CE8D79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90" y="1962991"/>
            <a:ext cx="7772400" cy="42241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6C8640D-C8C6-7A2B-3E82-49156EC61E59}"/>
              </a:ext>
            </a:extLst>
          </p:cNvPr>
          <p:cNvSpPr txBox="1"/>
          <p:nvPr/>
        </p:nvSpPr>
        <p:spPr>
          <a:xfrm>
            <a:off x="267932" y="3893169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Simone Campana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CHEP 23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4B39F2-7721-DF5C-0D1F-CBF440C0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1E03F0-5BFD-A35A-D09D-5F78EA78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815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244A0-D52F-BCF9-CE66-A6DFC5A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Una nuova sfida: Il PNRR - ICSC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BDD67-629A-F671-D319-442B301B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Carlino - Organizzazione del Calcolo INFN</a:t>
            </a:r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970B154D-DA48-512B-1189-F23BCDA4D8EA}"/>
              </a:ext>
            </a:extLst>
          </p:cNvPr>
          <p:cNvSpPr txBox="1">
            <a:spLocks/>
          </p:cNvSpPr>
          <p:nvPr/>
        </p:nvSpPr>
        <p:spPr>
          <a:xfrm>
            <a:off x="1750868" y="1930226"/>
            <a:ext cx="8283251" cy="723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200" dirty="0">
                <a:solidFill>
                  <a:schemeClr val="tx1"/>
                </a:solidFill>
              </a:rPr>
              <a:t>Il PNRR comporta una sfida enorme per il calcolo INFN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200" dirty="0">
                <a:solidFill>
                  <a:srgbClr val="FF0000"/>
                </a:solidFill>
              </a:rPr>
              <a:t>ICSC - Centro Nazionale di Ricerca in HPC, Big Data e Quantum Computing</a:t>
            </a:r>
            <a:endParaRPr lang="it-IT" sz="2200" dirty="0"/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it-IT" sz="1800" dirty="0"/>
          </a:p>
        </p:txBody>
      </p:sp>
      <p:grpSp>
        <p:nvGrpSpPr>
          <p:cNvPr id="12" name="object 8">
            <a:extLst>
              <a:ext uri="{FF2B5EF4-FFF2-40B4-BE49-F238E27FC236}">
                <a16:creationId xmlns:a16="http://schemas.microsoft.com/office/drawing/2014/main" id="{B88D5C03-9C90-9961-56FE-F60FA16D0D3B}"/>
              </a:ext>
            </a:extLst>
          </p:cNvPr>
          <p:cNvGrpSpPr/>
          <p:nvPr/>
        </p:nvGrpSpPr>
        <p:grpSpPr>
          <a:xfrm>
            <a:off x="345532" y="2785501"/>
            <a:ext cx="7361853" cy="3707374"/>
            <a:chOff x="1429407" y="1408922"/>
            <a:chExt cx="10768688" cy="5449074"/>
          </a:xfrm>
        </p:grpSpPr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46A77453-111F-EF6C-1C70-D6ACA48032F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9407" y="1408922"/>
              <a:ext cx="10768688" cy="5449074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2A5228D4-539C-0807-B55F-93F5B15E612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70335" y="6149340"/>
              <a:ext cx="827531" cy="417576"/>
            </a:xfrm>
            <a:prstGeom prst="rect">
              <a:avLst/>
            </a:prstGeom>
          </p:spPr>
        </p:pic>
      </p:grp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2144CDE3-648F-AF9A-CD83-553FAAF06E56}"/>
              </a:ext>
            </a:extLst>
          </p:cNvPr>
          <p:cNvSpPr txBox="1">
            <a:spLocks/>
          </p:cNvSpPr>
          <p:nvPr/>
        </p:nvSpPr>
        <p:spPr>
          <a:xfrm>
            <a:off x="7945617" y="2669101"/>
            <a:ext cx="4177004" cy="38237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000" dirty="0">
                <a:solidFill>
                  <a:schemeClr val="tx1"/>
                </a:solidFill>
              </a:rPr>
              <a:t>L’ intera infrastruttura di calcolo INFN è inserita nel Centro Nazionale</a:t>
            </a:r>
          </a:p>
          <a:p>
            <a:pPr>
              <a:lnSpc>
                <a:spcPct val="100000"/>
              </a:lnSpc>
            </a:pPr>
            <a:r>
              <a:rPr lang="it-IT" sz="2000" dirty="0">
                <a:solidFill>
                  <a:schemeClr val="tx1"/>
                </a:solidFill>
              </a:rPr>
              <a:t>Il Tier1 e tutti i 9 Tier2 vengono potenziati in termini di impianti, rete e risorse </a:t>
            </a:r>
          </a:p>
          <a:p>
            <a:pPr>
              <a:lnSpc>
                <a:spcPct val="100000"/>
              </a:lnSpc>
              <a:buFont typeface="Wingdings" pitchFamily="2" charset="2"/>
              <a:buChar char="à"/>
            </a:pPr>
            <a:r>
              <a:rPr lang="it-IT" sz="2000" dirty="0">
                <a:solidFill>
                  <a:srgbClr val="FF0000"/>
                </a:solidFill>
                <a:sym typeface="Wingdings" pitchFamily="2" charset="2"/>
              </a:rPr>
              <a:t>I Tier2 dovranno essere tutti attivi per almeno i prossimi dieci anni. Non si prevede la dismissione di nessun centro. 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Importante l’immissione e la formazione di personale nuovo negli anni</a:t>
            </a:r>
          </a:p>
          <a:p>
            <a:pPr>
              <a:lnSpc>
                <a:spcPct val="100000"/>
              </a:lnSpc>
              <a:buFont typeface="Wingdings" pitchFamily="2" charset="2"/>
              <a:buChar char="à"/>
            </a:pPr>
            <a:r>
              <a:rPr lang="it-IT" sz="2000" dirty="0">
                <a:solidFill>
                  <a:schemeClr val="tx1"/>
                </a:solidFill>
                <a:sym typeface="Wingdings" pitchFamily="2" charset="2"/>
              </a:rPr>
              <a:t> sarà comunque possibile differenziare i ruoli </a:t>
            </a:r>
          </a:p>
          <a:p>
            <a:pPr>
              <a:lnSpc>
                <a:spcPct val="100000"/>
              </a:lnSpc>
              <a:buFont typeface="Wingdings" pitchFamily="2" charset="2"/>
              <a:buChar char="à"/>
            </a:pPr>
            <a:endParaRPr lang="it-IT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it-IT" sz="18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D5ADE0-50A5-0BA2-5ACE-BC31D3739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F3B828-8D5A-E406-F1DD-82EDF4CD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103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244A0-D52F-BCF9-CE66-A6DFC5A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Una nuova sfida: Il PNRR - ICSC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BDD67-629A-F671-D319-442B301B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Carlino - Organizzazione del Calcolo INFN</a:t>
            </a:r>
            <a:endParaRPr lang="it-IT" dirty="0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F7CBC1A-78F1-A96C-5934-36450E00E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0098" cy="6858000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8045DC-8894-6469-1E93-DB49B947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9A8F57-5157-6D30-E41F-01835D5D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815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B30252-19E5-9D4A-A3C6-4833E0488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6F936F-FD2F-2046-91A9-AA51FA339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 descr="Immagine che contiene testo, schermata, Blu elettrico, blu&#10;&#10;Descrizione generata automaticamente">
            <a:extLst>
              <a:ext uri="{FF2B5EF4-FFF2-40B4-BE49-F238E27FC236}">
                <a16:creationId xmlns:a16="http://schemas.microsoft.com/office/drawing/2014/main" id="{D727EF6B-C397-601F-DCD8-995B17C10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313" y="4133227"/>
            <a:ext cx="4294050" cy="2136944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349D2CE-6D75-DBE2-A222-C23F02B2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040BAC-3B06-439B-8CAA-DDEC0377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407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F3C187C-2491-C49C-AFB4-8B8C2D3E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03871B-CF74-B097-A49B-B53E2FCFA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088"/>
            <a:ext cx="12191999" cy="6858000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1399218-86EA-2238-C23B-51EB8461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05A568-2A0C-BA3D-4BFA-6540704C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062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79B6A2-69DA-88FF-3190-EE67F398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ICSC - Budget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6E3FAAB-E254-EB63-E6A5-EC2DFC79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AEAFC6-4D40-F792-5244-71744EDD4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23"/>
          <a:stretch/>
        </p:blipFill>
        <p:spPr>
          <a:xfrm>
            <a:off x="1996751" y="2373644"/>
            <a:ext cx="7791061" cy="448435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F658F3-B56B-4FBD-EDEA-BF6107A73EEF}"/>
              </a:ext>
            </a:extLst>
          </p:cNvPr>
          <p:cNvSpPr txBox="1"/>
          <p:nvPr/>
        </p:nvSpPr>
        <p:spPr>
          <a:xfrm>
            <a:off x="4338735" y="2004312"/>
            <a:ext cx="2959015" cy="369332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</a:rPr>
              <a:t>Finanziamento Totale 320 M€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535AA64-87F0-2A52-40FB-5CCF02C5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1475CE-C7D4-41EC-76B3-0D469946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679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448063C-CB51-9747-9865-73026460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D1D85D-B8B6-235F-E589-83423A2C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86" y="0"/>
            <a:ext cx="11419341" cy="6724281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0CDA630-6F21-1886-2E1D-0A47FBCD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5CFF7D-A351-696B-0DFC-EBA56E62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990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79B6A2-69DA-88FF-3190-EE67F398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TERABIT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59A58-3B29-B63B-7D8A-25A52D40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6E3FAAB-E254-EB63-E6A5-EC2DFC79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7EC241-B545-DC6C-B8BB-279C14C03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28</a:t>
            </a:fld>
            <a:endParaRPr lang="it-IT"/>
          </a:p>
        </p:txBody>
      </p:sp>
      <p:pic>
        <p:nvPicPr>
          <p:cNvPr id="8" name="Immagine 7" descr="Immagine che contiene Elementi grafici, Carattere, logo, schermata&#10;&#10;Descrizione generata automaticamente">
            <a:extLst>
              <a:ext uri="{FF2B5EF4-FFF2-40B4-BE49-F238E27FC236}">
                <a16:creationId xmlns:a16="http://schemas.microsoft.com/office/drawing/2014/main" id="{3A6459D3-F76C-2DFB-FD18-1E58A724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697" y="571024"/>
            <a:ext cx="2276716" cy="82159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5D9748-56D8-F756-5DFB-0F3EBBBE3367}"/>
              </a:ext>
            </a:extLst>
          </p:cNvPr>
          <p:cNvSpPr txBox="1"/>
          <p:nvPr/>
        </p:nvSpPr>
        <p:spPr>
          <a:xfrm>
            <a:off x="384244" y="2084769"/>
            <a:ext cx="4635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FF0000"/>
                </a:solidFill>
              </a:rPr>
              <a:t>TeRABIT: Terabit network for Research and Academic Big Data in </a:t>
            </a:r>
            <a:r>
              <a:rPr lang="it-IT" sz="2200" dirty="0" err="1">
                <a:solidFill>
                  <a:srgbClr val="FF0000"/>
                </a:solidFill>
              </a:rPr>
              <a:t>Italy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0F5020-B083-6115-770A-5A58FA59C9A0}"/>
              </a:ext>
            </a:extLst>
          </p:cNvPr>
          <p:cNvSpPr txBox="1"/>
          <p:nvPr/>
        </p:nvSpPr>
        <p:spPr>
          <a:xfrm>
            <a:off x="5171440" y="2055271"/>
            <a:ext cx="6837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Progetto sinergico e complementare a ICSC con gli stessi partner dello Spoke 0: INFN, CINECA e GARR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Finanziamento 41 M€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Obiettivo: creare un ambiente di calcolo ibrido Cloud-HPC distribuito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Espansione della INFN Cloud con un’infrastruttura HPC distribuita in alcuni Tier2: </a:t>
            </a:r>
            <a:r>
              <a:rPr lang="it-IT" dirty="0">
                <a:solidFill>
                  <a:srgbClr val="FF0000"/>
                </a:solidFill>
              </a:rPr>
              <a:t>HPC bubbles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Cluster con 3 tipologie di server (solo CPU, CPU+GPU e CPU+FPGA) e storage veloce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high-speed e low-latency network communication tra i servers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Vantaggi del progetto: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ambiente ideale per attività su risorse eterogenee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Integrazione tra HPC bubbles e Leonardo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Piattaforma ideale per workflows di AI che beneficiano di architetture non tradizionali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6B61D67-AEAA-6F87-74D4-A32CB648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40" y="3441757"/>
            <a:ext cx="4573733" cy="242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69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244A0-D52F-BCF9-CE66-A6DFC5A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Calcolo INFN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01DF11-41E1-E774-0E46-29AC73A94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718" y="1928413"/>
            <a:ext cx="10775575" cy="434688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sz="2000" b="1" dirty="0"/>
              <a:t>Come si organizza l’INFN?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it-IT" sz="2000" b="1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000" dirty="0"/>
              <a:t>Nel 2019 si è avviato un processo di analisi e revisione dell’organizzazione del calcolo INFN per </a:t>
            </a:r>
            <a:r>
              <a:rPr lang="it-IT" sz="2000" dirty="0">
                <a:solidFill>
                  <a:schemeClr val="tx1"/>
                </a:solidFill>
              </a:rPr>
              <a:t>razionalizzare il modello di gestione e nel 2022 è stato istituito il Coordinamento Nazionale del Calcolo </a:t>
            </a:r>
            <a:r>
              <a:rPr lang="it-IT" sz="2000" dirty="0">
                <a:solidFill>
                  <a:srgbClr val="FF0000"/>
                </a:solidFill>
              </a:rPr>
              <a:t>(CNC)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000" dirty="0">
                <a:solidFill>
                  <a:schemeClr val="tx1"/>
                </a:solidFill>
              </a:rPr>
              <a:t>Per il calcolo scientifico, l’obiettivo è </a:t>
            </a:r>
            <a:r>
              <a:rPr lang="it-IT" sz="2000" dirty="0"/>
              <a:t>definire le strategie per affrontare le sfide proposte da HL-LHC e dai progetti emergenti: </a:t>
            </a:r>
          </a:p>
          <a:p>
            <a:pPr>
              <a:lnSpc>
                <a:spcPct val="100000"/>
              </a:lnSpc>
            </a:pPr>
            <a:r>
              <a:rPr lang="it-IT" sz="2000" dirty="0"/>
              <a:t>Evoluzione dell’ infrastruttura INFN</a:t>
            </a:r>
          </a:p>
          <a:p>
            <a:pPr lvl="1">
              <a:lnSpc>
                <a:spcPct val="100000"/>
              </a:lnSpc>
            </a:pPr>
            <a:r>
              <a:rPr lang="it-IT" sz="1800" dirty="0"/>
              <a:t>Ruolo del Tier1 e dei Tier2 </a:t>
            </a:r>
          </a:p>
          <a:p>
            <a:pPr lvl="2">
              <a:lnSpc>
                <a:spcPct val="100000"/>
              </a:lnSpc>
            </a:pPr>
            <a:r>
              <a:rPr lang="it-IT" sz="1600" dirty="0"/>
              <a:t>Nell’approccio Data Lake, l’infrastruttura attuale costituita da 9 Tier2 ha senso? I Tier2 vanno differenziati assumendo ruoli diversi? Sono tutti necessari?</a:t>
            </a:r>
          </a:p>
          <a:p>
            <a:pPr lvl="1">
              <a:lnSpc>
                <a:spcPct val="100000"/>
              </a:lnSpc>
            </a:pPr>
            <a:r>
              <a:rPr lang="it-IT" sz="1800" dirty="0"/>
              <a:t>Interazione con il CINECA</a:t>
            </a:r>
          </a:p>
          <a:p>
            <a:pPr lvl="2">
              <a:lnSpc>
                <a:spcPct val="100000"/>
              </a:lnSpc>
            </a:pPr>
            <a:r>
              <a:rPr lang="it-IT" sz="1600" dirty="0"/>
              <a:t>Il Tecnopolo a Bologna, idea nata nel 2015</a:t>
            </a:r>
          </a:p>
          <a:p>
            <a:pPr lvl="2">
              <a:lnSpc>
                <a:spcPct val="100000"/>
              </a:lnSpc>
            </a:pPr>
            <a:r>
              <a:rPr lang="it-IT" sz="1600" dirty="0"/>
              <a:t>Leonardo, uno dei due supercomputer </a:t>
            </a:r>
            <a:r>
              <a:rPr lang="it-IT" sz="1600" dirty="0" err="1"/>
              <a:t>pre</a:t>
            </a:r>
            <a:r>
              <a:rPr lang="it-IT" sz="1600" dirty="0"/>
              <a:t>-exascale Europei </a:t>
            </a:r>
          </a:p>
          <a:p>
            <a:pPr lvl="1">
              <a:lnSpc>
                <a:spcPct val="100000"/>
              </a:lnSpc>
            </a:pPr>
            <a:r>
              <a:rPr lang="it-IT" sz="1800" dirty="0"/>
              <a:t>Sviluppo del middleware per il Centro Nazionale e coordinamento dei progetti PNRR</a:t>
            </a:r>
            <a:endParaRPr lang="it-IT" sz="2000" dirty="0"/>
          </a:p>
          <a:p>
            <a:pPr marL="0" indent="0">
              <a:lnSpc>
                <a:spcPct val="100000"/>
              </a:lnSpc>
              <a:buNone/>
            </a:pPr>
            <a:endParaRPr lang="it-IT" sz="18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BDD67-629A-F671-D319-442B301B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Carlino - Organizzazione del Calcolo INFN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0CB7B0-CF16-2932-94E6-698D28B9A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7D59B8-AC30-BFB5-4AF4-C4CE0F21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39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34910419-4B03-F64F-A548-2E0B4C6863F2}"/>
              </a:ext>
            </a:extLst>
          </p:cNvPr>
          <p:cNvSpPr txBox="1">
            <a:spLocks/>
          </p:cNvSpPr>
          <p:nvPr/>
        </p:nvSpPr>
        <p:spPr>
          <a:xfrm>
            <a:off x="335280" y="2808006"/>
            <a:ext cx="3001660" cy="114492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283651"/>
                </a:solidFill>
                <a:latin typeface="+mn-lt"/>
              </a:rPr>
              <a:t>La nostra </a:t>
            </a:r>
          </a:p>
          <a:p>
            <a:r>
              <a:rPr lang="it-IT" sz="4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missione</a:t>
            </a:r>
            <a:endParaRPr lang="it-IT" sz="4800" dirty="0">
              <a:solidFill>
                <a:srgbClr val="4297B7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Immagine 3" descr="Immagine che contiene busta, bigliettodavisita&#10;&#10;Descrizione generata automaticamente">
            <a:extLst>
              <a:ext uri="{FF2B5EF4-FFF2-40B4-BE49-F238E27FC236}">
                <a16:creationId xmlns:a16="http://schemas.microsoft.com/office/drawing/2014/main" id="{56D3726F-6041-6643-B4B7-06151F786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19" y="-717055"/>
            <a:ext cx="7569200" cy="7569200"/>
          </a:xfrm>
          <a:prstGeom prst="rect">
            <a:avLst/>
          </a:prstGeom>
        </p:spPr>
      </p:pic>
      <p:pic>
        <p:nvPicPr>
          <p:cNvPr id="9" name="Immagine 8" descr="Immagine che contiene busta&#10;&#10;Descrizione generata automaticamente">
            <a:extLst>
              <a:ext uri="{FF2B5EF4-FFF2-40B4-BE49-F238E27FC236}">
                <a16:creationId xmlns:a16="http://schemas.microsoft.com/office/drawing/2014/main" id="{8E8E30B0-B739-8C42-BE80-AC709D92E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219" y="-711200"/>
            <a:ext cx="7569200" cy="7569200"/>
          </a:xfrm>
          <a:prstGeom prst="rect">
            <a:avLst/>
          </a:prstGeom>
        </p:spPr>
      </p:pic>
      <p:pic>
        <p:nvPicPr>
          <p:cNvPr id="17" name="Immagine 16" descr="Immagine che contiene testo, busta&#10;&#10;Descrizione generata automaticamente">
            <a:extLst>
              <a:ext uri="{FF2B5EF4-FFF2-40B4-BE49-F238E27FC236}">
                <a16:creationId xmlns:a16="http://schemas.microsoft.com/office/drawing/2014/main" id="{B6E636F7-3BED-8446-9CD9-D0F2A48A9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19" y="-711200"/>
            <a:ext cx="7569200" cy="7569200"/>
          </a:xfrm>
          <a:prstGeom prst="rect">
            <a:avLst/>
          </a:prstGeom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314BB5DC-08C9-374B-B60C-5F747BE18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219" y="-722910"/>
            <a:ext cx="7570800" cy="7570800"/>
          </a:xfrm>
          <a:prstGeom prst="rect">
            <a:avLst/>
          </a:prstGeom>
        </p:spPr>
      </p:pic>
      <p:pic>
        <p:nvPicPr>
          <p:cNvPr id="26" name="Immagine 25" descr="Immagine che contiene testo, caso&#10;&#10;Descrizione generata automaticamente">
            <a:extLst>
              <a:ext uri="{FF2B5EF4-FFF2-40B4-BE49-F238E27FC236}">
                <a16:creationId xmlns:a16="http://schemas.microsoft.com/office/drawing/2014/main" id="{DE4AF645-D930-CF4D-8AD3-233BEE6DF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219" y="-711200"/>
            <a:ext cx="7570800" cy="75708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5BA1DB-4EB6-094B-B9B0-25C83912126A}"/>
              </a:ext>
            </a:extLst>
          </p:cNvPr>
          <p:cNvSpPr txBox="1"/>
          <p:nvPr/>
        </p:nvSpPr>
        <p:spPr>
          <a:xfrm>
            <a:off x="8233660" y="558301"/>
            <a:ext cx="204472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Sviluppare</a:t>
            </a:r>
            <a:endParaRPr lang="it-IT" sz="2800" dirty="0">
              <a:solidFill>
                <a:srgbClr val="4297B7"/>
              </a:solidFill>
              <a:latin typeface="Franklin Gothic Medium" panose="020B0603020102020204" pitchFamily="34" charset="0"/>
            </a:endParaRPr>
          </a:p>
          <a:p>
            <a:r>
              <a:rPr lang="it-IT" sz="20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nuove tecnologie</a:t>
            </a:r>
          </a:p>
          <a:p>
            <a:r>
              <a:rPr lang="it-IT" sz="20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di frontiera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77CA4A3-B6CC-6E40-A742-7685F38A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99" y="558301"/>
            <a:ext cx="3518485" cy="1588127"/>
          </a:xfrm>
        </p:spPr>
        <p:txBody>
          <a:bodyPr/>
          <a:lstStyle/>
          <a:p>
            <a:pPr algn="r"/>
            <a:r>
              <a:rPr lang="it-IT" sz="2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Spingersi oltre </a:t>
            </a:r>
            <a:br>
              <a:rPr lang="it-IT" sz="2800" b="1" dirty="0">
                <a:solidFill>
                  <a:srgbClr val="283651"/>
                </a:solidFill>
                <a:latin typeface="Franklin Gothic Medium" panose="020B0603020102020204" pitchFamily="34" charset="0"/>
              </a:rPr>
            </a:br>
            <a:r>
              <a:rPr lang="it-IT" sz="28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le frontiere della conoscenza</a:t>
            </a:r>
            <a:br>
              <a:rPr lang="it-IT" sz="2800" dirty="0">
                <a:solidFill>
                  <a:srgbClr val="283651"/>
                </a:solidFill>
                <a:latin typeface="Franklin Gothic Medium" panose="020B0603020102020204" pitchFamily="34" charset="0"/>
              </a:rPr>
            </a:br>
            <a:r>
              <a:rPr lang="it-IT" sz="20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I segreti del Big Bang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307DF8-10B3-E64F-AFD7-6E5A87862345}"/>
              </a:ext>
            </a:extLst>
          </p:cNvPr>
          <p:cNvSpPr txBox="1"/>
          <p:nvPr/>
        </p:nvSpPr>
        <p:spPr>
          <a:xfrm>
            <a:off x="1979869" y="4883927"/>
            <a:ext cx="271414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Formare</a:t>
            </a:r>
            <a:r>
              <a:rPr lang="it-IT" sz="2800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</a:t>
            </a:r>
          </a:p>
          <a:p>
            <a:pPr algn="r"/>
            <a:r>
              <a:rPr lang="it-IT" sz="20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gli scienziati e gli ingegneri di domani</a:t>
            </a:r>
          </a:p>
          <a:p>
            <a:endParaRPr lang="it-IT" dirty="0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C10484B-E620-7D42-B28F-D454C9DBEEBC}"/>
              </a:ext>
            </a:extLst>
          </p:cNvPr>
          <p:cNvGrpSpPr/>
          <p:nvPr/>
        </p:nvGrpSpPr>
        <p:grpSpPr>
          <a:xfrm>
            <a:off x="7162534" y="4018414"/>
            <a:ext cx="4549513" cy="1950762"/>
            <a:chOff x="9074366" y="2555374"/>
            <a:chExt cx="3001660" cy="1950762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6DCAADC5-F468-174A-B193-B5DEA6D4154E}"/>
                </a:ext>
              </a:extLst>
            </p:cNvPr>
            <p:cNvSpPr/>
            <p:nvPr/>
          </p:nvSpPr>
          <p:spPr>
            <a:xfrm>
              <a:off x="9074366" y="2555374"/>
              <a:ext cx="3001660" cy="19125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8C49BCB-2F0A-0D48-AF80-8785FBA23391}"/>
                </a:ext>
              </a:extLst>
            </p:cNvPr>
            <p:cNvSpPr txBox="1"/>
            <p:nvPr/>
          </p:nvSpPr>
          <p:spPr>
            <a:xfrm>
              <a:off x="9215754" y="2721032"/>
              <a:ext cx="2818185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Lavorare insieme </a:t>
              </a:r>
            </a:p>
            <a:p>
              <a:r>
                <a:rPr lang="it-IT" sz="28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con i giovani e i ricercatori </a:t>
              </a:r>
            </a:p>
            <a:p>
              <a:r>
                <a:rPr lang="it-IT" sz="28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di tutto il mondo</a:t>
              </a:r>
            </a:p>
            <a:p>
              <a:endParaRPr lang="it-IT" dirty="0"/>
            </a:p>
          </p:txBody>
        </p:sp>
      </p:grp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B3E81DC-34FC-125F-395F-3156BF1A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A10E7F-493E-58D7-ADFE-BAF9CACF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36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244A0-D52F-BCF9-CE66-A6DFC5A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Organizzazione del Calcolo INFN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BDD67-629A-F671-D319-442B301B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Carlino - Organizzazione del Calcolo INFN</a:t>
            </a:r>
            <a:endParaRPr lang="it-IT" dirty="0"/>
          </a:p>
        </p:txBody>
      </p:sp>
      <p:pic>
        <p:nvPicPr>
          <p:cNvPr id="8" name="Immagine 7" descr="Immagine che contiene testo, schermata, Software multimediale, software&#10;&#10;Descrizione generata automaticamente">
            <a:extLst>
              <a:ext uri="{FF2B5EF4-FFF2-40B4-BE49-F238E27FC236}">
                <a16:creationId xmlns:a16="http://schemas.microsoft.com/office/drawing/2014/main" id="{8751D720-EC43-BE91-B0BB-A4C72C6AA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43" y="2328531"/>
            <a:ext cx="7276789" cy="375329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22EE40A-A090-16C9-D2CD-3C70019584DF}"/>
              </a:ext>
            </a:extLst>
          </p:cNvPr>
          <p:cNvSpPr txBox="1"/>
          <p:nvPr/>
        </p:nvSpPr>
        <p:spPr>
          <a:xfrm>
            <a:off x="381849" y="2617351"/>
            <a:ext cx="475456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I</a:t>
            </a:r>
            <a:r>
              <a:rPr lang="it-IT" sz="1800" dirty="0">
                <a:solidFill>
                  <a:srgbClr val="FF0000"/>
                </a:solidFill>
              </a:rPr>
              <a:t>l Coordinamento Nazionale del Calcolo </a:t>
            </a:r>
            <a:r>
              <a:rPr lang="it-IT" sz="1800" dirty="0">
                <a:solidFill>
                  <a:schemeClr val="accent1"/>
                </a:solidFill>
              </a:rPr>
              <a:t>(CNC)</a:t>
            </a:r>
          </a:p>
          <a:p>
            <a:endParaRPr lang="it-IT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800" dirty="0"/>
              <a:t>Strategia e Coordinamento: </a:t>
            </a:r>
            <a:r>
              <a:rPr lang="it-IT" sz="1800" dirty="0">
                <a:solidFill>
                  <a:srgbClr val="FF0000"/>
                </a:solidFill>
              </a:rPr>
              <a:t>il Comitato di Steering del CNC </a:t>
            </a:r>
            <a:r>
              <a:rPr lang="it-IT" sz="1800" dirty="0">
                <a:solidFill>
                  <a:schemeClr val="accent1"/>
                </a:solidFill>
              </a:rPr>
              <a:t>(C3SN) </a:t>
            </a:r>
            <a:r>
              <a:rPr lang="it-IT" sz="1800" dirty="0">
                <a:solidFill>
                  <a:srgbClr val="FF0000"/>
                </a:solidFill>
              </a:rPr>
              <a:t>e la Commissione Calcolo e Reti </a:t>
            </a:r>
            <a:r>
              <a:rPr lang="it-IT" sz="1800" dirty="0">
                <a:solidFill>
                  <a:schemeClr val="accent1"/>
                </a:solidFill>
              </a:rPr>
              <a:t>(CCR)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800" dirty="0"/>
              <a:t>Attività Operative: </a:t>
            </a:r>
            <a:r>
              <a:rPr lang="it-IT" sz="1800" dirty="0">
                <a:solidFill>
                  <a:srgbClr val="FF0000"/>
                </a:solidFill>
              </a:rPr>
              <a:t>i gruppi di lavoro del CNC </a:t>
            </a:r>
            <a:r>
              <a:rPr lang="it-IT" sz="1800" dirty="0">
                <a:solidFill>
                  <a:schemeClr val="accent1"/>
                </a:solidFill>
              </a:rPr>
              <a:t>(WG)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800" dirty="0"/>
              <a:t>Discussione e Condivisione</a:t>
            </a:r>
            <a:r>
              <a:rPr lang="it-IT" sz="1800" dirty="0">
                <a:solidFill>
                  <a:srgbClr val="FF0000"/>
                </a:solidFill>
              </a:rPr>
              <a:t>: il Forum del Calcolo Italiano </a:t>
            </a:r>
            <a:r>
              <a:rPr lang="it-IT" sz="1800" dirty="0">
                <a:solidFill>
                  <a:schemeClr val="accent1"/>
                </a:solidFill>
              </a:rPr>
              <a:t>(FCI)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8A9971-1F41-8758-9EBF-24329D25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C32EFB-217F-B4D6-5DF4-F3FD7890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787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C3SN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841307-17BF-FAE5-A66C-A5DB41E806EE}"/>
              </a:ext>
            </a:extLst>
          </p:cNvPr>
          <p:cNvSpPr txBox="1"/>
          <p:nvPr/>
        </p:nvSpPr>
        <p:spPr>
          <a:xfrm>
            <a:off x="1308080" y="2083830"/>
            <a:ext cx="952414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La gestione strategica e di coordinamento del calcolo INFN viene svolta in un comitato di steering ristretto, il Comitato di Steering del CNC (C3SN)</a:t>
            </a:r>
          </a:p>
          <a:p>
            <a:endParaRPr lang="it-IT" dirty="0"/>
          </a:p>
          <a:p>
            <a:r>
              <a:rPr lang="it-IT" sz="2000" dirty="0">
                <a:solidFill>
                  <a:srgbClr val="FF0000"/>
                </a:solidFill>
              </a:rPr>
              <a:t>Compiti: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elabora e propone al management INFN la strategia del calcolo e l’evoluzione dell’infrastruttura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definisce le linee guida e armonizza le attività che vengono svolte nei WG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mantiene i contatti con le Commissioni Scientifiche, i gruppi di ricerca e i Fondi Esterni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valuta e armonizza la partecipazione italiana a progetti internazionali e nazionali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indirizza la rappresentanza dell’INFN nei confronti delle organizzazioni nazionali (CINECA, ICDI, GARR, EPR, ….) e internazionali (WLCG, EOSC …..)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gestisce i finanziamenti del CNC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1513AB0-FE10-C4C9-B623-BD1E23ED3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1449F1-1DEA-035D-1E73-1FA26C21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534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CCR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F8D027-2869-D6FE-E602-FF576D528768}"/>
              </a:ext>
            </a:extLst>
          </p:cNvPr>
          <p:cNvSpPr txBox="1"/>
          <p:nvPr/>
        </p:nvSpPr>
        <p:spPr>
          <a:xfrm>
            <a:off x="1321830" y="2023837"/>
            <a:ext cx="939088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Coordina le attività che riguardano 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i Servizi di Calcolo e i Servizi Nazionali, l’infrastruttura di rete nazionale e le tematiche di sicurezza informatica</a:t>
            </a:r>
            <a:endParaRPr lang="it-IT" sz="2000" dirty="0">
              <a:solidFill>
                <a:srgbClr val="FF0000"/>
              </a:solidFill>
            </a:endParaRPr>
          </a:p>
          <a:p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>
                <a:solidFill>
                  <a:srgbClr val="FF0000"/>
                </a:solidFill>
              </a:rPr>
              <a:t>Compiti: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definizione e armonizzazione delle attività dei Servizi di Calcolo Locali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Infrastruttura di Rete nazionale e rapporti tecnologici con il GARR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Infrastruttura di Business Continuity e Disaster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SSNN (Infrastruttura di Autenticazione e Autorizzazione (AAI), mailing, servizi multimediali, servizi web, strumenti collaborativi)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Sicurezza informatica (di concerto con il RTD)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Policy di accesso alle risorse informatiche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Acquisti centralizzati di software e manutenzioni apparati di rete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Supporto al SI</a:t>
            </a:r>
          </a:p>
          <a:p>
            <a:endParaRPr lang="it-IT" sz="2000" dirty="0"/>
          </a:p>
          <a:p>
            <a:endParaRPr lang="it-IT" sz="2000" dirty="0">
              <a:solidFill>
                <a:srgbClr val="0070C0"/>
              </a:solidFill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0A609E-F13F-FB3B-A91E-DFFCE5F9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DB5CE8-C260-CBD9-E6FF-502975BE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078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Gruppi di Lavoro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4" name="Immagine 3" descr="Immagine che contiene testo, schermata, Rettangolo, Carattere&#10;&#10;Descrizione generata automaticamente">
            <a:extLst>
              <a:ext uri="{FF2B5EF4-FFF2-40B4-BE49-F238E27FC236}">
                <a16:creationId xmlns:a16="http://schemas.microsoft.com/office/drawing/2014/main" id="{55684CDD-3F87-4EA5-3953-C6E4956C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634" y="1869261"/>
            <a:ext cx="6769213" cy="4304525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4E395D-D0FA-4663-CA85-4B8E4F69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E36D318-3B84-7D12-CC5E-A39C2D70D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667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Gruppi di Lavoro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BEB9B5-5943-7F2C-37F5-C87C7452C49B}"/>
              </a:ext>
            </a:extLst>
          </p:cNvPr>
          <p:cNvSpPr txBox="1"/>
          <p:nvPr/>
        </p:nvSpPr>
        <p:spPr>
          <a:xfrm>
            <a:off x="694764" y="1783894"/>
            <a:ext cx="1129129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WG DataCloud </a:t>
            </a:r>
            <a:endParaRPr lang="it-IT" sz="2000" dirty="0">
              <a:solidFill>
                <a:schemeClr val="accent6"/>
              </a:solidFill>
            </a:endParaRPr>
          </a:p>
          <a:p>
            <a:r>
              <a:rPr lang="it-IT" dirty="0"/>
              <a:t>Infrastruttura:  sviluppo e gestione del modello architetturale di Data Lake e delle infrastrutture ISO, supporto alla gestione e all'operazione dei siti, agli esperimenti e agli utenti, sviluppo nuovi servizi</a:t>
            </a:r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WG Progetti Esterni</a:t>
            </a:r>
            <a:endParaRPr lang="it-IT" sz="2000" b="1" dirty="0">
              <a:solidFill>
                <a:schemeClr val="accent6"/>
              </a:solidFill>
            </a:endParaRPr>
          </a:p>
          <a:p>
            <a:r>
              <a:rPr lang="it-IT" dirty="0"/>
              <a:t>supporto, direttive e linee guida per organizzare le attività nei progetti esterni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WG HPC </a:t>
            </a:r>
            <a:r>
              <a:rPr lang="it-IT" sz="2000" b="1" dirty="0">
                <a:solidFill>
                  <a:schemeClr val="accent6"/>
                </a:solidFill>
              </a:rPr>
              <a:t> </a:t>
            </a:r>
          </a:p>
          <a:p>
            <a:r>
              <a:rPr lang="it-IT" dirty="0"/>
              <a:t>coordinamento delle attività in ambito HPC, </a:t>
            </a:r>
            <a:r>
              <a:rPr lang="it-IT" dirty="0" err="1"/>
              <a:t>porting</a:t>
            </a:r>
            <a:r>
              <a:rPr lang="it-IT" dirty="0"/>
              <a:t> dei codici e sviluppi </a:t>
            </a:r>
            <a:r>
              <a:rPr lang="it-IT" dirty="0" err="1"/>
              <a:t>sw</a:t>
            </a:r>
            <a:r>
              <a:rPr lang="it-IT" dirty="0"/>
              <a:t>, interazione con CINECA e utilizzo Leonardo</a:t>
            </a:r>
            <a:endParaRPr lang="it-IT" sz="2000" dirty="0"/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WG Quantum Computing </a:t>
            </a:r>
            <a:endParaRPr lang="it-IT" sz="2000" b="1" dirty="0">
              <a:solidFill>
                <a:schemeClr val="accent6"/>
              </a:solidFill>
            </a:endParaRPr>
          </a:p>
          <a:p>
            <a:r>
              <a:rPr lang="it-IT" dirty="0"/>
              <a:t>coordinamento delle attività di calcolo quantistico</a:t>
            </a:r>
            <a:endParaRPr lang="it-IT" sz="2000" b="1" dirty="0">
              <a:solidFill>
                <a:srgbClr val="FF0000"/>
              </a:solidFill>
            </a:endParaRP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WG Computing Model</a:t>
            </a:r>
          </a:p>
          <a:p>
            <a:r>
              <a:rPr lang="it-IT" dirty="0"/>
              <a:t>studio dell’evoluzione dei CM degli esperimenti in corso o futuri, ottimizzazione dei modelli per l’utilizzo efficace sull’infrastruttura INFN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WG Tecnologia Informatica</a:t>
            </a:r>
            <a:endParaRPr lang="it-IT" sz="2000" b="1" dirty="0">
              <a:solidFill>
                <a:schemeClr val="accent6"/>
              </a:solidFill>
            </a:endParaRPr>
          </a:p>
          <a:p>
            <a:r>
              <a:rPr lang="it-IT" dirty="0"/>
              <a:t>studio dell’evoluzione della tecnologia informatica collaborando con istituzioni internazionali (Cern, Hepix), supporto tecnico agli esperimenti nella preparazione delle gare e al gruppo di referaggio, R&amp;D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9BA8E5-2ED1-4D7F-3525-3D8585E0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04051C-5F49-7B88-37FA-DFA2A3A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213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WG DataCloud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04F4EA-D0E3-61D1-D945-4C99EFB23286}"/>
              </a:ext>
            </a:extLst>
          </p:cNvPr>
          <p:cNvSpPr txBox="1"/>
          <p:nvPr/>
        </p:nvSpPr>
        <p:spPr>
          <a:xfrm>
            <a:off x="1173022" y="1902797"/>
            <a:ext cx="9991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Ha il compito di </a:t>
            </a:r>
            <a:r>
              <a:rPr lang="it-IT" sz="2000" dirty="0">
                <a:solidFill>
                  <a:srgbClr val="FF0000"/>
                </a:solidFill>
              </a:rPr>
              <a:t>gestire ed evolvere l’infrastruttura per il calcolo scientifico dell’INFN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sviluppo di un’architettura globale basata su quella sulla federazione di risorse a diversi livelli (IaaS, PaaS, SaaS) dei centri di calcolo (INFN Cloud)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sviluppo e gestione del modello architetturale di datalake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sviluppo delle infrastrutture ISO-certified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supporto alla gestione e all'operazione dei siti, agli esperimenti, ai progetti e agli utenti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integrazione tra l’infrastruttura WLCG a Tier e il modello cloud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Deve rispondere alle esigenze dei progetti delle CSN (progetti interni) e dei progetti derivanti da collaborazioni o call competitive nazionali ed internazionali (progetti esterni), che insistono sull’infrastruttura di calcolo scientifico dell’INFN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Ha un ruolo essenziale nella partecipazione ai progetti PNRR sul calcolo che coinvolgono l’INFN, in particolare il Centro Nazionale ICSC che si basa sull’architettura DataCloud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F16224-C098-A1AF-798A-6463AE76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E57AD6-120F-99D7-EA45-2C8AFFA6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292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WG DataCloud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04F4EA-D0E3-61D1-D945-4C99EFB23286}"/>
              </a:ext>
            </a:extLst>
          </p:cNvPr>
          <p:cNvSpPr txBox="1"/>
          <p:nvPr/>
        </p:nvSpPr>
        <p:spPr>
          <a:xfrm>
            <a:off x="6886269" y="2034822"/>
            <a:ext cx="4961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/>
                </a:solidFill>
              </a:rPr>
              <a:t>Attività tecniche svolte in 7 Work Packages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F16224-C098-A1AF-798A-6463AE76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E57AD6-120F-99D7-EA45-2C8AFFA6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36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BD24857-9844-202E-0FC7-F96A6F4B8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414" y="2601325"/>
            <a:ext cx="5947586" cy="338612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85DE17-E338-C1CD-6833-1D497C493980}"/>
              </a:ext>
            </a:extLst>
          </p:cNvPr>
          <p:cNvSpPr txBox="1"/>
          <p:nvPr/>
        </p:nvSpPr>
        <p:spPr>
          <a:xfrm>
            <a:off x="148414" y="1955069"/>
            <a:ext cx="6096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FF0000"/>
                </a:solidFill>
              </a:rPr>
              <a:t>WP1</a:t>
            </a:r>
            <a:r>
              <a:rPr lang="it-IT" sz="2000" b="1" dirty="0"/>
              <a:t>: Operations</a:t>
            </a:r>
          </a:p>
          <a:p>
            <a:r>
              <a:rPr lang="it-IT" dirty="0"/>
              <a:t>responsabile del supporto ai siti per l’implementazione e il mantenimento in produzione delle risorse dell’infrastruttura del backbone INFN-Cloud, delle Cloud Federate dei siti INFN, dei siti Tier2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FF0000"/>
                </a:solidFill>
              </a:rPr>
              <a:t>WP2</a:t>
            </a:r>
            <a:r>
              <a:rPr lang="it-IT" sz="2000" b="1" dirty="0"/>
              <a:t>: User &amp; Project Support</a:t>
            </a:r>
          </a:p>
          <a:p>
            <a:r>
              <a:rPr lang="it-IT" dirty="0"/>
              <a:t>fornisce supporto agli utenti e ai siti dell’ infrastruttura: Tier-X e Cloud federate con INFN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FF0000"/>
                </a:solidFill>
              </a:rPr>
              <a:t>WP3</a:t>
            </a:r>
            <a:r>
              <a:rPr lang="it-IT" sz="1800" b="1" dirty="0"/>
              <a:t>: </a:t>
            </a:r>
            <a:r>
              <a:rPr lang="it-IT" sz="2000" b="1" dirty="0"/>
              <a:t>Resources, usage and DataCloud sustainability</a:t>
            </a:r>
          </a:p>
          <a:p>
            <a:r>
              <a:rPr lang="it-IT" dirty="0"/>
              <a:t>responsabile del mantenimento dell’inventario delle risorse disponibili nei siti delle varie infrastrutture che compongono DataCloud (Tier, Cloud, HPC) e del monitoraggio dello stato dell’infrastruttura</a:t>
            </a:r>
            <a:r>
              <a:rPr lang="it-IT" sz="2000" dirty="0"/>
              <a:t> </a:t>
            </a:r>
            <a:r>
              <a:rPr lang="it-IT" dirty="0"/>
              <a:t>(condizionamento, rack, distribuzione elettrica, potenza disponibile, ecc.) per pianificarne l’evoluzione</a:t>
            </a:r>
          </a:p>
        </p:txBody>
      </p:sp>
    </p:spTree>
    <p:extLst>
      <p:ext uri="{BB962C8B-B14F-4D97-AF65-F5344CB8AC3E}">
        <p14:creationId xmlns:p14="http://schemas.microsoft.com/office/powerpoint/2010/main" val="2821943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WG DataCloud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04F4EA-D0E3-61D1-D945-4C99EFB23286}"/>
              </a:ext>
            </a:extLst>
          </p:cNvPr>
          <p:cNvSpPr txBox="1"/>
          <p:nvPr/>
        </p:nvSpPr>
        <p:spPr>
          <a:xfrm>
            <a:off x="6875636" y="2030115"/>
            <a:ext cx="4961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/>
                </a:solidFill>
              </a:rPr>
              <a:t>Attività tecniche svolte in 7 Work Packages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F16224-C098-A1AF-798A-6463AE76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E57AD6-120F-99D7-EA45-2C8AFFA6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37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BD24857-9844-202E-0FC7-F96A6F4B8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414" y="2601325"/>
            <a:ext cx="5947586" cy="338612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85DE17-E338-C1CD-6833-1D497C493980}"/>
              </a:ext>
            </a:extLst>
          </p:cNvPr>
          <p:cNvSpPr txBox="1"/>
          <p:nvPr/>
        </p:nvSpPr>
        <p:spPr>
          <a:xfrm>
            <a:off x="137585" y="1816785"/>
            <a:ext cx="6188591" cy="4955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FF0000"/>
                </a:solidFill>
              </a:rPr>
              <a:t>WP4</a:t>
            </a:r>
            <a:r>
              <a:rPr lang="it-IT" sz="2000" b="1" dirty="0"/>
              <a:t>: Security and Policies</a:t>
            </a:r>
          </a:p>
          <a:p>
            <a:r>
              <a:rPr lang="it-IT" dirty="0"/>
              <a:t>link verso le attività di security sviluppate nell’ente: CCR, gruppo Harmony2, CSIRT e entità internazionali che si occupano delle problematiche di 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FF0000"/>
                </a:solidFill>
              </a:rPr>
              <a:t>WP5</a:t>
            </a:r>
            <a:r>
              <a:rPr lang="it-IT" sz="2000" b="1" dirty="0"/>
              <a:t>: Middleware &amp; New Services</a:t>
            </a:r>
          </a:p>
          <a:p>
            <a:r>
              <a:rPr lang="it-IT" dirty="0"/>
              <a:t>Responsabile del supporto, sviluppo e manutenzione del middleware di DataCloud e degli strumenti per l’accounting e il monitoraggio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FF0000"/>
                </a:solidFill>
              </a:rPr>
              <a:t>WP6</a:t>
            </a:r>
            <a:r>
              <a:rPr lang="it-IT" sz="2000" b="1" dirty="0"/>
              <a:t>: R&amp;D, Testbeds, Use Cases</a:t>
            </a:r>
          </a:p>
          <a:p>
            <a:r>
              <a:rPr lang="it-IT" dirty="0"/>
              <a:t>responsabile delle attività di R&amp;D per la realizzazione e l’evoluzione del Datalake (</a:t>
            </a:r>
            <a:r>
              <a:rPr lang="it-IT" dirty="0" err="1"/>
              <a:t>p.es</a:t>
            </a:r>
            <a:r>
              <a:rPr lang="it-IT" dirty="0"/>
              <a:t>. data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FF0000"/>
                </a:solidFill>
              </a:rPr>
              <a:t>WP7</a:t>
            </a:r>
            <a:r>
              <a:rPr lang="it-IT" sz="1800" b="1" dirty="0"/>
              <a:t>: </a:t>
            </a:r>
            <a:r>
              <a:rPr lang="it-IT" sz="2000" b="1" dirty="0"/>
              <a:t>Integrated Management Systems and Legal Compliance</a:t>
            </a:r>
          </a:p>
          <a:p>
            <a:r>
              <a:rPr lang="it-IT" dirty="0"/>
              <a:t>responsabile della pianificazione, organizzazione e conduzione della gestione dell’infrastruttura che comprende i processi per garantire information security, qualità dei servizi e business continuity</a:t>
            </a:r>
            <a:endParaRPr lang="it-IT" sz="1800" b="1" dirty="0"/>
          </a:p>
        </p:txBody>
      </p:sp>
    </p:spTree>
    <p:extLst>
      <p:ext uri="{BB962C8B-B14F-4D97-AF65-F5344CB8AC3E}">
        <p14:creationId xmlns:p14="http://schemas.microsoft.com/office/powerpoint/2010/main" val="2473237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79B6A2-69DA-88FF-3190-EE67F398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Personale</a:t>
            </a:r>
            <a:endParaRPr lang="en-GB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59A58-3B29-B63B-7D8A-25A52D40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6E3FAAB-E254-EB63-E6A5-EC2DFC79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7EC241-B545-DC6C-B8BB-279C14C03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38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3C5E2C-5286-554B-E166-CBDBA370D72A}"/>
              </a:ext>
            </a:extLst>
          </p:cNvPr>
          <p:cNvSpPr txBox="1"/>
          <p:nvPr/>
        </p:nvSpPr>
        <p:spPr>
          <a:xfrm>
            <a:off x="1416819" y="2190541"/>
            <a:ext cx="94454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Le sfide del PNRR, e in generale del calcolo scientifico INFN, saranno vinte solo con il contributo adeguato di personale staff e nuovi assunti a TD</a:t>
            </a:r>
          </a:p>
          <a:p>
            <a:r>
              <a:rPr lang="it-IT" sz="2000" dirty="0"/>
              <a:t>Per tutti i progetti PNRR: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Tecnologi calcolo: 30 ICSC (infrastruttura e </a:t>
            </a:r>
            <a:r>
              <a:rPr lang="it-IT" sz="2000" dirty="0" err="1"/>
              <a:t>spoke</a:t>
            </a:r>
            <a:r>
              <a:rPr lang="it-IT" sz="2000" dirty="0"/>
              <a:t> tematici), 19 Terabit (infrastruttura), 5 DARE, 2 </a:t>
            </a:r>
            <a:r>
              <a:rPr lang="it-IT" sz="2000" dirty="0" err="1"/>
              <a:t>Itineris</a:t>
            </a:r>
            <a:r>
              <a:rPr lang="it-IT" sz="2000" dirty="0"/>
              <a:t>, 5 FAIR e 1 THE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Tecnici calcolo: 12 ICSC e 4 Terabit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r>
              <a:rPr lang="it-IT" sz="2000" dirty="0">
                <a:solidFill>
                  <a:srgbClr val="FF0000"/>
                </a:solidFill>
              </a:rPr>
              <a:t>Ennesima sfida per il C3SN e il Centro Nazionale</a:t>
            </a:r>
            <a:r>
              <a:rPr lang="it-IT" sz="2000" dirty="0"/>
              <a:t>. Il personale che si occuperà di infrastruttura, staff e TD, sarà coordinato dal WG Datacloud del C3SN e avrà un ruolo molto importante  nello sviluppo dei servizi della cloud, nella gestione dei centri e nel supporto agli utenti INFN e ICSC. </a:t>
            </a:r>
          </a:p>
        </p:txBody>
      </p:sp>
    </p:spTree>
    <p:extLst>
      <p:ext uri="{BB962C8B-B14F-4D97-AF65-F5344CB8AC3E}">
        <p14:creationId xmlns:p14="http://schemas.microsoft.com/office/powerpoint/2010/main" val="382786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7024FC1-84C3-004F-940C-5412F8F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  <a:endParaRPr lang="it-IT" b="1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391646-0A32-B682-6C3A-E42C5E9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04F4EA-D0E3-61D1-D945-4C99EFB23286}"/>
              </a:ext>
            </a:extLst>
          </p:cNvPr>
          <p:cNvSpPr txBox="1"/>
          <p:nvPr/>
        </p:nvSpPr>
        <p:spPr>
          <a:xfrm>
            <a:off x="1268042" y="2141914"/>
            <a:ext cx="92475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personale coinvolto nel calcolo INFN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ricercatori INFN e universitari, tecnologi e tecnici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esperimenti, progetti, siti, sviluppo software e servizi, </a:t>
            </a:r>
            <a:r>
              <a:rPr lang="it-IT" sz="2000" dirty="0" err="1"/>
              <a:t>operations</a:t>
            </a:r>
            <a:r>
              <a:rPr lang="it-IT" sz="2000" dirty="0"/>
              <a:t>, servizi calcolo  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tempo indeterminato e determinato, assegnisti, borsisti, dottorandi, post-doc ……. </a:t>
            </a:r>
          </a:p>
          <a:p>
            <a:r>
              <a:rPr lang="it-IT" sz="2000" dirty="0"/>
              <a:t>è di alcune centinaia di unità </a:t>
            </a:r>
          </a:p>
          <a:p>
            <a:endParaRPr lang="it-IT" sz="2000" dirty="0"/>
          </a:p>
          <a:p>
            <a:r>
              <a:rPr lang="it-IT" sz="2000" dirty="0"/>
              <a:t>Tutti sono impegnati per vincere le sfide che ci vengono proposte a livello mondiale dagli esperimenti e dai progetti europei, dal management e dalle strutture locali.</a:t>
            </a:r>
          </a:p>
          <a:p>
            <a:endParaRPr lang="it-IT" sz="2000" dirty="0"/>
          </a:p>
          <a:p>
            <a:r>
              <a:rPr lang="it-IT" sz="2000" dirty="0"/>
              <a:t>I progetti PNRR sono una sfida enorme e contiamo molto sul contributo del nuovo personale assunto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F16224-C098-A1AF-798A-6463AE76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04/03/2024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E57AD6-120F-99D7-EA45-2C8AFFA6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298C-7C67-F34C-A9DE-4238970C2353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70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3F13AF-EE1F-F447-8A4A-605874A4B1A8}"/>
              </a:ext>
            </a:extLst>
          </p:cNvPr>
          <p:cNvSpPr txBox="1">
            <a:spLocks/>
          </p:cNvSpPr>
          <p:nvPr/>
        </p:nvSpPr>
        <p:spPr>
          <a:xfrm>
            <a:off x="1066956" y="2352881"/>
            <a:ext cx="2947482" cy="2529923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bg1"/>
                </a:solidFill>
              </a:rPr>
              <a:t>Le 5 linee </a:t>
            </a:r>
            <a:br>
              <a:rPr lang="it-IT" sz="4000" dirty="0">
                <a:solidFill>
                  <a:schemeClr val="bg1"/>
                </a:solidFill>
              </a:rPr>
            </a:br>
            <a:r>
              <a:rPr lang="it-IT" sz="4000" dirty="0">
                <a:solidFill>
                  <a:schemeClr val="bg1"/>
                </a:solidFill>
              </a:rPr>
              <a:t>di ricerca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  <a:latin typeface="+mn-lt"/>
              </a:rPr>
              <a:t>e le commissioni scientifiche nazionali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AD4DBD0-347E-2774-16F2-0B9B18271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6053EF-B70F-AE3A-FAF0-DB9F9E071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17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80FCCE6-DE02-CE46-8001-21E9F81599D2}"/>
              </a:ext>
            </a:extLst>
          </p:cNvPr>
          <p:cNvSpPr txBox="1">
            <a:spLocks/>
          </p:cNvSpPr>
          <p:nvPr/>
        </p:nvSpPr>
        <p:spPr>
          <a:xfrm>
            <a:off x="230615" y="1968340"/>
            <a:ext cx="3962243" cy="13388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dirty="0">
                <a:solidFill>
                  <a:srgbClr val="283651"/>
                </a:solidFill>
              </a:rPr>
              <a:t>Infrastrutture</a:t>
            </a:r>
          </a:p>
          <a:p>
            <a:r>
              <a:rPr lang="it-IT" sz="4000" dirty="0">
                <a:solidFill>
                  <a:srgbClr val="283651"/>
                </a:solidFill>
                <a:latin typeface="+mn-lt"/>
              </a:rPr>
              <a:t>dell’INFN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0F5F298-7A12-914F-97A3-23C36E548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C46C941-2642-11C3-2C89-A3D828B9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2D389E8-F6CE-6347-B07E-7C496309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89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F462AA6-C1F9-DC4C-A81C-AB29A6F9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16" y="1781562"/>
            <a:ext cx="7840644" cy="3838649"/>
          </a:xfrm>
          <a:prstGeom prst="rect">
            <a:avLst/>
          </a:prstGeom>
        </p:spPr>
      </p:pic>
      <p:pic>
        <p:nvPicPr>
          <p:cNvPr id="4" name="Immagine 20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0BC51F15-5BBC-0146-9517-708ADCAF3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04" y="4664462"/>
            <a:ext cx="25034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2" descr="Immagine che contiene montagna, erba, esterni, natura&#10;&#10;Descrizione generata automaticamente">
            <a:extLst>
              <a:ext uri="{FF2B5EF4-FFF2-40B4-BE49-F238E27FC236}">
                <a16:creationId xmlns:a16="http://schemas.microsoft.com/office/drawing/2014/main" id="{9C79855A-B1B4-574B-8FF7-D2A1EA99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9" y="679837"/>
            <a:ext cx="32972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4" descr="Immagine che contiene cielo, erba, esterni, edificio&#10;&#10;Descrizione generata automaticamente">
            <a:extLst>
              <a:ext uri="{FF2B5EF4-FFF2-40B4-BE49-F238E27FC236}">
                <a16:creationId xmlns:a16="http://schemas.microsoft.com/office/drawing/2014/main" id="{6F0449C6-B793-BE41-A1D0-06823A9F2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b="11826"/>
          <a:stretch/>
        </p:blipFill>
        <p:spPr bwMode="auto">
          <a:xfrm>
            <a:off x="485503" y="692537"/>
            <a:ext cx="2092325" cy="167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6" descr="Immagine che contiene oggetto, interni&#10;&#10;Descrizione generata automaticamente">
            <a:extLst>
              <a:ext uri="{FF2B5EF4-FFF2-40B4-BE49-F238E27FC236}">
                <a16:creationId xmlns:a16="http://schemas.microsoft.com/office/drawing/2014/main" id="{2B5D2638-44FE-2D44-9EDB-65482503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29" y="692537"/>
            <a:ext cx="24733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5269AE4-0231-784C-9967-7A058D0D2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43" y="2936604"/>
            <a:ext cx="3686174" cy="11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600" dirty="0">
                <a:solidFill>
                  <a:srgbClr val="283651"/>
                </a:solidFill>
                <a:latin typeface="+mn-lt"/>
                <a:cs typeface="Arial" panose="020B0604020202020204" pitchFamily="34" charset="0"/>
              </a:rPr>
              <a:t>Un </a:t>
            </a:r>
            <a:r>
              <a:rPr lang="it-IT" altLang="it-IT" sz="3600" b="1" dirty="0">
                <a:solidFill>
                  <a:srgbClr val="283651"/>
                </a:solidFill>
                <a:latin typeface="+mj-lt"/>
                <a:cs typeface="Arial" panose="020B0604020202020204" pitchFamily="34" charset="0"/>
              </a:rPr>
              <a:t>DNA internazionale</a:t>
            </a:r>
            <a:endParaRPr lang="it-IT" altLang="it-IT" sz="3600" dirty="0">
              <a:solidFill>
                <a:srgbClr val="28365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ttore 4 9">
            <a:extLst>
              <a:ext uri="{FF2B5EF4-FFF2-40B4-BE49-F238E27FC236}">
                <a16:creationId xmlns:a16="http://schemas.microsoft.com/office/drawing/2014/main" id="{5FDDEF39-3D1D-F64C-BC4A-D9B8B0E53D9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34135" y="1782356"/>
            <a:ext cx="1616075" cy="1322387"/>
          </a:xfrm>
          <a:prstGeom prst="bentConnector3">
            <a:avLst>
              <a:gd name="adj1" fmla="val 60192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4 10">
            <a:extLst>
              <a:ext uri="{FF2B5EF4-FFF2-40B4-BE49-F238E27FC236}">
                <a16:creationId xmlns:a16="http://schemas.microsoft.com/office/drawing/2014/main" id="{A3EBD6A1-4020-5D4A-88C2-B67C51EACA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11728" y="2484825"/>
            <a:ext cx="1408113" cy="471488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4 11">
            <a:extLst>
              <a:ext uri="{FF2B5EF4-FFF2-40B4-BE49-F238E27FC236}">
                <a16:creationId xmlns:a16="http://schemas.microsoft.com/office/drawing/2014/main" id="{A1652BCC-9475-E248-89F1-F70A8433380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77004" y="3762762"/>
            <a:ext cx="1447800" cy="762000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4 13">
            <a:extLst>
              <a:ext uri="{FF2B5EF4-FFF2-40B4-BE49-F238E27FC236}">
                <a16:creationId xmlns:a16="http://schemas.microsoft.com/office/drawing/2014/main" id="{683D35C8-40C2-CD4A-B323-5BF1FE3802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23422" y="2380844"/>
            <a:ext cx="1303337" cy="190500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33">
            <a:extLst>
              <a:ext uri="{FF2B5EF4-FFF2-40B4-BE49-F238E27FC236}">
                <a16:creationId xmlns:a16="http://schemas.microsoft.com/office/drawing/2014/main" id="{54AF585D-048B-474A-A2AE-A06EBA2E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1" y="4608900"/>
            <a:ext cx="25654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 descr="Immagine che contiene edificio, cielo, esterni, edificio governativo&#10;&#10;Descrizione generata automaticamente">
            <a:extLst>
              <a:ext uri="{FF2B5EF4-FFF2-40B4-BE49-F238E27FC236}">
                <a16:creationId xmlns:a16="http://schemas.microsoft.com/office/drawing/2014/main" id="{83A5A0C3-CA9C-3F46-BFDB-55BA45C7F6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7186" y="4664462"/>
            <a:ext cx="3452811" cy="1726406"/>
          </a:xfrm>
          <a:prstGeom prst="rect">
            <a:avLst/>
          </a:prstGeom>
        </p:spPr>
      </p:pic>
      <p:cxnSp>
        <p:nvCxnSpPr>
          <p:cNvPr id="13" name="Connettore 4 12">
            <a:extLst>
              <a:ext uri="{FF2B5EF4-FFF2-40B4-BE49-F238E27FC236}">
                <a16:creationId xmlns:a16="http://schemas.microsoft.com/office/drawing/2014/main" id="{77F57586-4707-3741-93E9-A5B5A4D653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15560" y="4304893"/>
            <a:ext cx="1665288" cy="168275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094FE8-688F-3507-A2F1-1FC546E5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</p:spTree>
    <p:extLst>
      <p:ext uri="{BB962C8B-B14F-4D97-AF65-F5344CB8AC3E}">
        <p14:creationId xmlns:p14="http://schemas.microsoft.com/office/powerpoint/2010/main" val="21261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C64E1FC9-30B3-534E-B120-97CDA45D5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9" r="23689"/>
          <a:stretch/>
        </p:blipFill>
        <p:spPr>
          <a:xfrm>
            <a:off x="0" y="0"/>
            <a:ext cx="60839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44A67-FB7A-B846-864A-DF4FEFF0E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075" y="2453481"/>
            <a:ext cx="49339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4000" b="1" dirty="0">
                <a:solidFill>
                  <a:srgbClr val="283651"/>
                </a:solidFill>
                <a:latin typeface="+mn-lt"/>
                <a:cs typeface="Arial" panose="020B0604020202020204" pitchFamily="34" charset="0"/>
              </a:rPr>
              <a:t>L</a:t>
            </a:r>
            <a:r>
              <a:rPr lang="it-IT" altLang="en-US" sz="4000" b="1" dirty="0">
                <a:solidFill>
                  <a:srgbClr val="283651"/>
                </a:solidFill>
                <a:latin typeface="+mn-lt"/>
                <a:cs typeface="Arial" panose="020B0604020202020204" pitchFamily="34" charset="0"/>
              </a:rPr>
              <a:t>’</a:t>
            </a:r>
            <a:r>
              <a:rPr lang="it-IT" altLang="it-IT" sz="4000" b="1" dirty="0">
                <a:solidFill>
                  <a:srgbClr val="283651"/>
                </a:solidFill>
                <a:latin typeface="+mn-lt"/>
                <a:cs typeface="Arial" panose="020B0604020202020204" pitchFamily="34" charset="0"/>
              </a:rPr>
              <a:t>INFN è …</a:t>
            </a:r>
            <a:endParaRPr lang="it-IT" altLang="it-IT" sz="4000" dirty="0">
              <a:solidFill>
                <a:srgbClr val="28365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787B03-A7E8-D640-B726-8B69C14C1226}"/>
              </a:ext>
            </a:extLst>
          </p:cNvPr>
          <p:cNvSpPr txBox="1">
            <a:spLocks/>
          </p:cNvSpPr>
          <p:nvPr/>
        </p:nvSpPr>
        <p:spPr bwMode="auto">
          <a:xfrm>
            <a:off x="6310075" y="3200401"/>
            <a:ext cx="442595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200" b="1" dirty="0">
                <a:solidFill>
                  <a:srgbClr val="283651"/>
                </a:solidFill>
                <a:latin typeface="+mj-lt"/>
              </a:rPr>
              <a:t>una comunità di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200" b="1" dirty="0">
                <a:solidFill>
                  <a:srgbClr val="283651"/>
                </a:solidFill>
                <a:latin typeface="+mj-lt"/>
              </a:rPr>
              <a:t>oltre </a:t>
            </a:r>
            <a:r>
              <a:rPr lang="it-IT" altLang="it-IT" sz="3200" b="1" dirty="0">
                <a:solidFill>
                  <a:srgbClr val="4297B7"/>
                </a:solidFill>
                <a:latin typeface="+mj-lt"/>
              </a:rPr>
              <a:t>6000</a:t>
            </a:r>
            <a:r>
              <a:rPr lang="it-IT" altLang="it-IT" sz="3200" b="1" dirty="0">
                <a:solidFill>
                  <a:srgbClr val="283651"/>
                </a:solidFill>
                <a:latin typeface="+mj-lt"/>
              </a:rPr>
              <a:t> persone</a:t>
            </a:r>
            <a:endParaRPr lang="it-IT" altLang="it-IT" sz="3200" dirty="0">
              <a:solidFill>
                <a:srgbClr val="283651"/>
              </a:solidFill>
              <a:latin typeface="+mj-lt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62ADAD3-7D05-1E45-8BB1-21DB88A6F6EF}"/>
              </a:ext>
            </a:extLst>
          </p:cNvPr>
          <p:cNvSpPr txBox="1">
            <a:spLocks/>
          </p:cNvSpPr>
          <p:nvPr/>
        </p:nvSpPr>
        <p:spPr bwMode="auto">
          <a:xfrm>
            <a:off x="6310075" y="4404519"/>
            <a:ext cx="48688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di cui </a:t>
            </a:r>
            <a:r>
              <a:rPr lang="it-IT" altLang="it-IT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~ 25% 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di assegni di ricerca,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borse di studio e borse di dottorato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CF05C96-41A1-F943-B228-EFC90C559D7C}"/>
              </a:ext>
            </a:extLst>
          </p:cNvPr>
          <p:cNvSpPr/>
          <p:nvPr/>
        </p:nvSpPr>
        <p:spPr>
          <a:xfrm>
            <a:off x="9354784" y="606260"/>
            <a:ext cx="2438400" cy="2438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5CB9BE5-E438-324E-96D6-C7C72065D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656" y="322415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F2035D-AE3E-574D-A963-E9D58066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906" y="150065"/>
            <a:ext cx="2333278" cy="2729495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4A82800-E27A-6020-5CAB-631A25209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</p:spTree>
    <p:extLst>
      <p:ext uri="{BB962C8B-B14F-4D97-AF65-F5344CB8AC3E}">
        <p14:creationId xmlns:p14="http://schemas.microsoft.com/office/powerpoint/2010/main" val="13920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0C02A40E-CC39-CF49-B442-69EE12D171CA}"/>
              </a:ext>
            </a:extLst>
          </p:cNvPr>
          <p:cNvSpPr/>
          <p:nvPr/>
        </p:nvSpPr>
        <p:spPr>
          <a:xfrm>
            <a:off x="0" y="2855120"/>
            <a:ext cx="12185650" cy="1487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72FF5A4-9461-AD41-A2E0-49D6CDBA20C9}"/>
              </a:ext>
            </a:extLst>
          </p:cNvPr>
          <p:cNvSpPr/>
          <p:nvPr/>
        </p:nvSpPr>
        <p:spPr bwMode="auto">
          <a:xfrm>
            <a:off x="6350" y="4541044"/>
            <a:ext cx="12185650" cy="15509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828565C-BD77-8941-AF4B-401DBFE0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34" y="3434490"/>
            <a:ext cx="5308600" cy="257810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8DD1C0B9-DDDE-854E-8E94-8721B5920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26" y="1904333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D6605CA-4754-C742-978E-02DD0CDB1FE0}"/>
              </a:ext>
            </a:extLst>
          </p:cNvPr>
          <p:cNvSpPr txBox="1">
            <a:spLocks/>
          </p:cNvSpPr>
          <p:nvPr/>
        </p:nvSpPr>
        <p:spPr bwMode="auto">
          <a:xfrm>
            <a:off x="3921978" y="478633"/>
            <a:ext cx="814578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dirty="0">
                <a:solidFill>
                  <a:schemeClr val="tx2"/>
                </a:solidFill>
                <a:latin typeface="+mj-lt"/>
              </a:rPr>
              <a:t>Numero del personale </a:t>
            </a:r>
            <a:r>
              <a:rPr lang="it-IT" altLang="it-IT" sz="3000" dirty="0">
                <a:solidFill>
                  <a:schemeClr val="tx2"/>
                </a:solidFill>
                <a:latin typeface="+mj-lt"/>
              </a:rPr>
              <a:t>a </a:t>
            </a:r>
          </a:p>
          <a:p>
            <a:pPr algn="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000" b="1" dirty="0">
                <a:solidFill>
                  <a:schemeClr val="tx2"/>
                </a:solidFill>
                <a:latin typeface="+mn-lt"/>
              </a:rPr>
              <a:t>Tempo Indeterminato / Tempo Determinato</a:t>
            </a:r>
            <a:endParaRPr lang="it-IT" altLang="it-IT" sz="3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744BA6F-1CF2-0E4E-A21C-313E22D153DB}"/>
              </a:ext>
            </a:extLst>
          </p:cNvPr>
          <p:cNvSpPr txBox="1">
            <a:spLocks/>
          </p:cNvSpPr>
          <p:nvPr/>
        </p:nvSpPr>
        <p:spPr bwMode="auto">
          <a:xfrm>
            <a:off x="4932996" y="2866232"/>
            <a:ext cx="516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TEMPO INDETERMINATO  </a:t>
            </a:r>
            <a:r>
              <a:rPr lang="it-IT" altLang="it-IT" sz="3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2106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B3828575-9974-D64C-895D-0047E136D6DE}"/>
              </a:ext>
            </a:extLst>
          </p:cNvPr>
          <p:cNvSpPr txBox="1">
            <a:spLocks/>
          </p:cNvSpPr>
          <p:nvPr/>
        </p:nvSpPr>
        <p:spPr bwMode="auto">
          <a:xfrm>
            <a:off x="4932996" y="3388519"/>
            <a:ext cx="444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dirty="0">
                <a:solidFill>
                  <a:schemeClr val="bg1"/>
                </a:solidFill>
                <a:latin typeface="Arial" panose="020B0604020202020204" pitchFamily="34" charset="0"/>
              </a:rPr>
              <a:t>uomini 1550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97C6D95-A728-C747-98E1-224B84696CD5}"/>
              </a:ext>
            </a:extLst>
          </p:cNvPr>
          <p:cNvSpPr txBox="1">
            <a:spLocks/>
          </p:cNvSpPr>
          <p:nvPr/>
        </p:nvSpPr>
        <p:spPr bwMode="auto">
          <a:xfrm>
            <a:off x="4950459" y="3769519"/>
            <a:ext cx="444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dirty="0">
                <a:solidFill>
                  <a:schemeClr val="bg1"/>
                </a:solidFill>
                <a:latin typeface="Arial" panose="020B0604020202020204" pitchFamily="34" charset="0"/>
              </a:rPr>
              <a:t>donne 556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9EBD1BC-FE5E-FE49-8E59-838F5A34136A}"/>
              </a:ext>
            </a:extLst>
          </p:cNvPr>
          <p:cNvSpPr txBox="1">
            <a:spLocks/>
          </p:cNvSpPr>
          <p:nvPr/>
        </p:nvSpPr>
        <p:spPr bwMode="auto">
          <a:xfrm>
            <a:off x="4856796" y="4612482"/>
            <a:ext cx="516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TEMPO DETERMINATO  </a:t>
            </a:r>
            <a:r>
              <a:rPr lang="it-IT" altLang="it-IT" sz="3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126</a:t>
            </a:r>
            <a:endParaRPr lang="it-IT" altLang="it-IT" sz="3000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185EC4C-ECC0-1444-8E8F-0F3ABB47920A}"/>
              </a:ext>
            </a:extLst>
          </p:cNvPr>
          <p:cNvSpPr txBox="1">
            <a:spLocks/>
          </p:cNvSpPr>
          <p:nvPr/>
        </p:nvSpPr>
        <p:spPr bwMode="auto">
          <a:xfrm>
            <a:off x="5390196" y="5217319"/>
            <a:ext cx="444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dirty="0">
                <a:solidFill>
                  <a:srgbClr val="283651"/>
                </a:solidFill>
                <a:latin typeface="Arial" panose="020B0604020202020204" pitchFamily="34" charset="0"/>
              </a:rPr>
              <a:t>uomini 71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E59ACD9-6110-F148-8AE9-A772D2C57C69}"/>
              </a:ext>
            </a:extLst>
          </p:cNvPr>
          <p:cNvSpPr txBox="1">
            <a:spLocks/>
          </p:cNvSpPr>
          <p:nvPr/>
        </p:nvSpPr>
        <p:spPr bwMode="auto">
          <a:xfrm>
            <a:off x="5407659" y="5598319"/>
            <a:ext cx="444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dirty="0">
                <a:solidFill>
                  <a:srgbClr val="283651"/>
                </a:solidFill>
                <a:latin typeface="Arial" panose="020B0604020202020204" pitchFamily="34" charset="0"/>
              </a:rPr>
              <a:t>donne 55</a:t>
            </a: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349C283B-0836-DA4E-BC5D-B03D807E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1474" y="2962989"/>
            <a:ext cx="1124740" cy="51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44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TI</a:t>
            </a:r>
            <a:endParaRPr lang="it-IT" altLang="it-IT" sz="4400" dirty="0">
              <a:solidFill>
                <a:schemeClr val="bg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8E61EBE0-4139-C14B-A223-DD81056BD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1473" y="4648497"/>
            <a:ext cx="1124740" cy="51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4400" b="1" dirty="0">
                <a:solidFill>
                  <a:schemeClr val="bg1">
                    <a:lumMod val="65000"/>
                  </a:schemeClr>
                </a:solidFill>
                <a:latin typeface="+mn-lt"/>
                <a:cs typeface="Arial" panose="020B0604020202020204" pitchFamily="34" charset="0"/>
              </a:rPr>
              <a:t>TD</a:t>
            </a:r>
            <a:endParaRPr lang="it-IT" altLang="it-IT" sz="4400" dirty="0">
              <a:solidFill>
                <a:schemeClr val="bg1">
                  <a:lumMod val="6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6213E06A-F9DD-7346-B241-AA89915D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230" y="5150610"/>
            <a:ext cx="1565034" cy="895847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21C2E848-E05D-054C-8499-77C518E44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3450463"/>
            <a:ext cx="1565034" cy="895847"/>
          </a:xfrm>
          <a:prstGeom prst="rect">
            <a:avLst/>
          </a:prstGeom>
        </p:spPr>
      </p:pic>
      <p:sp>
        <p:nvSpPr>
          <p:cNvPr id="37" name="Title 2">
            <a:extLst>
              <a:ext uri="{FF2B5EF4-FFF2-40B4-BE49-F238E27FC236}">
                <a16:creationId xmlns:a16="http://schemas.microsoft.com/office/drawing/2014/main" id="{87EACE7C-377C-5D42-ADBC-33A3BC955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696" y="6261894"/>
            <a:ext cx="2971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it-IT" sz="16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Aggiornato al 31/12/2022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86C2A41-5650-9D40-B6EE-1CF541989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76" y="1617872"/>
            <a:ext cx="4287801" cy="5020844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33B2302-A8AB-AA8D-9D36-07C9A78E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</p:spTree>
    <p:extLst>
      <p:ext uri="{BB962C8B-B14F-4D97-AF65-F5344CB8AC3E}">
        <p14:creationId xmlns:p14="http://schemas.microsoft.com/office/powerpoint/2010/main" val="3999027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6A20839-AD29-0E43-AC8C-808BD568F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698" y="2527783"/>
            <a:ext cx="5141496" cy="3792503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53072F21-16D8-AE4B-B8CB-F7CFF84884E0}"/>
              </a:ext>
            </a:extLst>
          </p:cNvPr>
          <p:cNvSpPr/>
          <p:nvPr/>
        </p:nvSpPr>
        <p:spPr>
          <a:xfrm>
            <a:off x="15275" y="1772711"/>
            <a:ext cx="5290761" cy="5157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D39E4EF-21E8-6C49-A59A-8BE89D3E8A3D}"/>
              </a:ext>
            </a:extLst>
          </p:cNvPr>
          <p:cNvSpPr txBox="1">
            <a:spLocks/>
          </p:cNvSpPr>
          <p:nvPr/>
        </p:nvSpPr>
        <p:spPr>
          <a:xfrm>
            <a:off x="4804671" y="567531"/>
            <a:ext cx="6898594" cy="114492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2"/>
              </a:buClr>
              <a:buSzPct val="60000"/>
            </a:pP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Distribuzione del personale a</a:t>
            </a:r>
          </a:p>
          <a:p>
            <a:pPr>
              <a:buClr>
                <a:schemeClr val="accent2"/>
              </a:buClr>
              <a:buSzPct val="60000"/>
            </a:pPr>
            <a:r>
              <a:rPr lang="it-IT" altLang="it-IT" sz="4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Tempo Indeterminato</a:t>
            </a:r>
            <a:endParaRPr lang="it-IT" altLang="it-IT" sz="4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F1B61B0-AC0D-8642-B598-03D49E732E8F}"/>
              </a:ext>
            </a:extLst>
          </p:cNvPr>
          <p:cNvSpPr/>
          <p:nvPr/>
        </p:nvSpPr>
        <p:spPr>
          <a:xfrm>
            <a:off x="288181" y="1473168"/>
            <a:ext cx="4817301" cy="48173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54CF2F9-A617-9241-BF9A-28B0B82D6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39" y="1476626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8BD79855-825E-D942-AAE8-CC196E4E1E21}"/>
              </a:ext>
            </a:extLst>
          </p:cNvPr>
          <p:cNvSpPr txBox="1">
            <a:spLocks/>
          </p:cNvSpPr>
          <p:nvPr/>
        </p:nvSpPr>
        <p:spPr bwMode="auto">
          <a:xfrm>
            <a:off x="5561611" y="2136740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Ricercatori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699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DB89EA4C-877C-1F4B-A3AD-EF7419279BC5}"/>
              </a:ext>
            </a:extLst>
          </p:cNvPr>
          <p:cNvSpPr txBox="1">
            <a:spLocks/>
          </p:cNvSpPr>
          <p:nvPr/>
        </p:nvSpPr>
        <p:spPr bwMode="auto">
          <a:xfrm>
            <a:off x="5561613" y="3065497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Tecnologi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447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565FDE7B-5F1F-8C4C-98F1-59278EFDB351}"/>
              </a:ext>
            </a:extLst>
          </p:cNvPr>
          <p:cNvSpPr txBox="1">
            <a:spLocks/>
          </p:cNvSpPr>
          <p:nvPr/>
        </p:nvSpPr>
        <p:spPr bwMode="auto">
          <a:xfrm>
            <a:off x="5561612" y="3894172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Tecnici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606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4DEA9DC5-DCF6-B948-90E8-1AAB5ABAB1E1}"/>
              </a:ext>
            </a:extLst>
          </p:cNvPr>
          <p:cNvSpPr txBox="1">
            <a:spLocks/>
          </p:cNvSpPr>
          <p:nvPr/>
        </p:nvSpPr>
        <p:spPr bwMode="auto">
          <a:xfrm>
            <a:off x="5561612" y="4721260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Amministrativi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352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E5CD9425-355E-C640-A70E-B4F17244B347}"/>
              </a:ext>
            </a:extLst>
          </p:cNvPr>
          <p:cNvSpPr txBox="1">
            <a:spLocks/>
          </p:cNvSpPr>
          <p:nvPr/>
        </p:nvSpPr>
        <p:spPr bwMode="auto">
          <a:xfrm>
            <a:off x="5561611" y="5580098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Dirigenti Amministrativi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2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6EA08D40-0175-7B4B-8E53-9BD75CDB318E}"/>
              </a:ext>
            </a:extLst>
          </p:cNvPr>
          <p:cNvSpPr txBox="1">
            <a:spLocks/>
          </p:cNvSpPr>
          <p:nvPr/>
        </p:nvSpPr>
        <p:spPr bwMode="auto">
          <a:xfrm>
            <a:off x="8980830" y="5024473"/>
            <a:ext cx="2819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Totale personale TI </a:t>
            </a:r>
            <a:r>
              <a:rPr lang="it-IT" altLang="it-IT" sz="36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2106</a:t>
            </a:r>
            <a:endParaRPr lang="it-IT" altLang="it-IT" sz="36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8ECE678-80A6-7E43-B0DA-4CD5A90C1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456" y="6407186"/>
            <a:ext cx="2971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it-IT" sz="16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Aggiornato al 31/12/2021</a:t>
            </a:r>
          </a:p>
        </p:txBody>
      </p:sp>
      <p:pic>
        <p:nvPicPr>
          <p:cNvPr id="15" name="Immagine 14" descr="Immagine che contiene grafica vettoriale&#10;&#10;Descrizione generata automaticamente">
            <a:extLst>
              <a:ext uri="{FF2B5EF4-FFF2-40B4-BE49-F238E27FC236}">
                <a16:creationId xmlns:a16="http://schemas.microsoft.com/office/drawing/2014/main" id="{8A7B0F1E-2352-F94F-A238-8B07F0F37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1620000"/>
            <a:ext cx="4304160" cy="504000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FD02AEC-D0D1-AE31-B5A6-D845CB1F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Carlino - Organizzazione del Calcolo INFN</a:t>
            </a:r>
          </a:p>
        </p:txBody>
      </p:sp>
    </p:spTree>
    <p:extLst>
      <p:ext uri="{BB962C8B-B14F-4D97-AF65-F5344CB8AC3E}">
        <p14:creationId xmlns:p14="http://schemas.microsoft.com/office/powerpoint/2010/main" val="37070259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9929</TotalTime>
  <Words>2476</Words>
  <Application>Microsoft Macintosh PowerPoint</Application>
  <PresentationFormat>Widescreen</PresentationFormat>
  <Paragraphs>332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Franklin Gothic Medium</vt:lpstr>
      <vt:lpstr>Wingdings</vt:lpstr>
      <vt:lpstr>Tema di Office</vt:lpstr>
      <vt:lpstr>Organizzazione del Calcolo INFN G. Carlino - INFN Napoli Corso Nuovi Assunti PNRR  LNF 04/03/24</vt:lpstr>
      <vt:lpstr>L’INFN è stato fondato  nel 1951 e ha una lunga e prestigiosa storia che discende da Enrico Fermi  e i ragazzi di via Panisperna</vt:lpstr>
      <vt:lpstr>Spingersi oltre  le frontiere della conoscenza I segreti del Big Bang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L’organigramma dell’INFN</vt:lpstr>
      <vt:lpstr>Il Calcolo nell’INFN </vt:lpstr>
      <vt:lpstr>L’Infrastruttura di Calcolo Scientifico INFN</vt:lpstr>
      <vt:lpstr>Calcolo Scientifico @ Tecnopolo</vt:lpstr>
      <vt:lpstr>L’Infrastruttura di Calcolo Scientifico INFN</vt:lpstr>
      <vt:lpstr>WLCG – Il calcolo distribuito </vt:lpstr>
      <vt:lpstr>Le sfide del calcolo scientifico</vt:lpstr>
      <vt:lpstr>Stima necessità risorse ($$)</vt:lpstr>
      <vt:lpstr>Evoluzione necessità risorse</vt:lpstr>
      <vt:lpstr>Una nuova sfida: Il PNRR - ICSC</vt:lpstr>
      <vt:lpstr>Una nuova sfida: Il PNRR - ICSC</vt:lpstr>
      <vt:lpstr>Presentazione standard di PowerPoint</vt:lpstr>
      <vt:lpstr>Presentazione standard di PowerPoint</vt:lpstr>
      <vt:lpstr>ICSC - Budget</vt:lpstr>
      <vt:lpstr>Presentazione standard di PowerPoint</vt:lpstr>
      <vt:lpstr>TERABIT</vt:lpstr>
      <vt:lpstr>Il Calcolo INFN</vt:lpstr>
      <vt:lpstr>Organizzazione del Calcolo INFN</vt:lpstr>
      <vt:lpstr>Il C3SN</vt:lpstr>
      <vt:lpstr>La CCR</vt:lpstr>
      <vt:lpstr>I Gruppi di Lavoro</vt:lpstr>
      <vt:lpstr>I Gruppi di Lavoro</vt:lpstr>
      <vt:lpstr>WG DataCloud</vt:lpstr>
      <vt:lpstr>WG DataCloud</vt:lpstr>
      <vt:lpstr>WG DataCloud</vt:lpstr>
      <vt:lpstr>Personale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Claudio Grandi</dc:creator>
  <cp:lastModifiedBy>Gianpaolo Carlino</cp:lastModifiedBy>
  <cp:revision>456</cp:revision>
  <cp:lastPrinted>2023-10-08T17:40:11Z</cp:lastPrinted>
  <dcterms:created xsi:type="dcterms:W3CDTF">2017-06-26T12:04:20Z</dcterms:created>
  <dcterms:modified xsi:type="dcterms:W3CDTF">2024-03-02T17:37:20Z</dcterms:modified>
</cp:coreProperties>
</file>