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82" r:id="rId2"/>
  </p:sldMasterIdLst>
  <p:notesMasterIdLst>
    <p:notesMasterId r:id="rId11"/>
  </p:notesMasterIdLst>
  <p:handoutMasterIdLst>
    <p:handoutMasterId r:id="rId12"/>
  </p:handoutMasterIdLst>
  <p:sldIdLst>
    <p:sldId id="356" r:id="rId3"/>
    <p:sldId id="6572" r:id="rId4"/>
    <p:sldId id="6573" r:id="rId5"/>
    <p:sldId id="6578" r:id="rId6"/>
    <p:sldId id="6575" r:id="rId7"/>
    <p:sldId id="6576" r:id="rId8"/>
    <p:sldId id="6574" r:id="rId9"/>
    <p:sldId id="6577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D48F"/>
    <a:srgbClr val="F56F3B"/>
    <a:srgbClr val="CECD62"/>
    <a:srgbClr val="F5BE3D"/>
    <a:srgbClr val="1C6B11"/>
    <a:srgbClr val="FF9E00"/>
    <a:srgbClr val="F5AC4A"/>
    <a:srgbClr val="F5AF0D"/>
    <a:srgbClr val="F5C76C"/>
    <a:srgbClr val="F9F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24"/>
    <p:restoredTop sz="95970" autoAdjust="0"/>
  </p:normalViewPr>
  <p:slideViewPr>
    <p:cSldViewPr snapToGrid="0" snapToObjects="1">
      <p:cViewPr varScale="1">
        <p:scale>
          <a:sx n="92" d="100"/>
          <a:sy n="92" d="100"/>
        </p:scale>
        <p:origin x="1272" y="184"/>
      </p:cViewPr>
      <p:guideLst>
        <p:guide orient="horz" pos="218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C190591-D543-7449-A828-559C08D06478}" type="datetimeFigureOut">
              <a:rPr lang="en-US"/>
              <a:pPr>
                <a:defRPr/>
              </a:pPr>
              <a:t>1/30/24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3F73473-3CFB-5241-BF82-E3884D4E8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2702176-6DAC-6B4F-B700-3AD3B8686ACC}" type="datetimeFigureOut">
              <a:rPr lang="en-US"/>
              <a:pPr>
                <a:defRPr/>
              </a:pPr>
              <a:t>1/30/24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649E3D0-3FEA-B642-9F67-967BE3D8E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4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063" y="13589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5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84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70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B6373-8500-2042-A196-2287B72DC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90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6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3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700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3" y="1043700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70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8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3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700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70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3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11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70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85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971552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1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3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68A71-83C6-EF40-AD36-EC1683BCD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8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6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DCEB-21D2-CD4C-B55A-F3EADD9B8B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1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11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2117-9F9F-7143-9723-4103C8BEA5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6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41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3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532" y="6114990"/>
            <a:ext cx="8402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0" dirty="0">
                <a:solidFill>
                  <a:schemeClr val="tx2"/>
                </a:solidFill>
                <a:latin typeface="Helvetica"/>
                <a:cs typeface="Helvetica"/>
              </a:rPr>
              <a:t>Mu2e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  <p:sldLayoutId id="2147484006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6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3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ABC452BA-E2D2-7F48-9628-85048FBCF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23383" y="2360879"/>
            <a:ext cx="7640394" cy="93867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rgbClr val="800000"/>
                </a:solidFill>
                <a:latin typeface="Helvetica" charset="0"/>
              </a:rPr>
              <a:t>Mu2e News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2657704" y="3668753"/>
            <a:ext cx="3978872" cy="219222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000090"/>
                </a:solidFill>
                <a:latin typeface="Helvetica" charset="0"/>
              </a:rPr>
              <a:t>Stefano Miscetti</a:t>
            </a:r>
          </a:p>
          <a:p>
            <a:pPr algn="ctr"/>
            <a:r>
              <a:rPr lang="en-US" dirty="0">
                <a:solidFill>
                  <a:srgbClr val="404040"/>
                </a:solidFill>
                <a:latin typeface="Helvetica" charset="0"/>
              </a:rPr>
              <a:t>LNF INFN, Italy</a:t>
            </a:r>
          </a:p>
          <a:p>
            <a:pPr algn="ctr"/>
            <a:endParaRPr lang="en-US" b="1" dirty="0">
              <a:solidFill>
                <a:srgbClr val="404040"/>
              </a:solidFill>
              <a:latin typeface="Helvetica" charset="0"/>
            </a:endParaRPr>
          </a:p>
          <a:p>
            <a:pPr algn="ctr"/>
            <a:r>
              <a:rPr lang="en-US" b="1" dirty="0">
                <a:solidFill>
                  <a:srgbClr val="000090"/>
                </a:solidFill>
                <a:latin typeface="Helvetica" charset="0"/>
              </a:rPr>
              <a:t>31 Jan 2024</a:t>
            </a:r>
          </a:p>
          <a:p>
            <a:pPr algn="ctr"/>
            <a:r>
              <a:rPr lang="en-US" b="1" dirty="0">
                <a:solidFill>
                  <a:srgbClr val="000090"/>
                </a:solidFill>
                <a:latin typeface="Helvetica" charset="0"/>
              </a:rPr>
              <a:t>Mu2e Italy Meeting</a:t>
            </a:r>
          </a:p>
          <a:p>
            <a:pPr algn="ctr"/>
            <a:r>
              <a:rPr lang="en-US" b="1" dirty="0">
                <a:solidFill>
                  <a:srgbClr val="000090"/>
                </a:solidFill>
                <a:latin typeface="Helvetica" charset="0"/>
              </a:rPr>
              <a:t>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77" y="5962534"/>
            <a:ext cx="1478410" cy="8489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" name="Picture 7" descr="infn_logo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598" y="5493198"/>
            <a:ext cx="1478410" cy="9386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5FA53-5DEC-17BF-C1E0-3E9FC073B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7701"/>
            <a:ext cx="8686800" cy="641739"/>
          </a:xfrm>
        </p:spPr>
        <p:txBody>
          <a:bodyPr/>
          <a:lstStyle/>
          <a:p>
            <a:r>
              <a:rPr lang="en-IT" dirty="0"/>
              <a:t>Stato solenoidi – TS is almost done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86AD9-5DD6-9EAD-9381-21BCB71C1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D3764-592C-FB4A-78F9-98C30C24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AA0A0-6A7B-403D-0CD1-6CA95AA49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0" name="9EBFF930-3F40-4418-A9F8-9B1E707D0E71" descr="IMG_6608.jpg">
            <a:extLst>
              <a:ext uri="{FF2B5EF4-FFF2-40B4-BE49-F238E27FC236}">
                <a16:creationId xmlns:a16="http://schemas.microsoft.com/office/drawing/2014/main" id="{982B32A5-6A20-D2D4-BB82-7F901FC55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24116"/>
          <a:stretch/>
        </p:blipFill>
        <p:spPr bwMode="auto">
          <a:xfrm>
            <a:off x="676278" y="920989"/>
            <a:ext cx="7926016" cy="451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7B9AC3-D9FA-58EA-DA58-9A785EC6F7A6}"/>
              </a:ext>
            </a:extLst>
          </p:cNvPr>
          <p:cNvSpPr txBox="1"/>
          <p:nvPr/>
        </p:nvSpPr>
        <p:spPr>
          <a:xfrm>
            <a:off x="541706" y="5435598"/>
            <a:ext cx="792601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IT" dirty="0"/>
              <a:t>Installing collimator and then prepare for lifting </a:t>
            </a:r>
          </a:p>
          <a:p>
            <a:r>
              <a:rPr lang="en-IT" dirty="0"/>
              <a:t>Expected to be transported to Mu2e building end of February </a:t>
            </a:r>
          </a:p>
        </p:txBody>
      </p:sp>
    </p:spTree>
    <p:extLst>
      <p:ext uri="{BB962C8B-B14F-4D97-AF65-F5344CB8AC3E}">
        <p14:creationId xmlns:p14="http://schemas.microsoft.com/office/powerpoint/2010/main" val="1663108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46C1C9-F842-C565-B601-0EAC0F46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PS and DS : still  “a long way to Tipperary”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EE411-9D8F-6C1C-A98F-D27FE4EB26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5FEC1-FFC2-3E40-E821-ECDC1116F0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83BEA-87C6-4672-B60D-A5D86D09C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9" name="Picture 8" descr="A picture containing dirty&#10;&#10;Description automatically generated">
            <a:extLst>
              <a:ext uri="{FF2B5EF4-FFF2-40B4-BE49-F238E27FC236}">
                <a16:creationId xmlns:a16="http://schemas.microsoft.com/office/drawing/2014/main" id="{5105D575-5973-D771-4102-35B9398B3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41963" y="1290556"/>
            <a:ext cx="3350002" cy="2512502"/>
          </a:xfrm>
          <a:prstGeom prst="rect">
            <a:avLst/>
          </a:prstGeom>
        </p:spPr>
      </p:pic>
      <p:pic>
        <p:nvPicPr>
          <p:cNvPr id="10" name="imageSelected2">
            <a:extLst>
              <a:ext uri="{FF2B5EF4-FFF2-40B4-BE49-F238E27FC236}">
                <a16:creationId xmlns:a16="http://schemas.microsoft.com/office/drawing/2014/main" id="{ED38B260-95FB-0A0E-6046-C5F8FB78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727" y="1115595"/>
            <a:ext cx="3815396" cy="286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IMG_2350">
            <a:extLst>
              <a:ext uri="{FF2B5EF4-FFF2-40B4-BE49-F238E27FC236}">
                <a16:creationId xmlns:a16="http://schemas.microsoft.com/office/drawing/2014/main" id="{545554E9-A571-C713-7C0B-D73597385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562" y="871806"/>
            <a:ext cx="2683630" cy="357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C93599-A381-76F1-97F5-3B765A73B2B8}"/>
              </a:ext>
            </a:extLst>
          </p:cNvPr>
          <p:cNvSpPr txBox="1"/>
          <p:nvPr/>
        </p:nvSpPr>
        <p:spPr>
          <a:xfrm>
            <a:off x="222250" y="4572000"/>
            <a:ext cx="2215543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dirty="0"/>
              <a:t>PS .. </a:t>
            </a:r>
            <a:r>
              <a:rPr lang="en-GB" dirty="0"/>
              <a:t>W</a:t>
            </a:r>
            <a:r>
              <a:rPr lang="en-IT" dirty="0"/>
              <a:t>orking on</a:t>
            </a:r>
          </a:p>
          <a:p>
            <a:pPr algn="ctr"/>
            <a:r>
              <a:rPr lang="en-GB" dirty="0"/>
              <a:t>C</a:t>
            </a:r>
            <a:r>
              <a:rPr lang="en-IT" dirty="0"/>
              <a:t>himney</a:t>
            </a:r>
          </a:p>
          <a:p>
            <a:pPr marL="342900" indent="-342900" algn="ctr">
              <a:buFont typeface="Wingdings" pitchFamily="2" charset="2"/>
              <a:buChar char="à"/>
            </a:pPr>
            <a:r>
              <a:rPr lang="en-IT" dirty="0">
                <a:sym typeface="Wingdings" pitchFamily="2" charset="2"/>
              </a:rPr>
              <a:t>Delivery date</a:t>
            </a:r>
          </a:p>
          <a:p>
            <a:pPr algn="ctr"/>
            <a:r>
              <a:rPr lang="en-IT" dirty="0">
                <a:sym typeface="Wingdings" pitchFamily="2" charset="2"/>
              </a:rPr>
              <a:t> </a:t>
            </a:r>
            <a:r>
              <a:rPr lang="en-IT" b="1" dirty="0">
                <a:sym typeface="Wingdings" pitchFamily="2" charset="2"/>
              </a:rPr>
              <a:t>May 2024</a:t>
            </a:r>
            <a:endParaRPr lang="en-IT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811EAE-2DF0-64F3-4E7D-9C9BBDFA4468}"/>
              </a:ext>
            </a:extLst>
          </p:cNvPr>
          <p:cNvSpPr txBox="1"/>
          <p:nvPr/>
        </p:nvSpPr>
        <p:spPr>
          <a:xfrm>
            <a:off x="2670102" y="4572000"/>
            <a:ext cx="6251648" cy="1569660"/>
          </a:xfrm>
          <a:prstGeom prst="rect">
            <a:avLst/>
          </a:prstGeom>
          <a:solidFill>
            <a:srgbClr val="F5D48F"/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DS: coil winding is completed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IT" dirty="0">
                <a:sym typeface="Wingdings" pitchFamily="2" charset="2"/>
              </a:rPr>
              <a:t>Installation of Coils 1-4, 5-6 OK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IT" dirty="0">
                <a:sym typeface="Wingdings" pitchFamily="2" charset="2"/>
              </a:rPr>
              <a:t> Still drives Schedule + 2 months delay wrt IPR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IT" dirty="0">
                <a:sym typeface="Wingdings" pitchFamily="2" charset="2"/>
              </a:rPr>
              <a:t> 	Delivery date </a:t>
            </a:r>
            <a:r>
              <a:rPr lang="en-IT" b="1" dirty="0">
                <a:sym typeface="Wingdings" pitchFamily="2" charset="2"/>
              </a:rPr>
              <a:t>End of O</a:t>
            </a:r>
            <a:r>
              <a:rPr lang="en-GB" b="1" dirty="0">
                <a:sym typeface="Wingdings" pitchFamily="2" charset="2"/>
              </a:rPr>
              <a:t>c</a:t>
            </a:r>
            <a:r>
              <a:rPr lang="en-IT" b="1" dirty="0">
                <a:sym typeface="Wingdings" pitchFamily="2" charset="2"/>
              </a:rPr>
              <a:t>tober 2024</a:t>
            </a:r>
            <a:endParaRPr lang="en-IT" b="1" dirty="0"/>
          </a:p>
        </p:txBody>
      </p:sp>
    </p:spTree>
    <p:extLst>
      <p:ext uri="{BB962C8B-B14F-4D97-AF65-F5344CB8AC3E}">
        <p14:creationId xmlns:p14="http://schemas.microsoft.com/office/powerpoint/2010/main" val="3556558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A41CA6-1867-4924-5DBE-ACE8185E1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854933"/>
            <a:ext cx="8921750" cy="1549974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IT" dirty="0"/>
              <a:t>Very relevant step for startup of operations … filling up Mu2e building also for Detectors</a:t>
            </a:r>
          </a:p>
          <a:p>
            <a:pPr>
              <a:buFont typeface="Wingdings" pitchFamily="2" charset="2"/>
              <a:buChar char="à"/>
            </a:pPr>
            <a:r>
              <a:rPr lang="en-IT" b="1" dirty="0">
                <a:sym typeface="Wingdings" pitchFamily="2" charset="2"/>
              </a:rPr>
              <a:t>Cable management system is done and installed</a:t>
            </a:r>
          </a:p>
          <a:p>
            <a:pPr marL="0" indent="0">
              <a:buNone/>
            </a:pPr>
            <a:r>
              <a:rPr lang="en-IT" dirty="0">
                <a:sym typeface="Wingdings" pitchFamily="2" charset="2"/>
              </a:rPr>
              <a:t>				Start routing cables on the trenches … </a:t>
            </a:r>
          </a:p>
          <a:p>
            <a:pPr marL="0" indent="0">
              <a:buNone/>
            </a:pPr>
            <a:r>
              <a:rPr lang="en-IT" dirty="0">
                <a:sym typeface="Wingdings" pitchFamily="2" charset="2"/>
              </a:rPr>
              <a:t>	South side first (DAQ+CALO), Center (Tracker), North (CALO,DAQ)</a:t>
            </a:r>
          </a:p>
          <a:p>
            <a:pPr marL="0" indent="0">
              <a:buNone/>
            </a:pPr>
            <a:r>
              <a:rPr lang="en-IT" dirty="0">
                <a:sym typeface="Wingdings" pitchFamily="2" charset="2"/>
              </a:rPr>
              <a:t> Next step once routing finished  installation of rails … IFB procurement in progress</a:t>
            </a: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8738EF-2EF6-D159-B9FE-4C433DE8B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On-the-hall progresses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4ACDA-4A96-E969-FC49-74DD2154FC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20FF8-6471-DE84-96F5-93115CD7A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F3FC9-2818-5780-BA2E-8136AD701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Content Placeholder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1D3BAD2-7321-CC1E-40BE-E35CE548F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6" y="2580211"/>
            <a:ext cx="4776024" cy="3565434"/>
          </a:xfrm>
          <a:prstGeom prst="rect">
            <a:avLst/>
          </a:prstGeom>
        </p:spPr>
      </p:pic>
      <p:pic>
        <p:nvPicPr>
          <p:cNvPr id="8" name="Content Placeholder 7" descr="A picture containing device, miller&#10;&#10;Description automatically generated">
            <a:extLst>
              <a:ext uri="{FF2B5EF4-FFF2-40B4-BE49-F238E27FC236}">
                <a16:creationId xmlns:a16="http://schemas.microsoft.com/office/drawing/2014/main" id="{F28ECEC3-D955-1C79-BD88-CD1DB40CA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671" y="2830095"/>
            <a:ext cx="4087553" cy="30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02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88170E-6636-152C-1D45-C847BEE89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5" y="971553"/>
            <a:ext cx="8011428" cy="1113726"/>
          </a:xfrm>
        </p:spPr>
        <p:txBody>
          <a:bodyPr/>
          <a:lstStyle/>
          <a:p>
            <a:pPr marL="0" indent="0">
              <a:buNone/>
            </a:pPr>
            <a:r>
              <a:rPr lang="en-IT" dirty="0"/>
              <a:t>Beginning of January, two presentations at PAC</a:t>
            </a:r>
          </a:p>
          <a:p>
            <a:pPr marL="0" indent="0">
              <a:buNone/>
            </a:pPr>
            <a:r>
              <a:rPr lang="en-IT" dirty="0"/>
              <a:t>	</a:t>
            </a:r>
            <a:r>
              <a:rPr lang="en-IT" dirty="0">
                <a:sym typeface="Wingdings" pitchFamily="2" charset="2"/>
              </a:rPr>
              <a:t> Program Coordination – B.Casey: Mu2e status</a:t>
            </a:r>
          </a:p>
          <a:p>
            <a:pPr marL="0" indent="0">
              <a:buNone/>
            </a:pPr>
            <a:r>
              <a:rPr lang="en-IT" dirty="0">
                <a:sym typeface="Wingdings" pitchFamily="2" charset="2"/>
              </a:rPr>
              <a:t>	 Co-Spokes - B. Bernstein – impact of beam delivery on Mu2e</a:t>
            </a:r>
          </a:p>
          <a:p>
            <a:pPr marL="0" indent="0">
              <a:buNone/>
            </a:pP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BED481-F345-29D1-94CD-BC744A6BC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New schedule presented at PAC – Jan 8-12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337CB-FA7A-B9F1-DA57-62F767AF3D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F79A-E48F-ADCC-C8E0-BBA9F53B6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398B6-A909-7B47-2C70-D4E71CEF1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5B73B-B6DD-D4D7-CE1A-BAE41030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14118"/>
            <a:ext cx="7772400" cy="3084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F11D16-A033-F995-81E9-1B69876E762A}"/>
              </a:ext>
            </a:extLst>
          </p:cNvPr>
          <p:cNvSpPr txBox="1"/>
          <p:nvPr/>
        </p:nvSpPr>
        <p:spPr>
          <a:xfrm>
            <a:off x="429419" y="5103322"/>
            <a:ext cx="7426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IT" dirty="0"/>
              <a:t>The meeting went pretty well.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IT" dirty="0"/>
              <a:t>Comments during presentation were OK </a:t>
            </a:r>
            <a:r>
              <a:rPr lang="en-IT" b="1" dirty="0">
                <a:sym typeface="Wingdings" pitchFamily="2" charset="2"/>
              </a:rPr>
              <a:t> 3 questions</a:t>
            </a:r>
            <a:endParaRPr lang="en-IT" b="1" dirty="0"/>
          </a:p>
          <a:p>
            <a:pPr marL="342900" indent="-342900">
              <a:buFont typeface="Wingdings" pitchFamily="2" charset="2"/>
              <a:buChar char="ü"/>
            </a:pPr>
            <a:r>
              <a:rPr lang="en-IT" dirty="0"/>
              <a:t>recommendations back from PAC not yet received.</a:t>
            </a:r>
          </a:p>
        </p:txBody>
      </p:sp>
    </p:spTree>
    <p:extLst>
      <p:ext uri="{BB962C8B-B14F-4D97-AF65-F5344CB8AC3E}">
        <p14:creationId xmlns:p14="http://schemas.microsoft.com/office/powerpoint/2010/main" val="3435666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7DC475-002F-D77D-29C5-4CF39F6E9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3 questions from PAC and replies (docdb# 47510)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A25E3-BF36-7288-2087-E7B1987782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92131-AB8B-47E0-4F9D-6F28EECD4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0192F-6E37-F5AA-6353-9F92EDD8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B82FC7-4742-9D29-8CF7-AE1B2C2261FB}"/>
              </a:ext>
            </a:extLst>
          </p:cNvPr>
          <p:cNvSpPr txBox="1"/>
          <p:nvPr/>
        </p:nvSpPr>
        <p:spPr>
          <a:xfrm>
            <a:off x="429419" y="914400"/>
            <a:ext cx="7988662" cy="707886"/>
          </a:xfrm>
          <a:prstGeom prst="rect">
            <a:avLst/>
          </a:prstGeom>
          <a:solidFill>
            <a:srgbClr val="F5D48F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IT" sz="2000" dirty="0"/>
              <a:t>What is the Impact if the commissioning first physics run get shortened?</a:t>
            </a:r>
          </a:p>
          <a:p>
            <a:r>
              <a:rPr lang="en-IT" sz="2000" dirty="0"/>
              <a:t>	Minimum Beam time to get reasonable physics before LS?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6B75B0-2D85-A775-FE6D-4487AE9A705F}"/>
              </a:ext>
            </a:extLst>
          </p:cNvPr>
          <p:cNvSpPr txBox="1"/>
          <p:nvPr/>
        </p:nvSpPr>
        <p:spPr>
          <a:xfrm>
            <a:off x="1074511" y="1572046"/>
            <a:ext cx="68452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/>
              <a:t>- 10% of Total # of POT is needed to make “a  good physics case”</a:t>
            </a:r>
          </a:p>
          <a:p>
            <a:r>
              <a:rPr lang="en-IT" sz="2000" dirty="0"/>
              <a:t>- 3 months to commission the beam</a:t>
            </a:r>
          </a:p>
          <a:p>
            <a:r>
              <a:rPr lang="en-IT" sz="2000" dirty="0"/>
              <a:t>- 20 weeks (4-5 months) to get 3.6E19 POT</a:t>
            </a:r>
          </a:p>
          <a:p>
            <a:r>
              <a:rPr lang="en-IT" sz="2000" dirty="0"/>
              <a:t>We put 7 months in the schedule.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4ACCB-855D-9EA4-1115-FDF0839E43E4}"/>
              </a:ext>
            </a:extLst>
          </p:cNvPr>
          <p:cNvSpPr txBox="1"/>
          <p:nvPr/>
        </p:nvSpPr>
        <p:spPr>
          <a:xfrm>
            <a:off x="222250" y="3009205"/>
            <a:ext cx="7597273" cy="400110"/>
          </a:xfrm>
          <a:prstGeom prst="rect">
            <a:avLst/>
          </a:prstGeom>
          <a:solidFill>
            <a:srgbClr val="F5D48F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IT" sz="2000" dirty="0"/>
              <a:t>Can the g-2 data be used to diagnose the extinction in the Recycler?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54D40-EC47-F368-BFF7-B111A941604A}"/>
              </a:ext>
            </a:extLst>
          </p:cNvPr>
          <p:cNvSpPr txBox="1"/>
          <p:nvPr/>
        </p:nvSpPr>
        <p:spPr>
          <a:xfrm>
            <a:off x="429419" y="4396124"/>
            <a:ext cx="79971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/>
              <a:t>- </a:t>
            </a:r>
            <a:r>
              <a:rPr lang="en-IT" sz="1800" dirty="0"/>
              <a:t>Use the upstram ext.monitor done by quartz C detectors with its own DAQ system</a:t>
            </a:r>
          </a:p>
          <a:p>
            <a:r>
              <a:rPr lang="en-IT" sz="1800" dirty="0"/>
              <a:t>- The system will be ready in time for when the beam will be available (March?)</a:t>
            </a:r>
          </a:p>
          <a:p>
            <a:r>
              <a:rPr lang="en-IT" sz="1800" dirty="0"/>
              <a:t>Accelerator team proposed 3 beam studies to measure extinction:</a:t>
            </a:r>
          </a:p>
          <a:p>
            <a:pPr marL="457200" indent="-457200">
              <a:buAutoNum type="arabicPeriod"/>
            </a:pPr>
            <a:r>
              <a:rPr lang="en-GB" sz="1800" dirty="0"/>
              <a:t>A</a:t>
            </a:r>
            <a:r>
              <a:rPr lang="en-IT" sz="1800" dirty="0"/>
              <a:t>s a function of Recycler beam intensity</a:t>
            </a:r>
          </a:p>
          <a:p>
            <a:pPr marL="457200" indent="-457200">
              <a:buAutoNum type="arabicPeriod"/>
            </a:pPr>
            <a:r>
              <a:rPr lang="en-GB" sz="1800" dirty="0"/>
              <a:t>A</a:t>
            </a:r>
            <a:r>
              <a:rPr lang="en-IT" sz="1800" dirty="0"/>
              <a:t>s a function of 2.5 MHz recycler RF ramp rate</a:t>
            </a:r>
          </a:p>
          <a:p>
            <a:pPr marL="457200" indent="-457200">
              <a:buAutoNum type="arabicPeriod"/>
            </a:pPr>
            <a:r>
              <a:rPr lang="en-IT" sz="1800" dirty="0"/>
              <a:t>As a function of Recycler extraction  and Delivery injection kickers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9E9C62-BA6B-FB8F-7DC1-60DD2B4FAC0F}"/>
              </a:ext>
            </a:extLst>
          </p:cNvPr>
          <p:cNvSpPr txBox="1"/>
          <p:nvPr/>
        </p:nvSpPr>
        <p:spPr>
          <a:xfrm>
            <a:off x="270653" y="3913049"/>
            <a:ext cx="8118313" cy="400110"/>
          </a:xfrm>
          <a:prstGeom prst="rect">
            <a:avLst/>
          </a:prstGeom>
          <a:solidFill>
            <a:srgbClr val="F5D48F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IT" sz="2000" dirty="0"/>
              <a:t>Provide a measurement plan for diagnosing beam profile and extinction?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8C87F-BFE1-DEBE-CA17-088F8BF99E87}"/>
              </a:ext>
            </a:extLst>
          </p:cNvPr>
          <p:cNvSpPr txBox="1"/>
          <p:nvPr/>
        </p:nvSpPr>
        <p:spPr>
          <a:xfrm>
            <a:off x="614947" y="3551752"/>
            <a:ext cx="7003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/>
              <a:t>- Just barely. It looks like there are not all information just “plots”.</a:t>
            </a:r>
          </a:p>
        </p:txBody>
      </p:sp>
    </p:spTree>
    <p:extLst>
      <p:ext uri="{BB962C8B-B14F-4D97-AF65-F5344CB8AC3E}">
        <p14:creationId xmlns:p14="http://schemas.microsoft.com/office/powerpoint/2010/main" val="3142973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FA9A72-5461-CAA0-52D9-F0E660CE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ORG-chart news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D3953-AA8C-BB6E-3039-5DFBC50FF3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81AA8-62D8-7927-333D-E3EC7913F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4753E-C8CF-F48D-AE19-ED3BBA024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45ECD-0F55-2DA1-2E85-B5FABC9E95D6}"/>
              </a:ext>
            </a:extLst>
          </p:cNvPr>
          <p:cNvSpPr txBox="1"/>
          <p:nvPr/>
        </p:nvSpPr>
        <p:spPr>
          <a:xfrm>
            <a:off x="1851960" y="4682250"/>
            <a:ext cx="5341655" cy="1477328"/>
          </a:xfrm>
          <a:prstGeom prst="rect">
            <a:avLst/>
          </a:prstGeom>
          <a:solidFill>
            <a:srgbClr val="F5D48F"/>
          </a:solidFill>
        </p:spPr>
        <p:txBody>
          <a:bodyPr wrap="none" rtlCol="0">
            <a:spAutoFit/>
          </a:bodyPr>
          <a:lstStyle/>
          <a:p>
            <a:r>
              <a:rPr lang="en-IT" sz="1800" dirty="0"/>
              <a:t>- Weekly meeting of EEC started</a:t>
            </a:r>
          </a:p>
          <a:p>
            <a:r>
              <a:rPr lang="en-IT" sz="1800" dirty="0"/>
              <a:t>- OPSCO have been populated, Weekly meeting started</a:t>
            </a:r>
          </a:p>
          <a:p>
            <a:r>
              <a:rPr lang="en-IT" sz="1800" dirty="0"/>
              <a:t>- ANCO structure is almost ready </a:t>
            </a:r>
            <a:r>
              <a:rPr lang="en-IT" sz="1800" dirty="0">
                <a:sym typeface="Wingdings" pitchFamily="2" charset="2"/>
              </a:rPr>
              <a:t> </a:t>
            </a:r>
          </a:p>
          <a:p>
            <a:r>
              <a:rPr lang="en-IT" sz="1800" dirty="0">
                <a:sym typeface="Wingdings" pitchFamily="2" charset="2"/>
              </a:rPr>
              <a:t>	presentation next week @ weekly meeting</a:t>
            </a:r>
          </a:p>
          <a:p>
            <a:r>
              <a:rPr lang="en-IT" sz="1800" dirty="0">
                <a:sym typeface="Wingdings" pitchFamily="2" charset="2"/>
              </a:rPr>
              <a:t>	Then start nominations and selections</a:t>
            </a:r>
            <a:endParaRPr lang="en-IT" sz="1800" dirty="0"/>
          </a:p>
        </p:txBody>
      </p:sp>
      <p:pic>
        <p:nvPicPr>
          <p:cNvPr id="7" name="Picture 6" descr="A diagram of a company&#10;&#10;Description automatically generated">
            <a:extLst>
              <a:ext uri="{FF2B5EF4-FFF2-40B4-BE49-F238E27FC236}">
                <a16:creationId xmlns:a16="http://schemas.microsoft.com/office/drawing/2014/main" id="{E021BBDE-31D4-B84C-E631-D178F3AF2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1025119"/>
            <a:ext cx="7772400" cy="355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92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30F834-C70E-39EE-79E9-E5C331DBF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IT" b="1" dirty="0"/>
              <a:t>Mu2e CM from 18 to 23 of March</a:t>
            </a:r>
          </a:p>
          <a:p>
            <a:pPr lvl="1"/>
            <a:r>
              <a:rPr lang="en-IT" dirty="0"/>
              <a:t>½-1 Day dedicated to OPS review preparation (not yet frozen)</a:t>
            </a:r>
          </a:p>
          <a:p>
            <a:pPr lvl="1"/>
            <a:r>
              <a:rPr lang="en-IT" dirty="0"/>
              <a:t>SW tutorials on Saturday</a:t>
            </a:r>
          </a:p>
          <a:p>
            <a:pPr lvl="1"/>
            <a:endParaRPr lang="en-IT" dirty="0"/>
          </a:p>
          <a:p>
            <a:pPr>
              <a:buFont typeface="Wingdings" pitchFamily="2" charset="2"/>
              <a:buChar char="q"/>
            </a:pPr>
            <a:r>
              <a:rPr lang="en-IT" dirty="0"/>
              <a:t> </a:t>
            </a:r>
            <a:r>
              <a:rPr lang="en-IT" b="1" dirty="0"/>
              <a:t>DOE IPR review </a:t>
            </a:r>
            <a:r>
              <a:rPr lang="en-IT" dirty="0"/>
              <a:t>on June (25-27)?? – FOR PROJECT</a:t>
            </a:r>
          </a:p>
          <a:p>
            <a:pPr marL="0" indent="0">
              <a:buNone/>
            </a:pPr>
            <a:r>
              <a:rPr lang="en-IT" dirty="0"/>
              <a:t>	</a:t>
            </a:r>
            <a:r>
              <a:rPr lang="en-IT" dirty="0">
                <a:sym typeface="Wingdings" pitchFamily="2" charset="2"/>
              </a:rPr>
              <a:t> schedule &amp; cost</a:t>
            </a:r>
          </a:p>
          <a:p>
            <a:pPr marL="0" indent="0">
              <a:buNone/>
            </a:pPr>
            <a:r>
              <a:rPr lang="en-IT" dirty="0">
                <a:sym typeface="Wingdings" pitchFamily="2" charset="2"/>
              </a:rPr>
              <a:t>	 probably one detector report, short breakouts</a:t>
            </a:r>
          </a:p>
          <a:p>
            <a:pPr marL="0" indent="0">
              <a:buNone/>
            </a:pPr>
            <a:r>
              <a:rPr lang="en-IT" dirty="0">
                <a:sym typeface="Wingdings" pitchFamily="2" charset="2"/>
              </a:rPr>
              <a:t>	</a:t>
            </a:r>
          </a:p>
          <a:p>
            <a:pPr>
              <a:buFont typeface="Wingdings" pitchFamily="2" charset="2"/>
              <a:buChar char="q"/>
            </a:pPr>
            <a:r>
              <a:rPr lang="en-IT" b="1" dirty="0">
                <a:sym typeface="Wingdings" pitchFamily="2" charset="2"/>
              </a:rPr>
              <a:t>B&amp;R review for operations </a:t>
            </a:r>
            <a:r>
              <a:rPr lang="en-IT" dirty="0">
                <a:sym typeface="Wingdings" pitchFamily="2" charset="2"/>
              </a:rPr>
              <a:t> scale of $$$ for operation 5 year plan</a:t>
            </a:r>
          </a:p>
          <a:p>
            <a:pPr marL="0" indent="0">
              <a:buNone/>
            </a:pPr>
            <a:r>
              <a:rPr lang="en-IT" dirty="0">
                <a:sym typeface="Wingdings" pitchFamily="2" charset="2"/>
              </a:rPr>
              <a:t>	 under discussion .. </a:t>
            </a:r>
          </a:p>
          <a:p>
            <a:pPr marL="0" indent="0">
              <a:buNone/>
            </a:pPr>
            <a:r>
              <a:rPr lang="en-IT" dirty="0">
                <a:sym typeface="Wingdings" pitchFamily="2" charset="2"/>
              </a:rPr>
              <a:t>	 </a:t>
            </a:r>
            <a:r>
              <a:rPr lang="en-GB" dirty="0">
                <a:sym typeface="Wingdings" pitchFamily="2" charset="2"/>
              </a:rPr>
              <a:t>P</a:t>
            </a:r>
            <a:r>
              <a:rPr lang="en-IT" dirty="0">
                <a:sym typeface="Wingdings" pitchFamily="2" charset="2"/>
              </a:rPr>
              <a:t>ossibly end of July</a:t>
            </a:r>
          </a:p>
          <a:p>
            <a:pPr marL="0" indent="0">
              <a:buNone/>
            </a:pPr>
            <a:r>
              <a:rPr lang="en-IT" dirty="0">
                <a:sym typeface="Wingdings" pitchFamily="2" charset="2"/>
              </a:rPr>
              <a:t>	 new OPS team will do it</a:t>
            </a:r>
          </a:p>
          <a:p>
            <a:pPr marL="0" indent="0">
              <a:buNone/>
            </a:pPr>
            <a:endParaRPr lang="en-IT" dirty="0">
              <a:sym typeface="Wingdings" pitchFamily="2" charset="2"/>
            </a:endParaRPr>
          </a:p>
          <a:p>
            <a:pPr marL="0" indent="0">
              <a:buNone/>
            </a:pP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E56F1B-8B28-359E-BF29-096C72CFA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Next Mu2e meetings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4F183-4163-5203-8CAD-C5A2770047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31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ACB8E-7B29-BB8D-8072-C5B7081C4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Mu2e - Italy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0D5C5-BF36-C490-E15D-047EACF00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72699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17311</TotalTime>
  <Words>598</Words>
  <Application>Microsoft Macintosh PowerPoint</Application>
  <PresentationFormat>On-screen Show (4:3)</PresentationFormat>
  <Paragraphs>88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Helvetica</vt:lpstr>
      <vt:lpstr>Wingdings</vt:lpstr>
      <vt:lpstr>FermilabTemplate</vt:lpstr>
      <vt:lpstr>Fermilab: Footer Only</vt:lpstr>
      <vt:lpstr>Mu2e News</vt:lpstr>
      <vt:lpstr>Stato solenoidi – TS is almost done</vt:lpstr>
      <vt:lpstr>PS and DS : still  “a long way to Tipperary”</vt:lpstr>
      <vt:lpstr>On-the-hall progresses</vt:lpstr>
      <vt:lpstr>New schedule presented at PAC – Jan 8-12</vt:lpstr>
      <vt:lpstr>3 questions from PAC and replies (docdb# 47510)</vt:lpstr>
      <vt:lpstr>ORG-chart news</vt:lpstr>
      <vt:lpstr>Next Mu2e meetings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Stefano Miscetti</cp:lastModifiedBy>
  <cp:revision>1962</cp:revision>
  <cp:lastPrinted>2024-01-30T09:13:51Z</cp:lastPrinted>
  <dcterms:created xsi:type="dcterms:W3CDTF">2014-01-03T20:18:13Z</dcterms:created>
  <dcterms:modified xsi:type="dcterms:W3CDTF">2024-01-30T09:14:33Z</dcterms:modified>
</cp:coreProperties>
</file>