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693" r:id="rId2"/>
    <p:sldMasterId id="2147483711" r:id="rId3"/>
  </p:sldMasterIdLst>
  <p:notesMasterIdLst>
    <p:notesMasterId r:id="rId30"/>
  </p:notesMasterIdLst>
  <p:sldIdLst>
    <p:sldId id="272" r:id="rId4"/>
    <p:sldId id="346" r:id="rId5"/>
    <p:sldId id="344" r:id="rId6"/>
    <p:sldId id="348" r:id="rId7"/>
    <p:sldId id="320" r:id="rId8"/>
    <p:sldId id="328" r:id="rId9"/>
    <p:sldId id="332" r:id="rId10"/>
    <p:sldId id="345" r:id="rId11"/>
    <p:sldId id="323" r:id="rId12"/>
    <p:sldId id="349" r:id="rId13"/>
    <p:sldId id="327" r:id="rId14"/>
    <p:sldId id="341" r:id="rId15"/>
    <p:sldId id="322" r:id="rId16"/>
    <p:sldId id="333" r:id="rId17"/>
    <p:sldId id="329" r:id="rId18"/>
    <p:sldId id="339" r:id="rId19"/>
    <p:sldId id="325" r:id="rId20"/>
    <p:sldId id="334" r:id="rId21"/>
    <p:sldId id="326" r:id="rId22"/>
    <p:sldId id="330" r:id="rId23"/>
    <p:sldId id="336" r:id="rId24"/>
    <p:sldId id="335" r:id="rId25"/>
    <p:sldId id="331" r:id="rId26"/>
    <p:sldId id="347" r:id="rId27"/>
    <p:sldId id="342" r:id="rId28"/>
    <p:sldId id="340" r:id="rId29"/>
  </p:sldIdLst>
  <p:sldSz cx="12192000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7061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82"/>
    <a:srgbClr val="002060"/>
    <a:srgbClr val="182645"/>
    <a:srgbClr val="6D6D6D"/>
    <a:srgbClr val="006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5" autoAdjust="0"/>
    <p:restoredTop sz="95730" autoAdjust="0"/>
  </p:normalViewPr>
  <p:slideViewPr>
    <p:cSldViewPr snapToGrid="0">
      <p:cViewPr varScale="1">
        <p:scale>
          <a:sx n="99" d="100"/>
          <a:sy n="99" d="100"/>
        </p:scale>
        <p:origin x="855" y="42"/>
      </p:cViewPr>
      <p:guideLst>
        <p:guide orient="horz" pos="2160"/>
        <p:guide pos="70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18.03.2024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A255E0C-BA46-414C-B93B-463A74B6056A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6">
            <a:extLst>
              <a:ext uri="{FF2B5EF4-FFF2-40B4-BE49-F238E27FC236}">
                <a16:creationId xmlns:a16="http://schemas.microsoft.com/office/drawing/2014/main" id="{34CE5320-35BE-2940-A98A-E8624493D0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456F2AD-B082-4C40-B548-5501F8DAA2FD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</p:spTree>
    <p:extLst>
      <p:ext uri="{BB962C8B-B14F-4D97-AF65-F5344CB8AC3E}">
        <p14:creationId xmlns:p14="http://schemas.microsoft.com/office/powerpoint/2010/main" val="129015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F4EBDE6-AB90-41AA-9FD9-5846A1BF5E6C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40A20F6-92DA-404A-A087-191B135303C4}" type="datetime4">
              <a:rPr lang="en-US" smtClean="0"/>
              <a:t>March 18,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</a:t>
            </a:r>
          </a:p>
          <a:p>
            <a:pPr lvl="3"/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B89AAD7E-45FA-4315-A93D-FBFB11BECEC9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F31C92CB-E887-49A1-89D8-F84D7E851A6D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88EC468-4A16-43E1-AE8D-AFB1783B0BBF}" type="datetime4">
              <a:rPr lang="en-US" smtClean="0"/>
              <a:t>March 18,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79F28A5-A458-41A3-A1F3-3D6D30ECF45F}" type="datetime4">
              <a:rPr lang="en-US" smtClean="0"/>
              <a:t>March 18,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48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3">
            <a:extLst>
              <a:ext uri="{FF2B5EF4-FFF2-40B4-BE49-F238E27FC236}">
                <a16:creationId xmlns:a16="http://schemas.microsoft.com/office/drawing/2014/main" id="{352817DA-0A74-AE46-BBA5-4ADB5D4F88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9" b="31679"/>
          <a:stretch/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62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platzhalter 3">
            <a:extLst>
              <a:ext uri="{FF2B5EF4-FFF2-40B4-BE49-F238E27FC236}">
                <a16:creationId xmlns:a16="http://schemas.microsoft.com/office/drawing/2014/main" id="{E8F0924D-5395-FD43-B8E8-D373CC7CD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" b="2072"/>
          <a:stretch/>
        </p:blipFill>
        <p:spPr>
          <a:xfrm>
            <a:off x="156308" y="3509243"/>
            <a:ext cx="11904459" cy="2843731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493179" y="2480014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68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974CED3-EFED-4069-95EA-4CD91F652799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481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24C77D95-51C1-4D00-BFF0-7F99CC3627C5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880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4A352D04-419C-4B25-A572-CBA5FE51B2EF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824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1A6A913-06DA-4771-B4FD-7A780A785411}" type="datetime4">
              <a:rPr lang="en-US" smtClean="0"/>
              <a:t>March 18,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820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CD596A2-C669-4CD0-A976-13ED2B2147EE}" type="datetime4">
              <a:rPr lang="en-US" smtClean="0"/>
              <a:t>March 18,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93688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A8B043BB-F1AC-41E3-A31B-3BED2C404C7F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7071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DA42B4DC-7C82-BE42-8B43-98733C90C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8F0F412E-6302-43BD-86F3-68C92BCEFAA7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24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2B8D648-917D-4B0C-9FBD-207A63C03E30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1247287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6">
            <a:extLst>
              <a:ext uri="{FF2B5EF4-FFF2-40B4-BE49-F238E27FC236}">
                <a16:creationId xmlns:a16="http://schemas.microsoft.com/office/drawing/2014/main" id="{E69B8DE6-021B-7F4B-B1A0-828F13A9B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2BAD8AA-579C-4682-B026-173A722795AB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</p:spTree>
    <p:extLst>
      <p:ext uri="{BB962C8B-B14F-4D97-AF65-F5344CB8AC3E}">
        <p14:creationId xmlns:p14="http://schemas.microsoft.com/office/powerpoint/2010/main" val="2207789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67F34DA-B1E1-4786-BB5F-D171B8612B89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65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ACDFCFC-E949-42B0-9976-6FB2A855129B}" type="datetime4">
              <a:rPr lang="en-US" smtClean="0"/>
              <a:t>March 18,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9274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CF4CAD5-4F8E-4ED3-BFA6-CA791BA9F821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393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2542C8C-558F-4137-8265-9B321A1AE65B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125802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E74290C-0FB7-4906-971D-5853136A201E}" type="datetime4">
              <a:rPr lang="en-US" smtClean="0"/>
              <a:t>March 18,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300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DA9EFB5C-AFDB-4565-A383-24999B966811}" type="datetime4">
              <a:rPr lang="en-US" smtClean="0"/>
              <a:t>March 18,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8674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991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3">
            <a:extLst>
              <a:ext uri="{FF2B5EF4-FFF2-40B4-BE49-F238E27FC236}">
                <a16:creationId xmlns:a16="http://schemas.microsoft.com/office/drawing/2014/main" id="{EBDFCD1D-3B9E-AD48-9904-77642DDBEA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6" b="31616"/>
          <a:stretch/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24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62C1F81-0292-4658-B990-314031B5EEE0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‹Nr.›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26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D558F984-26B4-4933-8516-FE1535DED93C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7540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3E4C659-E679-417B-A9E8-A603DCE1B207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8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5654299-21F5-4380-A5B0-36A76B3ABC3F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4BD4C5A-35E9-47D6-BDD6-A15EE1F6811B}" type="datetime4">
              <a:rPr lang="en-US" smtClean="0"/>
              <a:t>March 18,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257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046FD4F-6F20-4022-8CF1-AABFBE35CA69}" type="datetime4">
              <a:rPr lang="en-US" smtClean="0"/>
              <a:t>March 18,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56661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63BD3E5-C6B0-41CB-8EEA-5A19D71A579A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780322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21E5EB97-EF72-C743-B225-36D9314C25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20197"/>
          <a:stretch/>
        </p:blipFill>
        <p:spPr>
          <a:xfrm>
            <a:off x="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DD5701E-F27F-4FC7-9A65-8970DD43482C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926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24FF91D-7296-4205-8BDB-A92220A41345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24689504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6">
            <a:extLst>
              <a:ext uri="{FF2B5EF4-FFF2-40B4-BE49-F238E27FC236}">
                <a16:creationId xmlns:a16="http://schemas.microsoft.com/office/drawing/2014/main" id="{C4C0195D-65D3-B64E-9505-9813519B3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18261"/>
          <a:stretch/>
        </p:blipFill>
        <p:spPr>
          <a:xfrm>
            <a:off x="1" y="1771495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A5B49F6-B86F-4AD3-8EB4-0DC3B07A0E87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9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3AD220D-9F11-4B7D-8A9D-9C2F5BED8E3F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74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84502107-A1C5-4378-9800-447D95495502}" type="datetime4">
              <a:rPr lang="en-US" smtClean="0"/>
              <a:t>March 18,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3715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4FAC4E8C-1250-48A6-B04C-BC56622F1CB3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0893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92D16ED-EDD1-4A5D-BA1C-CC77859519F8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856760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DB31224-A2BA-46E6-8C08-B9EBE4CA9847}" type="datetime4">
              <a:rPr lang="en-US" smtClean="0"/>
              <a:t>March 18,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875D5D3D-2EDA-453D-A98B-ACA198EE4F58}" type="datetime4">
              <a:rPr lang="en-US" smtClean="0"/>
              <a:t>March 18,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67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B47A60A-81C1-450A-8258-62C9DE38B110}" type="datetime4">
              <a:rPr lang="en-US" smtClean="0"/>
              <a:t>March 18,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21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4335A851-D77C-41AE-86D7-230684EEBDD1}" type="datetime4">
              <a:rPr lang="en-US" smtClean="0"/>
              <a:t>March 18,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2D4E77B-683C-46D8-9FBD-45D28C443896}" type="datetime4">
              <a:rPr lang="en-US" smtClean="0"/>
              <a:t>March 18,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48B8F8E-2E80-4FE8-B44D-BD31B836C218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:a16="http://schemas.microsoft.com/office/drawing/2014/main" id="{AD469279-E5C8-404C-94A7-9CE4F8C2F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0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AE96706-7997-401A-B3C6-DD0629218309}" type="datetime4">
              <a:rPr lang="en-US" smtClean="0"/>
              <a:t>March 18,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4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94C81A-DFE5-4252-ACE3-7B558C600C33}" type="datetime4">
              <a:rPr lang="en-US" smtClean="0"/>
              <a:t>March 18,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Timo Muscheid (timo.muscheid@kit.edu)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Institute for Data Processing and Electronics (IPE)</a:t>
            </a:r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0" r:id="rId2"/>
    <p:sldLayoutId id="2147483675" r:id="rId3"/>
    <p:sldLayoutId id="2147483677" r:id="rId4"/>
    <p:sldLayoutId id="2147483687" r:id="rId5"/>
    <p:sldLayoutId id="2147483678" r:id="rId6"/>
    <p:sldLayoutId id="2147483686" r:id="rId7"/>
    <p:sldLayoutId id="2147483688" r:id="rId8"/>
    <p:sldLayoutId id="2147483691" r:id="rId9"/>
    <p:sldLayoutId id="2147483689" r:id="rId10"/>
    <p:sldLayoutId id="2147483692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02C4C1C-1ED3-4954-B0E9-D63D775CC421}" type="datetime4">
              <a:rPr lang="en-US" smtClean="0"/>
              <a:t>March 18,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Maria Mustermann - Title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Name of Division, Institute, Business Unit</a:t>
            </a:r>
          </a:p>
        </p:txBody>
      </p:sp>
    </p:spTree>
    <p:extLst>
      <p:ext uri="{BB962C8B-B14F-4D97-AF65-F5344CB8AC3E}">
        <p14:creationId xmlns:p14="http://schemas.microsoft.com/office/powerpoint/2010/main" val="136758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56BE16BE-510F-4DC1-B9F9-23B25996BEBF}" type="datetime4">
              <a:rPr lang="en-US" smtClean="0"/>
              <a:t>March 18,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Maria Mustermann - Title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/>
              <a:t>Name of Division, Institute, Business Unit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424021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xilinx.com/products/silicon-devices/soc/rfsoc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6921554-18EE-52E3-82B4-63986D6FCC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7258" y="1927266"/>
            <a:ext cx="11366076" cy="740106"/>
          </a:xfrm>
        </p:spPr>
        <p:txBody>
          <a:bodyPr/>
          <a:lstStyle/>
          <a:p>
            <a:r>
              <a:rPr lang="de-DE" sz="4000" dirty="0"/>
              <a:t>BULLKID </a:t>
            </a:r>
            <a:r>
              <a:rPr lang="de-DE" sz="4000" dirty="0" err="1"/>
              <a:t>Readout</a:t>
            </a:r>
            <a:r>
              <a:rPr lang="de-DE" sz="4000" dirty="0"/>
              <a:t> Electronics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1C960D-3444-FDF3-EA57-23E4243CE3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9101" y="2551399"/>
            <a:ext cx="11354233" cy="55644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de-DE" sz="1800" b="0" u="sng" dirty="0"/>
              <a:t>T. Muscheid</a:t>
            </a:r>
            <a:r>
              <a:rPr lang="de-DE" sz="1800" b="0" dirty="0"/>
              <a:t>, R. Gartmann, O. Sander, </a:t>
            </a:r>
            <a:r>
              <a:rPr lang="de-DE" sz="1800" b="0" u="sng" dirty="0"/>
              <a:t>L. </a:t>
            </a:r>
            <a:r>
              <a:rPr lang="de-DE" sz="1800" b="0" u="sng" dirty="0" err="1"/>
              <a:t>Ardila</a:t>
            </a:r>
            <a:r>
              <a:rPr lang="de-DE" sz="1800" b="0" u="sng" dirty="0"/>
              <a:t>-Perez</a:t>
            </a:r>
            <a:r>
              <a:rPr lang="de-DE" sz="1800" b="0" dirty="0"/>
              <a:t>, F. Simon</a:t>
            </a:r>
            <a:endParaRPr lang="de-DE" sz="1400" b="0" dirty="0"/>
          </a:p>
        </p:txBody>
      </p:sp>
    </p:spTree>
    <p:extLst>
      <p:ext uri="{BB962C8B-B14F-4D97-AF65-F5344CB8AC3E}">
        <p14:creationId xmlns:p14="http://schemas.microsoft.com/office/powerpoint/2010/main" val="22935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62A277-1AF8-E6A1-A8BB-F58FC5D3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F28B9E-9887-B833-812F-6B69B355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2EBA278-AD8A-FAD0-C3EE-3FC5819CC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Converter </a:t>
            </a:r>
            <a:r>
              <a:rPr lang="de-DE" dirty="0" err="1"/>
              <a:t>configuration</a:t>
            </a:r>
            <a:endParaRPr lang="de-DE" dirty="0"/>
          </a:p>
        </p:txBody>
      </p:sp>
      <p:pic>
        <p:nvPicPr>
          <p:cNvPr id="7" name="Grafik 6" descr="Ein Bild, das Screenshot, Dunkelheit, Schwarz enthält.&#10;&#10;Automatisch generierte Beschreibung">
            <a:extLst>
              <a:ext uri="{FF2B5EF4-FFF2-40B4-BE49-F238E27FC236}">
                <a16:creationId xmlns:a16="http://schemas.microsoft.com/office/drawing/2014/main" id="{30134E2D-E9D9-C476-2A36-8DE166BAC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1" y="1263386"/>
            <a:ext cx="10948737" cy="498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20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41D06A-EEB2-D3D2-A356-6277A771A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119DBB-F907-4EE9-4F0C-7F06DD19E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pic>
        <p:nvPicPr>
          <p:cNvPr id="6" name="output(1)">
            <a:hlinkClick r:id="" action="ppaction://media"/>
            <a:extLst>
              <a:ext uri="{FF2B5EF4-FFF2-40B4-BE49-F238E27FC236}">
                <a16:creationId xmlns:a16="http://schemas.microsoft.com/office/drawing/2014/main" id="{853E544E-A52B-91C1-D1FA-BCC66CF5B2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6773" y="1097198"/>
            <a:ext cx="11518454" cy="5039324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497EED12-1883-E60F-62EE-5BAEDE2E3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Converter </a:t>
            </a:r>
            <a:r>
              <a:rPr lang="de-DE" dirty="0" err="1"/>
              <a:t>characterization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854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2161A20-09BA-3422-F769-E6798A6BD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843750-32F2-7848-31F8-3D64D5F6B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37CD86F-751A-63E1-49F2-80BDFA6E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Frequency</a:t>
            </a:r>
            <a:r>
              <a:rPr lang="de-DE" dirty="0"/>
              <a:t> </a:t>
            </a:r>
            <a:r>
              <a:rPr lang="de-DE" dirty="0" err="1"/>
              <a:t>comb</a:t>
            </a:r>
            <a:r>
              <a:rPr lang="de-DE" dirty="0"/>
              <a:t> </a:t>
            </a:r>
            <a:r>
              <a:rPr lang="de-DE" dirty="0" err="1"/>
              <a:t>generation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AB66E71-E58A-48BC-CB45-C882B155F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9" r="8711"/>
          <a:stretch/>
        </p:blipFill>
        <p:spPr>
          <a:xfrm>
            <a:off x="0" y="1958740"/>
            <a:ext cx="7681718" cy="4079531"/>
          </a:xfrm>
        </p:spPr>
      </p:pic>
      <p:sp>
        <p:nvSpPr>
          <p:cNvPr id="7" name="Inhaltsplatzhalter 7">
            <a:extLst>
              <a:ext uri="{FF2B5EF4-FFF2-40B4-BE49-F238E27FC236}">
                <a16:creationId xmlns:a16="http://schemas.microsoft.com/office/drawing/2014/main" id="{7DF27E52-4E93-6C93-79CE-FAAFC5A8CBD4}"/>
              </a:ext>
            </a:extLst>
          </p:cNvPr>
          <p:cNvSpPr txBox="1">
            <a:spLocks/>
          </p:cNvSpPr>
          <p:nvPr/>
        </p:nvSpPr>
        <p:spPr>
          <a:xfrm>
            <a:off x="7975722" y="2348563"/>
            <a:ext cx="3976243" cy="45934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400" dirty="0">
                <a:solidFill>
                  <a:prstClr val="black"/>
                </a:solidFill>
              </a:rPr>
              <a:t>250 MHz </a:t>
            </a:r>
            <a:r>
              <a:rPr lang="de-DE" sz="2400" dirty="0" err="1">
                <a:solidFill>
                  <a:prstClr val="black"/>
                </a:solidFill>
              </a:rPr>
              <a:t>usable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bandwidth</a:t>
            </a:r>
            <a:endParaRPr lang="de-DE" sz="24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prstClr val="black"/>
                </a:solidFill>
              </a:rPr>
              <a:t>SNR &gt; 70 </a:t>
            </a:r>
            <a:r>
              <a:rPr lang="de-DE" sz="2400" dirty="0" err="1">
                <a:solidFill>
                  <a:prstClr val="black"/>
                </a:solidFill>
              </a:rPr>
              <a:t>dBm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</a:rPr>
              <a:t>Arbitrary number of tones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</a:rPr>
              <a:t>Configurable frequency, amplitude and phase</a:t>
            </a:r>
            <a:endParaRPr lang="de-DE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6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6B0D5B-510A-144D-E806-2F52D50D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F01C5B-060F-4221-9B2A-3536D1FD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53040AD-BAF5-65B3-ECB4-6123EF37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Channelization</a:t>
            </a:r>
            <a:r>
              <a:rPr lang="de-DE" dirty="0"/>
              <a:t> </a:t>
            </a:r>
            <a:r>
              <a:rPr lang="de-DE" dirty="0" err="1"/>
              <a:t>concept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A76995-46E3-9AAD-E607-4C26E4E7C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138" y="1465431"/>
            <a:ext cx="10744128" cy="47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90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06B0D5B-510A-144D-E806-2F52D50D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F01C5B-060F-4221-9B2A-3536D1FD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53040AD-BAF5-65B3-ECB4-6123EF37F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Channelization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(2)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A76995-46E3-9AAD-E607-4C26E4E7C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138" y="1465431"/>
            <a:ext cx="10744128" cy="471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87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2D5A55-277C-9491-F023-182E5918F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D7B7F5-86C4-9E28-FD05-BEEC18DE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FC9BB1A-7145-D175-A2C8-7F2B3C2CB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Output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channelization</a:t>
            </a:r>
            <a:r>
              <a:rPr lang="de-DE" dirty="0"/>
              <a:t> </a:t>
            </a:r>
            <a:r>
              <a:rPr lang="de-DE" dirty="0" err="1"/>
              <a:t>stage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43069FF-7CA9-A607-0E71-72C4D6FC0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r="8461"/>
          <a:stretch/>
        </p:blipFill>
        <p:spPr>
          <a:xfrm>
            <a:off x="288000" y="1304223"/>
            <a:ext cx="11400348" cy="475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059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nhaltsplatzhalter 23" descr="Ein Bild, das Text, Diagramm, Reihe enthält.&#10;&#10;Automatisch generierte Beschreibung">
            <a:extLst>
              <a:ext uri="{FF2B5EF4-FFF2-40B4-BE49-F238E27FC236}">
                <a16:creationId xmlns:a16="http://schemas.microsoft.com/office/drawing/2014/main" id="{463A18FD-8858-EA66-9622-80AC1BD92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5" r="8222"/>
          <a:stretch/>
        </p:blipFill>
        <p:spPr>
          <a:xfrm>
            <a:off x="413887" y="1525604"/>
            <a:ext cx="4735629" cy="4651360"/>
          </a:xfrm>
        </p:spPr>
      </p:pic>
      <p:sp>
        <p:nvSpPr>
          <p:cNvPr id="22" name="Inhaltsplatzhalter 21">
            <a:extLst>
              <a:ext uri="{FF2B5EF4-FFF2-40B4-BE49-F238E27FC236}">
                <a16:creationId xmlns:a16="http://schemas.microsoft.com/office/drawing/2014/main" id="{0D9B3EED-4315-FE6E-2F1B-D264E117BB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 err="1"/>
              <a:t>Calculation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PSD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Welch‘s</a:t>
            </a:r>
            <a:r>
              <a:rPr lang="de-DE" dirty="0"/>
              <a:t> </a:t>
            </a:r>
            <a:r>
              <a:rPr lang="de-DE" dirty="0" err="1"/>
              <a:t>method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Noise </a:t>
            </a:r>
            <a:r>
              <a:rPr lang="de-DE" dirty="0" err="1"/>
              <a:t>increases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increasing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tones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r>
              <a:rPr lang="de-DE" dirty="0" err="1"/>
              <a:t>Strategy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improvement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Increase</a:t>
            </a:r>
            <a:r>
              <a:rPr lang="de-DE" dirty="0"/>
              <a:t> power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tones</a:t>
            </a:r>
            <a:endParaRPr lang="de-DE" dirty="0"/>
          </a:p>
          <a:p>
            <a:pPr lvl="1"/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DAC and ADC</a:t>
            </a:r>
          </a:p>
          <a:p>
            <a:pPr marL="355579" lvl="1" indent="0">
              <a:buNone/>
            </a:pP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958CB6-7835-7D51-5C14-79F0AD34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CEF831-47B0-9668-2240-2B15AA2B2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61D32A4-D5AE-523C-1C36-CD8B6256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ADC </a:t>
            </a:r>
            <a:r>
              <a:rPr lang="de-DE" dirty="0" err="1"/>
              <a:t>noise</a:t>
            </a:r>
            <a:r>
              <a:rPr lang="de-DE" dirty="0"/>
              <a:t> </a:t>
            </a:r>
            <a:r>
              <a:rPr lang="de-DE" dirty="0" err="1"/>
              <a:t>measurement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2735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6D50CE9-BEBA-BCDD-9F5C-6AAF5C8B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BAD1EF6-80CD-2D39-EAA9-F11E45BFA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837B0E0-D5AB-581F-22DC-58F6FD3B8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</a:t>
            </a:r>
            <a:r>
              <a:rPr lang="de-DE" dirty="0" err="1"/>
              <a:t>stack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5E03167-0ABC-3E79-432F-90AFB916B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774" y="1526890"/>
            <a:ext cx="3724275" cy="4438650"/>
          </a:xfrm>
          <a:prstGeom prst="rect">
            <a:avLst/>
          </a:prstGeom>
        </p:spPr>
      </p:pic>
      <p:sp>
        <p:nvSpPr>
          <p:cNvPr id="8" name="Inhaltsplatzhalter 1">
            <a:extLst>
              <a:ext uri="{FF2B5EF4-FFF2-40B4-BE49-F238E27FC236}">
                <a16:creationId xmlns:a16="http://schemas.microsoft.com/office/drawing/2014/main" id="{18C77CBD-F108-F23F-53F6-BAEF1D5D5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628" y="2107433"/>
            <a:ext cx="5966652" cy="448647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dirty="0"/>
              <a:t>Custom C++ </a:t>
            </a:r>
            <a:r>
              <a:rPr lang="de-DE" dirty="0" err="1"/>
              <a:t>server</a:t>
            </a:r>
            <a:r>
              <a:rPr lang="de-DE" dirty="0"/>
              <a:t> </a:t>
            </a:r>
            <a:r>
              <a:rPr lang="de-DE" dirty="0" err="1"/>
              <a:t>daemon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communication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platform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/>
              <a:t>Configuration</a:t>
            </a:r>
            <a:r>
              <a:rPr lang="de-DE" dirty="0"/>
              <a:t> and </a:t>
            </a:r>
            <a:r>
              <a:rPr lang="de-DE" dirty="0" err="1"/>
              <a:t>read</a:t>
            </a:r>
            <a:r>
              <a:rPr lang="de-DE" dirty="0"/>
              <a:t>-back </a:t>
            </a:r>
            <a:r>
              <a:rPr lang="de-DE" dirty="0" err="1"/>
              <a:t>of</a:t>
            </a:r>
            <a:r>
              <a:rPr lang="de-DE" dirty="0"/>
              <a:t> PL </a:t>
            </a:r>
            <a:r>
              <a:rPr lang="de-DE" dirty="0" err="1"/>
              <a:t>modules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runtime</a:t>
            </a:r>
            <a:endParaRPr lang="de-DE" dirty="0"/>
          </a:p>
          <a:p>
            <a:pPr>
              <a:lnSpc>
                <a:spcPct val="150000"/>
              </a:lnSpc>
            </a:pPr>
            <a:r>
              <a:rPr lang="de-DE" dirty="0" err="1"/>
              <a:t>Commands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sent</a:t>
            </a:r>
            <a:r>
              <a:rPr lang="de-DE" dirty="0"/>
              <a:t> via gRPC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user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51872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569F9A2-E2F0-470C-5DB0-B01ADEC15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00" y="2373984"/>
            <a:ext cx="4938562" cy="35407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dirty="0"/>
              <a:t>Custom </a:t>
            </a:r>
            <a:r>
              <a:rPr lang="de-DE" dirty="0" err="1"/>
              <a:t>python</a:t>
            </a:r>
            <a:r>
              <a:rPr lang="de-DE" dirty="0"/>
              <a:t> </a:t>
            </a:r>
            <a:r>
              <a:rPr lang="de-DE" dirty="0" err="1"/>
              <a:t>user</a:t>
            </a:r>
            <a:r>
              <a:rPr lang="de-DE" dirty="0"/>
              <a:t> interface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dirty="0"/>
              <a:t>gRPC </a:t>
            </a:r>
            <a:r>
              <a:rPr lang="de-DE" dirty="0" err="1"/>
              <a:t>wrapper</a:t>
            </a:r>
            <a:r>
              <a:rPr lang="de-DE" dirty="0"/>
              <a:t>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processing</a:t>
            </a:r>
            <a:endParaRPr lang="de-DE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dirty="0" err="1"/>
              <a:t>Currently</a:t>
            </a:r>
            <a:r>
              <a:rPr lang="de-DE" dirty="0"/>
              <a:t> </a:t>
            </a:r>
            <a:r>
              <a:rPr lang="de-DE" dirty="0" err="1"/>
              <a:t>preparing</a:t>
            </a:r>
            <a:r>
              <a:rPr lang="de-DE" dirty="0"/>
              <a:t> extensive </a:t>
            </a:r>
            <a:r>
              <a:rPr lang="de-DE" dirty="0" err="1"/>
              <a:t>documentation</a:t>
            </a:r>
            <a:endParaRPr lang="de-DE" dirty="0"/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de-DE" dirty="0"/>
              <a:t>Package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published</a:t>
            </a:r>
            <a:r>
              <a:rPr lang="de-DE" dirty="0"/>
              <a:t> </a:t>
            </a:r>
            <a:r>
              <a:rPr lang="de-DE" dirty="0" err="1"/>
              <a:t>soon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open source on </a:t>
            </a:r>
            <a:r>
              <a:rPr lang="de-DE" dirty="0" err="1"/>
              <a:t>PyPI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0CB628D-E995-9EC4-1716-B20CB483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7B5E68-5FE4-3BEC-9131-58C618E6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588AC82-137F-CA50-10D9-7294A2B1F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?</a:t>
            </a:r>
          </a:p>
        </p:txBody>
      </p:sp>
      <p:pic>
        <p:nvPicPr>
          <p:cNvPr id="9" name="Grafik 8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8ADE8D6D-613A-7934-C1F1-367FEAE52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47"/>
          <a:stretch/>
        </p:blipFill>
        <p:spPr>
          <a:xfrm>
            <a:off x="6477219" y="2104817"/>
            <a:ext cx="5147976" cy="39591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ECE1405-FBCD-06C4-5EF3-9060AB397C25}"/>
              </a:ext>
            </a:extLst>
          </p:cNvPr>
          <p:cNvSpPr txBox="1"/>
          <p:nvPr/>
        </p:nvSpPr>
        <p:spPr>
          <a:xfrm>
            <a:off x="173506" y="1473168"/>
            <a:ext cx="11686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CIRQUE: </a:t>
            </a:r>
            <a:r>
              <a:rPr lang="de-DE" b="1" dirty="0"/>
              <a:t>C</a:t>
            </a:r>
            <a:r>
              <a:rPr lang="de-DE" dirty="0"/>
              <a:t>ommunication </a:t>
            </a:r>
            <a:r>
              <a:rPr lang="de-DE" b="1" dirty="0"/>
              <a:t>I</a:t>
            </a:r>
            <a:r>
              <a:rPr lang="de-DE" dirty="0"/>
              <a:t>nterface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b="1" dirty="0" err="1"/>
              <a:t>R</a:t>
            </a:r>
            <a:r>
              <a:rPr lang="de-DE" dirty="0" err="1"/>
              <a:t>eadout</a:t>
            </a:r>
            <a:r>
              <a:rPr lang="de-DE" dirty="0"/>
              <a:t> </a:t>
            </a:r>
            <a:r>
              <a:rPr lang="de-DE" dirty="0" err="1"/>
              <a:t>electronics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b="1" dirty="0" err="1"/>
              <a:t>QU</a:t>
            </a:r>
            <a:r>
              <a:rPr lang="de-DE" dirty="0" err="1"/>
              <a:t>antum</a:t>
            </a:r>
            <a:r>
              <a:rPr lang="de-DE" dirty="0"/>
              <a:t> </a:t>
            </a:r>
            <a:r>
              <a:rPr lang="de-DE" b="1" dirty="0"/>
              <a:t>E</a:t>
            </a:r>
            <a:r>
              <a:rPr lang="de-DE" dirty="0"/>
              <a:t>xperiments</a:t>
            </a:r>
          </a:p>
        </p:txBody>
      </p:sp>
    </p:spTree>
    <p:extLst>
      <p:ext uri="{BB962C8B-B14F-4D97-AF65-F5344CB8AC3E}">
        <p14:creationId xmlns:p14="http://schemas.microsoft.com/office/powerpoint/2010/main" val="3222530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2CCD69E-B63B-5025-DD0B-7B42BC81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F04986-2623-02AD-095F-B16F188C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09ED730-5C8C-A47C-3A57-444EA138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Step</a:t>
            </a:r>
            <a:r>
              <a:rPr lang="de-DE" dirty="0"/>
              <a:t> 1: Connect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platform</a:t>
            </a:r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ED7D928-09EE-2228-90EA-34149279D690}"/>
              </a:ext>
            </a:extLst>
          </p:cNvPr>
          <p:cNvSpPr txBox="1"/>
          <p:nvPr/>
        </p:nvSpPr>
        <p:spPr>
          <a:xfrm>
            <a:off x="493303" y="1868423"/>
            <a:ext cx="11186954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cirque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servicehubutils</a:t>
            </a:r>
            <a:endParaRPr lang="de-DE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cirque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pimc</a:t>
            </a:r>
            <a:b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platform_ip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"192.168.1.105"</a:t>
            </a:r>
            <a:endParaRPr lang="de-DE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servicehubutils.FPGAConnection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ip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platform_ip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port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50058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de-DE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Connect </a:t>
            </a:r>
            <a:r>
              <a:rPr lang="de-DE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to</a:t>
            </a:r>
            <a:r>
              <a:rPr lang="de-DE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the</a:t>
            </a:r>
            <a:r>
              <a:rPr lang="de-DE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dirty="0">
                <a:solidFill>
                  <a:srgbClr val="008000"/>
                </a:solidFill>
                <a:latin typeface="Consolas" panose="020B0609020204030204" pitchFamily="49" charset="0"/>
              </a:rPr>
              <a:t>PIMC (</a:t>
            </a:r>
            <a:r>
              <a:rPr lang="de-DE" dirty="0" err="1">
                <a:solidFill>
                  <a:srgbClr val="008000"/>
                </a:solidFill>
                <a:latin typeface="Consolas" panose="020B0609020204030204" pitchFamily="49" charset="0"/>
              </a:rPr>
              <a:t>platform</a:t>
            </a:r>
            <a:r>
              <a:rPr lang="de-DE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de-DE" dirty="0" err="1">
                <a:solidFill>
                  <a:srgbClr val="008000"/>
                </a:solidFill>
                <a:latin typeface="Consolas" panose="020B0609020204030204" pitchFamily="49" charset="0"/>
              </a:rPr>
              <a:t>information</a:t>
            </a:r>
            <a:r>
              <a:rPr lang="de-DE" dirty="0">
                <a:solidFill>
                  <a:srgbClr val="008000"/>
                </a:solidFill>
                <a:latin typeface="Consolas" panose="020B0609020204030204" pitchFamily="49" charset="0"/>
              </a:rPr>
              <a:t> and </a:t>
            </a:r>
            <a:r>
              <a:rPr lang="de-DE" dirty="0" err="1">
                <a:solidFill>
                  <a:srgbClr val="008000"/>
                </a:solidFill>
                <a:latin typeface="Consolas" panose="020B0609020204030204" pitchFamily="49" charset="0"/>
              </a:rPr>
              <a:t>management</a:t>
            </a:r>
            <a:r>
              <a:rPr lang="de-DE" dirty="0">
                <a:solidFill>
                  <a:srgbClr val="008000"/>
                </a:solidFill>
                <a:latin typeface="Consolas" panose="020B0609020204030204" pitchFamily="49" charset="0"/>
              </a:rPr>
              <a:t> </a:t>
            </a:r>
            <a:r>
              <a:rPr lang="de-DE" dirty="0" err="1">
                <a:solidFill>
                  <a:srgbClr val="008000"/>
                </a:solidFill>
                <a:latin typeface="Consolas" panose="020B0609020204030204" pitchFamily="49" charset="0"/>
              </a:rPr>
              <a:t>core</a:t>
            </a:r>
            <a:r>
              <a:rPr lang="de-DE" dirty="0">
                <a:solidFill>
                  <a:srgbClr val="008000"/>
                </a:solidFill>
                <a:latin typeface="Consolas" panose="020B0609020204030204" pitchFamily="49" charset="0"/>
              </a:rPr>
              <a:t>)</a:t>
            </a:r>
            <a:endParaRPr lang="de-DE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pimc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pimc.PIMC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de-DE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# Check </a:t>
            </a:r>
            <a:r>
              <a:rPr lang="de-DE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if</a:t>
            </a:r>
            <a:r>
              <a:rPr lang="de-DE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 SDR </a:t>
            </a:r>
            <a:r>
              <a:rPr lang="de-DE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is</a:t>
            </a:r>
            <a:r>
              <a:rPr lang="de-DE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ready</a:t>
            </a:r>
            <a:r>
              <a:rPr lang="de-DE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 (Converters and Clocks </a:t>
            </a:r>
            <a:r>
              <a:rPr lang="de-DE" b="0" dirty="0" err="1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configured</a:t>
            </a:r>
            <a:r>
              <a:rPr lang="de-DE" b="0" dirty="0">
                <a:solidFill>
                  <a:srgbClr val="008000"/>
                </a:solidFill>
                <a:effectLst/>
                <a:latin typeface="Consolas" panose="020B0609020204030204" pitchFamily="49" charset="0"/>
              </a:rPr>
              <a:t>)</a:t>
            </a:r>
            <a:endParaRPr lang="de-DE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de-DE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</a:t>
            </a:r>
            <a:r>
              <a:rPr lang="de-DE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"Platform</a:t>
            </a:r>
            <a:r>
              <a:rPr lang="de-DE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ready</a:t>
            </a:r>
            <a:r>
              <a:rPr lang="de-DE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: </a:t>
            </a:r>
            <a:r>
              <a:rPr lang="de-DE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{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pimc.get_platform_ready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  <a:r>
              <a:rPr lang="de-DE" b="0" dirty="0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}</a:t>
            </a:r>
            <a:r>
              <a:rPr lang="de-DE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8540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459C3-1962-7985-8066-431993675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B63FC37-5A88-3F03-0274-A9F072E02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1DAE15-6A1E-BA8E-65CA-34A1BF91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ED307C5-A034-CBF4-F734-05C8C3DB7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Research </a:t>
            </a:r>
            <a:r>
              <a:rPr lang="de-DE" dirty="0" err="1"/>
              <a:t>background</a:t>
            </a:r>
            <a:r>
              <a:rPr lang="de-DE" dirty="0"/>
              <a:t>: </a:t>
            </a:r>
            <a:r>
              <a:rPr lang="de-DE" dirty="0" err="1"/>
              <a:t>ECHo</a:t>
            </a:r>
            <a:r>
              <a:rPr lang="de-DE" dirty="0"/>
              <a:t> </a:t>
            </a:r>
            <a:r>
              <a:rPr lang="de-DE" dirty="0" err="1"/>
              <a:t>experiment</a:t>
            </a:r>
            <a:endParaRPr lang="de-DE" dirty="0"/>
          </a:p>
        </p:txBody>
      </p:sp>
      <p:pic>
        <p:nvPicPr>
          <p:cNvPr id="11" name="Grafik 10" descr="Ein Bild, das Diagramm, Text, Plan, technische Zeichnung enthält.&#10;&#10;Automatisch generierte Beschreibung">
            <a:extLst>
              <a:ext uri="{FF2B5EF4-FFF2-40B4-BE49-F238E27FC236}">
                <a16:creationId xmlns:a16="http://schemas.microsoft.com/office/drawing/2014/main" id="{608ED2E6-BF4B-056D-1E31-6E82F3DBC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91" y="1554711"/>
            <a:ext cx="5211544" cy="2656341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60194B-802C-F7DA-5A6F-974EC19495F6}"/>
              </a:ext>
            </a:extLst>
          </p:cNvPr>
          <p:cNvSpPr txBox="1"/>
          <p:nvPr/>
        </p:nvSpPr>
        <p:spPr>
          <a:xfrm>
            <a:off x="4724399" y="2311196"/>
            <a:ext cx="2118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0" i="0" u="none" strike="noStrike" dirty="0"/>
              <a:t>Ho</a:t>
            </a:r>
            <a:r>
              <a:rPr lang="de-DE" sz="1600" b="0" i="0" u="none" strike="noStrike" baseline="30000" dirty="0"/>
              <a:t>163</a:t>
            </a:r>
            <a:r>
              <a:rPr lang="de-DE" sz="1600" b="0" i="0" u="none" strike="noStrike" dirty="0"/>
              <a:t> </a:t>
            </a:r>
            <a:r>
              <a:rPr lang="de-DE" sz="1600" b="0" i="0" u="none" strike="noStrike" dirty="0" err="1"/>
              <a:t>decay</a:t>
            </a:r>
            <a:r>
              <a:rPr lang="de-DE" sz="1600" b="0" i="0" u="none" strike="noStrike" dirty="0"/>
              <a:t> rate:</a:t>
            </a:r>
            <a:br>
              <a:rPr lang="de-DE" sz="1600" b="0" i="0" u="none" strike="noStrike" dirty="0"/>
            </a:br>
            <a:r>
              <a:rPr lang="de-DE" sz="1600" b="0" i="0" u="none" strike="noStrike" dirty="0"/>
              <a:t>1</a:t>
            </a:r>
            <a:r>
              <a:rPr lang="de-DE" sz="1600" dirty="0"/>
              <a:t>0 </a:t>
            </a:r>
            <a:r>
              <a:rPr lang="de-DE" sz="1600" dirty="0" err="1"/>
              <a:t>Bq</a:t>
            </a:r>
            <a:r>
              <a:rPr lang="de-DE" sz="1600" dirty="0"/>
              <a:t> per MMC </a:t>
            </a:r>
            <a:r>
              <a:rPr lang="de-DE" sz="1600" dirty="0" err="1"/>
              <a:t>pixel</a:t>
            </a:r>
            <a:endParaRPr lang="de-DE" sz="1600" b="0" i="0" u="none" strike="noStrike" dirty="0"/>
          </a:p>
          <a:p>
            <a:endParaRPr lang="de-DE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8F96072-0733-9491-23DB-50D8F7DF0B41}"/>
              </a:ext>
            </a:extLst>
          </p:cNvPr>
          <p:cNvSpPr txBox="1"/>
          <p:nvPr/>
        </p:nvSpPr>
        <p:spPr>
          <a:xfrm>
            <a:off x="6696791" y="4663620"/>
            <a:ext cx="4405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0" i="0" u="none" strike="noStrike" dirty="0"/>
              <a:t>400 </a:t>
            </a:r>
            <a:r>
              <a:rPr lang="de-DE" sz="1800" b="0" i="0" u="none" strike="noStrike" dirty="0" err="1"/>
              <a:t>channels</a:t>
            </a:r>
            <a:r>
              <a:rPr lang="de-DE" sz="1800" b="0" i="0" u="none" strike="noStrike" dirty="0"/>
              <a:t> </a:t>
            </a:r>
            <a:r>
              <a:rPr lang="de-DE" sz="1800" b="0" i="0" u="none" strike="noStrike" dirty="0" err="1"/>
              <a:t>with</a:t>
            </a:r>
            <a:r>
              <a:rPr lang="de-DE" sz="1800" b="0" i="0" u="none" strike="noStrike" dirty="0"/>
              <a:t> </a:t>
            </a:r>
            <a:r>
              <a:rPr lang="de-DE" sz="1800" b="0" i="0" u="none" strike="noStrike" dirty="0" err="1"/>
              <a:t>resonances</a:t>
            </a:r>
            <a:br>
              <a:rPr lang="de-DE" sz="1800" b="0" i="0" u="none" strike="noStrike" dirty="0"/>
            </a:br>
            <a:r>
              <a:rPr lang="de-DE" sz="1800" b="0" i="0" u="none" strike="noStrike" dirty="0"/>
              <a:t> </a:t>
            </a:r>
            <a:r>
              <a:rPr lang="de-DE" sz="1800" b="0" i="0" u="none" strike="noStrike" dirty="0" err="1"/>
              <a:t>between</a:t>
            </a:r>
            <a:r>
              <a:rPr lang="de-DE" sz="1800" b="0" i="0" u="none" strike="noStrike" dirty="0"/>
              <a:t> </a:t>
            </a:r>
            <a:r>
              <a:rPr lang="de-DE" sz="1800" dirty="0"/>
              <a:t>4 – 8 GHz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2BE5381E-E3AD-B00E-1A46-8FDC331A61BE}"/>
              </a:ext>
            </a:extLst>
          </p:cNvPr>
          <p:cNvCxnSpPr>
            <a:cxnSpLocks/>
          </p:cNvCxnSpPr>
          <p:nvPr/>
        </p:nvCxnSpPr>
        <p:spPr>
          <a:xfrm>
            <a:off x="6527939" y="1867245"/>
            <a:ext cx="820949" cy="1298431"/>
          </a:xfrm>
          <a:prstGeom prst="straightConnector1">
            <a:avLst/>
          </a:prstGeom>
          <a:ln w="38100">
            <a:solidFill>
              <a:srgbClr val="0096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CA178DC-1113-2D34-C57D-2AD27B048BB1}"/>
              </a:ext>
            </a:extLst>
          </p:cNvPr>
          <p:cNvCxnSpPr>
            <a:cxnSpLocks/>
          </p:cNvCxnSpPr>
          <p:nvPr/>
        </p:nvCxnSpPr>
        <p:spPr>
          <a:xfrm>
            <a:off x="5860426" y="2937116"/>
            <a:ext cx="667513" cy="1006458"/>
          </a:xfrm>
          <a:prstGeom prst="straightConnector1">
            <a:avLst/>
          </a:prstGeom>
          <a:ln w="38100">
            <a:solidFill>
              <a:srgbClr val="00968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eschweifte Klammer rechts 26">
            <a:extLst>
              <a:ext uri="{FF2B5EF4-FFF2-40B4-BE49-F238E27FC236}">
                <a16:creationId xmlns:a16="http://schemas.microsoft.com/office/drawing/2014/main" id="{F93C47D1-0F97-C4F5-ABFE-B1616C170FA0}"/>
              </a:ext>
            </a:extLst>
          </p:cNvPr>
          <p:cNvSpPr/>
          <p:nvPr/>
        </p:nvSpPr>
        <p:spPr>
          <a:xfrm rot="5400000">
            <a:off x="8853542" y="1918608"/>
            <a:ext cx="386250" cy="5037455"/>
          </a:xfrm>
          <a:prstGeom prst="rightBrace">
            <a:avLst/>
          </a:prstGeom>
          <a:ln w="38100">
            <a:solidFill>
              <a:srgbClr val="0096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C8DDCFAF-DDBC-D44B-ACE0-65AE2011ECDD}"/>
              </a:ext>
            </a:extLst>
          </p:cNvPr>
          <p:cNvSpPr txBox="1"/>
          <p:nvPr/>
        </p:nvSpPr>
        <p:spPr>
          <a:xfrm>
            <a:off x="4724399" y="1535994"/>
            <a:ext cx="2743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0" i="0" u="none" strike="noStrike" dirty="0"/>
              <a:t>Resonator </a:t>
            </a:r>
            <a:r>
              <a:rPr lang="de-DE" sz="1600" b="0" i="0" u="none" strike="noStrike" dirty="0" err="1"/>
              <a:t>bandwidth</a:t>
            </a:r>
            <a:r>
              <a:rPr lang="de-DE" sz="1600" b="0" i="0" u="none" strike="noStrike" dirty="0"/>
              <a:t>:</a:t>
            </a:r>
          </a:p>
          <a:p>
            <a:r>
              <a:rPr lang="de-DE" sz="1600" b="0" i="0" u="none" strike="noStrike" dirty="0"/>
              <a:t>1.6 MHz</a:t>
            </a:r>
          </a:p>
          <a:p>
            <a:endParaRPr lang="de-DE" sz="1600" dirty="0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87D6866E-4DA6-E5FC-F523-1403E5390183}"/>
              </a:ext>
            </a:extLst>
          </p:cNvPr>
          <p:cNvSpPr txBox="1"/>
          <p:nvPr/>
        </p:nvSpPr>
        <p:spPr>
          <a:xfrm>
            <a:off x="6454091" y="5634168"/>
            <a:ext cx="5111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i="0" u="none" strike="noStrike" dirty="0">
                <a:solidFill>
                  <a:srgbClr val="FF0000"/>
                </a:solidFill>
              </a:rPr>
              <a:t>15 MUX </a:t>
            </a:r>
            <a:r>
              <a:rPr lang="de-DE" b="0" i="0" u="none" strike="noStrike" dirty="0" err="1">
                <a:solidFill>
                  <a:srgbClr val="FF0000"/>
                </a:solidFill>
              </a:rPr>
              <a:t>needed</a:t>
            </a:r>
            <a:r>
              <a:rPr lang="de-DE" b="0" i="0" u="none" strike="noStrike" dirty="0">
                <a:solidFill>
                  <a:srgbClr val="FF0000"/>
                </a:solidFill>
              </a:rPr>
              <a:t> </a:t>
            </a:r>
            <a:r>
              <a:rPr lang="de-DE" b="0" i="0" u="none" strike="noStrike" dirty="0" err="1">
                <a:solidFill>
                  <a:srgbClr val="FF0000"/>
                </a:solidFill>
              </a:rPr>
              <a:t>for</a:t>
            </a:r>
            <a:r>
              <a:rPr lang="de-DE" b="0" i="0" u="none" strike="noStrike" dirty="0">
                <a:solidFill>
                  <a:srgbClr val="FF0000"/>
                </a:solidFill>
              </a:rPr>
              <a:t> 12.000 </a:t>
            </a:r>
            <a:r>
              <a:rPr lang="de-DE" b="0" i="0" u="none" strike="noStrike" dirty="0" err="1">
                <a:solidFill>
                  <a:srgbClr val="FF0000"/>
                </a:solidFill>
              </a:rPr>
              <a:t>sensors</a:t>
            </a:r>
            <a:r>
              <a:rPr lang="de-DE" b="0" i="0" u="none" strike="noStrike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6" name="Grafik 15" descr="Ein Bild, das Elektronik, Schaltung, Computer, Zug enthält.&#10;&#10;Automatisch generierte Beschreibung">
            <a:extLst>
              <a:ext uri="{FF2B5EF4-FFF2-40B4-BE49-F238E27FC236}">
                <a16:creationId xmlns:a16="http://schemas.microsoft.com/office/drawing/2014/main" id="{127D0F42-30BF-7702-831B-6AD4890D5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05" y="4372195"/>
            <a:ext cx="2338762" cy="165198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07111D6-E198-EA50-B1F1-C8F602774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57" y="4339375"/>
            <a:ext cx="2743201" cy="194183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A6EBCE6-F2E7-9F00-5E63-69F8FED14E94}"/>
              </a:ext>
            </a:extLst>
          </p:cNvPr>
          <p:cNvSpPr txBox="1"/>
          <p:nvPr/>
        </p:nvSpPr>
        <p:spPr>
          <a:xfrm>
            <a:off x="577104" y="3984711"/>
            <a:ext cx="2690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/>
              <a:t>Ho</a:t>
            </a:r>
            <a:r>
              <a:rPr lang="de-DE" sz="1800" i="1" baseline="30000" dirty="0"/>
              <a:t>163</a:t>
            </a:r>
            <a:r>
              <a:rPr lang="de-DE" sz="1800" i="1" dirty="0"/>
              <a:t> </a:t>
            </a:r>
            <a:r>
              <a:rPr lang="de-DE" sz="1800" i="1" dirty="0" err="1"/>
              <a:t>spectrum</a:t>
            </a:r>
            <a:r>
              <a:rPr lang="de-DE" sz="1800" i="1" dirty="0"/>
              <a:t>:</a:t>
            </a:r>
            <a:endParaRPr lang="de-DE" sz="2000" i="1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AA673E86-D40F-D1B5-4074-9316B6A3D5E9}"/>
              </a:ext>
            </a:extLst>
          </p:cNvPr>
          <p:cNvSpPr txBox="1"/>
          <p:nvPr/>
        </p:nvSpPr>
        <p:spPr>
          <a:xfrm>
            <a:off x="3211761" y="3978401"/>
            <a:ext cx="2932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i="1" dirty="0" err="1"/>
              <a:t>ECHo</a:t>
            </a:r>
            <a:r>
              <a:rPr lang="de-DE" sz="1800" i="1" dirty="0"/>
              <a:t> </a:t>
            </a:r>
            <a:r>
              <a:rPr lang="de-DE" sz="1800" i="1" dirty="0" err="1"/>
              <a:t>detector</a:t>
            </a:r>
            <a:r>
              <a:rPr lang="de-DE" sz="1800" i="1" dirty="0"/>
              <a:t> + </a:t>
            </a:r>
            <a:r>
              <a:rPr lang="el-GR" sz="1800" i="1" dirty="0"/>
              <a:t>μ</a:t>
            </a:r>
            <a:r>
              <a:rPr lang="de-DE" sz="1800" i="1" dirty="0"/>
              <a:t>MUX:</a:t>
            </a:r>
            <a:endParaRPr lang="de-DE" sz="2000" i="1" dirty="0"/>
          </a:p>
        </p:txBody>
      </p:sp>
      <p:sp>
        <p:nvSpPr>
          <p:cNvPr id="29" name="Inhaltsplatzhalter 1">
            <a:extLst>
              <a:ext uri="{FF2B5EF4-FFF2-40B4-BE49-F238E27FC236}">
                <a16:creationId xmlns:a16="http://schemas.microsoft.com/office/drawing/2014/main" id="{A1876523-16AB-2F26-9F3A-831773F8C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00" y="1622013"/>
            <a:ext cx="4351421" cy="2069275"/>
          </a:xfrm>
        </p:spPr>
        <p:txBody>
          <a:bodyPr>
            <a:normAutofit/>
          </a:bodyPr>
          <a:lstStyle/>
          <a:p>
            <a:r>
              <a:rPr lang="de-DE" dirty="0"/>
              <a:t>Upper </a:t>
            </a:r>
            <a:r>
              <a:rPr lang="de-DE" dirty="0" err="1"/>
              <a:t>limit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neutrino</a:t>
            </a:r>
            <a:r>
              <a:rPr lang="de-DE" dirty="0"/>
              <a:t> </a:t>
            </a:r>
            <a:r>
              <a:rPr lang="de-DE" dirty="0" err="1"/>
              <a:t>mass</a:t>
            </a:r>
            <a:br>
              <a:rPr lang="de-DE" dirty="0"/>
            </a:br>
            <a:endParaRPr lang="de-DE" dirty="0"/>
          </a:p>
          <a:p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capture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microcalorimeters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410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2CCD69E-B63B-5025-DD0B-7B42BC81E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F04986-2623-02AD-095F-B16F188C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20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09ED730-5C8C-A47C-3A57-444EA1389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Step</a:t>
            </a:r>
            <a:r>
              <a:rPr lang="de-DE" dirty="0"/>
              <a:t> 2: </a:t>
            </a:r>
            <a:r>
              <a:rPr lang="de-DE" dirty="0" err="1"/>
              <a:t>Instantiate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</a:t>
            </a:r>
            <a:r>
              <a:rPr lang="de-DE" dirty="0" err="1"/>
              <a:t>modules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C6F68B0-712E-4E53-123E-A1FE6D779504}"/>
              </a:ext>
            </a:extLst>
          </p:cNvPr>
          <p:cNvSpPr txBox="1"/>
          <p:nvPr/>
        </p:nvSpPr>
        <p:spPr>
          <a:xfrm>
            <a:off x="505578" y="1763828"/>
            <a:ext cx="10005209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dirty="0" err="1">
                <a:solidFill>
                  <a:srgbClr val="3B3B3B"/>
                </a:solidFill>
                <a:latin typeface="Consolas" panose="020B0609020204030204" pitchFamily="49" charset="0"/>
              </a:rPr>
              <a:t>sdr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_utils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platform</a:t>
            </a:r>
            <a:endParaRPr lang="de-DE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platform.print_endpoints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0ED0D8C-19ED-8CAA-1F2D-872FC687B734}"/>
              </a:ext>
            </a:extLst>
          </p:cNvPr>
          <p:cNvSpPr txBox="1"/>
          <p:nvPr/>
        </p:nvSpPr>
        <p:spPr>
          <a:xfrm>
            <a:off x="505578" y="3004723"/>
            <a:ext cx="9982787" cy="3046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cirque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stimulation</a:t>
            </a:r>
            <a:endParaRPr lang="de-DE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cirque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multichannelddc</a:t>
            </a:r>
            <a:endParaRPr lang="de-DE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cirque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dmacontroller</a:t>
            </a:r>
            <a:endParaRPr lang="de-DE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de-DE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stim_0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stimulation.Stimulation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de-DE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"stimulation_0"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de-DE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ddc_</a:t>
            </a:r>
            <a:r>
              <a:rPr lang="de-DE" dirty="0">
                <a:solidFill>
                  <a:srgbClr val="001080"/>
                </a:solidFill>
                <a:latin typeface="Consolas" panose="020B0609020204030204" pitchFamily="49" charset="0"/>
              </a:rPr>
              <a:t>0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multichannelddc.MultiChannelDDC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de-DE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"ddc_0"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de-DE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ddc_1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multichannelddc.MultiChannelDDC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de-DE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"ddc_1"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dma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dmacontroller.DMAController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5251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EFFB921-C217-82DE-8B96-9BB74EC6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0EEC2E-B11B-D524-A091-F4D8BA9A9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21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5D73234-EEC8-C4E5-6AC5-A1A7A069E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Step</a:t>
            </a:r>
            <a:r>
              <a:rPr lang="de-DE" dirty="0"/>
              <a:t> 3: Generate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tones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A9A9067-10F6-3568-418A-B42CFDB28EA9}"/>
              </a:ext>
            </a:extLst>
          </p:cNvPr>
          <p:cNvSpPr txBox="1"/>
          <p:nvPr/>
        </p:nvSpPr>
        <p:spPr>
          <a:xfrm>
            <a:off x="288000" y="2661621"/>
            <a:ext cx="11493954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B3B3B"/>
                </a:solidFill>
                <a:latin typeface="Consolas" panose="020B0609020204030204" pitchFamily="49" charset="0"/>
              </a:rPr>
              <a:t>sdr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_utils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tone_generation</a:t>
            </a:r>
            <a:b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frequencies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tone_generation.set_tone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stim_0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720e6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0.2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AEABA77-3244-4C79-09AB-BA388DB4E880}"/>
              </a:ext>
            </a:extLst>
          </p:cNvPr>
          <p:cNvSpPr txBox="1"/>
          <p:nvPr/>
        </p:nvSpPr>
        <p:spPr>
          <a:xfrm>
            <a:off x="288000" y="4080217"/>
            <a:ext cx="525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Option B: Generate </a:t>
            </a:r>
            <a:r>
              <a:rPr lang="de-DE" dirty="0" err="1"/>
              <a:t>tones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file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0F81847-411C-55A4-BA1B-0FA3DE0557BF}"/>
              </a:ext>
            </a:extLst>
          </p:cNvPr>
          <p:cNvSpPr txBox="1"/>
          <p:nvPr/>
        </p:nvSpPr>
        <p:spPr>
          <a:xfrm>
            <a:off x="288000" y="1966762"/>
            <a:ext cx="525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Option A: </a:t>
            </a:r>
            <a:r>
              <a:rPr lang="de-DE" dirty="0" err="1"/>
              <a:t>Manually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tones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19BA4A1-BD58-6AC3-A44B-136F2071AE67}"/>
              </a:ext>
            </a:extLst>
          </p:cNvPr>
          <p:cNvSpPr txBox="1"/>
          <p:nvPr/>
        </p:nvSpPr>
        <p:spPr>
          <a:xfrm>
            <a:off x="305223" y="4750786"/>
            <a:ext cx="11459508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dirty="0" err="1">
                <a:solidFill>
                  <a:srgbClr val="3B3B3B"/>
                </a:solidFill>
                <a:latin typeface="Consolas" panose="020B0609020204030204" pitchFamily="49" charset="0"/>
              </a:rPr>
              <a:t>sdr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_utils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tone_generation</a:t>
            </a:r>
            <a:b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tones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tone_generation.import_tones_from_file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"tones.csv"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frequencies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tone_generation.set_tones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stim_0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tones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85256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37C0022-3914-D227-AA14-DB5259474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5728D3A-26CD-7AD8-FC0F-265F89A00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22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9772D93-F1AA-63D5-50E5-50C570A1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Step</a:t>
            </a:r>
            <a:r>
              <a:rPr lang="de-DE" dirty="0"/>
              <a:t> 4: </a:t>
            </a:r>
            <a:r>
              <a:rPr lang="de-DE" dirty="0" err="1"/>
              <a:t>Configure</a:t>
            </a:r>
            <a:r>
              <a:rPr lang="de-DE" dirty="0"/>
              <a:t> </a:t>
            </a:r>
            <a:r>
              <a:rPr lang="de-DE" dirty="0" err="1"/>
              <a:t>channelization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936026-16EF-EA2D-72BB-50EE67E5D51A}"/>
              </a:ext>
            </a:extLst>
          </p:cNvPr>
          <p:cNvSpPr txBox="1"/>
          <p:nvPr/>
        </p:nvSpPr>
        <p:spPr>
          <a:xfrm>
            <a:off x="505578" y="1753564"/>
            <a:ext cx="10321490" cy="37856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dirty="0" err="1">
                <a:solidFill>
                  <a:srgbClr val="3B3B3B"/>
                </a:solidFill>
                <a:latin typeface="Consolas" panose="020B0609020204030204" pitchFamily="49" charset="0"/>
              </a:rPr>
              <a:t>sdr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_utils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channel_configuration</a:t>
            </a:r>
            <a:endParaRPr lang="de-DE" b="0" dirty="0">
              <a:solidFill>
                <a:srgbClr val="3B3B3B"/>
              </a:solidFill>
              <a:effectLst/>
              <a:latin typeface="Consolas" panose="020B0609020204030204" pitchFamily="49" charset="0"/>
            </a:endParaRPr>
          </a:p>
          <a:p>
            <a:b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de-DE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chain_0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channel_configuration.Subchain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(ppc_0, ddc_0)</a:t>
            </a:r>
          </a:p>
          <a:p>
            <a:r>
              <a:rPr lang="de-DE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chain_1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channel_configuration.Subchain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(ppc_1, ddc_1)</a:t>
            </a:r>
          </a:p>
          <a:p>
            <a:b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ddc_chain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channel_configuration.DownConversion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()</a:t>
            </a:r>
          </a:p>
          <a:p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ddc_chain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.add_chain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chain_0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ddc_chain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.add_chain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chain_1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b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channel_configuration.initialize_ddc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ddc_chain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frequencies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561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2ADE3A-E905-F7CE-B89F-E86AD6F8F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BF34A0-796E-074A-D9FB-D83A3B3B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ECE66AD0-7C99-9A7D-4E08-88B34DBE5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Step</a:t>
            </a:r>
            <a:r>
              <a:rPr lang="de-DE" dirty="0"/>
              <a:t> 5: Data </a:t>
            </a:r>
            <a:r>
              <a:rPr lang="de-DE" dirty="0" err="1"/>
              <a:t>acquisition</a:t>
            </a:r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2D20F9D-65A1-3710-1667-DAE5552FEB5B}"/>
              </a:ext>
            </a:extLst>
          </p:cNvPr>
          <p:cNvSpPr txBox="1"/>
          <p:nvPr/>
        </p:nvSpPr>
        <p:spPr>
          <a:xfrm>
            <a:off x="528000" y="1519092"/>
            <a:ext cx="10950126" cy="19389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from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cirque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AF00DB"/>
                </a:solidFill>
                <a:effectLst/>
                <a:latin typeface="Consolas" panose="020B0609020204030204" pitchFamily="49" charset="0"/>
              </a:rPr>
              <a:t>import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dmacontroller</a:t>
            </a:r>
            <a:b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</a:b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dma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dmacontroller.DMAController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con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  <a:p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data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loss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dma</a:t>
            </a:r>
            <a:r>
              <a:rPr lang="de-DE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.snapshot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samples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1000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dtype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numpy.int16(),</a:t>
            </a:r>
          </a:p>
          <a:p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            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subchains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e-DE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de-DE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], 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channels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de-DE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5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de-DE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9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,</a:t>
            </a:r>
            <a:r>
              <a:rPr lang="de-DE" b="0" dirty="0">
                <a:solidFill>
                  <a:srgbClr val="098658"/>
                </a:solidFill>
                <a:effectLst/>
                <a:latin typeface="Consolas" panose="020B0609020204030204" pitchFamily="49" charset="0"/>
              </a:rPr>
              <a:t>18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],</a:t>
            </a:r>
          </a:p>
          <a:p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                          </a:t>
            </a:r>
            <a:r>
              <a:rPr lang="de-DE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package_mode</a:t>
            </a:r>
            <a:r>
              <a:rPr lang="de-DE" b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de-DE" b="0" dirty="0" err="1">
                <a:solidFill>
                  <a:srgbClr val="0000FF"/>
                </a:solidFill>
                <a:effectLst/>
                <a:latin typeface="Consolas" panose="020B0609020204030204" pitchFamily="49" charset="0"/>
              </a:rPr>
              <a:t>False</a:t>
            </a:r>
            <a:r>
              <a:rPr lang="de-DE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</a:t>
            </a:r>
          </a:p>
        </p:txBody>
      </p:sp>
      <p:sp>
        <p:nvSpPr>
          <p:cNvPr id="10" name="Inhaltsplatzhalter 7">
            <a:extLst>
              <a:ext uri="{FF2B5EF4-FFF2-40B4-BE49-F238E27FC236}">
                <a16:creationId xmlns:a16="http://schemas.microsoft.com/office/drawing/2014/main" id="{FD17E8E6-3360-9769-38C9-B02E54BEA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000" y="3814557"/>
            <a:ext cx="10950126" cy="2346865"/>
          </a:xfrm>
        </p:spPr>
        <p:txBody>
          <a:bodyPr>
            <a:normAutofit/>
          </a:bodyPr>
          <a:lstStyle/>
          <a:p>
            <a:pPr marR="0" rtl="0">
              <a:lnSpc>
                <a:spcPct val="150000"/>
              </a:lnSpc>
            </a:pPr>
            <a:r>
              <a:rPr lang="de-DE" sz="2400" b="0" i="0" u="none" strike="noStrike" dirty="0">
                <a:solidFill>
                  <a:prstClr val="black"/>
                </a:solidFill>
              </a:rPr>
              <a:t>Data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is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returned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as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numpy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array</a:t>
            </a:r>
            <a:endParaRPr lang="de-DE" sz="2400" dirty="0">
              <a:solidFill>
                <a:prstClr val="black"/>
              </a:solidFill>
            </a:endParaRPr>
          </a:p>
          <a:p>
            <a:pPr marR="0" rtl="0">
              <a:lnSpc>
                <a:spcPct val="150000"/>
              </a:lnSpc>
            </a:pPr>
            <a:r>
              <a:rPr lang="de-DE" sz="2400" dirty="0"/>
              <a:t>Parallel </a:t>
            </a:r>
            <a:r>
              <a:rPr lang="de-DE" sz="2400" dirty="0" err="1"/>
              <a:t>raw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stream </a:t>
            </a:r>
            <a:r>
              <a:rPr lang="de-DE" sz="2400" dirty="0" err="1"/>
              <a:t>from</a:t>
            </a:r>
            <a:r>
              <a:rPr lang="de-DE" sz="2400" dirty="0"/>
              <a:t> </a:t>
            </a:r>
            <a:r>
              <a:rPr lang="de-DE" sz="2400" dirty="0" err="1"/>
              <a:t>two</a:t>
            </a:r>
            <a:r>
              <a:rPr lang="de-DE" sz="2400" dirty="0"/>
              <a:t> </a:t>
            </a:r>
            <a:r>
              <a:rPr lang="de-DE" sz="2400" dirty="0" err="1"/>
              <a:t>processing</a:t>
            </a:r>
            <a:r>
              <a:rPr lang="de-DE" sz="2400" dirty="0"/>
              <a:t> </a:t>
            </a:r>
            <a:r>
              <a:rPr lang="de-DE" sz="2400" dirty="0" err="1"/>
              <a:t>chains</a:t>
            </a:r>
            <a:r>
              <a:rPr lang="de-DE" sz="2400" dirty="0"/>
              <a:t> possible</a:t>
            </a:r>
          </a:p>
          <a:p>
            <a:pPr marR="0" rtl="0">
              <a:lnSpc>
                <a:spcPct val="150000"/>
              </a:lnSpc>
            </a:pPr>
            <a:r>
              <a:rPr lang="de-DE" sz="2400" dirty="0"/>
              <a:t>Event-</a:t>
            </a:r>
            <a:r>
              <a:rPr lang="de-DE" sz="2400" dirty="0" err="1"/>
              <a:t>based</a:t>
            </a:r>
            <a:r>
              <a:rPr lang="de-DE" sz="2400" dirty="0"/>
              <a:t> </a:t>
            </a:r>
            <a:r>
              <a:rPr lang="de-DE" sz="2400" dirty="0" err="1"/>
              <a:t>readout</a:t>
            </a:r>
            <a:r>
              <a:rPr lang="de-DE" sz="2400" dirty="0"/>
              <a:t> </a:t>
            </a:r>
            <a:r>
              <a:rPr lang="de-DE" sz="2400" dirty="0" err="1"/>
              <a:t>takes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all </a:t>
            </a:r>
            <a:r>
              <a:rPr lang="de-DE" sz="2400" dirty="0" err="1"/>
              <a:t>chains</a:t>
            </a:r>
            <a:endParaRPr lang="de-DE" sz="2400" dirty="0"/>
          </a:p>
          <a:p>
            <a:pPr marR="0" rtl="0">
              <a:lnSpc>
                <a:spcPct val="150000"/>
              </a:lnSpc>
            </a:pPr>
            <a:r>
              <a:rPr lang="de-DE" sz="2400" dirty="0"/>
              <a:t>Acquisition </a:t>
            </a:r>
            <a:r>
              <a:rPr lang="de-DE" sz="2400" dirty="0" err="1"/>
              <a:t>modes</a:t>
            </a:r>
            <a:r>
              <a:rPr lang="de-DE" sz="2400" dirty="0"/>
              <a:t>: Snapshot, </a:t>
            </a:r>
            <a:r>
              <a:rPr lang="de-DE" sz="2400" dirty="0" err="1"/>
              <a:t>FileSnapshot</a:t>
            </a:r>
            <a:r>
              <a:rPr lang="de-DE" sz="2400" dirty="0"/>
              <a:t>, </a:t>
            </a:r>
            <a:r>
              <a:rPr lang="de-DE" sz="2400" dirty="0" err="1"/>
              <a:t>FileStream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946722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905AEDB-2F23-3FEA-4C0B-05B8D6AEB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/>
              <a:t>Tone power </a:t>
            </a:r>
            <a:r>
              <a:rPr lang="de-DE" b="1" dirty="0" err="1"/>
              <a:t>needs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be</a:t>
            </a:r>
            <a:r>
              <a:rPr lang="de-DE" b="1" dirty="0"/>
              <a:t> </a:t>
            </a:r>
            <a:r>
              <a:rPr lang="de-DE" b="1" dirty="0" err="1"/>
              <a:t>increased</a:t>
            </a:r>
            <a:r>
              <a:rPr lang="de-DE" b="1" dirty="0"/>
              <a:t>!</a:t>
            </a:r>
          </a:p>
          <a:p>
            <a:pPr lvl="1"/>
            <a:r>
              <a:rPr lang="de-DE" dirty="0"/>
              <a:t>Fully </a:t>
            </a:r>
            <a:r>
              <a:rPr lang="de-DE" dirty="0" err="1"/>
              <a:t>utilize</a:t>
            </a:r>
            <a:r>
              <a:rPr lang="de-DE" dirty="0"/>
              <a:t> DAC power</a:t>
            </a:r>
          </a:p>
          <a:p>
            <a:pPr lvl="1"/>
            <a:r>
              <a:rPr lang="de-DE" dirty="0"/>
              <a:t>Use external </a:t>
            </a:r>
            <a:r>
              <a:rPr lang="de-DE" dirty="0" err="1"/>
              <a:t>amplifiers</a:t>
            </a:r>
            <a:endParaRPr lang="de-DE" dirty="0"/>
          </a:p>
          <a:p>
            <a:pPr marL="355579" lvl="1" indent="0">
              <a:buNone/>
            </a:pPr>
            <a:endParaRPr lang="de-DE" dirty="0"/>
          </a:p>
          <a:p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filter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Compromize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attenuation</a:t>
            </a:r>
            <a:r>
              <a:rPr lang="de-DE" dirty="0"/>
              <a:t> and </a:t>
            </a:r>
            <a:r>
              <a:rPr lang="de-DE" dirty="0" err="1"/>
              <a:t>ressource</a:t>
            </a:r>
            <a:r>
              <a:rPr lang="de-DE" dirty="0"/>
              <a:t> </a:t>
            </a:r>
            <a:r>
              <a:rPr lang="de-DE" dirty="0" err="1"/>
              <a:t>consumption</a:t>
            </a:r>
            <a:endParaRPr lang="de-DE" dirty="0"/>
          </a:p>
          <a:p>
            <a:pPr lvl="1"/>
            <a:r>
              <a:rPr lang="de-DE" dirty="0" err="1"/>
              <a:t>Depends</a:t>
            </a:r>
            <a:r>
              <a:rPr lang="de-DE" dirty="0"/>
              <a:t> on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chain</a:t>
            </a:r>
            <a:endParaRPr lang="de-DE" dirty="0"/>
          </a:p>
          <a:p>
            <a:pPr marL="355579" lvl="1" indent="0">
              <a:buNone/>
            </a:pPr>
            <a:endParaRPr lang="de-DE" dirty="0"/>
          </a:p>
          <a:p>
            <a:r>
              <a:rPr lang="de-DE" dirty="0"/>
              <a:t>Modify and </a:t>
            </a:r>
            <a:r>
              <a:rPr lang="de-DE" dirty="0" err="1"/>
              <a:t>extend</a:t>
            </a:r>
            <a:r>
              <a:rPr lang="de-DE" dirty="0"/>
              <a:t> </a:t>
            </a:r>
            <a:r>
              <a:rPr lang="de-DE" dirty="0" err="1"/>
              <a:t>event</a:t>
            </a:r>
            <a:r>
              <a:rPr lang="de-DE" dirty="0"/>
              <a:t> </a:t>
            </a:r>
            <a:r>
              <a:rPr lang="de-DE" dirty="0" err="1"/>
              <a:t>detection</a:t>
            </a:r>
            <a:r>
              <a:rPr lang="de-DE" dirty="0"/>
              <a:t> </a:t>
            </a:r>
            <a:r>
              <a:rPr lang="de-DE" dirty="0" err="1"/>
              <a:t>module</a:t>
            </a:r>
            <a:endParaRPr lang="de-DE" dirty="0"/>
          </a:p>
          <a:p>
            <a:pPr lvl="1"/>
            <a:r>
              <a:rPr lang="de-DE" dirty="0"/>
              <a:t>Switch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amplitude</a:t>
            </a:r>
            <a:r>
              <a:rPr lang="de-DE" dirty="0"/>
              <a:t> and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signal</a:t>
            </a:r>
            <a:endParaRPr lang="de-DE" dirty="0"/>
          </a:p>
          <a:p>
            <a:pPr lvl="1"/>
            <a:r>
              <a:rPr lang="de-DE" dirty="0"/>
              <a:t>Implementation </a:t>
            </a:r>
            <a:r>
              <a:rPr lang="de-DE" dirty="0" err="1"/>
              <a:t>of</a:t>
            </a:r>
            <a:r>
              <a:rPr lang="de-DE" dirty="0"/>
              <a:t> additional </a:t>
            </a:r>
            <a:r>
              <a:rPr lang="de-DE" dirty="0" err="1"/>
              <a:t>trigger</a:t>
            </a:r>
            <a:r>
              <a:rPr lang="de-DE" dirty="0"/>
              <a:t> </a:t>
            </a:r>
            <a:r>
              <a:rPr lang="de-DE" dirty="0" err="1"/>
              <a:t>logic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acquire</a:t>
            </a:r>
            <a:r>
              <a:rPr lang="de-DE" dirty="0"/>
              <a:t> </a:t>
            </a:r>
            <a:r>
              <a:rPr lang="de-DE" dirty="0" err="1"/>
              <a:t>neighboring</a:t>
            </a:r>
            <a:r>
              <a:rPr lang="de-DE" dirty="0"/>
              <a:t> </a:t>
            </a:r>
            <a:r>
              <a:rPr lang="de-DE" dirty="0" err="1"/>
              <a:t>channels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E016FA7-C2BA-F1AD-726C-0338E3879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DAABB73-27E4-1372-D5FA-506DAD1A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C8499A7-45A5-14F9-E689-95D05FD0E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Open </a:t>
            </a:r>
            <a:r>
              <a:rPr lang="de-DE" dirty="0" err="1"/>
              <a:t>issues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4557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020263B-D9B8-F833-6936-0201B589C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395" y="1945134"/>
            <a:ext cx="4108204" cy="3677275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F449978-C710-EAE0-F2C8-E9321C2FE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1" y="1583512"/>
            <a:ext cx="6719236" cy="4486472"/>
          </a:xfrm>
        </p:spPr>
        <p:txBody>
          <a:bodyPr>
            <a:normAutofit/>
          </a:bodyPr>
          <a:lstStyle/>
          <a:p>
            <a:r>
              <a:rPr lang="de-DE" dirty="0" err="1"/>
              <a:t>Measurements</a:t>
            </a:r>
            <a:r>
              <a:rPr lang="de-DE" dirty="0"/>
              <a:t> at INFN Rome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week</a:t>
            </a:r>
            <a:endParaRPr lang="de-DE" dirty="0"/>
          </a:p>
          <a:p>
            <a:pPr marL="355579" lvl="1" indent="0">
              <a:buNone/>
            </a:pPr>
            <a:endParaRPr lang="de-DE" dirty="0"/>
          </a:p>
          <a:p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firmware</a:t>
            </a:r>
            <a:r>
              <a:rPr lang="de-DE" dirty="0"/>
              <a:t> and </a:t>
            </a:r>
            <a:r>
              <a:rPr lang="de-DE" dirty="0" err="1"/>
              <a:t>hardware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16 </a:t>
            </a:r>
            <a:r>
              <a:rPr lang="de-DE" dirty="0" err="1"/>
              <a:t>channels</a:t>
            </a:r>
            <a:br>
              <a:rPr lang="de-DE" dirty="0"/>
            </a:br>
            <a:endParaRPr lang="de-DE" dirty="0"/>
          </a:p>
          <a:p>
            <a:r>
              <a:rPr lang="de-DE" dirty="0"/>
              <a:t>Implement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features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automatic</a:t>
            </a:r>
            <a:r>
              <a:rPr lang="de-DE" dirty="0"/>
              <a:t> </a:t>
            </a:r>
            <a:r>
              <a:rPr lang="de-DE" dirty="0" err="1"/>
              <a:t>peak</a:t>
            </a:r>
            <a:r>
              <a:rPr lang="de-DE" dirty="0"/>
              <a:t> </a:t>
            </a:r>
            <a:r>
              <a:rPr lang="de-DE" dirty="0" err="1"/>
              <a:t>finder</a:t>
            </a:r>
            <a:r>
              <a:rPr lang="de-DE" dirty="0"/>
              <a:t> via </a:t>
            </a:r>
            <a:r>
              <a:rPr lang="de-DE" dirty="0" err="1"/>
              <a:t>integrated</a:t>
            </a:r>
            <a:r>
              <a:rPr lang="de-DE" dirty="0"/>
              <a:t> VNA</a:t>
            </a:r>
          </a:p>
          <a:p>
            <a:pPr marL="355579" lvl="1" indent="0">
              <a:buNone/>
            </a:pPr>
            <a:endParaRPr lang="de-DE" dirty="0"/>
          </a:p>
          <a:p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channelization</a:t>
            </a:r>
            <a:r>
              <a:rPr lang="de-DE" dirty="0"/>
              <a:t> and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configuration</a:t>
            </a:r>
            <a:r>
              <a:rPr lang="de-DE" dirty="0"/>
              <a:t>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application-specific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907900-EC88-ABA0-1755-13F2838FD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A42142-6E87-A41E-CF8B-A694B2DB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41059CF-CE61-5371-351D-A427992D3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542291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54C39BF-4606-A438-F61A-6E2D9F9EEC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Coarse</a:t>
            </a:r>
            <a:r>
              <a:rPr lang="de-DE" dirty="0"/>
              <a:t> </a:t>
            </a:r>
            <a:r>
              <a:rPr lang="de-DE" dirty="0" err="1"/>
              <a:t>processing</a:t>
            </a:r>
            <a:r>
              <a:rPr lang="de-DE" dirty="0"/>
              <a:t> </a:t>
            </a:r>
            <a:r>
              <a:rPr lang="de-DE" dirty="0" err="1"/>
              <a:t>chain</a:t>
            </a:r>
            <a:r>
              <a:rPr lang="de-DE" dirty="0"/>
              <a:t> </a:t>
            </a:r>
            <a:r>
              <a:rPr lang="de-DE" dirty="0" err="1"/>
              <a:t>successfully</a:t>
            </a:r>
            <a:r>
              <a:rPr lang="de-DE" dirty="0"/>
              <a:t> </a:t>
            </a:r>
            <a:r>
              <a:rPr lang="de-DE" dirty="0" err="1"/>
              <a:t>implemented</a:t>
            </a:r>
            <a:endParaRPr lang="de-DE" dirty="0"/>
          </a:p>
          <a:p>
            <a:pPr lvl="1"/>
            <a:r>
              <a:rPr lang="de-DE" dirty="0"/>
              <a:t>Signal </a:t>
            </a:r>
            <a:r>
              <a:rPr lang="de-DE" dirty="0" err="1"/>
              <a:t>generation</a:t>
            </a:r>
            <a:endParaRPr lang="de-DE" dirty="0"/>
          </a:p>
          <a:p>
            <a:pPr lvl="1"/>
            <a:r>
              <a:rPr lang="de-DE" dirty="0" err="1"/>
              <a:t>Channelization</a:t>
            </a:r>
            <a:r>
              <a:rPr lang="de-DE" dirty="0"/>
              <a:t>, down-</a:t>
            </a:r>
            <a:r>
              <a:rPr lang="de-DE" dirty="0" err="1"/>
              <a:t>conversion</a:t>
            </a:r>
            <a:r>
              <a:rPr lang="de-DE" dirty="0"/>
              <a:t> and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decimation</a:t>
            </a:r>
            <a:endParaRPr lang="de-DE" dirty="0"/>
          </a:p>
          <a:p>
            <a:pPr lvl="1"/>
            <a:r>
              <a:rPr lang="de-DE" dirty="0"/>
              <a:t>Event </a:t>
            </a:r>
            <a:r>
              <a:rPr lang="de-DE" dirty="0" err="1"/>
              <a:t>detection</a:t>
            </a:r>
            <a:endParaRPr lang="de-DE" dirty="0"/>
          </a:p>
          <a:p>
            <a:pPr lvl="1"/>
            <a:r>
              <a:rPr lang="de-DE" dirty="0"/>
              <a:t>Data </a:t>
            </a:r>
            <a:r>
              <a:rPr lang="de-DE" dirty="0" err="1"/>
              <a:t>acquisition</a:t>
            </a:r>
            <a:r>
              <a:rPr lang="de-DE" dirty="0"/>
              <a:t> and </a:t>
            </a:r>
            <a:r>
              <a:rPr lang="de-DE" dirty="0" err="1"/>
              <a:t>storage</a:t>
            </a:r>
            <a:br>
              <a:rPr lang="de-DE" dirty="0"/>
            </a:br>
            <a:endParaRPr lang="de-DE" dirty="0"/>
          </a:p>
          <a:p>
            <a:r>
              <a:rPr lang="de-DE" dirty="0"/>
              <a:t>Custom </a:t>
            </a:r>
            <a:r>
              <a:rPr lang="de-DE" dirty="0" err="1"/>
              <a:t>frontend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transceiver</a:t>
            </a:r>
            <a:r>
              <a:rPr lang="de-DE" dirty="0"/>
              <a:t> </a:t>
            </a:r>
            <a:r>
              <a:rPr lang="de-DE" dirty="0" err="1"/>
              <a:t>evaluation</a:t>
            </a:r>
            <a:r>
              <a:rPr lang="de-DE" dirty="0"/>
              <a:t> and </a:t>
            </a:r>
            <a:r>
              <a:rPr lang="de-DE" dirty="0" err="1"/>
              <a:t>optimization</a:t>
            </a:r>
            <a:r>
              <a:rPr lang="de-DE" dirty="0"/>
              <a:t> </a:t>
            </a:r>
            <a:r>
              <a:rPr lang="de-DE" dirty="0" err="1"/>
              <a:t>assembled</a:t>
            </a:r>
            <a:br>
              <a:rPr lang="de-DE" dirty="0"/>
            </a:br>
            <a:endParaRPr lang="de-DE" dirty="0"/>
          </a:p>
          <a:p>
            <a:r>
              <a:rPr lang="de-DE" dirty="0"/>
              <a:t>Firmware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optimized</a:t>
            </a:r>
            <a:r>
              <a:rPr lang="de-DE" dirty="0"/>
              <a:t> </a:t>
            </a:r>
            <a:r>
              <a:rPr lang="de-DE" dirty="0" err="1"/>
              <a:t>iteratively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sample </a:t>
            </a:r>
            <a:r>
              <a:rPr lang="de-DE" dirty="0" err="1"/>
              <a:t>measurements</a:t>
            </a:r>
            <a:br>
              <a:rPr lang="de-DE" dirty="0"/>
            </a:br>
            <a:endParaRPr lang="de-DE" dirty="0"/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D8F9C27-6723-FCB5-8918-FBAD96CD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4A4040-4736-3DBC-4A5F-31257A25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26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6EA921F-F4C7-C8AD-DD8D-2617D35E6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81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DDD7140-3AB7-63F2-E7C1-7614B376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63" y="2387065"/>
            <a:ext cx="7619862" cy="3112486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2B8CF8-34A0-DB18-CB5F-59FD1A93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B140FDA-FD50-39E1-347A-E65D266E3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53C63A4-5F69-E103-9A65-CD0E76409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ECHo</a:t>
            </a:r>
            <a:r>
              <a:rPr lang="de-DE" dirty="0"/>
              <a:t>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&amp; </a:t>
            </a:r>
            <a:r>
              <a:rPr lang="de-DE" dirty="0" err="1"/>
              <a:t>system</a:t>
            </a:r>
            <a:r>
              <a:rPr lang="de-DE" dirty="0"/>
              <a:t> design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041DA8E-74BB-8DD4-37AE-9721FC348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78622" y="1999303"/>
            <a:ext cx="4746851" cy="3656417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A4DB5E23-37AC-16A9-56FF-52D1741BF45A}"/>
              </a:ext>
            </a:extLst>
          </p:cNvPr>
          <p:cNvSpPr txBox="1"/>
          <p:nvPr/>
        </p:nvSpPr>
        <p:spPr>
          <a:xfrm>
            <a:off x="957714" y="1915427"/>
            <a:ext cx="6463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Software-</a:t>
            </a:r>
            <a:r>
              <a:rPr lang="de-DE" dirty="0" err="1"/>
              <a:t>defined</a:t>
            </a:r>
            <a:r>
              <a:rPr lang="de-DE" dirty="0"/>
              <a:t> </a:t>
            </a:r>
            <a:r>
              <a:rPr lang="de-DE" dirty="0" err="1"/>
              <a:t>radio</a:t>
            </a:r>
            <a:r>
              <a:rPr lang="de-DE" dirty="0"/>
              <a:t> (SDR) </a:t>
            </a:r>
            <a:r>
              <a:rPr lang="de-DE" dirty="0" err="1"/>
              <a:t>system</a:t>
            </a:r>
            <a:r>
              <a:rPr lang="de-DE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37379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303B3-E73A-94C4-043A-284D99A51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7676912D-F6ED-8FDC-51D3-ED1875474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406" y="4517276"/>
            <a:ext cx="2608290" cy="172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E028BCC-A276-8E06-F805-6317AC644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5"/>
          <a:stretch/>
        </p:blipFill>
        <p:spPr bwMode="auto">
          <a:xfrm>
            <a:off x="9223269" y="2871358"/>
            <a:ext cx="2407337" cy="172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3ADC142-8FF1-36F6-B770-F141F719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68F33A-06EE-8F2C-0B05-151214B48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B865D3C-CDD1-63DA-4A98-3E150AD9E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ECHo</a:t>
            </a:r>
            <a:r>
              <a:rPr lang="de-DE" dirty="0"/>
              <a:t> </a:t>
            </a:r>
            <a:r>
              <a:rPr lang="de-DE" dirty="0" err="1"/>
              <a:t>firmware</a:t>
            </a:r>
            <a:endParaRPr lang="de-DE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8A9B903-0E0D-554E-4D4C-F79B53FAAE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" t="1344"/>
          <a:stretch/>
        </p:blipFill>
        <p:spPr bwMode="auto">
          <a:xfrm>
            <a:off x="9165361" y="1398693"/>
            <a:ext cx="2465245" cy="161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6AF9B35D-BC6B-DA19-FA89-5F277E46179A}"/>
              </a:ext>
            </a:extLst>
          </p:cNvPr>
          <p:cNvSpPr/>
          <p:nvPr/>
        </p:nvSpPr>
        <p:spPr>
          <a:xfrm>
            <a:off x="6877251" y="1554708"/>
            <a:ext cx="1608301" cy="767748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Channelization</a:t>
            </a:r>
            <a:r>
              <a:rPr lang="de-DE" sz="1600" dirty="0"/>
              <a:t> </a:t>
            </a:r>
            <a:r>
              <a:rPr lang="de-DE" sz="1600" dirty="0" err="1"/>
              <a:t>stage</a:t>
            </a:r>
            <a:endParaRPr lang="de-DE" sz="1600" dirty="0"/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B7BB6F4D-62C5-493E-339E-26222684EA65}"/>
              </a:ext>
            </a:extLst>
          </p:cNvPr>
          <p:cNvSpPr/>
          <p:nvPr/>
        </p:nvSpPr>
        <p:spPr>
          <a:xfrm>
            <a:off x="6877251" y="3319429"/>
            <a:ext cx="1608301" cy="767748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err="1"/>
              <a:t>Fluxramp</a:t>
            </a:r>
            <a:r>
              <a:rPr lang="de-DE" sz="1600" dirty="0"/>
              <a:t> Demodulation </a:t>
            </a: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DD4DBB06-C7AE-01C3-E680-E77A572FCCA7}"/>
              </a:ext>
            </a:extLst>
          </p:cNvPr>
          <p:cNvSpPr/>
          <p:nvPr/>
        </p:nvSpPr>
        <p:spPr>
          <a:xfrm>
            <a:off x="6877251" y="5056526"/>
            <a:ext cx="1608300" cy="767749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/>
              <a:t>Event </a:t>
            </a:r>
            <a:r>
              <a:rPr lang="de-DE" sz="1600" dirty="0" err="1"/>
              <a:t>Detection</a:t>
            </a:r>
            <a:endParaRPr lang="de-DE" sz="1600" dirty="0"/>
          </a:p>
        </p:txBody>
      </p:sp>
      <p:sp>
        <p:nvSpPr>
          <p:cNvPr id="25" name="Pfeil: nach links gekrümmt 24">
            <a:extLst>
              <a:ext uri="{FF2B5EF4-FFF2-40B4-BE49-F238E27FC236}">
                <a16:creationId xmlns:a16="http://schemas.microsoft.com/office/drawing/2014/main" id="{6E2C6999-8FAD-DC05-8BC0-99FF9BFE6362}"/>
              </a:ext>
            </a:extLst>
          </p:cNvPr>
          <p:cNvSpPr/>
          <p:nvPr/>
        </p:nvSpPr>
        <p:spPr>
          <a:xfrm>
            <a:off x="8623019" y="2426220"/>
            <a:ext cx="302303" cy="890276"/>
          </a:xfrm>
          <a:prstGeom prst="curvedLef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Pfeil: nach links gekrümmt 25">
            <a:extLst>
              <a:ext uri="{FF2B5EF4-FFF2-40B4-BE49-F238E27FC236}">
                <a16:creationId xmlns:a16="http://schemas.microsoft.com/office/drawing/2014/main" id="{77118E8E-6B69-BA3B-6A4C-0B3D69C7F1E5}"/>
              </a:ext>
            </a:extLst>
          </p:cNvPr>
          <p:cNvSpPr/>
          <p:nvPr/>
        </p:nvSpPr>
        <p:spPr>
          <a:xfrm>
            <a:off x="8702876" y="4203636"/>
            <a:ext cx="302303" cy="890276"/>
          </a:xfrm>
          <a:prstGeom prst="curvedLeftArrow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FFA5CF50-2BC5-8790-3405-8704D143B3A9}"/>
              </a:ext>
            </a:extLst>
          </p:cNvPr>
          <p:cNvSpPr txBox="1"/>
          <p:nvPr/>
        </p:nvSpPr>
        <p:spPr>
          <a:xfrm>
            <a:off x="6846167" y="2580290"/>
            <a:ext cx="207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/>
              <a:t>Tone </a:t>
            </a:r>
            <a:r>
              <a:rPr lang="de-DE" sz="1600" i="1" dirty="0" err="1"/>
              <a:t>separation</a:t>
            </a:r>
            <a:r>
              <a:rPr lang="de-DE" sz="1600" i="1" dirty="0"/>
              <a:t> </a:t>
            </a:r>
            <a:r>
              <a:rPr lang="de-DE" sz="1600" i="1" dirty="0" err="1"/>
              <a:t>into</a:t>
            </a:r>
            <a:r>
              <a:rPr lang="de-DE" sz="1600" i="1" dirty="0"/>
              <a:t> TDM-Scheme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44A5609-4510-86F2-1B0D-47DC7740D21E}"/>
              </a:ext>
            </a:extLst>
          </p:cNvPr>
          <p:cNvSpPr txBox="1"/>
          <p:nvPr/>
        </p:nvSpPr>
        <p:spPr>
          <a:xfrm>
            <a:off x="6877251" y="4356386"/>
            <a:ext cx="2079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/>
              <a:t>Recovery </a:t>
            </a:r>
            <a:r>
              <a:rPr lang="de-DE" sz="1600" i="1" dirty="0" err="1"/>
              <a:t>of</a:t>
            </a:r>
            <a:r>
              <a:rPr lang="de-DE" sz="1600" i="1" dirty="0"/>
              <a:t> </a:t>
            </a:r>
            <a:r>
              <a:rPr lang="de-DE" sz="1600" i="1" dirty="0" err="1"/>
              <a:t>raw</a:t>
            </a:r>
            <a:r>
              <a:rPr lang="de-DE" sz="1600" i="1" dirty="0"/>
              <a:t> </a:t>
            </a:r>
            <a:r>
              <a:rPr lang="de-DE" sz="1600" i="1" dirty="0" err="1"/>
              <a:t>sensor</a:t>
            </a:r>
            <a:r>
              <a:rPr lang="de-DE" sz="1600" i="1" dirty="0"/>
              <a:t> </a:t>
            </a:r>
            <a:r>
              <a:rPr lang="de-DE" sz="1600" i="1" dirty="0" err="1"/>
              <a:t>signal</a:t>
            </a:r>
            <a:endParaRPr lang="de-DE" sz="1600" i="1" dirty="0"/>
          </a:p>
        </p:txBody>
      </p:sp>
      <p:pic>
        <p:nvPicPr>
          <p:cNvPr id="8" name="Grafik 7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916CC440-288F-2B31-88CE-237653210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8" y="2202916"/>
            <a:ext cx="6191126" cy="300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9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27E8FBB-898F-4F8F-884C-F44B33934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FADB94-37FC-7B28-6356-2B29A693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F8BE015-33A8-59A5-EB4A-6D1760CD6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BULLKID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2972254-940B-945B-D5FD-C6C5C356C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" t="3837" b="55642"/>
          <a:stretch/>
        </p:blipFill>
        <p:spPr>
          <a:xfrm>
            <a:off x="344176" y="2597021"/>
            <a:ext cx="6022914" cy="277888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B1CE5F6-5433-46F5-FF29-8E4590BF16BB}"/>
              </a:ext>
            </a:extLst>
          </p:cNvPr>
          <p:cNvSpPr txBox="1"/>
          <p:nvPr/>
        </p:nvSpPr>
        <p:spPr>
          <a:xfrm>
            <a:off x="1089179" y="2116524"/>
            <a:ext cx="4134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Resonator </a:t>
            </a:r>
            <a:r>
              <a:rPr lang="de-DE" u="sng" dirty="0" err="1"/>
              <a:t>spectrum</a:t>
            </a:r>
            <a:r>
              <a:rPr lang="de-DE" u="sng" dirty="0"/>
              <a:t>:</a:t>
            </a:r>
          </a:p>
        </p:txBody>
      </p:sp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0AC69785-FCD7-5ABC-4DB7-EB28E14F6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260" y="2000453"/>
            <a:ext cx="4990564" cy="3972023"/>
          </a:xfrm>
        </p:spPr>
        <p:txBody>
          <a:bodyPr>
            <a:normAutofit/>
          </a:bodyPr>
          <a:lstStyle/>
          <a:p>
            <a:pPr marL="0" marR="0" indent="0" rtl="0">
              <a:lnSpc>
                <a:spcPct val="150000"/>
              </a:lnSpc>
              <a:buNone/>
            </a:pPr>
            <a:r>
              <a:rPr lang="de-DE" sz="2400" b="0" i="0" u="sng" strike="noStrike" dirty="0" err="1">
                <a:solidFill>
                  <a:prstClr val="black"/>
                </a:solidFill>
              </a:rPr>
              <a:t>Preliminary</a:t>
            </a:r>
            <a:r>
              <a:rPr lang="de-DE" sz="2400" b="0" i="0" u="sng" strike="noStrike" dirty="0">
                <a:solidFill>
                  <a:prstClr val="black"/>
                </a:solidFill>
              </a:rPr>
              <a:t> </a:t>
            </a:r>
            <a:r>
              <a:rPr lang="de-DE" sz="2400" b="0" i="0" u="sng" strike="noStrike" dirty="0" err="1">
                <a:solidFill>
                  <a:prstClr val="black"/>
                </a:solidFill>
              </a:rPr>
              <a:t>characteristics</a:t>
            </a:r>
            <a:endParaRPr lang="de-DE" sz="2400" b="0" i="0" u="sng" strike="noStrike" dirty="0">
              <a:solidFill>
                <a:prstClr val="black"/>
              </a:solidFill>
            </a:endParaRPr>
          </a:p>
          <a:p>
            <a:pPr marR="0" rtl="0">
              <a:lnSpc>
                <a:spcPct val="150000"/>
              </a:lnSpc>
            </a:pPr>
            <a:r>
              <a:rPr lang="de-DE" sz="2400" b="0" i="0" u="none" strike="noStrike" dirty="0" err="1">
                <a:solidFill>
                  <a:prstClr val="black"/>
                </a:solidFill>
              </a:rPr>
              <a:t>Frequency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range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: 700 – 950 MHz</a:t>
            </a:r>
          </a:p>
          <a:p>
            <a:pPr marR="0" rtl="0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</a:rPr>
              <a:t>~ 150 channels per MUX</a:t>
            </a:r>
          </a:p>
          <a:p>
            <a:pPr marR="0" rtl="0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prstClr val="black"/>
                </a:solidFill>
              </a:rPr>
              <a:t>Channel bandwidth up to 100 kHz</a:t>
            </a:r>
          </a:p>
          <a:p>
            <a:pPr marR="0" rtl="0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</a:rPr>
              <a:t>10 – 15 wafers</a:t>
            </a:r>
            <a:endParaRPr lang="en-US" sz="2400" b="0" i="0" u="none" strike="noStrike" baseline="0" dirty="0">
              <a:solidFill>
                <a:prstClr val="black"/>
              </a:solidFill>
            </a:endParaRPr>
          </a:p>
          <a:p>
            <a:pPr marL="0" marR="0" indent="0" rtl="0">
              <a:lnSpc>
                <a:spcPct val="150000"/>
              </a:lnSpc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29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58DD6E-7169-4398-F9BA-50C6CB1B5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F448EB-A7EB-E853-F7A6-203F7A71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1F20F45-1E2B-086B-0578-170CE75C9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BULLKID </a:t>
            </a:r>
            <a:r>
              <a:rPr lang="de-DE" dirty="0" err="1"/>
              <a:t>readout</a:t>
            </a:r>
            <a:r>
              <a:rPr lang="de-DE" dirty="0"/>
              <a:t> </a:t>
            </a:r>
            <a:r>
              <a:rPr lang="de-DE" dirty="0" err="1"/>
              <a:t>electronics</a:t>
            </a:r>
            <a:r>
              <a:rPr lang="de-DE" dirty="0"/>
              <a:t> </a:t>
            </a:r>
            <a:r>
              <a:rPr lang="de-DE" dirty="0" err="1"/>
              <a:t>proposal</a:t>
            </a:r>
            <a:endParaRPr lang="de-DE" dirty="0"/>
          </a:p>
        </p:txBody>
      </p:sp>
      <p:pic>
        <p:nvPicPr>
          <p:cNvPr id="9" name="Grafik 8" descr="Ein Bild, das Elektronik, Text, Elektrische Leitungen, Elektronisches Bauteil enthält.&#10;&#10;Automatisch generierte Beschreibung">
            <a:extLst>
              <a:ext uri="{FF2B5EF4-FFF2-40B4-BE49-F238E27FC236}">
                <a16:creationId xmlns:a16="http://schemas.microsoft.com/office/drawing/2014/main" id="{A3EB7D3A-7CFF-7ED3-6712-1D58523936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23146" r="4559" b="28714"/>
          <a:stretch/>
        </p:blipFill>
        <p:spPr>
          <a:xfrm rot="10800000">
            <a:off x="6719653" y="1334851"/>
            <a:ext cx="4302493" cy="482272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B2F5030-0481-0DD0-A30C-88527382D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854" y="2650797"/>
            <a:ext cx="3605882" cy="335743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9397C40-7363-05B3-D935-C52E0A339028}"/>
              </a:ext>
            </a:extLst>
          </p:cNvPr>
          <p:cNvSpPr txBox="1"/>
          <p:nvPr/>
        </p:nvSpPr>
        <p:spPr>
          <a:xfrm>
            <a:off x="601579" y="1631482"/>
            <a:ext cx="5494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around</a:t>
            </a:r>
            <a:r>
              <a:rPr lang="de-DE" dirty="0"/>
              <a:t> AMD </a:t>
            </a:r>
            <a:r>
              <a:rPr lang="de-DE" dirty="0" err="1"/>
              <a:t>RFSoC</a:t>
            </a:r>
            <a:br>
              <a:rPr lang="de-DE" dirty="0"/>
            </a:br>
            <a:r>
              <a:rPr lang="de-DE" dirty="0"/>
              <a:t>(Radio </a:t>
            </a:r>
            <a:r>
              <a:rPr lang="de-DE" dirty="0" err="1"/>
              <a:t>Frequency</a:t>
            </a:r>
            <a:r>
              <a:rPr lang="de-DE" dirty="0"/>
              <a:t> System on Chip)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3F19411-A129-76C1-2F58-B8993BD6E955}"/>
              </a:ext>
            </a:extLst>
          </p:cNvPr>
          <p:cNvSpPr txBox="1"/>
          <p:nvPr/>
        </p:nvSpPr>
        <p:spPr>
          <a:xfrm>
            <a:off x="3652787" y="5765533"/>
            <a:ext cx="2372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Source: </a:t>
            </a:r>
            <a:r>
              <a:rPr lang="de-DE" sz="1600" dirty="0">
                <a:hlinkClick r:id="rId4"/>
              </a:rPr>
              <a:t>AMD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55607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90E262-8E4A-023C-2766-BBCF6F0C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761F92-93E5-C378-24DD-6F7E70DDB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A7297DA-B835-54D4-2C46-47D2FBAD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Hardware</a:t>
            </a:r>
          </a:p>
        </p:txBody>
      </p:sp>
      <p:pic>
        <p:nvPicPr>
          <p:cNvPr id="9" name="Grafik 8" descr="Ein Bild, das Elektronik, Schaltung, Elektronisches Bauteil, Elektrisches Bauelement enthält.&#10;&#10;Automatisch generierte Beschreibung">
            <a:extLst>
              <a:ext uri="{FF2B5EF4-FFF2-40B4-BE49-F238E27FC236}">
                <a16:creationId xmlns:a16="http://schemas.microsoft.com/office/drawing/2014/main" id="{27612B17-DD66-5214-B724-D9A333107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70" y="1239826"/>
            <a:ext cx="5361701" cy="4843339"/>
          </a:xfrm>
          <a:prstGeom prst="rect">
            <a:avLst/>
          </a:prstGeom>
        </p:spPr>
      </p:pic>
      <p:sp>
        <p:nvSpPr>
          <p:cNvPr id="12" name="Inhaltsplatzhalter 7">
            <a:extLst>
              <a:ext uri="{FF2B5EF4-FFF2-40B4-BE49-F238E27FC236}">
                <a16:creationId xmlns:a16="http://schemas.microsoft.com/office/drawing/2014/main" id="{B50DE8D7-46E4-962A-7F2F-BACFEDAB03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5457" y="5161054"/>
            <a:ext cx="4990564" cy="1274175"/>
          </a:xfrm>
        </p:spPr>
        <p:txBody>
          <a:bodyPr>
            <a:normAutofit/>
          </a:bodyPr>
          <a:lstStyle/>
          <a:p>
            <a:pPr marL="0" marR="0" indent="0" rtl="0">
              <a:lnSpc>
                <a:spcPct val="150000"/>
              </a:lnSpc>
              <a:buNone/>
            </a:pPr>
            <a:r>
              <a:rPr lang="de-DE" sz="2400" b="0" i="0" u="sng" strike="noStrike" dirty="0">
                <a:solidFill>
                  <a:prstClr val="black"/>
                </a:solidFill>
              </a:rPr>
              <a:t>Custom Frontend</a:t>
            </a:r>
            <a:r>
              <a:rPr lang="de-DE" sz="2400" u="sng" dirty="0">
                <a:solidFill>
                  <a:prstClr val="black"/>
                </a:solidFill>
              </a:rPr>
              <a:t> Board:</a:t>
            </a:r>
            <a:endParaRPr lang="de-DE" sz="2400" b="0" i="0" u="sng" strike="noStrike" dirty="0">
              <a:solidFill>
                <a:prstClr val="black"/>
              </a:solidFill>
            </a:endParaRPr>
          </a:p>
          <a:p>
            <a:pPr marR="0" rtl="0">
              <a:lnSpc>
                <a:spcPct val="150000"/>
              </a:lnSpc>
            </a:pPr>
            <a:r>
              <a:rPr lang="de-DE" sz="2400" b="0" i="0" u="none" strike="noStrike" dirty="0" err="1">
                <a:solidFill>
                  <a:prstClr val="black"/>
                </a:solidFill>
              </a:rPr>
              <a:t>BalUn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+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L</a:t>
            </a:r>
            <a:r>
              <a:rPr lang="de-DE" sz="2400" dirty="0" err="1">
                <a:solidFill>
                  <a:prstClr val="black"/>
                </a:solidFill>
              </a:rPr>
              <a:t>owpass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+ Equalizer</a:t>
            </a:r>
            <a:endParaRPr lang="en-US" sz="2400" b="0" i="0" u="none" strike="noStrike" baseline="0" dirty="0">
              <a:solidFill>
                <a:prstClr val="black"/>
              </a:solidFill>
            </a:endParaRPr>
          </a:p>
        </p:txBody>
      </p:sp>
      <p:sp>
        <p:nvSpPr>
          <p:cNvPr id="2" name="Inhaltsplatzhalter 7">
            <a:extLst>
              <a:ext uri="{FF2B5EF4-FFF2-40B4-BE49-F238E27FC236}">
                <a16:creationId xmlns:a16="http://schemas.microsoft.com/office/drawing/2014/main" id="{84A1A8CD-B4CA-9D80-3003-E1600BF3AF13}"/>
              </a:ext>
            </a:extLst>
          </p:cNvPr>
          <p:cNvSpPr txBox="1">
            <a:spLocks/>
          </p:cNvSpPr>
          <p:nvPr/>
        </p:nvSpPr>
        <p:spPr>
          <a:xfrm>
            <a:off x="6242975" y="1162619"/>
            <a:ext cx="5421025" cy="2527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de-DE" sz="2400" u="sng" dirty="0">
                <a:solidFill>
                  <a:prstClr val="black"/>
                </a:solidFill>
              </a:rPr>
              <a:t>ZCU216 Evaluation Board: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prstClr val="black"/>
                </a:solidFill>
              </a:rPr>
              <a:t>16x 14-bit, 9.85 GSPS DAC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prstClr val="black"/>
                </a:solidFill>
              </a:rPr>
              <a:t>16x 14-bit 2.5 GSPS ADC</a:t>
            </a:r>
          </a:p>
          <a:p>
            <a:pPr>
              <a:lnSpc>
                <a:spcPct val="150000"/>
              </a:lnSpc>
            </a:pPr>
            <a:r>
              <a:rPr lang="de-DE" sz="2400" dirty="0" err="1">
                <a:solidFill>
                  <a:prstClr val="black"/>
                </a:solidFill>
              </a:rPr>
              <a:t>Plenty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of</a:t>
            </a:r>
            <a:r>
              <a:rPr lang="de-DE" sz="2400" dirty="0">
                <a:solidFill>
                  <a:prstClr val="black"/>
                </a:solidFill>
              </a:rPr>
              <a:t> PL </a:t>
            </a:r>
            <a:r>
              <a:rPr lang="de-DE" sz="2400" dirty="0" err="1">
                <a:solidFill>
                  <a:prstClr val="black"/>
                </a:solidFill>
              </a:rPr>
              <a:t>resources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Inhaltsplatzhalter 7">
            <a:extLst>
              <a:ext uri="{FF2B5EF4-FFF2-40B4-BE49-F238E27FC236}">
                <a16:creationId xmlns:a16="http://schemas.microsoft.com/office/drawing/2014/main" id="{C0B2D3E0-53B5-40F8-9088-A0578F1B1D8C}"/>
              </a:ext>
            </a:extLst>
          </p:cNvPr>
          <p:cNvSpPr txBox="1">
            <a:spLocks/>
          </p:cNvSpPr>
          <p:nvPr/>
        </p:nvSpPr>
        <p:spPr>
          <a:xfrm>
            <a:off x="6245457" y="3788281"/>
            <a:ext cx="4990564" cy="12741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Tx/>
              <a:buNone/>
            </a:pPr>
            <a:r>
              <a:rPr lang="de-DE" sz="2400" u="sng" dirty="0">
                <a:solidFill>
                  <a:prstClr val="black"/>
                </a:solidFill>
              </a:rPr>
              <a:t>CLK104 </a:t>
            </a:r>
            <a:r>
              <a:rPr lang="de-DE" sz="2400" u="sng" dirty="0" err="1">
                <a:solidFill>
                  <a:prstClr val="black"/>
                </a:solidFill>
              </a:rPr>
              <a:t>clock</a:t>
            </a:r>
            <a:r>
              <a:rPr lang="de-DE" sz="2400" u="sng" dirty="0">
                <a:solidFill>
                  <a:prstClr val="black"/>
                </a:solidFill>
              </a:rPr>
              <a:t> </a:t>
            </a:r>
            <a:r>
              <a:rPr lang="de-DE" sz="2400" u="sng" dirty="0" err="1">
                <a:solidFill>
                  <a:prstClr val="black"/>
                </a:solidFill>
              </a:rPr>
              <a:t>board</a:t>
            </a:r>
            <a:endParaRPr lang="de-DE" sz="2400" u="sng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prstClr val="black"/>
                </a:solidFill>
              </a:rPr>
              <a:t>Low </a:t>
            </a:r>
            <a:r>
              <a:rPr lang="de-DE" sz="2400" dirty="0" err="1">
                <a:solidFill>
                  <a:prstClr val="black"/>
                </a:solidFill>
              </a:rPr>
              <a:t>jitter</a:t>
            </a:r>
            <a:r>
              <a:rPr lang="de-DE" sz="2400" dirty="0">
                <a:solidFill>
                  <a:prstClr val="black"/>
                </a:solidFill>
              </a:rPr>
              <a:t> PLL (LMX2594)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58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AFB7211F-24C5-EE93-A76B-54C9759BE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8" y="1751798"/>
            <a:ext cx="5217031" cy="1432126"/>
          </a:xfr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18BEA81-BB73-C6C3-37AC-2851C961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066D11-6948-0776-F17C-5FEC56D4E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12EEEC6-3E2D-1AD7-D263-D5773E81A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Custom </a:t>
            </a:r>
            <a:r>
              <a:rPr lang="de-DE" dirty="0" err="1"/>
              <a:t>frontend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586EB10-0C71-2D88-6902-358F2318D4D5}"/>
              </a:ext>
            </a:extLst>
          </p:cNvPr>
          <p:cNvSpPr txBox="1">
            <a:spLocks/>
          </p:cNvSpPr>
          <p:nvPr/>
        </p:nvSpPr>
        <p:spPr>
          <a:xfrm>
            <a:off x="425648" y="3493335"/>
            <a:ext cx="5546827" cy="25270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3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sz="2400" dirty="0">
                <a:solidFill>
                  <a:prstClr val="black"/>
                </a:solidFill>
              </a:rPr>
              <a:t>Prototype </a:t>
            </a:r>
            <a:r>
              <a:rPr lang="de-DE" sz="2400" dirty="0" err="1">
                <a:solidFill>
                  <a:prstClr val="black"/>
                </a:solidFill>
              </a:rPr>
              <a:t>board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with</a:t>
            </a:r>
            <a:r>
              <a:rPr lang="de-DE" sz="2400" dirty="0">
                <a:solidFill>
                  <a:prstClr val="black"/>
                </a:solidFill>
              </a:rPr>
              <a:t> 4 </a:t>
            </a:r>
            <a:r>
              <a:rPr lang="de-DE" sz="2400" dirty="0" err="1">
                <a:solidFill>
                  <a:prstClr val="black"/>
                </a:solidFill>
              </a:rPr>
              <a:t>channels</a:t>
            </a:r>
            <a:endParaRPr lang="de-DE" sz="24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prstClr val="black"/>
                </a:solidFill>
              </a:rPr>
              <a:t>Evaluation </a:t>
            </a:r>
            <a:r>
              <a:rPr lang="de-DE" sz="2400" dirty="0" err="1">
                <a:solidFill>
                  <a:prstClr val="black"/>
                </a:solidFill>
              </a:rPr>
              <a:t>of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various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combinations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of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BalUn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transformer</a:t>
            </a:r>
            <a:r>
              <a:rPr lang="de-DE" sz="2400" dirty="0">
                <a:solidFill>
                  <a:prstClr val="black"/>
                </a:solidFill>
              </a:rPr>
              <a:t> and </a:t>
            </a:r>
            <a:r>
              <a:rPr lang="de-DE" sz="2400" dirty="0" err="1">
                <a:solidFill>
                  <a:prstClr val="black"/>
                </a:solidFill>
              </a:rPr>
              <a:t>lowpass</a:t>
            </a:r>
            <a:endParaRPr lang="de-DE" sz="2400" dirty="0">
              <a:solidFill>
                <a:prstClr val="black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CDC3BCF-CFCB-A07B-C901-B14E78EDD6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r="5947"/>
          <a:stretch/>
        </p:blipFill>
        <p:spPr>
          <a:xfrm>
            <a:off x="5890660" y="1971842"/>
            <a:ext cx="6070922" cy="4357969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CFCF389F-A43A-49AC-90D7-28E707B0345B}"/>
              </a:ext>
            </a:extLst>
          </p:cNvPr>
          <p:cNvSpPr txBox="1"/>
          <p:nvPr/>
        </p:nvSpPr>
        <p:spPr>
          <a:xfrm>
            <a:off x="6549323" y="1468521"/>
            <a:ext cx="485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DAC </a:t>
            </a:r>
            <a:r>
              <a:rPr lang="de-DE" dirty="0" err="1"/>
              <a:t>channel</a:t>
            </a:r>
            <a:r>
              <a:rPr lang="de-DE" dirty="0"/>
              <a:t> </a:t>
            </a:r>
            <a:r>
              <a:rPr lang="de-DE" dirty="0" err="1"/>
              <a:t>characterization</a:t>
            </a:r>
            <a:r>
              <a:rPr lang="de-DE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80089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F9D119B-7721-622D-C046-18F441A1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March 18, 2024</a:t>
            </a:fld>
            <a:endParaRPr lang="en-US" noProof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6A942DE-4E48-F85A-DB79-D50D047E1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D1C32B9-C7A7-6711-E7D7-987C26024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Firmware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516666-7D8A-4E72-EAC4-A4D960591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000" y="1500675"/>
            <a:ext cx="7005524" cy="4491078"/>
          </a:xfrm>
          <a:prstGeom prst="rect">
            <a:avLst/>
          </a:prstGeom>
        </p:spPr>
      </p:pic>
      <p:sp>
        <p:nvSpPr>
          <p:cNvPr id="12" name="Inhaltsplatzhalter 7">
            <a:extLst>
              <a:ext uri="{FF2B5EF4-FFF2-40B4-BE49-F238E27FC236}">
                <a16:creationId xmlns:a16="http://schemas.microsoft.com/office/drawing/2014/main" id="{0EFDC0EA-C0F3-3CD9-D597-2EEF81B0C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4282" y="1406281"/>
            <a:ext cx="3976243" cy="4593452"/>
          </a:xfrm>
        </p:spPr>
        <p:txBody>
          <a:bodyPr>
            <a:normAutofit/>
          </a:bodyPr>
          <a:lstStyle/>
          <a:p>
            <a:pPr marL="0" marR="0" indent="0" rtl="0">
              <a:lnSpc>
                <a:spcPct val="150000"/>
              </a:lnSpc>
              <a:buNone/>
            </a:pPr>
            <a:r>
              <a:rPr lang="de-DE" sz="2400" b="0" i="0" u="none" strike="noStrike" dirty="0" err="1">
                <a:solidFill>
                  <a:prstClr val="black"/>
                </a:solidFill>
              </a:rPr>
              <a:t>Resource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utilization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for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</a:t>
            </a:r>
            <a:br>
              <a:rPr lang="de-DE" sz="2400" b="0" i="0" u="none" strike="noStrike" dirty="0">
                <a:solidFill>
                  <a:prstClr val="black"/>
                </a:solidFill>
              </a:rPr>
            </a:br>
            <a:r>
              <a:rPr lang="de-DE" sz="2400" b="0" i="0" u="none" strike="noStrike" dirty="0">
                <a:solidFill>
                  <a:prstClr val="black"/>
                </a:solidFill>
              </a:rPr>
              <a:t>4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chains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 (16 </a:t>
            </a:r>
            <a:r>
              <a:rPr lang="de-DE" sz="2400" b="0" i="0" u="none" strike="noStrike" dirty="0" err="1">
                <a:solidFill>
                  <a:prstClr val="black"/>
                </a:solidFill>
              </a:rPr>
              <a:t>chains</a:t>
            </a:r>
            <a:r>
              <a:rPr lang="de-DE" sz="2400" b="0" i="0" u="none" strike="noStrike" dirty="0">
                <a:solidFill>
                  <a:prstClr val="black"/>
                </a:solidFill>
              </a:rPr>
              <a:t>):</a:t>
            </a:r>
          </a:p>
          <a:p>
            <a:pPr marR="0" rtl="0">
              <a:lnSpc>
                <a:spcPct val="150000"/>
              </a:lnSpc>
            </a:pPr>
            <a:r>
              <a:rPr lang="de-DE" sz="2400" b="0" i="0" u="none" strike="noStrike" dirty="0">
                <a:solidFill>
                  <a:prstClr val="black"/>
                </a:solidFill>
              </a:rPr>
              <a:t>BRAM: 40% (180%*)</a:t>
            </a:r>
          </a:p>
          <a:p>
            <a:pPr marR="0" rtl="0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prstClr val="black"/>
                </a:solidFill>
              </a:rPr>
              <a:t>DSP: 20% (77%)</a:t>
            </a:r>
          </a:p>
          <a:p>
            <a:pPr marR="0" rtl="0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prstClr val="black"/>
                </a:solidFill>
              </a:rPr>
              <a:t>LUT: 26% (74%)</a:t>
            </a:r>
            <a:endParaRPr lang="en-US" sz="2400" dirty="0">
              <a:solidFill>
                <a:prstClr val="black"/>
              </a:solidFill>
            </a:endParaRPr>
          </a:p>
          <a:p>
            <a:pPr marR="0" rtl="0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</a:rPr>
              <a:t>26 W dissipation</a:t>
            </a:r>
          </a:p>
          <a:p>
            <a:pPr marR="0" rtl="0">
              <a:lnSpc>
                <a:spcPct val="150000"/>
              </a:lnSpc>
            </a:pPr>
            <a:endParaRPr lang="en-US" sz="2400" dirty="0">
              <a:solidFill>
                <a:prstClr val="black"/>
              </a:solidFill>
            </a:endParaRPr>
          </a:p>
          <a:p>
            <a:pPr marL="0" marR="0" indent="0" rtl="0">
              <a:lnSpc>
                <a:spcPct val="150000"/>
              </a:lnSpc>
              <a:buNone/>
            </a:pPr>
            <a:r>
              <a:rPr lang="en-US" sz="1700" dirty="0">
                <a:solidFill>
                  <a:prstClr val="black"/>
                </a:solidFill>
              </a:rPr>
              <a:t>* Additional URAM resources available</a:t>
            </a:r>
          </a:p>
        </p:txBody>
      </p:sp>
    </p:spTree>
    <p:extLst>
      <p:ext uri="{BB962C8B-B14F-4D97-AF65-F5344CB8AC3E}">
        <p14:creationId xmlns:p14="http://schemas.microsoft.com/office/powerpoint/2010/main" val="2806821018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_Fächer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Folienmaster_Form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Folienmaster_Punkte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1021</Words>
  <Application>Microsoft Office PowerPoint</Application>
  <PresentationFormat>Breitbild</PresentationFormat>
  <Paragraphs>197</Paragraphs>
  <Slides>26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26</vt:i4>
      </vt:variant>
    </vt:vector>
  </HeadingPairs>
  <TitlesOfParts>
    <vt:vector size="32" baseType="lpstr">
      <vt:lpstr>Arial</vt:lpstr>
      <vt:lpstr>Calibri</vt:lpstr>
      <vt:lpstr>Consolas</vt:lpstr>
      <vt:lpstr>Folienmaster_Fächer</vt:lpstr>
      <vt:lpstr>Folienmaster_Form</vt:lpstr>
      <vt:lpstr>Folienmaster_Punkte</vt:lpstr>
      <vt:lpstr>PowerPoint-Präsentation</vt:lpstr>
      <vt:lpstr>Research background: ECHo experiment</vt:lpstr>
      <vt:lpstr>ECHo readout concept &amp; system design</vt:lpstr>
      <vt:lpstr>ECHo firmware</vt:lpstr>
      <vt:lpstr>BULLKID readout requirements</vt:lpstr>
      <vt:lpstr>BULLKID readout electronics proposal</vt:lpstr>
      <vt:lpstr>Hardware</vt:lpstr>
      <vt:lpstr>Custom frontend</vt:lpstr>
      <vt:lpstr>Firmware overview</vt:lpstr>
      <vt:lpstr>Converter configuration</vt:lpstr>
      <vt:lpstr>Converter characterization</vt:lpstr>
      <vt:lpstr>Frequency comb generation</vt:lpstr>
      <vt:lpstr>Channelization concept</vt:lpstr>
      <vt:lpstr>Channelization concept (2)</vt:lpstr>
      <vt:lpstr>Output of channelization stage</vt:lpstr>
      <vt:lpstr>ADC noise measurement</vt:lpstr>
      <vt:lpstr>Software stack</vt:lpstr>
      <vt:lpstr>How to use it?</vt:lpstr>
      <vt:lpstr>Step 1: Connect to platform</vt:lpstr>
      <vt:lpstr>Step 2: Instantiate available modules</vt:lpstr>
      <vt:lpstr>Step 3: Generate readout tones</vt:lpstr>
      <vt:lpstr>Step 4: Configure channelization</vt:lpstr>
      <vt:lpstr>Step 5: Data acquisition</vt:lpstr>
      <vt:lpstr>Open issues</vt:lpstr>
      <vt:lpstr>Outlook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Muscheid, Timo (IPE)</cp:lastModifiedBy>
  <cp:revision>206</cp:revision>
  <cp:lastPrinted>2023-04-17T09:34:23Z</cp:lastPrinted>
  <dcterms:created xsi:type="dcterms:W3CDTF">2017-12-07T14:50:50Z</dcterms:created>
  <dcterms:modified xsi:type="dcterms:W3CDTF">2024-03-18T23:35:31Z</dcterms:modified>
</cp:coreProperties>
</file>