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4" r:id="rId9"/>
    <p:sldId id="275" r:id="rId10"/>
    <p:sldId id="276" r:id="rId11"/>
    <p:sldId id="266" r:id="rId12"/>
    <p:sldId id="277" r:id="rId13"/>
    <p:sldId id="278" r:id="rId14"/>
    <p:sldId id="279" r:id="rId15"/>
    <p:sldId id="280" r:id="rId16"/>
    <p:sldId id="271" r:id="rId17"/>
    <p:sldId id="272" r:id="rId18"/>
    <p:sldId id="283" r:id="rId19"/>
    <p:sldId id="284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C7F7"/>
    <a:srgbClr val="1C2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13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71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15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262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625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50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409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432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05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02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29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0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90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50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75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48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53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96C44B6-4A61-4FEF-9E69-AFF98A7108E8}" type="datetimeFigureOut">
              <a:rPr lang="it-IT" smtClean="0"/>
              <a:t>19/03/2024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268500F-D08A-454E-9DE8-F842F0A2D8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793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erba, mammifero, montagna&#10;&#10;Descrizione generata automaticamente">
            <a:extLst>
              <a:ext uri="{FF2B5EF4-FFF2-40B4-BE49-F238E27FC236}">
                <a16:creationId xmlns:a16="http://schemas.microsoft.com/office/drawing/2014/main" id="{7C4BB071-6033-DA14-F4A9-176D9A9B8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8B92B5D-ACE6-BAB0-4189-8136F7CDFBF7}"/>
              </a:ext>
            </a:extLst>
          </p:cNvPr>
          <p:cNvSpPr/>
          <p:nvPr/>
        </p:nvSpPr>
        <p:spPr>
          <a:xfrm>
            <a:off x="1524000" y="5595582"/>
            <a:ext cx="9144000" cy="125707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E44648E9-24DE-4C25-C3B0-5112963D5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4309538"/>
            <a:ext cx="9440034" cy="1222664"/>
          </a:xfrm>
          <a:solidFill>
            <a:schemeClr val="bg1">
              <a:alpha val="42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it-IT" sz="4000" dirty="0">
                <a:latin typeface="Cambria" panose="02040503050406030204" pitchFamily="18" charset="0"/>
                <a:ea typeface="Cambria" panose="02040503050406030204" pitchFamily="18" charset="0"/>
              </a:rPr>
              <a:t>Review on </a:t>
            </a:r>
            <a:r>
              <a:rPr lang="it-IT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CoTS</a:t>
            </a:r>
            <a:r>
              <a:rPr lang="it-IT" sz="4000" dirty="0">
                <a:latin typeface="Cambria" panose="02040503050406030204" pitchFamily="18" charset="0"/>
                <a:ea typeface="Cambria" panose="02040503050406030204" pitchFamily="18" charset="0"/>
              </a:rPr>
              <a:t> boards</a:t>
            </a:r>
          </a:p>
          <a:p>
            <a:r>
              <a:rPr lang="it-IT" sz="2300" dirty="0">
                <a:latin typeface="Cambria" panose="02040503050406030204" pitchFamily="18" charset="0"/>
                <a:ea typeface="Cambria" panose="02040503050406030204" pitchFamily="18" charset="0"/>
              </a:rPr>
              <a:t>Mario De Lucia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Università di Pisa, INFN – Sezione di Pisa</a:t>
            </a:r>
          </a:p>
        </p:txBody>
      </p:sp>
      <p:pic>
        <p:nvPicPr>
          <p:cNvPr id="16" name="Immagine 15" descr="Immagine che contiene schizzo, disegno, cerchio, illustrazione&#10;&#10;Descrizione generata automaticamente">
            <a:extLst>
              <a:ext uri="{FF2B5EF4-FFF2-40B4-BE49-F238E27FC236}">
                <a16:creationId xmlns:a16="http://schemas.microsoft.com/office/drawing/2014/main" id="{43F1130B-564D-75D1-A04A-370F309E1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875" y="5662167"/>
            <a:ext cx="1173263" cy="1221745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FDB018B2-F7FE-DB28-DBA9-2FFC48B40E02}"/>
              </a:ext>
            </a:extLst>
          </p:cNvPr>
          <p:cNvSpPr/>
          <p:nvPr/>
        </p:nvSpPr>
        <p:spPr>
          <a:xfrm>
            <a:off x="1742528" y="5653440"/>
            <a:ext cx="1125235" cy="11252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arte, cerchio, disegno, Elementi grafici&#10;&#10;Descrizione generata automaticamente">
            <a:extLst>
              <a:ext uri="{FF2B5EF4-FFF2-40B4-BE49-F238E27FC236}">
                <a16:creationId xmlns:a16="http://schemas.microsoft.com/office/drawing/2014/main" id="{5DB3A242-D3F3-243D-D83B-B7430ACE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1" y="5689224"/>
            <a:ext cx="1033859" cy="1033859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75DE57B3-DBBF-5349-A01D-8F0F18BEB6EB}"/>
              </a:ext>
            </a:extLst>
          </p:cNvPr>
          <p:cNvSpPr/>
          <p:nvPr/>
        </p:nvSpPr>
        <p:spPr>
          <a:xfrm>
            <a:off x="2915936" y="5633483"/>
            <a:ext cx="2085667" cy="12088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44B90F1F-615A-2D3D-C84F-57F918DC0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44" y="5746201"/>
            <a:ext cx="1181015" cy="1033859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0464765A-95A4-893A-2037-408C1814B4AB}"/>
              </a:ext>
            </a:extLst>
          </p:cNvPr>
          <p:cNvSpPr/>
          <p:nvPr/>
        </p:nvSpPr>
        <p:spPr>
          <a:xfrm>
            <a:off x="7241346" y="5646507"/>
            <a:ext cx="2085667" cy="12088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02F2D67B-8655-B2E5-B0F7-CB38593A8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99" y="5756803"/>
            <a:ext cx="2283725" cy="103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6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ircuito, Componente elettrico, Componente di circuito, elettronica&#10;&#10;Descrizione generata automaticamente">
            <a:extLst>
              <a:ext uri="{FF2B5EF4-FFF2-40B4-BE49-F238E27FC236}">
                <a16:creationId xmlns:a16="http://schemas.microsoft.com/office/drawing/2014/main" id="{431BE54E-E58A-CF1C-E7F3-24D78A333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7607" r="1" b="1755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6748093" y="1371604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70D9BD-DAE9-FDDA-760D-3C38FACA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24" y="845389"/>
            <a:ext cx="3596420" cy="536251"/>
          </a:xfrm>
        </p:spPr>
        <p:txBody>
          <a:bodyPr anchor="b">
            <a:normAutofit/>
          </a:bodyPr>
          <a:lstStyle/>
          <a:p>
            <a:r>
              <a:rPr lang="it-IT" sz="2400" dirty="0" err="1">
                <a:solidFill>
                  <a:schemeClr val="tx1"/>
                </a:solidFill>
              </a:rPr>
              <a:t>Readout</a:t>
            </a:r>
            <a:r>
              <a:rPr lang="it-IT" sz="2400" dirty="0">
                <a:solidFill>
                  <a:schemeClr val="tx1"/>
                </a:solidFill>
              </a:rPr>
              <a:t> Electronics: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1A5483-A568-D77D-B607-518053C9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0424" y="1968238"/>
            <a:ext cx="3531684" cy="3679189"/>
          </a:xfrm>
        </p:spPr>
        <p:txBody>
          <a:bodyPr anchor="t">
            <a:normAutofit/>
          </a:bodyPr>
          <a:lstStyle/>
          <a:p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 err="1">
                <a:solidFill>
                  <a:schemeClr val="tx1"/>
                </a:solidFill>
              </a:rPr>
              <a:t>Philosophy</a:t>
            </a:r>
            <a:endParaRPr lang="it-IT" sz="2400" dirty="0">
              <a:solidFill>
                <a:schemeClr val="tx1"/>
              </a:solidFill>
            </a:endParaRPr>
          </a:p>
          <a:p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 err="1">
                <a:solidFill>
                  <a:schemeClr val="tx1"/>
                </a:solidFill>
              </a:rPr>
              <a:t>What’s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Available</a:t>
            </a:r>
            <a:r>
              <a:rPr lang="it-IT" sz="2400" dirty="0">
                <a:solidFill>
                  <a:schemeClr val="tx1"/>
                </a:solidFill>
              </a:rPr>
              <a:t>?</a:t>
            </a:r>
          </a:p>
          <a:p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 err="1">
                <a:solidFill>
                  <a:schemeClr val="tx1"/>
                </a:solidFill>
              </a:rPr>
              <a:t>Pros</a:t>
            </a:r>
            <a:r>
              <a:rPr lang="it-IT" sz="2400" dirty="0">
                <a:solidFill>
                  <a:schemeClr val="tx1"/>
                </a:solidFill>
              </a:rPr>
              <a:t> and Cons - </a:t>
            </a:r>
            <a:r>
              <a:rPr lang="it-IT" sz="2400" dirty="0" err="1">
                <a:solidFill>
                  <a:schemeClr val="tx1"/>
                </a:solidFill>
              </a:rPr>
              <a:t>Table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70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31A43-06C0-12EC-4B0C-66A95FE4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Readout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Philosophy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A93349-3233-206E-90C2-7D3D0227B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09" y="2144935"/>
            <a:ext cx="7504814" cy="4285980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E2FD3A8-6F30-25EE-4930-4C09BF45710B}"/>
              </a:ext>
            </a:extLst>
          </p:cNvPr>
          <p:cNvCxnSpPr>
            <a:cxnSpLocks/>
          </p:cNvCxnSpPr>
          <p:nvPr/>
        </p:nvCxnSpPr>
        <p:spPr>
          <a:xfrm>
            <a:off x="3366170" y="2049576"/>
            <a:ext cx="0" cy="45168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CDB137-01AA-D13A-01EA-799764037DC9}"/>
              </a:ext>
            </a:extLst>
          </p:cNvPr>
          <p:cNvSpPr txBox="1"/>
          <p:nvPr/>
        </p:nvSpPr>
        <p:spPr>
          <a:xfrm>
            <a:off x="3429233" y="2009454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 the board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AF9649-60ED-0591-A932-2F56E969DE37}"/>
              </a:ext>
            </a:extLst>
          </p:cNvPr>
          <p:cNvSpPr txBox="1"/>
          <p:nvPr/>
        </p:nvSpPr>
        <p:spPr>
          <a:xfrm>
            <a:off x="2094898" y="2378786"/>
            <a:ext cx="136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Mezzanine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208077-DC28-86E0-D468-027BA5E92999}"/>
              </a:ext>
            </a:extLst>
          </p:cNvPr>
          <p:cNvSpPr txBox="1"/>
          <p:nvPr/>
        </p:nvSpPr>
        <p:spPr>
          <a:xfrm>
            <a:off x="494498" y="5367298"/>
            <a:ext cx="2314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Up and down mixing </a:t>
            </a:r>
            <a:r>
              <a:rPr lang="it-IT" dirty="0" err="1">
                <a:solidFill>
                  <a:srgbClr val="C00000"/>
                </a:solidFill>
              </a:rPr>
              <a:t>goes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here</a:t>
            </a:r>
            <a:r>
              <a:rPr lang="it-IT" dirty="0">
                <a:solidFill>
                  <a:srgbClr val="C00000"/>
                </a:solidFill>
              </a:rPr>
              <a:t> </a:t>
            </a:r>
          </a:p>
          <a:p>
            <a:pPr algn="r"/>
            <a:r>
              <a:rPr lang="it-IT" dirty="0" err="1">
                <a:solidFill>
                  <a:srgbClr val="C00000"/>
                </a:solidFill>
              </a:rPr>
              <a:t>if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necessary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A7DD9C95-5C7F-8EF7-731B-7519DCF3BADE}"/>
              </a:ext>
            </a:extLst>
          </p:cNvPr>
          <p:cNvCxnSpPr>
            <a:cxnSpLocks/>
          </p:cNvCxnSpPr>
          <p:nvPr/>
        </p:nvCxnSpPr>
        <p:spPr>
          <a:xfrm>
            <a:off x="2352055" y="5367298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03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F20CA-ED77-8AB0-E116-3544BA429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C2793-06A1-9908-A89B-DC1ED511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Readout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Philosophy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411CAD-65DB-AD82-99C6-C1C037B7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09" y="2144935"/>
            <a:ext cx="7504814" cy="4285980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E5FFF9D-C133-66B8-9274-ACB5460E40BD}"/>
              </a:ext>
            </a:extLst>
          </p:cNvPr>
          <p:cNvCxnSpPr>
            <a:cxnSpLocks/>
          </p:cNvCxnSpPr>
          <p:nvPr/>
        </p:nvCxnSpPr>
        <p:spPr>
          <a:xfrm>
            <a:off x="3366170" y="2049576"/>
            <a:ext cx="0" cy="45168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159894-753F-BC09-56A3-A5C35BC694E0}"/>
              </a:ext>
            </a:extLst>
          </p:cNvPr>
          <p:cNvSpPr txBox="1"/>
          <p:nvPr/>
        </p:nvSpPr>
        <p:spPr>
          <a:xfrm>
            <a:off x="3429233" y="2009454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 the board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7574DF-31B4-489E-E9A4-CD8689095B8C}"/>
              </a:ext>
            </a:extLst>
          </p:cNvPr>
          <p:cNvSpPr txBox="1"/>
          <p:nvPr/>
        </p:nvSpPr>
        <p:spPr>
          <a:xfrm>
            <a:off x="2094898" y="2378786"/>
            <a:ext cx="136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Mezzanine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68CDCE-A652-B05E-BC81-262B2426FAA2}"/>
              </a:ext>
            </a:extLst>
          </p:cNvPr>
          <p:cNvSpPr txBox="1"/>
          <p:nvPr/>
        </p:nvSpPr>
        <p:spPr>
          <a:xfrm>
            <a:off x="494498" y="5367298"/>
            <a:ext cx="2314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Up and down mixing </a:t>
            </a:r>
            <a:r>
              <a:rPr lang="it-IT" dirty="0" err="1">
                <a:solidFill>
                  <a:srgbClr val="C00000"/>
                </a:solidFill>
              </a:rPr>
              <a:t>goes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here</a:t>
            </a:r>
            <a:r>
              <a:rPr lang="it-IT" dirty="0">
                <a:solidFill>
                  <a:srgbClr val="C00000"/>
                </a:solidFill>
              </a:rPr>
              <a:t> </a:t>
            </a:r>
          </a:p>
          <a:p>
            <a:pPr algn="r"/>
            <a:r>
              <a:rPr lang="it-IT" dirty="0" err="1">
                <a:solidFill>
                  <a:srgbClr val="C00000"/>
                </a:solidFill>
              </a:rPr>
              <a:t>if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necessary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3F59E257-2DD6-5059-7548-D40384121950}"/>
              </a:ext>
            </a:extLst>
          </p:cNvPr>
          <p:cNvCxnSpPr>
            <a:cxnSpLocks/>
          </p:cNvCxnSpPr>
          <p:nvPr/>
        </p:nvCxnSpPr>
        <p:spPr>
          <a:xfrm>
            <a:off x="2352055" y="5367298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4555817C-CEBC-6CC5-18E6-0DB5B7F893E4}"/>
              </a:ext>
            </a:extLst>
          </p:cNvPr>
          <p:cNvSpPr/>
          <p:nvPr/>
        </p:nvSpPr>
        <p:spPr>
          <a:xfrm>
            <a:off x="3465887" y="2748118"/>
            <a:ext cx="1260060" cy="21795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66D79D-615D-D520-1FC5-3C63F6E2C954}"/>
              </a:ext>
            </a:extLst>
          </p:cNvPr>
          <p:cNvSpPr txBox="1"/>
          <p:nvPr/>
        </p:nvSpPr>
        <p:spPr>
          <a:xfrm>
            <a:off x="3366170" y="4967279"/>
            <a:ext cx="161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Generate and </a:t>
            </a:r>
          </a:p>
          <a:p>
            <a:r>
              <a:rPr lang="it-IT" dirty="0" err="1">
                <a:solidFill>
                  <a:schemeClr val="bg1"/>
                </a:solidFill>
              </a:rPr>
              <a:t>read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tones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6D678A2-52FD-CF0B-5962-A1606CF9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38" y="1675154"/>
            <a:ext cx="5810551" cy="21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5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BDA97-AE86-8EA7-30E5-6894DAABF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E47F8-4A10-2593-8DBD-E04F0532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Readout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Philosophy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4BB47E-DDC1-9A5F-EFBE-E448B9FE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09" y="2144935"/>
            <a:ext cx="7504814" cy="4285980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D6254B7-1E5B-E12D-47D5-2893729C180A}"/>
              </a:ext>
            </a:extLst>
          </p:cNvPr>
          <p:cNvCxnSpPr>
            <a:cxnSpLocks/>
          </p:cNvCxnSpPr>
          <p:nvPr/>
        </p:nvCxnSpPr>
        <p:spPr>
          <a:xfrm>
            <a:off x="3366170" y="2049576"/>
            <a:ext cx="0" cy="45168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F63FAC-8A03-B3D5-1191-6BF1CE6866BA}"/>
              </a:ext>
            </a:extLst>
          </p:cNvPr>
          <p:cNvSpPr txBox="1"/>
          <p:nvPr/>
        </p:nvSpPr>
        <p:spPr>
          <a:xfrm>
            <a:off x="3429233" y="2009454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 the board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AFB446-CB71-AE72-868C-A94F2FD189EE}"/>
              </a:ext>
            </a:extLst>
          </p:cNvPr>
          <p:cNvSpPr txBox="1"/>
          <p:nvPr/>
        </p:nvSpPr>
        <p:spPr>
          <a:xfrm>
            <a:off x="2094898" y="2378786"/>
            <a:ext cx="136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Mezzanine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F639B5-BF1F-CCA3-632F-4F7CF9064EFD}"/>
              </a:ext>
            </a:extLst>
          </p:cNvPr>
          <p:cNvSpPr txBox="1"/>
          <p:nvPr/>
        </p:nvSpPr>
        <p:spPr>
          <a:xfrm>
            <a:off x="494498" y="5367298"/>
            <a:ext cx="2314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Up and down mixing </a:t>
            </a:r>
            <a:r>
              <a:rPr lang="it-IT" dirty="0" err="1">
                <a:solidFill>
                  <a:srgbClr val="C00000"/>
                </a:solidFill>
              </a:rPr>
              <a:t>goes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here</a:t>
            </a:r>
            <a:r>
              <a:rPr lang="it-IT" dirty="0">
                <a:solidFill>
                  <a:srgbClr val="C00000"/>
                </a:solidFill>
              </a:rPr>
              <a:t> </a:t>
            </a:r>
          </a:p>
          <a:p>
            <a:pPr algn="r"/>
            <a:r>
              <a:rPr lang="it-IT" dirty="0" err="1">
                <a:solidFill>
                  <a:srgbClr val="C00000"/>
                </a:solidFill>
              </a:rPr>
              <a:t>if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necessary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876739F8-DA9F-2863-70BC-FAA277DB133B}"/>
              </a:ext>
            </a:extLst>
          </p:cNvPr>
          <p:cNvCxnSpPr>
            <a:cxnSpLocks/>
          </p:cNvCxnSpPr>
          <p:nvPr/>
        </p:nvCxnSpPr>
        <p:spPr>
          <a:xfrm>
            <a:off x="2352055" y="5367298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F39DD4F5-A2A5-4574-2B09-DA51DFD1976F}"/>
              </a:ext>
            </a:extLst>
          </p:cNvPr>
          <p:cNvSpPr/>
          <p:nvPr/>
        </p:nvSpPr>
        <p:spPr>
          <a:xfrm>
            <a:off x="4825156" y="3611450"/>
            <a:ext cx="2715599" cy="13755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32CC9F-7B39-E1DB-3434-230B06367C33}"/>
              </a:ext>
            </a:extLst>
          </p:cNvPr>
          <p:cNvSpPr txBox="1"/>
          <p:nvPr/>
        </p:nvSpPr>
        <p:spPr>
          <a:xfrm>
            <a:off x="4964835" y="2989351"/>
            <a:ext cx="25658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Channelisation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Coarse</a:t>
            </a:r>
            <a:r>
              <a:rPr lang="it-IT" dirty="0">
                <a:solidFill>
                  <a:schemeClr val="bg1"/>
                </a:solidFill>
              </a:rPr>
              <a:t> + Fine</a:t>
            </a:r>
          </a:p>
          <a:p>
            <a:br>
              <a:rPr lang="it-IT" sz="700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dirty="0" err="1">
                <a:solidFill>
                  <a:schemeClr val="bg1"/>
                </a:solidFill>
              </a:rPr>
              <a:t>Polyphase</a:t>
            </a:r>
            <a:r>
              <a:rPr lang="it-IT" dirty="0">
                <a:solidFill>
                  <a:schemeClr val="bg1"/>
                </a:solidFill>
              </a:rPr>
              <a:t> Filter Bank :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3BF7D87-DD19-E5A3-5CAD-E2A27F16B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46" y="1755605"/>
            <a:ext cx="5109029" cy="180816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3345CD1-0A6A-94BA-B447-D2394FFB7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076" y="3739324"/>
            <a:ext cx="2652265" cy="20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3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0FB02F-E636-E863-DD6A-905F6357A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B6FC4-6AAA-F4B6-C0EC-D417507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Readout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Philosophy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3D58A4-95A0-AA0D-BE9A-EC8006E3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09" y="2144935"/>
            <a:ext cx="7504814" cy="4285980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C2BE07DE-0E33-F02F-353C-C5E9C85B9A6E}"/>
              </a:ext>
            </a:extLst>
          </p:cNvPr>
          <p:cNvCxnSpPr>
            <a:cxnSpLocks/>
          </p:cNvCxnSpPr>
          <p:nvPr/>
        </p:nvCxnSpPr>
        <p:spPr>
          <a:xfrm>
            <a:off x="3366170" y="2049576"/>
            <a:ext cx="0" cy="45168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9534DF-4EB3-86A5-A382-1A16C286AC3E}"/>
              </a:ext>
            </a:extLst>
          </p:cNvPr>
          <p:cNvSpPr txBox="1"/>
          <p:nvPr/>
        </p:nvSpPr>
        <p:spPr>
          <a:xfrm>
            <a:off x="3429233" y="2009454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 the board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0A6186-184E-72F4-692F-89CAD02CB587}"/>
              </a:ext>
            </a:extLst>
          </p:cNvPr>
          <p:cNvSpPr txBox="1"/>
          <p:nvPr/>
        </p:nvSpPr>
        <p:spPr>
          <a:xfrm>
            <a:off x="2094898" y="2378786"/>
            <a:ext cx="136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Mezzanine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34928D-674C-6556-AF81-D40A430F428D}"/>
              </a:ext>
            </a:extLst>
          </p:cNvPr>
          <p:cNvSpPr txBox="1"/>
          <p:nvPr/>
        </p:nvSpPr>
        <p:spPr>
          <a:xfrm>
            <a:off x="494498" y="5367298"/>
            <a:ext cx="2314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Up and down mixing </a:t>
            </a:r>
            <a:r>
              <a:rPr lang="it-IT" dirty="0" err="1">
                <a:solidFill>
                  <a:srgbClr val="C00000"/>
                </a:solidFill>
              </a:rPr>
              <a:t>goes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here</a:t>
            </a:r>
            <a:r>
              <a:rPr lang="it-IT" dirty="0">
                <a:solidFill>
                  <a:srgbClr val="C00000"/>
                </a:solidFill>
              </a:rPr>
              <a:t> </a:t>
            </a:r>
          </a:p>
          <a:p>
            <a:pPr algn="r"/>
            <a:r>
              <a:rPr lang="it-IT" dirty="0" err="1">
                <a:solidFill>
                  <a:srgbClr val="C00000"/>
                </a:solidFill>
              </a:rPr>
              <a:t>if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necessary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720017FB-A421-82CD-F53A-3C38B48B99F8}"/>
              </a:ext>
            </a:extLst>
          </p:cNvPr>
          <p:cNvCxnSpPr>
            <a:cxnSpLocks/>
          </p:cNvCxnSpPr>
          <p:nvPr/>
        </p:nvCxnSpPr>
        <p:spPr>
          <a:xfrm>
            <a:off x="2352055" y="5367298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70865A57-1AF8-456B-C000-41B879A0F5BC}"/>
              </a:ext>
            </a:extLst>
          </p:cNvPr>
          <p:cNvSpPr/>
          <p:nvPr/>
        </p:nvSpPr>
        <p:spPr>
          <a:xfrm>
            <a:off x="7557696" y="3920838"/>
            <a:ext cx="1391299" cy="22111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D80D9F-D3B9-F9AE-6BD3-4F275C0B2488}"/>
              </a:ext>
            </a:extLst>
          </p:cNvPr>
          <p:cNvSpPr txBox="1"/>
          <p:nvPr/>
        </p:nvSpPr>
        <p:spPr>
          <a:xfrm>
            <a:off x="8915129" y="5485621"/>
            <a:ext cx="2697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Digital Down Conversion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Downsampling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4" name="Immagine 13" descr="Immagine che contiene linea, diagramma, testo, Diagramma&#10;&#10;Descrizione generata automaticamente">
            <a:extLst>
              <a:ext uri="{FF2B5EF4-FFF2-40B4-BE49-F238E27FC236}">
                <a16:creationId xmlns:a16="http://schemas.microsoft.com/office/drawing/2014/main" id="{C24426F2-D26F-597D-5ED6-917CA3444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63" y="1501433"/>
            <a:ext cx="49339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52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9683FF-CD88-AD7B-D05E-CE925F39B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CB7A9E-DA2E-AE37-D038-B3AB7AE0D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  <a:effectLst/>
              </a:rPr>
              <a:t>Readout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Philosophy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112800-98D3-869B-0FC1-6F6BF9F49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09" y="2144935"/>
            <a:ext cx="7504814" cy="4285980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2A76BD7-C3CF-B5A4-8B15-3C0E48FADE2F}"/>
              </a:ext>
            </a:extLst>
          </p:cNvPr>
          <p:cNvCxnSpPr>
            <a:cxnSpLocks/>
          </p:cNvCxnSpPr>
          <p:nvPr/>
        </p:nvCxnSpPr>
        <p:spPr>
          <a:xfrm>
            <a:off x="3366170" y="2049576"/>
            <a:ext cx="0" cy="45168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56F1C2-F78B-C9F3-9627-83F84E3D91E2}"/>
              </a:ext>
            </a:extLst>
          </p:cNvPr>
          <p:cNvSpPr txBox="1"/>
          <p:nvPr/>
        </p:nvSpPr>
        <p:spPr>
          <a:xfrm>
            <a:off x="3429233" y="2009454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 the board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5678A9-3672-944E-89E2-2B953655CFBC}"/>
              </a:ext>
            </a:extLst>
          </p:cNvPr>
          <p:cNvSpPr txBox="1"/>
          <p:nvPr/>
        </p:nvSpPr>
        <p:spPr>
          <a:xfrm>
            <a:off x="2094898" y="2378786"/>
            <a:ext cx="136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Mezzanine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8F841A-2BEE-2061-CCCC-1E16B6DC4C5B}"/>
              </a:ext>
            </a:extLst>
          </p:cNvPr>
          <p:cNvSpPr txBox="1"/>
          <p:nvPr/>
        </p:nvSpPr>
        <p:spPr>
          <a:xfrm>
            <a:off x="494498" y="5367298"/>
            <a:ext cx="2314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Up and down mixing </a:t>
            </a:r>
            <a:r>
              <a:rPr lang="it-IT" dirty="0" err="1">
                <a:solidFill>
                  <a:srgbClr val="C00000"/>
                </a:solidFill>
              </a:rPr>
              <a:t>goes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here</a:t>
            </a:r>
            <a:r>
              <a:rPr lang="it-IT" dirty="0">
                <a:solidFill>
                  <a:srgbClr val="C00000"/>
                </a:solidFill>
              </a:rPr>
              <a:t> </a:t>
            </a:r>
          </a:p>
          <a:p>
            <a:pPr algn="r"/>
            <a:r>
              <a:rPr lang="it-IT" dirty="0" err="1">
                <a:solidFill>
                  <a:srgbClr val="C00000"/>
                </a:solidFill>
              </a:rPr>
              <a:t>if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necessary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7C95F3CC-9682-3847-CA65-249453858548}"/>
              </a:ext>
            </a:extLst>
          </p:cNvPr>
          <p:cNvCxnSpPr>
            <a:cxnSpLocks/>
          </p:cNvCxnSpPr>
          <p:nvPr/>
        </p:nvCxnSpPr>
        <p:spPr>
          <a:xfrm>
            <a:off x="2352055" y="5367298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0C740EDC-E5D2-92F2-8B7A-C8C9554123F4}"/>
              </a:ext>
            </a:extLst>
          </p:cNvPr>
          <p:cNvSpPr/>
          <p:nvPr/>
        </p:nvSpPr>
        <p:spPr>
          <a:xfrm>
            <a:off x="6217546" y="5060646"/>
            <a:ext cx="1391299" cy="11196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41D3B1-554A-5162-A31C-30480F0377D3}"/>
              </a:ext>
            </a:extLst>
          </p:cNvPr>
          <p:cNvSpPr txBox="1"/>
          <p:nvPr/>
        </p:nvSpPr>
        <p:spPr>
          <a:xfrm>
            <a:off x="3520205" y="5121312"/>
            <a:ext cx="1774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Maths</a:t>
            </a:r>
            <a:r>
              <a:rPr lang="it-IT" dirty="0">
                <a:solidFill>
                  <a:schemeClr val="bg1"/>
                </a:solidFill>
              </a:rPr>
              <a:t>,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Pulse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Triggering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C255B76-F135-2F41-AB1F-142FF152C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591" y="1580050"/>
            <a:ext cx="3563147" cy="235621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23B94F9-32D7-B1B9-62F6-3F69CBF21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741" y="1383894"/>
            <a:ext cx="2421708" cy="274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25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DCE5F-1B73-5C24-D7F5-EDE6CCC9D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551EFD-19A5-F63B-2E23-98D5BFBA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Overview</a:t>
            </a:r>
            <a:r>
              <a:rPr lang="it-IT" dirty="0"/>
              <a:t>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8F69A0-06F3-FF68-2DB8-F01DB66C7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Who? +</a:t>
            </a:r>
            <a:r>
              <a:rPr lang="it-IT" dirty="0" err="1"/>
              <a:t>Why</a:t>
            </a:r>
            <a:r>
              <a:rPr lang="it-IT" dirty="0"/>
              <a:t>?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What</a:t>
            </a:r>
            <a:r>
              <a:rPr lang="it-IT" dirty="0"/>
              <a:t> for?</a:t>
            </a:r>
          </a:p>
          <a:p>
            <a:pPr marL="36900" indent="0">
              <a:buNone/>
            </a:pPr>
            <a:endParaRPr lang="it-IT" dirty="0"/>
          </a:p>
          <a:p>
            <a:r>
              <a:rPr lang="it-IT" dirty="0" err="1"/>
              <a:t>What</a:t>
            </a:r>
            <a:r>
              <a:rPr lang="it-IT" dirty="0"/>
              <a:t> do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?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What’s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? </a:t>
            </a:r>
          </a:p>
        </p:txBody>
      </p:sp>
      <p:pic>
        <p:nvPicPr>
          <p:cNvPr id="7" name="Immagine 6" descr="Immagine che contiene Elementi grafici, grafica&#10;&#10;Descrizione generata automaticamente">
            <a:extLst>
              <a:ext uri="{FF2B5EF4-FFF2-40B4-BE49-F238E27FC236}">
                <a16:creationId xmlns:a16="http://schemas.microsoft.com/office/drawing/2014/main" id="{6528841F-5157-4FB7-2C28-39C2B2EAF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1" y="1315673"/>
            <a:ext cx="728663" cy="833551"/>
          </a:xfrm>
          <a:prstGeom prst="rect">
            <a:avLst/>
          </a:prstGeom>
        </p:spPr>
      </p:pic>
      <p:pic>
        <p:nvPicPr>
          <p:cNvPr id="8" name="Immagine 7" descr="Immagine che contiene Elementi grafici, grafica&#10;&#10;Descrizione generata automaticamente">
            <a:extLst>
              <a:ext uri="{FF2B5EF4-FFF2-40B4-BE49-F238E27FC236}">
                <a16:creationId xmlns:a16="http://schemas.microsoft.com/office/drawing/2014/main" id="{02440C6D-445C-CEC0-CBE8-237ED9CA3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9" y="2174432"/>
            <a:ext cx="728663" cy="833551"/>
          </a:xfrm>
          <a:prstGeom prst="rect">
            <a:avLst/>
          </a:prstGeom>
        </p:spPr>
      </p:pic>
      <p:pic>
        <p:nvPicPr>
          <p:cNvPr id="9" name="Immagine 8" descr="Immagine che contiene Elementi grafici, grafica&#10;&#10;Descrizione generata automaticamente">
            <a:extLst>
              <a:ext uri="{FF2B5EF4-FFF2-40B4-BE49-F238E27FC236}">
                <a16:creationId xmlns:a16="http://schemas.microsoft.com/office/drawing/2014/main" id="{B7C1C315-D4B9-F142-5207-C6FF2594A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5" y="3074312"/>
            <a:ext cx="728663" cy="8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0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385ABE6-A281-9397-F869-223AF4DE1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506058"/>
              </p:ext>
            </p:extLst>
          </p:nvPr>
        </p:nvGraphicFramePr>
        <p:xfrm>
          <a:off x="0" y="0"/>
          <a:ext cx="12192000" cy="704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180">
                  <a:extLst>
                    <a:ext uri="{9D8B030D-6E8A-4147-A177-3AD203B41FA5}">
                      <a16:colId xmlns:a16="http://schemas.microsoft.com/office/drawing/2014/main" val="997964420"/>
                    </a:ext>
                  </a:extLst>
                </a:gridCol>
                <a:gridCol w="1069220">
                  <a:extLst>
                    <a:ext uri="{9D8B030D-6E8A-4147-A177-3AD203B41FA5}">
                      <a16:colId xmlns:a16="http://schemas.microsoft.com/office/drawing/2014/main" val="170642044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44127188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11695081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1934917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16850648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30868258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554569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48322549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4041195238"/>
                    </a:ext>
                  </a:extLst>
                </a:gridCol>
              </a:tblGrid>
              <a:tr h="928036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Board name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Logic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Blocks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DSP Slices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ADC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DAC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Unit Price</a:t>
                      </a:r>
                    </a:p>
                    <a:p>
                      <a:pPr algn="ctr"/>
                      <a:r>
                        <a:rPr lang="it-IT" dirty="0"/>
                        <a:t>(€)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FPGA pixel </a:t>
                      </a:r>
                      <a:r>
                        <a:rPr lang="it-IT" dirty="0" err="1"/>
                        <a:t>count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ADCDAC </a:t>
                      </a:r>
                    </a:p>
                    <a:p>
                      <a:pPr algn="ctr"/>
                      <a:r>
                        <a:rPr lang="it-IT" dirty="0"/>
                        <a:t>Pixel </a:t>
                      </a:r>
                      <a:r>
                        <a:rPr lang="it-IT" dirty="0" err="1"/>
                        <a:t>count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Cost per pixel (max)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 err="1"/>
                        <a:t>Comments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949453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ROACH1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7,360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640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12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550 MSPS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2x16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 MSPS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256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512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16€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Prod</a:t>
                      </a:r>
                      <a:r>
                        <a:rPr lang="it-IT" sz="1400" dirty="0"/>
                        <a:t>. Disc.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207890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ROACH2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326,400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12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2.8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Prod</a:t>
                      </a:r>
                      <a:r>
                        <a:rPr lang="it-IT" sz="1400" dirty="0"/>
                        <a:t>. Disc.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3050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UniboardII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4.6M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1,518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20,000+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1,200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16.7€+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+extra DAC/ADC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472160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VCU118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2.586M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6,840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5,800+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5,600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1.00€+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+extra DAC/ADC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261962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ZCU111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8 x 12 bit /</a:t>
                      </a:r>
                    </a:p>
                    <a:p>
                      <a:pPr algn="ctr"/>
                      <a:r>
                        <a:rPr lang="sv-SE" sz="1400" dirty="0"/>
                        <a:t>4.096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8x14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6.554 GSPS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8,995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2.25€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Redundant</a:t>
                      </a:r>
                      <a:br>
                        <a:rPr lang="it-IT" sz="1400" dirty="0"/>
                      </a:br>
                      <a:r>
                        <a:rPr lang="it-IT" sz="1400" dirty="0"/>
                        <a:t>+free firmware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533160"/>
                  </a:ext>
                </a:extLst>
              </a:tr>
              <a:tr h="41027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4x2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4 x 12 bit /</a:t>
                      </a:r>
                    </a:p>
                    <a:p>
                      <a:pPr algn="ctr"/>
                      <a:r>
                        <a:rPr lang="sv-SE" sz="1400" dirty="0"/>
                        <a:t>4.096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2x14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6.554 GSPS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2,149*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 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1.00€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+free firmware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/>
                        <a:t>*</a:t>
                      </a:r>
                      <a:r>
                        <a:rPr lang="it-IT" sz="1000" dirty="0" err="1"/>
                        <a:t>Xilinx</a:t>
                      </a:r>
                      <a:r>
                        <a:rPr lang="it-IT" sz="1000" dirty="0"/>
                        <a:t> </a:t>
                      </a:r>
                      <a:r>
                        <a:rPr lang="it-IT" sz="1000" dirty="0" err="1"/>
                        <a:t>edu</a:t>
                      </a:r>
                      <a:r>
                        <a:rPr lang="it-IT" sz="1000" dirty="0"/>
                        <a:t> </a:t>
                      </a:r>
                      <a:r>
                        <a:rPr lang="it-IT" sz="1000" dirty="0" err="1"/>
                        <a:t>only</a:t>
                      </a:r>
                      <a:endParaRPr lang="it-IT" sz="1000" dirty="0"/>
                    </a:p>
                    <a:p>
                      <a:pPr algn="ctr"/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681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ZCU216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16 x 14 bit/</a:t>
                      </a:r>
                    </a:p>
                    <a:p>
                      <a:pPr algn="ctr"/>
                      <a:r>
                        <a:rPr lang="it-IT" sz="1400" dirty="0"/>
                        <a:t>2.5 GSPS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dirty="0">
                          <a:effectLst/>
                        </a:rPr>
                        <a:t>16 x 14 bit /</a:t>
                      </a:r>
                    </a:p>
                    <a:p>
                      <a:pPr algn="ctr" rtl="0"/>
                      <a:r>
                        <a:rPr lang="it-IT" sz="1400" dirty="0">
                          <a:effectLst/>
                        </a:rPr>
                        <a:t>9.85 GSPS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15,546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20</a:t>
                      </a:r>
                      <a:r>
                        <a:rPr lang="it-IT" dirty="0"/>
                        <a:t>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4.44€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One board</a:t>
                      </a:r>
                    </a:p>
                    <a:p>
                      <a:pPr algn="ctr"/>
                      <a:r>
                        <a:rPr lang="it-IT" sz="1400" dirty="0"/>
                        <a:t>To rule </a:t>
                      </a:r>
                      <a:r>
                        <a:rPr lang="it-IT" sz="1400" dirty="0" err="1"/>
                        <a:t>them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all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30982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VP430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930,00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4,272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12-bit, 4GSPS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14-bit, 6.4GSPS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~15,000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4.30€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32067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AMC599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1.451M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5,520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 x 12 bit </a:t>
                      </a:r>
                    </a:p>
                    <a:p>
                      <a:pPr algn="ctr"/>
                      <a:r>
                        <a:rPr lang="sv-SE" sz="1400" dirty="0"/>
                        <a:t>6.4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 x 16 bit </a:t>
                      </a:r>
                    </a:p>
                    <a:p>
                      <a:pPr algn="ctr"/>
                      <a:r>
                        <a:rPr lang="sv-SE" sz="1400" dirty="0"/>
                        <a:t>12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4,500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3,200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6.25€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37105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9.85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10/60k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 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1.3/7.5€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Plug &amp; play </a:t>
                      </a:r>
                      <a:br>
                        <a:rPr lang="it-IT" sz="1400" dirty="0"/>
                      </a:br>
                      <a:r>
                        <a:rPr lang="it-IT" sz="1400" dirty="0"/>
                        <a:t>Support / </a:t>
                      </a:r>
                      <a:r>
                        <a:rPr lang="it-IT" sz="1400" dirty="0" err="1"/>
                        <a:t>Dear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365997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USPRx300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326,080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14 bit </a:t>
                      </a:r>
                    </a:p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 bit </a:t>
                      </a:r>
                    </a:p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700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u="sng" dirty="0"/>
                        <a:t>500</a:t>
                      </a:r>
                      <a:r>
                        <a:rPr lang="it-IT" dirty="0"/>
                        <a:t>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Quite</a:t>
                      </a:r>
                      <a:r>
                        <a:rPr lang="it-IT" sz="1400" dirty="0"/>
                        <a:t> limited</a:t>
                      </a:r>
                    </a:p>
                    <a:p>
                      <a:pPr algn="ctr"/>
                      <a:r>
                        <a:rPr lang="it-IT" sz="1400" dirty="0" err="1"/>
                        <a:t>expensive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153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582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385ABE6-A281-9397-F869-223AF4DE1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040145"/>
              </p:ext>
            </p:extLst>
          </p:nvPr>
        </p:nvGraphicFramePr>
        <p:xfrm>
          <a:off x="0" y="0"/>
          <a:ext cx="12192000" cy="704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180">
                  <a:extLst>
                    <a:ext uri="{9D8B030D-6E8A-4147-A177-3AD203B41FA5}">
                      <a16:colId xmlns:a16="http://schemas.microsoft.com/office/drawing/2014/main" val="997964420"/>
                    </a:ext>
                  </a:extLst>
                </a:gridCol>
                <a:gridCol w="1069220">
                  <a:extLst>
                    <a:ext uri="{9D8B030D-6E8A-4147-A177-3AD203B41FA5}">
                      <a16:colId xmlns:a16="http://schemas.microsoft.com/office/drawing/2014/main" val="170642044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44127188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11695081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1934917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16850648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30868258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554569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48322549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4041195238"/>
                    </a:ext>
                  </a:extLst>
                </a:gridCol>
              </a:tblGrid>
              <a:tr h="928036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Board name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Logic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Blocks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DSP Slices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ADC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DAC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Unit Price</a:t>
                      </a:r>
                    </a:p>
                    <a:p>
                      <a:pPr algn="ctr"/>
                      <a:r>
                        <a:rPr lang="it-IT" dirty="0"/>
                        <a:t>(€)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FPGA pixel </a:t>
                      </a:r>
                      <a:r>
                        <a:rPr lang="it-IT" dirty="0" err="1"/>
                        <a:t>count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ADCDAC </a:t>
                      </a:r>
                    </a:p>
                    <a:p>
                      <a:pPr algn="ctr"/>
                      <a:r>
                        <a:rPr lang="it-IT" dirty="0"/>
                        <a:t>Pixel </a:t>
                      </a:r>
                      <a:r>
                        <a:rPr lang="it-IT" dirty="0" err="1"/>
                        <a:t>count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Cost per pixel (max)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 err="1"/>
                        <a:t>Comments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949453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ROACH1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7,360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640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12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550 MSPS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2x16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 MSPS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256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512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16€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Prod</a:t>
                      </a:r>
                      <a:r>
                        <a:rPr lang="it-IT" sz="1400" dirty="0"/>
                        <a:t>. Disc.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207890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ROACH2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326,400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12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2.8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Prod</a:t>
                      </a:r>
                      <a:r>
                        <a:rPr lang="it-IT" sz="1400" dirty="0"/>
                        <a:t>. Disc.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3050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UniboardII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4.6M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1,518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20,000+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1,200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16.7€+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+extra DAC/ADC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472160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VCU118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2.586M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6,840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5,800+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5,600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1.00€+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+extra DAC/ADC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261962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ZCU111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8 x 12 bit /</a:t>
                      </a:r>
                    </a:p>
                    <a:p>
                      <a:pPr algn="ctr"/>
                      <a:r>
                        <a:rPr lang="sv-SE" sz="1400" dirty="0"/>
                        <a:t>4.096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8x14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6.554 GSPS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8,995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2.25€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Redundant</a:t>
                      </a:r>
                      <a:br>
                        <a:rPr lang="it-IT" sz="1400" dirty="0"/>
                      </a:br>
                      <a:r>
                        <a:rPr lang="it-IT" sz="1400" dirty="0"/>
                        <a:t>+free firmware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533160"/>
                  </a:ext>
                </a:extLst>
              </a:tr>
              <a:tr h="41027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4x2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4 x 12 bit /</a:t>
                      </a:r>
                    </a:p>
                    <a:p>
                      <a:pPr algn="ctr"/>
                      <a:r>
                        <a:rPr lang="sv-SE" sz="1400" dirty="0"/>
                        <a:t>4.096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2x14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6.554 GSPS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2,149*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 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1.00€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+free firmware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/>
                        <a:t>*</a:t>
                      </a:r>
                      <a:r>
                        <a:rPr lang="it-IT" sz="1000" dirty="0" err="1"/>
                        <a:t>Xilinx</a:t>
                      </a:r>
                      <a:r>
                        <a:rPr lang="it-IT" sz="1000" dirty="0"/>
                        <a:t> </a:t>
                      </a:r>
                      <a:r>
                        <a:rPr lang="it-IT" sz="1000" dirty="0" err="1"/>
                        <a:t>edu</a:t>
                      </a:r>
                      <a:r>
                        <a:rPr lang="it-IT" sz="1000" dirty="0"/>
                        <a:t> </a:t>
                      </a:r>
                      <a:r>
                        <a:rPr lang="it-IT" sz="1000" dirty="0" err="1"/>
                        <a:t>only</a:t>
                      </a:r>
                      <a:endParaRPr lang="it-IT" sz="1000" dirty="0"/>
                    </a:p>
                    <a:p>
                      <a:pPr algn="ctr"/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681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ZCU216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16 x 14 bit/</a:t>
                      </a:r>
                    </a:p>
                    <a:p>
                      <a:pPr algn="ctr"/>
                      <a:r>
                        <a:rPr lang="it-IT" sz="1400" dirty="0"/>
                        <a:t>2.5 GSPS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dirty="0">
                          <a:effectLst/>
                        </a:rPr>
                        <a:t>16 x 14 bit /</a:t>
                      </a:r>
                    </a:p>
                    <a:p>
                      <a:pPr algn="ctr" rtl="0"/>
                      <a:r>
                        <a:rPr lang="it-IT" sz="1400" dirty="0">
                          <a:effectLst/>
                        </a:rPr>
                        <a:t>9.85 GSPS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15,546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20</a:t>
                      </a:r>
                      <a:r>
                        <a:rPr lang="it-IT" dirty="0"/>
                        <a:t>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4.44€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One board</a:t>
                      </a:r>
                    </a:p>
                    <a:p>
                      <a:pPr algn="ctr"/>
                      <a:r>
                        <a:rPr lang="it-IT" sz="1400" dirty="0"/>
                        <a:t>To rule </a:t>
                      </a:r>
                      <a:r>
                        <a:rPr lang="it-IT" sz="1400" dirty="0" err="1"/>
                        <a:t>them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all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30982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VP430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930,00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4,272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12-bit, 4GSPS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14-bit, 6.4GSPS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~15,000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4.30€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32067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AMC599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1.451M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5,520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 x 12 bit </a:t>
                      </a:r>
                    </a:p>
                    <a:p>
                      <a:pPr algn="ctr"/>
                      <a:r>
                        <a:rPr lang="sv-SE" sz="1400" dirty="0"/>
                        <a:t>6.4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 x 16 bit </a:t>
                      </a:r>
                    </a:p>
                    <a:p>
                      <a:pPr algn="ctr"/>
                      <a:r>
                        <a:rPr lang="sv-SE" sz="1400" dirty="0"/>
                        <a:t>12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4,500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3,200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6.25€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37105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9.85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10/60k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 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1.3/7.5€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Plug &amp; play </a:t>
                      </a:r>
                      <a:br>
                        <a:rPr lang="it-IT" sz="1400" dirty="0"/>
                      </a:br>
                      <a:r>
                        <a:rPr lang="it-IT" sz="1400" dirty="0"/>
                        <a:t>Support / </a:t>
                      </a:r>
                      <a:r>
                        <a:rPr lang="it-IT" sz="1400" dirty="0" err="1"/>
                        <a:t>Dear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365997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USPRx300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326,080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14 bit </a:t>
                      </a:r>
                    </a:p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 bit </a:t>
                      </a:r>
                    </a:p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700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u="sng" dirty="0"/>
                        <a:t>500</a:t>
                      </a:r>
                      <a:r>
                        <a:rPr lang="it-IT" dirty="0"/>
                        <a:t>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Quite</a:t>
                      </a:r>
                      <a:r>
                        <a:rPr lang="it-IT" sz="1400" dirty="0"/>
                        <a:t> limited</a:t>
                      </a:r>
                    </a:p>
                    <a:p>
                      <a:pPr algn="ctr"/>
                      <a:r>
                        <a:rPr lang="it-IT" sz="1400" dirty="0" err="1"/>
                        <a:t>expensive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153500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7ACBB881-49AA-EC5A-E232-D94B511358B8}"/>
              </a:ext>
            </a:extLst>
          </p:cNvPr>
          <p:cNvSpPr/>
          <p:nvPr/>
        </p:nvSpPr>
        <p:spPr>
          <a:xfrm>
            <a:off x="17736" y="4319751"/>
            <a:ext cx="12174264" cy="5360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46DF546-6E9C-9E71-7735-C2C3B4663CEF}"/>
              </a:ext>
            </a:extLst>
          </p:cNvPr>
          <p:cNvSpPr/>
          <p:nvPr/>
        </p:nvSpPr>
        <p:spPr>
          <a:xfrm>
            <a:off x="0" y="924910"/>
            <a:ext cx="12192000" cy="10773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296E3D2-89C7-17C3-9A62-AA4064EA1839}"/>
              </a:ext>
            </a:extLst>
          </p:cNvPr>
          <p:cNvSpPr/>
          <p:nvPr/>
        </p:nvSpPr>
        <p:spPr>
          <a:xfrm>
            <a:off x="17734" y="5955424"/>
            <a:ext cx="12174265" cy="53780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957C159-7F2D-8BCC-AF87-D109AD8CE437}"/>
              </a:ext>
            </a:extLst>
          </p:cNvPr>
          <p:cNvSpPr/>
          <p:nvPr/>
        </p:nvSpPr>
        <p:spPr>
          <a:xfrm>
            <a:off x="10696903" y="924909"/>
            <a:ext cx="1495097" cy="5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651D87C-9F80-F7B2-0DE3-0700CDA36A22}"/>
              </a:ext>
            </a:extLst>
          </p:cNvPr>
          <p:cNvSpPr/>
          <p:nvPr/>
        </p:nvSpPr>
        <p:spPr>
          <a:xfrm>
            <a:off x="10696903" y="1462443"/>
            <a:ext cx="1495097" cy="5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2C4AC54-0229-C133-43BD-63A53B8A8034}"/>
              </a:ext>
            </a:extLst>
          </p:cNvPr>
          <p:cNvSpPr/>
          <p:nvPr/>
        </p:nvSpPr>
        <p:spPr>
          <a:xfrm>
            <a:off x="5930462" y="5933090"/>
            <a:ext cx="974835" cy="5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6028250-56ED-04A7-7C4F-1DC69C343418}"/>
              </a:ext>
            </a:extLst>
          </p:cNvPr>
          <p:cNvSpPr/>
          <p:nvPr/>
        </p:nvSpPr>
        <p:spPr>
          <a:xfrm>
            <a:off x="17736" y="3660227"/>
            <a:ext cx="12156528" cy="65952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364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385ABE6-A281-9397-F869-223AF4DE1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953250"/>
              </p:ext>
            </p:extLst>
          </p:nvPr>
        </p:nvGraphicFramePr>
        <p:xfrm>
          <a:off x="0" y="0"/>
          <a:ext cx="12192000" cy="704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180">
                  <a:extLst>
                    <a:ext uri="{9D8B030D-6E8A-4147-A177-3AD203B41FA5}">
                      <a16:colId xmlns:a16="http://schemas.microsoft.com/office/drawing/2014/main" val="997964420"/>
                    </a:ext>
                  </a:extLst>
                </a:gridCol>
                <a:gridCol w="1069220">
                  <a:extLst>
                    <a:ext uri="{9D8B030D-6E8A-4147-A177-3AD203B41FA5}">
                      <a16:colId xmlns:a16="http://schemas.microsoft.com/office/drawing/2014/main" val="170642044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44127188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11695081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1934917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16850648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30868258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5545696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48322549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4041195238"/>
                    </a:ext>
                  </a:extLst>
                </a:gridCol>
              </a:tblGrid>
              <a:tr h="928036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Board name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Logic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Blocks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DSP Slices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ADC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DAC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Unit Price</a:t>
                      </a:r>
                    </a:p>
                    <a:p>
                      <a:pPr algn="ctr"/>
                      <a:r>
                        <a:rPr lang="it-IT" dirty="0"/>
                        <a:t>(€)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FPGA pixel </a:t>
                      </a:r>
                      <a:r>
                        <a:rPr lang="it-IT" dirty="0" err="1"/>
                        <a:t>count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ADCDAC </a:t>
                      </a:r>
                    </a:p>
                    <a:p>
                      <a:pPr algn="ctr"/>
                      <a:r>
                        <a:rPr lang="it-IT" dirty="0"/>
                        <a:t>Pixel </a:t>
                      </a:r>
                      <a:r>
                        <a:rPr lang="it-IT" dirty="0" err="1"/>
                        <a:t>count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Cost per pixel (max)</a:t>
                      </a:r>
                    </a:p>
                  </a:txBody>
                  <a:tcPr>
                    <a:solidFill>
                      <a:srgbClr val="1C2B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 err="1"/>
                        <a:t>Comments</a:t>
                      </a:r>
                      <a:endParaRPr lang="it-IT" dirty="0"/>
                    </a:p>
                  </a:txBody>
                  <a:tcPr>
                    <a:solidFill>
                      <a:srgbClr val="1C2B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949453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ROACH1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7,360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640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12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550 MSPS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2x16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 MSPS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256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512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16€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Prod</a:t>
                      </a:r>
                      <a:r>
                        <a:rPr lang="it-IT" sz="1400" dirty="0"/>
                        <a:t>. Disc.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207890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ROACH2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326,400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12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2.8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Prod</a:t>
                      </a:r>
                      <a:r>
                        <a:rPr lang="it-IT" sz="1400" dirty="0"/>
                        <a:t>. Disc.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3050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UniboardII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4.6M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1,518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20,000+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1,200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16.7€+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+extra DAC/ADC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472160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VCU118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2.586M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6,840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5,800+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5,600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1.00€+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+extra DAC/ADC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261962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ZCU111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8 x 12 bit /</a:t>
                      </a:r>
                    </a:p>
                    <a:p>
                      <a:pPr algn="ctr"/>
                      <a:r>
                        <a:rPr lang="sv-SE" sz="1400" dirty="0"/>
                        <a:t>4.096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8x14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6.554 GSPS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8,995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2.25€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Redundant</a:t>
                      </a:r>
                      <a:br>
                        <a:rPr lang="it-IT" sz="1400" dirty="0"/>
                      </a:br>
                      <a:r>
                        <a:rPr lang="it-IT" sz="1400" dirty="0"/>
                        <a:t>+free firmware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533160"/>
                  </a:ext>
                </a:extLst>
              </a:tr>
              <a:tr h="41027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4x2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4 x 12 bit /</a:t>
                      </a:r>
                    </a:p>
                    <a:p>
                      <a:pPr algn="ctr"/>
                      <a:r>
                        <a:rPr lang="sv-SE" sz="1400" dirty="0"/>
                        <a:t>4.096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2x14 bit</a:t>
                      </a:r>
                      <a:endParaRPr lang="it-IT" sz="1400" dirty="0">
                        <a:effectLst/>
                      </a:endParaRPr>
                    </a:p>
                    <a:p>
                      <a:pPr algn="ctr" rtl="0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6.554 GSPS</a:t>
                      </a:r>
                      <a:endParaRPr lang="it-IT" sz="1400" dirty="0">
                        <a:effectLst/>
                      </a:endParaRP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2,149*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 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1.00€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+free firmware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/>
                        <a:t>*</a:t>
                      </a:r>
                      <a:r>
                        <a:rPr lang="it-IT" sz="1000" dirty="0" err="1"/>
                        <a:t>Xilinx</a:t>
                      </a:r>
                      <a:r>
                        <a:rPr lang="it-IT" sz="1000" dirty="0"/>
                        <a:t> </a:t>
                      </a:r>
                      <a:r>
                        <a:rPr lang="it-IT" sz="1000" dirty="0" err="1"/>
                        <a:t>edu</a:t>
                      </a:r>
                      <a:r>
                        <a:rPr lang="it-IT" sz="1000" dirty="0"/>
                        <a:t> </a:t>
                      </a:r>
                      <a:r>
                        <a:rPr lang="it-IT" sz="1000" dirty="0" err="1"/>
                        <a:t>only</a:t>
                      </a:r>
                      <a:endParaRPr lang="it-IT" sz="1000" dirty="0"/>
                    </a:p>
                    <a:p>
                      <a:pPr algn="ctr"/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681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ZCU216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16 x 14 bit/</a:t>
                      </a:r>
                    </a:p>
                    <a:p>
                      <a:pPr algn="ctr"/>
                      <a:r>
                        <a:rPr lang="it-IT" sz="1400" dirty="0"/>
                        <a:t>2.5 GSPS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it-IT" sz="1400" dirty="0">
                          <a:effectLst/>
                        </a:rPr>
                        <a:t>16 x 14 bit /</a:t>
                      </a:r>
                    </a:p>
                    <a:p>
                      <a:pPr algn="ctr" rtl="0"/>
                      <a:r>
                        <a:rPr lang="it-IT" sz="1400" dirty="0">
                          <a:effectLst/>
                        </a:rPr>
                        <a:t>9.85 GSPS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15,546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3,500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u="sng"/>
                        <a:t>20</a:t>
                      </a:r>
                      <a:r>
                        <a:rPr lang="it-IT" u="sng"/>
                        <a:t>,000</a:t>
                      </a:r>
                      <a:endParaRPr lang="it-IT" u="sng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4.44€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One board</a:t>
                      </a:r>
                    </a:p>
                    <a:p>
                      <a:pPr algn="ctr"/>
                      <a:r>
                        <a:rPr lang="it-IT" sz="1400" dirty="0"/>
                        <a:t>To rule </a:t>
                      </a:r>
                      <a:r>
                        <a:rPr lang="it-IT" sz="1400" dirty="0" err="1"/>
                        <a:t>them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all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309826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VP430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930,00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4,272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12-bit, 4GSPS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14-bit, 6.4GSPS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~15,000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4.30€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32067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AMC599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1.451M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5,520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 x 12 bit </a:t>
                      </a:r>
                    </a:p>
                    <a:p>
                      <a:pPr algn="ctr"/>
                      <a:r>
                        <a:rPr lang="sv-SE" sz="1400" dirty="0"/>
                        <a:t>6.4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 x 16 bit </a:t>
                      </a:r>
                    </a:p>
                    <a:p>
                      <a:pPr algn="ctr"/>
                      <a:r>
                        <a:rPr lang="sv-SE" sz="1400" dirty="0"/>
                        <a:t>12 GSPS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4,500 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3,200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6.25€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37105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4,272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8x 14 bit</a:t>
                      </a:r>
                      <a:endParaRPr lang="sv-SE" sz="1400" dirty="0">
                        <a:effectLst/>
                      </a:endParaRPr>
                    </a:p>
                    <a:p>
                      <a:pPr algn="ctr" rtl="0"/>
                      <a:r>
                        <a:rPr lang="sv-SE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9.85 GSPS</a:t>
                      </a:r>
                      <a:endParaRPr lang="sv-SE" sz="1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10/60k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 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1.3/7.5€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Plug &amp; play </a:t>
                      </a:r>
                      <a:br>
                        <a:rPr lang="it-IT" sz="1400" dirty="0"/>
                      </a:br>
                      <a:r>
                        <a:rPr lang="it-IT" sz="1400" dirty="0"/>
                        <a:t>Support / </a:t>
                      </a:r>
                      <a:r>
                        <a:rPr lang="it-IT" sz="1400" dirty="0" err="1"/>
                        <a:t>Dear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365997"/>
                  </a:ext>
                </a:extLst>
              </a:tr>
              <a:tr h="544219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USPRx300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326,080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14 bit </a:t>
                      </a:r>
                    </a:p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 bit </a:t>
                      </a:r>
                    </a:p>
                    <a:p>
                      <a:pPr algn="ct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MSPS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10,000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700</a:t>
                      </a:r>
                      <a:endParaRPr lang="it-IT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u="sng" dirty="0"/>
                        <a:t>500</a:t>
                      </a:r>
                      <a:r>
                        <a:rPr lang="it-IT" dirty="0"/>
                        <a:t>€</a:t>
                      </a:r>
                    </a:p>
                  </a:txBody>
                  <a:tcPr>
                    <a:solidFill>
                      <a:srgbClr val="BDC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Quite</a:t>
                      </a:r>
                      <a:r>
                        <a:rPr lang="it-IT" sz="1400" dirty="0"/>
                        <a:t> limited</a:t>
                      </a:r>
                    </a:p>
                    <a:p>
                      <a:pPr algn="ctr"/>
                      <a:r>
                        <a:rPr lang="it-IT" sz="1400" dirty="0" err="1"/>
                        <a:t>expensive</a:t>
                      </a:r>
                      <a:endParaRPr lang="it-IT" sz="1400" dirty="0"/>
                    </a:p>
                  </a:txBody>
                  <a:tcPr>
                    <a:solidFill>
                      <a:srgbClr val="BDC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153500"/>
                  </a:ext>
                </a:extLst>
              </a:tr>
            </a:tbl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7ACBB881-49AA-EC5A-E232-D94B511358B8}"/>
              </a:ext>
            </a:extLst>
          </p:cNvPr>
          <p:cNvSpPr/>
          <p:nvPr/>
        </p:nvSpPr>
        <p:spPr>
          <a:xfrm>
            <a:off x="17736" y="4319751"/>
            <a:ext cx="12174264" cy="5360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46DF546-6E9C-9E71-7735-C2C3B4663CEF}"/>
              </a:ext>
            </a:extLst>
          </p:cNvPr>
          <p:cNvSpPr/>
          <p:nvPr/>
        </p:nvSpPr>
        <p:spPr>
          <a:xfrm>
            <a:off x="0" y="924910"/>
            <a:ext cx="12192000" cy="10773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296E3D2-89C7-17C3-9A62-AA4064EA1839}"/>
              </a:ext>
            </a:extLst>
          </p:cNvPr>
          <p:cNvSpPr/>
          <p:nvPr/>
        </p:nvSpPr>
        <p:spPr>
          <a:xfrm>
            <a:off x="0" y="5939660"/>
            <a:ext cx="12192000" cy="53780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957C159-7F2D-8BCC-AF87-D109AD8CE437}"/>
              </a:ext>
            </a:extLst>
          </p:cNvPr>
          <p:cNvSpPr/>
          <p:nvPr/>
        </p:nvSpPr>
        <p:spPr>
          <a:xfrm>
            <a:off x="10696903" y="924909"/>
            <a:ext cx="1495097" cy="5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651D87C-9F80-F7B2-0DE3-0700CDA36A22}"/>
              </a:ext>
            </a:extLst>
          </p:cNvPr>
          <p:cNvSpPr/>
          <p:nvPr/>
        </p:nvSpPr>
        <p:spPr>
          <a:xfrm>
            <a:off x="10696903" y="1462443"/>
            <a:ext cx="1495097" cy="5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2C4AC54-0229-C133-43BD-63A53B8A8034}"/>
              </a:ext>
            </a:extLst>
          </p:cNvPr>
          <p:cNvSpPr/>
          <p:nvPr/>
        </p:nvSpPr>
        <p:spPr>
          <a:xfrm>
            <a:off x="5930462" y="5933090"/>
            <a:ext cx="974835" cy="5378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6028250-56ED-04A7-7C4F-1DC69C343418}"/>
              </a:ext>
            </a:extLst>
          </p:cNvPr>
          <p:cNvSpPr/>
          <p:nvPr/>
        </p:nvSpPr>
        <p:spPr>
          <a:xfrm>
            <a:off x="17736" y="3660227"/>
            <a:ext cx="12192000" cy="65952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47278B0-0828-3B18-4E94-63D7C2CB0FE6}"/>
              </a:ext>
            </a:extLst>
          </p:cNvPr>
          <p:cNvSpPr/>
          <p:nvPr/>
        </p:nvSpPr>
        <p:spPr>
          <a:xfrm>
            <a:off x="2396357" y="1998281"/>
            <a:ext cx="7232431" cy="113409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In-house custom </a:t>
            </a:r>
            <a:r>
              <a:rPr lang="it-IT" dirty="0" err="1">
                <a:solidFill>
                  <a:schemeClr val="bg1"/>
                </a:solidFill>
              </a:rPr>
              <a:t>developed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readout</a:t>
            </a:r>
            <a:r>
              <a:rPr lang="it-IT" dirty="0">
                <a:solidFill>
                  <a:schemeClr val="bg1"/>
                </a:solidFill>
              </a:rPr>
              <a:t> board:  </a:t>
            </a:r>
            <a:br>
              <a:rPr lang="it-IT" dirty="0">
                <a:solidFill>
                  <a:schemeClr val="bg1"/>
                </a:solidFill>
              </a:rPr>
            </a:b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full </a:t>
            </a:r>
            <a:r>
              <a:rPr lang="it-IT" dirty="0" err="1">
                <a:solidFill>
                  <a:schemeClr val="bg1"/>
                </a:solidFill>
              </a:rPr>
              <a:t>flexiblity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probably</a:t>
            </a:r>
            <a:r>
              <a:rPr lang="it-IT" dirty="0">
                <a:solidFill>
                  <a:schemeClr val="bg1"/>
                </a:solidFill>
              </a:rPr>
              <a:t> more </a:t>
            </a:r>
            <a:r>
              <a:rPr lang="it-IT" dirty="0" err="1">
                <a:solidFill>
                  <a:schemeClr val="bg1"/>
                </a:solidFill>
              </a:rPr>
              <a:t>expensive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5491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9D503F70-CD8A-C5D6-832F-0EB84CC84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867" y="4562856"/>
            <a:ext cx="6894576" cy="1600200"/>
          </a:xfrm>
        </p:spPr>
        <p:txBody>
          <a:bodyPr anchor="ctr">
            <a:normAutofit fontScale="92500" lnSpcReduction="20000"/>
          </a:bodyPr>
          <a:lstStyle/>
          <a:p>
            <a:pPr marL="36900" indent="0" algn="ctr">
              <a:buNone/>
            </a:pP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PISA LAB: </a:t>
            </a:r>
          </a:p>
          <a:p>
            <a:pPr marL="36900" indent="0">
              <a:buNone/>
            </a:pPr>
            <a:endParaRPr lang="en-US" sz="2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6900" indent="0">
              <a:buNone/>
            </a:pP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temperatures Group with</a:t>
            </a:r>
            <a:b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over 10 members across all backgrounds</a:t>
            </a:r>
            <a:b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career stages</a:t>
            </a:r>
          </a:p>
        </p:txBody>
      </p:sp>
      <p:pic>
        <p:nvPicPr>
          <p:cNvPr id="7" name="Segnaposto contenuto 6" descr="Immagine che contiene aria aperta, cielo, persona, vestiti&#10;&#10;Descrizione generata automaticamente">
            <a:extLst>
              <a:ext uri="{FF2B5EF4-FFF2-40B4-BE49-F238E27FC236}">
                <a16:creationId xmlns:a16="http://schemas.microsoft.com/office/drawing/2014/main" id="{7667921D-1C5B-C168-E3C8-49DF88CB4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12650" b="-1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Immagine 4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EAB19A48-1C21-25EF-7AE3-473972A3C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89" r="-3" b="689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pic>
        <p:nvPicPr>
          <p:cNvPr id="8" name="Immagine 7" descr="Immagine che contiene schizzo, disegno, cerchio, illustrazione&#10;&#10;Descrizione generata automaticamente">
            <a:extLst>
              <a:ext uri="{FF2B5EF4-FFF2-40B4-BE49-F238E27FC236}">
                <a16:creationId xmlns:a16="http://schemas.microsoft.com/office/drawing/2014/main" id="{040F5B6E-1A61-7328-C185-B27EB5B24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467" y="4304582"/>
            <a:ext cx="2324187" cy="242022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F30C8CC-80E0-5F76-CDB3-4CBFF56B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867" y="-19839"/>
            <a:ext cx="3419856" cy="1600200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Pisa</a:t>
            </a:r>
          </a:p>
        </p:txBody>
      </p:sp>
      <p:pic>
        <p:nvPicPr>
          <p:cNvPr id="4" name="Immagine 3" descr="Immagine che contiene chiave inglese&#10;&#10;Descrizione generata automaticamente con attendibilità media">
            <a:extLst>
              <a:ext uri="{FF2B5EF4-FFF2-40B4-BE49-F238E27FC236}">
                <a16:creationId xmlns:a16="http://schemas.microsoft.com/office/drawing/2014/main" id="{9CCC0658-D9CB-0884-8ED9-29CDE5C7C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7671"/>
            <a:ext cx="3984656" cy="266162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7DD665-6993-E34D-DEA7-96B66A8BA630}"/>
              </a:ext>
            </a:extLst>
          </p:cNvPr>
          <p:cNvSpPr txBox="1"/>
          <p:nvPr/>
        </p:nvSpPr>
        <p:spPr>
          <a:xfrm>
            <a:off x="499406" y="6121127"/>
            <a:ext cx="104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VIRGO</a:t>
            </a:r>
          </a:p>
        </p:txBody>
      </p:sp>
    </p:spTree>
    <p:extLst>
      <p:ext uri="{BB962C8B-B14F-4D97-AF65-F5344CB8AC3E}">
        <p14:creationId xmlns:p14="http://schemas.microsoft.com/office/powerpoint/2010/main" val="2734370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2EAE05B8-3EAD-D271-A480-62AB92D5FD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8975" y="1809750"/>
            <a:ext cx="5734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23B386-E6F9-0F2D-3F2E-E620A8F76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15" y="-107554"/>
            <a:ext cx="12333128" cy="69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868CC8-BDD3-729A-8A83-9C9405E3F266}"/>
              </a:ext>
            </a:extLst>
          </p:cNvPr>
          <p:cNvSpPr txBox="1"/>
          <p:nvPr/>
        </p:nvSpPr>
        <p:spPr>
          <a:xfrm>
            <a:off x="7057754" y="6167438"/>
            <a:ext cx="2647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Jenny Smith – UCSB - 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B9481B-1DB7-E711-5068-3D957EBCE6D1}"/>
              </a:ext>
            </a:extLst>
          </p:cNvPr>
          <p:cNvSpPr txBox="1"/>
          <p:nvPr/>
        </p:nvSpPr>
        <p:spPr>
          <a:xfrm>
            <a:off x="5017105" y="116114"/>
            <a:ext cx="6163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Bierstadt" panose="020B0004020202020204" pitchFamily="34" charset="0"/>
              </a:rPr>
              <a:t>(</a:t>
            </a:r>
            <a:r>
              <a:rPr lang="it-IT" sz="2400" dirty="0" err="1">
                <a:latin typeface="Bierstadt" panose="020B0004020202020204" pitchFamily="34" charset="0"/>
              </a:rPr>
              <a:t>Xilinx</a:t>
            </a:r>
            <a:r>
              <a:rPr lang="it-IT" sz="2400" dirty="0">
                <a:latin typeface="Bierstadt" panose="020B0004020202020204" pitchFamily="34" charset="0"/>
              </a:rPr>
              <a:t> </a:t>
            </a:r>
            <a:r>
              <a:rPr lang="it-IT" sz="2400" dirty="0" err="1">
                <a:latin typeface="Bierstadt" panose="020B0004020202020204" pitchFamily="34" charset="0"/>
              </a:rPr>
              <a:t>RFSoC</a:t>
            </a:r>
            <a:r>
              <a:rPr lang="it-IT" sz="2400" dirty="0">
                <a:latin typeface="Bierstadt" panose="020B0004020202020204" pitchFamily="34" charset="0"/>
              </a:rPr>
              <a:t> ZCU111 – 2000 </a:t>
            </a:r>
            <a:r>
              <a:rPr lang="it-IT" sz="2400" dirty="0" err="1">
                <a:latin typeface="Bierstadt" panose="020B0004020202020204" pitchFamily="34" charset="0"/>
              </a:rPr>
              <a:t>Channels</a:t>
            </a:r>
            <a:r>
              <a:rPr lang="it-IT" sz="2400" dirty="0">
                <a:latin typeface="Bierstadt" panose="020B0004020202020204" pitchFamily="34" charset="0"/>
              </a:rPr>
              <a:t> FDM)</a:t>
            </a:r>
          </a:p>
        </p:txBody>
      </p:sp>
    </p:spTree>
    <p:extLst>
      <p:ext uri="{BB962C8B-B14F-4D97-AF65-F5344CB8AC3E}">
        <p14:creationId xmlns:p14="http://schemas.microsoft.com/office/powerpoint/2010/main" val="1117177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chermata, cielo, linea, design&#10;&#10;Descrizione generata automaticamente">
            <a:extLst>
              <a:ext uri="{FF2B5EF4-FFF2-40B4-BE49-F238E27FC236}">
                <a16:creationId xmlns:a16="http://schemas.microsoft.com/office/drawing/2014/main" id="{135E13E0-8D30-8908-56F8-16C25A9ED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/>
          <a:stretch/>
        </p:blipFill>
        <p:spPr>
          <a:xfrm>
            <a:off x="0" y="-33849"/>
            <a:ext cx="6096000" cy="689184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820461F-9974-8B7E-D9F6-5E8BE079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background </a:t>
            </a:r>
            <a:r>
              <a:rPr lang="it-IT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</a:t>
            </a:r>
            <a:r>
              <a:rPr lang="it-IT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small </a:t>
            </a:r>
            <a:r>
              <a:rPr lang="it-IT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</a:t>
            </a:r>
            <a:r>
              <a:rPr lang="it-IT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possible</a:t>
            </a:r>
            <a:r>
              <a:rPr lang="it-IT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pic>
        <p:nvPicPr>
          <p:cNvPr id="5" name="Segnaposto contenuto 4" descr="Immagine che contiene schizzo, disegno, Arte bambini, arte&#10;&#10;Descrizione generata automaticamente">
            <a:extLst>
              <a:ext uri="{FF2B5EF4-FFF2-40B4-BE49-F238E27FC236}">
                <a16:creationId xmlns:a16="http://schemas.microsoft.com/office/drawing/2014/main" id="{77CBE489-36C3-1DE4-62B7-E2F3A1743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87" y="2089662"/>
            <a:ext cx="5570609" cy="181697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87D727-A242-85C1-3B71-6503F3062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373" y="3981667"/>
            <a:ext cx="1673576" cy="27636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A4B4ADC-B2B1-C302-FE6D-A895B19B4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758" y="5531119"/>
            <a:ext cx="2709903" cy="12142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DDA7A86-4903-50AA-8DE9-9031CDCDF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565" y="3981668"/>
            <a:ext cx="1673577" cy="172564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A6747D5-D07F-9DD0-9331-25E922D83471}"/>
              </a:ext>
            </a:extLst>
          </p:cNvPr>
          <p:cNvSpPr/>
          <p:nvPr/>
        </p:nvSpPr>
        <p:spPr>
          <a:xfrm>
            <a:off x="8083231" y="5531119"/>
            <a:ext cx="857569" cy="107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87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34C95E-8F21-D31A-17D7-07CFBD97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Overview</a:t>
            </a:r>
            <a:r>
              <a:rPr lang="it-IT" dirty="0"/>
              <a:t>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9DC639-B505-BFCF-F6F8-58DA4AC26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Why</a:t>
            </a:r>
            <a:r>
              <a:rPr lang="it-IT" dirty="0"/>
              <a:t>?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What</a:t>
            </a:r>
            <a:r>
              <a:rPr lang="it-IT" dirty="0"/>
              <a:t> for?</a:t>
            </a:r>
            <a:br>
              <a:rPr lang="it-IT" dirty="0"/>
            </a:br>
            <a:endParaRPr lang="it-IT" dirty="0"/>
          </a:p>
          <a:p>
            <a:r>
              <a:rPr lang="it-IT" dirty="0" err="1"/>
              <a:t>What</a:t>
            </a:r>
            <a:r>
              <a:rPr lang="it-IT" dirty="0"/>
              <a:t> do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?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What’s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? </a:t>
            </a:r>
          </a:p>
        </p:txBody>
      </p:sp>
      <p:pic>
        <p:nvPicPr>
          <p:cNvPr id="5" name="Immagine 4" descr="Immagine che contiene elettronica, circuito, Componente elettrico, Componente di circuito&#10;&#10;Descrizione generata automaticamente">
            <a:extLst>
              <a:ext uri="{FF2B5EF4-FFF2-40B4-BE49-F238E27FC236}">
                <a16:creationId xmlns:a16="http://schemas.microsoft.com/office/drawing/2014/main" id="{341B356D-1928-3FA2-E179-550115462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87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2B105-11AE-3058-4F15-3F1D79D23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0FE605-9246-0784-239C-CD527B8A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tx1"/>
                </a:solidFill>
                <a:effectLst/>
              </a:rPr>
              <a:t>Overview</a:t>
            </a:r>
            <a:r>
              <a:rPr lang="it-IT" dirty="0">
                <a:solidFill>
                  <a:schemeClr val="tx1"/>
                </a:solidFill>
                <a:effectLst/>
              </a:rPr>
              <a:t>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5E8277-8BB9-EB0B-CB5F-5B0B0DABC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Who? + </a:t>
            </a:r>
            <a:r>
              <a:rPr lang="it-IT" dirty="0" err="1">
                <a:solidFill>
                  <a:schemeClr val="tx1"/>
                </a:solidFill>
              </a:rPr>
              <a:t>Why</a:t>
            </a:r>
            <a:r>
              <a:rPr lang="it-IT" dirty="0">
                <a:solidFill>
                  <a:schemeClr val="tx1"/>
                </a:solidFill>
              </a:rPr>
              <a:t>? 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r>
              <a:rPr lang="it-IT" dirty="0" err="1">
                <a:solidFill>
                  <a:schemeClr val="tx1"/>
                </a:solidFill>
              </a:rPr>
              <a:t>What</a:t>
            </a:r>
            <a:r>
              <a:rPr lang="it-IT" dirty="0">
                <a:solidFill>
                  <a:schemeClr val="tx1"/>
                </a:solidFill>
              </a:rPr>
              <a:t> for?</a:t>
            </a:r>
          </a:p>
          <a:p>
            <a:pPr marL="3690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r>
              <a:rPr lang="it-IT" dirty="0" err="1">
                <a:solidFill>
                  <a:schemeClr val="tx1"/>
                </a:solidFill>
              </a:rPr>
              <a:t>What</a:t>
            </a:r>
            <a:r>
              <a:rPr lang="it-IT" dirty="0">
                <a:solidFill>
                  <a:schemeClr val="tx1"/>
                </a:solidFill>
              </a:rPr>
              <a:t> do </a:t>
            </a:r>
            <a:r>
              <a:rPr lang="it-IT" dirty="0" err="1">
                <a:solidFill>
                  <a:schemeClr val="tx1"/>
                </a:solidFill>
              </a:rPr>
              <a:t>we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need</a:t>
            </a:r>
            <a:r>
              <a:rPr lang="it-IT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r>
              <a:rPr lang="it-IT" dirty="0" err="1">
                <a:solidFill>
                  <a:schemeClr val="tx1"/>
                </a:solidFill>
              </a:rPr>
              <a:t>What’s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available</a:t>
            </a:r>
            <a:r>
              <a:rPr lang="it-IT" dirty="0">
                <a:solidFill>
                  <a:schemeClr val="tx1"/>
                </a:solidFill>
              </a:rPr>
              <a:t>? </a:t>
            </a:r>
          </a:p>
        </p:txBody>
      </p:sp>
      <p:pic>
        <p:nvPicPr>
          <p:cNvPr id="5" name="Immagine 4" descr="Immagine che contiene Elementi grafici, grafica&#10;&#10;Descrizione generata automaticamente">
            <a:extLst>
              <a:ext uri="{FF2B5EF4-FFF2-40B4-BE49-F238E27FC236}">
                <a16:creationId xmlns:a16="http://schemas.microsoft.com/office/drawing/2014/main" id="{19AF2446-688E-5EE1-7599-4F11358D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1" y="1315673"/>
            <a:ext cx="728663" cy="8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8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99F4E4-72E7-CA54-D8FD-FEBEB5B298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3" r="11935" b="11250"/>
          <a:stretch/>
        </p:blipFill>
        <p:spPr>
          <a:xfrm>
            <a:off x="5549900" y="-61122"/>
            <a:ext cx="6642100" cy="7251699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8EC3618C-485E-E77B-BE7C-C0FDD4D4D775}"/>
              </a:ext>
            </a:extLst>
          </p:cNvPr>
          <p:cNvSpPr txBox="1"/>
          <p:nvPr/>
        </p:nvSpPr>
        <p:spPr>
          <a:xfrm>
            <a:off x="9777008" y="675478"/>
            <a:ext cx="199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Meandered</a:t>
            </a:r>
          </a:p>
          <a:p>
            <a:r>
              <a:rPr lang="it-IT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inductor</a:t>
            </a:r>
            <a:endParaRPr lang="en-GB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BF22CA7D-CB21-B3DC-6B35-06A302CB9E58}"/>
              </a:ext>
            </a:extLst>
          </p:cNvPr>
          <p:cNvSpPr txBox="1"/>
          <p:nvPr/>
        </p:nvSpPr>
        <p:spPr>
          <a:xfrm>
            <a:off x="6554387" y="5420122"/>
            <a:ext cx="2484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Interdigitated</a:t>
            </a:r>
          </a:p>
          <a:p>
            <a:r>
              <a:rPr lang="it-IT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capacitor</a:t>
            </a:r>
            <a:endParaRPr lang="en-GB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54" descr="A picture containing light, dark&#10;&#10;Description automatically generated">
            <a:extLst>
              <a:ext uri="{FF2B5EF4-FFF2-40B4-BE49-F238E27FC236}">
                <a16:creationId xmlns:a16="http://schemas.microsoft.com/office/drawing/2014/main" id="{BCED50BD-C49D-553B-8990-FCDEC8FED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17" y="1632761"/>
            <a:ext cx="2372084" cy="1678683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F7567A92-6027-D5E6-54D3-ADB20252C284}"/>
              </a:ext>
            </a:extLst>
          </p:cNvPr>
          <p:cNvCxnSpPr>
            <a:cxnSpLocks/>
          </p:cNvCxnSpPr>
          <p:nvPr/>
        </p:nvCxnSpPr>
        <p:spPr>
          <a:xfrm>
            <a:off x="2749817" y="1632761"/>
            <a:ext cx="0" cy="40797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4E2EBDDF-B79C-5DDC-FE25-A3536BE72828}"/>
              </a:ext>
            </a:extLst>
          </p:cNvPr>
          <p:cNvCxnSpPr>
            <a:cxnSpLocks/>
          </p:cNvCxnSpPr>
          <p:nvPr/>
        </p:nvCxnSpPr>
        <p:spPr>
          <a:xfrm>
            <a:off x="0" y="3609753"/>
            <a:ext cx="5549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A picture containing text, silhouette, clipart&#10;&#10;Description automatically generated">
            <a:extLst>
              <a:ext uri="{FF2B5EF4-FFF2-40B4-BE49-F238E27FC236}">
                <a16:creationId xmlns:a16="http://schemas.microsoft.com/office/drawing/2014/main" id="{AEC0AA18-6899-7CBF-5FA4-DEA9FEFA0D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5" y="1783495"/>
            <a:ext cx="1710520" cy="1377213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F48C9984-7454-252E-DDAF-703117128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" y="3802047"/>
            <a:ext cx="2657945" cy="1913247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A7BFF2C5-2D7D-02EF-4E20-E3594CC87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65" y="3817939"/>
            <a:ext cx="2613787" cy="1881462"/>
          </a:xfrm>
          <a:prstGeom prst="rect">
            <a:avLst/>
          </a:prstGeom>
        </p:spPr>
      </p:pic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E4AB978F-DABD-D8EF-4BA2-BF0296E9F779}"/>
              </a:ext>
            </a:extLst>
          </p:cNvPr>
          <p:cNvCxnSpPr>
            <a:cxnSpLocks/>
          </p:cNvCxnSpPr>
          <p:nvPr/>
        </p:nvCxnSpPr>
        <p:spPr>
          <a:xfrm>
            <a:off x="-25133" y="5728162"/>
            <a:ext cx="55750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6">
            <a:extLst>
              <a:ext uri="{FF2B5EF4-FFF2-40B4-BE49-F238E27FC236}">
                <a16:creationId xmlns:a16="http://schemas.microsoft.com/office/drawing/2014/main" id="{661F0D0A-EBBA-007D-AD8D-5C7BCF228F0B}"/>
              </a:ext>
            </a:extLst>
          </p:cNvPr>
          <p:cNvCxnSpPr>
            <a:cxnSpLocks/>
          </p:cNvCxnSpPr>
          <p:nvPr/>
        </p:nvCxnSpPr>
        <p:spPr>
          <a:xfrm>
            <a:off x="-12567" y="1632761"/>
            <a:ext cx="55750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9DBB211-06F0-75FF-F6CE-61DBB7613C7D}"/>
              </a:ext>
            </a:extLst>
          </p:cNvPr>
          <p:cNvSpPr txBox="1"/>
          <p:nvPr/>
        </p:nvSpPr>
        <p:spPr>
          <a:xfrm>
            <a:off x="-25133" y="92302"/>
            <a:ext cx="5575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Microwave</a:t>
            </a:r>
            <a:r>
              <a:rPr lang="it-IT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Kinetic</a:t>
            </a:r>
            <a:endParaRPr lang="it-IT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it-IT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Inductance</a:t>
            </a:r>
            <a:r>
              <a:rPr lang="it-IT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246516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DCB7-B38A-4BE8-0FC1-DC7A10717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877EAD-1BF1-1430-A90F-871CE1DCA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effectLst/>
              </a:rPr>
              <a:t>Microwave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Kinetic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Inductance</a:t>
            </a:r>
            <a:r>
              <a:rPr lang="it-IT" dirty="0">
                <a:effectLst/>
              </a:rPr>
              <a:t> Detectors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780D81-9089-C2E6-A5D1-1D3F36D883BE}"/>
              </a:ext>
            </a:extLst>
          </p:cNvPr>
          <p:cNvSpPr txBox="1"/>
          <p:nvPr/>
        </p:nvSpPr>
        <p:spPr>
          <a:xfrm>
            <a:off x="838200" y="2043869"/>
            <a:ext cx="418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Main</a:t>
            </a:r>
            <a:r>
              <a:rPr lang="it-IT" sz="2800" dirty="0"/>
              <a:t> </a:t>
            </a:r>
            <a:r>
              <a:rPr lang="it-IT" sz="2800" dirty="0" err="1"/>
              <a:t>interesting</a:t>
            </a:r>
            <a:r>
              <a:rPr lang="it-IT" sz="2800" dirty="0"/>
              <a:t> features: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EB292D-E071-6216-2FA8-0A08F0B5806D}"/>
              </a:ext>
            </a:extLst>
          </p:cNvPr>
          <p:cNvSpPr txBox="1"/>
          <p:nvPr/>
        </p:nvSpPr>
        <p:spPr>
          <a:xfrm>
            <a:off x="913795" y="3222171"/>
            <a:ext cx="103537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Single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Sensitivity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Energy </a:t>
            </a:r>
            <a:r>
              <a:rPr lang="it-IT" dirty="0" err="1"/>
              <a:t>resolving</a:t>
            </a:r>
            <a:r>
              <a:rPr lang="it-IT" dirty="0"/>
              <a:t>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µs Time </a:t>
            </a:r>
            <a:r>
              <a:rPr lang="it-IT" dirty="0" err="1"/>
              <a:t>resolution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 Dark </a:t>
            </a:r>
            <a:r>
              <a:rPr lang="it-IT" dirty="0" err="1"/>
              <a:t>Count</a:t>
            </a:r>
            <a:r>
              <a:rPr lang="it-IT" dirty="0"/>
              <a:t>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Inherent</a:t>
            </a:r>
            <a:r>
              <a:rPr lang="it-IT" dirty="0"/>
              <a:t> </a:t>
            </a:r>
            <a:r>
              <a:rPr lang="it-IT" dirty="0" err="1"/>
              <a:t>multiplexibility</a:t>
            </a:r>
            <a:r>
              <a:rPr lang="it-IT" dirty="0"/>
              <a:t> (FDM)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Easy to </a:t>
            </a:r>
            <a:r>
              <a:rPr lang="it-IT" dirty="0" err="1"/>
              <a:t>fabricate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3E7CAB-62A9-EB0C-F4DB-B5C4351B6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7" t="3548" r="5167" b="2215"/>
          <a:stretch/>
        </p:blipFill>
        <p:spPr>
          <a:xfrm>
            <a:off x="6090676" y="2305479"/>
            <a:ext cx="5410298" cy="37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AA295-2183-A80F-B860-23B37E843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061E3B-2868-5361-6D41-08F3D4FA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effectLst/>
              </a:rPr>
              <a:t>Microwave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Kinetic</a:t>
            </a:r>
            <a:r>
              <a:rPr lang="it-IT" dirty="0">
                <a:effectLst/>
              </a:rPr>
              <a:t> </a:t>
            </a:r>
            <a:r>
              <a:rPr lang="it-IT" dirty="0" err="1">
                <a:effectLst/>
              </a:rPr>
              <a:t>Inductance</a:t>
            </a:r>
            <a:r>
              <a:rPr lang="it-IT" dirty="0">
                <a:effectLst/>
              </a:rPr>
              <a:t> Detectors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EA2CB3-B6DD-F27D-6D27-689CA819EA0D}"/>
              </a:ext>
            </a:extLst>
          </p:cNvPr>
          <p:cNvSpPr txBox="1"/>
          <p:nvPr/>
        </p:nvSpPr>
        <p:spPr>
          <a:xfrm>
            <a:off x="838200" y="2043869"/>
            <a:ext cx="515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Applications for BULLKID DM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F079BA-C8EE-AE51-5895-9F6EDD4C58EC}"/>
              </a:ext>
            </a:extLst>
          </p:cNvPr>
          <p:cNvSpPr txBox="1"/>
          <p:nvPr/>
        </p:nvSpPr>
        <p:spPr>
          <a:xfrm>
            <a:off x="913795" y="3222171"/>
            <a:ext cx="103537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~160 pixels per wafer / </a:t>
            </a:r>
            <a:r>
              <a:rPr lang="it-IT" dirty="0" err="1"/>
              <a:t>Stack</a:t>
            </a:r>
            <a:r>
              <a:rPr lang="it-IT" dirty="0"/>
              <a:t> of 10 wafers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Energy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low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(27±6 eV)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~ 0.8GHz </a:t>
            </a:r>
            <a:r>
              <a:rPr lang="it-IT" dirty="0" err="1"/>
              <a:t>resonance</a:t>
            </a:r>
            <a:r>
              <a:rPr lang="it-IT" dirty="0"/>
              <a:t> frequency  </a:t>
            </a:r>
            <a:r>
              <a:rPr lang="it-IT" dirty="0" err="1"/>
              <a:t>likely</a:t>
            </a:r>
            <a:r>
              <a:rPr lang="it-IT" dirty="0"/>
              <a:t> (0.5GHz – 1GHz)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µs Time </a:t>
            </a:r>
            <a:r>
              <a:rPr lang="it-IT" dirty="0" err="1"/>
              <a:t>resolution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 Dark </a:t>
            </a:r>
            <a:r>
              <a:rPr lang="it-IT" dirty="0" err="1"/>
              <a:t>Count</a:t>
            </a:r>
            <a:r>
              <a:rPr lang="it-IT" dirty="0"/>
              <a:t> Rate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CB4266-2287-C8C0-8634-6E2927C0064E}"/>
              </a:ext>
            </a:extLst>
          </p:cNvPr>
          <p:cNvSpPr txBox="1"/>
          <p:nvPr/>
        </p:nvSpPr>
        <p:spPr>
          <a:xfrm>
            <a:off x="6308877" y="6248400"/>
            <a:ext cx="57331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 BULLKID: </a:t>
            </a:r>
            <a:r>
              <a:rPr lang="it-IT" sz="1100" dirty="0" err="1">
                <a:solidFill>
                  <a:schemeClr val="accent1">
                    <a:lumMod val="75000"/>
                  </a:schemeClr>
                </a:solidFill>
              </a:rPr>
              <a:t>Monolithic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 array of </a:t>
            </a:r>
            <a:r>
              <a:rPr lang="it-IT" sz="1100" dirty="0" err="1">
                <a:solidFill>
                  <a:schemeClr val="accent1">
                    <a:lumMod val="75000"/>
                  </a:schemeClr>
                </a:solidFill>
              </a:rPr>
              <a:t>particle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accent1">
                    <a:lumMod val="75000"/>
                  </a:schemeClr>
                </a:solidFill>
              </a:rPr>
              <a:t>absorbers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accent1">
                    <a:lumMod val="75000"/>
                  </a:schemeClr>
                </a:solidFill>
              </a:rPr>
              <a:t>sensed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 by </a:t>
            </a:r>
            <a:r>
              <a:rPr lang="it-IT" sz="1100" dirty="0" err="1">
                <a:solidFill>
                  <a:schemeClr val="accent1">
                    <a:lumMod val="75000"/>
                  </a:schemeClr>
                </a:solidFill>
              </a:rPr>
              <a:t>Kinetic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accent1">
                    <a:lumMod val="75000"/>
                  </a:schemeClr>
                </a:solidFill>
              </a:rPr>
              <a:t>Inductance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 Detectors</a:t>
            </a:r>
            <a:br>
              <a:rPr lang="it-IT" sz="11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Cruciani A., et al. 2022</a:t>
            </a: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3664AD3-7B7A-DAD1-6953-85E0CBFAA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1" t="-916" r="22300" b="916"/>
          <a:stretch/>
        </p:blipFill>
        <p:spPr>
          <a:xfrm>
            <a:off x="7518931" y="2043869"/>
            <a:ext cx="3834869" cy="40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4233E-56F4-DD6E-46E7-7EDAC8762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824351-B2A4-2EB0-4CDD-181B33C48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tx1"/>
                </a:solidFill>
                <a:effectLst/>
              </a:rPr>
              <a:t>Microwave</a:t>
            </a:r>
            <a:r>
              <a:rPr lang="it-IT" dirty="0">
                <a:solidFill>
                  <a:schemeClr val="tx1"/>
                </a:solidFill>
                <a:effectLst/>
              </a:rPr>
              <a:t> </a:t>
            </a:r>
            <a:r>
              <a:rPr lang="it-IT" dirty="0" err="1">
                <a:solidFill>
                  <a:schemeClr val="tx1"/>
                </a:solidFill>
                <a:effectLst/>
              </a:rPr>
              <a:t>Kinetic</a:t>
            </a:r>
            <a:r>
              <a:rPr lang="it-IT" dirty="0">
                <a:solidFill>
                  <a:schemeClr val="tx1"/>
                </a:solidFill>
                <a:effectLst/>
              </a:rPr>
              <a:t> </a:t>
            </a:r>
            <a:r>
              <a:rPr lang="it-IT" dirty="0" err="1">
                <a:solidFill>
                  <a:schemeClr val="tx1"/>
                </a:solidFill>
                <a:effectLst/>
              </a:rPr>
              <a:t>Inductance</a:t>
            </a:r>
            <a:r>
              <a:rPr lang="it-IT" dirty="0">
                <a:solidFill>
                  <a:schemeClr val="tx1"/>
                </a:solidFill>
                <a:effectLst/>
              </a:rPr>
              <a:t> Detectors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DE4982-ADE5-ABA1-C062-139547522A6A}"/>
              </a:ext>
            </a:extLst>
          </p:cNvPr>
          <p:cNvSpPr txBox="1"/>
          <p:nvPr/>
        </p:nvSpPr>
        <p:spPr>
          <a:xfrm>
            <a:off x="838200" y="2043869"/>
            <a:ext cx="601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Applications for the </a:t>
            </a:r>
            <a:r>
              <a:rPr lang="it-IT" sz="2800" dirty="0" err="1"/>
              <a:t>Cold</a:t>
            </a:r>
            <a:r>
              <a:rPr lang="it-IT" sz="2800" dirty="0"/>
              <a:t> Veto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A532A2-19DB-CB3B-4554-12C4C87FEBD3}"/>
                  </a:ext>
                </a:extLst>
              </p:cNvPr>
              <p:cNvSpPr txBox="1"/>
              <p:nvPr/>
            </p:nvSpPr>
            <p:spPr>
              <a:xfrm>
                <a:off x="913795" y="3222171"/>
                <a:ext cx="10353762" cy="2883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</a:rPr>
                  <a:t>~1 pixel per </a:t>
                </a:r>
                <a:r>
                  <a:rPr lang="it-IT" dirty="0" err="1">
                    <a:solidFill>
                      <a:schemeClr val="tx1"/>
                    </a:solidFill>
                  </a:rPr>
                  <a:t>each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scintillator</a:t>
                </a:r>
                <a:r>
                  <a:rPr lang="it-IT" dirty="0">
                    <a:solidFill>
                      <a:schemeClr val="tx1"/>
                    </a:solidFill>
                  </a:rPr>
                  <a:t> / </a:t>
                </a:r>
                <a:r>
                  <a:rPr lang="it-IT" dirty="0" err="1">
                    <a:solidFill>
                      <a:schemeClr val="tx1"/>
                    </a:solidFill>
                  </a:rPr>
                  <a:t>number</a:t>
                </a:r>
                <a:r>
                  <a:rPr lang="it-IT" dirty="0">
                    <a:solidFill>
                      <a:schemeClr val="tx1"/>
                    </a:solidFill>
                  </a:rPr>
                  <a:t> and </a:t>
                </a:r>
                <a:r>
                  <a:rPr lang="it-IT" dirty="0" err="1">
                    <a:solidFill>
                      <a:schemeClr val="tx1"/>
                    </a:solidFill>
                  </a:rPr>
                  <a:t>geometry</a:t>
                </a:r>
                <a:r>
                  <a:rPr lang="it-IT" dirty="0">
                    <a:solidFill>
                      <a:schemeClr val="tx1"/>
                    </a:solidFill>
                  </a:rPr>
                  <a:t> of </a:t>
                </a:r>
                <a:r>
                  <a:rPr lang="it-IT" dirty="0" err="1">
                    <a:solidFill>
                      <a:schemeClr val="tx1"/>
                    </a:solidFill>
                  </a:rPr>
                  <a:t>scintillators</a:t>
                </a:r>
                <a:r>
                  <a:rPr lang="it-IT" dirty="0">
                    <a:solidFill>
                      <a:schemeClr val="tx1"/>
                    </a:solidFill>
                  </a:rPr>
                  <a:t> TBD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</a:rPr>
                  <a:t>Energy </a:t>
                </a:r>
                <a:r>
                  <a:rPr lang="it-IT" dirty="0" err="1">
                    <a:solidFill>
                      <a:schemeClr val="tx1"/>
                    </a:solidFill>
                  </a:rPr>
                  <a:t>resolution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as</a:t>
                </a:r>
                <a:r>
                  <a:rPr lang="it-IT" dirty="0">
                    <a:solidFill>
                      <a:schemeClr val="tx1"/>
                    </a:solidFill>
                  </a:rPr>
                  <a:t> low </a:t>
                </a:r>
                <a:r>
                  <a:rPr lang="it-IT" dirty="0" err="1">
                    <a:solidFill>
                      <a:schemeClr val="tx1"/>
                    </a:solidFill>
                  </a:rPr>
                  <a:t>as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possible</a:t>
                </a:r>
                <a:r>
                  <a:rPr lang="it-IT" dirty="0">
                    <a:solidFill>
                      <a:schemeClr val="tx1"/>
                    </a:solidFill>
                  </a:rPr>
                  <a:t> (61±6 eV) </a:t>
                </a:r>
                <a:r>
                  <a:rPr lang="it-IT" dirty="0">
                    <a:solidFill>
                      <a:srgbClr val="C00000"/>
                    </a:solidFill>
                  </a:rPr>
                  <a:t>*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</a:rPr>
                  <a:t>~ 2300MHz </a:t>
                </a:r>
                <a:r>
                  <a:rPr lang="it-IT" dirty="0" err="1">
                    <a:solidFill>
                      <a:schemeClr val="tx1"/>
                    </a:solidFill>
                  </a:rPr>
                  <a:t>resonance</a:t>
                </a:r>
                <a:r>
                  <a:rPr lang="it-IT" dirty="0">
                    <a:solidFill>
                      <a:schemeClr val="tx1"/>
                    </a:solidFill>
                  </a:rPr>
                  <a:t> frequency </a:t>
                </a:r>
                <a:r>
                  <a:rPr lang="it-IT" dirty="0" err="1">
                    <a:solidFill>
                      <a:schemeClr val="tx1"/>
                    </a:solidFill>
                  </a:rPr>
                  <a:t>likely</a:t>
                </a:r>
                <a:r>
                  <a:rPr lang="it-IT" dirty="0">
                    <a:solidFill>
                      <a:schemeClr val="tx1"/>
                    </a:solidFill>
                  </a:rPr>
                  <a:t> (2GHz – 4GHz)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</a:rPr>
                  <a:t>µs Time </a:t>
                </a:r>
                <a:r>
                  <a:rPr lang="it-IT" dirty="0" err="1">
                    <a:solidFill>
                      <a:schemeClr val="tx1"/>
                    </a:solidFill>
                  </a:rPr>
                  <a:t>resolution</a:t>
                </a:r>
                <a:r>
                  <a:rPr lang="it-IT" dirty="0">
                    <a:solidFill>
                      <a:schemeClr val="tx1"/>
                    </a:solidFill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𝑞𝑝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long. Comparable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𝑆𝑐𝑖𝑛𝑡𝑖𝑙𝑙𝑎𝑡𝑜𝑟</m:t>
                        </m:r>
                      </m:sub>
                    </m:sSub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</a:rPr>
                  <a:t>No Dark </a:t>
                </a:r>
                <a:r>
                  <a:rPr lang="it-IT" dirty="0" err="1">
                    <a:solidFill>
                      <a:schemeClr val="tx1"/>
                    </a:solidFill>
                  </a:rPr>
                  <a:t>Count</a:t>
                </a:r>
                <a:r>
                  <a:rPr lang="it-IT" dirty="0">
                    <a:solidFill>
                      <a:schemeClr val="tx1"/>
                    </a:solidFill>
                  </a:rPr>
                  <a:t> Rate</a:t>
                </a:r>
              </a:p>
              <a:p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A532A2-19DB-CB3B-4554-12C4C87FE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95" y="3222171"/>
                <a:ext cx="10353762" cy="2883738"/>
              </a:xfrm>
              <a:prstGeom prst="rect">
                <a:avLst/>
              </a:prstGeom>
              <a:blipFill>
                <a:blip r:embed="rId2"/>
                <a:stretch>
                  <a:fillRect l="-412" t="-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3B3375-2AA2-1FCD-EACF-13C98E014EF7}"/>
              </a:ext>
            </a:extLst>
          </p:cNvPr>
          <p:cNvSpPr txBox="1"/>
          <p:nvPr/>
        </p:nvSpPr>
        <p:spPr>
          <a:xfrm>
            <a:off x="6308877" y="6248400"/>
            <a:ext cx="57331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CALDER: cryogenic light detectors for background-free</a:t>
            </a:r>
          </a:p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searches</a:t>
            </a:r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., L. Cardani et al. 2015</a:t>
            </a:r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0272730-1CBB-4464-3BDA-227AF42DC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79" b="22046"/>
          <a:stretch/>
        </p:blipFill>
        <p:spPr>
          <a:xfrm>
            <a:off x="8606697" y="1911254"/>
            <a:ext cx="2840237" cy="40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643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TM04033929[[fn=Ardesia]]</Template>
  <TotalTime>0</TotalTime>
  <Words>1268</Words>
  <Application>Microsoft Office PowerPoint</Application>
  <PresentationFormat>Widescreen</PresentationFormat>
  <Paragraphs>537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Bierstadt</vt:lpstr>
      <vt:lpstr>Calisto MT</vt:lpstr>
      <vt:lpstr>Cambria</vt:lpstr>
      <vt:lpstr>Cambria Math</vt:lpstr>
      <vt:lpstr>Wingdings 2</vt:lpstr>
      <vt:lpstr>Ardesia</vt:lpstr>
      <vt:lpstr>Presentazione standard di PowerPoint</vt:lpstr>
      <vt:lpstr>Pisa</vt:lpstr>
      <vt:lpstr>A background as small as possible…</vt:lpstr>
      <vt:lpstr>Overview:</vt:lpstr>
      <vt:lpstr>Overview:</vt:lpstr>
      <vt:lpstr>Presentazione standard di PowerPoint</vt:lpstr>
      <vt:lpstr>Microwave Kinetic Inductance Detectors</vt:lpstr>
      <vt:lpstr>Microwave Kinetic Inductance Detectors</vt:lpstr>
      <vt:lpstr>Microwave Kinetic Inductance Detectors</vt:lpstr>
      <vt:lpstr>Readout Electronics:</vt:lpstr>
      <vt:lpstr>Readout Philosophy</vt:lpstr>
      <vt:lpstr>Readout Philosophy</vt:lpstr>
      <vt:lpstr>Readout Philosophy</vt:lpstr>
      <vt:lpstr>Readout Philosophy</vt:lpstr>
      <vt:lpstr>Readout Philosophy</vt:lpstr>
      <vt:lpstr>Overview: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electronics review</dc:title>
  <dc:creator>Mario De Lucia</dc:creator>
  <cp:lastModifiedBy>Mario De Lucia</cp:lastModifiedBy>
  <cp:revision>8</cp:revision>
  <dcterms:created xsi:type="dcterms:W3CDTF">2024-02-27T10:20:50Z</dcterms:created>
  <dcterms:modified xsi:type="dcterms:W3CDTF">2024-03-19T11:05:28Z</dcterms:modified>
</cp:coreProperties>
</file>