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79" r:id="rId2"/>
    <p:sldMasterId id="2147483693" r:id="rId3"/>
    <p:sldMasterId id="2147483710" r:id="rId4"/>
  </p:sldMasterIdLst>
  <p:notesMasterIdLst>
    <p:notesMasterId r:id="rId56"/>
  </p:notesMasterIdLst>
  <p:sldIdLst>
    <p:sldId id="1099" r:id="rId5"/>
    <p:sldId id="1070" r:id="rId6"/>
    <p:sldId id="1542" r:id="rId7"/>
    <p:sldId id="1550" r:id="rId8"/>
    <p:sldId id="1556" r:id="rId9"/>
    <p:sldId id="1061" r:id="rId10"/>
    <p:sldId id="1083" r:id="rId11"/>
    <p:sldId id="1529" r:id="rId12"/>
    <p:sldId id="1573" r:id="rId13"/>
    <p:sldId id="1455" r:id="rId14"/>
    <p:sldId id="1256" r:id="rId15"/>
    <p:sldId id="267" r:id="rId16"/>
    <p:sldId id="1443" r:id="rId17"/>
    <p:sldId id="1444" r:id="rId18"/>
    <p:sldId id="1222" r:id="rId19"/>
    <p:sldId id="1277" r:id="rId20"/>
    <p:sldId id="1279" r:id="rId21"/>
    <p:sldId id="1229" r:id="rId22"/>
    <p:sldId id="266" r:id="rId23"/>
    <p:sldId id="1502" r:id="rId24"/>
    <p:sldId id="1274" r:id="rId25"/>
    <p:sldId id="1275" r:id="rId26"/>
    <p:sldId id="1253" r:id="rId27"/>
    <p:sldId id="1261" r:id="rId28"/>
    <p:sldId id="1574" r:id="rId29"/>
    <p:sldId id="1503" r:id="rId30"/>
    <p:sldId id="1504" r:id="rId31"/>
    <p:sldId id="1505" r:id="rId32"/>
    <p:sldId id="1518" r:id="rId33"/>
    <p:sldId id="981" r:id="rId34"/>
    <p:sldId id="1235" r:id="rId35"/>
    <p:sldId id="1032" r:id="rId36"/>
    <p:sldId id="972" r:id="rId37"/>
    <p:sldId id="1049" r:id="rId38"/>
    <p:sldId id="1067" r:id="rId39"/>
    <p:sldId id="1053" r:id="rId40"/>
    <p:sldId id="965" r:id="rId41"/>
    <p:sldId id="1555" r:id="rId42"/>
    <p:sldId id="1209" r:id="rId43"/>
    <p:sldId id="1510" r:id="rId44"/>
    <p:sldId id="706" r:id="rId45"/>
    <p:sldId id="708" r:id="rId46"/>
    <p:sldId id="1496" r:id="rId47"/>
    <p:sldId id="1495" r:id="rId48"/>
    <p:sldId id="1498" r:id="rId49"/>
    <p:sldId id="1497" r:id="rId50"/>
    <p:sldId id="1552" r:id="rId51"/>
    <p:sldId id="1062" r:id="rId52"/>
    <p:sldId id="1125" r:id="rId53"/>
    <p:sldId id="1544" r:id="rId54"/>
    <p:sldId id="927" r:id="rId5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E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1"/>
    <p:restoredTop sz="94745"/>
  </p:normalViewPr>
  <p:slideViewPr>
    <p:cSldViewPr snapToGrid="0">
      <p:cViewPr varScale="1">
        <p:scale>
          <a:sx n="105" d="100"/>
          <a:sy n="105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79D20-DA06-974A-B961-869ED0FDC584}" type="datetimeFigureOut">
              <a:rPr lang="en-US" smtClean="0"/>
              <a:t>5/17/24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AC6FA-C38C-B445-9BB7-2278E009B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7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341F46-94CE-40F1-B31A-F914A0BCAC76}" type="slidenum">
              <a:rPr lang="en-US"/>
              <a:pPr/>
              <a:t>1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8638"/>
            <a:ext cx="4735513" cy="2665412"/>
          </a:xfrm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2075" y="3373438"/>
            <a:ext cx="7510463" cy="31972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75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E408-C513-0243-A1F3-4554EE441AF8}" type="slidenum">
              <a:rPr kumimoji="0" lang="en-US" altLang="en-US" sz="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63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AC6FA-C38C-B445-9BB7-2278E009B5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85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1F46-94CE-40F1-B31A-F914A0BCAC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8638"/>
            <a:ext cx="4735513" cy="2665412"/>
          </a:xfrm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2075" y="3373438"/>
            <a:ext cx="7510463" cy="31972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49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4622D-1936-412D-91CB-C41E6E7DDA8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0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49550" y="528638"/>
            <a:ext cx="4735513" cy="2665412"/>
          </a:xfrm>
          <a:ln/>
        </p:spPr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2075" y="3373438"/>
            <a:ext cx="7510463" cy="31972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0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 measured in dwarf galaxies (poor in O and N). ionized He get back one e- a emitting characteristic line (HII line).</a:t>
            </a:r>
            <a:b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There exists a correlation between O content in the dwarf galaxy and </a:t>
            </a: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. Extrapolation to zero Oxygen provides </a:t>
            </a: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n-US" baseline="0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1450" indent="-171450">
              <a:buFontTx/>
              <a:buChar char="-"/>
            </a:pP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D/H measured by observing absorption lines of distant quasars. </a:t>
            </a:r>
            <a:b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D is quickly destroyed in stars by D + p --&gt; He3 + 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E408-C513-0243-A1F3-4554EE441AF8}" type="slidenum">
              <a:rPr kumimoji="0" lang="en-US" altLang="en-US" sz="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725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 measured in dwarf galaxies (poor in O and N). ionized He get back one e- a emitting characteristic line (HII line).</a:t>
            </a:r>
            <a:b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There exists a correlation between O content in the dwarf galaxy and </a:t>
            </a: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. Extrapolation to zero Oxygen provides </a:t>
            </a:r>
            <a:r>
              <a:rPr lang="en-US" noProof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Yp</a:t>
            </a: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endParaRPr lang="en-US" baseline="0" noProof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71450" indent="-171450">
              <a:buFontTx/>
              <a:buChar char="-"/>
            </a:pP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D/H measured by observing absorption lines of distant quasars. </a:t>
            </a:r>
            <a:b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noProof="0" dirty="0">
                <a:latin typeface="Courier New" panose="02070309020205020404" pitchFamily="49" charset="0"/>
                <a:cs typeface="Courier New" panose="02070309020205020404" pitchFamily="49" charset="0"/>
              </a:rPr>
              <a:t>D is quickly destroyed in stars by D + p --&gt; He3 + 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E408-C513-0243-A1F3-4554EE441AF8}" type="slidenum">
              <a:rPr kumimoji="0" lang="en-US" altLang="en-US" sz="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21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With </a:t>
            </a:r>
            <a:r>
              <a:rPr lang="it-IT" dirty="0" err="1"/>
              <a:t>greater</a:t>
            </a:r>
            <a:r>
              <a:rPr lang="it-IT" dirty="0"/>
              <a:t> </a:t>
            </a:r>
            <a:r>
              <a:rPr lang="it-IT" dirty="0" err="1"/>
              <a:t>accuracy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48FB5-0C47-43E1-8F48-2241B410825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59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1cc4541dd0_28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1cc4541dd0_28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cc4541dd0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1cc4541dd0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231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564E63-1B77-514A-83BB-9B83B35B7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379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2CAF657E-D6E2-E344-852B-903DC42EF9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B6F2055-7913-0D4E-B34F-967E23B57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377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5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B9E408-C513-0243-A1F3-4554EE441AF8}" type="slidenum">
              <a:rPr kumimoji="0" lang="en-US" altLang="en-US" sz="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215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74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05F0B1-2806-BD46-8897-43DED37F70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31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 autoUpdateAnimBg="0"/>
      <p:bldP spid="184323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843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7501D-B1AC-AE44-B019-0CCEC59E44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02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42031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1AAC3-2952-A940-920D-B86B05599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855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BCCC760-16FA-BA46-878C-3F249DCE0F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375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49F76E0-492B-F34C-ACFD-47F9EF823F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552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785" y="1981200"/>
            <a:ext cx="539261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9785" y="4114800"/>
            <a:ext cx="539261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28AF8E1-42F6-4440-80A4-D17B7F0E2A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801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080B230-4AB8-1A4C-849D-6DB3720D2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876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785" y="1981200"/>
            <a:ext cx="539261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9785" y="4114800"/>
            <a:ext cx="539261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B23E2A4-3C83-5F40-9E76-A46B04E26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28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A9244-E374-CBC3-626D-0138F7F3F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XXI LNF Spring School “Bruno </a:t>
            </a:r>
            <a:r>
              <a:rPr lang="en-US" dirty="0" err="1"/>
              <a:t>Touschek</a:t>
            </a:r>
            <a:r>
              <a:rPr lang="en-US" dirty="0"/>
              <a:t>”, 13-17 March 2024</a:t>
            </a:r>
          </a:p>
        </p:txBody>
      </p:sp>
      <p:pic>
        <p:nvPicPr>
          <p:cNvPr id="7" name="Picture 6" descr="A close-up of a symbol&#10;&#10;Description automatically generated">
            <a:extLst>
              <a:ext uri="{FF2B5EF4-FFF2-40B4-BE49-F238E27FC236}">
                <a16:creationId xmlns:a16="http://schemas.microsoft.com/office/drawing/2014/main" id="{3A08E1B2-B972-59E8-2664-D202ED70CD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44" y="6343904"/>
            <a:ext cx="514096" cy="5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35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096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6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00D32-8154-3D49-A8BA-706427E858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035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86EB-13DD-EB0C-CBCC-C8DC6A2A7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F5B5D-9984-992B-95B4-00D255B188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B20F2-E683-C8FF-0441-78672FCC6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A2198-6D62-28B3-5818-36E5DD09A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370DC-A084-B54D-AF55-5A186671DDFF}" type="datetimeFigureOut">
              <a:rPr lang="en-US" smtClean="0"/>
              <a:t>5/17/24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C07E6-B504-70D7-C3E9-F9B3A47C7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76F3E-87A7-DA74-4E89-E78F54B0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835D-4B20-7F4F-A4A4-1E7EBF4CB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44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206DE-1920-4F59-5A86-51A0DD32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9F70-C5CC-BA2E-088C-B3D89C91D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1D967-D992-965D-46FD-E58E7E99F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28546-8925-3935-59C9-BFA768EFC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4B8215-A96A-9B63-A70D-BE1D1B223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3FB8A0-5F64-CBB2-64FA-6118A8A7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370DC-A084-B54D-AF55-5A186671DDFF}" type="datetimeFigureOut">
              <a:rPr lang="en-US" smtClean="0"/>
              <a:t>5/17/24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E3C27-CCDA-3B3A-B98F-0C9D274E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8D876F-F20D-8AC8-13B3-3ECB89F5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835D-4B20-7F4F-A4A4-1E7EBF4CB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46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92398-F296-F320-5975-6EC21B1B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9500DE-BC07-8FCD-8C47-1024DCA4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370DC-A084-B54D-AF55-5A186671DDFF}" type="datetimeFigureOut">
              <a:rPr lang="en-US" smtClean="0"/>
              <a:t>5/17/24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8F3EB-B84B-5AC7-57B4-9679F18D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EFD4D-390F-3901-BE86-5EAA208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835D-4B20-7F4F-A4A4-1E7EBF4CB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88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7B7EA-CB3A-F103-3B16-115AD695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370DC-A084-B54D-AF55-5A186671DDFF}" type="datetimeFigureOut">
              <a:rPr lang="en-US" smtClean="0"/>
              <a:t>5/17/24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A516D-86CE-45B1-B731-2A9EC0ADB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1A4C4A-665A-CD53-7953-5137AEF9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835D-4B20-7F4F-A4A4-1E7EBF4CB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45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A24E5-01E0-E2D5-F459-CFF87793F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47BB0-6404-3DD9-EF32-70CE8B9F5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C01D7-06F2-3E46-F91B-C8DB669B3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F36BD-ADB1-DFEB-6592-DD0A89992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370DC-A084-B54D-AF55-5A186671DDFF}" type="datetimeFigureOut">
              <a:rPr lang="en-US" smtClean="0"/>
              <a:t>5/17/24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A5E42-9F36-4110-B353-0346FC930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EE611-D5E8-B59D-695B-C78E830F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835D-4B20-7F4F-A4A4-1E7EBF4CB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00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2774-9867-64C4-44AB-CA62277DD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9AC02-DC8E-08A1-B05F-9B08644C64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415C0-5EB8-6500-AE7A-3E76040EC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FFA10-EAAD-187B-2C9D-F077F775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370DC-A084-B54D-AF55-5A186671DDFF}" type="datetimeFigureOut">
              <a:rPr lang="en-US" smtClean="0"/>
              <a:t>5/17/24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28D8E-543D-4385-CF7B-E046EF29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9924F-F523-A61F-67F7-408AD268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835D-4B20-7F4F-A4A4-1E7EBF4CB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98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9956-72C7-C6FF-436B-E4C48948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1130A-3DD3-10C5-E5B4-455DA146B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97750-B6D0-EB2C-C16F-695C0208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370DC-A084-B54D-AF55-5A186671DDFF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BD3D7-EED2-8B13-2F3C-9163883D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F5D56-6694-9CD9-B836-EF7A00ED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835D-4B20-7F4F-A4A4-1E7EBF4CB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4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941612-8473-ED6B-4B5E-F771A434CF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E76B3-C89C-72E9-45EB-1009690AA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99698-C954-8F59-6C85-BE3F7152C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370DC-A084-B54D-AF55-5A186671DDFF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CE565-1974-00EC-0D2E-8A904B5D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3A028-A029-CED8-4E16-C84284D0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835D-4B20-7F4F-A4A4-1E7EBF4CB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48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785" y="1981200"/>
            <a:ext cx="539261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9785" y="4114800"/>
            <a:ext cx="5392615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B23E2A4-3C83-5F40-9E76-A46B04E26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035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005F0B1-2806-BD46-8897-43DED37F70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06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 autoUpdateAnimBg="0"/>
      <p:bldP spid="184323" grpId="0" build="p" autoUpdateAnimBg="0" advAuto="0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4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843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33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339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ED42C-D8AE-7943-B37E-57B06D9A6E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640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68A73-DA88-9240-9F1E-588C51E57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539D9-98E0-EE47-8858-64090199A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EF4A6-4276-EE4A-85D1-CBB9D2E3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89EED-D320-634B-967F-D3BF7D54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85E75-F195-8948-B10B-39E35269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94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4B88D-6421-E64E-95B0-74F2C0EE6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6048F-7F7C-6446-8670-96BD5C165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23301-7931-7540-9922-8236D0884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7870-F5F9-D44E-9235-BB9D21F6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79A69-ED72-7C46-B9AC-09F9C7D3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8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78398-8F68-F244-A81D-3FE69A01A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31966-8C51-8844-9CD3-EB59FF407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5F1F2-4A43-FF48-83C6-B8D3D9446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27C0E-F905-FF42-9EAC-B5BEEC187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79EDA-3525-524F-8D66-30E17971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86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3BAB-9521-7C43-A78C-973B3DEA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A0EE8-F034-9747-8F21-52561E39A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BE3F7-F47F-9047-845A-5420D29FE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97537-0D45-D64A-A294-86752F9ED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DDD62-1FEC-9F43-8AFE-36DFC1CA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D2ADF-B108-7F43-BE30-6FBE5E07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16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214E-4608-DE49-ADD8-735F9864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170C3-09A6-A84D-A355-607D687B2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118E6-9738-1944-96D1-DD910AE83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6CE03-1161-D841-AAFD-F020D4DFD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AA05D-434F-3A42-B875-4B638DAD1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2C692-832B-2C4A-B3E4-4153A516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8912E9-7DBB-1847-808A-8160F6BD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F62513-D077-1E48-AA19-1EDEFB79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88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A13D-0A4A-7E41-BF6F-6D69098D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E9307-A30C-784A-ACE5-EE8A3F100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2B3E5D-5DEC-5745-BE12-1A29B7A56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41A9F-A532-C442-AAD6-B27B004F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86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19211-E5EC-3F44-82A4-3E6A52B0C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90C610-4652-674B-89E9-720D6634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9E288-E4A0-2447-9238-DA9BB64F9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6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638B-F2D8-A048-8579-C28C618E5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C9B01-B131-164A-BB17-DB22425F8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15315-9767-AC48-A9C1-C77774D93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41B5B-A63F-DD44-BDE2-DFF3BB77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56191-8A0F-234B-9949-DE5F33D84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A01E9-1535-CB42-9AB6-147F8CF5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93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9C08C-3F8F-A64C-B816-45FD5F9A2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A48F71-D50E-844E-B5C4-BB8EF10813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ECF5C-28B4-A944-A0DB-A76890BEA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A3EC7-978A-7D42-946F-EBC5DCBE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0FBB4-43DB-0441-AA4D-2E791D8F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3A226-2758-8341-B252-F6657375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74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7F597-5AA2-2A4C-ADFE-B236204B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E8788-EA12-904E-954D-A9519376E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BF728-BF46-5245-BE66-2D07DA85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3605D-94A9-7049-AA34-D09313EA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B12F7-48DB-0144-88AA-61143EF3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46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94621-8A26-E048-B112-5D12F74E8D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441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CD6028-99FE-B94D-9DBE-751B9C81B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A5759-6306-FB40-AC0E-ADA853398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AD4E2-07FA-7F4E-9B14-6C04DF2DF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A99F5-8C1D-5B4C-BE48-1CD37AB3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18861-2BCE-3245-BF85-C9C90B7D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85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3C1973F-2A44-654E-AFA9-6709D01C9519}" type="datetime1">
              <a:rPr lang="it-IT" altLang="en-US" smtClean="0"/>
              <a:t>17/05/24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ISOLDE EPIC workshop – CERN, 24-25 November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080B230-4AB8-1A4C-849D-6DB3720D2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442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3976" indent="-323976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7952" indent="-323976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1928" indent="-323976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247" indent="-228584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31" y="6408010"/>
            <a:ext cx="867863" cy="365125"/>
          </a:xfrm>
        </p:spPr>
        <p:txBody>
          <a:bodyPr/>
          <a:lstStyle/>
          <a:p>
            <a:pPr>
              <a:defRPr/>
            </a:pPr>
            <a:fld id="{DE34A9FC-1039-0E47-B805-F3131585A4F2}" type="datetime1">
              <a:rPr lang="de-CH" smtClean="0"/>
              <a:t>17.05.24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4" y="640801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M. Calviani | n_TOF Facility at CERN | NSTAPP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8" y="6408010"/>
            <a:ext cx="681255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67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>
            <a:spLocks noGrp="1"/>
          </p:cNvSpPr>
          <p:nvPr>
            <p:ph type="title" hasCustomPrompt="1"/>
          </p:nvPr>
        </p:nvSpPr>
        <p:spPr>
          <a:xfrm>
            <a:off x="0" y="-27384"/>
            <a:ext cx="12187568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00">
                <a:solidFill>
                  <a:srgbClr val="0070C0"/>
                </a:solidFill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</a:p>
        </p:txBody>
      </p:sp>
      <p:sp>
        <p:nvSpPr>
          <p:cNvPr id="11" name="2 Marcador de contenido"/>
          <p:cNvSpPr>
            <a:spLocks noGrp="1"/>
          </p:cNvSpPr>
          <p:nvPr>
            <p:ph idx="1"/>
          </p:nvPr>
        </p:nvSpPr>
        <p:spPr>
          <a:xfrm>
            <a:off x="609600" y="908720"/>
            <a:ext cx="10972800" cy="52566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anose="05000000000000000000" pitchFamily="2" charset="2"/>
              <a:buChar char="§"/>
              <a:defRPr sz="2600">
                <a:latin typeface="Calibri" pitchFamily="34" charset="0"/>
                <a:cs typeface="Calibri" pitchFamily="34" charset="0"/>
              </a:defRPr>
            </a:lvl1pPr>
            <a:lvl2pPr marL="742950" indent="-285750"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200">
                <a:latin typeface="Calibri" pitchFamily="34" charset="0"/>
                <a:cs typeface="Calibri" pitchFamily="34" charset="0"/>
              </a:defRPr>
            </a:lvl2pPr>
            <a:lvl3pPr marL="1257300" indent="-342900">
              <a:buClr>
                <a:schemeClr val="tx2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defRPr sz="2000">
                <a:latin typeface="Calibri" pitchFamily="34" charset="0"/>
                <a:cs typeface="Calibri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0252590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874" indent="-342874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03" indent="-261919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8934" indent="-260331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584" indent="-26985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247" indent="-228584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93A62-AA7E-5A4D-A43E-DF1B3593C4E5}" type="datetime1">
              <a:rPr lang="en-US" smtClean="0"/>
              <a:t>5/17/24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66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981200"/>
            <a:ext cx="5392615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BCCC760-16FA-BA46-878C-3F249DCE0F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6716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9515E-1758-04A3-7581-BD263FAF6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624DE-76DE-0FBB-D76D-7B0D02A92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33309-8C46-2F7B-C706-4CCF5658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84148-85D1-37DF-6395-D08E4A1C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9D736-AE29-31A1-308A-CDBBCEFD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58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D71A-74E5-CEED-9B3E-6C402069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E7074-C35A-4737-467D-1ABF59E87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649AB-4C78-8073-156F-13793DDB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A760F-95AC-421D-82B5-A003BDC4D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D7751-B789-80A1-D895-9B8AC850B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94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3AD9-5D6A-64C7-54A1-CA554E12C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A7602-21AA-C1B4-C3F6-4C2D0CD7F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BF8DB-8FB7-B536-4023-1AB6098F8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61492-2A61-953B-7AB4-D94BCD1F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52050-C5C4-B8FA-ED95-27A79E9C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73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B1D7-8CF6-AABF-C448-261D0BED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179A3-A5E1-AD0B-EC5E-8D8A6FEEE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3C4518-EBBA-11FC-161D-0082D110F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8B746-BDCE-6CC4-8462-5BD9DEEF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69402E-4B01-DD92-754F-7436D7596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4BD01-DB0B-FD30-66ED-90ECD6D0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4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154" y="1681163"/>
            <a:ext cx="515815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154" y="2505075"/>
            <a:ext cx="515815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55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ECCB7-416B-AC4F-B05F-B4D32E60F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7396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CFF5-E7B6-757E-D2D2-ADCE55AC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B052E-6F3D-C40D-1ACC-0BB6DE1C9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F47BE-C54F-CEA9-13BC-23DEC807C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64F1B-6B34-D170-CDBE-C98031272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EE0FA-8FCD-963C-E315-3CF0C00A4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992C9-01F9-8F8C-D251-6C8CB5D9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E5170-161B-6D6A-352C-ABE7937D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3EF655-168B-10C6-E2C7-E950DF0FD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582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D37D7-85CC-93A4-9421-B5AE7DF7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C1E25-CF61-35C6-5F77-5CE6DDDB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87BEF-0966-D808-4AEB-91C5E2C8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17F70-99D6-AD34-F309-46BAF375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237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34D837-11E5-A5FF-C81D-166AE0A2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8019F9-E5D3-244F-6E67-C17456AD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9FCEF-667A-6873-B3A8-395C3F099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05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1259-3D1F-C1AC-E6C0-F9AED98CD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77281-49EA-D02F-8B07-A5867B2E7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BA0CF-2A39-40EC-A64D-758DF0B44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C33E5-70D5-5281-8443-3F3580C45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C4357-E60C-4A03-2FB7-04F9CF3AF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59B22-6911-419A-718D-5B1E3371C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973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34707-C1B6-9A10-F13A-A88DF946C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1227B0-1CE6-5D12-96CD-0ADF3D8660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D9A56-15DB-5F3C-6628-5AF46E96D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98DFC-C68C-DBDD-44A7-4072EA388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DE20D-C0D3-4C60-5A66-A850F9AE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9C6ED-929E-7D5C-F94F-4346887A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70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B6288-130B-17F7-4456-1687E919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CFBA1A-9A79-A949-DB8E-105432147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2B86D-461F-AC24-6E79-78D71F4DB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9F7E0-2817-417B-443A-4CA42031D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52D6D-E9C4-8B4A-3F92-13FE5B55C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66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C575FC-A283-3B43-6649-C61F44A0BB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3184C-8D13-2F2E-B4BD-88362F38F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30DDA-0E1D-665C-BEEA-CF77D96E6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23AED-9237-A41B-80C8-8A2203DE8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0BA1C-B054-C720-4E61-8C3A60B1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822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Just 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>
          <a:xfrm>
            <a:off x="3060435" y="6356361"/>
            <a:ext cx="1828144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649514-A967-5748-91B6-C0193309BE7E}" type="datetime1">
              <a:rPr lang="it-IT" smtClean="0"/>
              <a:t>17/05/24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4888579" y="6356361"/>
            <a:ext cx="5720652" cy="365125"/>
          </a:xfrm>
        </p:spPr>
        <p:txBody>
          <a:bodyPr/>
          <a:lstStyle/>
          <a:p>
            <a:pPr>
              <a:defRPr/>
            </a:pPr>
            <a:r>
              <a:rPr lang="en-GB"/>
              <a:t>ISOLDE EPIC workshop – CERN, 24-25 November 2020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10609232" y="6356361"/>
            <a:ext cx="973168" cy="365125"/>
          </a:xfrm>
        </p:spPr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979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3976" indent="-323976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7952" indent="-323976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1928" indent="-323976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247" indent="-228584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31" y="6408010"/>
            <a:ext cx="867863" cy="365125"/>
          </a:xfrm>
        </p:spPr>
        <p:txBody>
          <a:bodyPr/>
          <a:lstStyle/>
          <a:p>
            <a:pPr>
              <a:defRPr/>
            </a:pPr>
            <a:fld id="{DE34A9FC-1039-0E47-B805-F3131585A4F2}" type="datetime1">
              <a:rPr lang="de-CH" smtClean="0"/>
              <a:t>17.05.24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4" y="640801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M. Calviani | n_TOF Facility at CERN | NSTAPP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8" y="6408010"/>
            <a:ext cx="681255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337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109728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3C1973F-2A44-654E-AFA9-6709D01C9519}" type="datetime1">
              <a:rPr lang="it-IT" altLang="en-US" smtClean="0"/>
              <a:t>17/05/24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ISOLDE EPIC workshop – CERN, 24-25 November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080B230-4AB8-1A4C-849D-6DB3720D2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59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EA386-8DFB-D240-B989-8E04CCBFD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7274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53640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414512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13DEF-7D11-284C-892E-A110E37BC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88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515BB-53E1-D344-83EC-A299F49BA3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969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4" y="457200"/>
            <a:ext cx="39311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555" y="987426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BB1A9-C89B-7541-AE3E-2B3C97C9BC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80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000000"/>
            </a:gs>
            <a:gs pos="50000">
              <a:schemeClr val="bg1">
                <a:lumMod val="50000"/>
              </a:schemeClr>
            </a:gs>
            <a:gs pos="100000">
              <a:schemeClr val="bg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b" anchorCtr="0" compatLnSpc="1">
            <a:prstTxWarp prst="textNoShape">
              <a:avLst/>
            </a:prstTxWarp>
          </a:bodyPr>
          <a:lstStyle>
            <a:lvl1pPr defTabSz="1001713">
              <a:spcBef>
                <a:spcPct val="0"/>
              </a:spcBef>
              <a:buClrTx/>
              <a:buSzTx/>
              <a:buFontTx/>
              <a:buNone/>
              <a:defRPr sz="1600">
                <a:effectLst>
                  <a:outerShdw blurRad="38100" dist="38100" dir="2700000" algn="tl">
                    <a:srgbClr val="003366"/>
                  </a:outerShdw>
                </a:effectLst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b" anchorCtr="0" compatLnSpc="1">
            <a:prstTxWarp prst="textNoShape">
              <a:avLst/>
            </a:prstTxWarp>
          </a:bodyPr>
          <a:lstStyle>
            <a:lvl1pPr algn="ctr" defTabSz="1001713">
              <a:spcBef>
                <a:spcPct val="0"/>
              </a:spcBef>
              <a:buClrTx/>
              <a:buSzTx/>
              <a:buFontTx/>
              <a:buNone/>
              <a:defRPr sz="1600">
                <a:effectLst>
                  <a:outerShdw blurRad="38100" dist="38100" dir="2700000" algn="tl">
                    <a:srgbClr val="003366"/>
                  </a:outerShdw>
                </a:effectLst>
                <a:latin typeface="Arial" charset="0"/>
              </a:defRPr>
            </a:lvl1pPr>
          </a:lstStyle>
          <a:p>
            <a:endParaRPr lang="en-US" altLang="en-US"/>
          </a:p>
        </p:txBody>
      </p:sp>
      <p:sp>
        <p:nvSpPr>
          <p:cNvPr id="183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b" anchorCtr="0" compatLnSpc="1">
            <a:prstTxWarp prst="textNoShape">
              <a:avLst/>
            </a:prstTxWarp>
          </a:bodyPr>
          <a:lstStyle>
            <a:lvl1pPr algn="r" defTabSz="1001713">
              <a:spcBef>
                <a:spcPct val="0"/>
              </a:spcBef>
              <a:buClrTx/>
              <a:buSzTx/>
              <a:buFontTx/>
              <a:buNone/>
              <a:defRPr sz="1600">
                <a:effectLst>
                  <a:outerShdw blurRad="38100" dist="38100" dir="2700000" algn="tl">
                    <a:srgbClr val="003366"/>
                  </a:outerShdw>
                </a:effectLst>
                <a:latin typeface="Arial" charset="0"/>
              </a:defRPr>
            </a:lvl1pPr>
          </a:lstStyle>
          <a:p>
            <a:fld id="{9F3FD7E9-49D8-0B40-920E-7DA6C1E744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3639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ctr" defTabSz="1001713" rtl="0" fontAlgn="base">
        <a:spcBef>
          <a:spcPct val="0"/>
        </a:spcBef>
        <a:spcAft>
          <a:spcPct val="0"/>
        </a:spcAft>
        <a:defRPr sz="4800" kern="12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2pPr>
      <a:lvl3pPr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3pPr>
      <a:lvl4pPr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4pPr>
      <a:lvl5pPr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5pPr>
      <a:lvl6pPr marL="457200"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6pPr>
      <a:lvl7pPr marL="914400"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7pPr>
      <a:lvl8pPr marL="1371600"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8pPr>
      <a:lvl9pPr marL="1828800" algn="ctr" defTabSz="1001713" rtl="0" fontAlgn="base">
        <a:spcBef>
          <a:spcPct val="0"/>
        </a:spcBef>
        <a:spcAft>
          <a:spcPct val="0"/>
        </a:spcAft>
        <a:defRPr sz="4800">
          <a:solidFill>
            <a:srgbClr val="ED9719"/>
          </a:solidFill>
          <a:effectLst>
            <a:outerShdw blurRad="38100" dist="38100" dir="2700000" algn="tl">
              <a:srgbClr val="FFFFFF"/>
            </a:outerShdw>
          </a:effectLst>
          <a:latin typeface="Tahoma" charset="0"/>
        </a:defRPr>
      </a:lvl9pPr>
    </p:titleStyle>
    <p:bodyStyle>
      <a:lvl1pPr marL="376238" indent="-376238" algn="l" defTabSz="1001713" rtl="0" fontAlgn="base">
        <a:spcBef>
          <a:spcPct val="20000"/>
        </a:spcBef>
        <a:spcAft>
          <a:spcPct val="0"/>
        </a:spcAft>
        <a:buClr>
          <a:srgbClr val="ED9719"/>
        </a:buClr>
        <a:buSzPct val="65000"/>
        <a:buFont typeface="Wingdings" charset="2"/>
        <a:buChar char="n"/>
        <a:defRPr sz="3600" kern="1200">
          <a:solidFill>
            <a:schemeClr val="tx1"/>
          </a:solidFill>
          <a:effectLst>
            <a:outerShdw blurRad="38100" dist="38100" dir="2700000" algn="tl">
              <a:srgbClr val="003366"/>
            </a:outerShdw>
          </a:effectLst>
          <a:latin typeface="+mn-lt"/>
          <a:ea typeface="+mn-ea"/>
          <a:cs typeface="+mn-cs"/>
        </a:defRPr>
      </a:lvl1pPr>
      <a:lvl2pPr marL="814388" indent="-312738" algn="l" defTabSz="1001713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3000" kern="1200">
          <a:solidFill>
            <a:schemeClr val="tx1"/>
          </a:solidFill>
          <a:effectLst>
            <a:outerShdw blurRad="38100" dist="38100" dir="2700000" algn="tl">
              <a:srgbClr val="003366"/>
            </a:outerShdw>
          </a:effectLst>
          <a:latin typeface="+mn-lt"/>
          <a:ea typeface="+mn-ea"/>
          <a:cs typeface="+mn-cs"/>
        </a:defRPr>
      </a:lvl2pPr>
      <a:lvl3pPr marL="1252538" indent="-250825" algn="l" defTabSz="1001713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600" kern="1200">
          <a:solidFill>
            <a:schemeClr val="tx1"/>
          </a:solidFill>
          <a:effectLst>
            <a:outerShdw blurRad="38100" dist="38100" dir="2700000" algn="tl">
              <a:srgbClr val="003366"/>
            </a:outerShdw>
          </a:effectLst>
          <a:latin typeface="+mn-lt"/>
          <a:ea typeface="+mn-ea"/>
          <a:cs typeface="+mn-cs"/>
        </a:defRPr>
      </a:lvl3pPr>
      <a:lvl4pPr marL="1755775" indent="-250825" algn="l" defTabSz="1001713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2"/>
        <a:buChar char="n"/>
        <a:defRPr sz="2200" kern="1200">
          <a:solidFill>
            <a:schemeClr val="tx1"/>
          </a:solidFill>
          <a:effectLst>
            <a:outerShdw blurRad="38100" dist="38100" dir="2700000" algn="tl">
              <a:srgbClr val="003366"/>
            </a:outerShdw>
          </a:effectLst>
          <a:latin typeface="+mn-lt"/>
          <a:ea typeface="+mn-ea"/>
          <a:cs typeface="+mn-cs"/>
        </a:defRPr>
      </a:lvl4pPr>
      <a:lvl5pPr marL="2257425" indent="-250825" algn="l" defTabSz="1001713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200" kern="1200">
          <a:solidFill>
            <a:schemeClr val="tx1"/>
          </a:solidFill>
          <a:effectLst>
            <a:outerShdw blurRad="38100" dist="38100" dir="2700000" algn="tl">
              <a:srgbClr val="003366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CDD19-5696-E1CC-FF80-CEE64AC75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3640" y="64183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XXI LNF Spring School “Bruno </a:t>
            </a:r>
            <a:r>
              <a:rPr lang="en-US" dirty="0" err="1"/>
              <a:t>Touschek</a:t>
            </a:r>
            <a:r>
              <a:rPr lang="en-US" dirty="0"/>
              <a:t>”, 13-17 March 2024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A69FE4-BEA4-B0B9-7D57-BC542EB6AE15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35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435D7B-A22C-5146-8273-E8C08E9E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00672-F5B8-CA49-96EF-45A68D412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B4DF8-F0B9-7642-BA3D-241229E560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252A8-68B4-D34F-9A03-36E84801DF18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4EE8F-1BB4-7D41-BBF9-2BE9FF2DB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9C265-CCAA-3C4C-9708-726CC87FA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A97E1-96E3-AC4F-8C31-63841EBE18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2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6A5C55-795E-9D2C-7262-47FE30738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D11B5-E6CF-14A9-34A2-96C7BBB67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ECF32-90BE-FA64-F716-5285660407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C16F3-8721-364D-A04F-CAC0E7062D13}" type="datetimeFigureOut">
              <a:rPr lang="en-US" smtClean="0"/>
              <a:t>5/17/24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FAF57-11A9-4BB3-5D23-2772B8A31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CD283-001F-7275-C510-C2CAEED21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AF998-D31A-594F-9C61-42E8D8C8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2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emf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8.jpeg"/><Relationship Id="rId7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cid:image001.png@01D320E2.520EB670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image" Target="../media/image47.jpeg"/><Relationship Id="rId10" Type="http://schemas.openxmlformats.org/officeDocument/2006/relationships/image" Target="../media/image12.emf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10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103/PhysRevLett.121.042701" TargetMode="External"/><Relationship Id="rId2" Type="http://schemas.openxmlformats.org/officeDocument/2006/relationships/hyperlink" Target="https://dx.doi.org/10.1103/PhysRevLett.117.152701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ki.cern.ch/twiki/bin/view/NTOFPublic/Be7npPaperDraft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ahf.nuclearmuseum.org/ahf/location/nevada-test-site/" TargetMode="Externa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10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90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1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png"/><Relationship Id="rId11" Type="http://schemas.openxmlformats.org/officeDocument/2006/relationships/image" Target="../media/image170.png"/><Relationship Id="rId5" Type="http://schemas.openxmlformats.org/officeDocument/2006/relationships/image" Target="../media/image120.png"/><Relationship Id="rId10" Type="http://schemas.openxmlformats.org/officeDocument/2006/relationships/image" Target="../media/image160.png"/><Relationship Id="rId4" Type="http://schemas.openxmlformats.org/officeDocument/2006/relationships/slide" Target="slide48.xml"/><Relationship Id="rId9" Type="http://schemas.openxmlformats.org/officeDocument/2006/relationships/image" Target="../media/image1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jpeg"/><Relationship Id="rId4" Type="http://schemas.openxmlformats.org/officeDocument/2006/relationships/image" Target="../media/image72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cid:image001.png@01D320E2.520EB670" TargetMode="Externa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002-Lecture%202b_Frascati_StellarNucleosynthesis.pptx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01.png@01D320E2.520EB67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002-Lecture%202a_Frascati-2024-n_TOF.pptx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Text Box 2"/>
          <p:cNvSpPr txBox="1">
            <a:spLocks noChangeArrowheads="1"/>
          </p:cNvSpPr>
          <p:nvPr/>
        </p:nvSpPr>
        <p:spPr bwMode="auto">
          <a:xfrm>
            <a:off x="10211317" y="6512752"/>
            <a:ext cx="19415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sz="1200" dirty="0" err="1">
                <a:latin typeface="Helvetica" pitchFamily="34" charset="0"/>
              </a:rPr>
              <a:t>alberto.mengoni@cern.ch</a:t>
            </a:r>
            <a:endParaRPr lang="en-US" sz="1200" dirty="0">
              <a:latin typeface="Helvetica" pitchFamily="34" charset="0"/>
            </a:endParaRPr>
          </a:p>
        </p:txBody>
      </p:sp>
      <p:sp>
        <p:nvSpPr>
          <p:cNvPr id="9" name="Rectangle 2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73944"/>
            <a:ext cx="12210930" cy="1578609"/>
          </a:xfrm>
          <a:noFill/>
          <a:ln/>
        </p:spPr>
        <p:txBody>
          <a:bodyPr wrap="square">
            <a:spAutoFit/>
          </a:bodyPr>
          <a:lstStyle/>
          <a:p>
            <a:pPr algn="l"/>
            <a:r>
              <a:rPr lang="en-US" altLang="en-US" dirty="0"/>
              <a:t>Modeling nuclear processes</a:t>
            </a:r>
            <a:br>
              <a:rPr lang="en-US" altLang="en-US" dirty="0"/>
            </a:br>
            <a:r>
              <a:rPr lang="en-US" altLang="en-US" dirty="0"/>
              <a:t>for stellar evolution and nucleosynthesis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96EF6-9104-A947-B4D9-0E46EB35AFF3}"/>
              </a:ext>
            </a:extLst>
          </p:cNvPr>
          <p:cNvSpPr txBox="1"/>
          <p:nvPr/>
        </p:nvSpPr>
        <p:spPr>
          <a:xfrm>
            <a:off x="961573" y="2512838"/>
            <a:ext cx="844449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Introducing the Universe</a:t>
            </a:r>
          </a:p>
          <a:p>
            <a:r>
              <a:rPr lang="en-US" sz="2000" dirty="0"/>
              <a:t>Big bang nucleosynthesis, </a:t>
            </a:r>
            <a:r>
              <a:rPr lang="en-US" sz="2000" dirty="0" err="1"/>
              <a:t>CLiP</a:t>
            </a:r>
            <a:r>
              <a:rPr lang="en-US" sz="2000" dirty="0"/>
              <a:t> - </a:t>
            </a:r>
            <a:r>
              <a:rPr lang="en-US" sz="2000" baseline="30000" dirty="0"/>
              <a:t>7</a:t>
            </a:r>
            <a:r>
              <a:rPr lang="en-US" dirty="0"/>
              <a:t>Be(</a:t>
            </a:r>
            <a:r>
              <a:rPr lang="en-US" dirty="0" err="1"/>
              <a:t>n,a</a:t>
            </a:r>
            <a:r>
              <a:rPr lang="en-US" dirty="0"/>
              <a:t>) and </a:t>
            </a:r>
            <a:r>
              <a:rPr lang="en-US" baseline="30000" dirty="0"/>
              <a:t>7</a:t>
            </a:r>
            <a:r>
              <a:rPr lang="en-US" dirty="0"/>
              <a:t>Be(</a:t>
            </a:r>
            <a:r>
              <a:rPr lang="en-US" dirty="0" err="1"/>
              <a:t>n,p</a:t>
            </a:r>
            <a:r>
              <a:rPr lang="en-US" dirty="0"/>
              <a:t>) at CERN/n_TOF</a:t>
            </a:r>
          </a:p>
          <a:p>
            <a:endParaRPr lang="en-US" dirty="0"/>
          </a:p>
          <a:p>
            <a:r>
              <a:rPr lang="en-US" b="1" dirty="0"/>
              <a:t>Stellar nucleosynthesis </a:t>
            </a:r>
          </a:p>
          <a:p>
            <a:r>
              <a:rPr lang="en-US" sz="2000" dirty="0"/>
              <a:t>B</a:t>
            </a:r>
            <a:r>
              <a:rPr lang="en-US" sz="2000" baseline="30000" dirty="0"/>
              <a:t>2</a:t>
            </a:r>
            <a:r>
              <a:rPr lang="en-US" sz="2000" dirty="0"/>
              <a:t>FH processes, focus on the s-process</a:t>
            </a:r>
          </a:p>
          <a:p>
            <a:endParaRPr lang="en-US" dirty="0"/>
          </a:p>
          <a:p>
            <a:r>
              <a:rPr lang="en-US" b="1" dirty="0"/>
              <a:t>Ages and Old clocks</a:t>
            </a:r>
          </a:p>
          <a:p>
            <a:r>
              <a:rPr lang="en-US" sz="2000" dirty="0"/>
              <a:t>Nuclear </a:t>
            </a:r>
            <a:r>
              <a:rPr lang="en-US" sz="2000" dirty="0" err="1"/>
              <a:t>cosmochronometers</a:t>
            </a:r>
            <a:r>
              <a:rPr lang="en-US" sz="2000" dirty="0"/>
              <a:t>: neutron cross sections and the Re/</a:t>
            </a:r>
            <a:r>
              <a:rPr lang="en-US" sz="2000" dirty="0" err="1"/>
              <a:t>Os</a:t>
            </a:r>
            <a:r>
              <a:rPr lang="en-US" sz="2000" dirty="0"/>
              <a:t> clock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29D09-2AFA-1542-B20D-E921199A2CC2}"/>
              </a:ext>
            </a:extLst>
          </p:cNvPr>
          <p:cNvSpPr txBox="1"/>
          <p:nvPr/>
        </p:nvSpPr>
        <p:spPr>
          <a:xfrm>
            <a:off x="8430728" y="5585990"/>
            <a:ext cx="3677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Alberto Mengoni</a:t>
            </a:r>
          </a:p>
          <a:p>
            <a:pPr algn="r"/>
            <a:r>
              <a:rPr lang="en-US" sz="2000" dirty="0"/>
              <a:t>ENEA and INFN, Bologna, Italy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1BD321-C7EC-E047-921B-F54CC5E3E948}"/>
              </a:ext>
            </a:extLst>
          </p:cNvPr>
          <p:cNvSpPr txBox="1"/>
          <p:nvPr/>
        </p:nvSpPr>
        <p:spPr>
          <a:xfrm>
            <a:off x="0" y="6477000"/>
            <a:ext cx="7681911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38" dirty="0"/>
              <a:t>XXI LNF Spring School “Bruno </a:t>
            </a:r>
            <a:r>
              <a:rPr lang="en-US" sz="1138" dirty="0" err="1"/>
              <a:t>Touschek</a:t>
            </a:r>
            <a:r>
              <a:rPr lang="en-US" sz="1138" dirty="0"/>
              <a:t>” in Nuclear, Subnuclear and </a:t>
            </a:r>
            <a:r>
              <a:rPr lang="en-US" sz="1138" dirty="0" err="1"/>
              <a:t>Astroparticle</a:t>
            </a:r>
            <a:r>
              <a:rPr lang="en-US" sz="1138" dirty="0"/>
              <a:t> Physics, Frascati, 13-17 May 2024</a:t>
            </a:r>
          </a:p>
        </p:txBody>
      </p:sp>
    </p:spTree>
    <p:extLst>
      <p:ext uri="{BB962C8B-B14F-4D97-AF65-F5344CB8AC3E}">
        <p14:creationId xmlns:p14="http://schemas.microsoft.com/office/powerpoint/2010/main" val="2909731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1" t="-4736" r="10207" b="21983"/>
          <a:stretch/>
        </p:blipFill>
        <p:spPr>
          <a:xfrm>
            <a:off x="1905000" y="1083137"/>
            <a:ext cx="9144000" cy="57748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 flipH="1">
            <a:off x="6934200" y="5638800"/>
            <a:ext cx="182880" cy="1828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 flipH="1">
            <a:off x="5105400" y="5574835"/>
            <a:ext cx="182880" cy="18288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B84E54-23FE-9243-B539-67D08F05CE4E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_TOF @ CERN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B10A08-591B-514B-ADF1-8036713BAD8E}"/>
              </a:ext>
            </a:extLst>
          </p:cNvPr>
          <p:cNvSpPr txBox="1"/>
          <p:nvPr/>
        </p:nvSpPr>
        <p:spPr>
          <a:xfrm>
            <a:off x="6631576" y="274536"/>
            <a:ext cx="55604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Rubbia et al., A high resolution spallation driven facility at the CERN-PS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measure neutron cross sections in the interval from 1 eV to 250 MeV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CERN/LHC/98-02(EET) 1998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AE760F-F4CC-584A-9E0C-82E37E55BF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 bwMode="auto"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946334-66EE-7B4A-AA73-91858F6151FE}"/>
              </a:ext>
            </a:extLst>
          </p:cNvPr>
          <p:cNvSpPr txBox="1"/>
          <p:nvPr/>
        </p:nvSpPr>
        <p:spPr>
          <a:xfrm>
            <a:off x="4076703" y="5168899"/>
            <a:ext cx="673100" cy="2880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n_TOF</a:t>
            </a:r>
          </a:p>
        </p:txBody>
      </p:sp>
    </p:spTree>
    <p:extLst>
      <p:ext uri="{BB962C8B-B14F-4D97-AF65-F5344CB8AC3E}">
        <p14:creationId xmlns:p14="http://schemas.microsoft.com/office/powerpoint/2010/main" val="31494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-0.0013 -0.025 0.0336 -0.04445 0.07761 -0.04375 C 0.12175 -0.04167 0.15886 -0.02153 0.15964 0.00185 C 0.15899 0.02615 0.12578 0.04444 0.08229 0.04375 C 0.03815 0.04259 0.00104 0.02291 -1.25E-6 4.07407E-6 Z " pathEditMode="relative" rAng="16200000" ptsTypes="AAA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047 L -0.0194 -0.01736 L -0.03138 -0.02385 L -0.04844 -0.02547 L -0.06159 -0.02709 L -0.06966 -0.02223 L -0.12187 -0.01574 L -0.14492 -0.00741 L -0.14492 -0.00718 " pathEditMode="relative" rAng="0" ptsTypes="AAAAAAA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134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597E-17 7.80626E-17 L -0.08698 0.025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13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 autoUpdateAnimBg="0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D7D44F8-6F49-FE48-9664-9BD7E2BD56D1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_TOF @ CERN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22742F-DE9C-3847-A57B-787A7DC33A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 bwMode="auto"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7FABB4-C14B-5A4F-A23D-36B6DA1BE0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74" b="29012"/>
          <a:stretch/>
        </p:blipFill>
        <p:spPr>
          <a:xfrm>
            <a:off x="271849" y="1332121"/>
            <a:ext cx="8715291" cy="36743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9F8C526-E6D2-AB44-AAC8-69EEDDA6AD90}"/>
              </a:ext>
            </a:extLst>
          </p:cNvPr>
          <p:cNvGrpSpPr>
            <a:grpSpLocks noChangeAspect="1"/>
          </p:cNvGrpSpPr>
          <p:nvPr/>
        </p:nvGrpSpPr>
        <p:grpSpPr>
          <a:xfrm>
            <a:off x="10492509" y="5895401"/>
            <a:ext cx="1266111" cy="962607"/>
            <a:chOff x="2781300" y="1480456"/>
            <a:chExt cx="7194637" cy="5025919"/>
          </a:xfrm>
        </p:grpSpPr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46BA7BEE-4B63-AA48-946C-BFFE50A46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2776" y="1480456"/>
              <a:ext cx="2507924" cy="222708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E9FF0F-119C-2D4A-A6D0-43F248C33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1300" y="1480456"/>
              <a:ext cx="7194637" cy="502591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34B3F55-72D6-0147-AB5D-8328FA318524}"/>
              </a:ext>
            </a:extLst>
          </p:cNvPr>
          <p:cNvSpPr txBox="1"/>
          <p:nvPr/>
        </p:nvSpPr>
        <p:spPr>
          <a:xfrm>
            <a:off x="1612192" y="5033168"/>
            <a:ext cx="337412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experimental areas (EAR)</a:t>
            </a:r>
          </a:p>
          <a:p>
            <a:pPr marL="285730" marR="0" lvl="0" indent="-28573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Horizontal flight path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 at 200 m</a:t>
            </a:r>
          </a:p>
          <a:p>
            <a:pPr marL="285730" marR="0" lvl="0" indent="-28573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Vertical flight-path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 at 20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99173B-7006-DD40-906F-0CE5DE7B2FE8}"/>
              </a:ext>
            </a:extLst>
          </p:cNvPr>
          <p:cNvSpPr txBox="1"/>
          <p:nvPr/>
        </p:nvSpPr>
        <p:spPr>
          <a:xfrm>
            <a:off x="6096008" y="5033161"/>
            <a:ext cx="371544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beam lines with</a:t>
            </a:r>
          </a:p>
          <a:p>
            <a:pPr marL="285730" marR="0" lvl="0" indent="-28573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collimator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halo cleaning, initial beam shaping</a:t>
            </a:r>
          </a:p>
          <a:p>
            <a:pPr marL="285730" marR="0" lvl="0" indent="-28573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 station</a:t>
            </a:r>
          </a:p>
          <a:p>
            <a:pPr marL="285730" marR="0" lvl="0" indent="-28573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Sweeping magnet</a:t>
            </a:r>
          </a:p>
          <a:p>
            <a:pPr marL="285730" marR="0" lvl="0" indent="-28573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collimator for beam shaping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4DEF0-D7F2-7D43-896C-D76E3F7AB7DA}"/>
              </a:ext>
            </a:extLst>
          </p:cNvPr>
          <p:cNvSpPr txBox="1"/>
          <p:nvPr/>
        </p:nvSpPr>
        <p:spPr>
          <a:xfrm>
            <a:off x="9376176" y="4386837"/>
            <a:ext cx="24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GeV/c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 beam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the PS accelerator</a:t>
            </a:r>
          </a:p>
        </p:txBody>
      </p:sp>
    </p:spTree>
    <p:extLst>
      <p:ext uri="{BB962C8B-B14F-4D97-AF65-F5344CB8AC3E}">
        <p14:creationId xmlns:p14="http://schemas.microsoft.com/office/powerpoint/2010/main" val="432318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995" y="1371051"/>
            <a:ext cx="6495011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54DE98-88AB-7247-8F33-F024839ED2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34027" y="5824174"/>
            <a:ext cx="747991" cy="747991"/>
          </a:xfrm>
          <a:prstGeom prst="rect">
            <a:avLst/>
          </a:prstGeom>
        </p:spPr>
      </p:pic>
      <p:pic>
        <p:nvPicPr>
          <p:cNvPr id="13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0D82C94-5644-014B-BFF8-AE3A4BB3AD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191273" y="5799131"/>
            <a:ext cx="1009504" cy="949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BD2B1D-5CA5-0F49-8FA0-1635EA7F87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6333" y="5776947"/>
            <a:ext cx="856259" cy="84244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8380C08-1C1D-7640-AD31-C353723E711D}"/>
              </a:ext>
            </a:extLst>
          </p:cNvPr>
          <p:cNvSpPr txBox="1">
            <a:spLocks/>
          </p:cNvSpPr>
          <p:nvPr/>
        </p:nvSpPr>
        <p:spPr bwMode="auto">
          <a:xfrm>
            <a:off x="-1" y="7878"/>
            <a:ext cx="1199405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_TOF @ CERN: 3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-generation target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DDF9FE2-D22B-40F3-9E53-71626D652CB1}"/>
              </a:ext>
            </a:extLst>
          </p:cNvPr>
          <p:cNvSpPr txBox="1">
            <a:spLocks/>
          </p:cNvSpPr>
          <p:nvPr/>
        </p:nvSpPr>
        <p:spPr>
          <a:xfrm>
            <a:off x="403485" y="1333441"/>
            <a:ext cx="5293507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67" marR="0" lvl="0" indent="-457167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generation spallation target, pure Pb based,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-gas cooled, water moderated</a:t>
            </a:r>
          </a:p>
          <a:p>
            <a:pPr marL="457167" marR="0" lvl="0" indent="-457167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Several innovations have been introduced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08629E-58AF-4AFC-8722-026EEA45448D}"/>
              </a:ext>
            </a:extLst>
          </p:cNvPr>
          <p:cNvSpPr txBox="1"/>
          <p:nvPr/>
        </p:nvSpPr>
        <p:spPr>
          <a:xfrm>
            <a:off x="7275398" y="6387495"/>
            <a:ext cx="4916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 Oliver Aberle and Marco Calviani CERN</a:t>
            </a:r>
          </a:p>
        </p:txBody>
      </p:sp>
    </p:spTree>
    <p:extLst>
      <p:ext uri="{BB962C8B-B14F-4D97-AF65-F5344CB8AC3E}">
        <p14:creationId xmlns:p14="http://schemas.microsoft.com/office/powerpoint/2010/main" val="208371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995" y="1371051"/>
            <a:ext cx="6495011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54DE98-88AB-7247-8F33-F024839ED2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34027" y="5824174"/>
            <a:ext cx="747991" cy="747991"/>
          </a:xfrm>
          <a:prstGeom prst="rect">
            <a:avLst/>
          </a:prstGeom>
        </p:spPr>
      </p:pic>
      <p:pic>
        <p:nvPicPr>
          <p:cNvPr id="13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0D82C94-5644-014B-BFF8-AE3A4BB3AD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191273" y="5799131"/>
            <a:ext cx="1009504" cy="949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BD2B1D-5CA5-0F49-8FA0-1635EA7F87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6333" y="5776947"/>
            <a:ext cx="856259" cy="84244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8380C08-1C1D-7640-AD31-C353723E711D}"/>
              </a:ext>
            </a:extLst>
          </p:cNvPr>
          <p:cNvSpPr txBox="1">
            <a:spLocks/>
          </p:cNvSpPr>
          <p:nvPr/>
        </p:nvSpPr>
        <p:spPr bwMode="auto">
          <a:xfrm>
            <a:off x="-1" y="7878"/>
            <a:ext cx="1199405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_TOF @ CERN: 3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-generation target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283D19-0250-4A83-BA88-DBF6E7E2C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15" y="1371053"/>
            <a:ext cx="5469796" cy="39342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38AF38-952B-4D7C-9FEA-DA9405253154}"/>
              </a:ext>
            </a:extLst>
          </p:cNvPr>
          <p:cNvSpPr txBox="1"/>
          <p:nvPr/>
        </p:nvSpPr>
        <p:spPr>
          <a:xfrm>
            <a:off x="7217692" y="6420696"/>
            <a:ext cx="497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 Oliver Aberle and Marco Calviani, CERN</a:t>
            </a:r>
          </a:p>
        </p:txBody>
      </p:sp>
    </p:spTree>
    <p:extLst>
      <p:ext uri="{BB962C8B-B14F-4D97-AF65-F5344CB8AC3E}">
        <p14:creationId xmlns:p14="http://schemas.microsoft.com/office/powerpoint/2010/main" val="149914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A226AE-DC5D-1C4E-967F-D50FA9B5CA5A}"/>
              </a:ext>
            </a:extLst>
          </p:cNvPr>
          <p:cNvSpPr txBox="1"/>
          <p:nvPr/>
        </p:nvSpPr>
        <p:spPr>
          <a:xfrm>
            <a:off x="7217692" y="6420696"/>
            <a:ext cx="497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 Oliver Aberle and Marco Calviani, CERN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54DE98-88AB-7247-8F33-F024839ED2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34027" y="5824174"/>
            <a:ext cx="747991" cy="747991"/>
          </a:xfrm>
          <a:prstGeom prst="rect">
            <a:avLst/>
          </a:prstGeom>
        </p:spPr>
      </p:pic>
      <p:pic>
        <p:nvPicPr>
          <p:cNvPr id="13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0D82C94-5644-014B-BFF8-AE3A4BB3AD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191273" y="5799131"/>
            <a:ext cx="1009504" cy="949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BD2B1D-5CA5-0F49-8FA0-1635EA7F87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6333" y="5776947"/>
            <a:ext cx="856259" cy="84244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8380C08-1C1D-7640-AD31-C353723E711D}"/>
              </a:ext>
            </a:extLst>
          </p:cNvPr>
          <p:cNvSpPr txBox="1">
            <a:spLocks/>
          </p:cNvSpPr>
          <p:nvPr/>
        </p:nvSpPr>
        <p:spPr bwMode="auto">
          <a:xfrm>
            <a:off x="-1" y="7878"/>
            <a:ext cx="1199405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_TOF @ CERN: 3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-generation target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A046295-61EF-4DDB-A2E9-E911AC7A3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r="16799"/>
          <a:stretch/>
        </p:blipFill>
        <p:spPr bwMode="auto">
          <a:xfrm>
            <a:off x="3" y="5"/>
            <a:ext cx="5033044" cy="527816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CC3331-479F-4833-A040-D4C492843B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596" b="2"/>
          <a:stretch/>
        </p:blipFill>
        <p:spPr>
          <a:xfrm>
            <a:off x="6680865" y="1243478"/>
            <a:ext cx="4917247" cy="4034699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939D0D-B674-4C02-A835-9B1A0F236D1E}"/>
              </a:ext>
            </a:extLst>
          </p:cNvPr>
          <p:cNvSpPr txBox="1"/>
          <p:nvPr/>
        </p:nvSpPr>
        <p:spPr bwMode="auto">
          <a:xfrm>
            <a:off x="7092790" y="5383703"/>
            <a:ext cx="3991927" cy="461665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Cooling and moderator station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472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E6B023-3E4F-4C4A-889B-D2E36B8F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8930-534F-C44E-8EAD-000BFE35A4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8" y="5895394"/>
            <a:ext cx="806448" cy="796136"/>
          </a:xfrm>
          <a:prstGeom prst="rect">
            <a:avLst/>
          </a:prstGeom>
          <a:noFill/>
          <a:effectLst/>
        </p:spPr>
      </p:pic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2F49DB56-D099-5C44-AB08-713E3C410B99}"/>
              </a:ext>
            </a:extLst>
          </p:cNvPr>
          <p:cNvGraphicFramePr>
            <a:graphicFrameLocks noGrp="1"/>
          </p:cNvGraphicFramePr>
          <p:nvPr/>
        </p:nvGraphicFramePr>
        <p:xfrm>
          <a:off x="1892884" y="1463040"/>
          <a:ext cx="7924800" cy="4965704"/>
        </p:xfrm>
        <a:graphic>
          <a:graphicData uri="http://schemas.openxmlformats.org/drawingml/2006/table">
            <a:tbl>
              <a:tblPr/>
              <a:tblGrid>
                <a:gridCol w="472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463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proton beam momentum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20 GeV/c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intensity (dedicated mode)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8.5</a:t>
                      </a: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 x 10</a:t>
                      </a:r>
                      <a:r>
                        <a:rPr kumimoji="0" lang="en-US" altLang="en-US" sz="2000" b="0" i="0" u="none" strike="noStrike" cap="none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12  </a:t>
                      </a: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protons/pulse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repetition frequency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1 pulse/1.2s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pulse width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6 ns (rms)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n/p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&gt;</a:t>
                      </a: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 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lead target dimensions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40x46x63 cm</a:t>
                      </a:r>
                      <a:r>
                        <a:rPr kumimoji="0" lang="en-US" altLang="en-US" sz="2000" b="0" i="0" u="none" strike="noStrike" cap="none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cooling &amp; moderation material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N</a:t>
                      </a:r>
                      <a:r>
                        <a:rPr kumimoji="0" lang="en-US" altLang="en-US" sz="2000" b="0" i="0" u="none" strike="noStrike" cap="none" normalizeH="0" baseline="-2500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2</a:t>
                      </a: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 &amp; H</a:t>
                      </a:r>
                      <a:r>
                        <a:rPr kumimoji="0" lang="en-US" altLang="en-US" sz="2000" b="0" i="0" u="none" strike="noStrike" cap="none" normalizeH="0" baseline="-25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2</a:t>
                      </a: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O (borated)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moderator thickness in the exit face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neutron beam dimension in EAR-1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(capture mode)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 sz="3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1pPr>
                      <a:lvl2pPr>
                        <a:buClr>
                          <a:schemeClr val="folHlink"/>
                        </a:buClr>
                        <a:defRPr sz="2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2pPr>
                      <a:lvl3pPr>
                        <a:buClr>
                          <a:schemeClr val="hlink"/>
                        </a:buClr>
                        <a:defRPr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3pPr>
                      <a:lvl4pPr>
                        <a:buClr>
                          <a:schemeClr val="fol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4pPr>
                      <a:lvl5pPr>
                        <a:buClr>
                          <a:schemeClr val="hlink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D9719"/>
                        </a:buClr>
                        <a:buSzPct val="6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3366"/>
                            </a:outerShdw>
                          </a:effectLst>
                          <a:latin typeface="Tahoma" charset="0"/>
                        </a:rPr>
                        <a:t>2 cm (FWHM)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2FD9E55-B43C-B01E-D405-461A318A4869}"/>
              </a:ext>
            </a:extLst>
          </p:cNvPr>
          <p:cNvSpPr txBox="1">
            <a:spLocks/>
          </p:cNvSpPr>
          <p:nvPr/>
        </p:nvSpPr>
        <p:spPr bwMode="auto">
          <a:xfrm>
            <a:off x="-1" y="7878"/>
            <a:ext cx="11994059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_TOF @ CERN: 3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rd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-generation target</a:t>
            </a:r>
          </a:p>
        </p:txBody>
      </p:sp>
    </p:spTree>
    <p:extLst>
      <p:ext uri="{BB962C8B-B14F-4D97-AF65-F5344CB8AC3E}">
        <p14:creationId xmlns:p14="http://schemas.microsoft.com/office/powerpoint/2010/main" val="3351550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38DDBE-41A2-D24C-80DE-0A599A1C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D5FEC-7371-BC4F-B41C-B95A0CCB68E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6B023-3E4F-4C4A-889B-D2E36B8F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5B9B432-0672-4F93-97FB-458F8BC59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147" y="92017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B3A92B-F4C5-4EB8-B285-29D9B6C0F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147" y="310140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772B30E-6B16-49BF-980C-F2E9D64EB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5808" y="158455"/>
            <a:ext cx="11978864" cy="6159851"/>
          </a:xfr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EE0A07C-7063-4E3E-96C4-A1FFEF66027E}"/>
              </a:ext>
            </a:extLst>
          </p:cNvPr>
          <p:cNvSpPr txBox="1">
            <a:spLocks/>
          </p:cNvSpPr>
          <p:nvPr/>
        </p:nvSpPr>
        <p:spPr>
          <a:xfrm>
            <a:off x="11064554" y="6408000"/>
            <a:ext cx="681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B8BB1-32E2-4968-B07C-A73D276DEBB4}"/>
              </a:ext>
            </a:extLst>
          </p:cNvPr>
          <p:cNvSpPr txBox="1"/>
          <p:nvPr/>
        </p:nvSpPr>
        <p:spPr bwMode="auto">
          <a:xfrm>
            <a:off x="1487490" y="5733924"/>
            <a:ext cx="2232599" cy="461665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Spallation target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F0EA51-B3B5-402D-BD4F-FB1EB7B325F3}"/>
              </a:ext>
            </a:extLst>
          </p:cNvPr>
          <p:cNvSpPr txBox="1"/>
          <p:nvPr/>
        </p:nvSpPr>
        <p:spPr bwMode="auto">
          <a:xfrm>
            <a:off x="3719736" y="2204868"/>
            <a:ext cx="2412712" cy="461665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shielding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0BC29-DB70-42F6-AE82-0403E5D790DB}"/>
              </a:ext>
            </a:extLst>
          </p:cNvPr>
          <p:cNvSpPr txBox="1"/>
          <p:nvPr/>
        </p:nvSpPr>
        <p:spPr bwMode="auto">
          <a:xfrm>
            <a:off x="7047677" y="2533763"/>
            <a:ext cx="1815369" cy="461665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collimator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3D5960-055B-4C7C-972F-095F0741AF19}"/>
              </a:ext>
            </a:extLst>
          </p:cNvPr>
          <p:cNvSpPr txBox="1"/>
          <p:nvPr/>
        </p:nvSpPr>
        <p:spPr bwMode="auto">
          <a:xfrm>
            <a:off x="8667581" y="3910051"/>
            <a:ext cx="3182474" cy="461665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“shaping” collimator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F0E1D0-8E30-414F-8682-2CF201518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812" y="4603367"/>
            <a:ext cx="4063193" cy="2105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7884ED-D27F-4B7A-B6E5-F1D406D9E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0671" y="328399"/>
            <a:ext cx="3983883" cy="20640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DDDA00-BDFF-4CF7-A3C5-ABC29223324F}"/>
              </a:ext>
            </a:extLst>
          </p:cNvPr>
          <p:cNvSpPr txBox="1"/>
          <p:nvPr/>
        </p:nvSpPr>
        <p:spPr bwMode="auto">
          <a:xfrm>
            <a:off x="7392148" y="1887219"/>
            <a:ext cx="3170035" cy="461665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SmCo sweeping magnet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ECD3F4-B738-431C-9881-8D9DA090BB82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1271465" y="5013178"/>
            <a:ext cx="1332325" cy="720746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4C3C7B-B3A6-4A01-8E4A-277A57EACE20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2207568" y="2666533"/>
            <a:ext cx="2718524" cy="170518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8C484A-1FD1-4093-98FA-AB5BB1C49A87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4332039" y="2666533"/>
            <a:ext cx="594055" cy="145749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640B557-5F44-4F13-B144-33F32BD8F1BC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926092" y="2666533"/>
            <a:ext cx="1889988" cy="94957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081F10-4E79-49C4-8AA3-E93F77092266}"/>
              </a:ext>
            </a:extLst>
          </p:cNvPr>
          <p:cNvCxnSpPr>
            <a:cxnSpLocks/>
          </p:cNvCxnSpPr>
          <p:nvPr/>
        </p:nvCxnSpPr>
        <p:spPr>
          <a:xfrm>
            <a:off x="8968397" y="2743511"/>
            <a:ext cx="944031" cy="25191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A53E854-2492-404C-BFC1-A725F7A2500F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0258818" y="3141317"/>
            <a:ext cx="589712" cy="76873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D86024F-B751-46A5-8357-974A96377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7853" y="4944095"/>
            <a:ext cx="3400959" cy="17703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E9DC073-7F6F-46BC-A77A-2E0757D05C0D}"/>
              </a:ext>
            </a:extLst>
          </p:cNvPr>
          <p:cNvSpPr txBox="1"/>
          <p:nvPr/>
        </p:nvSpPr>
        <p:spPr bwMode="auto">
          <a:xfrm>
            <a:off x="6146631" y="4222622"/>
            <a:ext cx="1753365" cy="461665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 station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B0E3D79-95D7-46A7-95BC-585540C311F4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7023312" y="3238378"/>
            <a:ext cx="2581026" cy="98424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Arrow 35">
            <a:extLst>
              <a:ext uri="{FF2B5EF4-FFF2-40B4-BE49-F238E27FC236}">
                <a16:creationId xmlns:a16="http://schemas.microsoft.com/office/drawing/2014/main" id="{73715F1A-6046-44E6-9AE3-D10D24D1B73C}"/>
              </a:ext>
            </a:extLst>
          </p:cNvPr>
          <p:cNvSpPr/>
          <p:nvPr/>
        </p:nvSpPr>
        <p:spPr>
          <a:xfrm rot="20926619">
            <a:off x="1691861" y="4658447"/>
            <a:ext cx="333088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B8930-534F-C44E-8EAD-000BFE35A4C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DDC501CB-943A-49F2-AAD9-DDDAABD691CA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EAR1 beam line</a:t>
            </a:r>
          </a:p>
        </p:txBody>
      </p:sp>
    </p:spTree>
    <p:extLst>
      <p:ext uri="{BB962C8B-B14F-4D97-AF65-F5344CB8AC3E}">
        <p14:creationId xmlns:p14="http://schemas.microsoft.com/office/powerpoint/2010/main" val="1914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38DDBE-41A2-D24C-80DE-0A599A1C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9279" y="-4300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D5FEC-7371-BC4F-B41C-B95A0CCB68E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5B9B432-0672-4F93-97FB-458F8BC59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626" y="87399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B3A92B-F4C5-4EB8-B285-29D9B6C0F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626" y="305522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1249F0A-5251-464A-881F-3AEE26543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672" y="327415"/>
            <a:ext cx="11331933" cy="5827183"/>
          </a:xfr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9B3757B-A135-442C-9D39-22E6F94A0C2C}"/>
              </a:ext>
            </a:extLst>
          </p:cNvPr>
          <p:cNvSpPr txBox="1">
            <a:spLocks/>
          </p:cNvSpPr>
          <p:nvPr/>
        </p:nvSpPr>
        <p:spPr>
          <a:xfrm>
            <a:off x="12625031" y="6361820"/>
            <a:ext cx="6812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8CC67C-95F7-414E-9D71-D1657FA76625}"/>
              </a:ext>
            </a:extLst>
          </p:cNvPr>
          <p:cNvSpPr txBox="1"/>
          <p:nvPr/>
        </p:nvSpPr>
        <p:spPr bwMode="auto">
          <a:xfrm>
            <a:off x="1751828" y="4030896"/>
            <a:ext cx="2232599" cy="461665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Spallation target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23F129-551C-471A-A472-46BFC746D79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868128" y="4492561"/>
            <a:ext cx="2772131" cy="105050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062495-42B9-4699-A4AD-BF40647422BC}"/>
              </a:ext>
            </a:extLst>
          </p:cNvPr>
          <p:cNvSpPr txBox="1"/>
          <p:nvPr/>
        </p:nvSpPr>
        <p:spPr bwMode="auto">
          <a:xfrm>
            <a:off x="2759937" y="3010175"/>
            <a:ext cx="1815369" cy="461665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collimator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13B952-B635-482D-B07F-F03E4C2EE9D1}"/>
              </a:ext>
            </a:extLst>
          </p:cNvPr>
          <p:cNvSpPr txBox="1"/>
          <p:nvPr/>
        </p:nvSpPr>
        <p:spPr bwMode="auto">
          <a:xfrm>
            <a:off x="7368449" y="1509170"/>
            <a:ext cx="3182474" cy="461665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“shaping” collimator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F2921B-EBE2-4A6F-8A08-BB339B48A3AD}"/>
              </a:ext>
            </a:extLst>
          </p:cNvPr>
          <p:cNvSpPr txBox="1"/>
          <p:nvPr/>
        </p:nvSpPr>
        <p:spPr bwMode="auto">
          <a:xfrm>
            <a:off x="7368452" y="2274079"/>
            <a:ext cx="1753365" cy="461665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Filter station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3975A6-8AAC-49F8-B581-6A1578344586}"/>
              </a:ext>
            </a:extLst>
          </p:cNvPr>
          <p:cNvCxnSpPr>
            <a:cxnSpLocks/>
          </p:cNvCxnSpPr>
          <p:nvPr/>
        </p:nvCxnSpPr>
        <p:spPr>
          <a:xfrm>
            <a:off x="4680659" y="3211225"/>
            <a:ext cx="1175625" cy="81967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A7BBC9-D984-46E0-A312-F60528103EF1}"/>
              </a:ext>
            </a:extLst>
          </p:cNvPr>
          <p:cNvSpPr txBox="1"/>
          <p:nvPr/>
        </p:nvSpPr>
        <p:spPr bwMode="auto">
          <a:xfrm>
            <a:off x="7368451" y="2987764"/>
            <a:ext cx="3170035" cy="461665"/>
          </a:xfrm>
          <a:prstGeom prst="rect">
            <a:avLst/>
          </a:prstGeom>
          <a:ln w="444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SmCo sweeping magnet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CFF3CE-B5E7-4EB9-8124-E81BB780F2FD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049637" y="3218595"/>
            <a:ext cx="1318812" cy="30274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CB1CEA2-9584-47DD-9724-4B090170280C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271029" y="2504910"/>
            <a:ext cx="1097423" cy="534076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9585C9-DE15-44EB-B847-C41594C523E0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144313" y="1740001"/>
            <a:ext cx="1224136" cy="76490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ight Arrow 30">
            <a:extLst>
              <a:ext uri="{FF2B5EF4-FFF2-40B4-BE49-F238E27FC236}">
                <a16:creationId xmlns:a16="http://schemas.microsoft.com/office/drawing/2014/main" id="{7DE780B3-725E-4576-B62A-9F59A9718C13}"/>
              </a:ext>
            </a:extLst>
          </p:cNvPr>
          <p:cNvSpPr/>
          <p:nvPr/>
        </p:nvSpPr>
        <p:spPr>
          <a:xfrm rot="16200000">
            <a:off x="4822276" y="4309707"/>
            <a:ext cx="1175409" cy="318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ight Arrow 31">
            <a:extLst>
              <a:ext uri="{FF2B5EF4-FFF2-40B4-BE49-F238E27FC236}">
                <a16:creationId xmlns:a16="http://schemas.microsoft.com/office/drawing/2014/main" id="{C1C4B6C6-5796-4920-BA5A-6F345646632A}"/>
              </a:ext>
            </a:extLst>
          </p:cNvPr>
          <p:cNvSpPr/>
          <p:nvPr/>
        </p:nvSpPr>
        <p:spPr>
          <a:xfrm rot="20370337">
            <a:off x="6268325" y="5299453"/>
            <a:ext cx="3330885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ooter Placeholder 1">
            <a:extLst>
              <a:ext uri="{FF2B5EF4-FFF2-40B4-BE49-F238E27FC236}">
                <a16:creationId xmlns:a16="http://schemas.microsoft.com/office/drawing/2014/main" id="{9D9B7910-8896-4899-8BD1-7CDBB80C0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9745" y="6361822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Calviani | n_TOF Facility at CERN | NSTAPP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50D8EF9-B5CF-484E-BABA-631EEB2376C6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EAR2 beam line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DE4A5A-30D8-478D-9707-AF9D6B69D3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95816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E6B023-3E4F-4C4A-889B-D2E36B8F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8930-534F-C44E-8EAD-000BFE35A4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8A6F96-AC46-E24C-A5EF-298046BD2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50" y="1361370"/>
            <a:ext cx="5863459" cy="4397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9DB01B-AD28-C843-AE1E-720EE741CB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2598863"/>
            <a:ext cx="3888821" cy="31600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BC1F90-1C01-4D41-BB17-82195287901E}"/>
              </a:ext>
            </a:extLst>
          </p:cNvPr>
          <p:cNvSpPr txBox="1"/>
          <p:nvPr/>
        </p:nvSpPr>
        <p:spPr>
          <a:xfrm>
            <a:off x="212035" y="1192701"/>
            <a:ext cx="498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2-Quad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Timepix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 been used for beam alignment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for flux measurement in Phase-2021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92D2D7-F4F3-6B43-8C3A-3B42854E2E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59919" y="3290301"/>
            <a:ext cx="3160816" cy="17779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0D763F7-2855-CB26-8F11-C8169B2E44AF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Experimental Area 1 (EAR1)</a:t>
            </a:r>
          </a:p>
        </p:txBody>
      </p:sp>
    </p:spTree>
    <p:extLst>
      <p:ext uri="{BB962C8B-B14F-4D97-AF65-F5344CB8AC3E}">
        <p14:creationId xmlns:p14="http://schemas.microsoft.com/office/powerpoint/2010/main" val="1812542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/>
          <p:nvPr/>
        </p:nvSpPr>
        <p:spPr>
          <a:xfrm>
            <a:off x="4254350" y="1215502"/>
            <a:ext cx="3598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i-TED detectors </a:t>
            </a:r>
            <a:r>
              <a:rPr kumimoji="0" lang="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 5 cm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9" name="Google Shape;23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4760" y="1907949"/>
            <a:ext cx="3382232" cy="253773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3"/>
          <p:cNvSpPr txBox="1"/>
          <p:nvPr/>
        </p:nvSpPr>
        <p:spPr>
          <a:xfrm>
            <a:off x="4015200" y="4455980"/>
            <a:ext cx="40767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holder center shifted: +1.5 mm (timepix)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1" name="Google Shape;241;p23"/>
          <p:cNvPicPr preferRelativeResize="0"/>
          <p:nvPr/>
        </p:nvPicPr>
        <p:blipFill rotWithShape="1">
          <a:blip r:embed="rId4">
            <a:alphaModFix/>
          </a:blip>
          <a:srcRect l="10948" t="16584" r="22411" b="17630"/>
          <a:stretch/>
        </p:blipFill>
        <p:spPr>
          <a:xfrm>
            <a:off x="43967" y="1100067"/>
            <a:ext cx="3598403" cy="4736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 rotWithShape="1">
          <a:blip r:embed="rId5">
            <a:alphaModFix/>
          </a:blip>
          <a:srcRect t="14485" b="17152"/>
          <a:stretch/>
        </p:blipFill>
        <p:spPr>
          <a:xfrm>
            <a:off x="8493983" y="1927054"/>
            <a:ext cx="3454967" cy="419333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/>
          <p:nvPr/>
        </p:nvSpPr>
        <p:spPr>
          <a:xfrm>
            <a:off x="7663900" y="2062800"/>
            <a:ext cx="1086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Google Shape;244;p23"/>
          <p:cNvSpPr txBox="1"/>
          <p:nvPr/>
        </p:nvSpPr>
        <p:spPr>
          <a:xfrm>
            <a:off x="9259067" y="3636034"/>
            <a:ext cx="1086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Google Shape;245;p23"/>
          <p:cNvSpPr txBox="1"/>
          <p:nvPr/>
        </p:nvSpPr>
        <p:spPr>
          <a:xfrm>
            <a:off x="9016300" y="2755467"/>
            <a:ext cx="1086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Google Shape;246;p23"/>
          <p:cNvSpPr txBox="1"/>
          <p:nvPr/>
        </p:nvSpPr>
        <p:spPr>
          <a:xfrm>
            <a:off x="10000700" y="2774000"/>
            <a:ext cx="1086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Google Shape;247;p23"/>
          <p:cNvSpPr txBox="1"/>
          <p:nvPr/>
        </p:nvSpPr>
        <p:spPr>
          <a:xfrm>
            <a:off x="9963367" y="3940834"/>
            <a:ext cx="1086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Google Shape;248;p23"/>
          <p:cNvSpPr txBox="1"/>
          <p:nvPr/>
        </p:nvSpPr>
        <p:spPr>
          <a:xfrm>
            <a:off x="8439700" y="1368867"/>
            <a:ext cx="4465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L-C6D6 detectors </a:t>
            </a:r>
            <a:r>
              <a:rPr kumimoji="0" lang="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@15 cm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9" name="Google Shape;249;p23"/>
          <p:cNvCxnSpPr/>
          <p:nvPr/>
        </p:nvCxnSpPr>
        <p:spPr>
          <a:xfrm flipH="1">
            <a:off x="7946567" y="721100"/>
            <a:ext cx="14000" cy="6030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50" name="Google Shape;250;p23"/>
          <p:cNvSpPr txBox="1"/>
          <p:nvPr/>
        </p:nvSpPr>
        <p:spPr>
          <a:xfrm>
            <a:off x="4349868" y="882233"/>
            <a:ext cx="2889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SETUP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Google Shape;251;p23"/>
          <p:cNvSpPr txBox="1"/>
          <p:nvPr/>
        </p:nvSpPr>
        <p:spPr>
          <a:xfrm>
            <a:off x="8749900" y="888734"/>
            <a:ext cx="2889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24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ANCILLARY SETUP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58E90F2-5F8A-4145-BDEA-FE3E4208D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6D7883-278F-457F-8CF0-7DAC4535ED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098" y="5895394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94331-C6D2-46DD-B2ED-7C090FE9F9B3}"/>
              </a:ext>
            </a:extLst>
          </p:cNvPr>
          <p:cNvSpPr txBox="1"/>
          <p:nvPr/>
        </p:nvSpPr>
        <p:spPr>
          <a:xfrm>
            <a:off x="4175786" y="5020413"/>
            <a:ext cx="358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LaCl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crystals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coupled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SiPM’s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922D65-F3E8-4991-92E4-CAAC944EBB88}"/>
              </a:ext>
            </a:extLst>
          </p:cNvPr>
          <p:cNvSpPr txBox="1"/>
          <p:nvPr/>
        </p:nvSpPr>
        <p:spPr>
          <a:xfrm>
            <a:off x="9430320" y="665986"/>
            <a:ext cx="2766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 courtesy of Jorge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Lerendegui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D7654-0805-762F-9EFF-1D251D0C5B02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Experimental Area 1 (EAR1)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205984" y="1219200"/>
            <a:ext cx="5899150" cy="434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132576" y="2072640"/>
            <a:ext cx="1828800" cy="182880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5129784" y="5562601"/>
            <a:ext cx="6019800" cy="839945"/>
          </a:xfr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effectLst/>
              </a:rPr>
              <a:t>Contributions to the total predicted lithium abundance from the adopted GCE model of Fields &amp; Olive (1999a, 1999b), compared with low metallicity stars (RNB) and high-metallicity stars (Lambert, Heath, &amp; </a:t>
            </a:r>
            <a:r>
              <a:rPr lang="en-US" sz="1200" dirty="0" err="1">
                <a:effectLst/>
              </a:rPr>
              <a:t>Edvardsson</a:t>
            </a:r>
            <a:r>
              <a:rPr lang="en-US" sz="1200" dirty="0">
                <a:effectLst/>
              </a:rPr>
              <a:t> 1991). The solid curve is the sum of all components.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89416" y="6248657"/>
            <a:ext cx="2976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S G Ryan et al. ApJ 530 (2000) L57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20384" y="2160468"/>
            <a:ext cx="1828800" cy="1828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002" y="2323614"/>
            <a:ext cx="305173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Expected from CMB analysis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and standard BBN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220" y="4281584"/>
            <a:ext cx="3190040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Expected from standard BBN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Y</a:t>
            </a:r>
            <a:r>
              <a:rPr lang="en-US" baseline="-25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p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 and D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abundance concordance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33533" y="4071408"/>
            <a:ext cx="1828800" cy="182880"/>
          </a:xfrm>
          <a:prstGeom prst="rect">
            <a:avLst/>
          </a:prstGeom>
          <a:solidFill>
            <a:srgbClr val="FF6699">
              <a:alpha val="84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34398" y="2310778"/>
            <a:ext cx="1828800" cy="1828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40748" y="1048512"/>
                <a:ext cx="3249440" cy="77714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no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Best value from observations: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[Li/H] = 1.6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0.3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48" y="1048512"/>
                <a:ext cx="3249440" cy="777146"/>
              </a:xfrm>
              <a:prstGeom prst="rect">
                <a:avLst/>
              </a:prstGeom>
              <a:blipFill>
                <a:blip r:embed="rId3"/>
                <a:stretch>
                  <a:fillRect l="-1938" t="-3226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27889" y="5391912"/>
                <a:ext cx="2055371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  <a:ea typeface="Cambria Math" panose="02040503050406030204" pitchFamily="18" charset="0"/>
                  </a:rPr>
                  <a:t>3.9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[Li/H]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5.3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89" y="5391912"/>
                <a:ext cx="2055371" cy="369332"/>
              </a:xfrm>
              <a:prstGeom prst="rect">
                <a:avLst/>
              </a:prstGeom>
              <a:blipFill>
                <a:blip r:embed="rId4"/>
                <a:stretch>
                  <a:fillRect l="-1829" t="-9677" r="-3049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4398" y="3014186"/>
                <a:ext cx="2301592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[Li/H] = 4.45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0.05</a:t>
                </a:r>
                <a:endParaRPr lang="en-US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98" y="3014186"/>
                <a:ext cx="2301592" cy="369332"/>
              </a:xfrm>
              <a:prstGeom prst="rect">
                <a:avLst/>
              </a:prstGeom>
              <a:blipFill>
                <a:blip r:embed="rId5"/>
                <a:stretch>
                  <a:fillRect l="-2186" t="-6452" r="-2732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22"/>
          <p:cNvSpPr txBox="1">
            <a:spLocks noChangeArrowheads="1"/>
          </p:cNvSpPr>
          <p:nvPr/>
        </p:nvSpPr>
        <p:spPr bwMode="auto">
          <a:xfrm>
            <a:off x="0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altLang="en-US" sz="4400" dirty="0" err="1">
                <a:latin typeface="Tahoma"/>
              </a:rPr>
              <a:t>CLiP</a:t>
            </a:r>
            <a:r>
              <a:rPr lang="en-US" altLang="en-US" sz="4400" dirty="0">
                <a:latin typeface="Tahoma"/>
              </a:rPr>
              <a:t> – Cosmological Lithium Problem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9288" y="6379536"/>
            <a:ext cx="3020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1400" dirty="0">
                <a:solidFill>
                  <a:srgbClr val="FFFFFF"/>
                </a:solidFill>
                <a:latin typeface="Tahoma" charset="0"/>
              </a:rPr>
              <a:t>BD Fields et al., PDG Review (2016)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8088" y="5889867"/>
            <a:ext cx="172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[ ] : 10</a:t>
            </a:r>
            <a:r>
              <a:rPr lang="en-US" sz="20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-10</a:t>
            </a:r>
          </a:p>
        </p:txBody>
      </p:sp>
    </p:spTree>
    <p:extLst>
      <p:ext uri="{BB962C8B-B14F-4D97-AF65-F5344CB8AC3E}">
        <p14:creationId xmlns:p14="http://schemas.microsoft.com/office/powerpoint/2010/main" val="24975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/>
      <p:bldP spid="9" grpId="0"/>
      <p:bldP spid="10" grpId="0" animBg="1"/>
      <p:bldP spid="11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Google Shape;163;p20"/>
          <p:cNvCxnSpPr/>
          <p:nvPr/>
        </p:nvCxnSpPr>
        <p:spPr>
          <a:xfrm>
            <a:off x="8632791" y="8673924"/>
            <a:ext cx="328800" cy="2400"/>
          </a:xfrm>
          <a:prstGeom prst="straightConnector1">
            <a:avLst/>
          </a:prstGeom>
          <a:noFill/>
          <a:ln w="28575" cap="sq" cmpd="sng">
            <a:solidFill>
              <a:srgbClr val="BBE0E3">
                <a:alpha val="75690"/>
              </a:srgbClr>
            </a:solidFill>
            <a:prstDash val="solid"/>
            <a:miter lim="800000"/>
            <a:headEnd type="none" w="sm" len="sm"/>
            <a:tailEnd type="stealth" w="med" len="med"/>
          </a:ln>
          <a:effectLst>
            <a:outerShdw blurRad="50800" dist="50800" dir="5400000" algn="ctr" rotWithShape="0">
              <a:srgbClr val="000000">
                <a:alpha val="28630"/>
              </a:srgbClr>
            </a:outerShdw>
          </a:effectLst>
        </p:spPr>
      </p:cxnSp>
      <p:cxnSp>
        <p:nvCxnSpPr>
          <p:cNvPr id="164" name="Google Shape;164;p20"/>
          <p:cNvCxnSpPr/>
          <p:nvPr/>
        </p:nvCxnSpPr>
        <p:spPr>
          <a:xfrm>
            <a:off x="9564384" y="8677051"/>
            <a:ext cx="328800" cy="2400"/>
          </a:xfrm>
          <a:prstGeom prst="straightConnector1">
            <a:avLst/>
          </a:prstGeom>
          <a:noFill/>
          <a:ln w="28575" cap="sq" cmpd="sng">
            <a:solidFill>
              <a:srgbClr val="BBE0E3">
                <a:alpha val="75690"/>
              </a:srgbClr>
            </a:solidFill>
            <a:prstDash val="solid"/>
            <a:miter lim="800000"/>
            <a:headEnd type="none" w="sm" len="sm"/>
            <a:tailEnd type="stealth" w="med" len="med"/>
          </a:ln>
          <a:effectLst>
            <a:outerShdw blurRad="50800" dist="50800" dir="5400000" algn="ctr" rotWithShape="0">
              <a:srgbClr val="000000">
                <a:alpha val="28630"/>
              </a:srgbClr>
            </a:outerShdw>
          </a:effectLst>
        </p:spPr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6E6162E3-8CE6-4FE0-A8E7-F9E4B9A7C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6A0260C-5F5B-4583-9238-EB2B64ECC9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98" y="5895394"/>
            <a:ext cx="806448" cy="796136"/>
          </a:xfrm>
          <a:prstGeom prst="rect">
            <a:avLst/>
          </a:prstGeom>
          <a:noFill/>
          <a:effectLst/>
        </p:spPr>
      </p:pic>
      <p:pic>
        <p:nvPicPr>
          <p:cNvPr id="32" name="Google Shape;503;p37">
            <a:extLst>
              <a:ext uri="{FF2B5EF4-FFF2-40B4-BE49-F238E27FC236}">
                <a16:creationId xmlns:a16="http://schemas.microsoft.com/office/drawing/2014/main" id="{1328CCC9-563D-445F-B1B8-670F1000F45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1312" y="1055584"/>
            <a:ext cx="4687711" cy="563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04;p37">
            <a:extLst>
              <a:ext uri="{FF2B5EF4-FFF2-40B4-BE49-F238E27FC236}">
                <a16:creationId xmlns:a16="http://schemas.microsoft.com/office/drawing/2014/main" id="{B992CFE3-E602-40F8-801F-91847877AF9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3371" b="30917"/>
          <a:stretch/>
        </p:blipFill>
        <p:spPr>
          <a:xfrm>
            <a:off x="786270" y="1055584"/>
            <a:ext cx="4166729" cy="36182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F2D38A-9560-4778-8273-A62767659A80}"/>
              </a:ext>
            </a:extLst>
          </p:cNvPr>
          <p:cNvSpPr txBox="1"/>
          <p:nvPr/>
        </p:nvSpPr>
        <p:spPr>
          <a:xfrm>
            <a:off x="786270" y="4697926"/>
            <a:ext cx="28494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s-TED ring configuration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maximize efficiency &amp; S/B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Char char="●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s-TED @ 4.5 cm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Char char="●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@ 17 cm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Char char="●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LaCl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@ 9 cm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170B05-C1E0-D430-A447-BC79C1C3BD46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Experimental Area 2 (EAR2)</a:t>
            </a:r>
          </a:p>
        </p:txBody>
      </p:sp>
    </p:spTree>
    <p:extLst>
      <p:ext uri="{BB962C8B-B14F-4D97-AF65-F5344CB8AC3E}">
        <p14:creationId xmlns:p14="http://schemas.microsoft.com/office/powerpoint/2010/main" val="1519640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72E6B0-803B-0EBD-FFC2-501B50A0F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899" y="947884"/>
            <a:ext cx="8890971" cy="5593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8930-534F-C44E-8EAD-000BFE35A4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006C493-1376-4E0D-AF51-A3585D34240C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EAR1 neutron flux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5B9B432-0672-4F93-97FB-458F8BC59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147" y="92017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B3A92B-F4C5-4EB8-B285-29D9B6C0F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147" y="310140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4D5704-664A-743B-F808-F3A18266C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9F1A0F-F0DF-9C18-DDCA-5D56B0AF258B}"/>
              </a:ext>
            </a:extLst>
          </p:cNvPr>
          <p:cNvSpPr/>
          <p:nvPr/>
        </p:nvSpPr>
        <p:spPr>
          <a:xfrm>
            <a:off x="5955439" y="4422246"/>
            <a:ext cx="5508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working material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71138-19F2-89A9-E044-91BA6376EA49}"/>
              </a:ext>
            </a:extLst>
          </p:cNvPr>
          <p:cNvSpPr txBox="1"/>
          <p:nvPr/>
        </p:nvSpPr>
        <p:spPr>
          <a:xfrm>
            <a:off x="5399902" y="1555367"/>
            <a:ext cx="2866768" cy="7608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1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Transmission correction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IT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be applied</a:t>
            </a:r>
          </a:p>
        </p:txBody>
      </p:sp>
    </p:spTree>
    <p:extLst>
      <p:ext uri="{BB962C8B-B14F-4D97-AF65-F5344CB8AC3E}">
        <p14:creationId xmlns:p14="http://schemas.microsoft.com/office/powerpoint/2010/main" val="108543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E45436-7BDA-588A-1857-76EDB3079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192" y="1107721"/>
            <a:ext cx="9902165" cy="4642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8930-534F-C44E-8EAD-000BFE35A4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006C493-1376-4E0D-AF51-A3585D34240C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EAR2 neutron flux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5B9B432-0672-4F93-97FB-458F8BC59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147" y="92017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B3A92B-F4C5-4EB8-B285-29D9B6C0F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147" y="310140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6B023-3E4F-4C4A-889B-D2E36B8FD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AE9F61-3819-7CD8-3A2E-9FBD88838F5E}"/>
              </a:ext>
            </a:extLst>
          </p:cNvPr>
          <p:cNvSpPr/>
          <p:nvPr/>
        </p:nvSpPr>
        <p:spPr>
          <a:xfrm>
            <a:off x="6227289" y="4050936"/>
            <a:ext cx="5508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working material </a:t>
            </a:r>
          </a:p>
        </p:txBody>
      </p:sp>
    </p:spTree>
    <p:extLst>
      <p:ext uri="{BB962C8B-B14F-4D97-AF65-F5344CB8AC3E}">
        <p14:creationId xmlns:p14="http://schemas.microsoft.com/office/powerpoint/2010/main" val="216341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EB8930-534F-C44E-8EAD-000BFE35A4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38DDBE-41A2-D24C-80DE-0A599A1C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D5FEC-7371-BC4F-B41C-B95A0CCB68E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BA7CB0-928E-4673-8988-0CA91945E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29"/>
          <a:stretch/>
        </p:blipFill>
        <p:spPr>
          <a:xfrm>
            <a:off x="1173389" y="1505392"/>
            <a:ext cx="10439733" cy="4850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E6B023-3E4F-4C4A-889B-D2E36B8FD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A61C68-B43F-44BA-B29A-9B22AE60A201}"/>
              </a:ext>
            </a:extLst>
          </p:cNvPr>
          <p:cNvSpPr txBox="1"/>
          <p:nvPr/>
        </p:nvSpPr>
        <p:spPr>
          <a:xfrm>
            <a:off x="2128624" y="1213877"/>
            <a:ext cx="765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Lerendegui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Alcayne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Casanovas, F. García, E. Mendoza, E.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Musacchio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J.A.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Pavón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(The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n_TOF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Collaboration)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006C493-1376-4E0D-AF51-A3585D34240C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EAR2 energy resolution improved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99AB48-006A-7FCE-0679-2FEE8C2BF331}"/>
              </a:ext>
            </a:extLst>
          </p:cNvPr>
          <p:cNvSpPr/>
          <p:nvPr/>
        </p:nvSpPr>
        <p:spPr>
          <a:xfrm>
            <a:off x="2931887" y="3264303"/>
            <a:ext cx="5508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working material </a:t>
            </a:r>
          </a:p>
        </p:txBody>
      </p:sp>
    </p:spTree>
    <p:extLst>
      <p:ext uri="{BB962C8B-B14F-4D97-AF65-F5344CB8AC3E}">
        <p14:creationId xmlns:p14="http://schemas.microsoft.com/office/powerpoint/2010/main" val="27991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E6B023-3E4F-4C4A-889B-D2E36B8F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8930-534F-C44E-8EAD-000BFE35A4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052C029-4619-8441-9BE9-F88177EA6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6745" y="60594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mSun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60702-DA24-C146-ABE2-B226705989FF}"/>
              </a:ext>
            </a:extLst>
          </p:cNvPr>
          <p:cNvSpPr txBox="1"/>
          <p:nvPr/>
        </p:nvSpPr>
        <p:spPr>
          <a:xfrm>
            <a:off x="971547" y="1856171"/>
            <a:ext cx="8245206" cy="3170099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Nuclear astrophysics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Advanced nuclear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Basic nuclear science &amp; applications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6FB0D1-B09C-0348-AB59-FD766CDA5C2F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What we do at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_TOF</a:t>
            </a:r>
          </a:p>
        </p:txBody>
      </p:sp>
    </p:spTree>
    <p:extLst>
      <p:ext uri="{BB962C8B-B14F-4D97-AF65-F5344CB8AC3E}">
        <p14:creationId xmlns:p14="http://schemas.microsoft.com/office/powerpoint/2010/main" val="2275819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3A21F54-D0BB-2544-AE0E-0F8F3A1DDC33}"/>
              </a:ext>
            </a:extLst>
          </p:cNvPr>
          <p:cNvSpPr/>
          <p:nvPr/>
        </p:nvSpPr>
        <p:spPr>
          <a:xfrm>
            <a:off x="1150388" y="3895346"/>
            <a:ext cx="518162" cy="1861564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BC553E-FC2E-684D-A2C7-6735134DF0A2}"/>
              </a:ext>
            </a:extLst>
          </p:cNvPr>
          <p:cNvSpPr/>
          <p:nvPr/>
        </p:nvSpPr>
        <p:spPr>
          <a:xfrm>
            <a:off x="1880954" y="4985437"/>
            <a:ext cx="471348" cy="765294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D960C-A160-904A-A739-3E95020B5F18}"/>
              </a:ext>
            </a:extLst>
          </p:cNvPr>
          <p:cNvSpPr/>
          <p:nvPr/>
        </p:nvSpPr>
        <p:spPr>
          <a:xfrm>
            <a:off x="316314" y="5876290"/>
            <a:ext cx="2035987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2001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- 2004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A90043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14121-B0E5-5A42-957E-F324C9EE9B04}"/>
              </a:ext>
            </a:extLst>
          </p:cNvPr>
          <p:cNvSpPr/>
          <p:nvPr/>
        </p:nvSpPr>
        <p:spPr>
          <a:xfrm>
            <a:off x="1880954" y="3016246"/>
            <a:ext cx="471348" cy="385524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A3B018-CC24-7D45-B5E5-7E8CC95B7FFE}"/>
              </a:ext>
            </a:extLst>
          </p:cNvPr>
          <p:cNvSpPr/>
          <p:nvPr/>
        </p:nvSpPr>
        <p:spPr>
          <a:xfrm>
            <a:off x="1880954" y="3461902"/>
            <a:ext cx="471348" cy="440473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12509-6CAB-D141-9D5B-490844C5D339}"/>
              </a:ext>
            </a:extLst>
          </p:cNvPr>
          <p:cNvSpPr/>
          <p:nvPr/>
        </p:nvSpPr>
        <p:spPr>
          <a:xfrm>
            <a:off x="1895468" y="3962468"/>
            <a:ext cx="471348" cy="945800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233</a:t>
            </a: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234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209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nat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232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9EB965-E61C-4E42-9D8F-F8FCEDDB538C}"/>
              </a:ext>
            </a:extLst>
          </p:cNvPr>
          <p:cNvSpPr/>
          <p:nvPr/>
        </p:nvSpPr>
        <p:spPr>
          <a:xfrm>
            <a:off x="1150388" y="3123546"/>
            <a:ext cx="518162" cy="710945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D9210E-472F-4E43-8F82-40BDFAEA8898}"/>
              </a:ext>
            </a:extLst>
          </p:cNvPr>
          <p:cNvSpPr/>
          <p:nvPr/>
        </p:nvSpPr>
        <p:spPr>
          <a:xfrm>
            <a:off x="1150388" y="2369274"/>
            <a:ext cx="518162" cy="701040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8E6BE3-7583-2147-805B-B56898250882}"/>
              </a:ext>
            </a:extLst>
          </p:cNvPr>
          <p:cNvSpPr/>
          <p:nvPr/>
        </p:nvSpPr>
        <p:spPr>
          <a:xfrm rot="16200000">
            <a:off x="141343" y="4747864"/>
            <a:ext cx="1861570" cy="15652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117558-032A-D141-98B4-AD74BB83549D}"/>
              </a:ext>
            </a:extLst>
          </p:cNvPr>
          <p:cNvSpPr/>
          <p:nvPr/>
        </p:nvSpPr>
        <p:spPr>
          <a:xfrm rot="16200000">
            <a:off x="1329798" y="4357104"/>
            <a:ext cx="945798" cy="15652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PPAC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C0D755-653D-9946-BEDE-FC1343041A55}"/>
              </a:ext>
            </a:extLst>
          </p:cNvPr>
          <p:cNvSpPr/>
          <p:nvPr/>
        </p:nvSpPr>
        <p:spPr>
          <a:xfrm rot="16200000">
            <a:off x="1413945" y="5288797"/>
            <a:ext cx="765295" cy="15857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8B9F0B-9197-C74F-B6C8-22E742FAC18C}"/>
              </a:ext>
            </a:extLst>
          </p:cNvPr>
          <p:cNvSpPr/>
          <p:nvPr/>
        </p:nvSpPr>
        <p:spPr>
          <a:xfrm rot="16200000">
            <a:off x="1606371" y="3127183"/>
            <a:ext cx="385520" cy="16364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102C19-7D4C-304D-9A9F-4BA2F292F93F}"/>
              </a:ext>
            </a:extLst>
          </p:cNvPr>
          <p:cNvSpPr/>
          <p:nvPr/>
        </p:nvSpPr>
        <p:spPr>
          <a:xfrm rot="16200000">
            <a:off x="721609" y="2641524"/>
            <a:ext cx="701041" cy="15652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6B2B53-8564-274E-9066-31896F4F3AE2}"/>
              </a:ext>
            </a:extLst>
          </p:cNvPr>
          <p:cNvSpPr/>
          <p:nvPr/>
        </p:nvSpPr>
        <p:spPr>
          <a:xfrm rot="16200000">
            <a:off x="716654" y="3400750"/>
            <a:ext cx="710948" cy="15652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A02177-8848-2947-AD6D-D6710BE6C1CD}"/>
              </a:ext>
            </a:extLst>
          </p:cNvPr>
          <p:cNvSpPr/>
          <p:nvPr/>
        </p:nvSpPr>
        <p:spPr>
          <a:xfrm rot="16200000">
            <a:off x="1578893" y="3600311"/>
            <a:ext cx="440475" cy="16364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61C782-809C-5C41-A723-4BA3BB4A01E6}"/>
              </a:ext>
            </a:extLst>
          </p:cNvPr>
          <p:cNvSpPr/>
          <p:nvPr/>
        </p:nvSpPr>
        <p:spPr>
          <a:xfrm>
            <a:off x="495215" y="4671984"/>
            <a:ext cx="447452" cy="1095085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232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/>
            <a:extLst>
              <a:ext uri="{FF2B5EF4-FFF2-40B4-BE49-F238E27FC236}">
                <a16:creationId xmlns:a16="http://schemas.microsoft.com/office/drawing/2014/main" id="{A01BF7B5-6120-AC40-8CF2-1E0EF25E65CA}"/>
              </a:ext>
            </a:extLst>
          </p:cNvPr>
          <p:cNvSpPr/>
          <p:nvPr/>
        </p:nvSpPr>
        <p:spPr>
          <a:xfrm>
            <a:off x="495215" y="4159902"/>
            <a:ext cx="447452" cy="459812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B533D9-A7A9-6249-8B3F-FE67FD410CE4}"/>
              </a:ext>
            </a:extLst>
          </p:cNvPr>
          <p:cNvSpPr/>
          <p:nvPr/>
        </p:nvSpPr>
        <p:spPr>
          <a:xfrm rot="16200000">
            <a:off x="-131698" y="5142368"/>
            <a:ext cx="1097295" cy="1565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EA98567-69B4-2B4E-BC0A-55AD924A554B}"/>
              </a:ext>
            </a:extLst>
          </p:cNvPr>
          <p:cNvSpPr/>
          <p:nvPr/>
        </p:nvSpPr>
        <p:spPr>
          <a:xfrm rot="16200000">
            <a:off x="187051" y="4311545"/>
            <a:ext cx="459810" cy="1565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PPAC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7096514-4500-E544-B82D-81B4EF6EEFCB}"/>
              </a:ext>
            </a:extLst>
          </p:cNvPr>
          <p:cNvSpPr/>
          <p:nvPr/>
        </p:nvSpPr>
        <p:spPr>
          <a:xfrm>
            <a:off x="495215" y="3688253"/>
            <a:ext cx="444826" cy="409016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69B367-7585-D143-B8C6-D271B7C28D05}"/>
              </a:ext>
            </a:extLst>
          </p:cNvPr>
          <p:cNvSpPr/>
          <p:nvPr/>
        </p:nvSpPr>
        <p:spPr>
          <a:xfrm rot="16200000">
            <a:off x="212445" y="3814496"/>
            <a:ext cx="409014" cy="15652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FIC0</a:t>
            </a: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225D5906-4653-3B45-A60B-CBF24A562C74}"/>
              </a:ext>
            </a:extLst>
          </p:cNvPr>
          <p:cNvSpPr/>
          <p:nvPr/>
        </p:nvSpPr>
        <p:spPr>
          <a:xfrm rot="16200000">
            <a:off x="1293199" y="5090529"/>
            <a:ext cx="92664" cy="225579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8F8B06-333C-1E4F-8DC2-960BF4B1B675}"/>
              </a:ext>
            </a:extLst>
          </p:cNvPr>
          <p:cNvSpPr txBox="1"/>
          <p:nvPr/>
        </p:nvSpPr>
        <p:spPr>
          <a:xfrm>
            <a:off x="1034951" y="6311941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hase 1</a:t>
            </a:r>
          </a:p>
        </p:txBody>
      </p:sp>
      <p:sp>
        <p:nvSpPr>
          <p:cNvPr id="101" name="Left Brace 100">
            <a:extLst>
              <a:ext uri="{FF2B5EF4-FFF2-40B4-BE49-F238E27FC236}">
                <a16:creationId xmlns:a16="http://schemas.microsoft.com/office/drawing/2014/main" id="{D3842CF4-639E-E445-8CA1-0B9CF7E6233C}"/>
              </a:ext>
            </a:extLst>
          </p:cNvPr>
          <p:cNvSpPr/>
          <p:nvPr/>
        </p:nvSpPr>
        <p:spPr>
          <a:xfrm rot="16200000">
            <a:off x="4056608" y="4732421"/>
            <a:ext cx="96599" cy="298579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4BF871A-1562-C443-A3A6-1A9C134F253C}"/>
              </a:ext>
            </a:extLst>
          </p:cNvPr>
          <p:cNvSpPr txBox="1"/>
          <p:nvPr/>
        </p:nvSpPr>
        <p:spPr>
          <a:xfrm>
            <a:off x="3760280" y="6355482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hase 2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0EBC5D7-028D-D94E-B74F-41DF0C5C0483}"/>
              </a:ext>
            </a:extLst>
          </p:cNvPr>
          <p:cNvSpPr/>
          <p:nvPr/>
        </p:nvSpPr>
        <p:spPr>
          <a:xfrm>
            <a:off x="3537989" y="5266475"/>
            <a:ext cx="518162" cy="483180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EF42D92-E001-B745-9377-4319D6D62B32}"/>
              </a:ext>
            </a:extLst>
          </p:cNvPr>
          <p:cNvSpPr/>
          <p:nvPr/>
        </p:nvSpPr>
        <p:spPr>
          <a:xfrm>
            <a:off x="4268555" y="4908264"/>
            <a:ext cx="471348" cy="83521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4FD3562-D666-ED4C-9828-DA8B91E6CA02}"/>
              </a:ext>
            </a:extLst>
          </p:cNvPr>
          <p:cNvSpPr/>
          <p:nvPr/>
        </p:nvSpPr>
        <p:spPr>
          <a:xfrm>
            <a:off x="2703916" y="5869034"/>
            <a:ext cx="2761702" cy="223155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2009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- 2012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A90043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0EC4B0F-E184-AF4E-869F-5DAFC996C4BC}"/>
              </a:ext>
            </a:extLst>
          </p:cNvPr>
          <p:cNvSpPr/>
          <p:nvPr/>
        </p:nvSpPr>
        <p:spPr>
          <a:xfrm rot="16200000">
            <a:off x="3217112" y="5428776"/>
            <a:ext cx="483181" cy="15857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62BB3E4-2775-C44E-99E2-391B5706ACD2}"/>
              </a:ext>
            </a:extLst>
          </p:cNvPr>
          <p:cNvSpPr/>
          <p:nvPr/>
        </p:nvSpPr>
        <p:spPr>
          <a:xfrm rot="16200000">
            <a:off x="3762962" y="5250210"/>
            <a:ext cx="835212" cy="15131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77B81A3-9D2B-0643-ADB6-C725873C948B}"/>
              </a:ext>
            </a:extLst>
          </p:cNvPr>
          <p:cNvSpPr/>
          <p:nvPr/>
        </p:nvSpPr>
        <p:spPr>
          <a:xfrm>
            <a:off x="2882816" y="5266475"/>
            <a:ext cx="447452" cy="493339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331C035-30F8-A847-A78C-642FCEEC8461}"/>
              </a:ext>
            </a:extLst>
          </p:cNvPr>
          <p:cNvSpPr/>
          <p:nvPr/>
        </p:nvSpPr>
        <p:spPr>
          <a:xfrm rot="16200000">
            <a:off x="2556860" y="5436069"/>
            <a:ext cx="493339" cy="15857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306702D-3B02-BB4E-B023-29E037FE963B}"/>
              </a:ext>
            </a:extLst>
          </p:cNvPr>
          <p:cNvSpPr/>
          <p:nvPr/>
        </p:nvSpPr>
        <p:spPr>
          <a:xfrm>
            <a:off x="4987011" y="4970925"/>
            <a:ext cx="471348" cy="765294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0A1E3C3-D743-484F-A796-F9129BC26250}"/>
              </a:ext>
            </a:extLst>
          </p:cNvPr>
          <p:cNvSpPr/>
          <p:nvPr/>
        </p:nvSpPr>
        <p:spPr>
          <a:xfrm rot="16200000">
            <a:off x="4366904" y="5128443"/>
            <a:ext cx="1064235" cy="15131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4FF01D2-F02B-7642-BD36-9948A0D573E3}"/>
              </a:ext>
            </a:extLst>
          </p:cNvPr>
          <p:cNvSpPr/>
          <p:nvPr/>
        </p:nvSpPr>
        <p:spPr>
          <a:xfrm>
            <a:off x="3530731" y="4776047"/>
            <a:ext cx="518162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0CEC9F7-5620-7E49-8A27-F8B371AEC85D}"/>
              </a:ext>
            </a:extLst>
          </p:cNvPr>
          <p:cNvSpPr/>
          <p:nvPr/>
        </p:nvSpPr>
        <p:spPr>
          <a:xfrm rot="16200000">
            <a:off x="3236788" y="4911421"/>
            <a:ext cx="429318" cy="15857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C8511A6-1A4E-C349-914F-467F64A747DA}"/>
              </a:ext>
            </a:extLst>
          </p:cNvPr>
          <p:cNvSpPr/>
          <p:nvPr/>
        </p:nvSpPr>
        <p:spPr>
          <a:xfrm>
            <a:off x="4987011" y="4671983"/>
            <a:ext cx="471348" cy="2989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GR" sz="10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19DE7FC-F9D3-9E4C-BEAD-69D5D07C2A51}"/>
              </a:ext>
            </a:extLst>
          </p:cNvPr>
          <p:cNvSpPr/>
          <p:nvPr/>
        </p:nvSpPr>
        <p:spPr>
          <a:xfrm>
            <a:off x="4270961" y="3934213"/>
            <a:ext cx="471348" cy="4293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7B89B81-0E94-7845-AAB1-E06E606F10C4}"/>
              </a:ext>
            </a:extLst>
          </p:cNvPr>
          <p:cNvSpPr/>
          <p:nvPr/>
        </p:nvSpPr>
        <p:spPr>
          <a:xfrm rot="16200000">
            <a:off x="3973390" y="4065959"/>
            <a:ext cx="429318" cy="165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CVD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1D1E5A39-B9A9-0C4B-823D-E3A57C7B04F9}"/>
              </a:ext>
            </a:extLst>
          </p:cNvPr>
          <p:cNvSpPr/>
          <p:nvPr/>
        </p:nvSpPr>
        <p:spPr>
          <a:xfrm>
            <a:off x="4263706" y="3355900"/>
            <a:ext cx="478603" cy="5214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ECCF0E6-E338-CE48-AAD0-4F806E94F5AF}"/>
              </a:ext>
            </a:extLst>
          </p:cNvPr>
          <p:cNvSpPr/>
          <p:nvPr/>
        </p:nvSpPr>
        <p:spPr>
          <a:xfrm rot="16200000">
            <a:off x="3920092" y="3533688"/>
            <a:ext cx="521403" cy="165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65E270C7-1BB3-6B45-AFD6-1CB1B6A1A239}"/>
              </a:ext>
            </a:extLst>
          </p:cNvPr>
          <p:cNvSpPr/>
          <p:nvPr/>
        </p:nvSpPr>
        <p:spPr>
          <a:xfrm>
            <a:off x="4270961" y="4420446"/>
            <a:ext cx="468941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ECF2664-14B7-E54E-8AF1-481F12FB2F56}"/>
              </a:ext>
            </a:extLst>
          </p:cNvPr>
          <p:cNvSpPr/>
          <p:nvPr/>
        </p:nvSpPr>
        <p:spPr>
          <a:xfrm rot="16200000">
            <a:off x="3973187" y="4551988"/>
            <a:ext cx="429318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3AD285F-ED26-7D4D-8993-C1CF1E8BA7F3}"/>
              </a:ext>
            </a:extLst>
          </p:cNvPr>
          <p:cNvSpPr/>
          <p:nvPr/>
        </p:nvSpPr>
        <p:spPr>
          <a:xfrm>
            <a:off x="4989418" y="4188217"/>
            <a:ext cx="468941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D2D1FFF-CF0D-3C40-A89A-A321FAA38DD8}"/>
              </a:ext>
            </a:extLst>
          </p:cNvPr>
          <p:cNvSpPr/>
          <p:nvPr/>
        </p:nvSpPr>
        <p:spPr>
          <a:xfrm rot="16200000">
            <a:off x="4691644" y="4319759"/>
            <a:ext cx="429318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7A3CC2B-6CED-B448-A34F-1EFC8A4F2A0C}"/>
              </a:ext>
            </a:extLst>
          </p:cNvPr>
          <p:cNvSpPr/>
          <p:nvPr/>
        </p:nvSpPr>
        <p:spPr>
          <a:xfrm>
            <a:off x="4996677" y="3609900"/>
            <a:ext cx="468941" cy="521413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FD311FE5-C822-7A44-87F8-8AFE9947FBE5}"/>
              </a:ext>
            </a:extLst>
          </p:cNvPr>
          <p:cNvSpPr/>
          <p:nvPr/>
        </p:nvSpPr>
        <p:spPr>
          <a:xfrm rot="16200000">
            <a:off x="4651567" y="3788780"/>
            <a:ext cx="521408" cy="1636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130" name="Rectangle 129">
            <a:hlinkClick r:id="" action="ppaction://noaction"/>
            <a:extLst>
              <a:ext uri="{FF2B5EF4-FFF2-40B4-BE49-F238E27FC236}">
                <a16:creationId xmlns:a16="http://schemas.microsoft.com/office/drawing/2014/main" id="{EEAD6E87-DBF2-3F47-BBEB-DB2F0F897B20}"/>
              </a:ext>
            </a:extLst>
          </p:cNvPr>
          <p:cNvSpPr/>
          <p:nvPr/>
        </p:nvSpPr>
        <p:spPr>
          <a:xfrm>
            <a:off x="6636787" y="4776047"/>
            <a:ext cx="518162" cy="966350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7FCB5EE-3869-E546-9C5A-67FA44D1BE12}"/>
              </a:ext>
            </a:extLst>
          </p:cNvPr>
          <p:cNvSpPr/>
          <p:nvPr/>
        </p:nvSpPr>
        <p:spPr>
          <a:xfrm>
            <a:off x="7367353" y="5194344"/>
            <a:ext cx="471348" cy="541874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D6927C3-5C1A-D44C-A240-8AE17A5E56A7}"/>
              </a:ext>
            </a:extLst>
          </p:cNvPr>
          <p:cNvSpPr/>
          <p:nvPr/>
        </p:nvSpPr>
        <p:spPr>
          <a:xfrm>
            <a:off x="5802714" y="5861777"/>
            <a:ext cx="629920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2014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A5D4075-4080-A244-A525-5FE34E823B1A}"/>
              </a:ext>
            </a:extLst>
          </p:cNvPr>
          <p:cNvSpPr/>
          <p:nvPr/>
        </p:nvSpPr>
        <p:spPr>
          <a:xfrm rot="16200000">
            <a:off x="6071789" y="5182469"/>
            <a:ext cx="966350" cy="1534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6BDC871-4778-1742-9BE3-38981E52CF71}"/>
              </a:ext>
            </a:extLst>
          </p:cNvPr>
          <p:cNvSpPr/>
          <p:nvPr/>
        </p:nvSpPr>
        <p:spPr>
          <a:xfrm rot="16200000">
            <a:off x="7023376" y="5374670"/>
            <a:ext cx="541877" cy="1812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AA0CF97-A5E2-B440-9453-3981D83A99E8}"/>
              </a:ext>
            </a:extLst>
          </p:cNvPr>
          <p:cNvSpPr/>
          <p:nvPr/>
        </p:nvSpPr>
        <p:spPr>
          <a:xfrm>
            <a:off x="6494781" y="5861777"/>
            <a:ext cx="629920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2015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74CB7A8-1F3D-2145-82E0-18E6C7F7BB9D}"/>
              </a:ext>
            </a:extLst>
          </p:cNvPr>
          <p:cNvSpPr/>
          <p:nvPr/>
        </p:nvSpPr>
        <p:spPr>
          <a:xfrm>
            <a:off x="7194266" y="5861777"/>
            <a:ext cx="629920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2016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C621517-DF5F-214E-8C03-400B63637E81}"/>
              </a:ext>
            </a:extLst>
          </p:cNvPr>
          <p:cNvSpPr/>
          <p:nvPr/>
        </p:nvSpPr>
        <p:spPr>
          <a:xfrm rot="16200000">
            <a:off x="5605718" y="5415642"/>
            <a:ext cx="488546" cy="18011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BF1A76A-9BA2-3847-AFCE-1FF12E0F56C5}"/>
              </a:ext>
            </a:extLst>
          </p:cNvPr>
          <p:cNvSpPr/>
          <p:nvPr/>
        </p:nvSpPr>
        <p:spPr>
          <a:xfrm>
            <a:off x="8085809" y="4489704"/>
            <a:ext cx="471348" cy="1239257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Sr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EE22F18A-C26E-034C-AA5A-AD29A8A2EF73}"/>
              </a:ext>
            </a:extLst>
          </p:cNvPr>
          <p:cNvSpPr/>
          <p:nvPr/>
        </p:nvSpPr>
        <p:spPr>
          <a:xfrm rot="16200000">
            <a:off x="7387308" y="5024556"/>
            <a:ext cx="1239257" cy="16955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F077142-CE72-4C48-9CFD-CA284DC388DE}"/>
              </a:ext>
            </a:extLst>
          </p:cNvPr>
          <p:cNvSpPr/>
          <p:nvPr/>
        </p:nvSpPr>
        <p:spPr>
          <a:xfrm>
            <a:off x="7912722" y="5854520"/>
            <a:ext cx="629920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2017</a:t>
            </a:r>
          </a:p>
        </p:txBody>
      </p:sp>
      <p:sp>
        <p:nvSpPr>
          <p:cNvPr id="143" name="Left Brace 142">
            <a:extLst>
              <a:ext uri="{FF2B5EF4-FFF2-40B4-BE49-F238E27FC236}">
                <a16:creationId xmlns:a16="http://schemas.microsoft.com/office/drawing/2014/main" id="{2E8605F7-E726-A04B-BEF0-4FED65E3B8D4}"/>
              </a:ext>
            </a:extLst>
          </p:cNvPr>
          <p:cNvSpPr/>
          <p:nvPr/>
        </p:nvSpPr>
        <p:spPr>
          <a:xfrm rot="16200000">
            <a:off x="7520437" y="4388799"/>
            <a:ext cx="106770" cy="3662871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F6BD077-9458-A942-B359-4B24B28F5717}"/>
              </a:ext>
            </a:extLst>
          </p:cNvPr>
          <p:cNvSpPr/>
          <p:nvPr/>
        </p:nvSpPr>
        <p:spPr>
          <a:xfrm>
            <a:off x="8818778" y="4827993"/>
            <a:ext cx="471348" cy="908227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68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4EB3B16-790E-6E4F-82E5-43CFA88E4C01}"/>
              </a:ext>
            </a:extLst>
          </p:cNvPr>
          <p:cNvSpPr/>
          <p:nvPr/>
        </p:nvSpPr>
        <p:spPr>
          <a:xfrm rot="16200000">
            <a:off x="8278536" y="5204586"/>
            <a:ext cx="908227" cy="15503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B3953DFD-64A4-444D-8BC4-1450D4F5A2C9}"/>
              </a:ext>
            </a:extLst>
          </p:cNvPr>
          <p:cNvSpPr/>
          <p:nvPr/>
        </p:nvSpPr>
        <p:spPr>
          <a:xfrm>
            <a:off x="8645691" y="5861779"/>
            <a:ext cx="629920" cy="215900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6FB60984-968F-CF48-9E02-F3E825C66509}"/>
              </a:ext>
            </a:extLst>
          </p:cNvPr>
          <p:cNvSpPr txBox="1"/>
          <p:nvPr/>
        </p:nvSpPr>
        <p:spPr>
          <a:xfrm>
            <a:off x="7238634" y="6315389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hase 3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FC1479-2CA3-5B40-9F2B-280319585FCE}"/>
              </a:ext>
            </a:extLst>
          </p:cNvPr>
          <p:cNvSpPr txBox="1"/>
          <p:nvPr/>
        </p:nvSpPr>
        <p:spPr>
          <a:xfrm>
            <a:off x="10041488" y="6315504"/>
            <a:ext cx="670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hase 4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80DE151-CD04-0C47-8F42-FDE9F0F0500F}"/>
              </a:ext>
            </a:extLst>
          </p:cNvPr>
          <p:cNvSpPr/>
          <p:nvPr/>
        </p:nvSpPr>
        <p:spPr>
          <a:xfrm>
            <a:off x="9789573" y="4583429"/>
            <a:ext cx="518162" cy="1156385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F5CEAF6-CA32-FD4B-A795-17A5D23DDFEE}"/>
              </a:ext>
            </a:extLst>
          </p:cNvPr>
          <p:cNvSpPr/>
          <p:nvPr/>
        </p:nvSpPr>
        <p:spPr>
          <a:xfrm rot="16200000">
            <a:off x="9129030" y="5085396"/>
            <a:ext cx="1156386" cy="15244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8340458-07EF-A84D-A77F-892EDCE47B12}"/>
              </a:ext>
            </a:extLst>
          </p:cNvPr>
          <p:cNvSpPr/>
          <p:nvPr/>
        </p:nvSpPr>
        <p:spPr>
          <a:xfrm>
            <a:off x="10008391" y="5859194"/>
            <a:ext cx="877911" cy="268554"/>
          </a:xfrm>
          <a:prstGeom prst="rect">
            <a:avLst/>
          </a:prstGeom>
          <a:solidFill>
            <a:schemeClr val="bg1"/>
          </a:solidFill>
          <a:ln>
            <a:solidFill>
              <a:srgbClr val="A900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202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A9004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1-…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A90043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9556F9B-E27B-D142-A06A-5AA897983C93}"/>
              </a:ext>
            </a:extLst>
          </p:cNvPr>
          <p:cNvSpPr/>
          <p:nvPr/>
        </p:nvSpPr>
        <p:spPr>
          <a:xfrm>
            <a:off x="5949368" y="5261901"/>
            <a:ext cx="471348" cy="483180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A3154E41-135D-2F40-910E-715D20DD2871}"/>
              </a:ext>
            </a:extLst>
          </p:cNvPr>
          <p:cNvSpPr/>
          <p:nvPr/>
        </p:nvSpPr>
        <p:spPr>
          <a:xfrm>
            <a:off x="5763809" y="5079077"/>
            <a:ext cx="656907" cy="149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159" name="Rectangle 158">
            <a:hlinkClick r:id="" action="ppaction://noaction"/>
            <a:extLst>
              <a:ext uri="{FF2B5EF4-FFF2-40B4-BE49-F238E27FC236}">
                <a16:creationId xmlns:a16="http://schemas.microsoft.com/office/drawing/2014/main" id="{F1E6B6F3-8C1B-2047-89A1-F8766FECB18B}"/>
              </a:ext>
            </a:extLst>
          </p:cNvPr>
          <p:cNvSpPr/>
          <p:nvPr/>
        </p:nvSpPr>
        <p:spPr>
          <a:xfrm>
            <a:off x="5910483" y="4489704"/>
            <a:ext cx="510233" cy="47591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A81340FC-B28A-6541-819D-5320BE3F3D2F}"/>
              </a:ext>
            </a:extLst>
          </p:cNvPr>
          <p:cNvSpPr/>
          <p:nvPr/>
        </p:nvSpPr>
        <p:spPr>
          <a:xfrm rot="16200000">
            <a:off x="5605486" y="4655363"/>
            <a:ext cx="475912" cy="14459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9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3EBE3DA5-FA53-2E4E-A4DD-7DA053A44C6B}"/>
              </a:ext>
            </a:extLst>
          </p:cNvPr>
          <p:cNvSpPr/>
          <p:nvPr/>
        </p:nvSpPr>
        <p:spPr>
          <a:xfrm>
            <a:off x="5766575" y="4300451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E3C6C89D-8F94-C54C-8AF0-DA930623A7FF}"/>
              </a:ext>
            </a:extLst>
          </p:cNvPr>
          <p:cNvSpPr/>
          <p:nvPr/>
        </p:nvSpPr>
        <p:spPr>
          <a:xfrm>
            <a:off x="6639832" y="4273306"/>
            <a:ext cx="515117" cy="44570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37183EE3-8518-0B45-B403-A567C555777E}"/>
              </a:ext>
            </a:extLst>
          </p:cNvPr>
          <p:cNvSpPr/>
          <p:nvPr/>
        </p:nvSpPr>
        <p:spPr>
          <a:xfrm rot="16200000">
            <a:off x="6334398" y="4419408"/>
            <a:ext cx="445702" cy="153499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PPAC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FF741230-2DA6-784F-8960-7BE2FCEC8F7F}"/>
              </a:ext>
            </a:extLst>
          </p:cNvPr>
          <p:cNvSpPr/>
          <p:nvPr/>
        </p:nvSpPr>
        <p:spPr>
          <a:xfrm>
            <a:off x="6475930" y="4087093"/>
            <a:ext cx="656907" cy="149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0053031-F2A5-2145-B859-078E64109743}"/>
              </a:ext>
            </a:extLst>
          </p:cNvPr>
          <p:cNvSpPr/>
          <p:nvPr/>
        </p:nvSpPr>
        <p:spPr>
          <a:xfrm>
            <a:off x="6633089" y="3523574"/>
            <a:ext cx="518162" cy="483180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84C8D0A0-C796-444D-9752-FE38E0045616}"/>
              </a:ext>
            </a:extLst>
          </p:cNvPr>
          <p:cNvSpPr/>
          <p:nvPr/>
        </p:nvSpPr>
        <p:spPr>
          <a:xfrm rot="16200000">
            <a:off x="6312212" y="3685875"/>
            <a:ext cx="483181" cy="15857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2E69FCB5-ED11-B04F-9E05-BB31A0811429}"/>
              </a:ext>
            </a:extLst>
          </p:cNvPr>
          <p:cNvSpPr/>
          <p:nvPr/>
        </p:nvSpPr>
        <p:spPr>
          <a:xfrm>
            <a:off x="6646685" y="3192084"/>
            <a:ext cx="475833" cy="2579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00CA885D-6098-A24E-93A9-D8963E82F359}"/>
              </a:ext>
            </a:extLst>
          </p:cNvPr>
          <p:cNvSpPr/>
          <p:nvPr/>
        </p:nvSpPr>
        <p:spPr>
          <a:xfrm rot="16200000">
            <a:off x="6428390" y="3241785"/>
            <a:ext cx="257972" cy="1585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B9B4E54-628A-FA48-8559-EFA6DF7D0C4D}"/>
              </a:ext>
            </a:extLst>
          </p:cNvPr>
          <p:cNvSpPr/>
          <p:nvPr/>
        </p:nvSpPr>
        <p:spPr>
          <a:xfrm>
            <a:off x="6646685" y="2623856"/>
            <a:ext cx="478603" cy="5214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83A0687B-2133-A849-96E8-054670457225}"/>
              </a:ext>
            </a:extLst>
          </p:cNvPr>
          <p:cNvSpPr/>
          <p:nvPr/>
        </p:nvSpPr>
        <p:spPr>
          <a:xfrm rot="16200000">
            <a:off x="6303071" y="2801644"/>
            <a:ext cx="521403" cy="1658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63BF1B4A-9B87-A74E-B1B5-CD8219275D3B}"/>
              </a:ext>
            </a:extLst>
          </p:cNvPr>
          <p:cNvSpPr/>
          <p:nvPr/>
        </p:nvSpPr>
        <p:spPr>
          <a:xfrm>
            <a:off x="6475930" y="1875931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822A9900-72CC-A24D-83C5-87A81B5ED90C}"/>
              </a:ext>
            </a:extLst>
          </p:cNvPr>
          <p:cNvSpPr/>
          <p:nvPr/>
        </p:nvSpPr>
        <p:spPr>
          <a:xfrm>
            <a:off x="6642603" y="2078521"/>
            <a:ext cx="478603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9C7BBCA1-4174-FF40-932F-45DB0D3F7953}"/>
              </a:ext>
            </a:extLst>
          </p:cNvPr>
          <p:cNvSpPr/>
          <p:nvPr/>
        </p:nvSpPr>
        <p:spPr>
          <a:xfrm rot="16200000">
            <a:off x="6321961" y="2239831"/>
            <a:ext cx="481953" cy="1593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STEFF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7654660-9ECE-A947-BA92-DFE34C7AFB41}"/>
              </a:ext>
            </a:extLst>
          </p:cNvPr>
          <p:cNvSpPr/>
          <p:nvPr/>
        </p:nvSpPr>
        <p:spPr>
          <a:xfrm>
            <a:off x="7186328" y="1949343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9D820CE1-5E4F-3F47-9F49-DE3D4DA7661F}"/>
              </a:ext>
            </a:extLst>
          </p:cNvPr>
          <p:cNvSpPr/>
          <p:nvPr/>
        </p:nvSpPr>
        <p:spPr>
          <a:xfrm>
            <a:off x="7353001" y="2151933"/>
            <a:ext cx="478603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0D76DA86-87DD-A946-B594-9C3FFC0C5976}"/>
              </a:ext>
            </a:extLst>
          </p:cNvPr>
          <p:cNvSpPr/>
          <p:nvPr/>
        </p:nvSpPr>
        <p:spPr>
          <a:xfrm rot="16200000">
            <a:off x="7032359" y="2313243"/>
            <a:ext cx="481953" cy="1593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STEFF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37990B6D-EB86-0B4D-BE3A-79A13A24170E}"/>
              </a:ext>
            </a:extLst>
          </p:cNvPr>
          <p:cNvSpPr/>
          <p:nvPr/>
        </p:nvSpPr>
        <p:spPr>
          <a:xfrm>
            <a:off x="7364082" y="2678407"/>
            <a:ext cx="478603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B106447E-9F14-3946-9BF9-15DC51E318F6}"/>
              </a:ext>
            </a:extLst>
          </p:cNvPr>
          <p:cNvSpPr/>
          <p:nvPr/>
        </p:nvSpPr>
        <p:spPr>
          <a:xfrm rot="16200000">
            <a:off x="7043440" y="2839717"/>
            <a:ext cx="481953" cy="1593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4A09BB4-ADF1-8D41-A715-FA69E5D3F1C6}"/>
              </a:ext>
            </a:extLst>
          </p:cNvPr>
          <p:cNvSpPr/>
          <p:nvPr/>
        </p:nvSpPr>
        <p:spPr>
          <a:xfrm>
            <a:off x="7369760" y="4718865"/>
            <a:ext cx="468941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ACB0E834-E033-4346-B62A-4AEA8AFA62AF}"/>
              </a:ext>
            </a:extLst>
          </p:cNvPr>
          <p:cNvSpPr/>
          <p:nvPr/>
        </p:nvSpPr>
        <p:spPr>
          <a:xfrm rot="16200000">
            <a:off x="7071986" y="4850407"/>
            <a:ext cx="429318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E9874850-0A8B-AD41-80A2-1C4886C1738F}"/>
              </a:ext>
            </a:extLst>
          </p:cNvPr>
          <p:cNvSpPr/>
          <p:nvPr/>
        </p:nvSpPr>
        <p:spPr>
          <a:xfrm>
            <a:off x="7367353" y="4226276"/>
            <a:ext cx="468941" cy="44570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3E15E43F-14BF-144B-9B34-244D40C5B728}"/>
              </a:ext>
            </a:extLst>
          </p:cNvPr>
          <p:cNvSpPr/>
          <p:nvPr/>
        </p:nvSpPr>
        <p:spPr>
          <a:xfrm rot="16200000">
            <a:off x="7055041" y="4379257"/>
            <a:ext cx="445702" cy="13974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PPAC</a:t>
            </a:r>
          </a:p>
        </p:txBody>
      </p:sp>
      <p:sp>
        <p:nvSpPr>
          <p:cNvPr id="183" name="Rectangle 182">
            <a:hlinkClick r:id="" action="ppaction://noaction"/>
            <a:extLst>
              <a:ext uri="{FF2B5EF4-FFF2-40B4-BE49-F238E27FC236}">
                <a16:creationId xmlns:a16="http://schemas.microsoft.com/office/drawing/2014/main" id="{941F0C1E-E4D2-F941-9536-1F0526781848}"/>
              </a:ext>
            </a:extLst>
          </p:cNvPr>
          <p:cNvSpPr/>
          <p:nvPr/>
        </p:nvSpPr>
        <p:spPr>
          <a:xfrm>
            <a:off x="7369512" y="3920084"/>
            <a:ext cx="466781" cy="25797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A08CEC43-61B0-E24A-B9DD-D2D6578EB856}"/>
              </a:ext>
            </a:extLst>
          </p:cNvPr>
          <p:cNvSpPr/>
          <p:nvPr/>
        </p:nvSpPr>
        <p:spPr>
          <a:xfrm rot="16200000">
            <a:off x="7151217" y="3969785"/>
            <a:ext cx="257972" cy="1585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495FBD6-A31C-9F42-8FAE-7F8AA03E978F}"/>
              </a:ext>
            </a:extLst>
          </p:cNvPr>
          <p:cNvSpPr/>
          <p:nvPr/>
        </p:nvSpPr>
        <p:spPr>
          <a:xfrm>
            <a:off x="7201489" y="3725728"/>
            <a:ext cx="634804" cy="1525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118DCB5A-25F0-544B-B9A4-482606CFE897}"/>
              </a:ext>
            </a:extLst>
          </p:cNvPr>
          <p:cNvSpPr/>
          <p:nvPr/>
        </p:nvSpPr>
        <p:spPr>
          <a:xfrm>
            <a:off x="7362944" y="3206490"/>
            <a:ext cx="475833" cy="37986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4A45ED1B-B713-C241-BE7E-5A9B36C139C5}"/>
              </a:ext>
            </a:extLst>
          </p:cNvPr>
          <p:cNvSpPr/>
          <p:nvPr/>
        </p:nvSpPr>
        <p:spPr>
          <a:xfrm rot="16200000">
            <a:off x="7081124" y="3319711"/>
            <a:ext cx="379866" cy="15341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D47757A0-4DE2-244F-BB22-448F8C8A0AB7}"/>
              </a:ext>
            </a:extLst>
          </p:cNvPr>
          <p:cNvSpPr/>
          <p:nvPr/>
        </p:nvSpPr>
        <p:spPr>
          <a:xfrm>
            <a:off x="8087879" y="3997600"/>
            <a:ext cx="468941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05BAECE4-1B45-AD49-8A4E-188F21C9E099}"/>
              </a:ext>
            </a:extLst>
          </p:cNvPr>
          <p:cNvSpPr/>
          <p:nvPr/>
        </p:nvSpPr>
        <p:spPr>
          <a:xfrm rot="16200000">
            <a:off x="7790105" y="4129142"/>
            <a:ext cx="429318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190" name="Rectangle 189">
            <a:hlinkClick r:id="" action="ppaction://noaction"/>
            <a:extLst>
              <a:ext uri="{FF2B5EF4-FFF2-40B4-BE49-F238E27FC236}">
                <a16:creationId xmlns:a16="http://schemas.microsoft.com/office/drawing/2014/main" id="{C41F1314-A8E9-6147-A260-7094A6A75195}"/>
              </a:ext>
            </a:extLst>
          </p:cNvPr>
          <p:cNvSpPr/>
          <p:nvPr/>
        </p:nvSpPr>
        <p:spPr>
          <a:xfrm>
            <a:off x="8090039" y="3555492"/>
            <a:ext cx="466781" cy="383543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74149B35-8A73-7B4D-A5BA-486ABD37E6FB}"/>
              </a:ext>
            </a:extLst>
          </p:cNvPr>
          <p:cNvSpPr/>
          <p:nvPr/>
        </p:nvSpPr>
        <p:spPr>
          <a:xfrm rot="16200000">
            <a:off x="7812793" y="3664147"/>
            <a:ext cx="383534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RPT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CA7F15CC-C39E-6042-A2F7-A9CA953B1F6F}"/>
              </a:ext>
            </a:extLst>
          </p:cNvPr>
          <p:cNvSpPr/>
          <p:nvPr/>
        </p:nvSpPr>
        <p:spPr>
          <a:xfrm>
            <a:off x="7922016" y="3360881"/>
            <a:ext cx="634804" cy="1525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1881C67-C29D-4542-B167-09127CE6B202}"/>
              </a:ext>
            </a:extLst>
          </p:cNvPr>
          <p:cNvSpPr/>
          <p:nvPr/>
        </p:nvSpPr>
        <p:spPr>
          <a:xfrm>
            <a:off x="8085809" y="2569997"/>
            <a:ext cx="475833" cy="65981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96A5BB69-BB1D-2640-A61A-748EBB383F1C}"/>
              </a:ext>
            </a:extLst>
          </p:cNvPr>
          <p:cNvSpPr/>
          <p:nvPr/>
        </p:nvSpPr>
        <p:spPr>
          <a:xfrm rot="16200000">
            <a:off x="7670427" y="2816784"/>
            <a:ext cx="659808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+ MGAS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3E578901-9AA5-7F47-B96E-F72F31BB32E3}"/>
              </a:ext>
            </a:extLst>
          </p:cNvPr>
          <p:cNvSpPr/>
          <p:nvPr/>
        </p:nvSpPr>
        <p:spPr>
          <a:xfrm>
            <a:off x="8083448" y="1987202"/>
            <a:ext cx="471348" cy="541874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E015EB1D-F8C7-AA46-AB4F-AB85AE1A58DA}"/>
              </a:ext>
            </a:extLst>
          </p:cNvPr>
          <p:cNvSpPr/>
          <p:nvPr/>
        </p:nvSpPr>
        <p:spPr>
          <a:xfrm rot="16200000">
            <a:off x="7739471" y="2167528"/>
            <a:ext cx="541877" cy="18121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683DEED1-87E0-604E-B829-8E33BF191E37}"/>
              </a:ext>
            </a:extLst>
          </p:cNvPr>
          <p:cNvSpPr/>
          <p:nvPr/>
        </p:nvSpPr>
        <p:spPr>
          <a:xfrm>
            <a:off x="7917214" y="1812175"/>
            <a:ext cx="625428" cy="137168"/>
          </a:xfrm>
          <a:prstGeom prst="rect">
            <a:avLst/>
          </a:prstGeom>
          <a:solidFill>
            <a:srgbClr val="E19C9F"/>
          </a:solidFill>
          <a:ln>
            <a:solidFill>
              <a:srgbClr val="E19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Imaging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1865BFE-1D45-7642-8E40-1812C2555E22}"/>
              </a:ext>
            </a:extLst>
          </p:cNvPr>
          <p:cNvSpPr/>
          <p:nvPr/>
        </p:nvSpPr>
        <p:spPr>
          <a:xfrm>
            <a:off x="7910964" y="1619777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E3900CAF-228A-4948-AAE3-737D390E6D06}"/>
              </a:ext>
            </a:extLst>
          </p:cNvPr>
          <p:cNvSpPr/>
          <p:nvPr/>
        </p:nvSpPr>
        <p:spPr>
          <a:xfrm>
            <a:off x="8818778" y="4283005"/>
            <a:ext cx="490239" cy="482400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BDF1A49-9F04-3040-A9B7-9205439D8133}"/>
              </a:ext>
            </a:extLst>
          </p:cNvPr>
          <p:cNvSpPr/>
          <p:nvPr/>
        </p:nvSpPr>
        <p:spPr>
          <a:xfrm rot="16200000">
            <a:off x="8497445" y="4450710"/>
            <a:ext cx="482400" cy="1584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>
            <a:hlinkClick r:id="" action="ppaction://noaction"/>
            <a:extLst>
              <a:ext uri="{FF2B5EF4-FFF2-40B4-BE49-F238E27FC236}">
                <a16:creationId xmlns:a16="http://schemas.microsoft.com/office/drawing/2014/main" id="{EAD80654-05A9-1346-B105-C41E1865F231}"/>
              </a:ext>
            </a:extLst>
          </p:cNvPr>
          <p:cNvSpPr/>
          <p:nvPr/>
        </p:nvSpPr>
        <p:spPr>
          <a:xfrm>
            <a:off x="8823344" y="3864568"/>
            <a:ext cx="468000" cy="385200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235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320DA3F1-0A48-304F-8B1E-CEC8751D86CF}"/>
              </a:ext>
            </a:extLst>
          </p:cNvPr>
          <p:cNvSpPr/>
          <p:nvPr/>
        </p:nvSpPr>
        <p:spPr>
          <a:xfrm rot="16200000">
            <a:off x="8546099" y="3973224"/>
            <a:ext cx="383534" cy="1662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RPT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FA61701-2738-AE4E-A4A4-F7BC743E6590}"/>
              </a:ext>
            </a:extLst>
          </p:cNvPr>
          <p:cNvSpPr/>
          <p:nvPr/>
        </p:nvSpPr>
        <p:spPr>
          <a:xfrm>
            <a:off x="8823809" y="3559502"/>
            <a:ext cx="475833" cy="2579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35A14F2F-50EB-204D-B24A-28E1B81F0FC7}"/>
              </a:ext>
            </a:extLst>
          </p:cNvPr>
          <p:cNvSpPr/>
          <p:nvPr/>
        </p:nvSpPr>
        <p:spPr>
          <a:xfrm rot="16200000">
            <a:off x="8605514" y="3609203"/>
            <a:ext cx="257972" cy="1585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0E5CF7B4-22F0-C448-872B-C173E5F31188}"/>
              </a:ext>
            </a:extLst>
          </p:cNvPr>
          <p:cNvSpPr/>
          <p:nvPr/>
        </p:nvSpPr>
        <p:spPr>
          <a:xfrm>
            <a:off x="8820983" y="3020803"/>
            <a:ext cx="475833" cy="4759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A1728739-29CF-2C44-B7E7-0BB1C4EA4524}"/>
              </a:ext>
            </a:extLst>
          </p:cNvPr>
          <p:cNvSpPr/>
          <p:nvPr/>
        </p:nvSpPr>
        <p:spPr>
          <a:xfrm rot="16200000">
            <a:off x="8493718" y="3179474"/>
            <a:ext cx="475913" cy="15857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DFGIC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84A1DF1-CF0A-124A-8025-6D539213676C}"/>
              </a:ext>
            </a:extLst>
          </p:cNvPr>
          <p:cNvSpPr/>
          <p:nvPr/>
        </p:nvSpPr>
        <p:spPr>
          <a:xfrm>
            <a:off x="8818778" y="1681811"/>
            <a:ext cx="478603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DB48809A-F4DD-3D4D-80BE-410C891E1F6D}"/>
              </a:ext>
            </a:extLst>
          </p:cNvPr>
          <p:cNvSpPr/>
          <p:nvPr/>
        </p:nvSpPr>
        <p:spPr>
          <a:xfrm rot="16200000">
            <a:off x="8498136" y="1843121"/>
            <a:ext cx="481953" cy="1593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STEFF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0842B1CC-7E01-AC49-B39D-3D6289AAAFE4}"/>
              </a:ext>
            </a:extLst>
          </p:cNvPr>
          <p:cNvSpPr/>
          <p:nvPr/>
        </p:nvSpPr>
        <p:spPr>
          <a:xfrm>
            <a:off x="8815345" y="2208285"/>
            <a:ext cx="478603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241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C73EF4CF-D1DD-1147-9E69-47DCBA91F9E8}"/>
              </a:ext>
            </a:extLst>
          </p:cNvPr>
          <p:cNvSpPr/>
          <p:nvPr/>
        </p:nvSpPr>
        <p:spPr>
          <a:xfrm rot="16200000">
            <a:off x="8494703" y="2369595"/>
            <a:ext cx="481953" cy="1593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BBF39C25-569B-084F-A6E5-D30ED9AE736D}"/>
              </a:ext>
            </a:extLst>
          </p:cNvPr>
          <p:cNvSpPr/>
          <p:nvPr/>
        </p:nvSpPr>
        <p:spPr>
          <a:xfrm>
            <a:off x="8659445" y="1465009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0FC0F9C0-FC4C-D348-92B7-E4950177CFB6}"/>
              </a:ext>
            </a:extLst>
          </p:cNvPr>
          <p:cNvSpPr/>
          <p:nvPr/>
        </p:nvSpPr>
        <p:spPr>
          <a:xfrm>
            <a:off x="8652387" y="2818544"/>
            <a:ext cx="656907" cy="149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4F4634-086E-5444-A380-743C5BF875CB}"/>
              </a:ext>
            </a:extLst>
          </p:cNvPr>
          <p:cNvSpPr/>
          <p:nvPr/>
        </p:nvSpPr>
        <p:spPr>
          <a:xfrm>
            <a:off x="406542" y="1058306"/>
            <a:ext cx="2700000" cy="216000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Radiative capture reactions 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n,γ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(89)</a:t>
            </a:r>
            <a:endParaRPr kumimoji="0" lang="en-G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1A5028E8-A45B-AA4E-AC46-93C4DF6FFB04}"/>
              </a:ext>
            </a:extLst>
          </p:cNvPr>
          <p:cNvSpPr/>
          <p:nvPr/>
        </p:nvSpPr>
        <p:spPr>
          <a:xfrm>
            <a:off x="416949" y="1346604"/>
            <a:ext cx="2700000" cy="216000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Fission reactions 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n,f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(37)</a:t>
            </a:r>
            <a:endParaRPr kumimoji="0" lang="en-G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5148C10-33C5-B144-9DD4-BB703AF5D545}"/>
              </a:ext>
            </a:extLst>
          </p:cNvPr>
          <p:cNvSpPr/>
          <p:nvPr/>
        </p:nvSpPr>
        <p:spPr>
          <a:xfrm>
            <a:off x="406542" y="1629326"/>
            <a:ext cx="2700000" cy="216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particle emission reactions 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n,lcp</a:t>
            </a:r>
            <a:r>
              <a:rPr kumimoji="0" lang="el-G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(11)</a:t>
            </a:r>
            <a:endParaRPr kumimoji="0" lang="en-G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05507997-78E6-AF4B-98A9-1955B25751D3}"/>
              </a:ext>
            </a:extLst>
          </p:cNvPr>
          <p:cNvSpPr/>
          <p:nvPr/>
        </p:nvSpPr>
        <p:spPr>
          <a:xfrm>
            <a:off x="9786337" y="4108834"/>
            <a:ext cx="518162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AB91C46-9616-5647-A24B-0E661BA5FFDC}"/>
              </a:ext>
            </a:extLst>
          </p:cNvPr>
          <p:cNvSpPr/>
          <p:nvPr/>
        </p:nvSpPr>
        <p:spPr>
          <a:xfrm rot="16200000">
            <a:off x="9492394" y="4244208"/>
            <a:ext cx="429318" cy="15857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TAC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1374EC1-1866-5E4D-9BD1-CC496E87CE21}"/>
              </a:ext>
            </a:extLst>
          </p:cNvPr>
          <p:cNvSpPr/>
          <p:nvPr/>
        </p:nvSpPr>
        <p:spPr>
          <a:xfrm>
            <a:off x="9784628" y="3633448"/>
            <a:ext cx="518162" cy="429322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CC062712-1DD1-4E47-AB04-B0CB94C89F31}"/>
              </a:ext>
            </a:extLst>
          </p:cNvPr>
          <p:cNvSpPr/>
          <p:nvPr/>
        </p:nvSpPr>
        <p:spPr>
          <a:xfrm rot="16200000">
            <a:off x="9490685" y="3768822"/>
            <a:ext cx="429318" cy="15857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iTED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1D85D2A7-1C03-4A47-B291-F8E1E96B0CAF}"/>
              </a:ext>
            </a:extLst>
          </p:cNvPr>
          <p:cNvSpPr/>
          <p:nvPr/>
        </p:nvSpPr>
        <p:spPr>
          <a:xfrm>
            <a:off x="9639769" y="2374736"/>
            <a:ext cx="656907" cy="1499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EAR1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64BF233E-F6C0-C045-8A36-9F6D08EC49DF}"/>
              </a:ext>
            </a:extLst>
          </p:cNvPr>
          <p:cNvSpPr/>
          <p:nvPr/>
        </p:nvSpPr>
        <p:spPr>
          <a:xfrm>
            <a:off x="10579713" y="4688290"/>
            <a:ext cx="466781" cy="425071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B4EFEF6A-84BA-1642-A8AD-BADD7E617606}"/>
              </a:ext>
            </a:extLst>
          </p:cNvPr>
          <p:cNvSpPr/>
          <p:nvPr/>
        </p:nvSpPr>
        <p:spPr>
          <a:xfrm rot="16200000">
            <a:off x="10272248" y="4817574"/>
            <a:ext cx="424800" cy="1662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TED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6444E689-0A29-AB47-8475-7B4E837BD91C}"/>
              </a:ext>
            </a:extLst>
          </p:cNvPr>
          <p:cNvSpPr/>
          <p:nvPr/>
        </p:nvSpPr>
        <p:spPr>
          <a:xfrm>
            <a:off x="10567891" y="5165215"/>
            <a:ext cx="478603" cy="569205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Gd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1D9C4F21-65AE-A64A-9CAB-B06702D9CBE8}"/>
              </a:ext>
            </a:extLst>
          </p:cNvPr>
          <p:cNvSpPr/>
          <p:nvPr/>
        </p:nvSpPr>
        <p:spPr>
          <a:xfrm rot="16200000">
            <a:off x="10194166" y="5370149"/>
            <a:ext cx="569204" cy="1593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C6D6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4A622ACD-E2DE-154E-87F6-17015183A060}"/>
              </a:ext>
            </a:extLst>
          </p:cNvPr>
          <p:cNvSpPr/>
          <p:nvPr/>
        </p:nvSpPr>
        <p:spPr>
          <a:xfrm>
            <a:off x="10389587" y="3392042"/>
            <a:ext cx="656907" cy="1499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EAR2</a:t>
            </a:r>
          </a:p>
        </p:txBody>
      </p:sp>
      <p:sp>
        <p:nvSpPr>
          <p:cNvPr id="224" name="Rectangle 223">
            <a:hlinkClick r:id="" action="ppaction://noaction"/>
            <a:extLst>
              <a:ext uri="{FF2B5EF4-FFF2-40B4-BE49-F238E27FC236}">
                <a16:creationId xmlns:a16="http://schemas.microsoft.com/office/drawing/2014/main" id="{20067869-A24D-0744-9F0F-87D028078086}"/>
              </a:ext>
            </a:extLst>
          </p:cNvPr>
          <p:cNvSpPr/>
          <p:nvPr/>
        </p:nvSpPr>
        <p:spPr>
          <a:xfrm>
            <a:off x="10389587" y="2108174"/>
            <a:ext cx="656907" cy="1499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</a:t>
            </a:r>
          </a:p>
        </p:txBody>
      </p:sp>
      <p:sp>
        <p:nvSpPr>
          <p:cNvPr id="147" name="Left Brace 146">
            <a:extLst>
              <a:ext uri="{FF2B5EF4-FFF2-40B4-BE49-F238E27FC236}">
                <a16:creationId xmlns:a16="http://schemas.microsoft.com/office/drawing/2014/main" id="{3F29F461-C305-6F40-B8DB-49A74E17CF28}"/>
              </a:ext>
            </a:extLst>
          </p:cNvPr>
          <p:cNvSpPr/>
          <p:nvPr/>
        </p:nvSpPr>
        <p:spPr>
          <a:xfrm rot="16200000">
            <a:off x="10299240" y="5400450"/>
            <a:ext cx="99728" cy="1643019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DE708F1-30CF-5348-B65F-4850AC0BC253}"/>
              </a:ext>
            </a:extLst>
          </p:cNvPr>
          <p:cNvSpPr/>
          <p:nvPr/>
        </p:nvSpPr>
        <p:spPr>
          <a:xfrm>
            <a:off x="10567891" y="2315063"/>
            <a:ext cx="478603" cy="984873"/>
          </a:xfrm>
          <a:prstGeom prst="rect">
            <a:avLst/>
          </a:prstGeom>
          <a:solidFill>
            <a:srgbClr val="55A2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94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140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</a:t>
            </a: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E3AA6AD3-7BE7-0643-9DFB-974155F3A9F3}"/>
              </a:ext>
            </a:extLst>
          </p:cNvPr>
          <p:cNvSpPr/>
          <p:nvPr/>
        </p:nvSpPr>
        <p:spPr>
          <a:xfrm rot="16200000">
            <a:off x="9982259" y="2727829"/>
            <a:ext cx="984868" cy="1593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HPGe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EF2C7F43-FECB-ED45-92EC-3E343E45C407}"/>
              </a:ext>
            </a:extLst>
          </p:cNvPr>
          <p:cNvSpPr/>
          <p:nvPr/>
        </p:nvSpPr>
        <p:spPr>
          <a:xfrm>
            <a:off x="9789059" y="3104395"/>
            <a:ext cx="518162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E9B1280-CF87-2642-86AC-292BF9238B34}"/>
              </a:ext>
            </a:extLst>
          </p:cNvPr>
          <p:cNvSpPr/>
          <p:nvPr/>
        </p:nvSpPr>
        <p:spPr>
          <a:xfrm rot="16200000">
            <a:off x="9475003" y="3259119"/>
            <a:ext cx="481953" cy="17250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38A11A6B-8A25-114F-BB99-13C079B64CE4}"/>
              </a:ext>
            </a:extLst>
          </p:cNvPr>
          <p:cNvSpPr/>
          <p:nvPr/>
        </p:nvSpPr>
        <p:spPr>
          <a:xfrm>
            <a:off x="10552716" y="4146711"/>
            <a:ext cx="493778" cy="481957"/>
          </a:xfrm>
          <a:prstGeom prst="rect">
            <a:avLst/>
          </a:prstGeom>
          <a:solidFill>
            <a:srgbClr val="A900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243</a:t>
            </a: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</a:t>
            </a:r>
            <a:endParaRPr kumimoji="0" lang="en-GR" sz="1000" b="0" i="0" u="none" strike="noStrike" kern="1200" cap="none" spc="-5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6F65250A-0B78-A843-9DEB-9EE68DB304E6}"/>
              </a:ext>
            </a:extLst>
          </p:cNvPr>
          <p:cNvSpPr/>
          <p:nvPr/>
        </p:nvSpPr>
        <p:spPr>
          <a:xfrm rot="16200000">
            <a:off x="10238660" y="4301435"/>
            <a:ext cx="481953" cy="17250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MGAS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65DD151A-DB0A-114C-9869-73CA95164D2C}"/>
              </a:ext>
            </a:extLst>
          </p:cNvPr>
          <p:cNvSpPr/>
          <p:nvPr/>
        </p:nvSpPr>
        <p:spPr>
          <a:xfrm>
            <a:off x="9789587" y="2574016"/>
            <a:ext cx="518162" cy="481957"/>
          </a:xfrm>
          <a:prstGeom prst="rect">
            <a:avLst/>
          </a:prstGeom>
          <a:solidFill>
            <a:srgbClr val="E19C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HPge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ED00931-0827-3E47-9518-D7352581297F}"/>
              </a:ext>
            </a:extLst>
          </p:cNvPr>
          <p:cNvSpPr/>
          <p:nvPr/>
        </p:nvSpPr>
        <p:spPr>
          <a:xfrm rot="16200000">
            <a:off x="9475531" y="2728740"/>
            <a:ext cx="481953" cy="17250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Rectangle 233">
            <a:hlinkClick r:id="" action="ppaction://noaction"/>
            <a:extLst>
              <a:ext uri="{FF2B5EF4-FFF2-40B4-BE49-F238E27FC236}">
                <a16:creationId xmlns:a16="http://schemas.microsoft.com/office/drawing/2014/main" id="{A44A57AA-D60B-6F4F-988A-BAE8604EDD6E}"/>
              </a:ext>
            </a:extLst>
          </p:cNvPr>
          <p:cNvSpPr/>
          <p:nvPr/>
        </p:nvSpPr>
        <p:spPr>
          <a:xfrm>
            <a:off x="10552323" y="3615110"/>
            <a:ext cx="494171" cy="481957"/>
          </a:xfrm>
          <a:prstGeom prst="rect">
            <a:avLst/>
          </a:prstGeom>
          <a:solidFill>
            <a:srgbClr val="E19C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DFGC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X17</a:t>
            </a: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E1F12F7-5F61-594C-B0CD-AC9123255BCF}"/>
              </a:ext>
            </a:extLst>
          </p:cNvPr>
          <p:cNvSpPr/>
          <p:nvPr/>
        </p:nvSpPr>
        <p:spPr>
          <a:xfrm rot="16200000">
            <a:off x="10238267" y="3769834"/>
            <a:ext cx="481953" cy="17250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000" b="0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4E737BAF-1226-6A4A-9B36-17613F29C593}"/>
              </a:ext>
            </a:extLst>
          </p:cNvPr>
          <p:cNvSpPr>
            <a:spLocks/>
          </p:cNvSpPr>
          <p:nvPr/>
        </p:nvSpPr>
        <p:spPr>
          <a:xfrm>
            <a:off x="416949" y="1920937"/>
            <a:ext cx="2700000" cy="246221"/>
          </a:xfrm>
          <a:prstGeom prst="rect">
            <a:avLst/>
          </a:prstGeom>
          <a:solidFill>
            <a:srgbClr val="E19C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 developments                                      (6)</a:t>
            </a:r>
            <a:endParaRPr kumimoji="0" lang="en-GR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Title 1">
            <a:extLst>
              <a:ext uri="{FF2B5EF4-FFF2-40B4-BE49-F238E27FC236}">
                <a16:creationId xmlns:a16="http://schemas.microsoft.com/office/drawing/2014/main" id="{61DE1EBA-553C-4826-951F-20CABE771782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What we have done at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_TOF</a:t>
            </a:r>
          </a:p>
        </p:txBody>
      </p:sp>
    </p:spTree>
    <p:extLst>
      <p:ext uri="{BB962C8B-B14F-4D97-AF65-F5344CB8AC3E}">
        <p14:creationId xmlns:p14="http://schemas.microsoft.com/office/powerpoint/2010/main" val="2516456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3FBFF8E-CFF1-4A2E-ADDF-73832381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318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D5FEC-7371-BC4F-B41C-B95A0CCB68E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AFE8D49-4F58-494A-8D9A-8141FC6D1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147" y="92017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9F9009-9C1F-40F8-A92A-19D8C6F24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147" y="310140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83DA99-D7BE-4A79-9BEE-07115384DAC8}"/>
              </a:ext>
            </a:extLst>
          </p:cNvPr>
          <p:cNvSpPr txBox="1"/>
          <p:nvPr/>
        </p:nvSpPr>
        <p:spPr>
          <a:xfrm>
            <a:off x="235005" y="1198343"/>
            <a:ext cx="5028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the design studies of the new shielding around the target station the opportunity for a new near-target experimental area  appeared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(NEAR station)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1E2C319-974A-4025-857A-A04F9CFE2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40693" y="-8224"/>
            <a:ext cx="6951307" cy="3351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DB82C8-D86E-4380-8578-29A533288E02}"/>
              </a:ext>
            </a:extLst>
          </p:cNvPr>
          <p:cNvSpPr txBox="1"/>
          <p:nvPr/>
        </p:nvSpPr>
        <p:spPr>
          <a:xfrm>
            <a:off x="10031292" y="2810284"/>
            <a:ext cx="188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Station area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093D78-B41E-4971-9E8E-1E12141302B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507422" y="2297732"/>
            <a:ext cx="1295267" cy="470841"/>
          </a:xfrm>
          <a:prstGeom prst="straightConnector1">
            <a:avLst/>
          </a:prstGeom>
          <a:noFill/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129F15-88CB-44CA-B67E-0F1FB1F472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31973" y="5956539"/>
            <a:ext cx="747991" cy="74799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A00FEBB-E553-409A-999A-D4B915B9E4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090200" y="5919212"/>
            <a:ext cx="1009504" cy="949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EDE642-9E85-40D0-9A37-92EDFED104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1" y="5909313"/>
            <a:ext cx="856259" cy="8424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1477E0-E88B-42D2-A200-0759741DF489}"/>
              </a:ext>
            </a:extLst>
          </p:cNvPr>
          <p:cNvSpPr txBox="1"/>
          <p:nvPr/>
        </p:nvSpPr>
        <p:spPr>
          <a:xfrm>
            <a:off x="235004" y="3637290"/>
            <a:ext cx="10733772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 for technical and engineering developments</a:t>
            </a:r>
          </a:p>
          <a:p>
            <a:pPr marL="457167" marR="0" lvl="0" indent="-45716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Irradiation of  non-metallic materials + SEE (R2M &amp; R2E projects) – up to 1MGy/year, mixed fields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EF097-B25A-428F-920F-81C9929794C3}"/>
              </a:ext>
            </a:extLst>
          </p:cNvPr>
          <p:cNvSpPr txBox="1"/>
          <p:nvPr/>
        </p:nvSpPr>
        <p:spPr>
          <a:xfrm>
            <a:off x="4094541" y="5152413"/>
            <a:ext cx="7087902" cy="1429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67" marR="0" lvl="0" indent="-45716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 of MACS by activation for nuclear astrophysics</a:t>
            </a:r>
          </a:p>
          <a:p>
            <a:pPr marL="457167" marR="0" lvl="0" indent="-45716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Fusion-related measurements (cross sections, not irradiation)</a:t>
            </a:r>
          </a:p>
          <a:p>
            <a:pPr marL="457167" marR="0" lvl="0" indent="-457167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 of decay rates of long-lived isotopes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E5C467-A8F3-4C0C-B7EF-7A3256C37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AD20A56-0587-495A-A197-C230A3601C9D}"/>
              </a:ext>
            </a:extLst>
          </p:cNvPr>
          <p:cNvSpPr txBox="1">
            <a:spLocks/>
          </p:cNvSpPr>
          <p:nvPr/>
        </p:nvSpPr>
        <p:spPr bwMode="auto">
          <a:xfrm>
            <a:off x="0" y="316733"/>
            <a:ext cx="10515600" cy="890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The NEAR Station</a:t>
            </a:r>
          </a:p>
        </p:txBody>
      </p:sp>
    </p:spTree>
    <p:extLst>
      <p:ext uri="{BB962C8B-B14F-4D97-AF65-F5344CB8AC3E}">
        <p14:creationId xmlns:p14="http://schemas.microsoft.com/office/powerpoint/2010/main" val="321190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2A2AF4-F35E-6344-AD47-683FBB44D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63"/>
          <a:stretch/>
        </p:blipFill>
        <p:spPr bwMode="auto">
          <a:xfrm>
            <a:off x="5542112" y="596129"/>
            <a:ext cx="6530552" cy="4201031"/>
          </a:xfrm>
          <a:prstGeom prst="rect">
            <a:avLst/>
          </a:prstGeom>
        </p:spPr>
      </p:pic>
      <p:pic>
        <p:nvPicPr>
          <p:cNvPr id="7" name="Picture 6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78EC0D59-1A96-DA48-95B3-B38034CF0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664027" y="3803531"/>
            <a:ext cx="3408643" cy="2458355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23E1C42-6316-464F-8F54-1BF388C65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19339" y="1916832"/>
            <a:ext cx="6722127" cy="4186232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297CF9-EA8C-E140-92A5-6E9EDB89E33E}"/>
              </a:ext>
            </a:extLst>
          </p:cNvPr>
          <p:cNvSpPr txBox="1"/>
          <p:nvPr/>
        </p:nvSpPr>
        <p:spPr bwMode="auto">
          <a:xfrm>
            <a:off x="407988" y="1547504"/>
            <a:ext cx="259808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configuration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F43729-6C7E-2149-986C-C941A6B9B3AA}"/>
              </a:ext>
            </a:extLst>
          </p:cNvPr>
          <p:cNvSpPr txBox="1"/>
          <p:nvPr/>
        </p:nvSpPr>
        <p:spPr bwMode="auto">
          <a:xfrm>
            <a:off x="7966258" y="373600"/>
            <a:ext cx="274876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Closed configuration</a:t>
            </a:r>
          </a:p>
        </p:txBody>
      </p:sp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40CCAFE3-E914-CD4C-9125-D98F6F4D2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990"/>
          <a:stretch/>
        </p:blipFill>
        <p:spPr bwMode="auto">
          <a:xfrm>
            <a:off x="6260209" y="3313832"/>
            <a:ext cx="2307816" cy="2966640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8C0926-EC16-4247-B540-F157039DF4D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31973" y="5956539"/>
            <a:ext cx="747991" cy="747991"/>
          </a:xfrm>
          <a:prstGeom prst="rect">
            <a:avLst/>
          </a:prstGeom>
        </p:spPr>
      </p:pic>
      <p:pic>
        <p:nvPicPr>
          <p:cNvPr id="2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A8A2176-D3F8-4393-8E5A-8DEFE438DA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090200" y="5919212"/>
            <a:ext cx="1009504" cy="949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241CA7-2CFD-4282-BDFD-D4755E989E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1" y="5909313"/>
            <a:ext cx="856259" cy="842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C24AB1-390B-4BDD-9DFB-29FE630B81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BAE846-01EE-4C22-ACEC-BF7E7B246F50}"/>
              </a:ext>
            </a:extLst>
          </p:cNvPr>
          <p:cNvSpPr txBox="1">
            <a:spLocks/>
          </p:cNvSpPr>
          <p:nvPr/>
        </p:nvSpPr>
        <p:spPr bwMode="auto">
          <a:xfrm>
            <a:off x="0" y="316733"/>
            <a:ext cx="10515600" cy="8902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The NEAR Station</a:t>
            </a:r>
          </a:p>
        </p:txBody>
      </p:sp>
    </p:spTree>
    <p:extLst>
      <p:ext uri="{BB962C8B-B14F-4D97-AF65-F5344CB8AC3E}">
        <p14:creationId xmlns:p14="http://schemas.microsoft.com/office/powerpoint/2010/main" val="2621680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E6B023-3E4F-4C4A-889B-D2E36B8F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279EA13-DA05-4849-8BF0-B506E2EA1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917" y="1094400"/>
            <a:ext cx="8172083" cy="576000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7417B725-AEED-B341-A56E-6761632E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3716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NEAR Station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2FF27-ED33-D54E-B05E-B41EEF16D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2" y="5909308"/>
            <a:ext cx="856258" cy="8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81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E6B023-3E4F-4C4A-889B-D2E36B8FD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7417B725-AEED-B341-A56E-6761632E4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3716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NEAR Station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2FF27-ED33-D54E-B05E-B41EEF16DF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0542" y="5909308"/>
            <a:ext cx="856258" cy="842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23ECC-5D2E-1227-4E4A-0D27774C54B5}"/>
              </a:ext>
            </a:extLst>
          </p:cNvPr>
          <p:cNvSpPr txBox="1"/>
          <p:nvPr/>
        </p:nvSpPr>
        <p:spPr>
          <a:xfrm>
            <a:off x="1114907" y="3539442"/>
            <a:ext cx="2887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sample of Ce-140 of a few mg, imbedded in a Boron Carbide filter case, is placed in position for irradiation at the exit of the neutron beam collimator of the n_TOF NEAR Station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June 2022</a:t>
            </a:r>
            <a:endParaRPr kumimoji="0" lang="en-CH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25FAA-6A92-9422-5000-3DBD08DC9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148" y="790950"/>
            <a:ext cx="6675052" cy="502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13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1"/>
            <a:ext cx="67056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cid:image001.png@01D320E2.520EB67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0" y="0"/>
            <a:ext cx="9356725" cy="8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altLang="en-US" baseline="30000" dirty="0">
                <a:latin typeface="Tahoma"/>
              </a:rPr>
              <a:t>4</a:t>
            </a:r>
            <a:r>
              <a:rPr lang="en-US" altLang="en-US" dirty="0">
                <a:latin typeface="Tahoma"/>
              </a:rPr>
              <a:t>He and </a:t>
            </a:r>
            <a:r>
              <a:rPr lang="en-US" altLang="en-US" baseline="30000" dirty="0">
                <a:latin typeface="Tahoma"/>
              </a:rPr>
              <a:t>2</a:t>
            </a:r>
            <a:r>
              <a:rPr lang="en-US" altLang="en-US" dirty="0">
                <a:latin typeface="Tahoma"/>
              </a:rPr>
              <a:t>H concordance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1" y="919169"/>
            <a:ext cx="7631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s-IS" sz="2400" dirty="0">
                <a:solidFill>
                  <a:srgbClr val="FFFFFF"/>
                </a:solidFill>
                <a:latin typeface="Tahoma" charset="0"/>
              </a:rPr>
              <a:t>Yp = 0.245 ± 0.004  		    (calc.) Yp = 0.246</a:t>
            </a:r>
            <a:endParaRPr lang="is-I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3040" y="1371601"/>
            <a:ext cx="891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s-IS" sz="2400" dirty="0">
                <a:solidFill>
                  <a:srgbClr val="FFFFFF"/>
                </a:solidFill>
                <a:latin typeface="Tahoma"/>
              </a:rPr>
              <a:t> 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D/</a:t>
            </a:r>
            <a:r>
              <a:rPr lang="mr-IN" sz="2400" dirty="0" err="1">
                <a:solidFill>
                  <a:srgbClr val="FFFFFF"/>
                </a:solidFill>
                <a:latin typeface="Tahoma"/>
              </a:rPr>
              <a:t>H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= (2.53 ± 0.04)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x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10</a:t>
            </a:r>
            <a:r>
              <a:rPr lang="mr-IN" sz="2400" baseline="30000" dirty="0">
                <a:solidFill>
                  <a:srgbClr val="FFFFFF"/>
                </a:solidFill>
                <a:latin typeface="Tahoma"/>
              </a:rPr>
              <a:t>−5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	     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(calc.) 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D/</a:t>
            </a:r>
            <a:r>
              <a:rPr lang="mr-IN" sz="2400" dirty="0" err="1">
                <a:solidFill>
                  <a:srgbClr val="FFFFFF"/>
                </a:solidFill>
                <a:latin typeface="Tahoma" charset="0"/>
              </a:rPr>
              <a:t>H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 = 2.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4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3 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x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 10</a:t>
            </a:r>
            <a:r>
              <a:rPr lang="mr-IN" sz="2400" baseline="30000" dirty="0">
                <a:solidFill>
                  <a:srgbClr val="FFFFFF"/>
                </a:solidFill>
                <a:latin typeface="Tahoma" charset="0"/>
              </a:rPr>
              <a:t>−5</a:t>
            </a:r>
            <a:endParaRPr lang="en-US" sz="2400" baseline="300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3E9C7-DC4C-D44A-B324-BAD566C15028}"/>
              </a:ext>
            </a:extLst>
          </p:cNvPr>
          <p:cNvSpPr txBox="1"/>
          <p:nvPr/>
        </p:nvSpPr>
        <p:spPr>
          <a:xfrm>
            <a:off x="1454959" y="94342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25400" dist="38100" dir="2700000" algn="tl">
                    <a:srgbClr val="FFFFFF">
                      <a:alpha val="45000"/>
                    </a:srgbClr>
                  </a:outerShdw>
                </a:effectLst>
                <a:latin typeface="Tahoma" charset="0"/>
              </a:rPr>
              <a:t>✔️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132B7-808F-294A-84A0-C40A728E856D}"/>
              </a:ext>
            </a:extLst>
          </p:cNvPr>
          <p:cNvSpPr txBox="1"/>
          <p:nvPr/>
        </p:nvSpPr>
        <p:spPr>
          <a:xfrm>
            <a:off x="1447801" y="136713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25400" dist="38100" dir="2700000" algn="tl">
                    <a:srgbClr val="FFFFFF">
                      <a:alpha val="45000"/>
                    </a:srgbClr>
                  </a:outerShdw>
                </a:effectLst>
                <a:latin typeface="Tahoma" charset="0"/>
              </a:rPr>
              <a:t>✔️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6ACE7-62E5-30CB-EDBD-DD662D2C49CE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990601"/>
            <a:ext cx="96012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Arial" panose="020B0604020202020204" pitchFamily="34" charset="0"/>
              </a:rPr>
              <a:t>Silicon detectors insterted directly into the neutron beam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Arial" panose="020B0604020202020204" pitchFamily="34" charset="0"/>
              </a:rPr>
              <a:t>3x3 cm</a:t>
            </a:r>
            <a:r>
              <a:rPr lang="it-IT" sz="24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Arial" panose="020B0604020202020204" pitchFamily="34" charset="0"/>
              </a:rPr>
              <a:t>2</a:t>
            </a:r>
            <a:r>
              <a:rPr lang="it-IT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Arial" panose="020B0604020202020204" pitchFamily="34" charset="0"/>
              </a:rPr>
              <a:t> active area, 140 </a:t>
            </a:r>
            <a:r>
              <a:rPr lang="el-GR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Arial" panose="020B0604020202020204" pitchFamily="34" charset="0"/>
              </a:rPr>
              <a:t>μ</a:t>
            </a:r>
            <a:r>
              <a:rPr lang="it-IT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Arial" panose="020B0604020202020204" pitchFamily="34" charset="0"/>
              </a:rPr>
              <a:t>m thickness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Arial" panose="020B0604020202020204" pitchFamily="34" charset="0"/>
              </a:rPr>
              <a:t>Two samples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with ∼18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GBq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activity each (∼1.4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μg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of </a:t>
            </a:r>
            <a:r>
              <a:rPr lang="en-US" sz="24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7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Be) 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286000" y="5410200"/>
            <a:ext cx="3276600" cy="304800"/>
          </a:xfrm>
          <a:prstGeom prst="rect">
            <a:avLst/>
          </a:prstGeom>
          <a:solidFill>
            <a:srgbClr val="ED9719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286000" y="4953000"/>
            <a:ext cx="3276600" cy="304800"/>
          </a:xfrm>
          <a:prstGeom prst="rect">
            <a:avLst/>
          </a:prstGeom>
          <a:solidFill>
            <a:srgbClr val="ED9719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286000" y="4191000"/>
            <a:ext cx="3276600" cy="304800"/>
          </a:xfrm>
          <a:prstGeom prst="rect">
            <a:avLst/>
          </a:prstGeom>
          <a:solidFill>
            <a:srgbClr val="ED9719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86000" y="3733800"/>
            <a:ext cx="3276600" cy="304800"/>
          </a:xfrm>
          <a:prstGeom prst="rect">
            <a:avLst/>
          </a:prstGeom>
          <a:solidFill>
            <a:srgbClr val="ED9719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0" y="5298744"/>
            <a:ext cx="3276600" cy="762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286000" y="4073856"/>
            <a:ext cx="3276600" cy="762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124200" y="57912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3352800" y="57912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3581400" y="57912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810000" y="57912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4038600" y="57912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267200" y="57912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4495800" y="57912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4724400" y="57912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4953000" y="57912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2895600" y="57912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1524000" y="5376446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det 1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0" y="4953000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det 2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4157246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det 3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0" y="3712192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det 4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5406" y="5154304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sample 1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5401" y="3921456"/>
            <a:ext cx="1000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sample 2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52601" y="5986046"/>
            <a:ext cx="978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neutrons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3885631" y="5015168"/>
            <a:ext cx="419100" cy="31883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3377278" y="5347649"/>
            <a:ext cx="495274" cy="32754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Rectangle 36"/>
          <p:cNvSpPr/>
          <p:nvPr/>
        </p:nvSpPr>
        <p:spPr>
          <a:xfrm>
            <a:off x="4267200" y="488052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l-GR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cs typeface="Arial" panose="020B0604020202020204" pitchFamily="34" charset="0"/>
              </a:rPr>
              <a:t>α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24200" y="525780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l-GR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cs typeface="Arial" panose="020B0604020202020204" pitchFamily="34" charset="0"/>
              </a:rPr>
              <a:t>α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3389" y="2557892"/>
            <a:ext cx="5768695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Strong rejection of BG events due to </a:t>
            </a: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tof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,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low duty-cycle, coincidence signals for: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96888" y="3580670"/>
            <a:ext cx="479971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protons from the (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n,p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) channel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γ from </a:t>
            </a:r>
            <a:r>
              <a:rPr lang="en-US" sz="20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7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Be activity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n+</a:t>
            </a:r>
            <a:r>
              <a:rPr lang="en-US" sz="20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7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Li 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0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(</a:t>
            </a:r>
            <a:r>
              <a:rPr lang="el-G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0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840 </a:t>
            </a:r>
            <a:r>
              <a:rPr 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20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Be* → 2</a:t>
            </a:r>
            <a:r>
              <a:rPr lang="el-G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 flipV="1">
            <a:off x="2590800" y="3921456"/>
            <a:ext cx="342874" cy="19334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2933674" y="4114800"/>
            <a:ext cx="342926" cy="14521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Rectangle 39"/>
          <p:cNvSpPr/>
          <p:nvPr/>
        </p:nvSpPr>
        <p:spPr>
          <a:xfrm>
            <a:off x="3225212" y="403860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l-GR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cs typeface="Arial" panose="020B0604020202020204" pitchFamily="34" charset="0"/>
              </a:rPr>
              <a:t>α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86000" y="358140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l-GR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cs typeface="Arial" panose="020B0604020202020204" pitchFamily="34" charset="0"/>
              </a:rPr>
              <a:t>α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0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defTabSz="914400"/>
            <a:r>
              <a:rPr lang="it-IT" altLang="en-US" baseline="30000" dirty="0">
                <a:latin typeface="Tahoma"/>
              </a:rPr>
              <a:t>7</a:t>
            </a:r>
            <a:r>
              <a:rPr lang="it-IT" altLang="en-US" dirty="0">
                <a:latin typeface="Tahoma"/>
              </a:rPr>
              <a:t>Be(n,</a:t>
            </a:r>
            <a:r>
              <a:rPr lang="el-GR" altLang="en-US" dirty="0">
                <a:latin typeface="Tahoma"/>
                <a:cs typeface="Arial" panose="020B0604020202020204" pitchFamily="34" charset="0"/>
              </a:rPr>
              <a:t>α</a:t>
            </a:r>
            <a:r>
              <a:rPr lang="it-IT" altLang="en-US" dirty="0">
                <a:latin typeface="Tahoma"/>
                <a:cs typeface="Arial" panose="020B0604020202020204" pitchFamily="34" charset="0"/>
              </a:rPr>
              <a:t>)</a:t>
            </a:r>
            <a:r>
              <a:rPr lang="it-IT" altLang="en-US" baseline="30000" dirty="0">
                <a:latin typeface="Tahoma"/>
                <a:cs typeface="Arial" panose="020B0604020202020204" pitchFamily="34" charset="0"/>
              </a:rPr>
              <a:t>4</a:t>
            </a:r>
            <a:r>
              <a:rPr lang="it-IT" altLang="en-US" dirty="0">
                <a:latin typeface="Tahoma"/>
                <a:cs typeface="Arial" panose="020B0604020202020204" pitchFamily="34" charset="0"/>
              </a:rPr>
              <a:t>He</a:t>
            </a:r>
            <a:endParaRPr lang="en-US" altLang="en-US" dirty="0">
              <a:latin typeface="Tahom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E54A1B-AAEF-5342-81B3-DB060BFA7947}"/>
              </a:ext>
            </a:extLst>
          </p:cNvPr>
          <p:cNvSpPr txBox="1"/>
          <p:nvPr/>
        </p:nvSpPr>
        <p:spPr>
          <a:xfrm>
            <a:off x="6410098" y="6324600"/>
            <a:ext cx="5893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defRPr/>
            </a:pPr>
            <a:r>
              <a:rPr lang="en-GB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L. </a:t>
            </a:r>
            <a:r>
              <a:rPr lang="en-GB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Cosentino</a:t>
            </a:r>
            <a:r>
              <a:rPr lang="en-GB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et al. (</a:t>
            </a:r>
            <a:r>
              <a:rPr lang="en-GB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n_TOF</a:t>
            </a:r>
            <a:r>
              <a:rPr lang="en-GB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Collaboration), NIM A 830 (2016) 197-205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B9948F-1E4E-52C3-6351-BE01774E3D20}"/>
              </a:ext>
            </a:extLst>
          </p:cNvPr>
          <p:cNvGrpSpPr/>
          <p:nvPr/>
        </p:nvGrpSpPr>
        <p:grpSpPr>
          <a:xfrm>
            <a:off x="10297349" y="188913"/>
            <a:ext cx="1766914" cy="687387"/>
            <a:chOff x="6715919" y="451757"/>
            <a:chExt cx="1766914" cy="687387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7AAC7C94-41DF-B7D3-383E-1374125FF7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919" y="451757"/>
              <a:ext cx="1066800" cy="687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6CC13502-BCC9-1DF3-9E43-32440CDEE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718" y="451757"/>
              <a:ext cx="700115" cy="68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057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>
            <a:extLst>
              <a:ext uri="{FF2B5EF4-FFF2-40B4-BE49-F238E27FC236}">
                <a16:creationId xmlns:a16="http://schemas.microsoft.com/office/drawing/2014/main" id="{4C2A7512-9CCF-8E49-972E-AF6B2CA821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r="19532"/>
          <a:stretch/>
        </p:blipFill>
        <p:spPr bwMode="auto">
          <a:xfrm>
            <a:off x="8328292" y="2411746"/>
            <a:ext cx="2613024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>
            <a:extLst>
              <a:ext uri="{FF2B5EF4-FFF2-40B4-BE49-F238E27FC236}">
                <a16:creationId xmlns:a16="http://schemas.microsoft.com/office/drawing/2014/main" id="{E586199F-708D-5542-8522-2DBEB07782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71"/>
          <a:stretch/>
        </p:blipFill>
        <p:spPr bwMode="auto">
          <a:xfrm>
            <a:off x="2635518" y="2411748"/>
            <a:ext cx="281940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2">
            <a:extLst>
              <a:ext uri="{FF2B5EF4-FFF2-40B4-BE49-F238E27FC236}">
                <a16:creationId xmlns:a16="http://schemas.microsoft.com/office/drawing/2014/main" id="{628A222A-D3BB-4C47-A0B9-F9DCB99F7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050" y="2011666"/>
            <a:ext cx="2487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n_TOF EAR2</a:t>
            </a:r>
          </a:p>
        </p:txBody>
      </p:sp>
      <p:sp>
        <p:nvSpPr>
          <p:cNvPr id="47112" name="TextBox 17">
            <a:extLst>
              <a:ext uri="{FF2B5EF4-FFF2-40B4-BE49-F238E27FC236}">
                <a16:creationId xmlns:a16="http://schemas.microsoft.com/office/drawing/2014/main" id="{593E92B0-206D-934E-8154-31CE024E2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774" y="2011696"/>
            <a:ext cx="176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PSI hot-cell</a:t>
            </a:r>
          </a:p>
        </p:txBody>
      </p:sp>
      <p:pic>
        <p:nvPicPr>
          <p:cNvPr id="47113" name="Grafik 8">
            <a:extLst>
              <a:ext uri="{FF2B5EF4-FFF2-40B4-BE49-F238E27FC236}">
                <a16:creationId xmlns:a16="http://schemas.microsoft.com/office/drawing/2014/main" id="{205A9B9A-9F2B-3A40-A12A-A43A9C45E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05" y="2411746"/>
            <a:ext cx="22860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TextBox 16">
            <a:extLst>
              <a:ext uri="{FF2B5EF4-FFF2-40B4-BE49-F238E27FC236}">
                <a16:creationId xmlns:a16="http://schemas.microsoft.com/office/drawing/2014/main" id="{6E66EA30-98A0-854F-99FE-A64C0F2A6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792" y="2011696"/>
            <a:ext cx="2079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ISOLDE - GLM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F201C-DCF1-0645-BCB3-001CA2E335FC}"/>
              </a:ext>
            </a:extLst>
          </p:cNvPr>
          <p:cNvSpPr txBox="1"/>
          <p:nvPr/>
        </p:nvSpPr>
        <p:spPr>
          <a:xfrm>
            <a:off x="2537091" y="5453396"/>
            <a:ext cx="8709025" cy="4924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E. Maugeri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et al.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(The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n_TOF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Collaboration),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Nucl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Instr. and Meth. A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889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(2018) 138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M. Barbagallo </a:t>
            </a: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et al. 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(The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n_TOF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Collaboration),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Nucl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Instr. and Meth. A 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887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(2018) 27-3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0E4304-8A67-ED46-95AF-261E5DFEC5A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098" y="5895394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22362-4749-3444-BEBC-5BEFB2CF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5519" y="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D5FEC-7371-BC4F-B41C-B95A0CCB68E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831569-0608-2948-8D62-FA2A601CCC2D}"/>
              </a:ext>
            </a:extLst>
          </p:cNvPr>
          <p:cNvSpPr/>
          <p:nvPr/>
        </p:nvSpPr>
        <p:spPr>
          <a:xfrm>
            <a:off x="2422720" y="823305"/>
            <a:ext cx="9493319" cy="1192887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86B7F-0D1D-BA43-94D4-2A3A2FB9692D}"/>
              </a:ext>
            </a:extLst>
          </p:cNvPr>
          <p:cNvSpPr txBox="1"/>
          <p:nvPr/>
        </p:nvSpPr>
        <p:spPr>
          <a:xfrm>
            <a:off x="2739550" y="869286"/>
            <a:ext cx="9677400" cy="1107996"/>
          </a:xfrm>
          <a:prstGeom prst="rect">
            <a:avLst/>
          </a:prstGeom>
          <a:noFill/>
          <a:ln w="63500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three-step experiment: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Extraction of 200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GBq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water cooling of SINQ spallation source at PSI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Implantation of the 30 keV (~45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beam on suited backing using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ISOLDE-GPS separator and RILIS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at n_TOF-EAR2 using a silicon telescope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(20 and 300 mm, 5x5 cm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strip device)</a:t>
            </a:r>
          </a:p>
        </p:txBody>
      </p:sp>
      <p:pic>
        <p:nvPicPr>
          <p:cNvPr id="20" name="Picture 2" descr="home">
            <a:extLst>
              <a:ext uri="{FF2B5EF4-FFF2-40B4-BE49-F238E27FC236}">
                <a16:creationId xmlns:a16="http://schemas.microsoft.com/office/drawing/2014/main" id="{3602F517-84DD-6148-9D7D-48A8DCCE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655" y="6091299"/>
            <a:ext cx="2825395" cy="6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300C2854-9228-5749-B708-317AEE7B0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948" y="112774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7</a:t>
            </a:r>
            <a:r>
              <a:rPr kumimoji="0" lang="it-IT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Be(</a:t>
            </a:r>
            <a:r>
              <a:rPr kumimoji="0" lang="it-IT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n,p</a:t>
            </a:r>
            <a:r>
              <a:rPr kumimoji="0" lang="it-IT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)</a:t>
            </a:r>
            <a:r>
              <a:rPr kumimoji="0" lang="it-IT" alt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4</a:t>
            </a:r>
            <a:r>
              <a:rPr kumimoji="0" lang="it-IT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He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0EA26340-F0B6-574C-ACE8-CC510FDD4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5817" y="5949553"/>
            <a:ext cx="2360036" cy="8358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46FF81-FB90-4ADF-957C-43EFD8E05CD6}"/>
              </a:ext>
            </a:extLst>
          </p:cNvPr>
          <p:cNvPicPr/>
          <p:nvPr/>
        </p:nvPicPr>
        <p:blipFill>
          <a:blip r:embed="rId9">
            <a:alphaModFix/>
          </a:blip>
          <a:srcRect t="23043" b="25228"/>
          <a:stretch/>
        </p:blipFill>
        <p:spPr>
          <a:xfrm>
            <a:off x="3917608" y="6040281"/>
            <a:ext cx="1449696" cy="79613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67D123-7DEE-4F67-A14B-B426D60C52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990601"/>
            <a:ext cx="96012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Arial" panose="020B0604020202020204" pitchFamily="34" charset="0"/>
              </a:rPr>
              <a:t>Silicon 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Arial" panose="020B0604020202020204" pitchFamily="34" charset="0"/>
              </a:rPr>
              <a:t>telescope from Lodz University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Arial" panose="020B0604020202020204" pitchFamily="34" charset="0"/>
              </a:rPr>
              <a:t>Detection and identification of protons of 1 and 1.4 MeV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</p:txBody>
      </p:sp>
      <p:sp>
        <p:nvSpPr>
          <p:cNvPr id="5" name="Rectangle 4"/>
          <p:cNvSpPr/>
          <p:nvPr/>
        </p:nvSpPr>
        <p:spPr bwMode="auto">
          <a:xfrm rot="16200000">
            <a:off x="2854316" y="3682536"/>
            <a:ext cx="1802470" cy="76200"/>
          </a:xfrm>
          <a:prstGeom prst="rect">
            <a:avLst/>
          </a:prstGeom>
          <a:solidFill>
            <a:srgbClr val="ED9719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18947985">
            <a:off x="4561789" y="3873457"/>
            <a:ext cx="2019536" cy="82433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742711" y="49530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4971311" y="49530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5199911" y="49530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5428511" y="49530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5657111" y="49530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5885711" y="49530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6114311" y="49530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6342911" y="49530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6571511" y="49530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514111" y="4953000"/>
            <a:ext cx="0" cy="609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3142511" y="4724401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E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02938" y="3551358"/>
            <a:ext cx="2531462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high purity sample, 1 GBq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produced @ ISOLDE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71112" y="5147846"/>
            <a:ext cx="978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neutrons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 flipV="1">
            <a:off x="3904511" y="3591198"/>
            <a:ext cx="1500200" cy="4474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Rectangle 37"/>
          <p:cNvSpPr/>
          <p:nvPr/>
        </p:nvSpPr>
        <p:spPr>
          <a:xfrm>
            <a:off x="4074899" y="3941299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cs typeface="Arial" panose="020B0604020202020204" pitchFamily="34" charset="0"/>
              </a:rPr>
              <a:t>p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0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defTabSz="914400"/>
            <a:r>
              <a:rPr lang="it-IT" altLang="en-US" baseline="30000" dirty="0">
                <a:latin typeface="Tahoma"/>
              </a:rPr>
              <a:t>7</a:t>
            </a:r>
            <a:r>
              <a:rPr lang="it-IT" altLang="en-US" dirty="0">
                <a:latin typeface="Tahoma"/>
              </a:rPr>
              <a:t>Be(n,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endParaRPr lang="en-US" altLang="en-US" dirty="0">
              <a:latin typeface="Tahoma"/>
            </a:endParaRPr>
          </a:p>
        </p:txBody>
      </p:sp>
      <p:sp>
        <p:nvSpPr>
          <p:cNvPr id="36" name="Rectangle 35"/>
          <p:cNvSpPr/>
          <p:nvPr/>
        </p:nvSpPr>
        <p:spPr bwMode="auto">
          <a:xfrm rot="16200000">
            <a:off x="2469877" y="3568236"/>
            <a:ext cx="1802470" cy="304801"/>
          </a:xfrm>
          <a:prstGeom prst="rect">
            <a:avLst/>
          </a:prstGeom>
          <a:solidFill>
            <a:srgbClr val="ED9719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23511" y="4724401"/>
            <a:ext cx="42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l-GR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Δ</a:t>
            </a: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E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2A7C4C-1540-D44A-86E8-41BA4A0186FF}"/>
              </a:ext>
            </a:extLst>
          </p:cNvPr>
          <p:cNvSpPr txBox="1"/>
          <p:nvPr/>
        </p:nvSpPr>
        <p:spPr>
          <a:xfrm>
            <a:off x="0" y="6165420"/>
            <a:ext cx="8709025" cy="53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defRPr/>
            </a:pPr>
            <a:r>
              <a:rPr lang="en-GB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E. Maugeri </a:t>
            </a:r>
            <a:r>
              <a:rPr lang="en-GB" sz="13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et al. </a:t>
            </a:r>
            <a:r>
              <a:rPr lang="en-GB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(The </a:t>
            </a:r>
            <a:r>
              <a:rPr lang="en-GB" sz="1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n_TOF</a:t>
            </a:r>
            <a:r>
              <a:rPr lang="en-GB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Collaboration), </a:t>
            </a:r>
            <a:r>
              <a:rPr lang="en-GB" sz="1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Nucl</a:t>
            </a:r>
            <a:r>
              <a:rPr lang="en-GB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. Instr. and Meth. A </a:t>
            </a:r>
            <a:r>
              <a:rPr lang="en-GB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889</a:t>
            </a:r>
            <a:r>
              <a:rPr lang="en-GB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(2018) 138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defRPr/>
            </a:pPr>
            <a:r>
              <a:rPr lang="en-GB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M. Barbagallo </a:t>
            </a:r>
            <a:r>
              <a:rPr lang="en-GB" sz="13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et al. </a:t>
            </a:r>
            <a:r>
              <a:rPr lang="en-GB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(The </a:t>
            </a:r>
            <a:r>
              <a:rPr lang="en-GB" sz="1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n_TOF</a:t>
            </a:r>
            <a:r>
              <a:rPr lang="en-GB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Collaboration), </a:t>
            </a:r>
            <a:r>
              <a:rPr lang="en-GB" sz="13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Nucl</a:t>
            </a:r>
            <a:r>
              <a:rPr lang="en-GB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. Instr. and Meth. A </a:t>
            </a:r>
            <a:r>
              <a:rPr lang="en-GB" sz="1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887</a:t>
            </a:r>
            <a:r>
              <a:rPr lang="en-GB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 (2018) 27-3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228DA4-6509-D54C-A425-AB1F8A58496A}"/>
              </a:ext>
            </a:extLst>
          </p:cNvPr>
          <p:cNvGrpSpPr/>
          <p:nvPr/>
        </p:nvGrpSpPr>
        <p:grpSpPr>
          <a:xfrm>
            <a:off x="10297349" y="188913"/>
            <a:ext cx="1766914" cy="687387"/>
            <a:chOff x="6715919" y="451757"/>
            <a:chExt cx="1766914" cy="687387"/>
          </a:xfrm>
        </p:grpSpPr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89164FE4-32A8-D443-A44C-27FAB9879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919" y="451757"/>
              <a:ext cx="1066800" cy="687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0B1F5ADB-9705-3947-9016-9E4917D90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718" y="451757"/>
              <a:ext cx="700115" cy="68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8817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defTabSz="914400"/>
            <a:r>
              <a:rPr lang="it-IT" altLang="en-US" baseline="30000" dirty="0">
                <a:latin typeface="Tahoma"/>
              </a:rPr>
              <a:t>7</a:t>
            </a:r>
            <a:r>
              <a:rPr lang="it-IT" altLang="en-US" dirty="0">
                <a:latin typeface="Tahoma"/>
              </a:rPr>
              <a:t>Be(n,</a:t>
            </a:r>
            <a:r>
              <a:rPr lang="el-GR" altLang="en-US" dirty="0">
                <a:latin typeface="Tahoma"/>
                <a:cs typeface="Arial" panose="020B0604020202020204" pitchFamily="34" charset="0"/>
              </a:rPr>
              <a:t>α</a:t>
            </a:r>
            <a:r>
              <a:rPr lang="it-IT" altLang="en-US" dirty="0">
                <a:latin typeface="Tahoma"/>
                <a:cs typeface="Arial" panose="020B0604020202020204" pitchFamily="34" charset="0"/>
              </a:rPr>
              <a:t>)</a:t>
            </a:r>
            <a:r>
              <a:rPr lang="it-IT" altLang="en-US" baseline="30000" dirty="0">
                <a:latin typeface="Tahoma"/>
                <a:cs typeface="Arial" panose="020B0604020202020204" pitchFamily="34" charset="0"/>
              </a:rPr>
              <a:t>4</a:t>
            </a:r>
            <a:r>
              <a:rPr lang="it-IT" altLang="en-US" dirty="0">
                <a:latin typeface="Tahoma"/>
                <a:cs typeface="Arial" panose="020B0604020202020204" pitchFamily="34" charset="0"/>
              </a:rPr>
              <a:t>He: implications on CLiP</a:t>
            </a:r>
            <a:endParaRPr lang="en-US" altLang="en-US" dirty="0">
              <a:latin typeface="Taho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59402"/>
            <a:ext cx="3357201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M </a:t>
            </a:r>
            <a:r>
              <a:rPr lang="en-US" sz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Barbagallo</a:t>
            </a: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 et al. (The </a:t>
            </a:r>
            <a:r>
              <a:rPr lang="en-US" sz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n_TOF</a:t>
            </a: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 Collaboration)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Phys. Rev. Lett. 117 (2016) 152701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057400"/>
            <a:ext cx="6123858" cy="4729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057400"/>
            <a:ext cx="6123858" cy="4729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057400"/>
            <a:ext cx="6123858" cy="4729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1" y="1066801"/>
            <a:ext cx="6104813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7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Li production in standard BBN calculations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remains 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essentially unchanged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2286001"/>
            <a:ext cx="2843022" cy="252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[Li/H] = 4.5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 baseline="30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to be compared with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[Li/H] = 4.4</a:t>
            </a:r>
            <a:endParaRPr lang="en-US" sz="1600" baseline="30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obtained with the ”standard”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reaction rate from Wagoner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[ ] = units of 10</a:t>
            </a:r>
            <a:r>
              <a:rPr lang="en-US" sz="16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-10</a:t>
            </a:r>
          </a:p>
        </p:txBody>
      </p:sp>
    </p:spTree>
    <p:extLst>
      <p:ext uri="{BB962C8B-B14F-4D97-AF65-F5344CB8AC3E}">
        <p14:creationId xmlns:p14="http://schemas.microsoft.com/office/powerpoint/2010/main" val="9939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 txBox="1">
            <a:spLocks noChangeArrowheads="1"/>
          </p:cNvSpPr>
          <p:nvPr/>
        </p:nvSpPr>
        <p:spPr bwMode="auto">
          <a:xfrm>
            <a:off x="0" y="1"/>
            <a:ext cx="9356725" cy="71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  <a:spAutoFit/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sz="4000" dirty="0">
                <a:latin typeface="Tahoma"/>
              </a:rPr>
              <a:t>BBN Lithium production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6583364"/>
            <a:ext cx="15621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en-US" sz="1200">
                <a:solidFill>
                  <a:srgbClr val="FFFFFF"/>
                </a:solidFill>
                <a:latin typeface="Helvetica" charset="0"/>
              </a:rPr>
              <a:t>www.cern.ch</a:t>
            </a:r>
            <a:r>
              <a:rPr lang="it-IT" altLang="en-US" sz="1200" dirty="0">
                <a:solidFill>
                  <a:srgbClr val="FFFFFF"/>
                </a:solidFill>
                <a:latin typeface="Helvetica" charset="0"/>
              </a:rPr>
              <a:t>/</a:t>
            </a:r>
            <a:r>
              <a:rPr lang="it-IT" altLang="en-US" sz="1200" dirty="0" err="1">
                <a:solidFill>
                  <a:srgbClr val="ED181E"/>
                </a:solidFill>
                <a:latin typeface="Helvetica" charset="0"/>
              </a:rPr>
              <a:t>n</a:t>
            </a:r>
            <a:r>
              <a:rPr lang="it-IT" altLang="en-US" sz="1200" dirty="0" err="1">
                <a:solidFill>
                  <a:srgbClr val="FFFFFF"/>
                </a:solidFill>
                <a:latin typeface="Helvetica" charset="0"/>
              </a:rPr>
              <a:t>_TOF</a:t>
            </a:r>
            <a:endParaRPr lang="en-US" altLang="en-US" sz="1200" dirty="0">
              <a:solidFill>
                <a:srgbClr val="FFFFFF"/>
              </a:solidFill>
              <a:latin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1922" y="807169"/>
            <a:ext cx="37472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Standard BBN calculations with: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neutron 𝛕</a:t>
            </a:r>
            <a:r>
              <a:rPr lang="en-US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n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= 880.2 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3 neutrino species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η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 = 6.09 x 10</a:t>
            </a:r>
            <a:r>
              <a:rPr lang="en-US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-10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19200" y="2590800"/>
                <a:ext cx="2514600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can be deduced: </a:t>
                </a:r>
              </a:p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+mj-lt"/>
                  <a:buAutoNum type="alphaLcParenR"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from CMB analysis, and/or </a:t>
                </a:r>
              </a:p>
              <a:p>
                <a:pPr marL="342900" indent="-34290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FFFF"/>
                  </a:buClr>
                  <a:buSzPct val="100000"/>
                  <a:buFont typeface="+mj-lt"/>
                  <a:buAutoNum type="alphaLcParenR"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inferred from </a:t>
                </a:r>
                <a:r>
                  <a:rPr lang="en-US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Y</a:t>
                </a:r>
                <a:r>
                  <a:rPr lang="en-US" baseline="-2500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p</a:t>
                </a: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and D abundances concordance with observations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590800"/>
                <a:ext cx="2514600" cy="2225930"/>
              </a:xfrm>
              <a:prstGeom prst="rect">
                <a:avLst/>
              </a:prstGeom>
              <a:blipFill>
                <a:blip r:embed="rId3"/>
                <a:stretch>
                  <a:fillRect l="-2513" r="-3015" b="-5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19201" y="5743982"/>
                <a:ext cx="30505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  <a:ea typeface="Cambria Math" panose="02040503050406030204" pitchFamily="18" charset="0"/>
                  </a:rPr>
                  <a:t>b)  5.8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m:rPr>
                        <m:nor/>
                      </m:rPr>
                      <a:rPr lang="en-US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charset="0"/>
                        <a:ea typeface="Cambria Math" panose="02040503050406030204" pitchFamily="18" charset="0"/>
                      </a:rPr>
                      <m:t>]</m:t>
                    </m:r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6.6  (95% CL)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1" y="5743982"/>
                <a:ext cx="3050515" cy="276999"/>
              </a:xfrm>
              <a:prstGeom prst="rect">
                <a:avLst/>
              </a:prstGeom>
              <a:blipFill>
                <a:blip r:embed="rId4"/>
                <a:stretch>
                  <a:fillRect l="-5000" t="-30435" r="-5000" b="-5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38234" y="5285602"/>
                <a:ext cx="22669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  <a:ea typeface="Cambria Math" panose="02040503050406030204" pitchFamily="18" charset="0"/>
                  </a:rPr>
                  <a:t>a)  [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  <a:ea typeface="Cambria Math" panose="02040503050406030204" pitchFamily="18" charset="0"/>
                  </a:rPr>
                  <a:t>]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6.09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charset="0"/>
                  </a:rPr>
                  <a:t> 0.06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34" y="5285602"/>
                <a:ext cx="2266967" cy="276999"/>
              </a:xfrm>
              <a:prstGeom prst="rect">
                <a:avLst/>
              </a:prstGeom>
              <a:blipFill>
                <a:blip r:embed="rId5"/>
                <a:stretch>
                  <a:fillRect l="-6704" t="-30435" r="-6704" b="-5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02043013-2FE6-AC4A-BDA7-F23C97B14AB5}"/>
              </a:ext>
            </a:extLst>
          </p:cNvPr>
          <p:cNvGrpSpPr/>
          <p:nvPr/>
        </p:nvGrpSpPr>
        <p:grpSpPr>
          <a:xfrm>
            <a:off x="9098743" y="74614"/>
            <a:ext cx="1766914" cy="687387"/>
            <a:chOff x="6715919" y="451757"/>
            <a:chExt cx="1766914" cy="687387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F4E47AA3-730A-EF40-9ED3-625195FAA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919" y="451757"/>
              <a:ext cx="1066800" cy="687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5945A9F1-CF06-4C4C-BA2A-7420235BD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2718" y="451757"/>
              <a:ext cx="700115" cy="68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727E488-B568-CA4B-BDC1-E67580C550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09"/>
          <a:stretch/>
        </p:blipFill>
        <p:spPr>
          <a:xfrm rot="5400000">
            <a:off x="5303653" y="500538"/>
            <a:ext cx="4790125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010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6583364"/>
            <a:ext cx="15621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sz="1200">
                <a:latin typeface="Helvetica" charset="0"/>
              </a:rPr>
              <a:t>www.cern.ch</a:t>
            </a:r>
            <a:r>
              <a:rPr lang="it-IT" altLang="en-US" sz="1200" dirty="0">
                <a:latin typeface="Helvetica" charset="0"/>
              </a:rPr>
              <a:t>/</a:t>
            </a:r>
            <a:r>
              <a:rPr lang="it-IT" altLang="en-US" sz="1200" dirty="0" err="1">
                <a:solidFill>
                  <a:srgbClr val="ED181E"/>
                </a:solidFill>
                <a:latin typeface="Helvetica" charset="0"/>
              </a:rPr>
              <a:t>n</a:t>
            </a:r>
            <a:r>
              <a:rPr lang="it-IT" altLang="en-US" sz="1200" dirty="0" err="1">
                <a:latin typeface="Helvetica" charset="0"/>
              </a:rPr>
              <a:t>_TOF</a:t>
            </a:r>
            <a:endParaRPr lang="en-US" altLang="en-US" sz="1200" dirty="0">
              <a:latin typeface="Helvetica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0" y="0"/>
            <a:ext cx="9906000" cy="71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  <a:spAutoFit/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</a:pPr>
            <a:r>
              <a:rPr lang="en-US" sz="4000" dirty="0"/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C3ED01-43A2-384D-9369-56D410CDDD04}"/>
              </a:ext>
            </a:extLst>
          </p:cNvPr>
          <p:cNvSpPr txBox="1"/>
          <p:nvPr/>
        </p:nvSpPr>
        <p:spPr>
          <a:xfrm>
            <a:off x="781050" y="1216302"/>
            <a:ext cx="107259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measurement of the </a:t>
            </a:r>
            <a:r>
              <a:rPr lang="en-US" baseline="30000" dirty="0"/>
              <a:t>7</a:t>
            </a:r>
            <a:r>
              <a:rPr lang="en-US" dirty="0"/>
              <a:t>Be(</a:t>
            </a:r>
            <a:r>
              <a:rPr lang="en-US" dirty="0" err="1"/>
              <a:t>n,a</a:t>
            </a:r>
            <a:r>
              <a:rPr lang="en-US" dirty="0"/>
              <a:t>) and </a:t>
            </a:r>
            <a:r>
              <a:rPr lang="en-US" baseline="30000" dirty="0"/>
              <a:t>7</a:t>
            </a:r>
            <a:r>
              <a:rPr lang="en-US" dirty="0"/>
              <a:t>Be(</a:t>
            </a:r>
            <a:r>
              <a:rPr lang="en-US" dirty="0" err="1"/>
              <a:t>n,p</a:t>
            </a:r>
            <a:r>
              <a:rPr lang="en-US" dirty="0"/>
              <a:t>) reactions </a:t>
            </a:r>
          </a:p>
          <a:p>
            <a:r>
              <a:rPr lang="en-US" dirty="0"/>
              <a:t>	from thermal to </a:t>
            </a:r>
            <a:r>
              <a:rPr lang="en-US" dirty="0" err="1"/>
              <a:t>keV</a:t>
            </a:r>
            <a:r>
              <a:rPr lang="en-US" dirty="0"/>
              <a:t> neutron energies has been performed at </a:t>
            </a:r>
            <a:r>
              <a:rPr lang="en-US" dirty="0" err="1"/>
              <a:t>n_TOF</a:t>
            </a:r>
            <a:r>
              <a:rPr lang="en-US" dirty="0"/>
              <a:t> </a:t>
            </a:r>
          </a:p>
          <a:p>
            <a:r>
              <a:rPr lang="en-US" dirty="0"/>
              <a:t>	high purity samples produced at PSI and ISOLDE </a:t>
            </a:r>
          </a:p>
          <a:p>
            <a:r>
              <a:rPr lang="en-US" dirty="0"/>
              <a:t>	(demonstrating the feasibility of neutron measurements on samples produced at radioactive 	beam facilities) </a:t>
            </a:r>
          </a:p>
          <a:p>
            <a:endParaRPr lang="en-US" dirty="0"/>
          </a:p>
          <a:p>
            <a:r>
              <a:rPr lang="en-US" dirty="0"/>
              <a:t>The cross sections are higher than previously recognized at low energies </a:t>
            </a:r>
          </a:p>
          <a:p>
            <a:endParaRPr lang="en-US" dirty="0"/>
          </a:p>
          <a:p>
            <a:r>
              <a:rPr lang="en-US" dirty="0"/>
              <a:t>The new estimate of the </a:t>
            </a:r>
            <a:r>
              <a:rPr lang="en-US" baseline="30000" dirty="0"/>
              <a:t>7</a:t>
            </a:r>
            <a:r>
              <a:rPr lang="en-US" dirty="0"/>
              <a:t>Be destruction rate based on the new results </a:t>
            </a:r>
          </a:p>
          <a:p>
            <a:r>
              <a:rPr lang="en-US" dirty="0"/>
              <a:t>	yield a decrease of the predicted cosmological Lithium abundance </a:t>
            </a:r>
          </a:p>
          <a:p>
            <a:r>
              <a:rPr lang="en-US" dirty="0"/>
              <a:t>	insufficient to provide a viable solution to the </a:t>
            </a:r>
            <a:r>
              <a:rPr lang="en-US" dirty="0" err="1"/>
              <a:t>CLiP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two </a:t>
            </a:r>
            <a:r>
              <a:rPr lang="en-US" dirty="0" err="1"/>
              <a:t>n_TOF</a:t>
            </a:r>
            <a:r>
              <a:rPr lang="en-US" dirty="0"/>
              <a:t> measurements can finally rule out neutron-induced </a:t>
            </a:r>
          </a:p>
          <a:p>
            <a:r>
              <a:rPr lang="en-US" dirty="0"/>
              <a:t>	reactions, and possibly Nuclear Physics, as a potential explanation of the </a:t>
            </a:r>
            <a:r>
              <a:rPr lang="en-US" dirty="0" err="1"/>
              <a:t>CLiP</a:t>
            </a:r>
            <a:r>
              <a:rPr lang="en-US" dirty="0"/>
              <a:t>, leaving all 	alternative physics and astronomical scenarios  still open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2C6A1C-7F09-378D-3CB2-C7D0BF59194B}"/>
              </a:ext>
            </a:extLst>
          </p:cNvPr>
          <p:cNvSpPr txBox="1"/>
          <p:nvPr/>
        </p:nvSpPr>
        <p:spPr>
          <a:xfrm>
            <a:off x="7794727" y="6257835"/>
            <a:ext cx="4019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 </a:t>
            </a:r>
            <a:r>
              <a:rPr lang="en-US" sz="1600" dirty="0" err="1"/>
              <a:t>Barbagallo</a:t>
            </a:r>
            <a:r>
              <a:rPr lang="en-US" sz="1600" dirty="0"/>
              <a:t> et al. (The </a:t>
            </a:r>
            <a:r>
              <a:rPr lang="en-US" sz="1600" dirty="0" err="1"/>
              <a:t>n_TOF</a:t>
            </a:r>
            <a:r>
              <a:rPr lang="en-US" sz="1600" dirty="0"/>
              <a:t> Collaboration) </a:t>
            </a:r>
          </a:p>
          <a:p>
            <a:r>
              <a:rPr lang="en-US" sz="1600" dirty="0">
                <a:hlinkClick r:id="rId2"/>
              </a:rPr>
              <a:t>Phys. Rev. Lett. </a:t>
            </a:r>
            <a:r>
              <a:rPr lang="en-US" sz="1600" b="1" dirty="0">
                <a:hlinkClick r:id="rId2"/>
              </a:rPr>
              <a:t>117</a:t>
            </a:r>
            <a:r>
              <a:rPr lang="en-US" sz="1600" dirty="0">
                <a:hlinkClick r:id="rId2"/>
              </a:rPr>
              <a:t> (2016) 152701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1AAFE-839D-3184-6070-F3BAEE29FAB5}"/>
              </a:ext>
            </a:extLst>
          </p:cNvPr>
          <p:cNvSpPr txBox="1"/>
          <p:nvPr/>
        </p:nvSpPr>
        <p:spPr>
          <a:xfrm>
            <a:off x="7794727" y="5611705"/>
            <a:ext cx="3924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 A Damone et al. (The </a:t>
            </a:r>
            <a:r>
              <a:rPr lang="en-US" sz="1600" dirty="0" err="1"/>
              <a:t>n_TOF</a:t>
            </a:r>
            <a:r>
              <a:rPr lang="en-US" sz="1600" dirty="0"/>
              <a:t> Collaboration) </a:t>
            </a:r>
          </a:p>
          <a:p>
            <a:r>
              <a:rPr lang="en-US" sz="1600" dirty="0">
                <a:hlinkClick r:id="rId3"/>
              </a:rPr>
              <a:t>Phys. Rev. Lett. </a:t>
            </a:r>
            <a:r>
              <a:rPr lang="en-US" sz="1600" b="1" dirty="0">
                <a:hlinkClick r:id="rId3"/>
              </a:rPr>
              <a:t>121</a:t>
            </a:r>
            <a:r>
              <a:rPr lang="en-US" sz="1600" dirty="0">
                <a:hlinkClick r:id="rId3"/>
              </a:rPr>
              <a:t> (2018) 042701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65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0" y="0"/>
            <a:ext cx="1091474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en-US" dirty="0"/>
              <a:t>Solutions for the </a:t>
            </a:r>
            <a:r>
              <a:rPr lang="en-US" altLang="en-US" dirty="0" err="1"/>
              <a:t>CLiP</a:t>
            </a:r>
            <a:r>
              <a:rPr lang="en-US" altLang="en-US" dirty="0"/>
              <a:t> come from: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AC1A4FF0-67CE-C44A-A2B7-DBFA4667B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3" y="1986354"/>
            <a:ext cx="3869760" cy="301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AA185C7-7C5F-DB4D-A3EF-B69025AE0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37" y="2003159"/>
            <a:ext cx="3418113" cy="30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F775352C-3D21-C548-8438-5530E50ED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17" y="1965598"/>
            <a:ext cx="3606800" cy="306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E47D61-5BB2-CA4D-8801-CEE4D004EB92}"/>
              </a:ext>
            </a:extLst>
          </p:cNvPr>
          <p:cNvSpPr txBox="1"/>
          <p:nvPr/>
        </p:nvSpPr>
        <p:spPr>
          <a:xfrm>
            <a:off x="0" y="1538514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Astrophysiscs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ED633-F140-3844-961E-8288B0A45267}"/>
              </a:ext>
            </a:extLst>
          </p:cNvPr>
          <p:cNvSpPr txBox="1"/>
          <p:nvPr/>
        </p:nvSpPr>
        <p:spPr>
          <a:xfrm>
            <a:off x="4485230" y="1553028"/>
            <a:ext cx="1756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Nuclear Physics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6DDD1F-321C-C44D-A89D-BEC61E02D5E2}"/>
              </a:ext>
            </a:extLst>
          </p:cNvPr>
          <p:cNvSpPr txBox="1"/>
          <p:nvPr/>
        </p:nvSpPr>
        <p:spPr>
          <a:xfrm>
            <a:off x="8470917" y="1553028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Non-standard Physics</a:t>
            </a:r>
          </a:p>
        </p:txBody>
      </p:sp>
    </p:spTree>
    <p:extLst>
      <p:ext uri="{BB962C8B-B14F-4D97-AF65-F5344CB8AC3E}">
        <p14:creationId xmlns:p14="http://schemas.microsoft.com/office/powerpoint/2010/main" val="410061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defTabSz="914400"/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tentative</a:t>
            </a:r>
            <a:r>
              <a:rPr lang="it-IT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altLang="en-US" dirty="0">
              <a:latin typeface="Tahoma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3B2952E-C1CF-0DCC-8C82-312248BF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19" y="976563"/>
            <a:ext cx="11163840" cy="5661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C3D5BC-5182-7D05-2131-EE112CA5C7A8}"/>
              </a:ext>
            </a:extLst>
          </p:cNvPr>
          <p:cNvSpPr txBox="1"/>
          <p:nvPr/>
        </p:nvSpPr>
        <p:spPr>
          <a:xfrm>
            <a:off x="6588690" y="648003"/>
            <a:ext cx="5347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</a:t>
            </a:r>
            <a:r>
              <a:rPr lang="en-US" sz="1400" dirty="0" err="1">
                <a:hlinkClick r:id="rId3"/>
              </a:rPr>
              <a:t>twiki.cern.ch</a:t>
            </a:r>
            <a:r>
              <a:rPr lang="en-US" sz="1400" dirty="0">
                <a:hlinkClick r:id="rId3"/>
              </a:rPr>
              <a:t>/</a:t>
            </a:r>
            <a:r>
              <a:rPr lang="en-US" sz="1400" dirty="0" err="1">
                <a:hlinkClick r:id="rId3"/>
              </a:rPr>
              <a:t>twiki</a:t>
            </a:r>
            <a:r>
              <a:rPr lang="en-US" sz="1400" dirty="0">
                <a:hlinkClick r:id="rId3"/>
              </a:rPr>
              <a:t>/bin/view/</a:t>
            </a:r>
            <a:r>
              <a:rPr lang="en-US" sz="1400" dirty="0" err="1">
                <a:hlinkClick r:id="rId3"/>
              </a:rPr>
              <a:t>NTOFPublic</a:t>
            </a:r>
            <a:r>
              <a:rPr lang="en-US" sz="1400" dirty="0">
                <a:hlinkClick r:id="rId3"/>
              </a:rPr>
              <a:t>/Be7npPaperDraft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46886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68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43001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</a:pPr>
            <a:endParaRPr lang="en-US" altLang="en-US" dirty="0">
              <a:solidFill>
                <a:srgbClr val="FF9900"/>
              </a:solidFill>
            </a:endParaRPr>
          </a:p>
        </p:txBody>
      </p:sp>
      <p:pic>
        <p:nvPicPr>
          <p:cNvPr id="2049" name="Picture 1" descr="page4image26883488">
            <a:extLst>
              <a:ext uri="{FF2B5EF4-FFF2-40B4-BE49-F238E27FC236}">
                <a16:creationId xmlns:a16="http://schemas.microsoft.com/office/drawing/2014/main" id="{22F8551B-810B-5D49-886E-68043926A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48" y="2311393"/>
            <a:ext cx="9601200" cy="255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010498-7535-784B-ACC8-B0CDA54F7ADB}"/>
              </a:ext>
            </a:extLst>
          </p:cNvPr>
          <p:cNvSpPr txBox="1"/>
          <p:nvPr/>
        </p:nvSpPr>
        <p:spPr>
          <a:xfrm>
            <a:off x="7296913" y="4968726"/>
            <a:ext cx="3631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 kpc = 3 x 10</a:t>
            </a:r>
            <a:r>
              <a:rPr lang="en-US" sz="1600" baseline="30000" dirty="0"/>
              <a:t>19</a:t>
            </a:r>
            <a:r>
              <a:rPr lang="en-US" sz="1600" dirty="0"/>
              <a:t> m = 3260 light-years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1A6A2-69AD-EDA4-582A-56A7C99F4D85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06EBF0F-766E-1FAC-1D1A-0E533B62D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567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1pPr>
            <a:lvl2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>
              <a:spcBef>
                <a:spcPct val="0"/>
              </a:spcBef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 fontAlgn="base">
              <a:spcAft>
                <a:spcPct val="0"/>
              </a:spcAft>
            </a:pPr>
            <a:r>
              <a:rPr lang="en-US" altLang="en-US" dirty="0">
                <a:latin typeface="Tahoma"/>
              </a:rPr>
              <a:t>Stellar evolution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ACEBD-904D-1F52-E12C-54C113F3067C}"/>
              </a:ext>
            </a:extLst>
          </p:cNvPr>
          <p:cNvSpPr txBox="1"/>
          <p:nvPr/>
        </p:nvSpPr>
        <p:spPr>
          <a:xfrm>
            <a:off x="7050863" y="1554587"/>
            <a:ext cx="5090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Milky Way (one of the 2000 billion galaxies)</a:t>
            </a:r>
          </a:p>
          <a:p>
            <a:r>
              <a:rPr lang="en-US" dirty="0"/>
              <a:t>contains 100 - 400 billion stars</a:t>
            </a:r>
          </a:p>
        </p:txBody>
      </p:sp>
    </p:spTree>
    <p:extLst>
      <p:ext uri="{BB962C8B-B14F-4D97-AF65-F5344CB8AC3E}">
        <p14:creationId xmlns:p14="http://schemas.microsoft.com/office/powerpoint/2010/main" val="3401348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9002" y="2323614"/>
            <a:ext cx="3051733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Expected from CMB analysis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and standard BBN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220" y="4281584"/>
            <a:ext cx="3190040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Expected from standard BBN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Y</a:t>
            </a:r>
            <a:r>
              <a:rPr lang="en-US" baseline="-25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p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 and D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abundance concordance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33533" y="4071408"/>
            <a:ext cx="1828800" cy="182880"/>
          </a:xfrm>
          <a:prstGeom prst="rect">
            <a:avLst/>
          </a:prstGeom>
          <a:solidFill>
            <a:srgbClr val="FF6699">
              <a:alpha val="84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34398" y="2310778"/>
            <a:ext cx="1828800" cy="1828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40748" y="1048512"/>
                <a:ext cx="3249440" cy="77714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no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Best value from observations:</a:t>
                </a:r>
              </a:p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[Li/H] = 1.6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0.3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748" y="1048512"/>
                <a:ext cx="3249440" cy="777146"/>
              </a:xfrm>
              <a:prstGeom prst="rect">
                <a:avLst/>
              </a:prstGeom>
              <a:blipFill>
                <a:blip r:embed="rId3"/>
                <a:stretch>
                  <a:fillRect l="-1938" t="-3226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27889" y="5391912"/>
                <a:ext cx="2055371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  <a:ea typeface="Cambria Math" panose="02040503050406030204" pitchFamily="18" charset="0"/>
                  </a:rPr>
                  <a:t>3.9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[Li/H]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5.3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89" y="5391912"/>
                <a:ext cx="2055371" cy="369332"/>
              </a:xfrm>
              <a:prstGeom prst="rect">
                <a:avLst/>
              </a:prstGeom>
              <a:blipFill>
                <a:blip r:embed="rId4"/>
                <a:stretch>
                  <a:fillRect l="-1829" t="-9677" r="-3049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4398" y="3014186"/>
                <a:ext cx="2301592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ED9719"/>
                  </a:buClr>
                  <a:buSzPct val="65000"/>
                </a:pPr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[Li/H] = 4.45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33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rgbClr val="0033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/>
                  </a:rPr>
                  <a:t> 0.05</a:t>
                </a:r>
                <a:endParaRPr lang="en-US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98" y="3014186"/>
                <a:ext cx="2301592" cy="369332"/>
              </a:xfrm>
              <a:prstGeom prst="rect">
                <a:avLst/>
              </a:prstGeom>
              <a:blipFill>
                <a:blip r:embed="rId5"/>
                <a:stretch>
                  <a:fillRect l="-2186" t="-6452" r="-2732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22"/>
          <p:cNvSpPr txBox="1">
            <a:spLocks noChangeArrowheads="1"/>
          </p:cNvSpPr>
          <p:nvPr/>
        </p:nvSpPr>
        <p:spPr bwMode="auto">
          <a:xfrm>
            <a:off x="0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altLang="en-US" sz="4400" dirty="0" err="1">
                <a:latin typeface="Tahoma"/>
              </a:rPr>
              <a:t>CLiP</a:t>
            </a:r>
            <a:r>
              <a:rPr lang="en-US" altLang="en-US" sz="4400" dirty="0">
                <a:latin typeface="Tahoma"/>
              </a:rPr>
              <a:t> – Cosmological Lithium Problem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9288" y="6379536"/>
            <a:ext cx="3020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1400" dirty="0">
                <a:solidFill>
                  <a:srgbClr val="FFFFFF"/>
                </a:solidFill>
                <a:latin typeface="Tahoma" charset="0"/>
              </a:rPr>
              <a:t>BD Fields et al., PDG Review (2016)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8088" y="5889867"/>
            <a:ext cx="172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[ ] : 10</a:t>
            </a:r>
            <a:r>
              <a:rPr lang="en-US" sz="20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-10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E531EAB-9A0B-525C-B9C7-10318099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200967"/>
            <a:ext cx="5080000" cy="64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C965001-3E04-6A83-2468-773C8208B487}"/>
              </a:ext>
            </a:extLst>
          </p:cNvPr>
          <p:cNvSpPr/>
          <p:nvPr/>
        </p:nvSpPr>
        <p:spPr bwMode="auto">
          <a:xfrm>
            <a:off x="4122057" y="3193143"/>
            <a:ext cx="1248229" cy="106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marR="0" indent="-376238" algn="l" defTabSz="10017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756771-6585-1979-8F4B-92109894305B}"/>
              </a:ext>
            </a:extLst>
          </p:cNvPr>
          <p:cNvSpPr/>
          <p:nvPr/>
        </p:nvSpPr>
        <p:spPr bwMode="auto">
          <a:xfrm>
            <a:off x="6816724" y="4374877"/>
            <a:ext cx="5080000" cy="17211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marR="0" indent="-376238" algn="l" defTabSz="10017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 typeface="Wingdings" charset="2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7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0AEBB3-6E5D-22B4-B401-124E823C3FD2}"/>
              </a:ext>
            </a:extLst>
          </p:cNvPr>
          <p:cNvSpPr txBox="1"/>
          <p:nvPr/>
        </p:nvSpPr>
        <p:spPr>
          <a:xfrm>
            <a:off x="450580" y="198029"/>
            <a:ext cx="6554866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" name="Picture 1" descr="A close-up of a symbol&#10;&#10;Description automatically generated">
            <a:extLst>
              <a:ext uri="{FF2B5EF4-FFF2-40B4-BE49-F238E27FC236}">
                <a16:creationId xmlns:a16="http://schemas.microsoft.com/office/drawing/2014/main" id="{A8348CC0-3F59-180B-1FB0-F5B662165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4" y="6343904"/>
            <a:ext cx="514096" cy="514096"/>
          </a:xfrm>
          <a:prstGeom prst="rect">
            <a:avLst/>
          </a:prstGeom>
        </p:spPr>
      </p:pic>
      <p:pic>
        <p:nvPicPr>
          <p:cNvPr id="1026" name="Picture 2" descr="The solar system—facts and information">
            <a:extLst>
              <a:ext uri="{FF2B5EF4-FFF2-40B4-BE49-F238E27FC236}">
                <a16:creationId xmlns:a16="http://schemas.microsoft.com/office/drawing/2014/main" id="{C5685775-4236-E98E-2FE4-B8E0B7152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729" y="590615"/>
            <a:ext cx="3770716" cy="283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3C2680-EA42-C5CA-7019-3D600BF31045}"/>
              </a:ext>
            </a:extLst>
          </p:cNvPr>
          <p:cNvSpPr txBox="1"/>
          <p:nvPr/>
        </p:nvSpPr>
        <p:spPr>
          <a:xfrm>
            <a:off x="7529389" y="590615"/>
            <a:ext cx="3799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Fusion power: 3.8 x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(620 Mt/s of H, into 616 Mt/s of He-4)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C54AA-194A-6034-EFA4-02483FB47121}"/>
              </a:ext>
            </a:extLst>
          </p:cNvPr>
          <p:cNvSpPr txBox="1"/>
          <p:nvPr/>
        </p:nvSpPr>
        <p:spPr>
          <a:xfrm>
            <a:off x="7529389" y="4556005"/>
            <a:ext cx="4455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The heat flows from Earth’s interior into space is about 44 × 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12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 W (TW).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ranklin-gothic-urw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ranklin-gothic-urw"/>
                <a:ea typeface="+mn-ea"/>
                <a:cs typeface="+mn-cs"/>
              </a:rPr>
              <a:t>About 20 TW is generated by radioactive decay – 8 TW from the uranium-238 decay chain; 8 TW from the thorium-232 decay chain and the final 4 TW from potassium-40.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4637B25-0E3B-2DDE-930E-66F0A3E1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15" y="3894822"/>
            <a:ext cx="2706130" cy="270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9592F-4DE1-616C-74E8-493617ABB1BF}"/>
              </a:ext>
            </a:extLst>
          </p:cNvPr>
          <p:cNvSpPr txBox="1"/>
          <p:nvPr/>
        </p:nvSpPr>
        <p:spPr>
          <a:xfrm>
            <a:off x="244634" y="257048"/>
            <a:ext cx="6760812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Nuclear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power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1FED4-1F06-465D-6E84-6487CE962EB7}"/>
              </a:ext>
            </a:extLst>
          </p:cNvPr>
          <p:cNvSpPr txBox="1"/>
          <p:nvPr/>
        </p:nvSpPr>
        <p:spPr>
          <a:xfrm>
            <a:off x="7529389" y="3832101"/>
            <a:ext cx="209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Natural radioactivity</a:t>
            </a:r>
          </a:p>
        </p:txBody>
      </p:sp>
    </p:spTree>
    <p:extLst>
      <p:ext uri="{BB962C8B-B14F-4D97-AF65-F5344CB8AC3E}">
        <p14:creationId xmlns:p14="http://schemas.microsoft.com/office/powerpoint/2010/main" val="1367236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0AEBB3-6E5D-22B4-B401-124E823C3FD2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" name="Picture 1" descr="A close-up of a symbol&#10;&#10;Description automatically generated">
            <a:extLst>
              <a:ext uri="{FF2B5EF4-FFF2-40B4-BE49-F238E27FC236}">
                <a16:creationId xmlns:a16="http://schemas.microsoft.com/office/drawing/2014/main" id="{A8348CC0-3F59-180B-1FB0-F5B662165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4" y="6343904"/>
            <a:ext cx="514096" cy="514096"/>
          </a:xfrm>
          <a:prstGeom prst="rect">
            <a:avLst/>
          </a:prstGeom>
        </p:spPr>
      </p:pic>
      <p:pic>
        <p:nvPicPr>
          <p:cNvPr id="1026" name="Picture 2" descr="The solar system—facts and information">
            <a:extLst>
              <a:ext uri="{FF2B5EF4-FFF2-40B4-BE49-F238E27FC236}">
                <a16:creationId xmlns:a16="http://schemas.microsoft.com/office/drawing/2014/main" id="{C5685775-4236-E98E-2FE4-B8E0B7152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729" y="590615"/>
            <a:ext cx="3770716" cy="283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9592F-4DE1-616C-74E8-493617ABB1BF}"/>
              </a:ext>
            </a:extLst>
          </p:cNvPr>
          <p:cNvSpPr txBox="1"/>
          <p:nvPr/>
        </p:nvSpPr>
        <p:spPr>
          <a:xfrm>
            <a:off x="244634" y="257048"/>
            <a:ext cx="6760812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Nuclear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power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744E04-9509-8882-599A-2AA530605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729" y="3658902"/>
            <a:ext cx="3770716" cy="303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185E88-E9EE-65AD-7922-B9C1F89B7F83}"/>
              </a:ext>
            </a:extLst>
          </p:cNvPr>
          <p:cNvSpPr txBox="1"/>
          <p:nvPr/>
        </p:nvSpPr>
        <p:spPr>
          <a:xfrm>
            <a:off x="7697884" y="3658902"/>
            <a:ext cx="3886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Fission power:	392 GW, worldwide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11E959-CB6E-99CF-70E6-0C9A64D4D8E8}"/>
              </a:ext>
            </a:extLst>
          </p:cNvPr>
          <p:cNvSpPr txBox="1"/>
          <p:nvPr/>
        </p:nvSpPr>
        <p:spPr>
          <a:xfrm>
            <a:off x="7529389" y="590615"/>
            <a:ext cx="375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Fusion power: 3.8 x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(620 Mt/s of H, into 616 Mt/s of He-4)</a:t>
            </a:r>
          </a:p>
        </p:txBody>
      </p:sp>
    </p:spTree>
    <p:extLst>
      <p:ext uri="{BB962C8B-B14F-4D97-AF65-F5344CB8AC3E}">
        <p14:creationId xmlns:p14="http://schemas.microsoft.com/office/powerpoint/2010/main" val="2802468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0AEBB3-6E5D-22B4-B401-124E823C3FD2}"/>
              </a:ext>
            </a:extLst>
          </p:cNvPr>
          <p:cNvSpPr txBox="1"/>
          <p:nvPr/>
        </p:nvSpPr>
        <p:spPr>
          <a:xfrm>
            <a:off x="450579" y="198029"/>
            <a:ext cx="11382305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1A63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2" name="Picture 1" descr="A close-up of a symbol&#10;&#10;Description automatically generated">
            <a:extLst>
              <a:ext uri="{FF2B5EF4-FFF2-40B4-BE49-F238E27FC236}">
                <a16:creationId xmlns:a16="http://schemas.microsoft.com/office/drawing/2014/main" id="{A8348CC0-3F59-180B-1FB0-F5B662165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4" y="6343904"/>
            <a:ext cx="514096" cy="514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9592F-4DE1-616C-74E8-493617ABB1BF}"/>
              </a:ext>
            </a:extLst>
          </p:cNvPr>
          <p:cNvSpPr txBox="1"/>
          <p:nvPr/>
        </p:nvSpPr>
        <p:spPr>
          <a:xfrm>
            <a:off x="244634" y="257048"/>
            <a:ext cx="6760812" cy="12481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Fission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A63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Fusion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5AA850A-7FBB-280A-0F04-CF13A5285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04" y="1915886"/>
            <a:ext cx="5696952" cy="451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D54505E-C328-CA4C-87C0-EB6A7F71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4" y="3618409"/>
            <a:ext cx="4161942" cy="270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C9C91D-31B8-AFC8-CC62-010F5795863F}"/>
              </a:ext>
            </a:extLst>
          </p:cNvPr>
          <p:cNvSpPr txBox="1"/>
          <p:nvPr/>
        </p:nvSpPr>
        <p:spPr>
          <a:xfrm>
            <a:off x="7755529" y="6465025"/>
            <a:ext cx="4436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5"/>
              </a:rPr>
              <a:t>atomic heritage foundation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(Nevada test site)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30E13-D89A-7D5E-3D84-0CFA22426914}"/>
              </a:ext>
            </a:extLst>
          </p:cNvPr>
          <p:cNvSpPr txBox="1"/>
          <p:nvPr/>
        </p:nvSpPr>
        <p:spPr>
          <a:xfrm>
            <a:off x="83144" y="1625634"/>
            <a:ext cx="61286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power output of a fusion capsule is noteworthy.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largest bomb ever exploded had a yield of 50 Mt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almost all produced by its final fusion stage. Since 50 Mt is 2.1x10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joules, the power produced during the burn was around 5.3x10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watts. This is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more than one percent of the entire power output of the Sun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(3.8x10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watts)!! </a:t>
            </a:r>
          </a:p>
        </p:txBody>
      </p:sp>
    </p:spTree>
    <p:extLst>
      <p:ext uri="{BB962C8B-B14F-4D97-AF65-F5344CB8AC3E}">
        <p14:creationId xmlns:p14="http://schemas.microsoft.com/office/powerpoint/2010/main" val="2334890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17B33E-7501-3E55-B18C-62935023BC97}"/>
              </a:ext>
            </a:extLst>
          </p:cNvPr>
          <p:cNvSpPr txBox="1"/>
          <p:nvPr/>
        </p:nvSpPr>
        <p:spPr>
          <a:xfrm>
            <a:off x="1044315" y="1777713"/>
            <a:ext cx="101033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stellar model may be as complex as you want: rotation, magnetic fields, dynamical and secular instabilities of various nature, …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However, most of our knowledge concerning stellar evolution is based on relatively simple models:  Self-gravitating, spherical symmetric stars in thermal and hydrostatic equilibrium.</a:t>
            </a:r>
          </a:p>
        </p:txBody>
      </p:sp>
      <p:pic>
        <p:nvPicPr>
          <p:cNvPr id="2050" name="Picture 2" descr="A GIF of a spherical cow.">
            <a:extLst>
              <a:ext uri="{FF2B5EF4-FFF2-40B4-BE49-F238E27FC236}">
                <a16:creationId xmlns:a16="http://schemas.microsoft.com/office/drawing/2014/main" id="{B8B1AAD5-53A1-220F-102E-245E68098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70" y="4149172"/>
            <a:ext cx="21463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FDDEC-24C0-E9BE-A846-B93844F3B3F6}"/>
              </a:ext>
            </a:extLst>
          </p:cNvPr>
          <p:cNvSpPr txBox="1"/>
          <p:nvPr/>
        </p:nvSpPr>
        <p:spPr>
          <a:xfrm>
            <a:off x="6967270" y="6033862"/>
            <a:ext cx="20649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spherical cow (from Wikipedia)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D169B7-24EE-2904-0629-9EDF00FCCDF5}"/>
              </a:ext>
            </a:extLst>
          </p:cNvPr>
          <p:cNvSpPr txBox="1">
            <a:spLocks/>
          </p:cNvSpPr>
          <p:nvPr/>
        </p:nvSpPr>
        <p:spPr>
          <a:xfrm>
            <a:off x="0" y="14389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Stellar evolution</a:t>
            </a:r>
          </a:p>
        </p:txBody>
      </p:sp>
      <p:pic>
        <p:nvPicPr>
          <p:cNvPr id="7" name="Picture 6" descr="A close-up of a symbol&#10;&#10;Description automatically generated">
            <a:extLst>
              <a:ext uri="{FF2B5EF4-FFF2-40B4-BE49-F238E27FC236}">
                <a16:creationId xmlns:a16="http://schemas.microsoft.com/office/drawing/2014/main" id="{A0387CEA-3E30-5788-9A09-530A7C9F4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4" y="6343904"/>
            <a:ext cx="514096" cy="5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87E6A7-3375-2FED-8C4D-CD27DFAA39B2}"/>
                  </a:ext>
                </a:extLst>
              </p:cNvPr>
              <p:cNvSpPr txBox="1"/>
              <p:nvPr/>
            </p:nvSpPr>
            <p:spPr>
              <a:xfrm>
                <a:off x="544286" y="1142999"/>
                <a:ext cx="2100942" cy="7616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𝑑𝑃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87E6A7-3375-2FED-8C4D-CD27DFAA3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1142999"/>
                <a:ext cx="2100942" cy="761683"/>
              </a:xfrm>
              <a:prstGeom prst="rect">
                <a:avLst/>
              </a:prstGeom>
              <a:blipFill>
                <a:blip r:embed="rId2"/>
                <a:stretch>
                  <a:fillRect l="-599" t="-163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75C741-0EE7-C971-7956-879A7F990A48}"/>
                  </a:ext>
                </a:extLst>
              </p:cNvPr>
              <p:cNvSpPr txBox="1"/>
              <p:nvPr/>
            </p:nvSpPr>
            <p:spPr>
              <a:xfrm>
                <a:off x="544286" y="2055600"/>
                <a:ext cx="1736245" cy="763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𝑑𝑟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75C741-0EE7-C971-7956-879A7F990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2055600"/>
                <a:ext cx="1736245" cy="763799"/>
              </a:xfrm>
              <a:prstGeom prst="rect">
                <a:avLst/>
              </a:prstGeom>
              <a:blipFill>
                <a:blip r:embed="rId3"/>
                <a:stretch>
                  <a:fillRect l="-4348" t="-1639" r="-362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B52093-3C2D-4BBB-AFC1-D0286ABCC729}"/>
                  </a:ext>
                </a:extLst>
              </p:cNvPr>
              <p:cNvSpPr txBox="1"/>
              <p:nvPr/>
            </p:nvSpPr>
            <p:spPr>
              <a:xfrm>
                <a:off x="544286" y="2970317"/>
                <a:ext cx="3527632" cy="761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𝐿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𝑛𝑢𝑐𝑙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𝜖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𝜈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 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𝜖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𝑔𝑟𝑎𝑣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B52093-3C2D-4BBB-AFC1-D0286ABCC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2970317"/>
                <a:ext cx="3527632" cy="761683"/>
              </a:xfrm>
              <a:prstGeom prst="rect">
                <a:avLst/>
              </a:prstGeom>
              <a:blipFill>
                <a:blip r:embed="rId4"/>
                <a:stretch>
                  <a:fillRect l="-1792" t="-1639" r="-717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4F00BF-C650-CCC1-2C44-FF8F3562574A}"/>
                  </a:ext>
                </a:extLst>
              </p:cNvPr>
              <p:cNvSpPr txBox="1"/>
              <p:nvPr/>
            </p:nvSpPr>
            <p:spPr>
              <a:xfrm>
                <a:off x="544286" y="3882918"/>
                <a:ext cx="2489848" cy="761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𝑑𝑇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m:rPr>
                          <m:sty m:val="p"/>
                        </m:rP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∇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𝐺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4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𝑇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4F00BF-C650-CCC1-2C44-FF8F35625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3882918"/>
                <a:ext cx="2489848" cy="761683"/>
              </a:xfrm>
              <a:prstGeom prst="rect">
                <a:avLst/>
              </a:prstGeom>
              <a:blipFill>
                <a:blip r:embed="rId5"/>
                <a:stretch>
                  <a:fillRect l="-1010" t="-1639" r="-505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6A3F6B-4C63-D60D-A219-FCDEFEC57292}"/>
                  </a:ext>
                </a:extLst>
              </p:cNvPr>
              <p:cNvSpPr txBox="1"/>
              <p:nvPr/>
            </p:nvSpPr>
            <p:spPr>
              <a:xfrm>
                <a:off x="544286" y="4955819"/>
                <a:ext cx="5545556" cy="75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𝑑𝑡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𝑛𝑢𝑐𝑙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  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𝑚𝑖𝑥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=1, …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6A3F6B-4C63-D60D-A219-FCDEFEC57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955819"/>
                <a:ext cx="5545556" cy="759182"/>
              </a:xfrm>
              <a:prstGeom prst="rect">
                <a:avLst/>
              </a:prstGeom>
              <a:blipFill>
                <a:blip r:embed="rId6"/>
                <a:stretch>
                  <a:fillRect l="-913" t="-3279" r="-68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8">
                <a:extLst>
                  <a:ext uri="{FF2B5EF4-FFF2-40B4-BE49-F238E27FC236}">
                    <a16:creationId xmlns:a16="http://schemas.microsoft.com/office/drawing/2014/main" id="{B9DC13B6-C8C1-D6BD-6AD3-B051368E65CA}"/>
                  </a:ext>
                </a:extLst>
              </p:cNvPr>
              <p:cNvSpPr txBox="1"/>
              <p:nvPr/>
            </p:nvSpPr>
            <p:spPr>
              <a:xfrm>
                <a:off x="6826986" y="1152212"/>
                <a:ext cx="5256157" cy="3580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The overall problem: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4+N differential equations, in 4+N dependent variables: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𝑟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radius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𝐿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</m:t>
                        </m:r>
                      </m:sub>
                    </m:sSub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luminosity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pressure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𝑇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temperature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chemical composition (abundances)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𝑖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=1, …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all depending on the L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agrangian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mass coordinate: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  <m:sup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sup>
                        <m:e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𝜋𝜌</m:t>
                          </m:r>
                          <m:sSup>
                            <m:sSupPr>
                              <m:ctrlP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0" lang="en-U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and the time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asellaDiTesto 8">
                <a:extLst>
                  <a:ext uri="{FF2B5EF4-FFF2-40B4-BE49-F238E27FC236}">
                    <a16:creationId xmlns:a16="http://schemas.microsoft.com/office/drawing/2014/main" id="{B9DC13B6-C8C1-D6BD-6AD3-B051368E6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986" y="1152212"/>
                <a:ext cx="5256157" cy="3580596"/>
              </a:xfrm>
              <a:prstGeom prst="rect">
                <a:avLst/>
              </a:prstGeom>
              <a:blipFill>
                <a:blip r:embed="rId7"/>
                <a:stretch>
                  <a:fillRect l="-482" t="-353" b="-321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2B3AFC0-1524-49D6-C632-F9B52F0B3F2F}"/>
              </a:ext>
            </a:extLst>
          </p:cNvPr>
          <p:cNvSpPr txBox="1">
            <a:spLocks noChangeAspect="1"/>
          </p:cNvSpPr>
          <p:nvPr/>
        </p:nvSpPr>
        <p:spPr>
          <a:xfrm>
            <a:off x="6826986" y="4918572"/>
            <a:ext cx="5256157" cy="1358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Appropriate boundary conditions needed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 &amp; temporal resolution: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stellar model contains about 1000 mesh points: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12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 to M 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evolutionary track contains up to 10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stellar models: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from t = 0 to 13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collapse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373F92CC-D59C-D558-0E76-1DE7D72AA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208" y="1350684"/>
            <a:ext cx="327864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Hydrostatic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equilibrium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D9B61601-66C7-AC96-AE23-CC6EAB5BC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208" y="2252833"/>
            <a:ext cx="237626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conservation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F915EB6B-9F50-FCDE-3A7D-590B3A27E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340" y="3167801"/>
            <a:ext cx="2667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Energy conservation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1BC289A-6BD5-E787-405B-B4EB0814C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948" y="4069950"/>
            <a:ext cx="265861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Energy transport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F856D25F-7D65-8B67-BC1D-3AD25EFA7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541" y="5907720"/>
            <a:ext cx="554555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 reactions + (turbulent) convection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07731-1284-047D-DA84-E962901A5775}"/>
              </a:ext>
            </a:extLst>
          </p:cNvPr>
          <p:cNvSpPr txBox="1"/>
          <p:nvPr/>
        </p:nvSpPr>
        <p:spPr>
          <a:xfrm>
            <a:off x="8168142" y="6604828"/>
            <a:ext cx="4023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from Oscar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Straniero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CERN n_TOF Winter School, January 2024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0B2AF2D-5086-13B4-AD7F-B89A09E2881A}"/>
              </a:ext>
            </a:extLst>
          </p:cNvPr>
          <p:cNvSpPr txBox="1">
            <a:spLocks/>
          </p:cNvSpPr>
          <p:nvPr/>
        </p:nvSpPr>
        <p:spPr>
          <a:xfrm>
            <a:off x="0" y="14389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Stellar evolution</a:t>
            </a:r>
          </a:p>
        </p:txBody>
      </p:sp>
    </p:spTree>
    <p:extLst>
      <p:ext uri="{BB962C8B-B14F-4D97-AF65-F5344CB8AC3E}">
        <p14:creationId xmlns:p14="http://schemas.microsoft.com/office/powerpoint/2010/main" val="327166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37D3FB2-A82D-7FC2-B830-55350CA79355}"/>
              </a:ext>
            </a:extLst>
          </p:cNvPr>
          <p:cNvSpPr txBox="1"/>
          <p:nvPr/>
        </p:nvSpPr>
        <p:spPr>
          <a:xfrm>
            <a:off x="1285446" y="1569436"/>
            <a:ext cx="10337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star evolves because: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 loss, as due to photons and neutrinos emissions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Chemical composition changes, as due to the concurrent action of nuclear burning and mixing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DA1293-4B42-60DF-076A-F485A721C4B0}"/>
              </a:ext>
            </a:extLst>
          </p:cNvPr>
          <p:cNvSpPr txBox="1">
            <a:spLocks/>
          </p:cNvSpPr>
          <p:nvPr/>
        </p:nvSpPr>
        <p:spPr>
          <a:xfrm>
            <a:off x="0" y="14389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Stellar evolution</a:t>
            </a:r>
          </a:p>
        </p:txBody>
      </p:sp>
      <p:pic>
        <p:nvPicPr>
          <p:cNvPr id="4" name="Picture 3" descr="A close-up of a symbol&#10;&#10;Description automatically generated">
            <a:extLst>
              <a:ext uri="{FF2B5EF4-FFF2-40B4-BE49-F238E27FC236}">
                <a16:creationId xmlns:a16="http://schemas.microsoft.com/office/drawing/2014/main" id="{7958B346-F5E9-3707-F430-78A293AD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4" y="6343904"/>
            <a:ext cx="514096" cy="5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9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DCC0C8-13B1-80CF-3BA1-7A413545A3ED}"/>
                  </a:ext>
                </a:extLst>
              </p:cNvPr>
              <p:cNvSpPr txBox="1"/>
              <p:nvPr/>
            </p:nvSpPr>
            <p:spPr>
              <a:xfrm>
                <a:off x="653143" y="2007374"/>
                <a:ext cx="1934825" cy="398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𝜖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𝛾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		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DCC0C8-13B1-80CF-3BA1-7A413545A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2007374"/>
                <a:ext cx="1934825" cy="398827"/>
              </a:xfrm>
              <a:prstGeom prst="rect">
                <a:avLst/>
              </a:prstGeom>
              <a:blipFill>
                <a:blip r:embed="rId3"/>
                <a:stretch>
                  <a:fillRect l="-3896" t="-18182" r="-7792" b="-42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871D62-29AB-5E54-AD2F-0876EB1282A9}"/>
                  </a:ext>
                </a:extLst>
              </p:cNvPr>
              <p:cNvSpPr txBox="1"/>
              <p:nvPr/>
            </p:nvSpPr>
            <p:spPr>
              <a:xfrm>
                <a:off x="653143" y="2943546"/>
                <a:ext cx="84135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𝜖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𝜈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		:  Compton + plasmon + bremsstrahlung + pair 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  <a:hlinkClick r:id="rId4" action="ppaction://hlinksldjump"/>
                  </a:rPr>
                  <a:t>&gt;&gt;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3871D62-29AB-5E54-AD2F-0876EB128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2943546"/>
                <a:ext cx="8413522" cy="369332"/>
              </a:xfrm>
              <a:prstGeom prst="rect">
                <a:avLst/>
              </a:prstGeom>
              <a:blipFill>
                <a:blip r:embed="rId5"/>
                <a:stretch>
                  <a:fillRect l="-905" t="-23333" r="-135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01286A-7335-27DB-FA06-5897C4304EB6}"/>
                  </a:ext>
                </a:extLst>
              </p:cNvPr>
              <p:cNvSpPr txBox="1"/>
              <p:nvPr/>
            </p:nvSpPr>
            <p:spPr>
              <a:xfrm>
                <a:off x="653143" y="4429443"/>
                <a:ext cx="2059859" cy="3994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𝜖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𝑔𝑟𝑎𝑣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	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	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01286A-7335-27DB-FA06-5897C4304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4429443"/>
                <a:ext cx="2059859" cy="399405"/>
              </a:xfrm>
              <a:prstGeom prst="rect">
                <a:avLst/>
              </a:prstGeom>
              <a:blipFill>
                <a:blip r:embed="rId6"/>
                <a:stretch>
                  <a:fillRect l="-3681" t="-18182" r="-184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856231-6873-EBDB-0706-2B6EA89A49FB}"/>
                  </a:ext>
                </a:extLst>
              </p:cNvPr>
              <p:cNvSpPr txBox="1"/>
              <p:nvPr/>
            </p:nvSpPr>
            <p:spPr>
              <a:xfrm>
                <a:off x="653143" y="5447657"/>
                <a:ext cx="20598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𝜀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𝑛𝑢𝑐𝑙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		: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856231-6873-EBDB-0706-2B6EA89A4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5447657"/>
                <a:ext cx="2059859" cy="369332"/>
              </a:xfrm>
              <a:prstGeom prst="rect">
                <a:avLst/>
              </a:prstGeom>
              <a:blipFill>
                <a:blip r:embed="rId7"/>
                <a:stretch>
                  <a:fillRect l="-3681" t="-27586" r="-7975" b="-5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8">
            <a:extLst>
              <a:ext uri="{FF2B5EF4-FFF2-40B4-BE49-F238E27FC236}">
                <a16:creationId xmlns:a16="http://schemas.microsoft.com/office/drawing/2014/main" id="{70D58678-9B51-E532-05F6-D1DD512CC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97" y="1388072"/>
            <a:ext cx="237626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Energy loss: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8BE8027-5D3E-D2D9-354E-3B956FCE5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97" y="4014764"/>
            <a:ext cx="237626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Energy sources :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61C898-E996-808C-F044-E49168D0621B}"/>
              </a:ext>
            </a:extLst>
          </p:cNvPr>
          <p:cNvSpPr txBox="1">
            <a:spLocks/>
          </p:cNvSpPr>
          <p:nvPr/>
        </p:nvSpPr>
        <p:spPr>
          <a:xfrm>
            <a:off x="0" y="14389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Stellar evolution</a:t>
            </a:r>
          </a:p>
        </p:txBody>
      </p:sp>
      <p:pic>
        <p:nvPicPr>
          <p:cNvPr id="13" name="Picture 12" descr="A close-up of a symbol&#10;&#10;Description automatically generated">
            <a:extLst>
              <a:ext uri="{FF2B5EF4-FFF2-40B4-BE49-F238E27FC236}">
                <a16:creationId xmlns:a16="http://schemas.microsoft.com/office/drawing/2014/main" id="{264C5800-C652-C914-1507-F551A92E1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44" y="6343904"/>
            <a:ext cx="514096" cy="514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D8D52E-062B-8CAD-5501-FC697F023A8B}"/>
                  </a:ext>
                </a:extLst>
              </p:cNvPr>
              <p:cNvSpPr txBox="1"/>
              <p:nvPr/>
            </p:nvSpPr>
            <p:spPr>
              <a:xfrm>
                <a:off x="2713002" y="5226690"/>
                <a:ext cx="5085366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𝑌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𝜌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𝑄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           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𝜌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𝑁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CD8D52E-062B-8CAD-5501-FC697F023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002" y="5226690"/>
                <a:ext cx="5085366" cy="896207"/>
              </a:xfrm>
              <a:prstGeom prst="rect">
                <a:avLst/>
              </a:prstGeom>
              <a:blipFill>
                <a:blip r:embed="rId9"/>
                <a:stretch>
                  <a:fillRect l="-21945" t="-149296" r="-748" b="-20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A9C45E-095B-033D-A947-358DF5F13056}"/>
                  </a:ext>
                </a:extLst>
              </p:cNvPr>
              <p:cNvSpPr txBox="1"/>
              <p:nvPr/>
            </p:nvSpPr>
            <p:spPr>
              <a:xfrm>
                <a:off x="2713002" y="4230876"/>
                <a:ext cx="4464748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𝑇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𝑑𝑆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𝑑𝑡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𝑑𝐸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𝑑𝑡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𝑃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𝜌</m:t>
                              </m:r>
                            </m:e>
                            <m:sup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− 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𝑑𝑡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A9C45E-095B-033D-A947-358DF5F13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002" y="4230876"/>
                <a:ext cx="4464748" cy="896207"/>
              </a:xfrm>
              <a:prstGeom prst="rect">
                <a:avLst/>
              </a:prstGeom>
              <a:blipFill>
                <a:blip r:embed="rId10"/>
                <a:stretch>
                  <a:fillRect t="-149296" r="-284" b="-20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97F7E0-C44D-2C76-267C-720A37BBA771}"/>
                  </a:ext>
                </a:extLst>
              </p:cNvPr>
              <p:cNvSpPr txBox="1"/>
              <p:nvPr/>
            </p:nvSpPr>
            <p:spPr>
              <a:xfrm>
                <a:off x="2713002" y="1826915"/>
                <a:ext cx="646780" cy="761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𝐿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797F7E0-C44D-2C76-267C-720A37BBA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002" y="1826915"/>
                <a:ext cx="646780" cy="761683"/>
              </a:xfrm>
              <a:prstGeom prst="rect">
                <a:avLst/>
              </a:prstGeom>
              <a:blipFill>
                <a:blip r:embed="rId11"/>
                <a:stretch>
                  <a:fillRect l="-11538" t="-3279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96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 animBg="1"/>
      <p:bldP spid="9" grpId="0" animBg="1"/>
      <p:bldP spid="6" grpId="0"/>
      <p:bldP spid="7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71" name="Picture 11"/>
          <p:cNvPicPr>
            <a:picLocks noChangeAspect="1" noChangeArrowheads="1"/>
          </p:cNvPicPr>
          <p:nvPr/>
        </p:nvPicPr>
        <p:blipFill>
          <a:blip r:embed="rId3"/>
          <a:srcRect l="4742" t="12268"/>
          <a:stretch>
            <a:fillRect/>
          </a:stretch>
        </p:blipFill>
        <p:spPr bwMode="auto">
          <a:xfrm>
            <a:off x="5461686" y="271622"/>
            <a:ext cx="6477000" cy="36907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4761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8353" y="3962400"/>
            <a:ext cx="5143432" cy="2819401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476166" name="Text Box 6"/>
          <p:cNvSpPr txBox="1">
            <a:spLocks noChangeArrowheads="1"/>
          </p:cNvSpPr>
          <p:nvPr/>
        </p:nvSpPr>
        <p:spPr bwMode="auto">
          <a:xfrm>
            <a:off x="6608450" y="4219633"/>
            <a:ext cx="4183472" cy="47030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180000" tIns="144000" rIns="18000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Evolutionary stages of a 25 M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star</a:t>
            </a:r>
          </a:p>
        </p:txBody>
      </p:sp>
      <p:pic>
        <p:nvPicPr>
          <p:cNvPr id="47616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1092200"/>
            <a:ext cx="1828800" cy="17272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0842DEE-5CA7-C84F-9199-184BA17E0543}"/>
              </a:ext>
            </a:extLst>
          </p:cNvPr>
          <p:cNvSpPr txBox="1">
            <a:spLocks/>
          </p:cNvSpPr>
          <p:nvPr/>
        </p:nvSpPr>
        <p:spPr>
          <a:xfrm>
            <a:off x="0" y="14389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Life of stars</a:t>
            </a:r>
          </a:p>
        </p:txBody>
      </p:sp>
      <p:pic>
        <p:nvPicPr>
          <p:cNvPr id="5" name="Picture 4" descr="A close-up of a symbol&#10;&#10;Description automatically generated">
            <a:extLst>
              <a:ext uri="{FF2B5EF4-FFF2-40B4-BE49-F238E27FC236}">
                <a16:creationId xmlns:a16="http://schemas.microsoft.com/office/drawing/2014/main" id="{C9B9158B-5804-0CE9-EC31-56A173AD8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4" y="6343904"/>
            <a:ext cx="514096" cy="5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337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8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092200"/>
            <a:ext cx="1828800" cy="17272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1001481" name="Picture 9"/>
          <p:cNvPicPr>
            <a:picLocks noChangeAspect="1" noChangeArrowheads="1"/>
          </p:cNvPicPr>
          <p:nvPr/>
        </p:nvPicPr>
        <p:blipFill>
          <a:blip r:embed="rId4"/>
          <a:srcRect l="3738" t="7846" r="1869" b="20033"/>
          <a:stretch>
            <a:fillRect/>
          </a:stretch>
        </p:blipFill>
        <p:spPr bwMode="auto">
          <a:xfrm>
            <a:off x="3270879" y="2059264"/>
            <a:ext cx="8921121" cy="476970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4A95E35-1F65-CBFA-D6F5-36808B6BF93E}"/>
              </a:ext>
            </a:extLst>
          </p:cNvPr>
          <p:cNvSpPr txBox="1">
            <a:spLocks/>
          </p:cNvSpPr>
          <p:nvPr/>
        </p:nvSpPr>
        <p:spPr>
          <a:xfrm>
            <a:off x="0" y="14389"/>
            <a:ext cx="10515600" cy="923330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Life of stars</a:t>
            </a:r>
          </a:p>
        </p:txBody>
      </p:sp>
      <p:pic>
        <p:nvPicPr>
          <p:cNvPr id="5" name="Picture 4" descr="A close-up of a symbol&#10;&#10;Description automatically generated">
            <a:extLst>
              <a:ext uri="{FF2B5EF4-FFF2-40B4-BE49-F238E27FC236}">
                <a16:creationId xmlns:a16="http://schemas.microsoft.com/office/drawing/2014/main" id="{2F7A627C-4648-4439-4430-9A9619B29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4" y="6343904"/>
            <a:ext cx="514096" cy="514096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E80E2C9-F728-CBC3-636F-D666B30B7C8E}"/>
              </a:ext>
            </a:extLst>
          </p:cNvPr>
          <p:cNvSpPr/>
          <p:nvPr/>
        </p:nvSpPr>
        <p:spPr>
          <a:xfrm>
            <a:off x="3454400" y="5210629"/>
            <a:ext cx="8737600" cy="52251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3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E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E0CC45-11B0-EBD5-1B25-2BBAD5B6B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56" t="3440" r="10081" b="4982"/>
          <a:stretch/>
        </p:blipFill>
        <p:spPr>
          <a:xfrm>
            <a:off x="6194854" y="345989"/>
            <a:ext cx="5881817" cy="61660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DD38A77-70CC-7677-D9EE-88D761785A60}"/>
              </a:ext>
            </a:extLst>
          </p:cNvPr>
          <p:cNvSpPr txBox="1">
            <a:spLocks/>
          </p:cNvSpPr>
          <p:nvPr/>
        </p:nvSpPr>
        <p:spPr>
          <a:xfrm>
            <a:off x="0" y="14389"/>
            <a:ext cx="10515600" cy="1759712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Herzsprung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-Russel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tos Display" panose="02110004020202020204"/>
                <a:ea typeface="+mj-ea"/>
                <a:cs typeface="+mj-cs"/>
              </a:rPr>
              <a:t>diagram</a:t>
            </a:r>
          </a:p>
        </p:txBody>
      </p:sp>
    </p:spTree>
    <p:extLst>
      <p:ext uri="{BB962C8B-B14F-4D97-AF65-F5344CB8AC3E}">
        <p14:creationId xmlns:p14="http://schemas.microsoft.com/office/powerpoint/2010/main" val="3631064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1"/>
            <a:ext cx="67056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cid:image001.png@01D320E2.520EB67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905000" cy="47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0" y="0"/>
            <a:ext cx="9356725" cy="8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altLang="en-US" baseline="30000" dirty="0">
                <a:latin typeface="Tahoma"/>
              </a:rPr>
              <a:t>4</a:t>
            </a:r>
            <a:r>
              <a:rPr lang="en-US" altLang="en-US" dirty="0">
                <a:latin typeface="Tahoma"/>
              </a:rPr>
              <a:t>He and </a:t>
            </a:r>
            <a:r>
              <a:rPr lang="en-US" altLang="en-US" baseline="30000" dirty="0">
                <a:latin typeface="Tahoma"/>
              </a:rPr>
              <a:t>2</a:t>
            </a:r>
            <a:r>
              <a:rPr lang="en-US" altLang="en-US" dirty="0">
                <a:latin typeface="Tahoma"/>
              </a:rPr>
              <a:t>H concordance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1" y="919169"/>
            <a:ext cx="7631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s-IS" sz="2400" dirty="0">
                <a:solidFill>
                  <a:srgbClr val="FFFFFF"/>
                </a:solidFill>
                <a:latin typeface="Tahoma" charset="0"/>
              </a:rPr>
              <a:t>Yp = 0.245 ± 0.004  		    (calc.) Yp = 0.246</a:t>
            </a:r>
            <a:endParaRPr lang="is-I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3040" y="1371601"/>
            <a:ext cx="891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is-IS" sz="2400" dirty="0">
                <a:solidFill>
                  <a:srgbClr val="FFFFFF"/>
                </a:solidFill>
                <a:latin typeface="Tahoma"/>
              </a:rPr>
              <a:t> 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D/</a:t>
            </a:r>
            <a:r>
              <a:rPr lang="mr-IN" sz="2400" dirty="0" err="1">
                <a:solidFill>
                  <a:srgbClr val="FFFFFF"/>
                </a:solidFill>
                <a:latin typeface="Tahoma"/>
              </a:rPr>
              <a:t>H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= (2.53 ± 0.04)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x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10</a:t>
            </a:r>
            <a:r>
              <a:rPr lang="mr-IN" sz="2400" baseline="30000" dirty="0">
                <a:solidFill>
                  <a:srgbClr val="FFFFFF"/>
                </a:solidFill>
                <a:latin typeface="Tahoma"/>
              </a:rPr>
              <a:t>−5</a:t>
            </a:r>
            <a:r>
              <a:rPr lang="mr-IN" sz="2400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	     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(calc.) 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D/</a:t>
            </a:r>
            <a:r>
              <a:rPr lang="mr-IN" sz="2400" dirty="0" err="1">
                <a:solidFill>
                  <a:srgbClr val="FFFFFF"/>
                </a:solidFill>
                <a:latin typeface="Tahoma" charset="0"/>
              </a:rPr>
              <a:t>H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 = 2.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4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3 </a:t>
            </a:r>
            <a:r>
              <a:rPr lang="en-US" sz="2400" dirty="0">
                <a:solidFill>
                  <a:srgbClr val="FFFFFF"/>
                </a:solidFill>
                <a:latin typeface="Tahoma" charset="0"/>
              </a:rPr>
              <a:t>x</a:t>
            </a:r>
            <a:r>
              <a:rPr lang="mr-IN" sz="2400" dirty="0">
                <a:solidFill>
                  <a:srgbClr val="FFFFFF"/>
                </a:solidFill>
                <a:latin typeface="Tahoma" charset="0"/>
              </a:rPr>
              <a:t> 10</a:t>
            </a:r>
            <a:r>
              <a:rPr lang="mr-IN" sz="2400" baseline="30000" dirty="0">
                <a:solidFill>
                  <a:srgbClr val="FFFFFF"/>
                </a:solidFill>
                <a:latin typeface="Tahoma" charset="0"/>
              </a:rPr>
              <a:t>−5</a:t>
            </a:r>
            <a:endParaRPr lang="en-US" sz="2400" baseline="300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3E9C7-DC4C-D44A-B324-BAD566C15028}"/>
              </a:ext>
            </a:extLst>
          </p:cNvPr>
          <p:cNvSpPr txBox="1"/>
          <p:nvPr/>
        </p:nvSpPr>
        <p:spPr>
          <a:xfrm>
            <a:off x="1454959" y="94342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25400" dist="38100" dir="2700000" algn="tl">
                    <a:srgbClr val="FFFFFF">
                      <a:alpha val="45000"/>
                    </a:srgbClr>
                  </a:outerShdw>
                </a:effectLst>
                <a:latin typeface="Tahoma" charset="0"/>
              </a:rPr>
              <a:t>✔️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132B7-808F-294A-84A0-C40A728E856D}"/>
              </a:ext>
            </a:extLst>
          </p:cNvPr>
          <p:cNvSpPr txBox="1"/>
          <p:nvPr/>
        </p:nvSpPr>
        <p:spPr>
          <a:xfrm>
            <a:off x="1447801" y="136713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25400" dist="38100" dir="2700000" algn="tl">
                    <a:srgbClr val="FFFFFF">
                      <a:alpha val="45000"/>
                    </a:srgbClr>
                  </a:outerShdw>
                </a:effectLst>
                <a:latin typeface="Tahoma" charset="0"/>
              </a:rPr>
              <a:t>✔️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6ACE7-62E5-30CB-EDBD-DD662D2C49CE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79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D8AB951E-F7BF-4642-A5C8-8C8D49C45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>
              <a:buClrTx/>
              <a:buSzTx/>
              <a:buFontTx/>
              <a:defRPr/>
            </a:pPr>
            <a:endParaRPr lang="en-US" altLang="it-IT" dirty="0">
              <a:solidFill>
                <a:srgbClr val="ED181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E0CEC-0D1F-59D9-E617-15D8A47827D9}"/>
              </a:ext>
            </a:extLst>
          </p:cNvPr>
          <p:cNvSpPr txBox="1"/>
          <p:nvPr/>
        </p:nvSpPr>
        <p:spPr>
          <a:xfrm>
            <a:off x="2689426" y="2842725"/>
            <a:ext cx="6813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linkClick r:id="rId2"/>
              </a:rPr>
              <a:t>Stellar nucleosynthesis &gt;&gt;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960530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algn="l"/>
            <a:r>
              <a:rPr lang="en-US" dirty="0"/>
              <a:t>The 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1BCA95-F1CE-6BFE-CC46-843CAE03566E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39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1"/>
            <a:ext cx="67056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cid:image001.png@01D320E2.520EB67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1905000" cy="4705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Straight Arrow Connector 17"/>
          <p:cNvCxnSpPr/>
          <p:nvPr/>
        </p:nvCxnSpPr>
        <p:spPr bwMode="auto">
          <a:xfrm>
            <a:off x="7292622" y="3641458"/>
            <a:ext cx="708378" cy="625743"/>
          </a:xfrm>
          <a:prstGeom prst="straightConnector1">
            <a:avLst/>
          </a:prstGeom>
          <a:noFill/>
          <a:ln w="6350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ounded Rectangle 18"/>
          <p:cNvSpPr/>
          <p:nvPr/>
        </p:nvSpPr>
        <p:spPr bwMode="auto">
          <a:xfrm>
            <a:off x="1841500" y="5695245"/>
            <a:ext cx="1219200" cy="259644"/>
          </a:xfrm>
          <a:prstGeom prst="roundRect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28800" y="6334483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aseline="30000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Be(n,</a:t>
            </a:r>
            <a:r>
              <a:rPr lang="el-GR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30000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2B548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878944" y="6345773"/>
            <a:ext cx="1222678" cy="325961"/>
          </a:xfrm>
          <a:prstGeom prst="roundRect">
            <a:avLst/>
          </a:prstGeom>
          <a:noFill/>
          <a:ln w="38100">
            <a:solidFill>
              <a:srgbClr val="CC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76238" indent="-376238" defTabSz="1001713"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6709834" y="3641458"/>
            <a:ext cx="582789" cy="1235343"/>
          </a:xfrm>
          <a:prstGeom prst="straightConnector1">
            <a:avLst/>
          </a:prstGeom>
          <a:noFill/>
          <a:ln w="63500" cap="flat" cmpd="sng" algn="ctr">
            <a:solidFill>
              <a:srgbClr val="CC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22"/>
          <p:cNvSpPr txBox="1">
            <a:spLocks noChangeArrowheads="1"/>
          </p:cNvSpPr>
          <p:nvPr/>
        </p:nvSpPr>
        <p:spPr bwMode="auto">
          <a:xfrm>
            <a:off x="0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altLang="en-US" baseline="30000" dirty="0">
                <a:latin typeface="Tahoma"/>
              </a:rPr>
              <a:t>7</a:t>
            </a:r>
            <a:r>
              <a:rPr lang="en-US" altLang="en-US" dirty="0">
                <a:latin typeface="Tahoma"/>
              </a:rPr>
              <a:t>Be destruction by neutrons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D25DD4-68FC-2242-A008-C2AF2B043105}"/>
              </a:ext>
            </a:extLst>
          </p:cNvPr>
          <p:cNvSpPr txBox="1"/>
          <p:nvPr/>
        </p:nvSpPr>
        <p:spPr>
          <a:xfrm>
            <a:off x="1623751" y="1140768"/>
            <a:ext cx="5428089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Recent measurements @ CERN n_TOF</a:t>
            </a:r>
          </a:p>
        </p:txBody>
      </p:sp>
    </p:spTree>
    <p:extLst>
      <p:ext uri="{BB962C8B-B14F-4D97-AF65-F5344CB8AC3E}">
        <p14:creationId xmlns:p14="http://schemas.microsoft.com/office/powerpoint/2010/main" val="77364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0" y="0"/>
            <a:ext cx="9356725" cy="82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marL="0" marR="0" lvl="0" indent="0" algn="l" defTabSz="1001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Big bang n</a:t>
            </a:r>
            <a:r>
              <a:rPr kumimoji="0" lang="it-IT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ucleosynthesis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D9719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81A5C-EAE1-6340-BC54-287770B31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971550"/>
            <a:ext cx="7747000" cy="5810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F91A75-3713-9CD3-FFA3-EC35181B34FC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charset="0"/>
                <a:ea typeface="+mn-ea"/>
                <a:cs typeface="+mn-cs"/>
              </a:rPr>
              <a:t>アメ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03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769ECA-3793-EBFF-B046-06444FCEA2E3}"/>
              </a:ext>
            </a:extLst>
          </p:cNvPr>
          <p:cNvSpPr txBox="1"/>
          <p:nvPr/>
        </p:nvSpPr>
        <p:spPr>
          <a:xfrm>
            <a:off x="0" y="639633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D9719"/>
              </a:buClr>
              <a:buSzPct val="65000"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</a:rPr>
              <a:t>アメ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7ECEF495-8C34-432C-6F96-3B5AD82A8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356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302" tIns="50151" rIns="100302" bIns="50151" numCol="1" anchor="ctr" anchorCtr="0" compatLnSpc="1">
            <a:prstTxWarp prst="textNoShape">
              <a:avLst/>
            </a:prstTxWarp>
          </a:bodyPr>
          <a:lstStyle>
            <a:lvl1pPr algn="ctr" defTabSz="10017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2pPr>
            <a:lvl3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3pPr>
            <a:lvl4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4pPr>
            <a:lvl5pPr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5pPr>
            <a:lvl6pPr marL="4572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6pPr>
            <a:lvl7pPr marL="9144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7pPr>
            <a:lvl8pPr marL="13716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8pPr>
            <a:lvl9pPr marL="1828800" algn="ctr" defTabSz="1001713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rgbClr val="ED971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</a:defRPr>
            </a:lvl9pPr>
          </a:lstStyle>
          <a:p>
            <a:pPr algn="l"/>
            <a:r>
              <a:rPr lang="en-US" altLang="en-US" baseline="30000" dirty="0">
                <a:latin typeface="Tahoma"/>
              </a:rPr>
              <a:t>7</a:t>
            </a:r>
            <a:r>
              <a:rPr lang="en-US" altLang="en-US" dirty="0">
                <a:latin typeface="Tahoma"/>
              </a:rPr>
              <a:t>Be destruction by neutrons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A5730-7E17-0B36-EF0F-230A4A60AAE0}"/>
              </a:ext>
            </a:extLst>
          </p:cNvPr>
          <p:cNvSpPr txBox="1"/>
          <p:nvPr/>
        </p:nvSpPr>
        <p:spPr>
          <a:xfrm>
            <a:off x="5408856" y="2994392"/>
            <a:ext cx="1374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2"/>
              </a:rPr>
              <a:t>n_TOF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5135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B84E54-23FE-9243-B539-67D08F05CE4E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_TOF @ CERN</a:t>
            </a:r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5555EB26-394B-4589-94F4-E10F1804FAEE}"/>
              </a:ext>
            </a:extLst>
          </p:cNvPr>
          <p:cNvSpPr>
            <a:spLocks noChangeArrowheads="1"/>
          </p:cNvSpPr>
          <p:nvPr/>
        </p:nvSpPr>
        <p:spPr bwMode="auto">
          <a:xfrm rot="1879647" flipH="1">
            <a:off x="8752905" y="1743561"/>
            <a:ext cx="182880" cy="1828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CB6756-467B-45E2-846E-0D1EEF3A6028}"/>
              </a:ext>
            </a:extLst>
          </p:cNvPr>
          <p:cNvGrpSpPr/>
          <p:nvPr/>
        </p:nvGrpSpPr>
        <p:grpSpPr>
          <a:xfrm>
            <a:off x="3784056" y="3424335"/>
            <a:ext cx="3945153" cy="1484305"/>
            <a:chOff x="2131583" y="3994229"/>
            <a:chExt cx="4348800" cy="163617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0460532-DA1A-4A88-BAE9-60E01CA6048B}"/>
                </a:ext>
              </a:extLst>
            </p:cNvPr>
            <p:cNvSpPr/>
            <p:nvPr/>
          </p:nvSpPr>
          <p:spPr>
            <a:xfrm>
              <a:off x="3647159" y="5508720"/>
              <a:ext cx="124920" cy="1216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36000">
              <a:solidFill>
                <a:srgbClr val="000099"/>
              </a:solidFill>
              <a:prstDash val="solid"/>
            </a:ln>
          </p:spPr>
          <p:txBody>
            <a:bodyPr wrap="none" lIns="97976" tIns="57152" rIns="97976" bIns="57152" anchor="ctr" anchorCtr="0" compatLnSpc="0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Noto Sans CJK SC Regular" pitchFamily="2"/>
                <a:cs typeface="Lohit Devanagari" pitchFamily="2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D69D1DD-3CAD-4F44-9CC3-06223FDBE64F}"/>
                </a:ext>
              </a:extLst>
            </p:cNvPr>
            <p:cNvSpPr/>
            <p:nvPr/>
          </p:nvSpPr>
          <p:spPr>
            <a:xfrm rot="268200">
              <a:off x="2131583" y="3994229"/>
              <a:ext cx="4348800" cy="15757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36000">
              <a:solidFill>
                <a:srgbClr val="000000"/>
              </a:solidFill>
              <a:prstDash val="solid"/>
            </a:ln>
          </p:spPr>
          <p:txBody>
            <a:bodyPr wrap="none" lIns="97976" tIns="57152" rIns="97976" bIns="57152" anchor="ctr" anchorCtr="0" compatLnSpc="0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Noto Sans CJK SC Regular" pitchFamily="2"/>
                <a:cs typeface="Lohit Devanagari" pitchFamily="2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F5E8A0-F833-473D-8F30-3E1819E189AE}"/>
                </a:ext>
              </a:extLst>
            </p:cNvPr>
            <p:cNvSpPr/>
            <p:nvPr/>
          </p:nvSpPr>
          <p:spPr>
            <a:xfrm rot="649200">
              <a:off x="3127762" y="5009885"/>
              <a:ext cx="1447199" cy="5256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36000">
              <a:solidFill>
                <a:srgbClr val="000000"/>
              </a:solidFill>
              <a:prstDash val="solid"/>
            </a:ln>
          </p:spPr>
          <p:txBody>
            <a:bodyPr wrap="none" lIns="97976" tIns="57152" rIns="97976" bIns="57152" anchor="ctr" anchorCtr="0" compatLnSpc="0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ans" pitchFamily="18"/>
                <a:ea typeface="Noto Sans CJK SC Regular" pitchFamily="2"/>
                <a:cs typeface="Lohit Devanagari" pitchFamily="2"/>
              </a:endParaRPr>
            </a:p>
          </p:txBody>
        </p:sp>
      </p:grpSp>
      <p:sp>
        <p:nvSpPr>
          <p:cNvPr id="17" name="Oval 6">
            <a:extLst>
              <a:ext uri="{FF2B5EF4-FFF2-40B4-BE49-F238E27FC236}">
                <a16:creationId xmlns:a16="http://schemas.microsoft.com/office/drawing/2014/main" id="{4B49C7F7-FFBE-4234-9684-E2B57CE8CA7E}"/>
              </a:ext>
            </a:extLst>
          </p:cNvPr>
          <p:cNvSpPr>
            <a:spLocks noChangeArrowheads="1"/>
          </p:cNvSpPr>
          <p:nvPr/>
        </p:nvSpPr>
        <p:spPr bwMode="auto">
          <a:xfrm rot="1879647" flipH="1">
            <a:off x="8905305" y="1895961"/>
            <a:ext cx="182880" cy="1828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29474870-2CB8-422A-A0C5-AD993E6C9A29}"/>
              </a:ext>
            </a:extLst>
          </p:cNvPr>
          <p:cNvSpPr>
            <a:spLocks noChangeArrowheads="1"/>
          </p:cNvSpPr>
          <p:nvPr/>
        </p:nvSpPr>
        <p:spPr bwMode="auto">
          <a:xfrm rot="1879647" flipH="1">
            <a:off x="9057705" y="2048361"/>
            <a:ext cx="182880" cy="1828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506002-BC4D-4DC4-86DB-FA461503F0A4}"/>
              </a:ext>
            </a:extLst>
          </p:cNvPr>
          <p:cNvSpPr/>
          <p:nvPr/>
        </p:nvSpPr>
        <p:spPr>
          <a:xfrm rot="2645214">
            <a:off x="8648094" y="1762061"/>
            <a:ext cx="713411" cy="398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54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8 0.3831 C -0.33568 0.35926 -0.31042 0.34931 -0.28398 0.35926 C -0.2556 0.37315 -0.23424 0.40116 -0.23607 0.42385 C -0.23919 0.44699 -0.26289 0.45648 -0.29075 0.44537 C -0.31875 0.43334 -0.34075 0.40556 -0.3388 0.3831 Z " pathEditMode="fixed" rAng="16920000" ptsTypes="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1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8 0.19583 C -0.48945 0.09652 -0.35729 0.03055 -0.20924 0.03865 C -0.04831 0.07083 0.08203 0.16389 0.08464 0.25301 C 0.07904 0.34606 -0.04479 0.40602 -0.19857 0.3919 C -0.35768 0.36273 -0.49088 0.28727 -0.4918 0.19583 Z " pathEditMode="relative" rAng="16380000" ptsTypes="AAAAA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41" y="1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721 0.30255 C -0.42591 0.24399 -0.35078 0.20487 -0.26641 0.2095 C -0.17552 0.22825 -0.10156 0.28264 -0.10013 0.33519 C -0.10338 0.39005 -0.1737 0.4257 -0.26146 0.41783 C -0.3513 0.4007 -0.42682 0.35649 -0.42721 0.30255 Z " pathEditMode="relative" rAng="16380000" ptsTypes="AAAAA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Textured">
  <a:themeElements>
    <a:clrScheme name="Textured 1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FFFFFF"/>
      </a:hlink>
      <a:folHlink>
        <a:srgbClr val="FFFFFF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76238" marR="0" indent="-376238" algn="l" defTabSz="100171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D9719"/>
          </a:buClr>
          <a:buSzPct val="65000"/>
          <a:buFont typeface="Wingdings" charset="2"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76238" marR="0" indent="-376238" algn="l" defTabSz="100171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ED9719"/>
          </a:buClr>
          <a:buSzPct val="65000"/>
          <a:buFont typeface="Wingdings" charset="2"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9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10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FFFF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1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FFFF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6925</TotalTime>
  <Words>2780</Words>
  <Application>Microsoft Macintosh PowerPoint</Application>
  <PresentationFormat>Widescreen</PresentationFormat>
  <Paragraphs>594</Paragraphs>
  <Slides>51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71" baseType="lpstr">
      <vt:lpstr>franklin-gothic-urw</vt:lpstr>
      <vt:lpstr>Liberation Sans</vt:lpstr>
      <vt:lpstr>SimSun</vt:lpstr>
      <vt:lpstr>Aptos</vt:lpstr>
      <vt:lpstr>Aptos Display</vt:lpstr>
      <vt:lpstr>Arial</vt:lpstr>
      <vt:lpstr>Calibri</vt:lpstr>
      <vt:lpstr>Calibri Light</vt:lpstr>
      <vt:lpstr>Cambria Math</vt:lpstr>
      <vt:lpstr>Century Gothic</vt:lpstr>
      <vt:lpstr>Courier New</vt:lpstr>
      <vt:lpstr>Helvetica</vt:lpstr>
      <vt:lpstr>Roboto</vt:lpstr>
      <vt:lpstr>Tahoma</vt:lpstr>
      <vt:lpstr>Times New Roman</vt:lpstr>
      <vt:lpstr>Wingdings</vt:lpstr>
      <vt:lpstr>Textured</vt:lpstr>
      <vt:lpstr>Office Theme</vt:lpstr>
      <vt:lpstr>1_Office Theme</vt:lpstr>
      <vt:lpstr>2_Office Theme</vt:lpstr>
      <vt:lpstr>Modeling nuclear processes for stellar evolution and nucleosynthesis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NEAR Station</vt:lpstr>
      <vt:lpstr>The NEAR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Mengoni</dc:creator>
  <cp:lastModifiedBy>Alberto Mengoni</cp:lastModifiedBy>
  <cp:revision>86</cp:revision>
  <dcterms:created xsi:type="dcterms:W3CDTF">2024-05-08T08:40:54Z</dcterms:created>
  <dcterms:modified xsi:type="dcterms:W3CDTF">2024-05-17T17:27:13Z</dcterms:modified>
</cp:coreProperties>
</file>