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49"/>
  </p:notesMasterIdLst>
  <p:sldIdLst>
    <p:sldId id="1099" r:id="rId2"/>
    <p:sldId id="1095" r:id="rId3"/>
    <p:sldId id="1092" r:id="rId4"/>
    <p:sldId id="1093" r:id="rId5"/>
    <p:sldId id="1094" r:id="rId6"/>
    <p:sldId id="1210" r:id="rId7"/>
    <p:sldId id="1096" r:id="rId8"/>
    <p:sldId id="1204" r:id="rId9"/>
    <p:sldId id="826" r:id="rId10"/>
    <p:sldId id="1080" r:id="rId11"/>
    <p:sldId id="1513" r:id="rId12"/>
    <p:sldId id="1058" r:id="rId13"/>
    <p:sldId id="1514" r:id="rId14"/>
    <p:sldId id="1012" r:id="rId15"/>
    <p:sldId id="1209" r:id="rId16"/>
    <p:sldId id="1515" r:id="rId17"/>
    <p:sldId id="1098" r:id="rId18"/>
    <p:sldId id="1107" r:id="rId19"/>
    <p:sldId id="1072" r:id="rId20"/>
    <p:sldId id="1516" r:id="rId21"/>
    <p:sldId id="1090" r:id="rId22"/>
    <p:sldId id="1089" r:id="rId23"/>
    <p:sldId id="1083" r:id="rId24"/>
    <p:sldId id="1097" r:id="rId25"/>
    <p:sldId id="1518" r:id="rId26"/>
    <p:sldId id="1517" r:id="rId27"/>
    <p:sldId id="1519" r:id="rId28"/>
    <p:sldId id="1541" r:id="rId29"/>
    <p:sldId id="1539" r:id="rId30"/>
    <p:sldId id="1543" r:id="rId31"/>
    <p:sldId id="1520" r:id="rId32"/>
    <p:sldId id="1540" r:id="rId33"/>
    <p:sldId id="1521" r:id="rId34"/>
    <p:sldId id="1527" r:id="rId35"/>
    <p:sldId id="1522" r:id="rId36"/>
    <p:sldId id="1535" r:id="rId37"/>
    <p:sldId id="1533" r:id="rId38"/>
    <p:sldId id="1528" r:id="rId39"/>
    <p:sldId id="1534" r:id="rId40"/>
    <p:sldId id="1536" r:id="rId41"/>
    <p:sldId id="1538" r:id="rId42"/>
    <p:sldId id="1537" r:id="rId43"/>
    <p:sldId id="1542" r:id="rId44"/>
    <p:sldId id="1070" r:id="rId45"/>
    <p:sldId id="1061" r:id="rId46"/>
    <p:sldId id="1530" r:id="rId47"/>
    <p:sldId id="1544" r:id="rId4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/>
    <p:restoredTop sz="94697"/>
  </p:normalViewPr>
  <p:slideViewPr>
    <p:cSldViewPr snapToGrid="0">
      <p:cViewPr varScale="1">
        <p:scale>
          <a:sx n="103" d="100"/>
          <a:sy n="103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79D20-DA06-974A-B961-869ED0FDC584}" type="datetimeFigureOut">
              <a:rPr lang="en-US" smtClean="0"/>
              <a:t>5/17/24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C6FA-C38C-B445-9BB7-2278E009B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7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341F46-94CE-40F1-B31A-F914A0BCAC76}" type="slidenum">
              <a:rPr lang="en-US"/>
              <a:pPr/>
              <a:t>1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8638"/>
            <a:ext cx="4735513" cy="2665412"/>
          </a:xfrm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2075" y="3373438"/>
            <a:ext cx="7510463" cy="31972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75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9752E-A1E6-324E-9B2D-E63C0D066A35}" type="slidenum">
              <a:rPr kumimoji="0" lang="en-US" alt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2875" y="504825"/>
            <a:ext cx="4498975" cy="2532063"/>
          </a:xfrm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5163"/>
            <a:ext cx="7239000" cy="30368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097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1715B3-E655-634D-888C-B4141336606D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77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7638" y="506413"/>
            <a:ext cx="4492625" cy="2527300"/>
          </a:xfrm>
          <a:ln/>
        </p:spPr>
      </p:sp>
      <p:sp>
        <p:nvSpPr>
          <p:cNvPr id="177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6750"/>
            <a:ext cx="7239000" cy="30337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392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1715B3-E655-634D-888C-B4141336606D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77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7638" y="506413"/>
            <a:ext cx="4492625" cy="2527300"/>
          </a:xfrm>
          <a:ln/>
        </p:spPr>
      </p:sp>
      <p:sp>
        <p:nvSpPr>
          <p:cNvPr id="177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6750"/>
            <a:ext cx="7239000" cy="30337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483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93641-6817-AD48-AECD-4EEB9DFB1C53}" type="slidenum">
              <a:rPr lang="en-US"/>
              <a:pPr/>
              <a:t>14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8638"/>
            <a:ext cx="4735513" cy="2665412"/>
          </a:xfrm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2075" y="3373438"/>
            <a:ext cx="7510463" cy="31972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550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9752E-A1E6-324E-9B2D-E63C0D066A35}" type="slidenum">
              <a:rPr kumimoji="0" lang="en-US" alt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2875" y="504825"/>
            <a:ext cx="4498975" cy="2532063"/>
          </a:xfrm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5163"/>
            <a:ext cx="7239000" cy="30368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133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9E408-C513-0243-A1F3-4554EE441AF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441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9E408-C513-0243-A1F3-4554EE441AF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564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 measured in dwarf galaxies (poor in O and N). ionized He get back one e- a emitting characteristic line (HII line).</a:t>
            </a:r>
            <a:b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There exists a correlation between O content in the dwarf galaxy and </a:t>
            </a: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. Extrapolation to zero Oxygen provides </a:t>
            </a: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n-US" baseline="0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1450" indent="-171450">
              <a:buFontTx/>
              <a:buChar char="-"/>
            </a:pP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D/H measured by observing absorption lines of distant quasars. </a:t>
            </a:r>
            <a:b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D is quickly destroyed in stars by D + p --&gt; He3 + 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E408-C513-0243-A1F3-4554EE441AF8}" type="slidenum">
              <a:rPr kumimoji="0" lang="en-US" altLang="en-US" sz="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53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 measured in dwarf galaxies (poor in O and N). ionized He get back one e- a emitting characteristic line (HII line).</a:t>
            </a:r>
            <a:b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There exists a correlation between O content in the dwarf galaxy and </a:t>
            </a: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. Extrapolation to zero Oxygen provides </a:t>
            </a: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n-US" baseline="0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1450" indent="-171450">
              <a:buFontTx/>
              <a:buChar char="-"/>
            </a:pP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D/H measured by observing absorption lines of distant quasars. </a:t>
            </a:r>
            <a:b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D is quickly destroyed in stars by D + p --&gt; He3 + 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E408-C513-0243-A1F3-4554EE441AF8}" type="slidenum">
              <a:rPr kumimoji="0" lang="en-US" altLang="en-US" sz="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2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9752E-A1E6-324E-9B2D-E63C0D066A35}" type="slidenum">
              <a:rPr kumimoji="0" lang="en-US" alt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2875" y="504825"/>
            <a:ext cx="4498975" cy="2532063"/>
          </a:xfrm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5163"/>
            <a:ext cx="7239000" cy="30368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5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9752E-A1E6-324E-9B2D-E63C0D066A35}" type="slidenum">
              <a:rPr kumimoji="0" lang="en-US" alt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2875" y="504825"/>
            <a:ext cx="4498975" cy="2532063"/>
          </a:xfrm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5163"/>
            <a:ext cx="7239000" cy="3036887"/>
          </a:xfrm>
        </p:spPr>
        <p:txBody>
          <a:bodyPr/>
          <a:lstStyle/>
          <a:p>
            <a:r>
              <a:rPr lang="en-US" altLang="en-US" dirty="0"/>
              <a:t>a: is the radiation constant, related to the Stefan-Boltzmann constant a = 4sig/c</a:t>
            </a:r>
          </a:p>
          <a:p>
            <a:r>
              <a:rPr lang="en-US" altLang="en-US" dirty="0"/>
              <a:t>CMB radiation temperature T=2.728 Kelvin</a:t>
            </a:r>
          </a:p>
          <a:p>
            <a:r>
              <a:rPr lang="en-US" altLang="en-US" dirty="0"/>
              <a:t>Matter energy density is from CMB radiation measurements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4390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9752E-A1E6-324E-9B2D-E63C0D066A35}" type="slidenum">
              <a:rPr kumimoji="0" lang="en-US" alt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2875" y="504825"/>
            <a:ext cx="4498975" cy="2532063"/>
          </a:xfrm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5163"/>
            <a:ext cx="7239000" cy="3036887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6093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9752E-A1E6-324E-9B2D-E63C0D066A35}" type="slidenum">
              <a:rPr kumimoji="0" lang="en-US" alt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2875" y="504825"/>
            <a:ext cx="4498975" cy="2532063"/>
          </a:xfrm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5163"/>
            <a:ext cx="7239000" cy="30368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087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9752E-A1E6-324E-9B2D-E63C0D066A35}" type="slidenum">
              <a:rPr kumimoji="0" lang="en-US" alt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2875" y="504825"/>
            <a:ext cx="4498975" cy="2532063"/>
          </a:xfrm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5163"/>
            <a:ext cx="7239000" cy="30368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83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F05F6C-46C0-44FB-AC28-D07BBD0B30A7}" type="slidenum">
              <a:rPr kumimoji="0" 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7963" y="530225"/>
            <a:ext cx="4733925" cy="2663825"/>
          </a:xfrm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2075" y="3371850"/>
            <a:ext cx="7510463" cy="31972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24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9752E-A1E6-324E-9B2D-E63C0D066A35}" type="slidenum">
              <a:rPr kumimoji="0" lang="en-US" alt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2875" y="504825"/>
            <a:ext cx="4498975" cy="2532063"/>
          </a:xfrm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5163"/>
            <a:ext cx="7239000" cy="30368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16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9752E-A1E6-324E-9B2D-E63C0D066A35}" type="slidenum">
              <a:rPr kumimoji="0" lang="en-US" altLang="en-US" sz="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2875" y="504825"/>
            <a:ext cx="4498975" cy="2532063"/>
          </a:xfrm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3205163"/>
            <a:ext cx="7239000" cy="3036887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403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05F0B1-2806-BD46-8897-43DED37F7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1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utoUpdateAnimBg="0"/>
      <p:bldP spid="184323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843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7501D-B1AC-AE44-B019-0CCEC59E4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02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42031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1AAC3-2952-A940-920D-B86B05599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55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BCCC760-16FA-BA46-878C-3F249DCE0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375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49F76E0-492B-F34C-ACFD-47F9EF823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552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5" y="19812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9785" y="41148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28AF8E1-42F6-4440-80A4-D17B7F0E2A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801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080B230-4AB8-1A4C-849D-6DB3720D2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876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5" y="19812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9785" y="41148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B23E2A4-3C83-5F40-9E76-A46B04E26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2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00D32-8154-3D49-A8BA-706427E858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03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3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ED42C-D8AE-7943-B37E-57B06D9A6E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64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94621-8A26-E048-B112-5D12F74E8D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4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54" y="1681163"/>
            <a:ext cx="51581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54" y="2505075"/>
            <a:ext cx="515815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55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ECCB7-416B-AC4F-B05F-B4D32E60F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3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EA386-8DFB-D240-B989-8E04CCBFD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72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13DEF-7D11-284C-892E-A110E37BC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88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515BB-53E1-D344-83EC-A299F49BA3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69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BB1A9-C89B-7541-AE3E-2B3C97C9BC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80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000000"/>
            </a:gs>
            <a:gs pos="50000">
              <a:schemeClr val="bg1">
                <a:lumMod val="50000"/>
              </a:schemeClr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b" anchorCtr="0" compatLnSpc="1">
            <a:prstTxWarp prst="textNoShape">
              <a:avLst/>
            </a:prstTxWarp>
          </a:bodyPr>
          <a:lstStyle>
            <a:lvl1pPr defTabSz="1001713">
              <a:spcBef>
                <a:spcPct val="0"/>
              </a:spcBef>
              <a:buClrTx/>
              <a:buSzTx/>
              <a:buFontTx/>
              <a:buNone/>
              <a:defRPr sz="1600">
                <a:effectLst>
                  <a:outerShdw blurRad="38100" dist="38100" dir="2700000" algn="tl">
                    <a:srgbClr val="003366"/>
                  </a:outerShdw>
                </a:effectLst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b" anchorCtr="0" compatLnSpc="1">
            <a:prstTxWarp prst="textNoShape">
              <a:avLst/>
            </a:prstTxWarp>
          </a:bodyPr>
          <a:lstStyle>
            <a:lvl1pPr algn="ctr" defTabSz="1001713">
              <a:spcBef>
                <a:spcPct val="0"/>
              </a:spcBef>
              <a:buClrTx/>
              <a:buSzTx/>
              <a:buFontTx/>
              <a:buNone/>
              <a:defRPr sz="1600">
                <a:effectLst>
                  <a:outerShdw blurRad="38100" dist="38100" dir="2700000" algn="tl">
                    <a:srgbClr val="003366"/>
                  </a:outerShdw>
                </a:effectLst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b" anchorCtr="0" compatLnSpc="1">
            <a:prstTxWarp prst="textNoShape">
              <a:avLst/>
            </a:prstTxWarp>
          </a:bodyPr>
          <a:lstStyle>
            <a:lvl1pPr algn="r" defTabSz="1001713">
              <a:spcBef>
                <a:spcPct val="0"/>
              </a:spcBef>
              <a:buClrTx/>
              <a:buSzTx/>
              <a:buFontTx/>
              <a:buNone/>
              <a:defRPr sz="1600">
                <a:effectLst>
                  <a:outerShdw blurRad="38100" dist="38100" dir="2700000" algn="tl">
                    <a:srgbClr val="003366"/>
                  </a:outerShdw>
                </a:effectLst>
                <a:latin typeface="Arial" charset="0"/>
              </a:defRPr>
            </a:lvl1pPr>
          </a:lstStyle>
          <a:p>
            <a:fld id="{9F3FD7E9-49D8-0B40-920E-7DA6C1E744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3639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ctr" defTabSz="1001713" rtl="0" fontAlgn="base">
        <a:spcBef>
          <a:spcPct val="0"/>
        </a:spcBef>
        <a:spcAft>
          <a:spcPct val="0"/>
        </a:spcAft>
        <a:defRPr sz="4800" kern="12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2pPr>
      <a:lvl3pPr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3pPr>
      <a:lvl4pPr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4pPr>
      <a:lvl5pPr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5pPr>
      <a:lvl6pPr marL="457200"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6pPr>
      <a:lvl7pPr marL="914400"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7pPr>
      <a:lvl8pPr marL="1371600"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8pPr>
      <a:lvl9pPr marL="1828800"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9pPr>
    </p:titleStyle>
    <p:bodyStyle>
      <a:lvl1pPr marL="376238" indent="-376238" algn="l" defTabSz="1001713" rtl="0" fontAlgn="base">
        <a:spcBef>
          <a:spcPct val="20000"/>
        </a:spcBef>
        <a:spcAft>
          <a:spcPct val="0"/>
        </a:spcAft>
        <a:buClr>
          <a:srgbClr val="ED9719"/>
        </a:buClr>
        <a:buSzPct val="65000"/>
        <a:buFont typeface="Wingdings" charset="2"/>
        <a:buChar char="n"/>
        <a:defRPr sz="36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1pPr>
      <a:lvl2pPr marL="814388" indent="-312738" algn="l" defTabSz="1001713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30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2pPr>
      <a:lvl3pPr marL="1252538" indent="-250825" algn="l" defTabSz="1001713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6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3pPr>
      <a:lvl4pPr marL="1755775" indent="-250825" algn="l" defTabSz="1001713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2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4pPr>
      <a:lvl5pPr marL="2257425" indent="-250825" algn="l" defTabSz="1001713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2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1.png@01D320E2.520EB670" TargetMode="Externa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0.png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8.emf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png@01D320E2.520EB67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png@01D320E2.520EB67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20E2.520EB67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1.png@01D320E2.520EB670" TargetMode="Externa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png@01D320E2.520EB670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Text Box 2"/>
          <p:cNvSpPr txBox="1">
            <a:spLocks noChangeArrowheads="1"/>
          </p:cNvSpPr>
          <p:nvPr/>
        </p:nvSpPr>
        <p:spPr bwMode="auto">
          <a:xfrm>
            <a:off x="10211317" y="6512752"/>
            <a:ext cx="19415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1200" dirty="0" err="1">
                <a:latin typeface="Helvetica" pitchFamily="34" charset="0"/>
              </a:rPr>
              <a:t>alberto.mengoni@cern.ch</a:t>
            </a:r>
            <a:endParaRPr lang="en-US" sz="1200" dirty="0">
              <a:latin typeface="Helvetica" pitchFamily="34" charset="0"/>
            </a:endParaRPr>
          </a:p>
        </p:txBody>
      </p:sp>
      <p:sp>
        <p:nvSpPr>
          <p:cNvPr id="9" name="Rectangle 2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73944"/>
            <a:ext cx="12210930" cy="1578609"/>
          </a:xfrm>
          <a:noFill/>
          <a:ln/>
        </p:spPr>
        <p:txBody>
          <a:bodyPr wrap="square">
            <a:spAutoFit/>
          </a:bodyPr>
          <a:lstStyle/>
          <a:p>
            <a:pPr algn="l"/>
            <a:r>
              <a:rPr lang="en-US" altLang="en-US" dirty="0"/>
              <a:t>Modeling nuclear processes</a:t>
            </a:r>
            <a:br>
              <a:rPr lang="en-US" altLang="en-US" dirty="0"/>
            </a:br>
            <a:r>
              <a:rPr lang="en-US" altLang="en-US" dirty="0"/>
              <a:t>for stellar evolution and nucleosynthesis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96EF6-9104-A947-B4D9-0E46EB35AFF3}"/>
              </a:ext>
            </a:extLst>
          </p:cNvPr>
          <p:cNvSpPr txBox="1"/>
          <p:nvPr/>
        </p:nvSpPr>
        <p:spPr>
          <a:xfrm>
            <a:off x="961573" y="2512838"/>
            <a:ext cx="844449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Introducing the Universe</a:t>
            </a:r>
          </a:p>
          <a:p>
            <a:r>
              <a:rPr lang="en-US" sz="2000" dirty="0"/>
              <a:t>Big bang nucleosynthesis, </a:t>
            </a:r>
            <a:r>
              <a:rPr lang="en-US" sz="2000" dirty="0" err="1"/>
              <a:t>CLiP</a:t>
            </a:r>
            <a:r>
              <a:rPr lang="en-US" sz="2000" dirty="0"/>
              <a:t> - </a:t>
            </a:r>
            <a:r>
              <a:rPr lang="en-US" sz="2000" baseline="30000" dirty="0"/>
              <a:t>7</a:t>
            </a:r>
            <a:r>
              <a:rPr lang="en-US" dirty="0"/>
              <a:t>Be(</a:t>
            </a:r>
            <a:r>
              <a:rPr lang="en-US" dirty="0" err="1"/>
              <a:t>n,a</a:t>
            </a:r>
            <a:r>
              <a:rPr lang="en-US" dirty="0"/>
              <a:t>) and </a:t>
            </a:r>
            <a:r>
              <a:rPr lang="en-US" baseline="30000" dirty="0"/>
              <a:t>7</a:t>
            </a:r>
            <a:r>
              <a:rPr lang="en-US" dirty="0"/>
              <a:t>Be(</a:t>
            </a:r>
            <a:r>
              <a:rPr lang="en-US" dirty="0" err="1"/>
              <a:t>n,p</a:t>
            </a:r>
            <a:r>
              <a:rPr lang="en-US" dirty="0"/>
              <a:t>) at CERN/n_TOF</a:t>
            </a:r>
          </a:p>
          <a:p>
            <a:endParaRPr lang="en-US" dirty="0"/>
          </a:p>
          <a:p>
            <a:r>
              <a:rPr lang="en-US" b="1" dirty="0"/>
              <a:t>Stellar nucleosynthesis </a:t>
            </a:r>
          </a:p>
          <a:p>
            <a:r>
              <a:rPr lang="en-US" sz="2000" dirty="0"/>
              <a:t>B</a:t>
            </a:r>
            <a:r>
              <a:rPr lang="en-US" sz="2000" baseline="30000" dirty="0"/>
              <a:t>2</a:t>
            </a:r>
            <a:r>
              <a:rPr lang="en-US" sz="2000" dirty="0"/>
              <a:t>FH processes, focus on the s-process</a:t>
            </a:r>
          </a:p>
          <a:p>
            <a:endParaRPr lang="en-US" dirty="0"/>
          </a:p>
          <a:p>
            <a:r>
              <a:rPr lang="en-US" b="1" dirty="0"/>
              <a:t>Ages and Old clocks</a:t>
            </a:r>
          </a:p>
          <a:p>
            <a:r>
              <a:rPr lang="en-US" sz="2000" dirty="0"/>
              <a:t>Nuclear </a:t>
            </a:r>
            <a:r>
              <a:rPr lang="en-US" sz="2000" dirty="0" err="1"/>
              <a:t>cosmochronometers</a:t>
            </a:r>
            <a:r>
              <a:rPr lang="en-US" sz="2000" dirty="0"/>
              <a:t>: neutron cross sections and the Re/</a:t>
            </a:r>
            <a:r>
              <a:rPr lang="en-US" sz="2000" dirty="0" err="1"/>
              <a:t>Os</a:t>
            </a:r>
            <a:r>
              <a:rPr lang="en-US" sz="2000" dirty="0"/>
              <a:t> clock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29D09-2AFA-1542-B20D-E921199A2CC2}"/>
              </a:ext>
            </a:extLst>
          </p:cNvPr>
          <p:cNvSpPr txBox="1"/>
          <p:nvPr/>
        </p:nvSpPr>
        <p:spPr>
          <a:xfrm>
            <a:off x="8430728" y="5585990"/>
            <a:ext cx="3677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Alberto Mengoni</a:t>
            </a:r>
          </a:p>
          <a:p>
            <a:pPr algn="r"/>
            <a:r>
              <a:rPr lang="en-US" sz="2000" dirty="0"/>
              <a:t>ENEA and INFN, Bologna, Italy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BD321-C7EC-E047-921B-F54CC5E3E948}"/>
              </a:ext>
            </a:extLst>
          </p:cNvPr>
          <p:cNvSpPr txBox="1"/>
          <p:nvPr/>
        </p:nvSpPr>
        <p:spPr>
          <a:xfrm>
            <a:off x="0" y="6477000"/>
            <a:ext cx="7681911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38" dirty="0"/>
              <a:t>XXI LNF Spring School “Bruno </a:t>
            </a:r>
            <a:r>
              <a:rPr lang="en-US" sz="1138" dirty="0" err="1"/>
              <a:t>Touschek</a:t>
            </a:r>
            <a:r>
              <a:rPr lang="en-US" sz="1138" dirty="0"/>
              <a:t>” in Nuclear, Subnuclear and </a:t>
            </a:r>
            <a:r>
              <a:rPr lang="en-US" sz="1138" dirty="0" err="1"/>
              <a:t>Astroparticle</a:t>
            </a:r>
            <a:r>
              <a:rPr lang="en-US" sz="1138" dirty="0"/>
              <a:t> Physics, Frascati, 13-17 May 2024</a:t>
            </a:r>
          </a:p>
        </p:txBody>
      </p:sp>
    </p:spTree>
    <p:extLst>
      <p:ext uri="{BB962C8B-B14F-4D97-AF65-F5344CB8AC3E}">
        <p14:creationId xmlns:p14="http://schemas.microsoft.com/office/powerpoint/2010/main" val="2909731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Text Box 2"/>
          <p:cNvSpPr txBox="1">
            <a:spLocks noChangeArrowheads="1"/>
          </p:cNvSpPr>
          <p:nvPr/>
        </p:nvSpPr>
        <p:spPr bwMode="auto">
          <a:xfrm>
            <a:off x="1781719" y="1066801"/>
            <a:ext cx="902702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3117E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Our universe is formed of matter and radiation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Both of them come in quantized forms (particles and photons)</a:t>
            </a:r>
          </a:p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We live (now) in a 𝚲 dominated universe</a:t>
            </a:r>
          </a:p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Atomic nuclei exist in the universe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Radioactivity and nuclear reactions show that nuclei are NOT immutable 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objects but that they have been formed somewhere, sometime </a:t>
            </a:r>
          </a:p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The matter in the universe is essentially in the form of Hydrogen and Helium 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 with a tiny addition of “metals”</a:t>
            </a:r>
          </a:p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The distribution of the abundance of the elements show common patterns 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for the stars of our galaxy</a:t>
            </a:r>
          </a:p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9AAE-0110-5F44-88CE-C1A08688A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329" y="847625"/>
            <a:ext cx="6336471" cy="5514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51C4DF-1E9F-8588-9156-25E25BA2AD5A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11C07A2-D660-063E-0BB1-2705E9E92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Introducing the Universe</a:t>
            </a:r>
          </a:p>
        </p:txBody>
      </p:sp>
    </p:spTree>
    <p:extLst>
      <p:ext uri="{BB962C8B-B14F-4D97-AF65-F5344CB8AC3E}">
        <p14:creationId xmlns:p14="http://schemas.microsoft.com/office/powerpoint/2010/main" val="374329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2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2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13E8CB-39BB-B7F3-3015-B77FD1EE29F9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id="{C74DE2B6-A08E-5F62-48C1-7A553FE1BA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4921" y="3422720"/>
            <a:ext cx="2286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none" w="sm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0F66B903-DA38-4735-129D-CC02320138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1347" y="3422720"/>
            <a:ext cx="47990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none" w="sm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09198D3-8A17-A634-4971-B360A0BF3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4923" y="3537418"/>
            <a:ext cx="14598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Now</a:t>
            </a:r>
          </a:p>
          <a:p>
            <a:pPr algn="ctr"/>
            <a:r>
              <a:rPr lang="en-US" dirty="0">
                <a:latin typeface="Arial" charset="0"/>
              </a:rPr>
              <a:t>(</a:t>
            </a:r>
            <a:r>
              <a:rPr lang="it-IT" dirty="0">
                <a:latin typeface="Arial" charset="0"/>
              </a:rPr>
              <a:t>&amp; Here)</a:t>
            </a:r>
            <a:endParaRPr lang="en-US" dirty="0">
              <a:latin typeface="Arial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D899D067-540D-8E87-C159-4A265C0A9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323" y="3077319"/>
            <a:ext cx="360000" cy="360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FCCB3CC-866F-4017-ADB6-272A6E157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1444" y="2803294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4.5 </a:t>
            </a:r>
            <a:r>
              <a:rPr lang="en-US" dirty="0" err="1">
                <a:latin typeface="Arial" charset="0"/>
              </a:rPr>
              <a:t>Gyr</a:t>
            </a:r>
            <a:endParaRPr lang="en-US" dirty="0">
              <a:latin typeface="Arial" charset="0"/>
            </a:endParaRPr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9FE4367A-4D8B-E2CF-865A-A90C9A8A1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1748" y="3422720"/>
            <a:ext cx="15081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none" w="sm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2082EDF7-98C5-BE3E-D846-CE665F7B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080" y="2640894"/>
            <a:ext cx="690250" cy="830104"/>
          </a:xfrm>
          <a:prstGeom prst="irregularSeal2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781572AE-85BC-4F4D-F386-0C7F64A35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104" y="2840757"/>
            <a:ext cx="762000" cy="5193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0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5DF5A634-790A-C892-5CCC-E2F82F2D9A93}"/>
              </a:ext>
            </a:extLst>
          </p:cNvPr>
          <p:cNvSpPr txBox="1">
            <a:spLocks noChangeArrowheads="1"/>
          </p:cNvSpPr>
          <p:nvPr/>
        </p:nvSpPr>
        <p:spPr bwMode="auto">
          <a:xfrm rot="19581581">
            <a:off x="5592463" y="4086081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Solar-system formation</a:t>
            </a: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EFDA5C82-5769-2C62-D0D6-E45D6225A582}"/>
              </a:ext>
            </a:extLst>
          </p:cNvPr>
          <p:cNvSpPr txBox="1">
            <a:spLocks noChangeArrowheads="1"/>
          </p:cNvSpPr>
          <p:nvPr/>
        </p:nvSpPr>
        <p:spPr bwMode="auto">
          <a:xfrm rot="19670578">
            <a:off x="1963008" y="3687030"/>
            <a:ext cx="219910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Galaxy &amp; star</a:t>
            </a:r>
          </a:p>
          <a:p>
            <a:pPr algn="ctr"/>
            <a:r>
              <a:rPr lang="en-US" dirty="0">
                <a:latin typeface="Arial" charset="0"/>
              </a:rPr>
              <a:t>Formation</a:t>
            </a:r>
          </a:p>
          <a:p>
            <a:pPr algn="ctr"/>
            <a:r>
              <a:rPr lang="en-US" dirty="0">
                <a:latin typeface="Arial" charset="0"/>
              </a:rPr>
              <a:t>(~0.1 </a:t>
            </a:r>
            <a:r>
              <a:rPr lang="en-US" dirty="0" err="1">
                <a:latin typeface="Arial" charset="0"/>
              </a:rPr>
              <a:t>Gyr</a:t>
            </a:r>
            <a:r>
              <a:rPr lang="en-US" dirty="0">
                <a:latin typeface="Arial" charset="0"/>
              </a:rPr>
              <a:t> after BB)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28C1A7DA-7011-B465-C0DB-690F71599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465" y="2668698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b="1" dirty="0">
                <a:latin typeface="Arial" charset="0"/>
              </a:rPr>
              <a:t>BANG!</a:t>
            </a:r>
            <a:endParaRPr lang="en-US" b="1" dirty="0">
              <a:latin typeface="Arial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C5C8B960-A281-CA79-6279-2B082ECEF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705" y="2795086"/>
            <a:ext cx="883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~9 </a:t>
            </a:r>
            <a:r>
              <a:rPr lang="en-US" dirty="0" err="1">
                <a:latin typeface="Arial" charset="0"/>
              </a:rPr>
              <a:t>Gyr</a:t>
            </a:r>
            <a:endParaRPr lang="en-US" dirty="0">
              <a:latin typeface="Arial" charset="0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D000143B-951F-66BF-10A3-558F4E6A0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849" y="3077320"/>
            <a:ext cx="762000" cy="690801"/>
          </a:xfrm>
          <a:prstGeom prst="star32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D618EE5-060D-10CD-1044-CF6D319DC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Time evolution</a:t>
            </a:r>
          </a:p>
        </p:txBody>
      </p:sp>
    </p:spTree>
    <p:extLst>
      <p:ext uri="{BB962C8B-B14F-4D97-AF65-F5344CB8AC3E}">
        <p14:creationId xmlns:p14="http://schemas.microsoft.com/office/powerpoint/2010/main" val="8412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Text Box 2"/>
          <p:cNvSpPr txBox="1">
            <a:spLocks noChangeArrowheads="1"/>
          </p:cNvSpPr>
          <p:nvPr/>
        </p:nvSpPr>
        <p:spPr bwMode="auto">
          <a:xfrm>
            <a:off x="4325938" y="2209801"/>
            <a:ext cx="5961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en-US">
              <a:latin typeface="Arial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>
                <a:latin typeface="Arial" charset="0"/>
              </a:rPr>
              <a:t> </a:t>
            </a:r>
          </a:p>
        </p:txBody>
      </p:sp>
      <p:sp>
        <p:nvSpPr>
          <p:cNvPr id="1778696" name="Text Box 8"/>
          <p:cNvSpPr txBox="1">
            <a:spLocks noChangeArrowheads="1"/>
          </p:cNvSpPr>
          <p:nvPr/>
        </p:nvSpPr>
        <p:spPr bwMode="auto">
          <a:xfrm>
            <a:off x="5087938" y="5865814"/>
            <a:ext cx="21685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>
                <a:latin typeface="Arial" charset="0"/>
              </a:rPr>
              <a:t>Nuclear reactions: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altLang="en-US">
                <a:latin typeface="Arial" charset="0"/>
              </a:rPr>
              <a:t> energy generation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altLang="en-US">
                <a:latin typeface="Arial" charset="0"/>
              </a:rPr>
              <a:t> nucleosynthesis</a:t>
            </a:r>
            <a:endParaRPr lang="en-US" altLang="en-US">
              <a:latin typeface="Arial" charset="0"/>
            </a:endParaRPr>
          </a:p>
        </p:txBody>
      </p:sp>
      <p:sp>
        <p:nvSpPr>
          <p:cNvPr id="1778697" name="Oval 9"/>
          <p:cNvSpPr>
            <a:spLocks noChangeArrowheads="1"/>
          </p:cNvSpPr>
          <p:nvPr/>
        </p:nvSpPr>
        <p:spPr bwMode="auto">
          <a:xfrm>
            <a:off x="5964788" y="2051368"/>
            <a:ext cx="360000" cy="3600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8698" name="AutoShape 10"/>
          <p:cNvSpPr>
            <a:spLocks noChangeArrowheads="1"/>
          </p:cNvSpPr>
          <p:nvPr/>
        </p:nvSpPr>
        <p:spPr bwMode="auto">
          <a:xfrm>
            <a:off x="5424788" y="4425814"/>
            <a:ext cx="1440000" cy="14400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cxnSp>
        <p:nvCxnSpPr>
          <p:cNvPr id="1778699" name="AutoShape 11"/>
          <p:cNvCxnSpPr>
            <a:cxnSpLocks noChangeShapeType="1"/>
          </p:cNvCxnSpPr>
          <p:nvPr/>
        </p:nvCxnSpPr>
        <p:spPr bwMode="auto">
          <a:xfrm>
            <a:off x="7221537" y="2209800"/>
            <a:ext cx="152400" cy="2971800"/>
          </a:xfrm>
          <a:prstGeom prst="curvedConnector3">
            <a:avLst>
              <a:gd name="adj1" fmla="val 250000"/>
            </a:avLst>
          </a:prstGeom>
          <a:noFill/>
          <a:ln w="412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78700" name="AutoShape 12"/>
          <p:cNvCxnSpPr>
            <a:cxnSpLocks noChangeShapeType="1"/>
          </p:cNvCxnSpPr>
          <p:nvPr/>
        </p:nvCxnSpPr>
        <p:spPr bwMode="auto">
          <a:xfrm rot="10800000" flipH="1">
            <a:off x="4630737" y="2247900"/>
            <a:ext cx="76200" cy="2971800"/>
          </a:xfrm>
          <a:prstGeom prst="curvedConnector3">
            <a:avLst>
              <a:gd name="adj1" fmla="val -30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78701" name="Text Box 13"/>
          <p:cNvSpPr txBox="1">
            <a:spLocks noChangeArrowheads="1"/>
          </p:cNvSpPr>
          <p:nvPr/>
        </p:nvSpPr>
        <p:spPr bwMode="auto">
          <a:xfrm rot="5400000">
            <a:off x="6519319" y="3539609"/>
            <a:ext cx="1556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rial" charset="0"/>
              </a:rPr>
              <a:t>condensation</a:t>
            </a:r>
          </a:p>
        </p:txBody>
      </p:sp>
      <p:sp>
        <p:nvSpPr>
          <p:cNvPr id="1778702" name="Text Box 14"/>
          <p:cNvSpPr txBox="1">
            <a:spLocks noChangeArrowheads="1"/>
          </p:cNvSpPr>
          <p:nvPr/>
        </p:nvSpPr>
        <p:spPr bwMode="auto">
          <a:xfrm rot="16200000">
            <a:off x="3741827" y="3677722"/>
            <a:ext cx="2082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rial" charset="0"/>
              </a:rPr>
              <a:t>ejection, explosion</a:t>
            </a:r>
          </a:p>
        </p:txBody>
      </p:sp>
      <p:sp>
        <p:nvSpPr>
          <p:cNvPr id="1778703" name="Text Box 15"/>
          <p:cNvSpPr txBox="1">
            <a:spLocks noChangeArrowheads="1"/>
          </p:cNvSpPr>
          <p:nvPr/>
        </p:nvSpPr>
        <p:spPr bwMode="auto">
          <a:xfrm>
            <a:off x="5861858" y="1576587"/>
            <a:ext cx="620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Arial" charset="0"/>
              </a:rPr>
              <a:t>gas </a:t>
            </a:r>
          </a:p>
        </p:txBody>
      </p:sp>
      <p:sp>
        <p:nvSpPr>
          <p:cNvPr id="1778704" name="Text Box 16"/>
          <p:cNvSpPr txBox="1">
            <a:spLocks noChangeArrowheads="1"/>
          </p:cNvSpPr>
          <p:nvPr/>
        </p:nvSpPr>
        <p:spPr bwMode="auto">
          <a:xfrm>
            <a:off x="4827163" y="708526"/>
            <a:ext cx="2635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Arial" charset="0"/>
              </a:rPr>
              <a:t>              Mixing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Arial" charset="0"/>
              </a:rPr>
              <a:t>(abundance distribution)</a:t>
            </a: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B959B916-AA70-3AF7-1096-7FDCABBA5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374" y="1595172"/>
            <a:ext cx="1338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Arial" charset="0"/>
              </a:rPr>
              <a:t>gas  &amp; dust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5A1E44-065E-7D66-AD2B-9BEBB1FBE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Matter evolution</a:t>
            </a:r>
          </a:p>
        </p:txBody>
      </p:sp>
    </p:spTree>
    <p:extLst>
      <p:ext uri="{BB962C8B-B14F-4D97-AF65-F5344CB8AC3E}">
        <p14:creationId xmlns:p14="http://schemas.microsoft.com/office/powerpoint/2010/main" val="209212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78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78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7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7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7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7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8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8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7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7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7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7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7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7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78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78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778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8696" grpId="0" autoUpdateAnimBg="0"/>
      <p:bldP spid="1778697" grpId="0" animBg="1"/>
      <p:bldP spid="1778698" grpId="0" animBg="1"/>
      <p:bldP spid="1778701" grpId="0" autoUpdateAnimBg="0"/>
      <p:bldP spid="1778702" grpId="0" autoUpdateAnimBg="0"/>
      <p:bldP spid="1778703" grpId="0" autoUpdateAnimBg="0"/>
      <p:bldP spid="1778703" grpId="1"/>
      <p:bldP spid="1778704" grpId="0" autoUpdateAnimBg="0"/>
      <p:bldP spid="3" grpId="0" autoUpdateAnimBg="0"/>
      <p:bldP spid="3" grpId="1"/>
      <p:bldP spid="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Text Box 2"/>
          <p:cNvSpPr txBox="1">
            <a:spLocks noChangeArrowheads="1"/>
          </p:cNvSpPr>
          <p:nvPr/>
        </p:nvSpPr>
        <p:spPr bwMode="auto">
          <a:xfrm>
            <a:off x="4325938" y="2209801"/>
            <a:ext cx="5961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en-US">
              <a:latin typeface="Arial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>
                <a:latin typeface="Arial" charset="0"/>
              </a:rPr>
              <a:t> </a:t>
            </a:r>
          </a:p>
        </p:txBody>
      </p:sp>
      <p:sp>
        <p:nvSpPr>
          <p:cNvPr id="1778696" name="Text Box 8"/>
          <p:cNvSpPr txBox="1">
            <a:spLocks noChangeArrowheads="1"/>
          </p:cNvSpPr>
          <p:nvPr/>
        </p:nvSpPr>
        <p:spPr bwMode="auto">
          <a:xfrm>
            <a:off x="5087938" y="5865814"/>
            <a:ext cx="21685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>
                <a:latin typeface="Arial" charset="0"/>
              </a:rPr>
              <a:t>Nuclear reactions: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altLang="en-US">
                <a:latin typeface="Arial" charset="0"/>
              </a:rPr>
              <a:t> energy generation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altLang="en-US">
                <a:latin typeface="Arial" charset="0"/>
              </a:rPr>
              <a:t> nucleosynthesis</a:t>
            </a:r>
            <a:endParaRPr lang="en-US" altLang="en-US">
              <a:latin typeface="Arial" charset="0"/>
            </a:endParaRPr>
          </a:p>
        </p:txBody>
      </p:sp>
      <p:sp>
        <p:nvSpPr>
          <p:cNvPr id="1778697" name="Oval 9"/>
          <p:cNvSpPr>
            <a:spLocks noChangeArrowheads="1"/>
          </p:cNvSpPr>
          <p:nvPr/>
        </p:nvSpPr>
        <p:spPr bwMode="auto">
          <a:xfrm>
            <a:off x="5964788" y="2051368"/>
            <a:ext cx="360000" cy="3600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8698" name="AutoShape 10"/>
          <p:cNvSpPr>
            <a:spLocks noChangeArrowheads="1"/>
          </p:cNvSpPr>
          <p:nvPr/>
        </p:nvSpPr>
        <p:spPr bwMode="auto">
          <a:xfrm>
            <a:off x="5424788" y="4425814"/>
            <a:ext cx="1440000" cy="14400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cxnSp>
        <p:nvCxnSpPr>
          <p:cNvPr id="1778699" name="AutoShape 11"/>
          <p:cNvCxnSpPr>
            <a:cxnSpLocks noChangeShapeType="1"/>
          </p:cNvCxnSpPr>
          <p:nvPr/>
        </p:nvCxnSpPr>
        <p:spPr bwMode="auto">
          <a:xfrm>
            <a:off x="7221537" y="2209800"/>
            <a:ext cx="152400" cy="2971800"/>
          </a:xfrm>
          <a:prstGeom prst="curvedConnector3">
            <a:avLst>
              <a:gd name="adj1" fmla="val 250000"/>
            </a:avLst>
          </a:prstGeom>
          <a:noFill/>
          <a:ln w="412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78700" name="AutoShape 12"/>
          <p:cNvCxnSpPr>
            <a:cxnSpLocks noChangeShapeType="1"/>
          </p:cNvCxnSpPr>
          <p:nvPr/>
        </p:nvCxnSpPr>
        <p:spPr bwMode="auto">
          <a:xfrm rot="10800000" flipH="1">
            <a:off x="4630737" y="2247900"/>
            <a:ext cx="76200" cy="2971800"/>
          </a:xfrm>
          <a:prstGeom prst="curvedConnector3">
            <a:avLst>
              <a:gd name="adj1" fmla="val -30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78701" name="Text Box 13"/>
          <p:cNvSpPr txBox="1">
            <a:spLocks noChangeArrowheads="1"/>
          </p:cNvSpPr>
          <p:nvPr/>
        </p:nvSpPr>
        <p:spPr bwMode="auto">
          <a:xfrm rot="5400000">
            <a:off x="6519319" y="3539609"/>
            <a:ext cx="1556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rial" charset="0"/>
              </a:rPr>
              <a:t>condensation</a:t>
            </a:r>
          </a:p>
        </p:txBody>
      </p:sp>
      <p:sp>
        <p:nvSpPr>
          <p:cNvPr id="1778702" name="Text Box 14"/>
          <p:cNvSpPr txBox="1">
            <a:spLocks noChangeArrowheads="1"/>
          </p:cNvSpPr>
          <p:nvPr/>
        </p:nvSpPr>
        <p:spPr bwMode="auto">
          <a:xfrm rot="16200000">
            <a:off x="3741827" y="3677722"/>
            <a:ext cx="2082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rial" charset="0"/>
              </a:rPr>
              <a:t>ejection, explosion</a:t>
            </a:r>
          </a:p>
        </p:txBody>
      </p:sp>
      <p:sp>
        <p:nvSpPr>
          <p:cNvPr id="1778704" name="Text Box 16"/>
          <p:cNvSpPr txBox="1">
            <a:spLocks noChangeArrowheads="1"/>
          </p:cNvSpPr>
          <p:nvPr/>
        </p:nvSpPr>
        <p:spPr bwMode="auto">
          <a:xfrm>
            <a:off x="4827163" y="708526"/>
            <a:ext cx="2635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Arial" charset="0"/>
              </a:rPr>
              <a:t>              Mixing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Arial" charset="0"/>
              </a:rPr>
              <a:t>(abundance distribution)</a:t>
            </a: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B959B916-AA70-3AF7-1096-7FDCABBA5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600" y="1594800"/>
            <a:ext cx="1338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Arial" charset="0"/>
              </a:rPr>
              <a:t>gas  &amp; dust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5A1E44-065E-7D66-AD2B-9BEBB1FBE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Matter evolution</a:t>
            </a:r>
          </a:p>
        </p:txBody>
      </p:sp>
    </p:spTree>
    <p:extLst>
      <p:ext uri="{BB962C8B-B14F-4D97-AF65-F5344CB8AC3E}">
        <p14:creationId xmlns:p14="http://schemas.microsoft.com/office/powerpoint/2010/main" val="27016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7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7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78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78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7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7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7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7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7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78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78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8696" grpId="0" autoUpdateAnimBg="0"/>
      <p:bldP spid="1778698" grpId="0" animBg="1"/>
      <p:bldP spid="1778701" grpId="0" autoUpdateAnimBg="0"/>
      <p:bldP spid="1778702" grpId="0" autoUpdateAnimBg="0"/>
      <p:bldP spid="177870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71600"/>
            <a:ext cx="7010400" cy="52578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F08E2DF-AECA-40F8-1900-8AF33B270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Time &amp; space evolution</a:t>
            </a:r>
          </a:p>
        </p:txBody>
      </p:sp>
    </p:spTree>
    <p:extLst>
      <p:ext uri="{BB962C8B-B14F-4D97-AF65-F5344CB8AC3E}">
        <p14:creationId xmlns:p14="http://schemas.microsoft.com/office/powerpoint/2010/main" val="2529673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1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</a:pPr>
            <a:endParaRPr lang="en-US" altLang="en-US" dirty="0">
              <a:solidFill>
                <a:srgbClr val="FF9900"/>
              </a:solidFill>
            </a:endParaRPr>
          </a:p>
        </p:txBody>
      </p:sp>
      <p:pic>
        <p:nvPicPr>
          <p:cNvPr id="2049" name="Picture 1" descr="page4image26883488">
            <a:extLst>
              <a:ext uri="{FF2B5EF4-FFF2-40B4-BE49-F238E27FC236}">
                <a16:creationId xmlns:a16="http://schemas.microsoft.com/office/drawing/2014/main" id="{22F8551B-810B-5D49-886E-68043926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48" y="2311393"/>
            <a:ext cx="9601200" cy="255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010498-7535-784B-ACC8-B0CDA54F7ADB}"/>
              </a:ext>
            </a:extLst>
          </p:cNvPr>
          <p:cNvSpPr txBox="1"/>
          <p:nvPr/>
        </p:nvSpPr>
        <p:spPr>
          <a:xfrm>
            <a:off x="7296913" y="4968726"/>
            <a:ext cx="3631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kpc = 3 x 10</a:t>
            </a:r>
            <a:r>
              <a:rPr lang="en-US" sz="1600" baseline="30000" dirty="0"/>
              <a:t>19</a:t>
            </a:r>
            <a:r>
              <a:rPr lang="en-US" sz="1600" dirty="0"/>
              <a:t> m = 3260 light-years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1A6A2-69AD-EDA4-582A-56A7C99F4D85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06EBF0F-766E-1FAC-1D1A-0E533B62D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Our neighborhood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ACEBD-904D-1F52-E12C-54C113F3067C}"/>
              </a:ext>
            </a:extLst>
          </p:cNvPr>
          <p:cNvSpPr txBox="1"/>
          <p:nvPr/>
        </p:nvSpPr>
        <p:spPr>
          <a:xfrm>
            <a:off x="7050863" y="1554587"/>
            <a:ext cx="5090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Milky Way (one of the 2000 billion galaxies)</a:t>
            </a:r>
          </a:p>
          <a:p>
            <a:r>
              <a:rPr lang="en-US" dirty="0"/>
              <a:t>contains 100 - 400 billion stars</a:t>
            </a:r>
          </a:p>
        </p:txBody>
      </p:sp>
    </p:spTree>
    <p:extLst>
      <p:ext uri="{BB962C8B-B14F-4D97-AF65-F5344CB8AC3E}">
        <p14:creationId xmlns:p14="http://schemas.microsoft.com/office/powerpoint/2010/main" val="3401348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13E8CB-39BB-B7F3-3015-B77FD1EE29F9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id="{C74DE2B6-A08E-5F62-48C1-7A553FE1BA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4921" y="3422720"/>
            <a:ext cx="2286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none" w="sm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0F66B903-DA38-4735-129D-CC02320138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1347" y="3422720"/>
            <a:ext cx="47990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none" w="sm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09198D3-8A17-A634-4971-B360A0BF3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4923" y="3537418"/>
            <a:ext cx="14598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Now</a:t>
            </a:r>
          </a:p>
          <a:p>
            <a:pPr algn="ctr"/>
            <a:r>
              <a:rPr lang="en-US" dirty="0">
                <a:latin typeface="Arial" charset="0"/>
              </a:rPr>
              <a:t>(</a:t>
            </a:r>
            <a:r>
              <a:rPr lang="it-IT" dirty="0">
                <a:latin typeface="Arial" charset="0"/>
              </a:rPr>
              <a:t>&amp; Here)</a:t>
            </a:r>
            <a:endParaRPr lang="en-US" dirty="0">
              <a:latin typeface="Arial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D899D067-540D-8E87-C159-4A265C0A9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323" y="3077319"/>
            <a:ext cx="360000" cy="360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FCCB3CC-866F-4017-ADB6-272A6E157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1444" y="2803294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4.5 </a:t>
            </a:r>
            <a:r>
              <a:rPr lang="en-US" dirty="0" err="1">
                <a:latin typeface="Arial" charset="0"/>
              </a:rPr>
              <a:t>Gyr</a:t>
            </a:r>
            <a:endParaRPr lang="en-US" dirty="0">
              <a:latin typeface="Arial" charset="0"/>
            </a:endParaRPr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9FE4367A-4D8B-E2CF-865A-A90C9A8A1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1748" y="3422720"/>
            <a:ext cx="15081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none" w="sm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2082EDF7-98C5-BE3E-D846-CE665F7B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080" y="2640894"/>
            <a:ext cx="690250" cy="830104"/>
          </a:xfrm>
          <a:prstGeom prst="irregularSeal2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781572AE-85BC-4F4D-F386-0C7F64A35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104" y="2840757"/>
            <a:ext cx="762000" cy="5193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0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5DF5A634-790A-C892-5CCC-E2F82F2D9A93}"/>
              </a:ext>
            </a:extLst>
          </p:cNvPr>
          <p:cNvSpPr txBox="1">
            <a:spLocks noChangeArrowheads="1"/>
          </p:cNvSpPr>
          <p:nvPr/>
        </p:nvSpPr>
        <p:spPr bwMode="auto">
          <a:xfrm rot="19581581">
            <a:off x="5592463" y="4086081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Solar-system formation</a:t>
            </a: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EFDA5C82-5769-2C62-D0D6-E45D6225A582}"/>
              </a:ext>
            </a:extLst>
          </p:cNvPr>
          <p:cNvSpPr txBox="1">
            <a:spLocks noChangeArrowheads="1"/>
          </p:cNvSpPr>
          <p:nvPr/>
        </p:nvSpPr>
        <p:spPr bwMode="auto">
          <a:xfrm rot="19670578">
            <a:off x="1963008" y="3687030"/>
            <a:ext cx="219910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Galaxy &amp; star</a:t>
            </a:r>
          </a:p>
          <a:p>
            <a:pPr algn="ctr"/>
            <a:r>
              <a:rPr lang="en-US" dirty="0">
                <a:latin typeface="Arial" charset="0"/>
              </a:rPr>
              <a:t>Formation</a:t>
            </a:r>
          </a:p>
          <a:p>
            <a:pPr algn="ctr"/>
            <a:r>
              <a:rPr lang="en-US" dirty="0">
                <a:latin typeface="Arial" charset="0"/>
              </a:rPr>
              <a:t>(~0.1 </a:t>
            </a:r>
            <a:r>
              <a:rPr lang="en-US" dirty="0" err="1">
                <a:latin typeface="Arial" charset="0"/>
              </a:rPr>
              <a:t>Gyr</a:t>
            </a:r>
            <a:r>
              <a:rPr lang="en-US" dirty="0">
                <a:latin typeface="Arial" charset="0"/>
              </a:rPr>
              <a:t> after BB)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28C1A7DA-7011-B465-C0DB-690F71599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465" y="2668698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b="1" dirty="0">
                <a:latin typeface="Arial" charset="0"/>
              </a:rPr>
              <a:t>BANG!</a:t>
            </a:r>
            <a:endParaRPr lang="en-US" b="1" dirty="0">
              <a:latin typeface="Arial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C5C8B960-A281-CA79-6279-2B082ECEF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705" y="2795086"/>
            <a:ext cx="883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~9 </a:t>
            </a:r>
            <a:r>
              <a:rPr lang="en-US" dirty="0" err="1">
                <a:latin typeface="Arial" charset="0"/>
              </a:rPr>
              <a:t>Gyr</a:t>
            </a:r>
            <a:endParaRPr lang="en-US" dirty="0">
              <a:latin typeface="Arial" charset="0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D000143B-951F-66BF-10A3-558F4E6A0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849" y="3077320"/>
            <a:ext cx="762000" cy="690801"/>
          </a:xfrm>
          <a:prstGeom prst="star32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D618EE5-060D-10CD-1044-CF6D319DC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Time evolution</a:t>
            </a:r>
          </a:p>
        </p:txBody>
      </p:sp>
    </p:spTree>
    <p:extLst>
      <p:ext uri="{BB962C8B-B14F-4D97-AF65-F5344CB8AC3E}">
        <p14:creationId xmlns:p14="http://schemas.microsoft.com/office/powerpoint/2010/main" val="3372917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E69CFF-E352-BB4A-A421-506D98EDCC0D}"/>
              </a:ext>
            </a:extLst>
          </p:cNvPr>
          <p:cNvSpPr txBox="1"/>
          <p:nvPr/>
        </p:nvSpPr>
        <p:spPr>
          <a:xfrm>
            <a:off x="1600201" y="1371600"/>
            <a:ext cx="766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Thermal equilibrium between particles and antiparticles in a photon bath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833D35-98DD-5843-A2B1-0F7454FD296F}"/>
                  </a:ext>
                </a:extLst>
              </p:cNvPr>
              <p:cNvSpPr txBox="1"/>
              <p:nvPr/>
            </p:nvSpPr>
            <p:spPr>
              <a:xfrm>
                <a:off x="1676401" y="1828801"/>
                <a:ext cx="12577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bar>
                        <m:barPr>
                          <m:pos m:val="top"/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ba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↔2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833D35-98DD-5843-A2B1-0F7454FD2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1" y="1828801"/>
                <a:ext cx="1257717" cy="276999"/>
              </a:xfrm>
              <a:prstGeom prst="rect">
                <a:avLst/>
              </a:prstGeom>
              <a:blipFill>
                <a:blip r:embed="rId2"/>
                <a:stretch>
                  <a:fillRect l="-2020" t="-4545" r="-7071" b="-5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1C5E674-43FD-AF48-B4BB-32726EAF4937}"/>
              </a:ext>
            </a:extLst>
          </p:cNvPr>
          <p:cNvSpPr txBox="1"/>
          <p:nvPr/>
        </p:nvSpPr>
        <p:spPr>
          <a:xfrm>
            <a:off x="3276600" y="1777119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as long 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0D81B0-211D-DE43-A191-FA93E98DD6A5}"/>
                  </a:ext>
                </a:extLst>
              </p:cNvPr>
              <p:cNvSpPr txBox="1"/>
              <p:nvPr/>
            </p:nvSpPr>
            <p:spPr>
              <a:xfrm>
                <a:off x="4903410" y="1788898"/>
                <a:ext cx="1783309" cy="317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FF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𝑘𝑇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0D81B0-211D-DE43-A191-FA93E98DD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410" y="1788898"/>
                <a:ext cx="1783309" cy="317651"/>
              </a:xfrm>
              <a:prstGeom prst="rect">
                <a:avLst/>
              </a:prstGeom>
              <a:blipFill>
                <a:blip r:embed="rId3"/>
                <a:stretch>
                  <a:fillRect r="-2113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270CBA4-0827-1A48-84D3-943F5B0153DE}"/>
              </a:ext>
            </a:extLst>
          </p:cNvPr>
          <p:cNvSpPr txBox="1"/>
          <p:nvPr/>
        </p:nvSpPr>
        <p:spPr>
          <a:xfrm>
            <a:off x="1676400" y="219366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i.e.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C3E5DE-04D8-3B4C-BE23-C0DF59301A22}"/>
                  </a:ext>
                </a:extLst>
              </p:cNvPr>
              <p:cNvSpPr txBox="1"/>
              <p:nvPr/>
            </p:nvSpPr>
            <p:spPr>
              <a:xfrm>
                <a:off x="2176859" y="2234320"/>
                <a:ext cx="1258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bar>
                        <m:barPr>
                          <m:pos m:val="top"/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ba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↔2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C3E5DE-04D8-3B4C-BE23-C0DF59301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859" y="2234320"/>
                <a:ext cx="1258999" cy="276999"/>
              </a:xfrm>
              <a:prstGeom prst="rect">
                <a:avLst/>
              </a:prstGeom>
              <a:blipFill>
                <a:blip r:embed="rId4"/>
                <a:stretch>
                  <a:fillRect l="-4000" t="-9091" r="-7000" b="-5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1C8E434-EF01-EF43-8A01-1AADD3F21448}"/>
              </a:ext>
            </a:extLst>
          </p:cNvPr>
          <p:cNvSpPr txBox="1"/>
          <p:nvPr/>
        </p:nvSpPr>
        <p:spPr>
          <a:xfrm>
            <a:off x="3429000" y="218815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when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7F57FF-5919-3646-81D6-3CD6A2103A92}"/>
                  </a:ext>
                </a:extLst>
              </p:cNvPr>
              <p:cNvSpPr txBox="1"/>
              <p:nvPr/>
            </p:nvSpPr>
            <p:spPr>
              <a:xfrm>
                <a:off x="4261187" y="2261473"/>
                <a:ext cx="23089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MeV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7F57FF-5919-3646-81D6-3CD6A2103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187" y="2261473"/>
                <a:ext cx="2308902" cy="276999"/>
              </a:xfrm>
              <a:prstGeom prst="rect">
                <a:avLst/>
              </a:prstGeom>
              <a:blipFill>
                <a:blip r:embed="rId5"/>
                <a:stretch>
                  <a:fillRect l="-3825" t="-31818" r="-2732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A78B9F-8F42-1448-914B-159908B9C65B}"/>
                  </a:ext>
                </a:extLst>
              </p:cNvPr>
              <p:cNvSpPr txBox="1"/>
              <p:nvPr/>
            </p:nvSpPr>
            <p:spPr>
              <a:xfrm>
                <a:off x="1599804" y="4989630"/>
                <a:ext cx="5238870" cy="1082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Nucleo</a:t>
                </a:r>
                <a:r>
                  <a:rPr lang="en-US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-</a:t>
                </a: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synthesis is possible only when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 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binding energy of nuclei  ~ MeV 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	i.e.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°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a:rPr lang="en-US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A78B9F-8F42-1448-914B-159908B9C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804" y="4989630"/>
                <a:ext cx="5238870" cy="1082925"/>
              </a:xfrm>
              <a:prstGeom prst="rect">
                <a:avLst/>
              </a:prstGeom>
              <a:blipFill>
                <a:blip r:embed="rId6"/>
                <a:stretch>
                  <a:fillRect l="-966" t="-3488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393B1C-E1EB-084E-AA88-C662B8D94418}"/>
                  </a:ext>
                </a:extLst>
              </p:cNvPr>
              <p:cNvSpPr txBox="1"/>
              <p:nvPr/>
            </p:nvSpPr>
            <p:spPr>
              <a:xfrm>
                <a:off x="9655299" y="4985554"/>
                <a:ext cx="1509452" cy="528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𝑘𝑇</m:t>
                          </m:r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MeV</m:t>
                          </m:r>
                          <m:r>
                            <a:rPr lang="en-US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0.08617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393B1C-E1EB-084E-AA88-C662B8D94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299" y="4985554"/>
                <a:ext cx="1509452" cy="528030"/>
              </a:xfrm>
              <a:prstGeom prst="rect">
                <a:avLst/>
              </a:prstGeom>
              <a:blipFill>
                <a:blip r:embed="rId7"/>
                <a:stretch>
                  <a:fillRect l="-3361" t="-9524" r="-8403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B96A0A8-DD48-EE4C-8FB0-FF1E5E62A3BF}"/>
              </a:ext>
            </a:extLst>
          </p:cNvPr>
          <p:cNvSpPr txBox="1"/>
          <p:nvPr/>
        </p:nvSpPr>
        <p:spPr>
          <a:xfrm>
            <a:off x="1551113" y="3151230"/>
            <a:ext cx="78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Thermal equilibrium between proton and neutron through weak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E5BFF5-7090-2A46-A763-6B2D2997424F}"/>
                  </a:ext>
                </a:extLst>
              </p:cNvPr>
              <p:cNvSpPr txBox="1"/>
              <p:nvPr/>
            </p:nvSpPr>
            <p:spPr>
              <a:xfrm>
                <a:off x="1627314" y="3608430"/>
                <a:ext cx="7161769" cy="658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i="1">
                                  <a:solidFill>
                                    <a:srgbClr val="FFFF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rgbClr val="FFFF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  <a:ea typeface="Cambria Math" panose="02040503050406030204" pitchFamily="18" charset="0"/>
                </a:endParaRP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  for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≫</m:t>
                    </m:r>
                    <m:d>
                      <m:d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1.293 MeV  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~ 15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E5BFF5-7090-2A46-A763-6B2D29974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314" y="3608430"/>
                <a:ext cx="7161769" cy="658770"/>
              </a:xfrm>
              <a:prstGeom prst="rect">
                <a:avLst/>
              </a:prstGeom>
              <a:blipFill>
                <a:blip r:embed="rId8"/>
                <a:stretch>
                  <a:fillRect l="-1416" t="-1923" r="-1416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3">
            <a:extLst>
              <a:ext uri="{FF2B5EF4-FFF2-40B4-BE49-F238E27FC236}">
                <a16:creationId xmlns:a16="http://schemas.microsoft.com/office/drawing/2014/main" id="{CF112BF0-6C07-8AAB-7CEB-0AA84A32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Thermal 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0B4AC3-F13A-7078-4BEB-10613CB3FC1B}"/>
                  </a:ext>
                </a:extLst>
              </p:cNvPr>
              <p:cNvSpPr txBox="1"/>
              <p:nvPr/>
            </p:nvSpPr>
            <p:spPr>
              <a:xfrm>
                <a:off x="9655299" y="6163896"/>
                <a:ext cx="20794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11.60 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𝑘𝑇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keV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0B4AC3-F13A-7078-4BEB-10613CB3F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299" y="6163896"/>
                <a:ext cx="2079415" cy="276999"/>
              </a:xfrm>
              <a:prstGeom prst="rect">
                <a:avLst/>
              </a:prstGeom>
              <a:blipFill>
                <a:blip r:embed="rId9"/>
                <a:stretch>
                  <a:fillRect l="-1818" t="-4348" r="-3636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D6A5FB7-5617-E979-E50E-F1680402AEE0}"/>
              </a:ext>
            </a:extLst>
          </p:cNvPr>
          <p:cNvSpPr txBox="1"/>
          <p:nvPr/>
        </p:nvSpPr>
        <p:spPr>
          <a:xfrm>
            <a:off x="9655299" y="5651060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9EF0A1-46BC-441E-0A6F-4F7F916B495B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1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0" y="39977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dirty="0"/>
              <a:t>Big bang n</a:t>
            </a:r>
            <a:r>
              <a:rPr lang="it-IT" altLang="en-US" dirty="0"/>
              <a:t>ucleosynthesis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57300" y="1450454"/>
                <a:ext cx="9677400" cy="205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dirty="0"/>
                  <a:t>&lt; 1 sec	strongly radiation-dominated homogenous universe</a:t>
                </a:r>
                <a:endParaRPr lang="is-IS" baseline="-25000" dirty="0"/>
              </a:p>
              <a:p>
                <a:r>
                  <a:rPr lang="is-IS" dirty="0"/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s-I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is-IS" dirty="0"/>
              </a:p>
              <a:p>
                <a:r>
                  <a:rPr lang="is-IS" dirty="0"/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s-I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.                  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−1.293/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s-IS" dirty="0"/>
              </a:p>
              <a:p>
                <a:r>
                  <a:rPr lang="is-IS" dirty="0"/>
                  <a:t>		</a:t>
                </a:r>
                <a:br>
                  <a:rPr lang="is-IS" dirty="0"/>
                </a:br>
                <a:r>
                  <a:rPr lang="is-IS" dirty="0"/>
                  <a:t>		freeze-out weak interation at kT ~ 0.7 MeV  or  T</a:t>
                </a:r>
                <a:r>
                  <a:rPr lang="is-IS" baseline="-25000" dirty="0"/>
                  <a:t>9</a:t>
                </a:r>
                <a:r>
                  <a:rPr lang="is-IS" dirty="0"/>
                  <a:t> ~ 8</a:t>
                </a:r>
              </a:p>
              <a:p>
                <a:r>
                  <a:rPr lang="is-IS" dirty="0"/>
                  <a:t>		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−1.293/0.7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is-IS" dirty="0"/>
                  <a:t> </a:t>
                </a:r>
              </a:p>
              <a:p>
                <a:r>
                  <a:rPr lang="is-IS" dirty="0"/>
                  <a:t>		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1450454"/>
                <a:ext cx="9677400" cy="2051972"/>
              </a:xfrm>
              <a:prstGeom prst="rect">
                <a:avLst/>
              </a:prstGeom>
              <a:blipFill>
                <a:blip r:embed="rId3"/>
                <a:stretch>
                  <a:fillRect l="-393" t="-1852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9636771-8F1F-4DEE-E948-95CF1AA8EC74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74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6DC87B-825C-3448-8CA1-AC87787761F4}"/>
              </a:ext>
            </a:extLst>
          </p:cNvPr>
          <p:cNvSpPr txBox="1"/>
          <p:nvPr/>
        </p:nvSpPr>
        <p:spPr>
          <a:xfrm>
            <a:off x="1524001" y="1154668"/>
            <a:ext cx="803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Thermal equilibrium between protons and neutrons through weak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A52F93-4F07-3343-84C2-A59B16658DB8}"/>
                  </a:ext>
                </a:extLst>
              </p:cNvPr>
              <p:cNvSpPr txBox="1"/>
              <p:nvPr/>
            </p:nvSpPr>
            <p:spPr>
              <a:xfrm>
                <a:off x="1627314" y="1703430"/>
                <a:ext cx="7161769" cy="658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i="1">
                                  <a:solidFill>
                                    <a:srgbClr val="FFFF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rgbClr val="FFFF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  <a:ea typeface="Cambria Math" panose="02040503050406030204" pitchFamily="18" charset="0"/>
                </a:endParaRP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  for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≫</m:t>
                    </m:r>
                    <m:d>
                      <m:d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1.293 MeV  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~ 15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A52F93-4F07-3343-84C2-A59B1665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314" y="1703430"/>
                <a:ext cx="7161769" cy="658770"/>
              </a:xfrm>
              <a:prstGeom prst="rect">
                <a:avLst/>
              </a:prstGeom>
              <a:blipFill>
                <a:blip r:embed="rId2"/>
                <a:stretch>
                  <a:fillRect l="-1416" t="-1852" r="-1416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299CB0-F2E0-9C4C-A130-D38E38A47A1C}"/>
                  </a:ext>
                </a:extLst>
              </p:cNvPr>
              <p:cNvSpPr txBox="1"/>
              <p:nvPr/>
            </p:nvSpPr>
            <p:spPr>
              <a:xfrm>
                <a:off x="1506416" y="2629062"/>
                <a:ext cx="7996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15 or lower,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 is possible (it is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= 2.2 MeV)</a:t>
                </a:r>
                <a:endParaRPr lang="en-US" baseline="-25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299CB0-F2E0-9C4C-A130-D38E38A47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416" y="2629062"/>
                <a:ext cx="7996613" cy="369332"/>
              </a:xfrm>
              <a:prstGeom prst="rect">
                <a:avLst/>
              </a:prstGeom>
              <a:blipFill>
                <a:blip r:embed="rId3"/>
                <a:stretch>
                  <a:fillRect l="-634" t="-6452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>
            <a:extLst>
              <a:ext uri="{FF2B5EF4-FFF2-40B4-BE49-F238E27FC236}">
                <a16:creationId xmlns:a16="http://schemas.microsoft.com/office/drawing/2014/main" id="{A7229DA0-262E-B04E-9C16-EE5937E77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defRPr/>
            </a:pPr>
            <a:r>
              <a:rPr lang="en-US" altLang="it-IT" dirty="0">
                <a:latin typeface="Tahoma"/>
              </a:rPr>
              <a:t>D bottleneck in BBN</a:t>
            </a:r>
            <a:endParaRPr lang="en-US" altLang="it-IT" dirty="0">
              <a:solidFill>
                <a:srgbClr val="ED181E"/>
              </a:solidFill>
              <a:latin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FCD12B-838E-EB48-BDB9-2DBD4E455452}"/>
                  </a:ext>
                </a:extLst>
              </p:cNvPr>
              <p:cNvSpPr txBox="1"/>
              <p:nvPr/>
            </p:nvSpPr>
            <p:spPr>
              <a:xfrm>
                <a:off x="1500554" y="3933909"/>
                <a:ext cx="8425768" cy="1382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  rate is proportional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  rate is proportional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2.2 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MeV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𝑘𝑇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  which is much faster!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In fact,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10</a:t>
                </a:r>
                <a:r>
                  <a:rPr lang="en-US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-10</a:t>
                </a: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. BBN has to wait till  t ~ 100 sec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) before starting.</a:t>
                </a:r>
                <a:endParaRPr lang="en-US" baseline="30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FCD12B-838E-EB48-BDB9-2DBD4E455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54" y="3933909"/>
                <a:ext cx="8425768" cy="1382943"/>
              </a:xfrm>
              <a:prstGeom prst="rect">
                <a:avLst/>
              </a:prstGeom>
              <a:blipFill>
                <a:blip r:embed="rId4"/>
                <a:stretch>
                  <a:fillRect l="-753" t="-1818" r="-151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B337D64-B152-7E4D-81F6-C58C4A04C160}"/>
              </a:ext>
            </a:extLst>
          </p:cNvPr>
          <p:cNvSpPr txBox="1"/>
          <p:nvPr/>
        </p:nvSpPr>
        <p:spPr>
          <a:xfrm>
            <a:off x="1506416" y="3293018"/>
            <a:ext cx="111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However,</a:t>
            </a:r>
          </a:p>
        </p:txBody>
      </p:sp>
    </p:spTree>
    <p:extLst>
      <p:ext uri="{BB962C8B-B14F-4D97-AF65-F5344CB8AC3E}">
        <p14:creationId xmlns:p14="http://schemas.microsoft.com/office/powerpoint/2010/main" val="30648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Text Box 2"/>
          <p:cNvSpPr txBox="1">
            <a:spLocks noChangeArrowheads="1"/>
          </p:cNvSpPr>
          <p:nvPr/>
        </p:nvSpPr>
        <p:spPr bwMode="auto">
          <a:xfrm>
            <a:off x="1219200" y="1447801"/>
            <a:ext cx="96774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3117E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Our universe is formed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of matter and radiation</a:t>
            </a:r>
            <a:br>
              <a:rPr lang="en-US" altLang="en-US" sz="4400" dirty="0">
                <a:solidFill>
                  <a:srgbClr val="FFFFFF"/>
                </a:solidFill>
                <a:latin typeface="Arial" charset="0"/>
              </a:rPr>
            </a:br>
            <a:endParaRPr lang="en-US" altLang="en-US" sz="4400" dirty="0">
              <a:solidFill>
                <a:srgbClr val="FFFFFF"/>
              </a:solidFill>
              <a:latin typeface="Arial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Both come in quantized forms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(particles and photons)</a:t>
            </a:r>
          </a:p>
        </p:txBody>
      </p:sp>
      <p:sp>
        <p:nvSpPr>
          <p:cNvPr id="1722371" name="Rectangle 3"/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Introducing the Universe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543D7-4E08-80FC-5DF7-42E49972F547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6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23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0" y="39977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dirty="0"/>
              <a:t>Big bang n</a:t>
            </a:r>
            <a:r>
              <a:rPr lang="it-IT" altLang="en-US" dirty="0"/>
              <a:t>ucleosynthesis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57300" y="1450454"/>
                <a:ext cx="9677400" cy="205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dirty="0"/>
                  <a:t>&lt; 1 sec	strongly radiation-dominated homogenous universe</a:t>
                </a:r>
                <a:endParaRPr lang="is-IS" baseline="-25000" dirty="0"/>
              </a:p>
              <a:p>
                <a:r>
                  <a:rPr lang="is-IS" dirty="0"/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s-I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is-IS" dirty="0"/>
              </a:p>
              <a:p>
                <a:r>
                  <a:rPr lang="is-IS" dirty="0"/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s-I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.                  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−1.293/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s-IS" dirty="0"/>
              </a:p>
              <a:p>
                <a:r>
                  <a:rPr lang="is-IS" dirty="0"/>
                  <a:t>		</a:t>
                </a:r>
              </a:p>
              <a:p>
                <a:r>
                  <a:rPr lang="is-IS" dirty="0"/>
                  <a:t>		freeze-out weak interation at kT ~ 0.7 MeV  or  T</a:t>
                </a:r>
                <a:r>
                  <a:rPr lang="is-IS" baseline="-25000" dirty="0"/>
                  <a:t>9</a:t>
                </a:r>
                <a:r>
                  <a:rPr lang="is-IS" dirty="0"/>
                  <a:t> ~ 8</a:t>
                </a:r>
              </a:p>
              <a:p>
                <a:r>
                  <a:rPr lang="is-IS" dirty="0"/>
                  <a:t>		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−1.293/0.7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is-IS" dirty="0"/>
                  <a:t> </a:t>
                </a:r>
              </a:p>
              <a:p>
                <a:r>
                  <a:rPr lang="is-IS" dirty="0"/>
                  <a:t>		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1450454"/>
                <a:ext cx="9677400" cy="2051972"/>
              </a:xfrm>
              <a:prstGeom prst="rect">
                <a:avLst/>
              </a:prstGeom>
              <a:blipFill>
                <a:blip r:embed="rId3"/>
                <a:stretch>
                  <a:fillRect l="-393" t="-1852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3330EB-29CE-3941-AB36-D643F5E4463D}"/>
                  </a:ext>
                </a:extLst>
              </p:cNvPr>
              <p:cNvSpPr txBox="1"/>
              <p:nvPr/>
            </p:nvSpPr>
            <p:spPr>
              <a:xfrm>
                <a:off x="1257300" y="3873904"/>
                <a:ext cx="9677400" cy="1647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dirty="0"/>
                  <a:t>~ 100 sec  to ~ 20 min: BBN</a:t>
                </a:r>
              </a:p>
              <a:p>
                <a:endParaRPr lang="is-IS" dirty="0"/>
              </a:p>
              <a:p>
                <a:r>
                  <a:rPr lang="is-IS" dirty="0"/>
                  <a:t>		kT = 100 keV to 1 keV  or  T</a:t>
                </a:r>
                <a:r>
                  <a:rPr lang="is-IS" baseline="-25000" dirty="0"/>
                  <a:t>9</a:t>
                </a:r>
                <a:r>
                  <a:rPr lang="is-IS" dirty="0"/>
                  <a:t> = 1 to 0.01</a:t>
                </a:r>
              </a:p>
              <a:p>
                <a:endParaRPr lang="is-IS" dirty="0"/>
              </a:p>
              <a:p>
                <a:r>
                  <a:rPr lang="is-I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s-I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2(</m:t>
                        </m:r>
                        <m:f>
                          <m:fPr>
                            <m:type m:val="lin"/>
                            <m:ctrlPr>
                              <a:rPr lang="is-I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1+(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≅0.25</m:t>
                    </m:r>
                  </m:oMath>
                </a14:m>
                <a:endParaRPr lang="is-I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3330EB-29CE-3941-AB36-D643F5E44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3873904"/>
                <a:ext cx="9677400" cy="1647182"/>
              </a:xfrm>
              <a:prstGeom prst="rect">
                <a:avLst/>
              </a:prstGeom>
              <a:blipFill>
                <a:blip r:embed="rId4"/>
                <a:stretch>
                  <a:fillRect l="-393" t="-1527" b="-28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9636771-8F1F-4DEE-E948-95CF1AA8EC74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824C8F-F3D2-2A40-8465-D333CC22A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1" y="990600"/>
            <a:ext cx="7422777" cy="5735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C5014-B86A-F74C-BA79-360DE14ADE86}"/>
              </a:ext>
            </a:extLst>
          </p:cNvPr>
          <p:cNvSpPr txBox="1"/>
          <p:nvPr/>
        </p:nvSpPr>
        <p:spPr>
          <a:xfrm>
            <a:off x="6019801" y="2743200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thermal equilibrium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9D9868-1F7A-3541-B1C7-92A6D32F5998}"/>
              </a:ext>
            </a:extLst>
          </p:cNvPr>
          <p:cNvCxnSpPr>
            <a:cxnSpLocks/>
          </p:cNvCxnSpPr>
          <p:nvPr/>
        </p:nvCxnSpPr>
        <p:spPr bwMode="auto">
          <a:xfrm flipH="1">
            <a:off x="5943600" y="3081754"/>
            <a:ext cx="533400" cy="347246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FA096C-8427-4B46-BA62-554ABA684342}"/>
              </a:ext>
            </a:extLst>
          </p:cNvPr>
          <p:cNvSpPr txBox="1"/>
          <p:nvPr/>
        </p:nvSpPr>
        <p:spPr>
          <a:xfrm>
            <a:off x="4834965" y="4157246"/>
            <a:ext cx="1104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freeze-out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A61C98-AC37-474C-A906-BDB36AA90CB3}"/>
              </a:ext>
            </a:extLst>
          </p:cNvPr>
          <p:cNvCxnSpPr>
            <a:cxnSpLocks/>
          </p:cNvCxnSpPr>
          <p:nvPr/>
        </p:nvCxnSpPr>
        <p:spPr bwMode="auto">
          <a:xfrm>
            <a:off x="5520766" y="4495800"/>
            <a:ext cx="956235" cy="381000"/>
          </a:xfrm>
          <a:prstGeom prst="straightConnector1">
            <a:avLst/>
          </a:prstGeom>
          <a:noFill/>
          <a:ln w="349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2">
            <a:extLst>
              <a:ext uri="{FF2B5EF4-FFF2-40B4-BE49-F238E27FC236}">
                <a16:creationId xmlns:a16="http://schemas.microsoft.com/office/drawing/2014/main" id="{5C60EB1C-9DE2-D730-FB91-C8D23D7BA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977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dirty="0"/>
              <a:t>Big bang n</a:t>
            </a:r>
            <a:r>
              <a:rPr lang="it-IT" altLang="en-US" dirty="0"/>
              <a:t>ucleosynthesis</a:t>
            </a:r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77DE1-12B4-21A7-BDA1-1ECD879FD6FE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F49FAE-5002-63EA-1D22-DAF040C206A3}"/>
                  </a:ext>
                </a:extLst>
              </p:cNvPr>
              <p:cNvSpPr txBox="1"/>
              <p:nvPr/>
            </p:nvSpPr>
            <p:spPr>
              <a:xfrm>
                <a:off x="266702" y="990600"/>
                <a:ext cx="3071151" cy="1487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s-I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s-I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          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−1.293/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s-IS" dirty="0"/>
              </a:p>
              <a:p>
                <a:r>
                  <a:rPr lang="is-IS" dirty="0"/>
                  <a:t>		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F49FAE-5002-63EA-1D22-DAF040C20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2" y="990600"/>
                <a:ext cx="3071151" cy="1487651"/>
              </a:xfrm>
              <a:prstGeom prst="rect">
                <a:avLst/>
              </a:prstGeom>
              <a:blipFill>
                <a:blip r:embed="rId3"/>
                <a:stretch>
                  <a:fillRect l="-6173" b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3204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1"/>
            <a:ext cx="67056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cid:image001.png@01D320E2.520EB67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8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baseline="30000" dirty="0">
                <a:latin typeface="Tahoma"/>
              </a:rPr>
              <a:t>4</a:t>
            </a:r>
            <a:r>
              <a:rPr lang="en-US" altLang="en-US" dirty="0">
                <a:latin typeface="Tahoma"/>
              </a:rPr>
              <a:t>He and </a:t>
            </a:r>
            <a:r>
              <a:rPr lang="en-US" altLang="en-US" baseline="30000" dirty="0">
                <a:latin typeface="Tahoma"/>
              </a:rPr>
              <a:t>2</a:t>
            </a:r>
            <a:r>
              <a:rPr lang="en-US" altLang="en-US" dirty="0">
                <a:latin typeface="Tahoma"/>
              </a:rPr>
              <a:t>H concordance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1" y="919169"/>
            <a:ext cx="7631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s-IS" sz="2400" dirty="0">
                <a:solidFill>
                  <a:srgbClr val="FFFFFF"/>
                </a:solidFill>
                <a:latin typeface="Tahoma" charset="0"/>
              </a:rPr>
              <a:t>Yp = 0.245 ± 0.004  		    (calc.) Yp = 0.246</a:t>
            </a:r>
            <a:endParaRPr lang="is-I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3040" y="1371601"/>
            <a:ext cx="891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s-IS" sz="2400" dirty="0">
                <a:solidFill>
                  <a:srgbClr val="FFFFFF"/>
                </a:solidFill>
                <a:latin typeface="Tahoma"/>
              </a:rPr>
              <a:t> 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D/</a:t>
            </a:r>
            <a:r>
              <a:rPr lang="mr-IN" sz="2400" dirty="0" err="1">
                <a:solidFill>
                  <a:srgbClr val="FFFFFF"/>
                </a:solidFill>
                <a:latin typeface="Tahoma"/>
              </a:rPr>
              <a:t>H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= (2.53 ± 0.04)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x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10</a:t>
            </a:r>
            <a:r>
              <a:rPr lang="mr-IN" sz="2400" baseline="30000" dirty="0">
                <a:solidFill>
                  <a:srgbClr val="FFFFFF"/>
                </a:solidFill>
                <a:latin typeface="Tahoma"/>
              </a:rPr>
              <a:t>−5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	     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(calc.) 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D/</a:t>
            </a:r>
            <a:r>
              <a:rPr lang="mr-IN" sz="2400" dirty="0" err="1">
                <a:solidFill>
                  <a:srgbClr val="FFFFFF"/>
                </a:solidFill>
                <a:latin typeface="Tahoma" charset="0"/>
              </a:rPr>
              <a:t>H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 = 2.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4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3 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x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 10</a:t>
            </a:r>
            <a:r>
              <a:rPr lang="mr-IN" sz="2400" baseline="30000" dirty="0">
                <a:solidFill>
                  <a:srgbClr val="FFFFFF"/>
                </a:solidFill>
                <a:latin typeface="Tahoma" charset="0"/>
              </a:rPr>
              <a:t>−5</a:t>
            </a:r>
            <a:endParaRPr lang="en-US" sz="2400" baseline="300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3E9C7-DC4C-D44A-B324-BAD566C15028}"/>
              </a:ext>
            </a:extLst>
          </p:cNvPr>
          <p:cNvSpPr txBox="1"/>
          <p:nvPr/>
        </p:nvSpPr>
        <p:spPr>
          <a:xfrm>
            <a:off x="1454959" y="94342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25400" dist="38100" dir="2700000" algn="tl">
                    <a:srgbClr val="FFFFFF">
                      <a:alpha val="45000"/>
                    </a:srgbClr>
                  </a:outerShdw>
                </a:effectLst>
                <a:latin typeface="Tahoma" charset="0"/>
              </a:rPr>
              <a:t>✔️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132B7-808F-294A-84A0-C40A728E856D}"/>
              </a:ext>
            </a:extLst>
          </p:cNvPr>
          <p:cNvSpPr txBox="1"/>
          <p:nvPr/>
        </p:nvSpPr>
        <p:spPr>
          <a:xfrm>
            <a:off x="1447801" y="136713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25400" dist="38100" dir="2700000" algn="tl">
                    <a:srgbClr val="FFFFFF">
                      <a:alpha val="45000"/>
                    </a:srgbClr>
                  </a:outerShdw>
                </a:effectLst>
                <a:latin typeface="Tahoma" charset="0"/>
              </a:rPr>
              <a:t>✔️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6ACE7-62E5-30CB-EDBD-DD662D2C49CE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9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dirty="0">
                <a:latin typeface="Tahoma"/>
              </a:rPr>
              <a:t>Big bang n</a:t>
            </a:r>
            <a:r>
              <a:rPr lang="it-IT" altLang="en-US" dirty="0">
                <a:latin typeface="Tahoma"/>
              </a:rPr>
              <a:t>ucleosynthesis</a:t>
            </a:r>
            <a:endParaRPr lang="en-US" altLang="en-US" dirty="0">
              <a:latin typeface="Tahom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81A5C-EAE1-6340-BC54-287770B31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971550"/>
            <a:ext cx="7747000" cy="5810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91A75-3713-9CD3-FFA3-EC35181B34FC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39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B6D610-AD0A-C246-B91B-795FB93227D6}"/>
                  </a:ext>
                </a:extLst>
              </p:cNvPr>
              <p:cNvSpPr txBox="1"/>
              <p:nvPr/>
            </p:nvSpPr>
            <p:spPr>
              <a:xfrm>
                <a:off x="3425288" y="1257312"/>
                <a:ext cx="1143000" cy="2989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B6D610-AD0A-C246-B91B-795FB9322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288" y="1257312"/>
                <a:ext cx="1143000" cy="298928"/>
              </a:xfrm>
              <a:prstGeom prst="rect">
                <a:avLst/>
              </a:prstGeom>
              <a:blipFill>
                <a:blip r:embed="rId2"/>
                <a:stretch>
                  <a:fillRect l="-6593" t="-4000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831E205-3E46-BC43-88D8-E17AEE84B00D}"/>
              </a:ext>
            </a:extLst>
          </p:cNvPr>
          <p:cNvSpPr txBox="1"/>
          <p:nvPr/>
        </p:nvSpPr>
        <p:spPr>
          <a:xfrm>
            <a:off x="2122599" y="1220924"/>
            <a:ext cx="120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F4417F-C1D9-BA46-9D51-EED1446C84B0}"/>
                  </a:ext>
                </a:extLst>
              </p:cNvPr>
              <p:cNvSpPr txBox="1"/>
              <p:nvPr/>
            </p:nvSpPr>
            <p:spPr>
              <a:xfrm>
                <a:off x="3330430" y="3056145"/>
                <a:ext cx="3269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F4417F-C1D9-BA46-9D51-EED1446C8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430" y="3056145"/>
                <a:ext cx="326949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F10B9D-EE2D-9942-A3B2-FEDED18D3F8A}"/>
                  </a:ext>
                </a:extLst>
              </p:cNvPr>
              <p:cNvSpPr txBox="1"/>
              <p:nvPr/>
            </p:nvSpPr>
            <p:spPr>
              <a:xfrm>
                <a:off x="4237396" y="2408501"/>
                <a:ext cx="3213085" cy="44433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txBody>
              <a:bodyPr wrap="square" lIns="144000" tIns="72000" rIns="144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F10B9D-EE2D-9942-A3B2-FEDED18D3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396" y="2408501"/>
                <a:ext cx="3213085" cy="444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DFEDE50-C1B4-1F42-A73B-C499D8109AE1}"/>
              </a:ext>
            </a:extLst>
          </p:cNvPr>
          <p:cNvSpPr txBox="1"/>
          <p:nvPr/>
        </p:nvSpPr>
        <p:spPr>
          <a:xfrm>
            <a:off x="4568289" y="1260518"/>
            <a:ext cx="487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density of particles, i.e. particles/cm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0D6B79-8AA9-8441-903E-3A417066F37C}"/>
                  </a:ext>
                </a:extLst>
              </p:cNvPr>
              <p:cNvSpPr txBox="1"/>
              <p:nvPr/>
            </p:nvSpPr>
            <p:spPr>
              <a:xfrm>
                <a:off x="3405956" y="1629851"/>
                <a:ext cx="2039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0D6B79-8AA9-8441-903E-3A417066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956" y="1629851"/>
                <a:ext cx="203902" cy="276999"/>
              </a:xfrm>
              <a:prstGeom prst="rect">
                <a:avLst/>
              </a:prstGeom>
              <a:blipFill>
                <a:blip r:embed="rId5"/>
                <a:stretch>
                  <a:fillRect l="-11765" r="-588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70B128-D1A3-DB49-A2CD-18456441F6B1}"/>
                  </a:ext>
                </a:extLst>
              </p:cNvPr>
              <p:cNvSpPr txBox="1"/>
              <p:nvPr/>
            </p:nvSpPr>
            <p:spPr>
              <a:xfrm>
                <a:off x="3425289" y="1951012"/>
                <a:ext cx="5365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70B128-D1A3-DB49-A2CD-18456441F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289" y="1951012"/>
                <a:ext cx="536557" cy="276999"/>
              </a:xfrm>
              <a:prstGeom prst="rect">
                <a:avLst/>
              </a:prstGeom>
              <a:blipFill>
                <a:blip r:embed="rId6"/>
                <a:stretch>
                  <a:fillRect l="-2326" r="-1395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797D14D-BA20-8B4F-A2E4-41151FE62656}"/>
              </a:ext>
            </a:extLst>
          </p:cNvPr>
          <p:cNvSpPr txBox="1"/>
          <p:nvPr/>
        </p:nvSpPr>
        <p:spPr>
          <a:xfrm>
            <a:off x="4559496" y="1572244"/>
            <a:ext cx="176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velocity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C7CAD-804F-A140-99C6-B437A569BA24}"/>
              </a:ext>
            </a:extLst>
          </p:cNvPr>
          <p:cNvSpPr txBox="1"/>
          <p:nvPr/>
        </p:nvSpPr>
        <p:spPr>
          <a:xfrm>
            <a:off x="4568288" y="1904845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 section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7F7CD-3FCA-A24E-8DBF-79838006B727}"/>
              </a:ext>
            </a:extLst>
          </p:cNvPr>
          <p:cNvSpPr txBox="1"/>
          <p:nvPr/>
        </p:nvSpPr>
        <p:spPr>
          <a:xfrm>
            <a:off x="4568288" y="3004969"/>
            <a:ext cx="289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reactions/cm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CEB485-8714-4144-AC5B-C1AE98C9B45F}"/>
              </a:ext>
            </a:extLst>
          </p:cNvPr>
          <p:cNvSpPr txBox="1"/>
          <p:nvPr/>
        </p:nvSpPr>
        <p:spPr>
          <a:xfrm>
            <a:off x="2122599" y="3465576"/>
            <a:ext cx="688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stellar gas: Maxwell-Boltzmann distribution of relative velocities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19DFD7-6E12-DC47-A232-99089BAED0E9}"/>
                  </a:ext>
                </a:extLst>
              </p:cNvPr>
              <p:cNvSpPr txBox="1"/>
              <p:nvPr/>
            </p:nvSpPr>
            <p:spPr>
              <a:xfrm>
                <a:off x="2109957" y="3929069"/>
                <a:ext cx="3773662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19DFD7-6E12-DC47-A232-99089BAED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957" y="3929069"/>
                <a:ext cx="3773662" cy="627992"/>
              </a:xfrm>
              <a:prstGeom prst="rect">
                <a:avLst/>
              </a:prstGeom>
              <a:blipFill>
                <a:blip r:embed="rId7"/>
                <a:stretch>
                  <a:fillRect l="-1007" t="-52941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F8DE71B-D028-354E-85D1-839FEC865533}"/>
              </a:ext>
            </a:extLst>
          </p:cNvPr>
          <p:cNvSpPr txBox="1"/>
          <p:nvPr/>
        </p:nvSpPr>
        <p:spPr>
          <a:xfrm>
            <a:off x="6390998" y="4058399"/>
            <a:ext cx="61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5928FB-5E9A-C747-9CB0-1C69FDE2485F}"/>
                  </a:ext>
                </a:extLst>
              </p:cNvPr>
              <p:cNvSpPr txBox="1"/>
              <p:nvPr/>
            </p:nvSpPr>
            <p:spPr>
              <a:xfrm>
                <a:off x="7205473" y="3997357"/>
                <a:ext cx="1404487" cy="5597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5928FB-5E9A-C747-9CB0-1C69FDE24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473" y="3997357"/>
                <a:ext cx="1404487" cy="559705"/>
              </a:xfrm>
              <a:prstGeom prst="rect">
                <a:avLst/>
              </a:prstGeom>
              <a:blipFill>
                <a:blip r:embed="rId8"/>
                <a:stretch>
                  <a:fillRect l="-2703" r="-90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6AC514-58E0-3C4C-A7C0-BE9AB9C2B79A}"/>
                  </a:ext>
                </a:extLst>
              </p:cNvPr>
              <p:cNvSpPr txBox="1"/>
              <p:nvPr/>
            </p:nvSpPr>
            <p:spPr>
              <a:xfrm>
                <a:off x="8907041" y="3929100"/>
                <a:ext cx="107221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6AC514-58E0-3C4C-A7C0-BE9AB9C2B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041" y="3929100"/>
                <a:ext cx="1072217" cy="518604"/>
              </a:xfrm>
              <a:prstGeom prst="rect">
                <a:avLst/>
              </a:prstGeom>
              <a:blipFill>
                <a:blip r:embed="rId9"/>
                <a:stretch>
                  <a:fillRect l="-3529" t="-4762" r="-117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3BC5F-F8C0-0742-9434-C928636E5CCF}"/>
                  </a:ext>
                </a:extLst>
              </p:cNvPr>
              <p:cNvSpPr txBox="1"/>
              <p:nvPr/>
            </p:nvSpPr>
            <p:spPr>
              <a:xfrm>
                <a:off x="2557272" y="4779397"/>
                <a:ext cx="6401240" cy="75899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3BC5F-F8C0-0742-9434-C928636E5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272" y="4779397"/>
                <a:ext cx="6401240" cy="758990"/>
              </a:xfrm>
              <a:prstGeom prst="rect">
                <a:avLst/>
              </a:prstGeom>
              <a:blipFill>
                <a:blip r:embed="rId10"/>
                <a:stretch>
                  <a:fillRect t="-134375" b="-19531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A2E824-E1C1-BE43-034D-A219B4A14E23}"/>
                  </a:ext>
                </a:extLst>
              </p:cNvPr>
              <p:cNvSpPr txBox="1"/>
              <p:nvPr/>
            </p:nvSpPr>
            <p:spPr>
              <a:xfrm>
                <a:off x="7205473" y="6037836"/>
                <a:ext cx="10218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A2E824-E1C1-BE43-034D-A219B4A14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473" y="6037836"/>
                <a:ext cx="1021883" cy="369332"/>
              </a:xfrm>
              <a:prstGeom prst="rect">
                <a:avLst/>
              </a:prstGeom>
              <a:blipFill>
                <a:blip r:embed="rId11"/>
                <a:stretch>
                  <a:fillRect l="-493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72D45A6-C504-D2CD-DA90-CA7884B9A0BF}"/>
              </a:ext>
            </a:extLst>
          </p:cNvPr>
          <p:cNvSpPr txBox="1"/>
          <p:nvPr/>
        </p:nvSpPr>
        <p:spPr>
          <a:xfrm>
            <a:off x="2503075" y="6079110"/>
            <a:ext cx="450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common practice to use the quantity: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461A72-B2E5-58B7-B960-87A726FFBACC}"/>
              </a:ext>
            </a:extLst>
          </p:cNvPr>
          <p:cNvSpPr txBox="1"/>
          <p:nvPr/>
        </p:nvSpPr>
        <p:spPr>
          <a:xfrm>
            <a:off x="8419216" y="6027003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[cm</a:t>
            </a:r>
            <a:r>
              <a:rPr lang="en-US" baseline="30000" dirty="0"/>
              <a:t>3</a:t>
            </a:r>
            <a:r>
              <a:rPr lang="en-US" dirty="0"/>
              <a:t>/mole/s]</a:t>
            </a:r>
          </a:p>
        </p:txBody>
      </p:sp>
    </p:spTree>
    <p:extLst>
      <p:ext uri="{BB962C8B-B14F-4D97-AF65-F5344CB8AC3E}">
        <p14:creationId xmlns:p14="http://schemas.microsoft.com/office/powerpoint/2010/main" val="200944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Cross section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03EB85-FBC5-A760-EFA0-C2EB11D31D12}"/>
                  </a:ext>
                </a:extLst>
              </p:cNvPr>
              <p:cNvSpPr txBox="1"/>
              <p:nvPr/>
            </p:nvSpPr>
            <p:spPr>
              <a:xfrm>
                <a:off x="5736483" y="4100282"/>
                <a:ext cx="4270231" cy="1135334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txBody>
              <a:bodyPr wrap="none" lIns="144000" tIns="144000" rIns="180000" bIns="180000" rtlCol="0">
                <a:spAutoFit/>
              </a:bodyPr>
              <a:lstStyle/>
              <a:p>
                <a:r>
                  <a:rPr lang="en-US" sz="3200" dirty="0">
                    <a:ea typeface="Cambria Math" panose="02040503050406030204" pitchFamily="18" charset="0"/>
                  </a:rPr>
                  <a:t>cross section: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l-GR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03EB85-FBC5-A760-EFA0-C2EB11D31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483" y="4100282"/>
                <a:ext cx="4270231" cy="1135334"/>
              </a:xfrm>
              <a:prstGeom prst="rect">
                <a:avLst/>
              </a:prstGeom>
              <a:blipFill>
                <a:blip r:embed="rId2"/>
                <a:stretch>
                  <a:fillRect l="-1760" r="-293"/>
                </a:stretch>
              </a:blipFill>
              <a:ln w="412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576B33-E363-1AC4-EABF-5D0C07CD4064}"/>
                  </a:ext>
                </a:extLst>
              </p:cNvPr>
              <p:cNvSpPr txBox="1"/>
              <p:nvPr/>
            </p:nvSpPr>
            <p:spPr>
              <a:xfrm>
                <a:off x="5493320" y="2244481"/>
                <a:ext cx="46028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400" dirty="0"/>
                  <a:t>:  flux of incident particles  N/L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/T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576B33-E363-1AC4-EABF-5D0C07CD4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320" y="2244481"/>
                <a:ext cx="4602863" cy="461665"/>
              </a:xfrm>
              <a:prstGeom prst="rect">
                <a:avLst/>
              </a:prstGeom>
              <a:blipFill>
                <a:blip r:embed="rId3"/>
                <a:stretch>
                  <a:fillRect l="-275" t="-10526" r="-1074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B134B7-739B-07D7-478F-15381BB5C5F0}"/>
                  </a:ext>
                </a:extLst>
              </p:cNvPr>
              <p:cNvSpPr txBox="1"/>
              <p:nvPr/>
            </p:nvSpPr>
            <p:spPr>
              <a:xfrm>
                <a:off x="5493320" y="3031662"/>
                <a:ext cx="39868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′:</m:t>
                    </m:r>
                  </m:oMath>
                </a14:m>
                <a:r>
                  <a:rPr lang="en-US" sz="2400" dirty="0"/>
                  <a:t>  rate of events,   [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′]= </m:t>
                    </m:r>
                  </m:oMath>
                </a14:m>
                <a:r>
                  <a:rPr lang="en-US" sz="2400" dirty="0"/>
                  <a:t>N/T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B134B7-739B-07D7-478F-15381BB5C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320" y="3031662"/>
                <a:ext cx="3986861" cy="461665"/>
              </a:xfrm>
              <a:prstGeom prst="rect">
                <a:avLst/>
              </a:prstGeom>
              <a:blipFill>
                <a:blip r:embed="rId4"/>
                <a:stretch>
                  <a:fillRect l="-635" t="-10526" r="-1047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B2974B-399B-CEF1-FF89-DA085E020EC2}"/>
                  </a:ext>
                </a:extLst>
              </p:cNvPr>
              <p:cNvSpPr txBox="1"/>
              <p:nvPr/>
            </p:nvSpPr>
            <p:spPr>
              <a:xfrm>
                <a:off x="5416202" y="5733890"/>
                <a:ext cx="12379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400" dirty="0"/>
                  <a:t>] = L</a:t>
                </a:r>
                <a:r>
                  <a:rPr lang="en-US" sz="2400" baseline="30000" dirty="0"/>
                  <a:t>2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B2974B-399B-CEF1-FF89-DA085E020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202" y="5733890"/>
                <a:ext cx="1237968" cy="461665"/>
              </a:xfrm>
              <a:prstGeom prst="rect">
                <a:avLst/>
              </a:prstGeom>
              <a:blipFill>
                <a:blip r:embed="rId5"/>
                <a:stretch>
                  <a:fillRect l="-4040" t="-10811" r="-1515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7E5BF2-36A7-06C0-A211-ECD0135235E6}"/>
              </a:ext>
            </a:extLst>
          </p:cNvPr>
          <p:cNvSpPr txBox="1"/>
          <p:nvPr/>
        </p:nvSpPr>
        <p:spPr>
          <a:xfrm>
            <a:off x="7554859" y="5733889"/>
            <a:ext cx="4271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example: barn (“b”) = 10</a:t>
            </a:r>
            <a:r>
              <a:rPr lang="en-US" sz="2400" baseline="30000" dirty="0"/>
              <a:t>-24</a:t>
            </a:r>
            <a:r>
              <a:rPr lang="en-US" sz="2400" dirty="0"/>
              <a:t> cm</a:t>
            </a:r>
            <a:r>
              <a:rPr lang="en-US" sz="2400" baseline="30000" dirty="0"/>
              <a:t>2</a:t>
            </a:r>
            <a:r>
              <a:rPr lang="en-US" sz="2400" dirty="0"/>
              <a:t>   </a:t>
            </a:r>
          </a:p>
        </p:txBody>
      </p:sp>
      <p:pic>
        <p:nvPicPr>
          <p:cNvPr id="8" name="Picture 2" descr="Schematic representation of a scattering experiment. | Download Scientific  Diagram">
            <a:extLst>
              <a:ext uri="{FF2B5EF4-FFF2-40B4-BE49-F238E27FC236}">
                <a16:creationId xmlns:a16="http://schemas.microsoft.com/office/drawing/2014/main" id="{C25A6D9D-8CE0-464F-7EFD-CDD4E1F4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3" y="1557083"/>
            <a:ext cx="4596252" cy="22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Radioactive decays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52493C-A518-FB07-A9F8-37F528DE0E4B}"/>
                  </a:ext>
                </a:extLst>
              </p:cNvPr>
              <p:cNvSpPr txBox="1"/>
              <p:nvPr/>
            </p:nvSpPr>
            <p:spPr>
              <a:xfrm>
                <a:off x="510829" y="2643025"/>
                <a:ext cx="2656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)∙∆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52493C-A518-FB07-A9F8-37F528DE0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29" y="2643025"/>
                <a:ext cx="2656753" cy="369332"/>
              </a:xfrm>
              <a:prstGeom prst="rect">
                <a:avLst/>
              </a:prstGeom>
              <a:blipFill>
                <a:blip r:embed="rId2"/>
                <a:stretch>
                  <a:fillRect l="-2381" r="-142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7E4C3D-DE41-868F-6018-7916050F7ADD}"/>
                  </a:ext>
                </a:extLst>
              </p:cNvPr>
              <p:cNvSpPr txBox="1"/>
              <p:nvPr/>
            </p:nvSpPr>
            <p:spPr>
              <a:xfrm>
                <a:off x="510829" y="3607825"/>
                <a:ext cx="3733394" cy="703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7E4C3D-DE41-868F-6018-7916050F7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29" y="3607825"/>
                <a:ext cx="3733394" cy="703462"/>
              </a:xfrm>
              <a:prstGeom prst="rect">
                <a:avLst/>
              </a:prstGeom>
              <a:blipFill>
                <a:blip r:embed="rId3"/>
                <a:stretch>
                  <a:fillRect l="-1356" t="-3571" r="-237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9448135-F672-6494-DCD3-2881FD438E18}"/>
                  </a:ext>
                </a:extLst>
              </p:cNvPr>
              <p:cNvSpPr txBox="1"/>
              <p:nvPr/>
            </p:nvSpPr>
            <p:spPr>
              <a:xfrm>
                <a:off x="510829" y="5034265"/>
                <a:ext cx="2526616" cy="677457"/>
              </a:xfrm>
              <a:prstGeom prst="rect">
                <a:avLst/>
              </a:prstGeom>
              <a:noFill/>
              <a:ln w="31750">
                <a:solidFill>
                  <a:schemeClr val="accent1"/>
                </a:solidFill>
              </a:ln>
            </p:spPr>
            <p:txBody>
              <a:bodyPr wrap="none" lIns="144000" tIns="144000" rIns="144000" bIns="144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9448135-F672-6494-DCD3-2881FD438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29" y="5034265"/>
                <a:ext cx="2526616" cy="6774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17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3C4AF9-DA8F-4506-E48C-0E2CBB5946F3}"/>
                  </a:ext>
                </a:extLst>
              </p:cNvPr>
              <p:cNvSpPr txBox="1"/>
              <p:nvPr/>
            </p:nvSpPr>
            <p:spPr>
              <a:xfrm>
                <a:off x="510828" y="1512611"/>
                <a:ext cx="11315411" cy="76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The variation of the number of nuclei 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N(t)</a:t>
                </a:r>
                <a:r>
                  <a:rPr lang="en-US" sz="2000" dirty="0"/>
                  <a:t> (due to radioactive decay), is proportional (through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) </a:t>
                </a:r>
              </a:p>
              <a:p>
                <a:r>
                  <a:rPr lang="en-US" sz="2000" dirty="0"/>
                  <a:t>to the number of nuclei and the the time interval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: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3C4AF9-DA8F-4506-E48C-0E2CBB594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28" y="1512611"/>
                <a:ext cx="11315411" cy="760914"/>
              </a:xfrm>
              <a:prstGeom prst="rect">
                <a:avLst/>
              </a:prstGeom>
              <a:blipFill>
                <a:blip r:embed="rId5"/>
                <a:stretch>
                  <a:fillRect l="-561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8202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43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3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D291BC43-EC35-A268-7B89-C697550F4E5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1BB9D-080E-DEB7-F489-888D5188EF2A}"/>
              </a:ext>
            </a:extLst>
          </p:cNvPr>
          <p:cNvSpPr txBox="1"/>
          <p:nvPr/>
        </p:nvSpPr>
        <p:spPr>
          <a:xfrm>
            <a:off x="267640" y="1719072"/>
            <a:ext cx="1065157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graph with a line&#10;&#10;Description automatically generated">
            <a:extLst>
              <a:ext uri="{FF2B5EF4-FFF2-40B4-BE49-F238E27FC236}">
                <a16:creationId xmlns:a16="http://schemas.microsoft.com/office/drawing/2014/main" id="{7102D28C-5C60-380D-5D6A-7B569A313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256" y="1260000"/>
            <a:ext cx="7661328" cy="5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F98C2D-963E-5569-041D-2D05A7A565A2}"/>
                  </a:ext>
                </a:extLst>
              </p:cNvPr>
              <p:cNvSpPr txBox="1"/>
              <p:nvPr/>
            </p:nvSpPr>
            <p:spPr>
              <a:xfrm>
                <a:off x="4400256" y="827999"/>
                <a:ext cx="22298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=(880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±1)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F98C2D-963E-5569-041D-2D05A7A5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56" y="827999"/>
                <a:ext cx="2229841" cy="369332"/>
              </a:xfrm>
              <a:prstGeom prst="rect">
                <a:avLst/>
              </a:prstGeom>
              <a:blipFill>
                <a:blip r:embed="rId5"/>
                <a:stretch>
                  <a:fillRect l="-565" t="-333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C7AB2D-B820-848D-72B1-D1919A8DAA53}"/>
                  </a:ext>
                </a:extLst>
              </p:cNvPr>
              <p:cNvSpPr txBox="1"/>
              <p:nvPr/>
            </p:nvSpPr>
            <p:spPr>
              <a:xfrm>
                <a:off x="7256566" y="859079"/>
                <a:ext cx="1455270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baseline="30000" dirty="0"/>
                  <a:t>-1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C7AB2D-B820-848D-72B1-D1919A8DA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566" y="859079"/>
                <a:ext cx="1455270" cy="360804"/>
              </a:xfrm>
              <a:prstGeom prst="rect">
                <a:avLst/>
              </a:prstGeom>
              <a:blipFill>
                <a:blip r:embed="rId6"/>
                <a:stretch>
                  <a:fillRect l="-7826" t="-175862" r="-7826" b="-25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909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Text Box 2"/>
          <p:cNvSpPr txBox="1">
            <a:spLocks noChangeArrowheads="1"/>
          </p:cNvSpPr>
          <p:nvPr/>
        </p:nvSpPr>
        <p:spPr bwMode="auto">
          <a:xfrm>
            <a:off x="1295400" y="2133600"/>
            <a:ext cx="9492728" cy="192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3117E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We live (now) in a universe of matter </a:t>
            </a:r>
            <a:br>
              <a:rPr lang="en-US" altLang="en-US" sz="4400" dirty="0">
                <a:solidFill>
                  <a:srgbClr val="FFFFFF"/>
                </a:solidFill>
                <a:latin typeface="Arial" charset="0"/>
              </a:rPr>
            </a:br>
            <a:endParaRPr lang="en-US" altLang="en-US" sz="4400" dirty="0">
              <a:solidFill>
                <a:srgbClr val="FFFFFF"/>
              </a:solidFill>
              <a:latin typeface="Arial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  𝜌(</a:t>
            </a:r>
            <a:r>
              <a:rPr lang="en-US" altLang="en-US" sz="4400" dirty="0" err="1">
                <a:solidFill>
                  <a:srgbClr val="FFFFFF"/>
                </a:solidFill>
                <a:latin typeface="Arial" charset="0"/>
              </a:rPr>
              <a:t>E</a:t>
            </a:r>
            <a:r>
              <a:rPr lang="en-US" altLang="en-US" sz="4400" baseline="-25000" dirty="0" err="1">
                <a:solidFill>
                  <a:srgbClr val="FFFFFF"/>
                </a:solidFill>
                <a:latin typeface="Arial" charset="0"/>
              </a:rPr>
              <a:t>matter</a:t>
            </a: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) &gt;&gt; 𝜌(</a:t>
            </a:r>
            <a:r>
              <a:rPr lang="en-US" altLang="en-US" sz="4400" dirty="0" err="1">
                <a:solidFill>
                  <a:srgbClr val="FFFFFF"/>
                </a:solidFill>
                <a:latin typeface="Arial" charset="0"/>
              </a:rPr>
              <a:t>E</a:t>
            </a:r>
            <a:r>
              <a:rPr lang="en-US" altLang="en-US" sz="4400" baseline="-25000" dirty="0" err="1">
                <a:solidFill>
                  <a:srgbClr val="FFFFFF"/>
                </a:solidFill>
                <a:latin typeface="Arial" charset="0"/>
              </a:rPr>
              <a:t>rad</a:t>
            </a: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CD9533-CA87-CC47-8E69-9910754AE507}"/>
                  </a:ext>
                </a:extLst>
              </p:cNvPr>
              <p:cNvSpPr txBox="1"/>
              <p:nvPr/>
            </p:nvSpPr>
            <p:spPr>
              <a:xfrm>
                <a:off x="6858001" y="4429215"/>
                <a:ext cx="3963457" cy="1348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  <a:ea typeface="Cambria Math" panose="02040503050406030204" pitchFamily="18" charset="0"/>
                  </a:rPr>
                  <a:t>(</a:t>
                </a:r>
                <a:r>
                  <a:rPr lang="en-US" sz="240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  <a:ea typeface="Cambria Math" panose="02040503050406030204" pitchFamily="18" charset="0"/>
                  </a:rPr>
                  <a:t>E</a:t>
                </a:r>
                <a:r>
                  <a:rPr lang="en-US" sz="2400" baseline="-2500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  <a:ea typeface="Cambria Math" panose="02040503050406030204" pitchFamily="18" charset="0"/>
                  </a:rPr>
                  <a:t>rad</a:t>
                </a: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  <a:ea typeface="Cambria Math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  <a:ea typeface="Cambria Math" panose="02040503050406030204" pitchFamily="18" charset="0"/>
                  </a:rPr>
                  <a:t>  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  <a:ea typeface="Cambria Math" panose="02040503050406030204" pitchFamily="18" charset="0"/>
                  </a:rPr>
                  <a:t>          = </a:t>
                </a: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7.6x10</a:t>
                </a:r>
                <a:r>
                  <a:rPr lang="en-US" sz="2400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-15</a:t>
                </a: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(2.728)</a:t>
                </a:r>
                <a:r>
                  <a:rPr lang="en-US" sz="2400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4</a:t>
                </a: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         = </a:t>
                </a:r>
                <a:r>
                  <a: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0.26 MeV/m</a:t>
                </a:r>
                <a:r>
                  <a:rPr lang="en-US" sz="2400" b="1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3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CD9533-CA87-CC47-8E69-9910754AE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1" y="4429215"/>
                <a:ext cx="3963457" cy="1348061"/>
              </a:xfrm>
              <a:prstGeom prst="rect">
                <a:avLst/>
              </a:prstGeom>
              <a:blipFill>
                <a:blip r:embed="rId3"/>
                <a:stretch>
                  <a:fillRect l="-639" t="-3704" b="-12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5E829C-2295-804C-AAD4-E56342AD15FD}"/>
                  </a:ext>
                </a:extLst>
              </p:cNvPr>
              <p:cNvSpPr txBox="1"/>
              <p:nvPr/>
            </p:nvSpPr>
            <p:spPr>
              <a:xfrm>
                <a:off x="1683238" y="4431395"/>
                <a:ext cx="4489499" cy="1643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(</a:t>
                </a:r>
                <a:r>
                  <a:rPr lang="en-US" sz="240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E</a:t>
                </a:r>
                <a:r>
                  <a:rPr lang="en-US" sz="2400" baseline="-2500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matter</a:t>
                </a: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) = 4.08 x 10</a:t>
                </a:r>
                <a:r>
                  <a:rPr lang="en-US" sz="2400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-28</a:t>
                </a: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Kg/m</a:t>
                </a:r>
                <a:r>
                  <a:rPr lang="en-US" sz="2400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3</a:t>
                </a: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	    = 0.24 N</a:t>
                </a:r>
                <a:r>
                  <a:rPr lang="en-US" sz="2400" baseline="-25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H</a:t>
                </a: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/m</a:t>
                </a:r>
                <a:r>
                  <a:rPr lang="en-US" sz="2400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3 </a:t>
                </a: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	    = </a:t>
                </a:r>
                <a:r>
                  <a: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220 MeV/m</a:t>
                </a:r>
                <a:r>
                  <a:rPr lang="en-US" sz="2400" b="1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3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sz="2400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	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5E829C-2295-804C-AAD4-E56342AD1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238" y="4431395"/>
                <a:ext cx="4489499" cy="1643527"/>
              </a:xfrm>
              <a:prstGeom prst="rect">
                <a:avLst/>
              </a:prstGeom>
              <a:blipFill>
                <a:blip r:embed="rId4"/>
                <a:stretch>
                  <a:fillRect l="-282" t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8722FA8-E555-9CF6-E97D-33193E9ED5E8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13BC02E-87AF-A0CC-AA2E-3EF655CA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Introducing the Universe</a:t>
            </a:r>
          </a:p>
        </p:txBody>
      </p:sp>
    </p:spTree>
    <p:extLst>
      <p:ext uri="{BB962C8B-B14F-4D97-AF65-F5344CB8AC3E}">
        <p14:creationId xmlns:p14="http://schemas.microsoft.com/office/powerpoint/2010/main" val="16724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2370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D291BC43-EC35-A268-7B89-C697550F4E5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1BB9D-080E-DEB7-F489-888D5188EF2A}"/>
              </a:ext>
            </a:extLst>
          </p:cNvPr>
          <p:cNvSpPr txBox="1"/>
          <p:nvPr/>
        </p:nvSpPr>
        <p:spPr>
          <a:xfrm>
            <a:off x="267640" y="2036064"/>
            <a:ext cx="1065157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6E3F5-B09B-55BE-A9C9-4FFD06169B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80"/>
          <a:stretch/>
        </p:blipFill>
        <p:spPr>
          <a:xfrm>
            <a:off x="4912320" y="1260000"/>
            <a:ext cx="7121184" cy="540121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AC09A-4D21-D9A8-7DBF-2C6C916FF39A}"/>
                  </a:ext>
                </a:extLst>
              </p:cNvPr>
              <p:cNvSpPr txBox="1"/>
              <p:nvPr/>
            </p:nvSpPr>
            <p:spPr>
              <a:xfrm>
                <a:off x="2552598" y="1268353"/>
                <a:ext cx="10218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AC09A-4D21-D9A8-7DBF-2C6C916FF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598" y="1268353"/>
                <a:ext cx="1021883" cy="369332"/>
              </a:xfrm>
              <a:prstGeom prst="rect">
                <a:avLst/>
              </a:prstGeom>
              <a:blipFill>
                <a:blip r:embed="rId5"/>
                <a:stretch>
                  <a:fillRect l="-6173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95F4255-73E4-688A-091A-CD7C947F7884}"/>
              </a:ext>
            </a:extLst>
          </p:cNvPr>
          <p:cNvSpPr txBox="1"/>
          <p:nvPr/>
        </p:nvSpPr>
        <p:spPr>
          <a:xfrm>
            <a:off x="2507746" y="2048256"/>
            <a:ext cx="61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E5A44F-5AF5-D2C4-7560-05B600BA27D9}"/>
                  </a:ext>
                </a:extLst>
              </p:cNvPr>
              <p:cNvSpPr txBox="1"/>
              <p:nvPr/>
            </p:nvSpPr>
            <p:spPr>
              <a:xfrm>
                <a:off x="3256514" y="1971165"/>
                <a:ext cx="1203791" cy="42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f>
                        <m:fPr>
                          <m:type m:val="skw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E5A44F-5AF5-D2C4-7560-05B600BA2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514" y="1971165"/>
                <a:ext cx="1203791" cy="422039"/>
              </a:xfrm>
              <a:prstGeom prst="rect">
                <a:avLst/>
              </a:prstGeom>
              <a:blipFill>
                <a:blip r:embed="rId6"/>
                <a:stretch>
                  <a:fillRect l="-2083" t="-182353" r="-26042" b="-27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35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C90E9E-C453-6E0D-C33A-FCAFEB5BA660}"/>
                  </a:ext>
                </a:extLst>
              </p:cNvPr>
              <p:cNvSpPr txBox="1"/>
              <p:nvPr/>
            </p:nvSpPr>
            <p:spPr>
              <a:xfrm>
                <a:off x="260987" y="1071157"/>
                <a:ext cx="2659767" cy="753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𝜋𝜁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C90E9E-C453-6E0D-C33A-FCAFEB5BA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87" y="1071157"/>
                <a:ext cx="2659767" cy="753091"/>
              </a:xfrm>
              <a:prstGeom prst="rect">
                <a:avLst/>
              </a:prstGeom>
              <a:blipFill>
                <a:blip r:embed="rId2"/>
                <a:stretch>
                  <a:fillRect l="-476" r="-9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AE3350-A367-D930-76B2-8003030882BD}"/>
                  </a:ext>
                </a:extLst>
              </p:cNvPr>
              <p:cNvSpPr txBox="1"/>
              <p:nvPr/>
            </p:nvSpPr>
            <p:spPr>
              <a:xfrm>
                <a:off x="302070" y="2728536"/>
                <a:ext cx="516141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AE3350-A367-D930-76B2-800303088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0" y="2728536"/>
                <a:ext cx="5161413" cy="925190"/>
              </a:xfrm>
              <a:prstGeom prst="rect">
                <a:avLst/>
              </a:prstGeom>
              <a:blipFill>
                <a:blip r:embed="rId3"/>
                <a:stretch>
                  <a:fillRect l="-1474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F96BD0B-4B8A-05ED-140B-99072DC8EF60}"/>
              </a:ext>
            </a:extLst>
          </p:cNvPr>
          <p:cNvSpPr txBox="1"/>
          <p:nvPr/>
        </p:nvSpPr>
        <p:spPr>
          <a:xfrm>
            <a:off x="302070" y="2194882"/>
            <a:ext cx="363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the </a:t>
            </a:r>
            <a:r>
              <a:rPr lang="en-US" dirty="0" err="1"/>
              <a:t>Sommerfield</a:t>
            </a:r>
            <a:r>
              <a:rPr lang="en-US" dirty="0"/>
              <a:t> parameter: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523FB-B585-06CF-54A1-1BC97B4485C1}"/>
              </a:ext>
            </a:extLst>
          </p:cNvPr>
          <p:cNvSpPr txBox="1"/>
          <p:nvPr/>
        </p:nvSpPr>
        <p:spPr>
          <a:xfrm>
            <a:off x="302070" y="3896245"/>
            <a:ext cx="2724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the Gamow energy: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78A8F6-0E7A-7F38-320F-6D56C5BFD6C8}"/>
                  </a:ext>
                </a:extLst>
              </p:cNvPr>
              <p:cNvSpPr txBox="1"/>
              <p:nvPr/>
            </p:nvSpPr>
            <p:spPr>
              <a:xfrm>
                <a:off x="302070" y="4508096"/>
                <a:ext cx="2848408" cy="3743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78A8F6-0E7A-7F38-320F-6D56C5BFD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0" y="4508096"/>
                <a:ext cx="2848408" cy="374333"/>
              </a:xfrm>
              <a:prstGeom prst="rect">
                <a:avLst/>
              </a:prstGeom>
              <a:blipFill>
                <a:blip r:embed="rId4"/>
                <a:stretch>
                  <a:fillRect l="-177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AC6F225-3FFC-928E-DD86-4CA3104FD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091" y="1114969"/>
            <a:ext cx="6286500" cy="558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E0F4E4-E2A4-0758-2E45-CE757080B9A4}"/>
                  </a:ext>
                </a:extLst>
              </p:cNvPr>
              <p:cNvSpPr txBox="1"/>
              <p:nvPr/>
            </p:nvSpPr>
            <p:spPr>
              <a:xfrm>
                <a:off x="3026342" y="5082955"/>
                <a:ext cx="1925527" cy="597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E0F4E4-E2A4-0758-2E45-CE757080B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342" y="5082955"/>
                <a:ext cx="1925527" cy="597664"/>
              </a:xfrm>
              <a:prstGeom prst="rect">
                <a:avLst/>
              </a:prstGeom>
              <a:blipFill>
                <a:blip r:embed="rId6"/>
                <a:stretch>
                  <a:fillRect l="-1974" t="-208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8A4A0F-5014-06F8-3A2B-8B590D6123E5}"/>
                  </a:ext>
                </a:extLst>
              </p:cNvPr>
              <p:cNvSpPr txBox="1"/>
              <p:nvPr/>
            </p:nvSpPr>
            <p:spPr>
              <a:xfrm>
                <a:off x="3026342" y="5841110"/>
                <a:ext cx="1850122" cy="636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8A4A0F-5014-06F8-3A2B-8B590D612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342" y="5841110"/>
                <a:ext cx="1850122" cy="636264"/>
              </a:xfrm>
              <a:prstGeom prst="rect">
                <a:avLst/>
              </a:prstGeom>
              <a:blipFill>
                <a:blip r:embed="rId7"/>
                <a:stretch>
                  <a:fillRect l="-2055" t="-3846" r="-68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7732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D291BC43-EC35-A268-7B89-C697550F4E5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1BB9D-080E-DEB7-F489-888D5188EF2A}"/>
              </a:ext>
            </a:extLst>
          </p:cNvPr>
          <p:cNvSpPr txBox="1"/>
          <p:nvPr/>
        </p:nvSpPr>
        <p:spPr>
          <a:xfrm>
            <a:off x="267640" y="2353056"/>
            <a:ext cx="1065157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0D7604-79F4-5A0F-DC99-282A7193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28" y="1260000"/>
            <a:ext cx="7475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215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040500D-8DB7-70EE-CA57-D875AB6E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1260000"/>
            <a:ext cx="6501600" cy="5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D291BC43-EC35-A268-7B89-C697550F4E57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1BB9D-080E-DEB7-F489-888D5188EF2A}"/>
              </a:ext>
            </a:extLst>
          </p:cNvPr>
          <p:cNvSpPr txBox="1"/>
          <p:nvPr/>
        </p:nvSpPr>
        <p:spPr>
          <a:xfrm>
            <a:off x="267640" y="2353056"/>
            <a:ext cx="1065157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80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8E9B0EB-8F8E-E926-420E-7ADF7EF6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1260000"/>
            <a:ext cx="642875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7742E700-2A12-82A6-EF49-ED60D5A5D64F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B1EB2-FA43-3013-43DC-F035D65C8A08}"/>
              </a:ext>
            </a:extLst>
          </p:cNvPr>
          <p:cNvSpPr txBox="1"/>
          <p:nvPr/>
        </p:nvSpPr>
        <p:spPr>
          <a:xfrm>
            <a:off x="267640" y="2682240"/>
            <a:ext cx="1065157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09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EAE24B63-0FAA-56F3-C0F7-8E332F104D62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93FA0E-DD55-BBF8-7AD1-08A0C5ACF41F}"/>
              </a:ext>
            </a:extLst>
          </p:cNvPr>
          <p:cNvSpPr txBox="1"/>
          <p:nvPr/>
        </p:nvSpPr>
        <p:spPr>
          <a:xfrm>
            <a:off x="267640" y="3011424"/>
            <a:ext cx="1065157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A634408-F4BC-F1B3-FB93-289DB19A8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1260000"/>
            <a:ext cx="645375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52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CC026FA5-DEB7-A0CC-6568-87E50D114AA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976EB-FF3A-A2B9-DF94-240F29B78E22}"/>
              </a:ext>
            </a:extLst>
          </p:cNvPr>
          <p:cNvSpPr txBox="1"/>
          <p:nvPr/>
        </p:nvSpPr>
        <p:spPr>
          <a:xfrm>
            <a:off x="267640" y="3340608"/>
            <a:ext cx="1065157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AAA67-F6ED-EF75-34F9-36E321316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32"/>
          <a:stretch/>
        </p:blipFill>
        <p:spPr>
          <a:xfrm>
            <a:off x="6633337" y="505914"/>
            <a:ext cx="5446776" cy="621250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50B3A-6DFD-B4C6-D2BF-F624D2688167}"/>
              </a:ext>
            </a:extLst>
          </p:cNvPr>
          <p:cNvSpPr txBox="1"/>
          <p:nvPr/>
        </p:nvSpPr>
        <p:spPr>
          <a:xfrm>
            <a:off x="7869300" y="505914"/>
            <a:ext cx="421081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291E27"/>
                </a:solidFill>
              </a:rPr>
              <a:t>3</a:t>
            </a:r>
            <a:r>
              <a:rPr lang="en-US" sz="2800" dirty="0">
                <a:solidFill>
                  <a:srgbClr val="291E27"/>
                </a:solidFill>
              </a:rPr>
              <a:t>He(</a:t>
            </a:r>
            <a:r>
              <a:rPr lang="en-US" sz="2800" dirty="0" err="1">
                <a:solidFill>
                  <a:srgbClr val="291E27"/>
                </a:solidFill>
              </a:rPr>
              <a:t>n,p</a:t>
            </a:r>
            <a:r>
              <a:rPr lang="en-US" sz="2800" dirty="0">
                <a:solidFill>
                  <a:srgbClr val="291E27"/>
                </a:solidFill>
              </a:rPr>
              <a:t>)</a:t>
            </a:r>
            <a:r>
              <a:rPr lang="en-US" sz="2800" baseline="30000" dirty="0">
                <a:solidFill>
                  <a:srgbClr val="291E27"/>
                </a:solidFill>
              </a:rPr>
              <a:t>3</a:t>
            </a:r>
            <a:r>
              <a:rPr lang="en-US" sz="2800" dirty="0">
                <a:solidFill>
                  <a:srgbClr val="291E27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939741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CC026FA5-DEB7-A0CC-6568-87E50D114AA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EC640BB2-E5DF-A06B-C49F-7E38E011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12B656E-77D7-8869-406D-72024394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1260000"/>
            <a:ext cx="649375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5DF713-D403-A43A-AAD0-370517479E7E}"/>
              </a:ext>
            </a:extLst>
          </p:cNvPr>
          <p:cNvSpPr txBox="1"/>
          <p:nvPr/>
        </p:nvSpPr>
        <p:spPr>
          <a:xfrm>
            <a:off x="267640" y="3657600"/>
            <a:ext cx="1065157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56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CC026FA5-DEB7-A0CC-6568-87E50D114AA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976EB-FF3A-A2B9-DF94-240F29B78E22}"/>
              </a:ext>
            </a:extLst>
          </p:cNvPr>
          <p:cNvSpPr txBox="1"/>
          <p:nvPr/>
        </p:nvSpPr>
        <p:spPr>
          <a:xfrm>
            <a:off x="267640" y="3986784"/>
            <a:ext cx="1244168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AF2BFF4-1A00-1F1F-9AE5-BF1FB9A0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88" y="1260000"/>
            <a:ext cx="739125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34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CC026FA5-DEB7-A0CC-6568-87E50D114AA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976EB-FF3A-A2B9-DF94-240F29B78E22}"/>
              </a:ext>
            </a:extLst>
          </p:cNvPr>
          <p:cNvSpPr txBox="1"/>
          <p:nvPr/>
        </p:nvSpPr>
        <p:spPr>
          <a:xfrm>
            <a:off x="267640" y="4315968"/>
            <a:ext cx="1280744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2CB08CA-8163-F507-8E27-8C7BF998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1260000"/>
            <a:ext cx="6532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4C80C4F-06D5-759E-9973-D7D68930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59" y="1061492"/>
            <a:ext cx="7464677" cy="559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5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Text Box 2"/>
          <p:cNvSpPr txBox="1">
            <a:spLocks noChangeArrowheads="1"/>
          </p:cNvSpPr>
          <p:nvPr/>
        </p:nvSpPr>
        <p:spPr bwMode="auto">
          <a:xfrm>
            <a:off x="1312242" y="1673575"/>
            <a:ext cx="9431959" cy="374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3117E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Atomic nuclei exist in the universe</a:t>
            </a:r>
            <a:br>
              <a:rPr lang="en-US" altLang="en-US" sz="4400" dirty="0">
                <a:solidFill>
                  <a:srgbClr val="FFFFFF"/>
                </a:solidFill>
                <a:latin typeface="Arial" charset="0"/>
              </a:rPr>
            </a:br>
            <a:endParaRPr lang="en-US" altLang="en-US" sz="4400" dirty="0">
              <a:solidFill>
                <a:srgbClr val="FFFFFF"/>
              </a:solidFill>
              <a:latin typeface="Arial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Radioactivity and nuclear reactions show that nuclei are NOT immutable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objects but that they have been formed somewhere, sometime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B4506-E774-7FC0-0872-93C8F7162C34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DF47508-85E1-FD38-F9B4-E0C9A78B3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Introducing the Universe</a:t>
            </a:r>
          </a:p>
        </p:txBody>
      </p:sp>
    </p:spTree>
    <p:extLst>
      <p:ext uri="{BB962C8B-B14F-4D97-AF65-F5344CB8AC3E}">
        <p14:creationId xmlns:p14="http://schemas.microsoft.com/office/powerpoint/2010/main" val="36164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237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CC026FA5-DEB7-A0CC-6568-87E50D114AA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976EB-FF3A-A2B9-DF94-240F29B78E22}"/>
              </a:ext>
            </a:extLst>
          </p:cNvPr>
          <p:cNvSpPr txBox="1"/>
          <p:nvPr/>
        </p:nvSpPr>
        <p:spPr>
          <a:xfrm>
            <a:off x="267640" y="4657344"/>
            <a:ext cx="1280744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CFDAD9B-900A-EE3E-BF76-5CBC6829C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1260000"/>
            <a:ext cx="6505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80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CC026FA5-DEB7-A0CC-6568-87E50D114AA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976EB-FF3A-A2B9-DF94-240F29B78E22}"/>
              </a:ext>
            </a:extLst>
          </p:cNvPr>
          <p:cNvSpPr txBox="1"/>
          <p:nvPr/>
        </p:nvSpPr>
        <p:spPr>
          <a:xfrm>
            <a:off x="267640" y="5291328"/>
            <a:ext cx="1280744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6BF0FE1-11A5-4B39-AF26-26E37E2B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1260000"/>
            <a:ext cx="655875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56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r>
              <a:rPr lang="en-US" altLang="it-IT" dirty="0"/>
              <a:t>Reaction rates</a:t>
            </a: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id:image001.png@01D320E2.520EB670">
            <a:extLst>
              <a:ext uri="{FF2B5EF4-FFF2-40B4-BE49-F238E27FC236}">
                <a16:creationId xmlns:a16="http://schemas.microsoft.com/office/drawing/2014/main" id="{CC026FA5-DEB7-A0CC-6568-87E50D114AA9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6" y="1259492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976EB-FF3A-A2B9-DF94-240F29B78E22}"/>
              </a:ext>
            </a:extLst>
          </p:cNvPr>
          <p:cNvSpPr txBox="1"/>
          <p:nvPr/>
        </p:nvSpPr>
        <p:spPr>
          <a:xfrm>
            <a:off x="267640" y="4962144"/>
            <a:ext cx="1280744" cy="3169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7E7B9-B19A-5A25-27AD-A9597E52C6B1}"/>
              </a:ext>
            </a:extLst>
          </p:cNvPr>
          <p:cNvSpPr txBox="1"/>
          <p:nvPr/>
        </p:nvSpPr>
        <p:spPr>
          <a:xfrm>
            <a:off x="4779264" y="2657856"/>
            <a:ext cx="5160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Cosmological Lithium Problem (</a:t>
            </a:r>
            <a:r>
              <a:rPr lang="en-US" sz="2400" dirty="0" err="1"/>
              <a:t>CLiP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3334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1"/>
            <a:ext cx="67056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cid:image001.png@01D320E2.520EB67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8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baseline="30000" dirty="0">
                <a:latin typeface="Tahoma"/>
              </a:rPr>
              <a:t>4</a:t>
            </a:r>
            <a:r>
              <a:rPr lang="en-US" altLang="en-US" dirty="0">
                <a:latin typeface="Tahoma"/>
              </a:rPr>
              <a:t>He and </a:t>
            </a:r>
            <a:r>
              <a:rPr lang="en-US" altLang="en-US" baseline="30000" dirty="0">
                <a:latin typeface="Tahoma"/>
              </a:rPr>
              <a:t>2</a:t>
            </a:r>
            <a:r>
              <a:rPr lang="en-US" altLang="en-US" dirty="0">
                <a:latin typeface="Tahoma"/>
              </a:rPr>
              <a:t>H concordance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1" y="919169"/>
            <a:ext cx="7631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s-IS" sz="2400" dirty="0">
                <a:solidFill>
                  <a:srgbClr val="FFFFFF"/>
                </a:solidFill>
                <a:latin typeface="Tahoma" charset="0"/>
              </a:rPr>
              <a:t>Yp = 0.245 ± 0.004  		    (calc.) Yp = 0.246</a:t>
            </a:r>
            <a:endParaRPr lang="is-I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3040" y="1371601"/>
            <a:ext cx="891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s-IS" sz="2400" dirty="0">
                <a:solidFill>
                  <a:srgbClr val="FFFFFF"/>
                </a:solidFill>
                <a:latin typeface="Tahoma"/>
              </a:rPr>
              <a:t> 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D/</a:t>
            </a:r>
            <a:r>
              <a:rPr lang="mr-IN" sz="2400" dirty="0" err="1">
                <a:solidFill>
                  <a:srgbClr val="FFFFFF"/>
                </a:solidFill>
                <a:latin typeface="Tahoma"/>
              </a:rPr>
              <a:t>H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= (2.53 ± 0.04)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x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10</a:t>
            </a:r>
            <a:r>
              <a:rPr lang="mr-IN" sz="2400" baseline="30000" dirty="0">
                <a:solidFill>
                  <a:srgbClr val="FFFFFF"/>
                </a:solidFill>
                <a:latin typeface="Tahoma"/>
              </a:rPr>
              <a:t>−5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	     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(calc.) 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D/</a:t>
            </a:r>
            <a:r>
              <a:rPr lang="mr-IN" sz="2400" dirty="0" err="1">
                <a:solidFill>
                  <a:srgbClr val="FFFFFF"/>
                </a:solidFill>
                <a:latin typeface="Tahoma" charset="0"/>
              </a:rPr>
              <a:t>H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 = 2.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4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3 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x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 10</a:t>
            </a:r>
            <a:r>
              <a:rPr lang="mr-IN" sz="2400" baseline="30000" dirty="0">
                <a:solidFill>
                  <a:srgbClr val="FFFFFF"/>
                </a:solidFill>
                <a:latin typeface="Tahoma" charset="0"/>
              </a:rPr>
              <a:t>−5</a:t>
            </a:r>
            <a:endParaRPr lang="en-US" sz="2400" baseline="300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3E9C7-DC4C-D44A-B324-BAD566C15028}"/>
              </a:ext>
            </a:extLst>
          </p:cNvPr>
          <p:cNvSpPr txBox="1"/>
          <p:nvPr/>
        </p:nvSpPr>
        <p:spPr>
          <a:xfrm>
            <a:off x="1454959" y="94342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25400" dist="38100" dir="2700000" algn="tl">
                    <a:srgbClr val="FFFFFF">
                      <a:alpha val="45000"/>
                    </a:srgbClr>
                  </a:outerShdw>
                </a:effectLst>
                <a:latin typeface="Tahoma" charset="0"/>
              </a:rPr>
              <a:t>✔️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132B7-808F-294A-84A0-C40A728E856D}"/>
              </a:ext>
            </a:extLst>
          </p:cNvPr>
          <p:cNvSpPr txBox="1"/>
          <p:nvPr/>
        </p:nvSpPr>
        <p:spPr>
          <a:xfrm>
            <a:off x="1447801" y="136713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25400" dist="38100" dir="2700000" algn="tl">
                    <a:srgbClr val="FFFFFF">
                      <a:alpha val="45000"/>
                    </a:srgbClr>
                  </a:outerShdw>
                </a:effectLst>
                <a:latin typeface="Tahoma" charset="0"/>
              </a:rPr>
              <a:t>✔️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6ACE7-62E5-30CB-EDBD-DD662D2C49CE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05984" y="1219200"/>
            <a:ext cx="5899150" cy="434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132576" y="2072640"/>
            <a:ext cx="1828800" cy="182880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5129784" y="5562601"/>
            <a:ext cx="6019800" cy="839945"/>
          </a:xfr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effectLst/>
              </a:rPr>
              <a:t>Contributions to the total predicted lithium abundance from the adopted GCE model of Fields &amp; Olive (1999a, 1999b), compared with low metallicity stars (RNB) and high-metallicity stars (Lambert, Heath, &amp; </a:t>
            </a:r>
            <a:r>
              <a:rPr lang="en-US" sz="1200" dirty="0" err="1">
                <a:effectLst/>
              </a:rPr>
              <a:t>Edvardsson</a:t>
            </a:r>
            <a:r>
              <a:rPr lang="en-US" sz="1200" dirty="0">
                <a:effectLst/>
              </a:rPr>
              <a:t> 1991). The solid curve is the sum of all components.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9416" y="6248657"/>
            <a:ext cx="2976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S G Ryan et al. ApJ 530 (2000) L57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20384" y="2160468"/>
            <a:ext cx="1828800" cy="1828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002" y="2323614"/>
            <a:ext cx="305173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Expected from CMB analysis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and standard BBN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220" y="4281584"/>
            <a:ext cx="3190040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Expected from standard BBN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Y</a:t>
            </a:r>
            <a:r>
              <a:rPr lang="en-US" baseline="-25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p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and D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abundance concordance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33533" y="4071408"/>
            <a:ext cx="1828800" cy="182880"/>
          </a:xfrm>
          <a:prstGeom prst="rect">
            <a:avLst/>
          </a:prstGeom>
          <a:solidFill>
            <a:srgbClr val="FF6699">
              <a:alpha val="84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4398" y="2310778"/>
            <a:ext cx="1828800" cy="1828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0748" y="1048512"/>
                <a:ext cx="3249440" cy="77714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no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Best value from observations: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[Li/H] = 1.6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0.3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48" y="1048512"/>
                <a:ext cx="3249440" cy="777146"/>
              </a:xfrm>
              <a:prstGeom prst="rect">
                <a:avLst/>
              </a:prstGeom>
              <a:blipFill>
                <a:blip r:embed="rId3"/>
                <a:stretch>
                  <a:fillRect l="-1938" t="-322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7889" y="5391912"/>
                <a:ext cx="2055371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  <a:ea typeface="Cambria Math" panose="02040503050406030204" pitchFamily="18" charset="0"/>
                  </a:rPr>
                  <a:t>3.9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[Li/H]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5.3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89" y="5391912"/>
                <a:ext cx="2055371" cy="369332"/>
              </a:xfrm>
              <a:prstGeom prst="rect">
                <a:avLst/>
              </a:prstGeom>
              <a:blipFill>
                <a:blip r:embed="rId4"/>
                <a:stretch>
                  <a:fillRect l="-1829" t="-9677" r="-3049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4398" y="3014186"/>
                <a:ext cx="2301592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[Li/H] = 4.45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0.05</a:t>
                </a:r>
                <a:endParaRPr lang="en-US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98" y="3014186"/>
                <a:ext cx="2301592" cy="369332"/>
              </a:xfrm>
              <a:prstGeom prst="rect">
                <a:avLst/>
              </a:prstGeom>
              <a:blipFill>
                <a:blip r:embed="rId5"/>
                <a:stretch>
                  <a:fillRect l="-2186" t="-6452" r="-2732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sz="4400" dirty="0" err="1">
                <a:latin typeface="Tahoma"/>
              </a:rPr>
              <a:t>CLiP</a:t>
            </a:r>
            <a:r>
              <a:rPr lang="en-US" altLang="en-US" sz="4400" dirty="0">
                <a:latin typeface="Tahoma"/>
              </a:rPr>
              <a:t> – Cosmological Lithium Problem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288" y="6379536"/>
            <a:ext cx="3020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400" dirty="0">
                <a:solidFill>
                  <a:srgbClr val="FFFFFF"/>
                </a:solidFill>
                <a:latin typeface="Tahoma" charset="0"/>
              </a:rPr>
              <a:t>BD Fields et al., PDG Review (2016)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088" y="5889867"/>
            <a:ext cx="172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[ ] : 10</a:t>
            </a:r>
            <a:r>
              <a:rPr lang="en-US" sz="20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-10</a:t>
            </a:r>
          </a:p>
        </p:txBody>
      </p:sp>
    </p:spTree>
    <p:extLst>
      <p:ext uri="{BB962C8B-B14F-4D97-AF65-F5344CB8AC3E}">
        <p14:creationId xmlns:p14="http://schemas.microsoft.com/office/powerpoint/2010/main" val="24975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/>
      <p:bldP spid="9" grpId="0"/>
      <p:bldP spid="10" grpId="0" animBg="1"/>
      <p:bldP spid="11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1"/>
            <a:ext cx="67056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cid:image001.png@01D320E2.520EB67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905000" cy="4705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traight Arrow Connector 17"/>
          <p:cNvCxnSpPr/>
          <p:nvPr/>
        </p:nvCxnSpPr>
        <p:spPr bwMode="auto">
          <a:xfrm>
            <a:off x="7292622" y="3641458"/>
            <a:ext cx="708378" cy="625743"/>
          </a:xfrm>
          <a:prstGeom prst="straightConnector1">
            <a:avLst/>
          </a:prstGeom>
          <a:noFill/>
          <a:ln w="635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ounded Rectangle 18"/>
          <p:cNvSpPr/>
          <p:nvPr/>
        </p:nvSpPr>
        <p:spPr bwMode="auto">
          <a:xfrm>
            <a:off x="1841500" y="5695245"/>
            <a:ext cx="1219200" cy="259644"/>
          </a:xfrm>
          <a:prstGeom prst="roundRect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28800" y="6334483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aseline="30000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Be(n,</a:t>
            </a:r>
            <a:r>
              <a:rPr lang="el-GR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30000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878944" y="6345773"/>
            <a:ext cx="1222678" cy="325961"/>
          </a:xfrm>
          <a:prstGeom prst="roundRect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6709834" y="3641458"/>
            <a:ext cx="582789" cy="1235343"/>
          </a:xfrm>
          <a:prstGeom prst="straightConnector1">
            <a:avLst/>
          </a:prstGeom>
          <a:noFill/>
          <a:ln w="635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baseline="30000" dirty="0">
                <a:latin typeface="Tahoma"/>
              </a:rPr>
              <a:t>7</a:t>
            </a:r>
            <a:r>
              <a:rPr lang="en-US" altLang="en-US" dirty="0">
                <a:latin typeface="Tahoma"/>
              </a:rPr>
              <a:t>Be destruction by neutrons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D25DD4-68FC-2242-A008-C2AF2B043105}"/>
              </a:ext>
            </a:extLst>
          </p:cNvPr>
          <p:cNvSpPr txBox="1"/>
          <p:nvPr/>
        </p:nvSpPr>
        <p:spPr>
          <a:xfrm>
            <a:off x="1623751" y="1140768"/>
            <a:ext cx="5428089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Recent measurements @ CERN n_TOF</a:t>
            </a:r>
          </a:p>
        </p:txBody>
      </p:sp>
    </p:spTree>
    <p:extLst>
      <p:ext uri="{BB962C8B-B14F-4D97-AF65-F5344CB8AC3E}">
        <p14:creationId xmlns:p14="http://schemas.microsoft.com/office/powerpoint/2010/main" val="7736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5BBF8-E06A-6463-305F-FC97231F1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dirty="0">
                <a:ln>
                  <a:noFill/>
                </a:ln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End of lecture 1</a:t>
            </a:r>
            <a:endParaRPr kumimoji="0" lang="en-US" altLang="en-US" sz="4800" b="0" i="0" u="none" strike="noStrike" kern="1200" cap="none" spc="0" normalizeH="0" baseline="0" dirty="0">
              <a:ln>
                <a:noFill/>
              </a:ln>
              <a:solidFill>
                <a:srgbClr val="ED9719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aho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0591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053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Text Box 2"/>
          <p:cNvSpPr txBox="1">
            <a:spLocks noChangeArrowheads="1"/>
          </p:cNvSpPr>
          <p:nvPr/>
        </p:nvSpPr>
        <p:spPr bwMode="auto">
          <a:xfrm>
            <a:off x="1526710" y="1676401"/>
            <a:ext cx="89916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3117E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The matter in the universe is essentially in the form of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Hydrogen and Helium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with a tiny addition of “metals”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4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FAE1F-9667-7EBD-1FA0-35E2D12B1FB1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3A28A32-2AFE-816D-FA46-F1132555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Introducing the Universe</a:t>
            </a:r>
          </a:p>
        </p:txBody>
      </p:sp>
    </p:spTree>
    <p:extLst>
      <p:ext uri="{BB962C8B-B14F-4D97-AF65-F5344CB8AC3E}">
        <p14:creationId xmlns:p14="http://schemas.microsoft.com/office/powerpoint/2010/main" val="37245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23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69BB00-85B9-894D-A31F-CE08B65ED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502686"/>
              </p:ext>
            </p:extLst>
          </p:nvPr>
        </p:nvGraphicFramePr>
        <p:xfrm>
          <a:off x="1676399" y="990600"/>
          <a:ext cx="8823326" cy="55000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411663">
                  <a:extLst>
                    <a:ext uri="{9D8B030D-6E8A-4147-A177-3AD203B41FA5}">
                      <a16:colId xmlns:a16="http://schemas.microsoft.com/office/drawing/2014/main" val="1674886373"/>
                    </a:ext>
                  </a:extLst>
                </a:gridCol>
                <a:gridCol w="4411663">
                  <a:extLst>
                    <a:ext uri="{9D8B030D-6E8A-4147-A177-3AD203B41FA5}">
                      <a16:colId xmlns:a16="http://schemas.microsoft.com/office/drawing/2014/main" val="2315712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0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He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baseline="-25000" dirty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= 0.245 ± 0.004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fontAlgn="ct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pPr lvl="0" font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not measurable in stars, emission lines from gaseous nebulae in dwarf galaxies, with very low metallicity</a:t>
                      </a:r>
                    </a:p>
                    <a:p>
                      <a:pPr lvl="0" font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629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D/H = (2.53 ± 0.04) × 10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</a:rPr>
                        <a:t>−5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font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lvl="0" font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from quasar absorption lines (nearly unprocessed gas)</a:t>
                      </a:r>
                    </a:p>
                    <a:p>
                      <a:pPr lvl="0" font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78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font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lvl="0" font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Difficult to measure in unevolved objects + uncertain chemical evolution </a:t>
                      </a:r>
                    </a:p>
                    <a:p>
                      <a:pPr lvl="0" font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less useful as an observational test</a:t>
                      </a:r>
                    </a:p>
                    <a:p>
                      <a:pPr lvl="0" font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34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0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Li</a:t>
                      </a:r>
                    </a:p>
                    <a:p>
                      <a:pPr algn="ctr"/>
                      <a:r>
                        <a:rPr lang="en-US" sz="2400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Li/H=(1.6 ± 0.3) × 10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</a:rPr>
                        <a:t>−10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font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lvl="0" font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from metal-poor stars in the Galactic halo</a:t>
                      </a:r>
                    </a:p>
                    <a:p>
                      <a:pPr lvl="0" font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constant Li/H as function of metal content interpreted as primordial</a:t>
                      </a:r>
                    </a:p>
                    <a:p>
                      <a:pPr lvl="0" font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8759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B66807-FDDF-AAF1-32E0-8B333261894D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144C3C5-3F13-F255-59F0-103635F5A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Introducing the Universe</a:t>
            </a:r>
          </a:p>
        </p:txBody>
      </p:sp>
    </p:spTree>
    <p:extLst>
      <p:ext uri="{BB962C8B-B14F-4D97-AF65-F5344CB8AC3E}">
        <p14:creationId xmlns:p14="http://schemas.microsoft.com/office/powerpoint/2010/main" val="615067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Text Box 2"/>
          <p:cNvSpPr txBox="1">
            <a:spLocks noChangeArrowheads="1"/>
          </p:cNvSpPr>
          <p:nvPr/>
        </p:nvSpPr>
        <p:spPr bwMode="auto">
          <a:xfrm>
            <a:off x="1447800" y="2133600"/>
            <a:ext cx="9144000" cy="192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3117E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  <a:latin typeface="Arial" charset="0"/>
              </a:rPr>
              <a:t>The distribution of the abundance of the elements show common patterns for the stars of our galaxy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3E8CB-39BB-B7F3-3015-B77FD1EE29F9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A94C77A-E909-3BD0-933D-2903DBEF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Introducing the Universe</a:t>
            </a:r>
          </a:p>
        </p:txBody>
      </p:sp>
    </p:spTree>
    <p:extLst>
      <p:ext uri="{BB962C8B-B14F-4D97-AF65-F5344CB8AC3E}">
        <p14:creationId xmlns:p14="http://schemas.microsoft.com/office/powerpoint/2010/main" val="5877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2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23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1219200" y="1219200"/>
            <a:ext cx="223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2400" dirty="0">
                <a:solidFill>
                  <a:srgbClr val="FFFFFF"/>
                </a:solidFill>
                <a:latin typeface="Tahoma" pitchFamily="34" charset="0"/>
              </a:rPr>
              <a:t>Solar </a:t>
            </a:r>
            <a:r>
              <a:rPr lang="it-IT" sz="2400" dirty="0" err="1">
                <a:solidFill>
                  <a:srgbClr val="FFFFFF"/>
                </a:solidFill>
                <a:latin typeface="Tahoma" pitchFamily="34" charset="0"/>
              </a:rPr>
              <a:t>spectrum</a:t>
            </a:r>
            <a:endParaRPr lang="en-US" sz="24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52997" name="Text Box 5"/>
          <p:cNvSpPr txBox="1">
            <a:spLocks noChangeArrowheads="1"/>
          </p:cNvSpPr>
          <p:nvPr/>
        </p:nvSpPr>
        <p:spPr bwMode="auto">
          <a:xfrm>
            <a:off x="1219200" y="2133601"/>
            <a:ext cx="25923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2400" dirty="0">
                <a:solidFill>
                  <a:srgbClr val="FFFFFF"/>
                </a:solidFill>
                <a:latin typeface="Tahoma" pitchFamily="34" charset="0"/>
              </a:rPr>
              <a:t>Earth </a:t>
            </a:r>
            <a:r>
              <a:rPr lang="it-IT" sz="2400" dirty="0" err="1">
                <a:solidFill>
                  <a:srgbClr val="FFFFFF"/>
                </a:solidFill>
                <a:latin typeface="Tahoma" pitchFamily="34" charset="0"/>
              </a:rPr>
              <a:t>crust</a:t>
            </a:r>
            <a:r>
              <a:rPr lang="it-IT" sz="2400" dirty="0">
                <a:solidFill>
                  <a:srgbClr val="FFFFFF"/>
                </a:solidFill>
                <a:latin typeface="Tahoma" pitchFamily="34" charset="0"/>
              </a:rPr>
              <a:t> &amp; </a:t>
            </a:r>
            <a:r>
              <a:rPr lang="it-IT" sz="2400" dirty="0" err="1">
                <a:solidFill>
                  <a:srgbClr val="FFFFFF"/>
                </a:solidFill>
                <a:latin typeface="Tahoma" pitchFamily="34" charset="0"/>
              </a:rPr>
              <a:t>sea</a:t>
            </a:r>
            <a:endParaRPr lang="en-US" sz="24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52998" name="Text Box 6"/>
          <p:cNvSpPr txBox="1">
            <a:spLocks noChangeArrowheads="1"/>
          </p:cNvSpPr>
          <p:nvPr/>
        </p:nvSpPr>
        <p:spPr bwMode="auto">
          <a:xfrm>
            <a:off x="1230314" y="1676400"/>
            <a:ext cx="169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2400">
                <a:solidFill>
                  <a:srgbClr val="FFFFFF"/>
                </a:solidFill>
                <a:latin typeface="Tahoma" pitchFamily="34" charset="0"/>
              </a:rPr>
              <a:t>Meteorites </a:t>
            </a:r>
            <a:endParaRPr lang="en-US" sz="240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8529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667000"/>
            <a:ext cx="3505200" cy="413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4038600" y="1182258"/>
            <a:ext cx="6991082" cy="5895980"/>
            <a:chOff x="2895600" y="1182258"/>
            <a:chExt cx="6991082" cy="58959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559" t="27899" r="2983" b="-3333"/>
            <a:stretch/>
          </p:blipFill>
          <p:spPr>
            <a:xfrm>
              <a:off x="2895600" y="1182258"/>
              <a:ext cx="6991082" cy="5895980"/>
            </a:xfrm>
            <a:prstGeom prst="rect">
              <a:avLst/>
            </a:prstGeom>
          </p:spPr>
        </p:pic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7905750" y="6507163"/>
              <a:ext cx="19240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z="1200">
                  <a:solidFill>
                    <a:srgbClr val="FFFFFF"/>
                  </a:solidFill>
                  <a:latin typeface="Helvetica" charset="0"/>
                </a:rPr>
                <a:t>alberto.mengoni@cern.ch</a:t>
              </a:r>
              <a:endParaRPr lang="en-US" altLang="en-US" sz="1200">
                <a:solidFill>
                  <a:srgbClr val="FFFFFF"/>
                </a:solidFill>
                <a:latin typeface="Helvetica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553200" y="3429000"/>
              <a:ext cx="2895600" cy="76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76238" indent="-376238" defTabSz="1001713" fontAlgn="base">
                <a:spcBef>
                  <a:spcPct val="20000"/>
                </a:spcBef>
                <a:spcAft>
                  <a:spcPct val="0"/>
                </a:spcAft>
                <a:buClr>
                  <a:srgbClr val="ED9719"/>
                </a:buClr>
                <a:buSzPct val="65000"/>
              </a:pPr>
              <a:endPara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697955" y="3976033"/>
              <a:ext cx="598025" cy="7252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76238" indent="-376238" defTabSz="1001713" fontAlgn="base">
                <a:spcBef>
                  <a:spcPct val="20000"/>
                </a:spcBef>
                <a:spcAft>
                  <a:spcPct val="0"/>
                </a:spcAft>
                <a:buClr>
                  <a:srgbClr val="ED9719"/>
                </a:buClr>
                <a:buSzPct val="65000"/>
              </a:pPr>
              <a:endPara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395125" y="4297670"/>
              <a:ext cx="598025" cy="7252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76238" indent="-376238" defTabSz="1001713" fontAlgn="base">
                <a:spcBef>
                  <a:spcPct val="20000"/>
                </a:spcBef>
                <a:spcAft>
                  <a:spcPct val="0"/>
                </a:spcAft>
                <a:buClr>
                  <a:srgbClr val="ED9719"/>
                </a:buClr>
                <a:buSzPct val="65000"/>
              </a:pPr>
              <a:endPara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8690320" y="4309245"/>
              <a:ext cx="598025" cy="7252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76238" indent="-376238" defTabSz="1001713" fontAlgn="base">
                <a:spcBef>
                  <a:spcPct val="20000"/>
                </a:spcBef>
                <a:spcAft>
                  <a:spcPct val="0"/>
                </a:spcAft>
                <a:buClr>
                  <a:srgbClr val="ED9719"/>
                </a:buClr>
                <a:buSzPct val="65000"/>
              </a:pPr>
              <a:endPara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91001" y="1995206"/>
            <a:ext cx="1083951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98.1%</a:t>
            </a:r>
          </a:p>
        </p:txBody>
      </p:sp>
      <p:cxnSp>
        <p:nvCxnSpPr>
          <p:cNvPr id="29" name="Elbow Connector 28"/>
          <p:cNvCxnSpPr/>
          <p:nvPr/>
        </p:nvCxnSpPr>
        <p:spPr bwMode="auto">
          <a:xfrm rot="10800000" flipV="1">
            <a:off x="3913909" y="2456870"/>
            <a:ext cx="1211118" cy="789778"/>
          </a:xfrm>
          <a:prstGeom prst="bentConnector3">
            <a:avLst>
              <a:gd name="adj1" fmla="val 1396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Elbow Connector 35"/>
          <p:cNvCxnSpPr/>
          <p:nvPr/>
        </p:nvCxnSpPr>
        <p:spPr bwMode="auto">
          <a:xfrm rot="10800000" flipV="1">
            <a:off x="3913908" y="2456870"/>
            <a:ext cx="734292" cy="586515"/>
          </a:xfrm>
          <a:prstGeom prst="bentConnector3">
            <a:avLst>
              <a:gd name="adj1" fmla="val 471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3">
            <a:extLst>
              <a:ext uri="{FF2B5EF4-FFF2-40B4-BE49-F238E27FC236}">
                <a16:creationId xmlns:a16="http://schemas.microsoft.com/office/drawing/2014/main" id="{95CE70A7-089E-A4C9-EF47-2BA655333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Introducing the Universe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2B23D-3678-085C-D7E4-BACC896F51A2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0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2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2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2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2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2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2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996" grpId="0" autoUpdateAnimBg="0"/>
      <p:bldP spid="852997" grpId="0" autoUpdateAnimBg="0"/>
      <p:bldP spid="852998" grpId="0" autoUpdateAnimBg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4CF97DAC-B9F8-E438-550F-2FE8D3939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Introducing the Universe</a:t>
            </a:r>
          </a:p>
        </p:txBody>
      </p:sp>
      <p:sp>
        <p:nvSpPr>
          <p:cNvPr id="1722370" name="Text Box 2"/>
          <p:cNvSpPr txBox="1">
            <a:spLocks noChangeArrowheads="1"/>
          </p:cNvSpPr>
          <p:nvPr/>
        </p:nvSpPr>
        <p:spPr bwMode="auto">
          <a:xfrm>
            <a:off x="1595770" y="1066801"/>
            <a:ext cx="939892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3117E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Our universe is formed of matter and radiation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Both of them come in quantized forms (particles and photons)</a:t>
            </a:r>
          </a:p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We live (now) in a universe of matter 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𝜌(</a:t>
            </a:r>
            <a:r>
              <a:rPr lang="en-US" altLang="en-US" sz="2000" dirty="0" err="1">
                <a:solidFill>
                  <a:srgbClr val="FFFFFF"/>
                </a:solidFill>
                <a:latin typeface="Arial" charset="0"/>
              </a:rPr>
              <a:t>E</a:t>
            </a:r>
            <a:r>
              <a:rPr lang="en-US" altLang="en-US" sz="2000" baseline="-25000" dirty="0" err="1">
                <a:solidFill>
                  <a:srgbClr val="FFFFFF"/>
                </a:solidFill>
                <a:latin typeface="Arial" charset="0"/>
              </a:rPr>
              <a:t>matter</a:t>
            </a: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) &gt;&gt; 𝜌(</a:t>
            </a:r>
            <a:r>
              <a:rPr lang="en-US" altLang="en-US" sz="2000" dirty="0" err="1">
                <a:solidFill>
                  <a:srgbClr val="FFFFFF"/>
                </a:solidFill>
                <a:latin typeface="Arial" charset="0"/>
              </a:rPr>
              <a:t>E</a:t>
            </a:r>
            <a:r>
              <a:rPr lang="en-US" altLang="en-US" sz="2000" baseline="-25000" dirty="0" err="1">
                <a:solidFill>
                  <a:srgbClr val="FFFFFF"/>
                </a:solidFill>
                <a:latin typeface="Arial" charset="0"/>
              </a:rPr>
              <a:t>rad</a:t>
            </a: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)</a:t>
            </a:r>
          </a:p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Atomic nuclei exist in the universe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Radioactivity and nuclear reactions show that nuclei are NOT immutable 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objects but that they have been formed somewhere, sometime </a:t>
            </a:r>
          </a:p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The matter in the universe is essentially in the form of Hydrogen and Helium 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 with a tiny addition of “metals”</a:t>
            </a:r>
          </a:p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The distribution of the abundance of the elements show common patterns </a:t>
            </a:r>
            <a:br>
              <a:rPr lang="en-US" alt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charset="0"/>
              </a:rPr>
              <a:t>  for the stars of our galaxy</a:t>
            </a:r>
          </a:p>
          <a:p>
            <a:pPr marL="457200" indent="-4572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22373" name="Text Box 5"/>
          <p:cNvSpPr txBox="1">
            <a:spLocks noChangeArrowheads="1"/>
          </p:cNvSpPr>
          <p:nvPr/>
        </p:nvSpPr>
        <p:spPr bwMode="auto">
          <a:xfrm>
            <a:off x="1219201" y="6364289"/>
            <a:ext cx="450796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altLang="en-US" sz="1000" dirty="0">
                <a:solidFill>
                  <a:srgbClr val="FFFFFF"/>
                </a:solidFill>
                <a:latin typeface="Tahoma" charset="0"/>
              </a:rPr>
              <a:t>Source: for example C.E. Rolfs and W.S. Rodney, "Cauldrons in the Cosmos”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altLang="en-US" sz="1000" dirty="0">
                <a:solidFill>
                  <a:srgbClr val="FFFFFF"/>
                </a:solidFill>
                <a:latin typeface="Tahoma" charset="0"/>
              </a:rPr>
              <a:t>            The University of Chicago Press (1988)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DB0D3F-13EF-E243-824B-D118AEC57B7A}"/>
              </a:ext>
            </a:extLst>
          </p:cNvPr>
          <p:cNvCxnSpPr/>
          <p:nvPr/>
        </p:nvCxnSpPr>
        <p:spPr bwMode="auto">
          <a:xfrm flipV="1">
            <a:off x="2514600" y="1772910"/>
            <a:ext cx="2362200" cy="914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59462A-1338-7045-AB43-E3CDE304D16A}"/>
              </a:ext>
            </a:extLst>
          </p:cNvPr>
          <p:cNvCxnSpPr/>
          <p:nvPr/>
        </p:nvCxnSpPr>
        <p:spPr bwMode="auto">
          <a:xfrm>
            <a:off x="2514601" y="1772911"/>
            <a:ext cx="2378529" cy="892629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5921" dir="99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09670C-A691-16B1-B231-1BD62998981D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9BBEF1-FBEA-5152-25FA-198083CAA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258" y="711279"/>
            <a:ext cx="7464090" cy="56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1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FFFFFF"/>
      </a:hlink>
      <a:folHlink>
        <a:srgbClr val="FFFFFF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76238" marR="0" indent="-376238" algn="l" defTabSz="100171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D9719"/>
          </a:buClr>
          <a:buSzPct val="65000"/>
          <a:buFont typeface="Wingdings" charset="2"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76238" marR="0" indent="-376238" algn="l" defTabSz="100171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D9719"/>
          </a:buClr>
          <a:buSzPct val="65000"/>
          <a:buFont typeface="Wingdings" charset="2"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9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0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FFFF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6078</TotalTime>
  <Words>2018</Words>
  <Application>Microsoft Macintosh PowerPoint</Application>
  <PresentationFormat>Widescreen</PresentationFormat>
  <Paragraphs>345</Paragraphs>
  <Slides>47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Aptos</vt:lpstr>
      <vt:lpstr>Arial</vt:lpstr>
      <vt:lpstr>Cambria Math</vt:lpstr>
      <vt:lpstr>Courier New</vt:lpstr>
      <vt:lpstr>Helvetica</vt:lpstr>
      <vt:lpstr>Tahoma</vt:lpstr>
      <vt:lpstr>Times New Roman</vt:lpstr>
      <vt:lpstr>Wingdings</vt:lpstr>
      <vt:lpstr>Textured</vt:lpstr>
      <vt:lpstr>Modeling nuclear processes for stellar evolution and nucleosynthesis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Mengoni</dc:creator>
  <cp:lastModifiedBy>Alberto Mengoni</cp:lastModifiedBy>
  <cp:revision>71</cp:revision>
  <dcterms:created xsi:type="dcterms:W3CDTF">2024-05-08T08:40:54Z</dcterms:created>
  <dcterms:modified xsi:type="dcterms:W3CDTF">2024-05-17T05:19:25Z</dcterms:modified>
</cp:coreProperties>
</file>