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Nunito"/>
      <p:regular r:id="rId23"/>
      <p:bold r:id="rId24"/>
      <p:italic r:id="rId25"/>
      <p:boldItalic r:id="rId26"/>
    </p:embeddedFont>
    <p:embeddedFont>
      <p:font typeface="Maven Pro"/>
      <p:regular r:id="rId27"/>
      <p:bold r:id="rId28"/>
    </p:embeddedFont>
    <p:embeddedFont>
      <p:font typeface="Roboto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3991D4-6589-46D1-A318-65F3B1BC879D}">
  <a:tblStyle styleId="{C03991D4-6589-46D1-A318-65F3B1BC879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5B9BD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5B9BD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5B9BD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5B9BD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MavenPro-bold.fntdata"/><Relationship Id="rId27" Type="http://schemas.openxmlformats.org/officeDocument/2006/relationships/font" Target="fonts/MavenPr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Light-italic.fntdata"/><Relationship Id="rId30" Type="http://schemas.openxmlformats.org/officeDocument/2006/relationships/font" Target="fonts/RobotoLight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RobotoLigh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055c0c1528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055c0c1528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055c0c1528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055c0c1528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055c0c1528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055c0c1528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55c0c1528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55c0c1528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55c0c1528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55c0c1528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055c0c1528_1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055c0c1528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055c0c1528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055c0c1528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04f702d95c_0_1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04f702d95c_0_1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055c0c1528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055c0c1528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055c0c152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055c0c152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055c0c1528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055c0c1528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055c0c1528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055c0c1528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055c0c1528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055c0c1528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055c0c1528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055c0c1528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055c0c1528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055c0c1528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0" Type="http://schemas.openxmlformats.org/officeDocument/2006/relationships/image" Target="../media/image18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1.jpg"/><Relationship Id="rId7" Type="http://schemas.openxmlformats.org/officeDocument/2006/relationships/image" Target="../media/image9.jpg"/><Relationship Id="rId8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175300" y="318425"/>
            <a:ext cx="53067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Dipartimento di Fisica dell’Università di Genova 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747800" y="23771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50" y="4157025"/>
            <a:ext cx="312946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775" y="3717738"/>
            <a:ext cx="2517074" cy="151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Astrofisica e cosmologia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2"/>
          <p:cNvSpPr/>
          <p:nvPr/>
        </p:nvSpPr>
        <p:spPr>
          <a:xfrm>
            <a:off x="384250" y="1431150"/>
            <a:ext cx="4100382" cy="31098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F9F4"/>
          </a:solidFill>
          <a:ln cap="flat" cmpd="sng" w="38150">
            <a:solidFill>
              <a:srgbClr val="33CC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La fisica delle </a:t>
            </a:r>
            <a:r>
              <a:rPr i="0" lang="en" sz="2000" u="none" strike="noStrike">
                <a:solidFill>
                  <a:srgbClr val="6B0094"/>
                </a:solidFill>
                <a:latin typeface="Roboto Light"/>
                <a:ea typeface="Roboto Light"/>
                <a:cs typeface="Roboto Light"/>
                <a:sym typeface="Roboto Light"/>
              </a:rPr>
              <a:t>stelle</a:t>
            </a: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 e del </a:t>
            </a:r>
            <a:r>
              <a:rPr i="0" lang="en" sz="2000" u="none" strike="noStrike">
                <a:solidFill>
                  <a:srgbClr val="990000"/>
                </a:solidFill>
                <a:latin typeface="Roboto Light"/>
                <a:ea typeface="Roboto Light"/>
                <a:cs typeface="Roboto Light"/>
                <a:sym typeface="Roboto Light"/>
              </a:rPr>
              <a:t>Sole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Struttura ed evoluzione delle Galassie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3366FF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3366FF"/>
                </a:solidFill>
                <a:latin typeface="Roboto Light"/>
                <a:ea typeface="Roboto Light"/>
                <a:cs typeface="Roboto Light"/>
                <a:sym typeface="Roboto Light"/>
              </a:rPr>
              <a:t>La cosmologia: </a:t>
            </a: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il Big Bang, la nucleo-sintesi, ...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Lo studio dei fenomeni estremi: buchi neri, nuclei galattici attivi, raggi cosmici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990000"/>
                </a:solidFill>
                <a:latin typeface="Roboto Light"/>
                <a:ea typeface="Roboto Light"/>
                <a:cs typeface="Roboto Light"/>
                <a:sym typeface="Roboto Light"/>
              </a:rPr>
              <a:t>Si torna alla fisica delle particelle!!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53" name="Google Shape;3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2775" y="368700"/>
            <a:ext cx="3501575" cy="163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238" y="2260600"/>
            <a:ext cx="4043050" cy="26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2"/>
          <p:cNvSpPr txBox="1"/>
          <p:nvPr/>
        </p:nvSpPr>
        <p:spPr>
          <a:xfrm>
            <a:off x="6132645" y="4464212"/>
            <a:ext cx="2640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r>
              <a:rPr b="1" i="0" lang="en" sz="1400" u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Galassia Whirlpool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r>
              <a:rPr b="1" i="0" lang="en" sz="1400" u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Telescopio del Parco dell’Antola</a:t>
            </a:r>
            <a:endParaRPr b="1" i="0" sz="1400" u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Studiare al DIFI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3"/>
          <p:cNvSpPr txBox="1"/>
          <p:nvPr>
            <p:ph idx="1" type="body"/>
          </p:nvPr>
        </p:nvSpPr>
        <p:spPr>
          <a:xfrm>
            <a:off x="329400" y="1159250"/>
            <a:ext cx="8485200" cy="3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494429"/>
                </a:solidFill>
              </a:rPr>
              <a:t>Un dipartimento a misura di studente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494429"/>
                </a:solidFill>
              </a:rPr>
              <a:t>Rapporto matricole/docenti molto favorevole</a:t>
            </a:r>
            <a:endParaRPr sz="1400">
              <a:solidFill>
                <a:srgbClr val="494429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494429"/>
                </a:solidFill>
              </a:rPr>
              <a:t>Tutor e professori molto disponibili</a:t>
            </a:r>
            <a:endParaRPr sz="1400">
              <a:solidFill>
                <a:srgbClr val="494429"/>
              </a:solidFill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94429"/>
              </a:buClr>
              <a:buSzPts val="1400"/>
              <a:buChar char="■"/>
            </a:pPr>
            <a:r>
              <a:rPr lang="en" sz="1400">
                <a:solidFill>
                  <a:srgbClr val="494429"/>
                </a:solidFill>
              </a:rPr>
              <a:t>Docenti presenti in Dipartimento per le loro attività di ricerca</a:t>
            </a:r>
            <a:endParaRPr sz="1400">
              <a:solidFill>
                <a:srgbClr val="494429"/>
              </a:solidFill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94429"/>
              </a:buClr>
              <a:buSzPts val="1400"/>
              <a:buChar char="■"/>
            </a:pPr>
            <a:r>
              <a:rPr lang="en" sz="1400">
                <a:solidFill>
                  <a:srgbClr val="494429"/>
                </a:solidFill>
              </a:rPr>
              <a:t>Tutor (studenti degli ultimi anno, dottorandi e post-Doc) per i vari insegnamenti della triennale</a:t>
            </a:r>
            <a:endParaRPr sz="1400">
              <a:solidFill>
                <a:srgbClr val="494429"/>
              </a:solidFill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94429"/>
              </a:buClr>
              <a:buSzPts val="1400"/>
              <a:buChar char="■"/>
            </a:pPr>
            <a:r>
              <a:rPr lang="en" sz="1400">
                <a:solidFill>
                  <a:srgbClr val="494429"/>
                </a:solidFill>
              </a:rPr>
              <a:t>Tutor di orientamento come riferimento per le matricole</a:t>
            </a:r>
            <a:endParaRPr sz="1400">
              <a:solidFill>
                <a:srgbClr val="494429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494429"/>
                </a:solidFill>
              </a:rPr>
              <a:t>Laboratori attrezzati e aule informatiche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494429"/>
                </a:solidFill>
              </a:rPr>
              <a:t>Tanti spazi per studiare </a:t>
            </a:r>
            <a:endParaRPr sz="1400">
              <a:solidFill>
                <a:srgbClr val="494429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494429"/>
                </a:solidFill>
              </a:rPr>
              <a:t>Borse di studio e premi di studi</a:t>
            </a:r>
            <a:endParaRPr sz="1400">
              <a:solidFill>
                <a:srgbClr val="494429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Possibilità</a:t>
            </a:r>
            <a:r>
              <a:rPr lang="en" sz="1400">
                <a:solidFill>
                  <a:srgbClr val="434343"/>
                </a:solidFill>
              </a:rPr>
              <a:t> di inserimento nel mondo del lavoro a più livelli:</a:t>
            </a:r>
            <a:endParaRPr sz="1400">
              <a:solidFill>
                <a:srgbClr val="434343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Laurea</a:t>
            </a:r>
            <a:endParaRPr sz="1400">
              <a:solidFill>
                <a:srgbClr val="434343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Laurea Magistrale</a:t>
            </a:r>
            <a:endParaRPr sz="1400">
              <a:solidFill>
                <a:srgbClr val="434343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Dottorato o Scuola di Specializzazione in Fisica Medica </a:t>
            </a:r>
            <a:endParaRPr sz="195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Studiare Fisica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4"/>
          <p:cNvSpPr txBox="1"/>
          <p:nvPr>
            <p:ph idx="1" type="body"/>
          </p:nvPr>
        </p:nvSpPr>
        <p:spPr>
          <a:xfrm>
            <a:off x="329400" y="1159250"/>
            <a:ext cx="8485200" cy="3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494429"/>
                </a:solidFill>
              </a:rPr>
              <a:t>Prerequisiti per i Corsi di Laurea ? Nessuno in particolare ! </a:t>
            </a:r>
            <a:endParaRPr sz="1500">
              <a:solidFill>
                <a:srgbClr val="49442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94429"/>
                </a:solidFill>
              </a:rPr>
              <a:t>Se non tanta curiosità di indagare come è fatto il mondo che ci circonda…</a:t>
            </a:r>
            <a:endParaRPr sz="1500">
              <a:solidFill>
                <a:srgbClr val="49442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94429"/>
                </a:solidFill>
              </a:rPr>
              <a:t>Laurea Triennale in Fisica: formazione comune a tutti i settori della Fisica</a:t>
            </a:r>
            <a:endParaRPr sz="1500">
              <a:solidFill>
                <a:srgbClr val="49442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94429"/>
                </a:solidFill>
              </a:rPr>
              <a:t>Laurea Magistrale: specializzazione secondo “percorsi” (o curriculum)</a:t>
            </a:r>
            <a:endParaRPr sz="1500">
              <a:solidFill>
                <a:srgbClr val="49442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94429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494429"/>
                </a:solidFill>
              </a:rPr>
              <a:t>I laureati in Fisica hanno buone prospettive di trovare lavoro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494429"/>
                </a:solidFill>
              </a:rPr>
              <a:t>nel pubblico (università, enti di ricerca, scuole,...)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494429"/>
                </a:solidFill>
              </a:rPr>
              <a:t>nel privato (aziende e industrie)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494429"/>
                </a:solidFill>
              </a:rPr>
              <a:t>… e molti sono all'estero (molto apprezzati) !</a:t>
            </a:r>
            <a:endParaRPr sz="1500">
              <a:solidFill>
                <a:srgbClr val="494429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94429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494429"/>
                </a:solidFill>
              </a:rPr>
              <a:t>A 3 anni dalla laurea magistrale, il tasso di disoccupazione dei laureati in Fisica è ~ 3.4% (fonte AlmaLaurea)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9442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Corso di Laurea in Fisica (Triennale)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5"/>
          <p:cNvSpPr txBox="1"/>
          <p:nvPr>
            <p:ph idx="1" type="body"/>
          </p:nvPr>
        </p:nvSpPr>
        <p:spPr>
          <a:xfrm>
            <a:off x="329400" y="1159250"/>
            <a:ext cx="8485200" cy="3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B3949"/>
                </a:solidFill>
              </a:rPr>
              <a:t>19 insegnamenti su 3 anni + prova finale  </a:t>
            </a:r>
            <a:endParaRPr b="1" sz="1400">
              <a:solidFill>
                <a:srgbClr val="2B394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B3949"/>
                </a:solidFill>
              </a:rPr>
              <a:t>17 insegnamenti obbligatori:</a:t>
            </a:r>
            <a:endParaRPr b="1" sz="1400">
              <a:solidFill>
                <a:srgbClr val="2B394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ts val="1400"/>
              <a:buChar char="○"/>
            </a:pPr>
            <a:r>
              <a:rPr b="1" lang="en" sz="1400">
                <a:solidFill>
                  <a:srgbClr val="38761D"/>
                </a:solidFill>
              </a:rPr>
              <a:t>Insegnamenti di Fisica classica e Fisica quantistica di base</a:t>
            </a:r>
            <a:r>
              <a:rPr lang="en" sz="1400">
                <a:solidFill>
                  <a:srgbClr val="38761D"/>
                </a:solidFill>
              </a:rPr>
              <a:t> </a:t>
            </a:r>
            <a:r>
              <a:rPr lang="en" sz="1400">
                <a:solidFill>
                  <a:srgbClr val="2B3949"/>
                </a:solidFill>
              </a:rPr>
              <a:t> (meccanica, termodinamica, elettromagnetismo nel vuoto e nella materia, meccanica quantistica..)</a:t>
            </a:r>
            <a:endParaRPr sz="1400">
              <a:solidFill>
                <a:srgbClr val="2B394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ts val="1400"/>
              <a:buChar char="○"/>
            </a:pPr>
            <a:r>
              <a:rPr b="1" lang="en" sz="1400">
                <a:solidFill>
                  <a:srgbClr val="85200C"/>
                </a:solidFill>
              </a:rPr>
              <a:t>Insegnamenti di Laboratorio</a:t>
            </a:r>
            <a:r>
              <a:rPr lang="en" sz="1400">
                <a:solidFill>
                  <a:srgbClr val="2B3949"/>
                </a:solidFill>
              </a:rPr>
              <a:t>  (probabilità e statistica, misure, elettronica analogica e digitale, acquisizione dati, programmazione)</a:t>
            </a:r>
            <a:endParaRPr sz="1400">
              <a:solidFill>
                <a:srgbClr val="2B394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Char char="○"/>
            </a:pPr>
            <a:r>
              <a:rPr b="1" lang="en" sz="1400">
                <a:solidFill>
                  <a:srgbClr val="B45F06"/>
                </a:solidFill>
              </a:rPr>
              <a:t>Analisi, Geometria e Metodi matematici della Fisica  </a:t>
            </a:r>
            <a:endParaRPr b="1" sz="1400">
              <a:solidFill>
                <a:srgbClr val="B45F0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ts val="1400"/>
              <a:buChar char="○"/>
            </a:pPr>
            <a:r>
              <a:rPr b="1" lang="en" sz="1400">
                <a:solidFill>
                  <a:srgbClr val="1C4587"/>
                </a:solidFill>
              </a:rPr>
              <a:t>Chimica  </a:t>
            </a:r>
            <a:r>
              <a:rPr lang="en" sz="1400">
                <a:solidFill>
                  <a:srgbClr val="2B3949"/>
                </a:solidFill>
              </a:rPr>
              <a:t> </a:t>
            </a:r>
            <a:endParaRPr sz="1400">
              <a:solidFill>
                <a:srgbClr val="2B394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ts val="1400"/>
              <a:buChar char="○"/>
            </a:pPr>
            <a:r>
              <a:rPr lang="en" sz="1400">
                <a:solidFill>
                  <a:srgbClr val="2B3949"/>
                </a:solidFill>
              </a:rPr>
              <a:t>Basi di Fisica della materia e di Fisica nucleare e delle particelle </a:t>
            </a:r>
            <a:endParaRPr sz="1400">
              <a:solidFill>
                <a:srgbClr val="2B394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ts val="1400"/>
              <a:buChar char="●"/>
            </a:pPr>
            <a:r>
              <a:rPr b="1" lang="en" sz="1400">
                <a:solidFill>
                  <a:srgbClr val="2B3949"/>
                </a:solidFill>
              </a:rPr>
              <a:t>2 insegnamenti a scelta</a:t>
            </a:r>
            <a:r>
              <a:rPr lang="en" sz="1400">
                <a:solidFill>
                  <a:srgbClr val="2B3949"/>
                </a:solidFill>
              </a:rPr>
              <a:t>: qualche esempio</a:t>
            </a:r>
            <a:endParaRPr sz="1400">
              <a:solidFill>
                <a:srgbClr val="2B3949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3949"/>
                </a:solidFill>
              </a:rPr>
              <a:t>Introduzione alle tecnologie quantistiche  	  Ottica applicate</a:t>
            </a:r>
            <a:endParaRPr sz="1400">
              <a:solidFill>
                <a:srgbClr val="2B3949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3949"/>
                </a:solidFill>
              </a:rPr>
              <a:t>Biofisica                                                                   Fisica Classica avanzata</a:t>
            </a:r>
            <a:endParaRPr sz="1400">
              <a:solidFill>
                <a:srgbClr val="2B3949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3949"/>
                </a:solidFill>
              </a:rPr>
              <a:t>Metodi di simulazione applicati alla fisica	  Introduzione all’Astrofisica e Cosmologia</a:t>
            </a:r>
            <a:endParaRPr sz="1400">
              <a:solidFill>
                <a:srgbClr val="2B3949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3949"/>
                </a:solidFill>
              </a:rPr>
              <a:t>Fluidodinamica generale                                       Stage in azienda</a:t>
            </a:r>
            <a:endParaRPr sz="1400">
              <a:solidFill>
                <a:srgbClr val="49442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6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Corso di Laurea in Fisica Magistrale</a:t>
            </a:r>
            <a:endParaRPr/>
          </a:p>
        </p:txBody>
      </p:sp>
      <p:sp>
        <p:nvSpPr>
          <p:cNvPr id="379" name="Google Shape;379;p26"/>
          <p:cNvSpPr txBox="1"/>
          <p:nvPr>
            <p:ph idx="1" type="body"/>
          </p:nvPr>
        </p:nvSpPr>
        <p:spPr>
          <a:xfrm>
            <a:off x="329400" y="1159250"/>
            <a:ext cx="8485200" cy="3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5 Percorsi tradizionali</a:t>
            </a: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 (curricula)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Fisica Teorica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Fisica delle Interazioni Fondamentali (Nucleare e Particelle)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Fisica della Materia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Fisica Applicata (Biofisica, Fisica medica, ambientale, dell’atmosfera, per i beni culturali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Astrofisica e Cosmologia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1 Percorso internazionale</a:t>
            </a: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 (doppio titolo con Aix-Marseille)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11 insegnamenti più tesi magistrale (che è sempre un lavoro di ricerca originale)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3 insegnamenti obbligatori per completare la preparazione comune a tutti gli studenti: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Fisica della Materia 2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Fisica Nucleare e delle Particelle 2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Fisica Teorica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8 insegnamenti opzionali di cui 2 a scelta libera dello studente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Versatilità nella scelta degli insegnamenti: due piani di studio di diversi curricula possono essere identici o differire di 7 insegnamenti</a:t>
            </a:r>
            <a:endParaRPr b="1" sz="1400">
              <a:solidFill>
                <a:srgbClr val="2B394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7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Studiare</a:t>
            </a:r>
            <a:r>
              <a:rPr lang="en"/>
              <a:t> Scienze dei Materiali</a:t>
            </a:r>
            <a:endParaRPr/>
          </a:p>
        </p:txBody>
      </p:sp>
      <p:sp>
        <p:nvSpPr>
          <p:cNvPr id="385" name="Google Shape;385;p27"/>
          <p:cNvSpPr txBox="1"/>
          <p:nvPr>
            <p:ph idx="1" type="body"/>
          </p:nvPr>
        </p:nvSpPr>
        <p:spPr>
          <a:xfrm>
            <a:off x="331200" y="352200"/>
            <a:ext cx="8485200" cy="47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Nessun </a:t>
            </a:r>
            <a:r>
              <a:rPr lang="en" sz="16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prerequisito</a:t>
            </a:r>
            <a:r>
              <a:rPr lang="en" sz="16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 specifico per l’ammissione alla laurea triennale.</a:t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Obiettivi formativi interdisciplinari:</a:t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434343"/>
                </a:solidFill>
              </a:rPr>
              <a:t>solide conoscenze di fisica, chimica e tecnologia  dei materiali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434343"/>
                </a:solidFill>
              </a:rPr>
              <a:t>capacità operative in laboratorio: preparare, caratterizzare e qualificare i materiali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434343"/>
                </a:solidFill>
              </a:rPr>
              <a:t>attitudine a risolvere i problemi con impostazione interdisciplinare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</a:rPr>
              <a:t>    </a:t>
            </a:r>
            <a:r>
              <a:rPr b="1" lang="en" sz="1200">
                <a:solidFill>
                  <a:srgbClr val="434343"/>
                </a:solidFill>
              </a:rPr>
              <a:t>FISICA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434343"/>
                </a:solidFill>
              </a:rPr>
              <a:t> 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434343"/>
                </a:solidFill>
              </a:rPr>
              <a:t>Laureati si inseriscono  con facilità nel mondo industriale (dopo 5 anni: 100 % occupati *)</a:t>
            </a:r>
            <a:endParaRPr sz="1600">
              <a:solidFill>
                <a:srgbClr val="434343"/>
              </a:solidFill>
            </a:endParaRPr>
          </a:p>
          <a:p>
            <a:pPr indent="-253894" lvl="0" marL="3254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unito"/>
              <a:buChar char="•"/>
            </a:pPr>
            <a:r>
              <a:rPr lang="en" sz="1500">
                <a:solidFill>
                  <a:srgbClr val="434343"/>
                </a:solidFill>
              </a:rPr>
              <a:t>Industrie che sviluppano materiali innovativi</a:t>
            </a:r>
            <a:endParaRPr sz="1500">
              <a:solidFill>
                <a:srgbClr val="434343"/>
              </a:solidFill>
            </a:endParaRPr>
          </a:p>
          <a:p>
            <a:pPr indent="-253894" lvl="0" marL="3254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unito"/>
              <a:buChar char="•"/>
            </a:pPr>
            <a:r>
              <a:rPr lang="en" sz="1500">
                <a:solidFill>
                  <a:srgbClr val="434343"/>
                </a:solidFill>
              </a:rPr>
              <a:t>Ricerca e sviluppo</a:t>
            </a:r>
            <a:endParaRPr sz="1500">
              <a:solidFill>
                <a:srgbClr val="434343"/>
              </a:solidFill>
            </a:endParaRPr>
          </a:p>
          <a:p>
            <a:pPr indent="-253894" lvl="0" marL="3254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unito"/>
              <a:buChar char="•"/>
            </a:pPr>
            <a:r>
              <a:rPr lang="en" sz="1500">
                <a:solidFill>
                  <a:srgbClr val="434343"/>
                </a:solidFill>
              </a:rPr>
              <a:t>Enti certificatori</a:t>
            </a:r>
            <a:endParaRPr sz="1500">
              <a:solidFill>
                <a:srgbClr val="434343"/>
              </a:solidFill>
            </a:endParaRPr>
          </a:p>
          <a:p>
            <a:pPr indent="-253894" lvl="0" marL="3254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unito"/>
              <a:buChar char="•"/>
            </a:pPr>
            <a:r>
              <a:rPr lang="en" sz="1500">
                <a:solidFill>
                  <a:srgbClr val="434343"/>
                </a:solidFill>
              </a:rPr>
              <a:t>Settore pubblico                                                                                                  </a:t>
            </a:r>
            <a:r>
              <a:rPr i="1" lang="en" sz="1200">
                <a:solidFill>
                  <a:srgbClr val="434343"/>
                </a:solidFill>
              </a:rPr>
              <a:t>* Alma Laurea 2022</a:t>
            </a:r>
            <a:endParaRPr i="1" sz="1200">
              <a:solidFill>
                <a:srgbClr val="434343"/>
              </a:solidFill>
            </a:endParaRPr>
          </a:p>
        </p:txBody>
      </p:sp>
      <p:pic>
        <p:nvPicPr>
          <p:cNvPr id="386" name="Google Shape;3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425" y="2386550"/>
            <a:ext cx="2431800" cy="1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8975" y="2318025"/>
            <a:ext cx="2601000" cy="15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8400" y="2317850"/>
            <a:ext cx="2431800" cy="15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8"/>
          <p:cNvSpPr txBox="1"/>
          <p:nvPr>
            <p:ph type="title"/>
          </p:nvPr>
        </p:nvSpPr>
        <p:spPr>
          <a:xfrm>
            <a:off x="649250" y="251850"/>
            <a:ext cx="8088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Laurea e Laurea Magistrale in Scienze dei Materiali</a:t>
            </a:r>
            <a:endParaRPr/>
          </a:p>
        </p:txBody>
      </p:sp>
      <p:sp>
        <p:nvSpPr>
          <p:cNvPr id="394" name="Google Shape;394;p28"/>
          <p:cNvSpPr txBox="1"/>
          <p:nvPr>
            <p:ph idx="1" type="body"/>
          </p:nvPr>
        </p:nvSpPr>
        <p:spPr>
          <a:xfrm>
            <a:off x="100800" y="854450"/>
            <a:ext cx="8485200" cy="42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0">
                <a:solidFill>
                  <a:srgbClr val="FF505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Laurea Triennale</a:t>
            </a:r>
            <a:endParaRPr b="1" sz="1850">
              <a:solidFill>
                <a:srgbClr val="FF505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5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5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5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5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5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5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Laurea Magistrale in Scienza e Tecnologia dei Materiali </a:t>
            </a:r>
            <a:endParaRPr b="1" sz="2050">
              <a:solidFill>
                <a:srgbClr val="FF5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014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-"/>
            </a:pPr>
            <a:r>
              <a:rPr i="1" lang="en" sz="185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Curriculum ordinario in italiano</a:t>
            </a:r>
            <a:endParaRPr sz="185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014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-"/>
            </a:pPr>
            <a:r>
              <a:rPr i="1" lang="en" sz="185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Curriculum internazionale con titolo multiplo  </a:t>
            </a:r>
            <a:endParaRPr i="1" sz="185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014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-"/>
            </a:pPr>
            <a:r>
              <a:rPr i="1" lang="en" sz="185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partire dal 2024/2025: curriculum interamente in inglese</a:t>
            </a:r>
            <a:endParaRPr i="1" sz="185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5" name="Google Shape;395;p28"/>
          <p:cNvGraphicFramePr/>
          <p:nvPr/>
        </p:nvGraphicFramePr>
        <p:xfrm>
          <a:off x="76200" y="1200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{C03991D4-6589-46D1-A318-65F3B1BC879D}</a:tableStyleId>
              </a:tblPr>
              <a:tblGrid>
                <a:gridCol w="2634325"/>
              </a:tblGrid>
              <a:tr h="338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/>
                        <a:t>I ANNO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296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solidFill>
                            <a:srgbClr val="008000"/>
                          </a:solidFill>
                        </a:rPr>
                        <a:t>MECCANICA e TERMODINAMICA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4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000" u="none" cap="none" strike="noStrike">
                          <a:solidFill>
                            <a:srgbClr val="008000"/>
                          </a:solidFill>
                        </a:rPr>
                        <a:t>INTRODUZIONE ALLA MISURA e alla ELABORAZIONE DEI DATI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31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000" u="none" cap="none" strike="noStrike">
                          <a:solidFill>
                            <a:srgbClr val="0000FF"/>
                          </a:solidFill>
                        </a:rPr>
                        <a:t>CHIMICA GENERALE </a:t>
                      </a:r>
                      <a:r>
                        <a:rPr lang="en" sz="1000"/>
                        <a:t> </a:t>
                      </a:r>
                      <a:r>
                        <a:rPr b="1" lang="en" sz="1000" u="none" cap="none" strike="noStrike">
                          <a:solidFill>
                            <a:srgbClr val="0000FF"/>
                          </a:solidFill>
                        </a:rPr>
                        <a:t>con LABORATORIO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25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000" u="none" cap="none" strike="noStrike">
                          <a:solidFill>
                            <a:srgbClr val="0000FF"/>
                          </a:solidFill>
                        </a:rPr>
                        <a:t>CHIMICA INORGANICA e ANALITICA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29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00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9900"/>
                          </a:solidFill>
                        </a:rPr>
                        <a:t>ISTITUZIONI di MATEMATICA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296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solidFill>
                            <a:srgbClr val="FF9900"/>
                          </a:solidFill>
                        </a:rPr>
                        <a:t>ALGEBRA e GEOMETRIA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296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/>
                        <a:t>LINGUA INGLESE 1</a:t>
                      </a:r>
                      <a:endParaRPr sz="1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396" name="Google Shape;396;p28"/>
          <p:cNvGraphicFramePr/>
          <p:nvPr/>
        </p:nvGraphicFramePr>
        <p:xfrm>
          <a:off x="2769789" y="12005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{C03991D4-6589-46D1-A318-65F3B1BC879D}</a:tableStyleId>
              </a:tblPr>
              <a:tblGrid>
                <a:gridCol w="2993475"/>
              </a:tblGrid>
              <a:tr h="32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/>
                        <a:t>II ANNO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286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solidFill>
                            <a:srgbClr val="008000"/>
                          </a:solidFill>
                        </a:rPr>
                        <a:t>ELETTROMAGNETISMO e OTTICA </a:t>
                      </a:r>
                      <a:r>
                        <a:rPr b="1" lang="en" sz="1000">
                          <a:solidFill>
                            <a:srgbClr val="008000"/>
                          </a:solidFill>
                        </a:rPr>
                        <a:t>con LABORATORIO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3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8000"/>
                          </a:solidFill>
                        </a:rPr>
                        <a:t>FISICA STATISTICA e PROBABILITÀ per la SCIENZA DEI MATERIALI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417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8000"/>
                          </a:solidFill>
                        </a:rPr>
                        <a:t>METODI MATEMATICI ed ELEMENTI DI MECCANICA QUANTISTICA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3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TERMODINAMICA CHIMICA ed EQUILIBRI CHIMICI con LABORATORIO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26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CINETICA ed ELETTROCHIMICA con LABORATORIO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25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CHIMICA ORGANICA e LABORATORIO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25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METALLURGIA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25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TECNOLOGIA DEI MATERIALI</a:t>
                      </a:r>
                      <a:endParaRPr sz="1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397" name="Google Shape;397;p28"/>
          <p:cNvGraphicFramePr/>
          <p:nvPr/>
        </p:nvGraphicFramePr>
        <p:xfrm>
          <a:off x="5763280" y="12005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{C03991D4-6589-46D1-A318-65F3B1BC879D}</a:tableStyleId>
              </a:tblPr>
              <a:tblGrid>
                <a:gridCol w="3219775"/>
              </a:tblGrid>
              <a:tr h="32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III ANNO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286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8000"/>
                          </a:solidFill>
                        </a:rPr>
                        <a:t>ELEMENTI DI FISICA DEI SOLIDI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24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8000"/>
                          </a:solidFill>
                        </a:rPr>
                        <a:t>PROPRIETA’ ELETTRICHE e MAGNETICHE dei MATERIALI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254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8000"/>
                          </a:solidFill>
                        </a:rPr>
                        <a:t>LABORATORIO di CARATTERIZ</a:t>
                      </a: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ZAZIONE</a:t>
                      </a:r>
                      <a:r>
                        <a:rPr lang="en" sz="1000"/>
                        <a:t> </a:t>
                      </a: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dei MATERIALI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315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SCIENZA E TECNOLOGIA </a:t>
                      </a:r>
                      <a:r>
                        <a:rPr lang="en" sz="1000"/>
                        <a:t> </a:t>
                      </a:r>
                      <a:r>
                        <a:rPr b="1" lang="en" sz="1000">
                          <a:solidFill>
                            <a:srgbClr val="0000FF"/>
                          </a:solidFill>
                        </a:rPr>
                        <a:t>dei MATERIALI POLIMERICI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FISICA APPLICATA  </a:t>
                      </a:r>
                      <a:r>
                        <a:rPr b="0" i="1" lang="en" sz="1000"/>
                        <a:t>oppure</a:t>
                      </a:r>
                      <a:r>
                        <a:rPr lang="en" sz="1000"/>
                        <a:t> </a:t>
                      </a:r>
                      <a:r>
                        <a:rPr b="1" lang="en" sz="1000"/>
                        <a:t>CONTROLLO e GESTIONE DELLA QUALITÀ nella SCIENZA DEI MATERIALI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692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000"/>
                        <a:t>altri insegnamenti a scelta tra </a:t>
                      </a:r>
                      <a:endParaRPr sz="1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RECUPERO e RICICLAGGIO dei MATERIALI POLIMERICI</a:t>
                      </a:r>
                      <a:endParaRPr sz="1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SICUREZZA sul LAVORO e TUTELA AMBIENTALE</a:t>
                      </a:r>
                      <a:endParaRPr sz="1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CHIMICA ORGANICA 2</a:t>
                      </a:r>
                      <a:endParaRPr sz="1000"/>
                    </a:p>
                  </a:txBody>
                  <a:tcPr marT="45725" marB="45725" marR="91450" marL="91450"/>
                </a:tc>
              </a:tr>
              <a:tr h="33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000">
                          <a:solidFill>
                            <a:srgbClr val="FF0000"/>
                          </a:solidFill>
                        </a:rPr>
                        <a:t>TIROCINIO E PROVA FINALE</a:t>
                      </a:r>
                      <a:endParaRPr sz="1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numeri del DIFI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"/>
          <p:cNvSpPr txBox="1"/>
          <p:nvPr>
            <p:ph idx="1" type="body"/>
          </p:nvPr>
        </p:nvSpPr>
        <p:spPr>
          <a:xfrm>
            <a:off x="329400" y="1159250"/>
            <a:ext cx="8485200" cy="3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3391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140"/>
              <a:t>Didattica</a:t>
            </a:r>
            <a:endParaRPr b="1" sz="2140"/>
          </a:p>
          <a:p>
            <a:pPr indent="-31472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50"/>
              <a:t>3 Corsi di Laurea: Laurea in Fisica (triennale), Laurea Magistrale in Fisica, Laurea  in Scienza dei Materiali (triennale)</a:t>
            </a:r>
            <a:endParaRPr sz="1750"/>
          </a:p>
          <a:p>
            <a:pPr indent="-31472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50"/>
              <a:t>Corso di Dottorato in Fisica e Nanoscienze, Scuola di Specializzazione in Fisica Medica</a:t>
            </a:r>
            <a:endParaRPr sz="1750"/>
          </a:p>
          <a:p>
            <a:pPr indent="-31472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50"/>
              <a:t>82 docenti (staff e a contratto)</a:t>
            </a:r>
            <a:endParaRPr sz="1750"/>
          </a:p>
          <a:p>
            <a:pPr indent="-33096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080"/>
              <a:t>Ricerca (fondamentale e applicata)</a:t>
            </a:r>
            <a:endParaRPr b="1" sz="2080"/>
          </a:p>
          <a:p>
            <a:pPr indent="-31472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50"/>
              <a:t>3 Enti di Ricerca ospitati in convenzione</a:t>
            </a:r>
            <a:endParaRPr sz="1750"/>
          </a:p>
          <a:p>
            <a:pPr indent="-314721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50"/>
              <a:t>CNR (Centro Nazionale delle Ricerche)</a:t>
            </a:r>
            <a:endParaRPr sz="1750"/>
          </a:p>
          <a:p>
            <a:pPr indent="-314721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50"/>
              <a:t>INAF (Istituto Nazionale di AstroFisica)</a:t>
            </a:r>
            <a:endParaRPr sz="1750"/>
          </a:p>
          <a:p>
            <a:pPr indent="-314721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50"/>
              <a:t>INFN (Istituto Nazionale di Fisica Nucleare)</a:t>
            </a:r>
            <a:endParaRPr sz="1750"/>
          </a:p>
          <a:p>
            <a:pPr indent="-314721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750">
                <a:solidFill>
                  <a:srgbClr val="434343"/>
                </a:solidFill>
              </a:rPr>
              <a:t>Numerose collaborazioni con altri  istituti di ricerca e aziende, nazionali ed estere</a:t>
            </a:r>
            <a:endParaRPr sz="1750">
              <a:solidFill>
                <a:srgbClr val="434343"/>
              </a:solidFill>
            </a:endParaRPr>
          </a:p>
          <a:p>
            <a:pPr indent="-314721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750">
                <a:solidFill>
                  <a:srgbClr val="434343"/>
                </a:solidFill>
              </a:rPr>
              <a:t>Diversi progetti finanziati a livello nazionale ed europeo</a:t>
            </a:r>
            <a:endParaRPr sz="1750">
              <a:solidFill>
                <a:srgbClr val="434343"/>
              </a:solidFill>
            </a:endParaRPr>
          </a:p>
          <a:p>
            <a:pPr indent="-314721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750">
                <a:solidFill>
                  <a:srgbClr val="434343"/>
                </a:solidFill>
              </a:rPr>
              <a:t>Migliaia di pubblicazioni su riviste scientifiche internazionali; oltre il 90% delle pubblicazioni scientifiche valutato di qualità ottima</a:t>
            </a:r>
            <a:endParaRPr sz="1750">
              <a:solidFill>
                <a:srgbClr val="434343"/>
              </a:solidFill>
            </a:endParaRPr>
          </a:p>
          <a:p>
            <a:pPr indent="-33391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140"/>
              <a:t>Terza Missione</a:t>
            </a:r>
            <a:endParaRPr b="1" sz="2140"/>
          </a:p>
          <a:p>
            <a:pPr indent="-31226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Festival della Scienza, Notte dei ricercatori</a:t>
            </a:r>
            <a:endParaRPr sz="1700"/>
          </a:p>
          <a:p>
            <a:pPr indent="-31226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CERN Masterclass, Stage per le scuole superiori</a:t>
            </a:r>
            <a:endParaRPr sz="17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Riconoscimenti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329400" y="1159250"/>
            <a:ext cx="8485200" cy="24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972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50"/>
              <a:buChar char="●"/>
            </a:pPr>
            <a:r>
              <a:rPr lang="en" sz="1750">
                <a:solidFill>
                  <a:srgbClr val="666666"/>
                </a:solidFill>
              </a:rPr>
              <a:t>Il DIFI è risultato </a:t>
            </a:r>
            <a:r>
              <a:rPr b="1" lang="en" sz="1750">
                <a:solidFill>
                  <a:srgbClr val="666666"/>
                </a:solidFill>
              </a:rPr>
              <a:t>Dipartimento di Eccellenza</a:t>
            </a:r>
            <a:r>
              <a:rPr lang="en" sz="1750">
                <a:solidFill>
                  <a:srgbClr val="666666"/>
                </a:solidFill>
              </a:rPr>
              <a:t> 2018-2022 (tra i primi sette in Dipartimenti di Fisica in Italia) con accesso a finanziamento dedicato. </a:t>
            </a:r>
            <a:endParaRPr sz="1750">
              <a:solidFill>
                <a:srgbClr val="666666"/>
              </a:solidFill>
            </a:endParaRPr>
          </a:p>
          <a:p>
            <a:pPr indent="-33972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50"/>
              <a:buChar char="●"/>
            </a:pPr>
            <a:r>
              <a:rPr lang="en" sz="1750">
                <a:solidFill>
                  <a:srgbClr val="666666"/>
                </a:solidFill>
              </a:rPr>
              <a:t>È stato confermato Dipartimento di Eccellenza (2023-2027) (senza finanziamento).  </a:t>
            </a:r>
            <a:endParaRPr sz="1750">
              <a:solidFill>
                <a:srgbClr val="666666"/>
              </a:solidFill>
            </a:endParaRPr>
          </a:p>
          <a:p>
            <a:pPr indent="-33972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50"/>
              <a:buChar char="●"/>
            </a:pPr>
            <a:r>
              <a:rPr lang="en" sz="1750">
                <a:solidFill>
                  <a:srgbClr val="666666"/>
                </a:solidFill>
              </a:rPr>
              <a:t>Il Dottorato di Ricerca in Fisica è risultato il migliore dell’Ateneo e l’Ateneo Genovese è il quinto in Italia.</a:t>
            </a:r>
            <a:endParaRPr sz="17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Attività di Ricerca al DIFI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"/>
          <p:cNvSpPr txBox="1"/>
          <p:nvPr>
            <p:ph idx="1" type="body"/>
          </p:nvPr>
        </p:nvSpPr>
        <p:spPr>
          <a:xfrm>
            <a:off x="329400" y="1332600"/>
            <a:ext cx="8485200" cy="3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</p:txBody>
      </p:sp>
      <p:pic>
        <p:nvPicPr>
          <p:cNvPr id="299" name="Google Shape;2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400" y="1332594"/>
            <a:ext cx="1868130" cy="1657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7320" y="1324757"/>
            <a:ext cx="2133360" cy="167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84830" y="1331363"/>
            <a:ext cx="2286000" cy="1659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68355" y="1324760"/>
            <a:ext cx="1714500" cy="16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4130" y="3293115"/>
            <a:ext cx="1858680" cy="12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08574" y="3306765"/>
            <a:ext cx="1310850" cy="1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57375" y="3303265"/>
            <a:ext cx="1540890" cy="125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58000" y="3314790"/>
            <a:ext cx="1657260" cy="1235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r</a:t>
            </a:r>
            <a:r>
              <a:rPr lang="en"/>
              <a:t>icerca in Fisica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7"/>
          <p:cNvSpPr txBox="1"/>
          <p:nvPr>
            <p:ph idx="4294967295" type="body"/>
          </p:nvPr>
        </p:nvSpPr>
        <p:spPr>
          <a:xfrm>
            <a:off x="323650" y="1147700"/>
            <a:ext cx="8351700" cy="4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i="0" lang="en" sz="1700" u="none" cap="none" strike="noStrike">
                <a:solidFill>
                  <a:srgbClr val="16165D"/>
                </a:solidFill>
              </a:rPr>
              <a:t>La fisica si occupa delle leggi fondamentali della natura, </a:t>
            </a:r>
            <a:r>
              <a:rPr i="0" lang="en" sz="1700" u="none" cap="none" strike="noStrike">
                <a:solidFill>
                  <a:srgbClr val="0000FF"/>
                </a:solidFill>
              </a:rPr>
              <a:t>a tutti i livelli:</a:t>
            </a:r>
            <a:endParaRPr i="0" sz="1500" u="none" strike="noStrike">
              <a:solidFill>
                <a:srgbClr val="16165D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La </a:t>
            </a:r>
            <a:r>
              <a:rPr lang="en" sz="1600">
                <a:solidFill>
                  <a:srgbClr val="6B0094"/>
                </a:solidFill>
              </a:rPr>
              <a:t>struttura elementare della materia</a:t>
            </a:r>
            <a:endParaRPr sz="1200">
              <a:solidFill>
                <a:srgbClr val="000000"/>
              </a:solidFill>
            </a:endParaRPr>
          </a:p>
          <a:p>
            <a:pPr indent="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quark, leptoni, adroni, neutrini, nuclei</a:t>
            </a:r>
            <a:endParaRPr sz="12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6B0094"/>
                </a:solidFill>
              </a:rPr>
              <a:t>Atomi e molecole, nanostrutture</a:t>
            </a:r>
            <a:endParaRPr sz="1200">
              <a:solidFill>
                <a:srgbClr val="000000"/>
              </a:solidFill>
            </a:endParaRPr>
          </a:p>
          <a:p>
            <a:pPr indent="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i materiali, ordinari e speciali</a:t>
            </a:r>
            <a:endParaRPr sz="12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Le </a:t>
            </a:r>
            <a:r>
              <a:rPr lang="en" sz="1600">
                <a:solidFill>
                  <a:srgbClr val="6B0094"/>
                </a:solidFill>
              </a:rPr>
              <a:t>grandi molecole organiche </a:t>
            </a:r>
            <a:endParaRPr sz="1600">
              <a:solidFill>
                <a:srgbClr val="000000"/>
              </a:solidFill>
            </a:endParaRPr>
          </a:p>
          <a:p>
            <a:pPr indent="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proprietà fisiche di proteine e cellule</a:t>
            </a:r>
            <a:endParaRPr sz="12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L’</a:t>
            </a:r>
            <a:r>
              <a:rPr lang="en" sz="1600">
                <a:solidFill>
                  <a:srgbClr val="6B0094"/>
                </a:solidFill>
              </a:rPr>
              <a:t>ambiente Terra</a:t>
            </a:r>
            <a:r>
              <a:rPr lang="en" sz="16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indent="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atmosfera, oceano, geofisica</a:t>
            </a:r>
            <a:endParaRPr sz="12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Il </a:t>
            </a:r>
            <a:r>
              <a:rPr lang="en" sz="1600">
                <a:solidFill>
                  <a:srgbClr val="6B0094"/>
                </a:solidFill>
              </a:rPr>
              <a:t>Sole e le stelle, galassie, il cosmo</a:t>
            </a:r>
            <a:r>
              <a:rPr lang="en" sz="16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indent="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il Big Bang e l’origine dell’Universo</a:t>
            </a:r>
            <a:endParaRPr sz="14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 Light"/>
              <a:buChar char="●"/>
            </a:pPr>
            <a:r>
              <a:rPr lang="en" sz="1700">
                <a:solidFill>
                  <a:srgbClr val="000000"/>
                </a:solidFill>
              </a:rPr>
              <a:t>Dal punto di vista </a:t>
            </a:r>
            <a:r>
              <a:rPr lang="en" sz="1700">
                <a:solidFill>
                  <a:srgbClr val="FF0000"/>
                </a:solidFill>
              </a:rPr>
              <a:t>t</a:t>
            </a:r>
            <a:r>
              <a:rPr i="0" lang="en" sz="1700" u="none" cap="none" strike="noStrike">
                <a:solidFill>
                  <a:srgbClr val="FF0000"/>
                </a:solidFill>
              </a:rPr>
              <a:t>eoric</a:t>
            </a:r>
            <a:r>
              <a:rPr lang="en" sz="1700">
                <a:solidFill>
                  <a:srgbClr val="FF0000"/>
                </a:solidFill>
              </a:rPr>
              <a:t>o</a:t>
            </a:r>
            <a:r>
              <a:rPr i="0" lang="en" sz="1700" u="none" cap="none" strike="noStrike">
                <a:solidFill>
                  <a:srgbClr val="16165D"/>
                </a:solidFill>
              </a:rPr>
              <a:t> e </a:t>
            </a:r>
            <a:r>
              <a:rPr i="0" lang="en" sz="1700" u="none" cap="none" strike="noStrike">
                <a:solidFill>
                  <a:srgbClr val="0000FF"/>
                </a:solidFill>
              </a:rPr>
              <a:t>sperimental</a:t>
            </a:r>
            <a:r>
              <a:rPr lang="en" sz="1700">
                <a:solidFill>
                  <a:srgbClr val="0000FF"/>
                </a:solidFill>
              </a:rPr>
              <a:t>e</a:t>
            </a:r>
            <a:endParaRPr sz="1700">
              <a:solidFill>
                <a:srgbClr val="0000FF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unito"/>
              <a:buChar char="●"/>
            </a:pPr>
            <a:r>
              <a:rPr i="0" lang="en" sz="1700" u="none" cap="none" strike="noStrike">
                <a:solidFill>
                  <a:srgbClr val="16165D"/>
                </a:solidFill>
              </a:rPr>
              <a:t>Applicazioni: ambiente, beni culturali</a:t>
            </a:r>
            <a:r>
              <a:rPr lang="en" sz="1700">
                <a:solidFill>
                  <a:srgbClr val="16165D"/>
                </a:solidFill>
              </a:rPr>
              <a:t>, </a:t>
            </a:r>
            <a:r>
              <a:rPr i="0" lang="en" sz="1700" u="none" cap="none" strike="noStrike">
                <a:solidFill>
                  <a:srgbClr val="16165D"/>
                </a:solidFill>
              </a:rPr>
              <a:t>medicina, nuove tecnologie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ts val="2240"/>
              <a:buFont typeface="Noto Sans Symbols"/>
              <a:buNone/>
            </a:pPr>
            <a:r>
              <a:t/>
            </a:r>
            <a:endParaRPr i="0" sz="1400" u="none" cap="none" strike="noStrike">
              <a:solidFill>
                <a:srgbClr val="16165D"/>
              </a:solidFill>
            </a:endParaRPr>
          </a:p>
        </p:txBody>
      </p:sp>
      <p:pic>
        <p:nvPicPr>
          <p:cNvPr id="313" name="Google Shape;3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7975" y="1600300"/>
            <a:ext cx="3427550" cy="28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Fisica delle Particelle e Nucleare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8"/>
          <p:cNvSpPr txBox="1"/>
          <p:nvPr>
            <p:ph idx="4294967295" type="body"/>
          </p:nvPr>
        </p:nvSpPr>
        <p:spPr>
          <a:xfrm>
            <a:off x="228600" y="1376975"/>
            <a:ext cx="4072200" cy="3054900"/>
          </a:xfrm>
          <a:prstGeom prst="rect">
            <a:avLst/>
          </a:prstGeom>
          <a:solidFill>
            <a:srgbClr val="EEF9F4"/>
          </a:solidFill>
          <a:ln cap="flat" cmpd="sng" w="38150">
            <a:solidFill>
              <a:srgbClr val="33CC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719" lvl="0" marL="3427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240"/>
              <a:buFont typeface="Noto Sans Symbols"/>
              <a:buNone/>
            </a:pPr>
            <a:r>
              <a:rPr i="0" lang="en" sz="2000" u="none" cap="none" strike="noStrike">
                <a:solidFill>
                  <a:srgbClr val="FF5050"/>
                </a:solidFill>
                <a:latin typeface="Roboto Light"/>
                <a:ea typeface="Roboto Light"/>
                <a:cs typeface="Roboto Light"/>
                <a:sym typeface="Roboto Light"/>
              </a:rPr>
              <a:t>Acceleratori di particelle </a:t>
            </a:r>
            <a:r>
              <a:rPr i="0" lang="en" sz="2000" u="none" cap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e </a:t>
            </a:r>
            <a:r>
              <a:rPr i="0" lang="en" sz="2000" u="none" cap="none" strike="noStrike">
                <a:solidFill>
                  <a:srgbClr val="990000"/>
                </a:solidFill>
                <a:latin typeface="Roboto Light"/>
                <a:ea typeface="Roboto Light"/>
                <a:cs typeface="Roboto Light"/>
                <a:sym typeface="Roboto Light"/>
              </a:rPr>
              <a:t>sorgenti</a:t>
            </a:r>
            <a:r>
              <a:rPr lang="en" sz="2000">
                <a:solidFill>
                  <a:srgbClr val="9900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i="0" lang="en" sz="2000" u="none" cap="none" strike="noStrike">
                <a:solidFill>
                  <a:srgbClr val="990000"/>
                </a:solidFill>
                <a:latin typeface="Roboto Light"/>
                <a:ea typeface="Roboto Light"/>
                <a:cs typeface="Roboto Light"/>
                <a:sym typeface="Roboto Light"/>
              </a:rPr>
              <a:t>naturali di origine astrofisica </a:t>
            </a:r>
            <a:r>
              <a:rPr i="0" lang="en" sz="2000" u="none" cap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sono usati per lo studio delle </a:t>
            </a:r>
            <a:r>
              <a:rPr i="0" lang="en" sz="2000" u="none" cap="none" strike="noStrike">
                <a:solidFill>
                  <a:srgbClr val="0099CC"/>
                </a:solidFill>
                <a:latin typeface="Roboto Light"/>
                <a:ea typeface="Roboto Light"/>
                <a:cs typeface="Roboto Light"/>
                <a:sym typeface="Roboto Light"/>
              </a:rPr>
              <a:t>proprietà fondamentali della natura.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ts val="2240"/>
              <a:buFont typeface="Noto Sans Symbols"/>
              <a:buNone/>
            </a:pPr>
            <a:r>
              <a:t/>
            </a:r>
            <a:endParaRPr i="0" sz="2000" u="none" cap="none" strike="noStrike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ts val="2240"/>
              <a:buFont typeface="Noto Sans Symbols"/>
              <a:buNone/>
            </a:pPr>
            <a:r>
              <a:rPr i="0" lang="en" sz="2000" u="none" cap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Dimensioni: &lt; 10</a:t>
            </a:r>
            <a:r>
              <a:rPr baseline="30000" i="0" lang="en" sz="2000" u="none" cap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-15 </a:t>
            </a:r>
            <a:r>
              <a:rPr i="0" lang="en" sz="2000" u="none" cap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m, il diametro di un nucleo atomico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ts val="2240"/>
              <a:buFont typeface="Noto Sans Symbols"/>
              <a:buNone/>
            </a:pPr>
            <a:r>
              <a:t/>
            </a:r>
            <a:endParaRPr i="0" sz="2000" u="none" cap="none" strike="noStrike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20" name="Google Shape;3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4600" y="1387500"/>
            <a:ext cx="4460199" cy="29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8"/>
          <p:cNvSpPr txBox="1"/>
          <p:nvPr/>
        </p:nvSpPr>
        <p:spPr>
          <a:xfrm>
            <a:off x="5015475" y="4345500"/>
            <a:ext cx="34779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i="0" lang="en" sz="1800" u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Dentro il tunnel di LHC del CERN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Fisica della Materia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9"/>
          <p:cNvSpPr/>
          <p:nvPr/>
        </p:nvSpPr>
        <p:spPr>
          <a:xfrm>
            <a:off x="231850" y="1507350"/>
            <a:ext cx="4100382" cy="305488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F9F4"/>
          </a:solidFill>
          <a:ln cap="flat" cmpd="sng" w="38150">
            <a:solidFill>
              <a:srgbClr val="33CC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La fisica degli </a:t>
            </a:r>
            <a:r>
              <a:rPr i="0" lang="en" sz="2000" u="none" strike="noStrike">
                <a:solidFill>
                  <a:srgbClr val="990000"/>
                </a:solidFill>
                <a:latin typeface="Roboto Light"/>
                <a:ea typeface="Roboto Light"/>
                <a:cs typeface="Roboto Light"/>
                <a:sym typeface="Roboto Light"/>
              </a:rPr>
              <a:t>atomi</a:t>
            </a: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 e delle </a:t>
            </a:r>
            <a:r>
              <a:rPr i="0" lang="en" sz="2000" u="none" strike="noStrike">
                <a:solidFill>
                  <a:srgbClr val="006699"/>
                </a:solidFill>
                <a:latin typeface="Roboto Light"/>
                <a:ea typeface="Roboto Light"/>
                <a:cs typeface="Roboto Light"/>
                <a:sym typeface="Roboto Light"/>
              </a:rPr>
              <a:t>molecole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i="0" sz="2000" u="none" strike="noStrike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Strutture “microscopiche”  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(nanostrutture, ~ </a:t>
            </a:r>
            <a:r>
              <a:rPr i="0" lang="en" sz="2000" u="none" strike="noStrike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10-100 nm</a:t>
            </a: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i="0" sz="2000" u="none" strike="noStrike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Semiconduttori, superconduttori, superfluidi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i="0" sz="2000" u="none" strike="noStrike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i="0" sz="2000" u="none" strike="noStrike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28" name="Google Shape;3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995" y="846506"/>
            <a:ext cx="2128680" cy="151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6550" y="2680100"/>
            <a:ext cx="3077825" cy="2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9"/>
          <p:cNvSpPr txBox="1"/>
          <p:nvPr/>
        </p:nvSpPr>
        <p:spPr>
          <a:xfrm>
            <a:off x="5284726" y="2723401"/>
            <a:ext cx="3134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Studio nanostrutture per svariate applicazioni tecnologiche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Biofisica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0"/>
          <p:cNvSpPr/>
          <p:nvPr/>
        </p:nvSpPr>
        <p:spPr>
          <a:xfrm>
            <a:off x="308050" y="1431150"/>
            <a:ext cx="4100382" cy="270820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F9F4"/>
          </a:solidFill>
          <a:ln cap="flat" cmpd="sng" w="38150">
            <a:solidFill>
              <a:srgbClr val="33CC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rtl="0" algn="l">
              <a:spcBef>
                <a:spcPts val="0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lang="en" sz="2000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Fisica delle </a:t>
            </a:r>
            <a:r>
              <a:rPr lang="en" sz="2000">
                <a:solidFill>
                  <a:srgbClr val="99284C"/>
                </a:solidFill>
                <a:latin typeface="Roboto Light"/>
                <a:ea typeface="Roboto Light"/>
                <a:cs typeface="Roboto Light"/>
                <a:sym typeface="Roboto Light"/>
              </a:rPr>
              <a:t>molecole biologiche e delle cellule</a:t>
            </a:r>
            <a:br>
              <a:rPr lang="en" sz="2000">
                <a:solidFill>
                  <a:srgbClr val="99284C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2000">
                <a:solidFill>
                  <a:srgbClr val="99284C"/>
                </a:solidFill>
                <a:latin typeface="Roboto Light"/>
                <a:ea typeface="Roboto Light"/>
                <a:cs typeface="Roboto Light"/>
                <a:sym typeface="Roboto Light"/>
              </a:rPr>
              <a:t>1 nm – 10 </a:t>
            </a:r>
            <a:r>
              <a:rPr b="1" lang="en" sz="1800">
                <a:solidFill>
                  <a:srgbClr val="7E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>
                <a:solidFill>
                  <a:srgbClr val="9928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lang="en" sz="2000">
                <a:solidFill>
                  <a:srgbClr val="99284C"/>
                </a:solidFill>
                <a:latin typeface="Roboto Light"/>
                <a:ea typeface="Roboto Light"/>
                <a:cs typeface="Roboto Light"/>
                <a:sym typeface="Roboto Light"/>
              </a:rPr>
              <a:t>m</a:t>
            </a:r>
            <a:endParaRPr>
              <a:solidFill>
                <a:srgbClr val="9928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rtl="0" algn="l"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lang="en" sz="2000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Struttura 3D delle proteine, sistemi biomimetici, biosensori, …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rtl="0" algn="l"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t/>
            </a:r>
            <a:endParaRPr sz="2000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rtl="0" algn="l"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lang="en" sz="2000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Tecniche di microscopia avanzata</a:t>
            </a:r>
            <a:endParaRPr sz="2000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i="0" sz="2000" u="none" strike="noStrike">
              <a:solidFill>
                <a:srgbClr val="00669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7275" y="354275"/>
            <a:ext cx="2383775" cy="200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0"/>
          <p:cNvPicPr preferRelativeResize="0"/>
          <p:nvPr/>
        </p:nvPicPr>
        <p:blipFill rotWithShape="1">
          <a:blip r:embed="rId4">
            <a:alphaModFix/>
          </a:blip>
          <a:srcRect b="16168" l="10157" r="13185" t="9801"/>
          <a:stretch/>
        </p:blipFill>
        <p:spPr>
          <a:xfrm>
            <a:off x="5606825" y="2511950"/>
            <a:ext cx="2383775" cy="22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Atmosfera e Terra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60450" y="1431150"/>
            <a:ext cx="4100382" cy="247023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F9F4"/>
          </a:solidFill>
          <a:ln cap="flat" cmpd="sng" w="38150">
            <a:solidFill>
              <a:srgbClr val="33CC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L’atmosfera come sistema fisico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Dinamica dei venti e delle correnti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Applicazioni: </a:t>
            </a:r>
            <a:r>
              <a:rPr i="0" lang="en" sz="2000" u="none" strike="noStrike">
                <a:solidFill>
                  <a:srgbClr val="990000"/>
                </a:solidFill>
                <a:latin typeface="Roboto Light"/>
                <a:ea typeface="Roboto Light"/>
                <a:cs typeface="Roboto Light"/>
                <a:sym typeface="Roboto Light"/>
              </a:rPr>
              <a:t>previsioni del tempo, </a:t>
            </a:r>
            <a:r>
              <a:rPr i="0" lang="en" sz="2000" u="none" strike="noStrike">
                <a:solidFill>
                  <a:srgbClr val="006699"/>
                </a:solidFill>
                <a:latin typeface="Roboto Light"/>
                <a:ea typeface="Roboto Light"/>
                <a:cs typeface="Roboto Light"/>
                <a:sym typeface="Roboto Light"/>
              </a:rPr>
              <a:t>energia eolica, </a:t>
            </a:r>
            <a:r>
              <a:rPr i="0" lang="en" sz="2000" u="none" strike="noStrike">
                <a:solidFill>
                  <a:srgbClr val="6B0094"/>
                </a:solidFill>
                <a:latin typeface="Roboto Light"/>
                <a:ea typeface="Roboto Light"/>
                <a:cs typeface="Roboto Light"/>
                <a:sym typeface="Roboto Light"/>
              </a:rPr>
              <a:t>inquinamento</a:t>
            </a:r>
            <a:r>
              <a:rPr i="0" lang="en" sz="2000" u="none" strike="noStrike">
                <a:solidFill>
                  <a:srgbClr val="33CC33"/>
                </a:solidFill>
                <a:latin typeface="Roboto Light"/>
                <a:ea typeface="Roboto Light"/>
                <a:cs typeface="Roboto Light"/>
                <a:sym typeface="Roboto Light"/>
              </a:rPr>
              <a:t>,</a:t>
            </a: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 ...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Il pianeta Terra e la sua fisica: terremoti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45" name="Google Shape;3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8351" y="556650"/>
            <a:ext cx="2336450" cy="22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1"/>
          <p:cNvPicPr preferRelativeResize="0"/>
          <p:nvPr/>
        </p:nvPicPr>
        <p:blipFill rotWithShape="1">
          <a:blip r:embed="rId4">
            <a:alphaModFix/>
          </a:blip>
          <a:srcRect b="0" l="3367" r="3357" t="0"/>
          <a:stretch/>
        </p:blipFill>
        <p:spPr>
          <a:xfrm>
            <a:off x="4777475" y="3008325"/>
            <a:ext cx="4258199" cy="17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