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7" r:id="rId31"/>
    <p:sldId id="301" r:id="rId32"/>
    <p:sldId id="298" r:id="rId33"/>
    <p:sldId id="299" r:id="rId34"/>
    <p:sldId id="300" r:id="rId35"/>
    <p:sldId id="302" r:id="rId3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5E5"/>
          </a:solidFill>
        </a:fill>
      </a:tcStyle>
    </a:wholeTbl>
    <a:band2H>
      <a:tcTxStyle/>
      <a:tcStyle>
        <a:tcBdr/>
        <a:fill>
          <a:solidFill>
            <a:srgbClr val="E9EBF2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8CB"/>
          </a:solidFill>
        </a:fill>
      </a:tcStyle>
    </a:wholeTbl>
    <a:band2H>
      <a:tcTxStyle/>
      <a:tcStyle>
        <a:tcBdr/>
        <a:fill>
          <a:solidFill>
            <a:srgbClr val="FAECE7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7D8"/>
          </a:solidFill>
        </a:fill>
      </a:tcStyle>
    </a:wholeTbl>
    <a:band2H>
      <a:tcTxStyle/>
      <a:tcStyle>
        <a:tcBdr/>
        <a:fill>
          <a:solidFill>
            <a:srgbClr val="EBECED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1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Come abbiamo prodotto tutte le particelle che abbiamo osservato ? Facciamo scontrare materia ordinaria (protoni ad esempio) ad alta energia.</a:t>
            </a:r>
          </a:p>
          <a:p>
            <a:r>
              <a:t>Siccome E=mc^2 l’energia di puo’ trasformare in massa e si possono formare particelle “pesanti”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LHC al CERN di Ginevra. Acceleratore protone-protone con quattro punti sperimentali.. 27 km…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 particelle prodotte vivono pochissimo ! Dobbiamo quindi cercare di “vedere” le loro figlie stabili. Dove per vedere intendiamo osservare i segnali (orme) che lasciano nei nostri apparati. 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Il primo passo consiste quindi nel capire in quali particelle “figlie” si possono trasformare le particelle che vogliamo cercare…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7" name="Shape 7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 particelle prodotte vivono pochissimo ! Dobbiamo quindi cercare di “vedere” le loro figlie stabili. Dove per vedere intendiamo osservare i segnali (orme) che lasciano nei nostri apparati. 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Il primo passo consiste quindi nel capire in quali particelle “figlie” si possono trasformare le particelle che vogliamo cercare…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5" name="Shape 7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Apparato finito (con parte centrale estratta)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parte del rivelatore piu’ vicino al centro delle collisioni del rivelatore ATLAS è stato costruito anche a Genova (ne vedete dei pezzi nel corridoio)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609601"/>
            <a:ext cx="7772400" cy="42672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722312" y="1371600"/>
            <a:ext cx="7772401" cy="25050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4068762"/>
            <a:ext cx="7772401" cy="11318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Oval 8"/>
          <p:cNvSpPr/>
          <p:nvPr/>
        </p:nvSpPr>
        <p:spPr>
          <a:xfrm>
            <a:off x="4296728" y="3924300"/>
            <a:ext cx="84773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4" cy="2095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effectLst>
                  <a:outerShdw blurRad="50800" dist="25400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907087" y="2438400"/>
            <a:ext cx="3008314" cy="368776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5000"/>
              </a:lnSpc>
              <a:spcBef>
                <a:spcPts val="300"/>
              </a:spcBef>
              <a:buSzTx/>
              <a:buFontTx/>
              <a:buNone/>
              <a:defRPr sz="1600"/>
            </a:pP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1679575" y="228600"/>
            <a:ext cx="5711825" cy="8953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98" name="Picture Placeholder 2"/>
          <p:cNvSpPr>
            <a:spLocks noGrp="1"/>
          </p:cNvSpPr>
          <p:nvPr>
            <p:ph type="pic" idx="21"/>
          </p:nvPr>
        </p:nvSpPr>
        <p:spPr>
          <a:xfrm>
            <a:off x="1508125" y="1143000"/>
            <a:ext cx="6054725" cy="4541045"/>
          </a:xfrm>
          <a:prstGeom prst="rect">
            <a:avLst/>
          </a:prstGeom>
          <a:ln w="76200">
            <a:solidFill>
              <a:srgbClr val="FFFFFF"/>
            </a:solidFill>
            <a:round/>
          </a:ln>
          <a:effectLst>
            <a:outerShdw blurRad="88900" dist="50800" dir="5400000" rotWithShape="0">
              <a:srgbClr val="000000">
                <a:alpha val="25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79575" y="5810250"/>
            <a:ext cx="5711825" cy="533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3277" y="6416230"/>
            <a:ext cx="236485" cy="245365"/>
          </a:xfrm>
          <a:prstGeom prst="rect">
            <a:avLst/>
          </a:prstGeom>
          <a:ln w="12700">
            <a:miter lim="400000"/>
          </a:ln>
        </p:spPr>
        <p:txBody>
          <a:bodyPr wrap="none" lIns="27432" tIns="27432" rIns="27432" bIns="27432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hf sldNum="0" hdr="0" ftr="0" dt="0"/>
  <p:txStyles>
    <p:titleStyle>
      <a:lvl1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1pPr>
      <a:lvl2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2pPr>
      <a:lvl3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3pPr>
      <a:lvl4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4pPr>
      <a:lvl5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5pPr>
      <a:lvl6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6pPr>
      <a:lvl7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7pPr>
      <a:lvl8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8pPr>
      <a:lvl9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2F5897"/>
          </a:solidFill>
          <a:effectLst>
            <a:outerShdw blurRad="63500" dist="38100" dir="5400000" rotWithShape="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885825" marR="0" indent="-4286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57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14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717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28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86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43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00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physicsmasterclasses.org/it/zpath_exercise1.htm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physicsmasterclasses.org/it/zpath_lhcphysics3.htm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ernmasterclass.uio.no/OPloT/index.php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ooter Placeholder 5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118" name="Title 1"/>
          <p:cNvSpPr txBox="1">
            <a:spLocks noGrp="1"/>
          </p:cNvSpPr>
          <p:nvPr>
            <p:ph type="ctrTitle"/>
          </p:nvPr>
        </p:nvSpPr>
        <p:spPr>
          <a:xfrm>
            <a:off x="179511" y="116631"/>
            <a:ext cx="8784978" cy="230425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defRPr sz="4000" b="1"/>
            </a:pPr>
            <a:r>
              <a:t>ATLAS Masterclass </a:t>
            </a:r>
            <a:br/>
            <a:r>
              <a:t>Ricerca del bosone Z, del bosone di Higgs e di nuove particelle</a:t>
            </a:r>
          </a:p>
        </p:txBody>
      </p:sp>
      <p:sp>
        <p:nvSpPr>
          <p:cNvPr id="119" name="Date Placeholder 3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Marzo</a:t>
            </a:r>
            <a:r>
              <a:rPr dirty="0"/>
              <a:t> 202</a:t>
            </a:r>
            <a:r>
              <a:rPr lang="en-US" dirty="0"/>
              <a:t>4</a:t>
            </a:r>
            <a:endParaRPr dirty="0"/>
          </a:p>
        </p:txBody>
      </p:sp>
      <p:pic>
        <p:nvPicPr>
          <p:cNvPr id="12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92896"/>
            <a:ext cx="6696744" cy="376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2"/>
          <p:cNvSpPr txBox="1">
            <a:spLocks noGrp="1"/>
          </p:cNvSpPr>
          <p:nvPr>
            <p:ph type="title"/>
          </p:nvPr>
        </p:nvSpPr>
        <p:spPr>
          <a:xfrm>
            <a:off x="539551" y="116631"/>
            <a:ext cx="8229601" cy="702570"/>
          </a:xfrm>
          <a:prstGeom prst="rect">
            <a:avLst/>
          </a:prstGeom>
        </p:spPr>
        <p:txBody>
          <a:bodyPr/>
          <a:lstStyle>
            <a:lvl1pPr defTabSz="749808">
              <a:lnSpc>
                <a:spcPts val="4700"/>
              </a:lnSpc>
              <a:defRPr sz="3936">
                <a:effectLst>
                  <a:outerShdw blurRad="52070" dist="31242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Funzionamento di un collider</a:t>
            </a:r>
          </a:p>
        </p:txBody>
      </p:sp>
      <p:pic>
        <p:nvPicPr>
          <p:cNvPr id="343" name="Collider" descr="Collider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109" y="819199"/>
            <a:ext cx="7295675" cy="5471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6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4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2"/>
          <p:cNvSpPr txBox="1">
            <a:spLocks noGrp="1"/>
          </p:cNvSpPr>
          <p:nvPr>
            <p:ph type="title"/>
          </p:nvPr>
        </p:nvSpPr>
        <p:spPr>
          <a:xfrm>
            <a:off x="-1" y="44623"/>
            <a:ext cx="9252522" cy="98641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Dove vanno le particelle prodotte ?</a:t>
            </a:r>
          </a:p>
        </p:txBody>
      </p:sp>
      <p:sp>
        <p:nvSpPr>
          <p:cNvPr id="347" name="Rectangle 2"/>
          <p:cNvSpPr txBox="1"/>
          <p:nvPr/>
        </p:nvSpPr>
        <p:spPr>
          <a:xfrm>
            <a:off x="369248" y="980727"/>
            <a:ext cx="8424232" cy="516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 particelle prodotte dalla collisione protone-protone hanno un esistenza brevissima (da 10</a:t>
            </a:r>
            <a:r>
              <a:rPr baseline="30000"/>
              <a:t>-22 </a:t>
            </a:r>
            <a:r>
              <a:t> a 10</a:t>
            </a:r>
            <a:r>
              <a:rPr baseline="30000"/>
              <a:t>-12 </a:t>
            </a:r>
            <a:r>
              <a:t>sec) e poi decadono (si trasformano) in particelle “figlie” stabili.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 particelle “figlie” lasciano “orme” nel rivelatore.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SzPct val="120000"/>
              <a:buFont typeface="Arial"/>
              <a:buChar char="•"/>
              <a:defRPr sz="20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Il primo passo consiste quindi nel capire in quali particelle “figlie” si possono trasformare le particelle che vogliamo cercare.</a:t>
            </a:r>
          </a:p>
        </p:txBody>
      </p:sp>
      <p:pic>
        <p:nvPicPr>
          <p:cNvPr id="34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2852935"/>
            <a:ext cx="3592741" cy="2520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780927"/>
            <a:ext cx="4104457" cy="2592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2"/>
          <p:cNvSpPr txBox="1">
            <a:spLocks noGrp="1"/>
          </p:cNvSpPr>
          <p:nvPr>
            <p:ph type="title"/>
          </p:nvPr>
        </p:nvSpPr>
        <p:spPr>
          <a:xfrm>
            <a:off x="-1" y="44623"/>
            <a:ext cx="9252522" cy="986410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Come rivelare le particelle prodotte ?</a:t>
            </a:r>
          </a:p>
        </p:txBody>
      </p:sp>
      <p:grpSp>
        <p:nvGrpSpPr>
          <p:cNvPr id="750" name="Group 412"/>
          <p:cNvGrpSpPr/>
          <p:nvPr/>
        </p:nvGrpSpPr>
        <p:grpSpPr>
          <a:xfrm>
            <a:off x="539551" y="1916832"/>
            <a:ext cx="8404226" cy="1728193"/>
            <a:chOff x="0" y="0"/>
            <a:chExt cx="8404225" cy="1728192"/>
          </a:xfrm>
        </p:grpSpPr>
        <p:grpSp>
          <p:nvGrpSpPr>
            <p:cNvPr id="477" name="Group 407"/>
            <p:cNvGrpSpPr/>
            <p:nvPr/>
          </p:nvGrpSpPr>
          <p:grpSpPr>
            <a:xfrm>
              <a:off x="-1" y="72991"/>
              <a:ext cx="2764416" cy="1655202"/>
              <a:chOff x="0" y="0"/>
              <a:chExt cx="2764414" cy="1655200"/>
            </a:xfrm>
          </p:grpSpPr>
          <p:grpSp>
            <p:nvGrpSpPr>
              <p:cNvPr id="473" name="Group 403"/>
              <p:cNvGrpSpPr/>
              <p:nvPr/>
            </p:nvGrpSpPr>
            <p:grpSpPr>
              <a:xfrm>
                <a:off x="0" y="-1"/>
                <a:ext cx="1292226" cy="1655202"/>
                <a:chOff x="0" y="0"/>
                <a:chExt cx="1292225" cy="1655200"/>
              </a:xfrm>
            </p:grpSpPr>
            <p:sp>
              <p:nvSpPr>
                <p:cNvPr id="355" name="Rectangle 9"/>
                <p:cNvSpPr/>
                <p:nvPr/>
              </p:nvSpPr>
              <p:spPr>
                <a:xfrm>
                  <a:off x="-1" y="815345"/>
                  <a:ext cx="941389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6" name="Freeform 10"/>
                <p:cNvSpPr/>
                <p:nvPr/>
              </p:nvSpPr>
              <p:spPr>
                <a:xfrm>
                  <a:off x="844550" y="788957"/>
                  <a:ext cx="96838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10977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7" name="Freeform 11"/>
                <p:cNvSpPr/>
                <p:nvPr/>
              </p:nvSpPr>
              <p:spPr>
                <a:xfrm>
                  <a:off x="839787" y="784663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" y="1234"/>
                      </a:moveTo>
                      <a:lnTo>
                        <a:pt x="608" y="2469"/>
                      </a:lnTo>
                      <a:lnTo>
                        <a:pt x="18862" y="11726"/>
                      </a:lnTo>
                      <a:lnTo>
                        <a:pt x="18862" y="9566"/>
                      </a:lnTo>
                      <a:lnTo>
                        <a:pt x="608" y="18823"/>
                      </a:lnTo>
                      <a:lnTo>
                        <a:pt x="2130" y="20057"/>
                      </a:lnTo>
                      <a:lnTo>
                        <a:pt x="2130" y="1234"/>
                      </a:ln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10800"/>
                      </a:lnTo>
                      <a:lnTo>
                        <a:pt x="0" y="0"/>
                      </a:lnTo>
                      <a:lnTo>
                        <a:pt x="2130" y="12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8" name="Freeform 13"/>
                <p:cNvSpPr/>
                <p:nvPr/>
              </p:nvSpPr>
              <p:spPr>
                <a:xfrm>
                  <a:off x="984250" y="786810"/>
                  <a:ext cx="95250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10623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59" name="Freeform 14"/>
                <p:cNvSpPr/>
                <p:nvPr/>
              </p:nvSpPr>
              <p:spPr>
                <a:xfrm>
                  <a:off x="973137" y="781443"/>
                  <a:ext cx="111126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440" y="20366"/>
                      </a:moveTo>
                      <a:lnTo>
                        <a:pt x="20983" y="19131"/>
                      </a:lnTo>
                      <a:lnTo>
                        <a:pt x="2777" y="9874"/>
                      </a:lnTo>
                      <a:lnTo>
                        <a:pt x="2777" y="12034"/>
                      </a:lnTo>
                      <a:lnTo>
                        <a:pt x="20983" y="2777"/>
                      </a:lnTo>
                      <a:lnTo>
                        <a:pt x="19440" y="1543"/>
                      </a:lnTo>
                      <a:lnTo>
                        <a:pt x="19440" y="20366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19440" y="203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0" name="Freeform 15"/>
                <p:cNvSpPr/>
                <p:nvPr/>
              </p:nvSpPr>
              <p:spPr>
                <a:xfrm>
                  <a:off x="644525" y="52597"/>
                  <a:ext cx="325438" cy="768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509"/>
                      </a:moveTo>
                      <a:lnTo>
                        <a:pt x="10747" y="10227"/>
                      </a:lnTo>
                      <a:lnTo>
                        <a:pt x="843" y="0"/>
                      </a:lnTo>
                      <a:lnTo>
                        <a:pt x="0" y="60"/>
                      </a:lnTo>
                      <a:lnTo>
                        <a:pt x="10010" y="10317"/>
                      </a:lnTo>
                      <a:lnTo>
                        <a:pt x="20862" y="21600"/>
                      </a:lnTo>
                      <a:lnTo>
                        <a:pt x="21600" y="215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1" name="Freeform 16"/>
                <p:cNvSpPr/>
                <p:nvPr/>
              </p:nvSpPr>
              <p:spPr>
                <a:xfrm>
                  <a:off x="650875" y="53670"/>
                  <a:ext cx="23813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0" y="0"/>
                      </a:lnTo>
                      <a:lnTo>
                        <a:pt x="21600" y="1951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2" name="Freeform 17"/>
                <p:cNvSpPr/>
                <p:nvPr/>
              </p:nvSpPr>
              <p:spPr>
                <a:xfrm>
                  <a:off x="644525" y="37569"/>
                  <a:ext cx="36513" cy="53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817" y="18576"/>
                      </a:moveTo>
                      <a:lnTo>
                        <a:pt x="7513" y="19872"/>
                      </a:lnTo>
                      <a:lnTo>
                        <a:pt x="7513" y="6480"/>
                      </a:lnTo>
                      <a:lnTo>
                        <a:pt x="0" y="6912"/>
                      </a:lnTo>
                      <a:lnTo>
                        <a:pt x="14087" y="19008"/>
                      </a:lnTo>
                      <a:lnTo>
                        <a:pt x="15965" y="16848"/>
                      </a:lnTo>
                      <a:lnTo>
                        <a:pt x="2817" y="18576"/>
                      </a:lnTo>
                      <a:lnTo>
                        <a:pt x="1878" y="21600"/>
                      </a:lnTo>
                      <a:lnTo>
                        <a:pt x="21600" y="19440"/>
                      </a:lnTo>
                      <a:lnTo>
                        <a:pt x="0" y="0"/>
                      </a:lnTo>
                      <a:lnTo>
                        <a:pt x="1878" y="21600"/>
                      </a:lnTo>
                      <a:lnTo>
                        <a:pt x="2817" y="1857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3" name="Freeform 18"/>
                <p:cNvSpPr/>
                <p:nvPr/>
              </p:nvSpPr>
              <p:spPr>
                <a:xfrm>
                  <a:off x="958850" y="830820"/>
                  <a:ext cx="139700" cy="788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718" y="0"/>
                      </a:lnTo>
                      <a:lnTo>
                        <a:pt x="0" y="0"/>
                      </a:lnTo>
                      <a:lnTo>
                        <a:pt x="19882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4" name="Freeform 19"/>
                <p:cNvSpPr/>
                <p:nvPr/>
              </p:nvSpPr>
              <p:spPr>
                <a:xfrm>
                  <a:off x="1077912" y="1602602"/>
                  <a:ext cx="22226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00"/>
                      </a:moveTo>
                      <a:lnTo>
                        <a:pt x="13886" y="21600"/>
                      </a:lnTo>
                      <a:lnTo>
                        <a:pt x="21600" y="0"/>
                      </a:lnTo>
                      <a:lnTo>
                        <a:pt x="0" y="27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5" name="Freeform 20"/>
                <p:cNvSpPr/>
                <p:nvPr/>
              </p:nvSpPr>
              <p:spPr>
                <a:xfrm>
                  <a:off x="1066800" y="1598309"/>
                  <a:ext cx="41275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979"/>
                      </a:moveTo>
                      <a:lnTo>
                        <a:pt x="14123" y="21600"/>
                      </a:lnTo>
                      <a:lnTo>
                        <a:pt x="21600" y="0"/>
                      </a:lnTo>
                      <a:lnTo>
                        <a:pt x="0" y="2979"/>
                      </a:lnTo>
                      <a:lnTo>
                        <a:pt x="5815" y="7448"/>
                      </a:lnTo>
                      <a:lnTo>
                        <a:pt x="17446" y="5214"/>
                      </a:lnTo>
                      <a:lnTo>
                        <a:pt x="14123" y="1490"/>
                      </a:lnTo>
                      <a:lnTo>
                        <a:pt x="10800" y="14152"/>
                      </a:lnTo>
                      <a:lnTo>
                        <a:pt x="15785" y="13407"/>
                      </a:lnTo>
                      <a:lnTo>
                        <a:pt x="7477" y="2979"/>
                      </a:lnTo>
                      <a:lnTo>
                        <a:pt x="5815" y="7448"/>
                      </a:lnTo>
                      <a:lnTo>
                        <a:pt x="0" y="29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6" name="Freeform 21"/>
                <p:cNvSpPr/>
                <p:nvPr/>
              </p:nvSpPr>
              <p:spPr>
                <a:xfrm>
                  <a:off x="876300" y="831893"/>
                  <a:ext cx="92075" cy="792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607" y="21600"/>
                      </a:moveTo>
                      <a:lnTo>
                        <a:pt x="21600" y="0"/>
                      </a:lnTo>
                      <a:lnTo>
                        <a:pt x="18621" y="0"/>
                      </a:lnTo>
                      <a:lnTo>
                        <a:pt x="0" y="21600"/>
                      </a:lnTo>
                      <a:lnTo>
                        <a:pt x="2607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7" name="Freeform 22"/>
                <p:cNvSpPr/>
                <p:nvPr/>
              </p:nvSpPr>
              <p:spPr>
                <a:xfrm>
                  <a:off x="871537" y="1606896"/>
                  <a:ext cx="23813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8640" y="21600"/>
                      </a:lnTo>
                      <a:lnTo>
                        <a:pt x="21600" y="2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8" name="Freeform 23"/>
                <p:cNvSpPr/>
                <p:nvPr/>
              </p:nvSpPr>
              <p:spPr>
                <a:xfrm>
                  <a:off x="863600" y="1603676"/>
                  <a:ext cx="38100" cy="2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9900" y="21600"/>
                      </a:lnTo>
                      <a:lnTo>
                        <a:pt x="21600" y="1662"/>
                      </a:lnTo>
                      <a:lnTo>
                        <a:pt x="0" y="0"/>
                      </a:lnTo>
                      <a:lnTo>
                        <a:pt x="4500" y="5815"/>
                      </a:lnTo>
                      <a:lnTo>
                        <a:pt x="18000" y="6646"/>
                      </a:lnTo>
                      <a:lnTo>
                        <a:pt x="14400" y="1662"/>
                      </a:lnTo>
                      <a:lnTo>
                        <a:pt x="7200" y="14123"/>
                      </a:lnTo>
                      <a:lnTo>
                        <a:pt x="13500" y="14954"/>
                      </a:lnTo>
                      <a:lnTo>
                        <a:pt x="8100" y="1662"/>
                      </a:lnTo>
                      <a:lnTo>
                        <a:pt x="4500" y="58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69" name="Freeform 24"/>
                <p:cNvSpPr/>
                <p:nvPr/>
              </p:nvSpPr>
              <p:spPr>
                <a:xfrm>
                  <a:off x="955675" y="37569"/>
                  <a:ext cx="260350" cy="779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4" y="21600"/>
                      </a:moveTo>
                      <a:lnTo>
                        <a:pt x="11722" y="10324"/>
                      </a:lnTo>
                      <a:lnTo>
                        <a:pt x="21600" y="89"/>
                      </a:lnTo>
                      <a:lnTo>
                        <a:pt x="20546" y="0"/>
                      </a:lnTo>
                      <a:lnTo>
                        <a:pt x="10668" y="10264"/>
                      </a:lnTo>
                      <a:lnTo>
                        <a:pt x="0" y="21511"/>
                      </a:lnTo>
                      <a:lnTo>
                        <a:pt x="1054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0" name="Freeform 25"/>
                <p:cNvSpPr/>
                <p:nvPr/>
              </p:nvSpPr>
              <p:spPr>
                <a:xfrm>
                  <a:off x="1189037" y="38642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8900"/>
                      </a:moveTo>
                      <a:lnTo>
                        <a:pt x="20057" y="0"/>
                      </a:lnTo>
                      <a:lnTo>
                        <a:pt x="21600" y="21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1" name="Freeform 26"/>
                <p:cNvSpPr/>
                <p:nvPr/>
              </p:nvSpPr>
              <p:spPr>
                <a:xfrm>
                  <a:off x="1181100" y="23615"/>
                  <a:ext cx="36513" cy="53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635" y="16848"/>
                      </a:moveTo>
                      <a:lnTo>
                        <a:pt x="7513" y="19008"/>
                      </a:lnTo>
                      <a:lnTo>
                        <a:pt x="20661" y="6912"/>
                      </a:lnTo>
                      <a:lnTo>
                        <a:pt x="13148" y="6048"/>
                      </a:lnTo>
                      <a:lnTo>
                        <a:pt x="15026" y="19872"/>
                      </a:lnTo>
                      <a:lnTo>
                        <a:pt x="18783" y="18144"/>
                      </a:lnTo>
                      <a:lnTo>
                        <a:pt x="5635" y="16848"/>
                      </a:lnTo>
                      <a:lnTo>
                        <a:pt x="0" y="19440"/>
                      </a:lnTo>
                      <a:lnTo>
                        <a:pt x="21600" y="21600"/>
                      </a:lnTo>
                      <a:lnTo>
                        <a:pt x="18783" y="0"/>
                      </a:lnTo>
                      <a:lnTo>
                        <a:pt x="0" y="19440"/>
                      </a:lnTo>
                      <a:lnTo>
                        <a:pt x="5635" y="1684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2" name="Freeform 27"/>
                <p:cNvSpPr/>
                <p:nvPr/>
              </p:nvSpPr>
              <p:spPr>
                <a:xfrm>
                  <a:off x="960437" y="836187"/>
                  <a:ext cx="323851" cy="767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509"/>
                      </a:moveTo>
                      <a:lnTo>
                        <a:pt x="10694" y="10271"/>
                      </a:lnTo>
                      <a:lnTo>
                        <a:pt x="741" y="0"/>
                      </a:lnTo>
                      <a:lnTo>
                        <a:pt x="0" y="60"/>
                      </a:lnTo>
                      <a:lnTo>
                        <a:pt x="9953" y="10332"/>
                      </a:lnTo>
                      <a:lnTo>
                        <a:pt x="20859" y="21600"/>
                      </a:lnTo>
                      <a:lnTo>
                        <a:pt x="21600" y="2150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3" name="Freeform 28"/>
                <p:cNvSpPr/>
                <p:nvPr/>
              </p:nvSpPr>
              <p:spPr>
                <a:xfrm>
                  <a:off x="1262062" y="1584354"/>
                  <a:ext cx="2222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082"/>
                      </a:moveTo>
                      <a:lnTo>
                        <a:pt x="16971" y="21600"/>
                      </a:lnTo>
                      <a:lnTo>
                        <a:pt x="21600" y="0"/>
                      </a:lnTo>
                      <a:lnTo>
                        <a:pt x="0" y="508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4" name="Freeform 29"/>
                <p:cNvSpPr/>
                <p:nvPr/>
              </p:nvSpPr>
              <p:spPr>
                <a:xfrm>
                  <a:off x="1252537" y="1578987"/>
                  <a:ext cx="396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959"/>
                      </a:moveTo>
                      <a:lnTo>
                        <a:pt x="16416" y="21600"/>
                      </a:lnTo>
                      <a:lnTo>
                        <a:pt x="21600" y="0"/>
                      </a:lnTo>
                      <a:lnTo>
                        <a:pt x="0" y="5959"/>
                      </a:lnTo>
                      <a:lnTo>
                        <a:pt x="6048" y="9683"/>
                      </a:lnTo>
                      <a:lnTo>
                        <a:pt x="18144" y="5959"/>
                      </a:lnTo>
                      <a:lnTo>
                        <a:pt x="14688" y="2234"/>
                      </a:lnTo>
                      <a:lnTo>
                        <a:pt x="11232" y="14897"/>
                      </a:lnTo>
                      <a:lnTo>
                        <a:pt x="16416" y="14152"/>
                      </a:lnTo>
                      <a:lnTo>
                        <a:pt x="6912" y="5214"/>
                      </a:lnTo>
                      <a:lnTo>
                        <a:pt x="6048" y="9683"/>
                      </a:lnTo>
                      <a:lnTo>
                        <a:pt x="0" y="5959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5" name="Freeform 30"/>
                <p:cNvSpPr/>
                <p:nvPr/>
              </p:nvSpPr>
              <p:spPr>
                <a:xfrm>
                  <a:off x="817562" y="16101"/>
                  <a:ext cx="138113" cy="7889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1421" y="10286"/>
                      </a:lnTo>
                      <a:lnTo>
                        <a:pt x="1738" y="0"/>
                      </a:lnTo>
                      <a:lnTo>
                        <a:pt x="0" y="0"/>
                      </a:lnTo>
                      <a:lnTo>
                        <a:pt x="9683" y="10286"/>
                      </a:lnTo>
                      <a:lnTo>
                        <a:pt x="19862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6" name="Freeform 31"/>
                <p:cNvSpPr/>
                <p:nvPr/>
              </p:nvSpPr>
              <p:spPr>
                <a:xfrm>
                  <a:off x="817562" y="16101"/>
                  <a:ext cx="23813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5760" y="0"/>
                      </a:lnTo>
                      <a:lnTo>
                        <a:pt x="21600" y="2088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7" name="Freeform 32"/>
                <p:cNvSpPr/>
                <p:nvPr/>
              </p:nvSpPr>
              <p:spPr>
                <a:xfrm>
                  <a:off x="812800" y="-1"/>
                  <a:ext cx="33338" cy="52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086" y="18073"/>
                      </a:moveTo>
                      <a:lnTo>
                        <a:pt x="7200" y="19837"/>
                      </a:lnTo>
                      <a:lnTo>
                        <a:pt x="10286" y="6612"/>
                      </a:lnTo>
                      <a:lnTo>
                        <a:pt x="3086" y="7053"/>
                      </a:lnTo>
                      <a:lnTo>
                        <a:pt x="14400" y="19837"/>
                      </a:lnTo>
                      <a:lnTo>
                        <a:pt x="18514" y="17633"/>
                      </a:lnTo>
                      <a:lnTo>
                        <a:pt x="3086" y="18073"/>
                      </a:lnTo>
                      <a:lnTo>
                        <a:pt x="0" y="21600"/>
                      </a:lnTo>
                      <a:lnTo>
                        <a:pt x="21600" y="20278"/>
                      </a:lnTo>
                      <a:lnTo>
                        <a:pt x="6171" y="0"/>
                      </a:lnTo>
                      <a:lnTo>
                        <a:pt x="0" y="21600"/>
                      </a:lnTo>
                      <a:lnTo>
                        <a:pt x="3086" y="18073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8" name="Freeform 33"/>
                <p:cNvSpPr/>
                <p:nvPr/>
              </p:nvSpPr>
              <p:spPr>
                <a:xfrm>
                  <a:off x="919162" y="854435"/>
                  <a:ext cx="60326" cy="793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547" y="21600"/>
                      </a:moveTo>
                      <a:lnTo>
                        <a:pt x="13074" y="10288"/>
                      </a:lnTo>
                      <a:lnTo>
                        <a:pt x="21600" y="0"/>
                      </a:lnTo>
                      <a:lnTo>
                        <a:pt x="17621" y="0"/>
                      </a:lnTo>
                      <a:lnTo>
                        <a:pt x="9095" y="10288"/>
                      </a:lnTo>
                      <a:lnTo>
                        <a:pt x="0" y="21600"/>
                      </a:lnTo>
                      <a:lnTo>
                        <a:pt x="4547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9" name="Freeform 34"/>
                <p:cNvSpPr/>
                <p:nvPr/>
              </p:nvSpPr>
              <p:spPr>
                <a:xfrm>
                  <a:off x="914400" y="1630511"/>
                  <a:ext cx="22225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13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0" name="Freeform 35"/>
                <p:cNvSpPr/>
                <p:nvPr/>
              </p:nvSpPr>
              <p:spPr>
                <a:xfrm>
                  <a:off x="906462" y="1627291"/>
                  <a:ext cx="38101" cy="27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1662"/>
                      </a:lnTo>
                      <a:lnTo>
                        <a:pt x="0" y="0"/>
                      </a:lnTo>
                      <a:lnTo>
                        <a:pt x="4500" y="5815"/>
                      </a:lnTo>
                      <a:lnTo>
                        <a:pt x="17100" y="6646"/>
                      </a:lnTo>
                      <a:lnTo>
                        <a:pt x="14400" y="2492"/>
                      </a:lnTo>
                      <a:lnTo>
                        <a:pt x="7200" y="14954"/>
                      </a:lnTo>
                      <a:lnTo>
                        <a:pt x="14400" y="14954"/>
                      </a:lnTo>
                      <a:lnTo>
                        <a:pt x="7200" y="1662"/>
                      </a:lnTo>
                      <a:lnTo>
                        <a:pt x="4500" y="58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1" name="Freeform 36"/>
                <p:cNvSpPr/>
                <p:nvPr/>
              </p:nvSpPr>
              <p:spPr>
                <a:xfrm>
                  <a:off x="954087" y="27908"/>
                  <a:ext cx="103188" cy="79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326" y="21600"/>
                      </a:moveTo>
                      <a:lnTo>
                        <a:pt x="21600" y="0"/>
                      </a:lnTo>
                      <a:lnTo>
                        <a:pt x="19274" y="0"/>
                      </a:lnTo>
                      <a:lnTo>
                        <a:pt x="0" y="21600"/>
                      </a:lnTo>
                      <a:lnTo>
                        <a:pt x="2326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2" name="Freeform 37"/>
                <p:cNvSpPr/>
                <p:nvPr/>
              </p:nvSpPr>
              <p:spPr>
                <a:xfrm>
                  <a:off x="1036637" y="27908"/>
                  <a:ext cx="2540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0880"/>
                      </a:moveTo>
                      <a:lnTo>
                        <a:pt x="13500" y="0"/>
                      </a:lnTo>
                      <a:lnTo>
                        <a:pt x="21600" y="21600"/>
                      </a:lnTo>
                      <a:lnTo>
                        <a:pt x="0" y="2088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3" name="Freeform 38"/>
                <p:cNvSpPr/>
                <p:nvPr/>
              </p:nvSpPr>
              <p:spPr>
                <a:xfrm>
                  <a:off x="1030287" y="12880"/>
                  <a:ext cx="36513" cy="50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757" y="17923"/>
                      </a:moveTo>
                      <a:lnTo>
                        <a:pt x="7513" y="20221"/>
                      </a:lnTo>
                      <a:lnTo>
                        <a:pt x="15965" y="6894"/>
                      </a:lnTo>
                      <a:lnTo>
                        <a:pt x="9391" y="6894"/>
                      </a:lnTo>
                      <a:lnTo>
                        <a:pt x="15026" y="20681"/>
                      </a:lnTo>
                      <a:lnTo>
                        <a:pt x="18783" y="18383"/>
                      </a:lnTo>
                      <a:lnTo>
                        <a:pt x="3757" y="17923"/>
                      </a:lnTo>
                      <a:lnTo>
                        <a:pt x="0" y="20681"/>
                      </a:lnTo>
                      <a:lnTo>
                        <a:pt x="21600" y="21600"/>
                      </a:lnTo>
                      <a:lnTo>
                        <a:pt x="14087" y="0"/>
                      </a:lnTo>
                      <a:lnTo>
                        <a:pt x="0" y="20681"/>
                      </a:lnTo>
                      <a:lnTo>
                        <a:pt x="3757" y="17923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4" name="Rectangle 116"/>
                <p:cNvSpPr/>
                <p:nvPr/>
              </p:nvSpPr>
              <p:spPr>
                <a:xfrm>
                  <a:off x="955675" y="791103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5" name="Freeform 117"/>
                <p:cNvSpPr/>
                <p:nvPr/>
              </p:nvSpPr>
              <p:spPr>
                <a:xfrm>
                  <a:off x="954087" y="75138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6" name="Rectangle 118"/>
                <p:cNvSpPr/>
                <p:nvPr/>
              </p:nvSpPr>
              <p:spPr>
                <a:xfrm>
                  <a:off x="953293" y="71274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7" name="Freeform 119"/>
                <p:cNvSpPr/>
                <p:nvPr/>
              </p:nvSpPr>
              <p:spPr>
                <a:xfrm>
                  <a:off x="952500" y="67410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8" name="Rectangle 120"/>
                <p:cNvSpPr/>
                <p:nvPr/>
              </p:nvSpPr>
              <p:spPr>
                <a:xfrm>
                  <a:off x="951705" y="63545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9" name="Freeform 121"/>
                <p:cNvSpPr/>
                <p:nvPr/>
              </p:nvSpPr>
              <p:spPr>
                <a:xfrm>
                  <a:off x="950912" y="595743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0" name="Rectangle 122"/>
                <p:cNvSpPr/>
                <p:nvPr/>
              </p:nvSpPr>
              <p:spPr>
                <a:xfrm>
                  <a:off x="950118" y="55710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1" name="Freeform 123"/>
                <p:cNvSpPr/>
                <p:nvPr/>
              </p:nvSpPr>
              <p:spPr>
                <a:xfrm>
                  <a:off x="947737" y="51845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2" name="Rectangle 124"/>
                <p:cNvSpPr/>
                <p:nvPr/>
              </p:nvSpPr>
              <p:spPr>
                <a:xfrm>
                  <a:off x="947737" y="47874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3" name="Freeform 125"/>
                <p:cNvSpPr/>
                <p:nvPr/>
              </p:nvSpPr>
              <p:spPr>
                <a:xfrm>
                  <a:off x="946150" y="440098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4" name="Rectangle 126"/>
                <p:cNvSpPr/>
                <p:nvPr/>
              </p:nvSpPr>
              <p:spPr>
                <a:xfrm>
                  <a:off x="946150" y="401455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5" name="Freeform 127"/>
                <p:cNvSpPr/>
                <p:nvPr/>
              </p:nvSpPr>
              <p:spPr>
                <a:xfrm>
                  <a:off x="944562" y="362812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6" name="Rectangle 128"/>
                <p:cNvSpPr/>
                <p:nvPr/>
              </p:nvSpPr>
              <p:spPr>
                <a:xfrm>
                  <a:off x="943768" y="32309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7" name="Rectangle 129"/>
                <p:cNvSpPr/>
                <p:nvPr/>
              </p:nvSpPr>
              <p:spPr>
                <a:xfrm>
                  <a:off x="943768" y="28445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8" name="Rectangle 130"/>
                <p:cNvSpPr/>
                <p:nvPr/>
              </p:nvSpPr>
              <p:spPr>
                <a:xfrm>
                  <a:off x="942180" y="24581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9" name="Rectangle 131"/>
                <p:cNvSpPr/>
                <p:nvPr/>
              </p:nvSpPr>
              <p:spPr>
                <a:xfrm>
                  <a:off x="942180" y="206094"/>
                  <a:ext cx="12701" cy="32203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0" name="Rectangle 132"/>
                <p:cNvSpPr/>
                <p:nvPr/>
              </p:nvSpPr>
              <p:spPr>
                <a:xfrm>
                  <a:off x="940593" y="167452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1" name="Rectangle 133"/>
                <p:cNvSpPr/>
                <p:nvPr/>
              </p:nvSpPr>
              <p:spPr>
                <a:xfrm>
                  <a:off x="940593" y="12880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2" name="Rectangle 134"/>
                <p:cNvSpPr/>
                <p:nvPr/>
              </p:nvSpPr>
              <p:spPr>
                <a:xfrm>
                  <a:off x="940593" y="9016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3" name="Rectangle 135"/>
                <p:cNvSpPr/>
                <p:nvPr/>
              </p:nvSpPr>
              <p:spPr>
                <a:xfrm>
                  <a:off x="940593" y="5045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4" name="Rectangle 136"/>
                <p:cNvSpPr/>
                <p:nvPr/>
              </p:nvSpPr>
              <p:spPr>
                <a:xfrm>
                  <a:off x="940593" y="23615"/>
                  <a:ext cx="12701" cy="19322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5" name="Freeform 137"/>
                <p:cNvSpPr/>
                <p:nvPr/>
              </p:nvSpPr>
              <p:spPr>
                <a:xfrm>
                  <a:off x="933450" y="23615"/>
                  <a:ext cx="2540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08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6" name="Freeform 138"/>
                <p:cNvSpPr/>
                <p:nvPr/>
              </p:nvSpPr>
              <p:spPr>
                <a:xfrm>
                  <a:off x="927100" y="9660"/>
                  <a:ext cx="36513" cy="49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757" y="18783"/>
                      </a:moveTo>
                      <a:lnTo>
                        <a:pt x="6574" y="20661"/>
                      </a:lnTo>
                      <a:lnTo>
                        <a:pt x="15026" y="6574"/>
                      </a:lnTo>
                      <a:lnTo>
                        <a:pt x="8452" y="6574"/>
                      </a:lnTo>
                      <a:lnTo>
                        <a:pt x="15026" y="20661"/>
                      </a:lnTo>
                      <a:lnTo>
                        <a:pt x="18783" y="18783"/>
                      </a:lnTo>
                      <a:lnTo>
                        <a:pt x="3757" y="18783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1270" y="0"/>
                      </a:lnTo>
                      <a:lnTo>
                        <a:pt x="0" y="21600"/>
                      </a:lnTo>
                      <a:lnTo>
                        <a:pt x="3757" y="1878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7" name="Freeform 139"/>
                <p:cNvSpPr/>
                <p:nvPr/>
              </p:nvSpPr>
              <p:spPr>
                <a:xfrm>
                  <a:off x="942975" y="788957"/>
                  <a:ext cx="1905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8" name="Freeform 140"/>
                <p:cNvSpPr/>
                <p:nvPr/>
              </p:nvSpPr>
              <p:spPr>
                <a:xfrm>
                  <a:off x="931862" y="75138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9" name="Freeform 141"/>
                <p:cNvSpPr/>
                <p:nvPr/>
              </p:nvSpPr>
              <p:spPr>
                <a:xfrm>
                  <a:off x="922337" y="712744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0" name="Freeform 142"/>
                <p:cNvSpPr/>
                <p:nvPr/>
              </p:nvSpPr>
              <p:spPr>
                <a:xfrm>
                  <a:off x="909637" y="675175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1" name="Freeform 143"/>
                <p:cNvSpPr/>
                <p:nvPr/>
              </p:nvSpPr>
              <p:spPr>
                <a:xfrm>
                  <a:off x="900112" y="636532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2" name="Freeform 144"/>
                <p:cNvSpPr/>
                <p:nvPr/>
              </p:nvSpPr>
              <p:spPr>
                <a:xfrm>
                  <a:off x="889000" y="59896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3" name="Freeform 145"/>
                <p:cNvSpPr/>
                <p:nvPr/>
              </p:nvSpPr>
              <p:spPr>
                <a:xfrm>
                  <a:off x="877887" y="558173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9969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4" name="Freeform 146"/>
                <p:cNvSpPr/>
                <p:nvPr/>
              </p:nvSpPr>
              <p:spPr>
                <a:xfrm>
                  <a:off x="868362" y="52167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5" name="Freeform 147"/>
                <p:cNvSpPr/>
                <p:nvPr/>
              </p:nvSpPr>
              <p:spPr>
                <a:xfrm>
                  <a:off x="855662" y="483035"/>
                  <a:ext cx="22226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343" y="0"/>
                      </a:lnTo>
                      <a:lnTo>
                        <a:pt x="0" y="2160"/>
                      </a:lnTo>
                      <a:lnTo>
                        <a:pt x="9257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6" name="Freeform 148"/>
                <p:cNvSpPr/>
                <p:nvPr/>
              </p:nvSpPr>
              <p:spPr>
                <a:xfrm>
                  <a:off x="846137" y="445465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7" name="Freeform 149"/>
                <p:cNvSpPr/>
                <p:nvPr/>
              </p:nvSpPr>
              <p:spPr>
                <a:xfrm>
                  <a:off x="835025" y="406822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8" name="Freeform 150"/>
                <p:cNvSpPr/>
                <p:nvPr/>
              </p:nvSpPr>
              <p:spPr>
                <a:xfrm>
                  <a:off x="825500" y="36925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9" name="Freeform 151"/>
                <p:cNvSpPr/>
                <p:nvPr/>
              </p:nvSpPr>
              <p:spPr>
                <a:xfrm>
                  <a:off x="814387" y="329537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0" name="Freeform 152"/>
                <p:cNvSpPr/>
                <p:nvPr/>
              </p:nvSpPr>
              <p:spPr>
                <a:xfrm>
                  <a:off x="804862" y="29196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1" name="Freeform 153"/>
                <p:cNvSpPr/>
                <p:nvPr/>
              </p:nvSpPr>
              <p:spPr>
                <a:xfrm>
                  <a:off x="793750" y="253324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2" name="Freeform 154"/>
                <p:cNvSpPr/>
                <p:nvPr/>
              </p:nvSpPr>
              <p:spPr>
                <a:xfrm>
                  <a:off x="782637" y="215755"/>
                  <a:ext cx="2063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3292" y="0"/>
                      </a:lnTo>
                      <a:lnTo>
                        <a:pt x="0" y="0"/>
                      </a:lnTo>
                      <a:lnTo>
                        <a:pt x="8308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3" name="Freeform 155"/>
                <p:cNvSpPr/>
                <p:nvPr/>
              </p:nvSpPr>
              <p:spPr>
                <a:xfrm>
                  <a:off x="771525" y="174965"/>
                  <a:ext cx="22225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5429" y="8775"/>
                      </a:lnTo>
                      <a:lnTo>
                        <a:pt x="10800" y="0"/>
                      </a:lnTo>
                      <a:lnTo>
                        <a:pt x="0" y="2025"/>
                      </a:lnTo>
                      <a:lnTo>
                        <a:pt x="4629" y="10125"/>
                      </a:lnTo>
                      <a:lnTo>
                        <a:pt x="9257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4" name="Freeform 156"/>
                <p:cNvSpPr/>
                <p:nvPr/>
              </p:nvSpPr>
              <p:spPr>
                <a:xfrm>
                  <a:off x="760412" y="137396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5" name="Freeform 157"/>
                <p:cNvSpPr/>
                <p:nvPr/>
              </p:nvSpPr>
              <p:spPr>
                <a:xfrm>
                  <a:off x="750887" y="9982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6" name="Freeform 158"/>
                <p:cNvSpPr/>
                <p:nvPr/>
              </p:nvSpPr>
              <p:spPr>
                <a:xfrm>
                  <a:off x="741362" y="61184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6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7" name="Freeform 159"/>
                <p:cNvSpPr/>
                <p:nvPr/>
              </p:nvSpPr>
              <p:spPr>
                <a:xfrm>
                  <a:off x="735012" y="36495"/>
                  <a:ext cx="1587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5120" y="0"/>
                      </a:lnTo>
                      <a:lnTo>
                        <a:pt x="0" y="0"/>
                      </a:lnTo>
                      <a:lnTo>
                        <a:pt x="648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8" name="Freeform 160"/>
                <p:cNvSpPr/>
                <p:nvPr/>
              </p:nvSpPr>
              <p:spPr>
                <a:xfrm>
                  <a:off x="736600" y="36495"/>
                  <a:ext cx="23813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320" y="0"/>
                      </a:lnTo>
                      <a:lnTo>
                        <a:pt x="21600" y="19575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9" name="Freeform 161"/>
                <p:cNvSpPr/>
                <p:nvPr/>
              </p:nvSpPr>
              <p:spPr>
                <a:xfrm>
                  <a:off x="731837" y="21468"/>
                  <a:ext cx="34926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45" y="18514"/>
                      </a:moveTo>
                      <a:lnTo>
                        <a:pt x="6873" y="20278"/>
                      </a:lnTo>
                      <a:lnTo>
                        <a:pt x="8836" y="6171"/>
                      </a:lnTo>
                      <a:lnTo>
                        <a:pt x="1964" y="6612"/>
                      </a:lnTo>
                      <a:lnTo>
                        <a:pt x="13745" y="19396"/>
                      </a:lnTo>
                      <a:lnTo>
                        <a:pt x="17673" y="17192"/>
                      </a:lnTo>
                      <a:lnTo>
                        <a:pt x="2945" y="18514"/>
                      </a:lnTo>
                      <a:lnTo>
                        <a:pt x="0" y="21600"/>
                      </a:lnTo>
                      <a:lnTo>
                        <a:pt x="21600" y="20278"/>
                      </a:lnTo>
                      <a:lnTo>
                        <a:pt x="2945" y="0"/>
                      </a:lnTo>
                      <a:lnTo>
                        <a:pt x="0" y="21600"/>
                      </a:lnTo>
                      <a:lnTo>
                        <a:pt x="2945" y="18514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0" name="Rectangle 162"/>
                <p:cNvSpPr/>
                <p:nvPr/>
              </p:nvSpPr>
              <p:spPr>
                <a:xfrm>
                  <a:off x="958055" y="836187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1" name="Rectangle 163"/>
                <p:cNvSpPr/>
                <p:nvPr/>
              </p:nvSpPr>
              <p:spPr>
                <a:xfrm>
                  <a:off x="959643" y="87483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2" name="Freeform 164"/>
                <p:cNvSpPr/>
                <p:nvPr/>
              </p:nvSpPr>
              <p:spPr>
                <a:xfrm>
                  <a:off x="960437" y="914546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3" name="Rectangle 165"/>
                <p:cNvSpPr/>
                <p:nvPr/>
              </p:nvSpPr>
              <p:spPr>
                <a:xfrm>
                  <a:off x="961230" y="95318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4" name="Freeform 166"/>
                <p:cNvSpPr/>
                <p:nvPr/>
              </p:nvSpPr>
              <p:spPr>
                <a:xfrm>
                  <a:off x="962025" y="991831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5" name="Rectangle 167"/>
                <p:cNvSpPr/>
                <p:nvPr/>
              </p:nvSpPr>
              <p:spPr>
                <a:xfrm>
                  <a:off x="962818" y="103047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6" name="Freeform 168"/>
                <p:cNvSpPr/>
                <p:nvPr/>
              </p:nvSpPr>
              <p:spPr>
                <a:xfrm>
                  <a:off x="963612" y="107019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7" name="Rectangle 169"/>
                <p:cNvSpPr/>
                <p:nvPr/>
              </p:nvSpPr>
              <p:spPr>
                <a:xfrm>
                  <a:off x="965200" y="1108833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8" name="Rectangle 170"/>
                <p:cNvSpPr/>
                <p:nvPr/>
              </p:nvSpPr>
              <p:spPr>
                <a:xfrm>
                  <a:off x="967580" y="114747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9" name="Freeform 171"/>
                <p:cNvSpPr/>
                <p:nvPr/>
              </p:nvSpPr>
              <p:spPr>
                <a:xfrm>
                  <a:off x="968375" y="118719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0" name="Rectangle 172"/>
                <p:cNvSpPr/>
                <p:nvPr/>
              </p:nvSpPr>
              <p:spPr>
                <a:xfrm>
                  <a:off x="969168" y="122583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1" name="Freeform 173"/>
                <p:cNvSpPr/>
                <p:nvPr/>
              </p:nvSpPr>
              <p:spPr>
                <a:xfrm>
                  <a:off x="969962" y="1264478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2" name="Rectangle 174"/>
                <p:cNvSpPr/>
                <p:nvPr/>
              </p:nvSpPr>
              <p:spPr>
                <a:xfrm>
                  <a:off x="970755" y="130312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3" name="Freeform 175"/>
                <p:cNvSpPr/>
                <p:nvPr/>
              </p:nvSpPr>
              <p:spPr>
                <a:xfrm>
                  <a:off x="971550" y="1342837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4" name="Freeform 176"/>
                <p:cNvSpPr/>
                <p:nvPr/>
              </p:nvSpPr>
              <p:spPr>
                <a:xfrm>
                  <a:off x="973137" y="138148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5" name="Rectangle 177"/>
                <p:cNvSpPr/>
                <p:nvPr/>
              </p:nvSpPr>
              <p:spPr>
                <a:xfrm>
                  <a:off x="974725" y="1420122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6" name="Freeform 178"/>
                <p:cNvSpPr/>
                <p:nvPr/>
              </p:nvSpPr>
              <p:spPr>
                <a:xfrm>
                  <a:off x="974725" y="1459839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7" name="Freeform 179"/>
                <p:cNvSpPr/>
                <p:nvPr/>
              </p:nvSpPr>
              <p:spPr>
                <a:xfrm>
                  <a:off x="977900" y="1498481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8" name="Freeform 180"/>
                <p:cNvSpPr/>
                <p:nvPr/>
              </p:nvSpPr>
              <p:spPr>
                <a:xfrm>
                  <a:off x="979487" y="1537124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9" name="Freeform 182"/>
                <p:cNvSpPr/>
                <p:nvPr/>
              </p:nvSpPr>
              <p:spPr>
                <a:xfrm>
                  <a:off x="973137" y="1555372"/>
                  <a:ext cx="25401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350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0" name="Freeform 183"/>
                <p:cNvSpPr/>
                <p:nvPr/>
              </p:nvSpPr>
              <p:spPr>
                <a:xfrm>
                  <a:off x="965200" y="1551079"/>
                  <a:ext cx="39688" cy="51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144" y="3600"/>
                      </a:moveTo>
                      <a:lnTo>
                        <a:pt x="14688" y="1350"/>
                      </a:lnTo>
                      <a:lnTo>
                        <a:pt x="9504" y="14850"/>
                      </a:lnTo>
                      <a:lnTo>
                        <a:pt x="16416" y="14850"/>
                      </a:lnTo>
                      <a:lnTo>
                        <a:pt x="7776" y="1350"/>
                      </a:lnTo>
                      <a:lnTo>
                        <a:pt x="4320" y="3600"/>
                      </a:lnTo>
                      <a:lnTo>
                        <a:pt x="18144" y="3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13824" y="21600"/>
                      </a:lnTo>
                      <a:lnTo>
                        <a:pt x="21600" y="0"/>
                      </a:lnTo>
                      <a:lnTo>
                        <a:pt x="18144" y="3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1" name="Freeform 184"/>
                <p:cNvSpPr/>
                <p:nvPr/>
              </p:nvSpPr>
              <p:spPr>
                <a:xfrm>
                  <a:off x="944562" y="836187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2" name="Freeform 185"/>
                <p:cNvSpPr/>
                <p:nvPr/>
              </p:nvSpPr>
              <p:spPr>
                <a:xfrm>
                  <a:off x="933450" y="873756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3" name="Freeform 186"/>
                <p:cNvSpPr/>
                <p:nvPr/>
              </p:nvSpPr>
              <p:spPr>
                <a:xfrm>
                  <a:off x="922337" y="912399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4" name="Freeform 187"/>
                <p:cNvSpPr/>
                <p:nvPr/>
              </p:nvSpPr>
              <p:spPr>
                <a:xfrm>
                  <a:off x="909637" y="949968"/>
                  <a:ext cx="22226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5" name="Freeform 188"/>
                <p:cNvSpPr/>
                <p:nvPr/>
              </p:nvSpPr>
              <p:spPr>
                <a:xfrm>
                  <a:off x="900112" y="989685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6" name="Freeform 189"/>
                <p:cNvSpPr/>
                <p:nvPr/>
              </p:nvSpPr>
              <p:spPr>
                <a:xfrm>
                  <a:off x="889000" y="1028327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7" name="Freeform 190"/>
                <p:cNvSpPr/>
                <p:nvPr/>
              </p:nvSpPr>
              <p:spPr>
                <a:xfrm>
                  <a:off x="877887" y="106589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8" name="Freeform 191"/>
                <p:cNvSpPr/>
                <p:nvPr/>
              </p:nvSpPr>
              <p:spPr>
                <a:xfrm>
                  <a:off x="865187" y="1103466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308" y="0"/>
                      </a:moveTo>
                      <a:lnTo>
                        <a:pt x="0" y="20160"/>
                      </a:lnTo>
                      <a:lnTo>
                        <a:pt x="13292" y="21600"/>
                      </a:lnTo>
                      <a:lnTo>
                        <a:pt x="21600" y="2160"/>
                      </a:lnTo>
                      <a:lnTo>
                        <a:pt x="8308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9" name="Freeform 192"/>
                <p:cNvSpPr/>
                <p:nvPr/>
              </p:nvSpPr>
              <p:spPr>
                <a:xfrm>
                  <a:off x="854075" y="1141036"/>
                  <a:ext cx="22225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0800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0" name="Freeform 193"/>
                <p:cNvSpPr/>
                <p:nvPr/>
              </p:nvSpPr>
              <p:spPr>
                <a:xfrm>
                  <a:off x="842962" y="1180752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44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1" name="Freeform 194"/>
                <p:cNvSpPr/>
                <p:nvPr/>
              </p:nvSpPr>
              <p:spPr>
                <a:xfrm>
                  <a:off x="831850" y="1218321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2" name="Freeform 195"/>
                <p:cNvSpPr/>
                <p:nvPr/>
              </p:nvSpPr>
              <p:spPr>
                <a:xfrm>
                  <a:off x="819150" y="1255890"/>
                  <a:ext cx="22225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206"/>
                      </a:lnTo>
                      <a:lnTo>
                        <a:pt x="12343" y="21600"/>
                      </a:lnTo>
                      <a:lnTo>
                        <a:pt x="21600" y="1394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3" name="Freeform 196"/>
                <p:cNvSpPr/>
                <p:nvPr/>
              </p:nvSpPr>
              <p:spPr>
                <a:xfrm>
                  <a:off x="808037" y="1294533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4" name="Freeform 197"/>
                <p:cNvSpPr/>
                <p:nvPr/>
              </p:nvSpPr>
              <p:spPr>
                <a:xfrm>
                  <a:off x="796925" y="1332103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5" name="Freeform 198"/>
                <p:cNvSpPr/>
                <p:nvPr/>
              </p:nvSpPr>
              <p:spPr>
                <a:xfrm>
                  <a:off x="785812" y="1370745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6" name="Freeform 199"/>
                <p:cNvSpPr/>
                <p:nvPr/>
              </p:nvSpPr>
              <p:spPr>
                <a:xfrm>
                  <a:off x="773112" y="1408315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4629" y="13500"/>
                      </a:ln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15429" y="1485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7" name="Freeform 200"/>
                <p:cNvSpPr/>
                <p:nvPr/>
              </p:nvSpPr>
              <p:spPr>
                <a:xfrm>
                  <a:off x="763587" y="1448031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19440"/>
                      </a:lnTo>
                      <a:lnTo>
                        <a:pt x="144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8" name="Freeform 201"/>
                <p:cNvSpPr/>
                <p:nvPr/>
              </p:nvSpPr>
              <p:spPr>
                <a:xfrm>
                  <a:off x="752475" y="1485600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9" name="Freeform 202"/>
                <p:cNvSpPr/>
                <p:nvPr/>
              </p:nvSpPr>
              <p:spPr>
                <a:xfrm>
                  <a:off x="742950" y="152424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0" name="Freeform 203"/>
                <p:cNvSpPr/>
                <p:nvPr/>
              </p:nvSpPr>
              <p:spPr>
                <a:xfrm>
                  <a:off x="736600" y="1561813"/>
                  <a:ext cx="15875" cy="139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80" y="0"/>
                      </a:moveTo>
                      <a:lnTo>
                        <a:pt x="0" y="18277"/>
                      </a:lnTo>
                      <a:lnTo>
                        <a:pt x="17280" y="21600"/>
                      </a:lnTo>
                      <a:lnTo>
                        <a:pt x="21600" y="3323"/>
                      </a:lnTo>
                      <a:lnTo>
                        <a:pt x="648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1" name="Freeform 204"/>
                <p:cNvSpPr/>
                <p:nvPr/>
              </p:nvSpPr>
              <p:spPr>
                <a:xfrm>
                  <a:off x="741362" y="1541418"/>
                  <a:ext cx="22226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394"/>
                      </a:moveTo>
                      <a:lnTo>
                        <a:pt x="1543" y="21600"/>
                      </a:lnTo>
                      <a:lnTo>
                        <a:pt x="0" y="0"/>
                      </a:lnTo>
                      <a:lnTo>
                        <a:pt x="21600" y="1394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2" name="Freeform 205"/>
                <p:cNvSpPr/>
                <p:nvPr/>
              </p:nvSpPr>
              <p:spPr>
                <a:xfrm>
                  <a:off x="735012" y="1537124"/>
                  <a:ext cx="36513" cy="5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904" y="4320"/>
                      </a:moveTo>
                      <a:lnTo>
                        <a:pt x="14087" y="2160"/>
                      </a:lnTo>
                      <a:lnTo>
                        <a:pt x="939" y="14688"/>
                      </a:lnTo>
                      <a:lnTo>
                        <a:pt x="8452" y="15120"/>
                      </a:lnTo>
                      <a:lnTo>
                        <a:pt x="6574" y="1728"/>
                      </a:lnTo>
                      <a:lnTo>
                        <a:pt x="3757" y="3024"/>
                      </a:lnTo>
                      <a:lnTo>
                        <a:pt x="16904" y="4320"/>
                      </a:lnTo>
                      <a:lnTo>
                        <a:pt x="21600" y="1728"/>
                      </a:lnTo>
                      <a:lnTo>
                        <a:pt x="0" y="0"/>
                      </a:lnTo>
                      <a:lnTo>
                        <a:pt x="2817" y="21600"/>
                      </a:lnTo>
                      <a:lnTo>
                        <a:pt x="21600" y="1728"/>
                      </a:lnTo>
                      <a:lnTo>
                        <a:pt x="16904" y="432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476" name="Group 404"/>
              <p:cNvGrpSpPr/>
              <p:nvPr/>
            </p:nvGrpSpPr>
            <p:grpSpPr>
              <a:xfrm>
                <a:off x="1979035" y="759121"/>
                <a:ext cx="785380" cy="580114"/>
                <a:chOff x="0" y="0"/>
                <a:chExt cx="785379" cy="580112"/>
              </a:xfrm>
            </p:grpSpPr>
            <p:sp>
              <p:nvSpPr>
                <p:cNvPr id="474" name="Freeform 397"/>
                <p:cNvSpPr/>
                <p:nvPr/>
              </p:nvSpPr>
              <p:spPr>
                <a:xfrm rot="18994362">
                  <a:off x="34965" y="139818"/>
                  <a:ext cx="512763" cy="305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65"/>
                      </a:moveTo>
                      <a:lnTo>
                        <a:pt x="20241" y="21600"/>
                      </a:lnTo>
                      <a:lnTo>
                        <a:pt x="21600" y="20235"/>
                      </a:lnTo>
                      <a:lnTo>
                        <a:pt x="1359" y="0"/>
                      </a:lnTo>
                      <a:lnTo>
                        <a:pt x="0" y="13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5" name="Freeform 399"/>
                <p:cNvSpPr/>
                <p:nvPr/>
              </p:nvSpPr>
              <p:spPr>
                <a:xfrm rot="18994362">
                  <a:off x="344372" y="109209"/>
                  <a:ext cx="414338" cy="242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246" y="9283"/>
                      </a:moveTo>
                      <a:lnTo>
                        <a:pt x="12045" y="10294"/>
                      </a:lnTo>
                      <a:lnTo>
                        <a:pt x="17025" y="18744"/>
                      </a:lnTo>
                      <a:lnTo>
                        <a:pt x="18705" y="16959"/>
                      </a:lnTo>
                      <a:lnTo>
                        <a:pt x="10424" y="11960"/>
                      </a:lnTo>
                      <a:lnTo>
                        <a:pt x="9439" y="14162"/>
                      </a:lnTo>
                      <a:lnTo>
                        <a:pt x="16562" y="16542"/>
                      </a:lnTo>
                      <a:lnTo>
                        <a:pt x="14246" y="9283"/>
                      </a:lnTo>
                      <a:lnTo>
                        <a:pt x="8860" y="0"/>
                      </a:lnTo>
                      <a:lnTo>
                        <a:pt x="13609" y="15055"/>
                      </a:lnTo>
                      <a:lnTo>
                        <a:pt x="15056" y="13507"/>
                      </a:lnTo>
                      <a:lnTo>
                        <a:pt x="0" y="8450"/>
                      </a:lnTo>
                      <a:lnTo>
                        <a:pt x="21600" y="21600"/>
                      </a:lnTo>
                      <a:lnTo>
                        <a:pt x="8860" y="0"/>
                      </a:lnTo>
                      <a:lnTo>
                        <a:pt x="14246" y="9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749" name="Group 411"/>
            <p:cNvGrpSpPr/>
            <p:nvPr/>
          </p:nvGrpSpPr>
          <p:grpSpPr>
            <a:xfrm>
              <a:off x="3024187" y="0"/>
              <a:ext cx="5380038" cy="1686329"/>
              <a:chOff x="0" y="0"/>
              <a:chExt cx="5380037" cy="1686328"/>
            </a:xfrm>
          </p:grpSpPr>
          <p:sp>
            <p:nvSpPr>
              <p:cNvPr id="478" name="Rectangle 42"/>
              <p:cNvSpPr/>
              <p:nvPr/>
            </p:nvSpPr>
            <p:spPr>
              <a:xfrm>
                <a:off x="4383087" y="1109460"/>
                <a:ext cx="996951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622" name="Group 406"/>
              <p:cNvGrpSpPr/>
              <p:nvPr/>
            </p:nvGrpSpPr>
            <p:grpSpPr>
              <a:xfrm>
                <a:off x="3349624" y="0"/>
                <a:ext cx="1981201" cy="1671302"/>
                <a:chOff x="0" y="0"/>
                <a:chExt cx="1981199" cy="1671301"/>
              </a:xfrm>
            </p:grpSpPr>
            <p:sp>
              <p:nvSpPr>
                <p:cNvPr id="479" name="Rectangle 8"/>
                <p:cNvSpPr/>
                <p:nvPr/>
              </p:nvSpPr>
              <p:spPr>
                <a:xfrm>
                  <a:off x="101600" y="207168"/>
                  <a:ext cx="1724025" cy="1324590"/>
                </a:xfrm>
                <a:prstGeom prst="rect">
                  <a:avLst/>
                </a:prstGeom>
                <a:solidFill>
                  <a:srgbClr val="FFFF80"/>
                </a:solidFill>
                <a:ln w="3175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0" name="Rectangle 69"/>
                <p:cNvSpPr/>
                <p:nvPr/>
              </p:nvSpPr>
              <p:spPr>
                <a:xfrm>
                  <a:off x="-1" y="866869"/>
                  <a:ext cx="938214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1" name="Freeform 70"/>
                <p:cNvSpPr/>
                <p:nvPr/>
              </p:nvSpPr>
              <p:spPr>
                <a:xfrm>
                  <a:off x="842962" y="840480"/>
                  <a:ext cx="95251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10623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2" name="Freeform 71"/>
                <p:cNvSpPr/>
                <p:nvPr/>
              </p:nvSpPr>
              <p:spPr>
                <a:xfrm>
                  <a:off x="836612" y="835113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" y="1543"/>
                      </a:moveTo>
                      <a:lnTo>
                        <a:pt x="913" y="2777"/>
                      </a:lnTo>
                      <a:lnTo>
                        <a:pt x="19166" y="12034"/>
                      </a:lnTo>
                      <a:lnTo>
                        <a:pt x="19166" y="9874"/>
                      </a:lnTo>
                      <a:lnTo>
                        <a:pt x="913" y="19131"/>
                      </a:lnTo>
                      <a:lnTo>
                        <a:pt x="2130" y="20366"/>
                      </a:lnTo>
                      <a:lnTo>
                        <a:pt x="2130" y="1543"/>
                      </a:ln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10800"/>
                      </a:lnTo>
                      <a:lnTo>
                        <a:pt x="0" y="0"/>
                      </a:lnTo>
                      <a:lnTo>
                        <a:pt x="2130" y="15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3" name="Rectangle 72"/>
                <p:cNvSpPr/>
                <p:nvPr/>
              </p:nvSpPr>
              <p:spPr>
                <a:xfrm>
                  <a:off x="982662" y="865796"/>
                  <a:ext cx="998538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4" name="Freeform 73"/>
                <p:cNvSpPr/>
                <p:nvPr/>
              </p:nvSpPr>
              <p:spPr>
                <a:xfrm>
                  <a:off x="982662" y="839407"/>
                  <a:ext cx="96838" cy="644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10800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5" name="Freeform 74"/>
                <p:cNvSpPr/>
                <p:nvPr/>
              </p:nvSpPr>
              <p:spPr>
                <a:xfrm>
                  <a:off x="971550" y="834040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470" y="20057"/>
                      </a:moveTo>
                      <a:lnTo>
                        <a:pt x="20992" y="19131"/>
                      </a:lnTo>
                      <a:lnTo>
                        <a:pt x="2434" y="9874"/>
                      </a:lnTo>
                      <a:lnTo>
                        <a:pt x="2434" y="12034"/>
                      </a:lnTo>
                      <a:lnTo>
                        <a:pt x="20992" y="2777"/>
                      </a:lnTo>
                      <a:lnTo>
                        <a:pt x="19470" y="1543"/>
                      </a:lnTo>
                      <a:lnTo>
                        <a:pt x="19470" y="20057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19470" y="200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6" name="Freeform 75"/>
                <p:cNvSpPr/>
                <p:nvPr/>
              </p:nvSpPr>
              <p:spPr>
                <a:xfrm>
                  <a:off x="504825" y="134176"/>
                  <a:ext cx="465138" cy="740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5" y="21600"/>
                      </a:moveTo>
                      <a:lnTo>
                        <a:pt x="21600" y="21475"/>
                      </a:lnTo>
                      <a:lnTo>
                        <a:pt x="21600" y="21412"/>
                      </a:lnTo>
                      <a:lnTo>
                        <a:pt x="21453" y="21350"/>
                      </a:lnTo>
                      <a:lnTo>
                        <a:pt x="21453" y="21287"/>
                      </a:lnTo>
                      <a:lnTo>
                        <a:pt x="21379" y="21162"/>
                      </a:lnTo>
                      <a:lnTo>
                        <a:pt x="21379" y="21005"/>
                      </a:lnTo>
                      <a:lnTo>
                        <a:pt x="21231" y="20598"/>
                      </a:lnTo>
                      <a:lnTo>
                        <a:pt x="21158" y="20348"/>
                      </a:lnTo>
                      <a:lnTo>
                        <a:pt x="20937" y="20066"/>
                      </a:lnTo>
                      <a:lnTo>
                        <a:pt x="20863" y="19784"/>
                      </a:lnTo>
                      <a:lnTo>
                        <a:pt x="20642" y="19471"/>
                      </a:lnTo>
                      <a:lnTo>
                        <a:pt x="20347" y="18783"/>
                      </a:lnTo>
                      <a:lnTo>
                        <a:pt x="20126" y="18407"/>
                      </a:lnTo>
                      <a:lnTo>
                        <a:pt x="19904" y="18000"/>
                      </a:lnTo>
                      <a:lnTo>
                        <a:pt x="19683" y="17562"/>
                      </a:lnTo>
                      <a:lnTo>
                        <a:pt x="19462" y="17155"/>
                      </a:lnTo>
                      <a:lnTo>
                        <a:pt x="18872" y="16247"/>
                      </a:lnTo>
                      <a:lnTo>
                        <a:pt x="18651" y="15746"/>
                      </a:lnTo>
                      <a:lnTo>
                        <a:pt x="18283" y="15308"/>
                      </a:lnTo>
                      <a:lnTo>
                        <a:pt x="17988" y="14807"/>
                      </a:lnTo>
                      <a:lnTo>
                        <a:pt x="17324" y="13837"/>
                      </a:lnTo>
                      <a:lnTo>
                        <a:pt x="16956" y="13304"/>
                      </a:lnTo>
                      <a:lnTo>
                        <a:pt x="16587" y="12803"/>
                      </a:lnTo>
                      <a:lnTo>
                        <a:pt x="16145" y="12271"/>
                      </a:lnTo>
                      <a:lnTo>
                        <a:pt x="15702" y="11770"/>
                      </a:lnTo>
                      <a:lnTo>
                        <a:pt x="15334" y="11238"/>
                      </a:lnTo>
                      <a:lnTo>
                        <a:pt x="14818" y="10737"/>
                      </a:lnTo>
                      <a:lnTo>
                        <a:pt x="13933" y="9736"/>
                      </a:lnTo>
                      <a:lnTo>
                        <a:pt x="11795" y="7763"/>
                      </a:lnTo>
                      <a:lnTo>
                        <a:pt x="10173" y="6417"/>
                      </a:lnTo>
                      <a:lnTo>
                        <a:pt x="9510" y="5948"/>
                      </a:lnTo>
                      <a:lnTo>
                        <a:pt x="8478" y="5071"/>
                      </a:lnTo>
                      <a:lnTo>
                        <a:pt x="7814" y="4664"/>
                      </a:lnTo>
                      <a:lnTo>
                        <a:pt x="6266" y="3537"/>
                      </a:lnTo>
                      <a:lnTo>
                        <a:pt x="5160" y="2849"/>
                      </a:lnTo>
                      <a:lnTo>
                        <a:pt x="4644" y="2536"/>
                      </a:lnTo>
                      <a:lnTo>
                        <a:pt x="4128" y="2254"/>
                      </a:lnTo>
                      <a:lnTo>
                        <a:pt x="3612" y="1941"/>
                      </a:lnTo>
                      <a:lnTo>
                        <a:pt x="3170" y="1659"/>
                      </a:lnTo>
                      <a:lnTo>
                        <a:pt x="2728" y="1440"/>
                      </a:lnTo>
                      <a:lnTo>
                        <a:pt x="2433" y="1190"/>
                      </a:lnTo>
                      <a:lnTo>
                        <a:pt x="1696" y="814"/>
                      </a:lnTo>
                      <a:lnTo>
                        <a:pt x="1401" y="626"/>
                      </a:lnTo>
                      <a:lnTo>
                        <a:pt x="1180" y="470"/>
                      </a:lnTo>
                      <a:lnTo>
                        <a:pt x="885" y="344"/>
                      </a:lnTo>
                      <a:lnTo>
                        <a:pt x="737" y="250"/>
                      </a:lnTo>
                      <a:lnTo>
                        <a:pt x="516" y="157"/>
                      </a:lnTo>
                      <a:lnTo>
                        <a:pt x="369" y="31"/>
                      </a:lnTo>
                      <a:lnTo>
                        <a:pt x="295" y="250"/>
                      </a:lnTo>
                      <a:lnTo>
                        <a:pt x="295" y="0"/>
                      </a:lnTo>
                      <a:lnTo>
                        <a:pt x="0" y="188"/>
                      </a:lnTo>
                      <a:lnTo>
                        <a:pt x="147" y="313"/>
                      </a:lnTo>
                      <a:lnTo>
                        <a:pt x="369" y="376"/>
                      </a:lnTo>
                      <a:lnTo>
                        <a:pt x="516" y="501"/>
                      </a:lnTo>
                      <a:lnTo>
                        <a:pt x="811" y="626"/>
                      </a:lnTo>
                      <a:lnTo>
                        <a:pt x="1032" y="751"/>
                      </a:lnTo>
                      <a:lnTo>
                        <a:pt x="1327" y="970"/>
                      </a:lnTo>
                      <a:lnTo>
                        <a:pt x="2064" y="1346"/>
                      </a:lnTo>
                      <a:lnTo>
                        <a:pt x="2433" y="1597"/>
                      </a:lnTo>
                      <a:lnTo>
                        <a:pt x="2875" y="1816"/>
                      </a:lnTo>
                      <a:lnTo>
                        <a:pt x="3760" y="2379"/>
                      </a:lnTo>
                      <a:lnTo>
                        <a:pt x="4276" y="2692"/>
                      </a:lnTo>
                      <a:lnTo>
                        <a:pt x="4644" y="3005"/>
                      </a:lnTo>
                      <a:lnTo>
                        <a:pt x="5676" y="3694"/>
                      </a:lnTo>
                      <a:lnTo>
                        <a:pt x="7298" y="4821"/>
                      </a:lnTo>
                      <a:lnTo>
                        <a:pt x="7962" y="5228"/>
                      </a:lnTo>
                      <a:lnTo>
                        <a:pt x="8994" y="6042"/>
                      </a:lnTo>
                      <a:lnTo>
                        <a:pt x="9657" y="6480"/>
                      </a:lnTo>
                      <a:lnTo>
                        <a:pt x="11205" y="7857"/>
                      </a:lnTo>
                      <a:lnTo>
                        <a:pt x="13343" y="9830"/>
                      </a:lnTo>
                      <a:lnTo>
                        <a:pt x="14228" y="10800"/>
                      </a:lnTo>
                      <a:lnTo>
                        <a:pt x="14818" y="11332"/>
                      </a:lnTo>
                      <a:lnTo>
                        <a:pt x="15186" y="11864"/>
                      </a:lnTo>
                      <a:lnTo>
                        <a:pt x="16071" y="12866"/>
                      </a:lnTo>
                      <a:lnTo>
                        <a:pt x="16366" y="13367"/>
                      </a:lnTo>
                      <a:lnTo>
                        <a:pt x="16734" y="13899"/>
                      </a:lnTo>
                      <a:lnTo>
                        <a:pt x="17472" y="14901"/>
                      </a:lnTo>
                      <a:lnTo>
                        <a:pt x="18061" y="15840"/>
                      </a:lnTo>
                      <a:lnTo>
                        <a:pt x="18356" y="16341"/>
                      </a:lnTo>
                      <a:lnTo>
                        <a:pt x="18872" y="17249"/>
                      </a:lnTo>
                      <a:lnTo>
                        <a:pt x="19167" y="17656"/>
                      </a:lnTo>
                      <a:lnTo>
                        <a:pt x="19315" y="18063"/>
                      </a:lnTo>
                      <a:lnTo>
                        <a:pt x="19610" y="18470"/>
                      </a:lnTo>
                      <a:lnTo>
                        <a:pt x="19757" y="18877"/>
                      </a:lnTo>
                      <a:lnTo>
                        <a:pt x="20126" y="19534"/>
                      </a:lnTo>
                      <a:lnTo>
                        <a:pt x="20347" y="19847"/>
                      </a:lnTo>
                      <a:lnTo>
                        <a:pt x="20420" y="20160"/>
                      </a:lnTo>
                      <a:lnTo>
                        <a:pt x="20568" y="20410"/>
                      </a:lnTo>
                      <a:lnTo>
                        <a:pt x="20642" y="20692"/>
                      </a:lnTo>
                      <a:lnTo>
                        <a:pt x="20863" y="21005"/>
                      </a:lnTo>
                      <a:lnTo>
                        <a:pt x="20863" y="21162"/>
                      </a:lnTo>
                      <a:lnTo>
                        <a:pt x="20937" y="21287"/>
                      </a:lnTo>
                      <a:lnTo>
                        <a:pt x="20937" y="21443"/>
                      </a:lnTo>
                      <a:lnTo>
                        <a:pt x="21010" y="21475"/>
                      </a:lnTo>
                      <a:lnTo>
                        <a:pt x="21305" y="21350"/>
                      </a:lnTo>
                      <a:lnTo>
                        <a:pt x="21305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7" name="Freeform 76"/>
                <p:cNvSpPr/>
                <p:nvPr/>
              </p:nvSpPr>
              <p:spPr>
                <a:xfrm>
                  <a:off x="508000" y="138470"/>
                  <a:ext cx="41275" cy="30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631" y="21600"/>
                      </a:moveTo>
                      <a:lnTo>
                        <a:pt x="0" y="0"/>
                      </a:lnTo>
                      <a:lnTo>
                        <a:pt x="21600" y="13886"/>
                      </a:lnTo>
                      <a:lnTo>
                        <a:pt x="11631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8" name="Freeform 77"/>
                <p:cNvSpPr/>
                <p:nvPr/>
              </p:nvSpPr>
              <p:spPr>
                <a:xfrm>
                  <a:off x="495300" y="127735"/>
                  <a:ext cx="61913" cy="461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23" y="17581"/>
                      </a:moveTo>
                      <a:lnTo>
                        <a:pt x="13846" y="18586"/>
                      </a:lnTo>
                      <a:lnTo>
                        <a:pt x="6646" y="4521"/>
                      </a:lnTo>
                      <a:lnTo>
                        <a:pt x="3323" y="6028"/>
                      </a:lnTo>
                      <a:lnTo>
                        <a:pt x="17169" y="15070"/>
                      </a:lnTo>
                      <a:lnTo>
                        <a:pt x="17169" y="13060"/>
                      </a:lnTo>
                      <a:lnTo>
                        <a:pt x="10523" y="17581"/>
                      </a:lnTo>
                      <a:lnTo>
                        <a:pt x="11077" y="21600"/>
                      </a:lnTo>
                      <a:lnTo>
                        <a:pt x="21600" y="14065"/>
                      </a:lnTo>
                      <a:lnTo>
                        <a:pt x="0" y="0"/>
                      </a:lnTo>
                      <a:lnTo>
                        <a:pt x="11077" y="21600"/>
                      </a:lnTo>
                      <a:lnTo>
                        <a:pt x="10523" y="175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9" name="Freeform 78"/>
                <p:cNvSpPr/>
                <p:nvPr/>
              </p:nvSpPr>
              <p:spPr>
                <a:xfrm>
                  <a:off x="952500" y="878050"/>
                  <a:ext cx="384175" cy="563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21312"/>
                      </a:lnTo>
                      <a:lnTo>
                        <a:pt x="21421" y="21271"/>
                      </a:lnTo>
                      <a:lnTo>
                        <a:pt x="21332" y="21271"/>
                      </a:lnTo>
                      <a:lnTo>
                        <a:pt x="21154" y="21189"/>
                      </a:lnTo>
                      <a:lnTo>
                        <a:pt x="20529" y="21106"/>
                      </a:lnTo>
                      <a:lnTo>
                        <a:pt x="20083" y="21065"/>
                      </a:lnTo>
                      <a:lnTo>
                        <a:pt x="19190" y="20859"/>
                      </a:lnTo>
                      <a:lnTo>
                        <a:pt x="18119" y="20654"/>
                      </a:lnTo>
                      <a:lnTo>
                        <a:pt x="15620" y="20078"/>
                      </a:lnTo>
                      <a:lnTo>
                        <a:pt x="14995" y="19872"/>
                      </a:lnTo>
                      <a:lnTo>
                        <a:pt x="14192" y="19707"/>
                      </a:lnTo>
                      <a:lnTo>
                        <a:pt x="13567" y="19461"/>
                      </a:lnTo>
                      <a:lnTo>
                        <a:pt x="12853" y="19255"/>
                      </a:lnTo>
                      <a:lnTo>
                        <a:pt x="12050" y="18967"/>
                      </a:lnTo>
                      <a:lnTo>
                        <a:pt x="11336" y="18720"/>
                      </a:lnTo>
                      <a:lnTo>
                        <a:pt x="10621" y="18432"/>
                      </a:lnTo>
                      <a:lnTo>
                        <a:pt x="9907" y="18103"/>
                      </a:lnTo>
                      <a:lnTo>
                        <a:pt x="8479" y="17486"/>
                      </a:lnTo>
                      <a:lnTo>
                        <a:pt x="7855" y="17074"/>
                      </a:lnTo>
                      <a:lnTo>
                        <a:pt x="7140" y="16745"/>
                      </a:lnTo>
                      <a:lnTo>
                        <a:pt x="6516" y="16293"/>
                      </a:lnTo>
                      <a:lnTo>
                        <a:pt x="5980" y="15881"/>
                      </a:lnTo>
                      <a:lnTo>
                        <a:pt x="5355" y="15429"/>
                      </a:lnTo>
                      <a:lnTo>
                        <a:pt x="4820" y="15017"/>
                      </a:lnTo>
                      <a:lnTo>
                        <a:pt x="4374" y="14523"/>
                      </a:lnTo>
                      <a:lnTo>
                        <a:pt x="3838" y="14030"/>
                      </a:lnTo>
                      <a:lnTo>
                        <a:pt x="3392" y="13495"/>
                      </a:lnTo>
                      <a:lnTo>
                        <a:pt x="3124" y="12960"/>
                      </a:lnTo>
                      <a:lnTo>
                        <a:pt x="2678" y="12384"/>
                      </a:lnTo>
                      <a:lnTo>
                        <a:pt x="2321" y="11808"/>
                      </a:lnTo>
                      <a:lnTo>
                        <a:pt x="2142" y="11191"/>
                      </a:lnTo>
                      <a:lnTo>
                        <a:pt x="1785" y="10615"/>
                      </a:lnTo>
                      <a:lnTo>
                        <a:pt x="1339" y="9463"/>
                      </a:lnTo>
                      <a:lnTo>
                        <a:pt x="1250" y="8887"/>
                      </a:lnTo>
                      <a:lnTo>
                        <a:pt x="1071" y="8270"/>
                      </a:lnTo>
                      <a:lnTo>
                        <a:pt x="714" y="6459"/>
                      </a:lnTo>
                      <a:lnTo>
                        <a:pt x="714" y="5925"/>
                      </a:lnTo>
                      <a:lnTo>
                        <a:pt x="625" y="5390"/>
                      </a:lnTo>
                      <a:lnTo>
                        <a:pt x="625" y="2386"/>
                      </a:lnTo>
                      <a:lnTo>
                        <a:pt x="714" y="2016"/>
                      </a:lnTo>
                      <a:lnTo>
                        <a:pt x="714" y="1317"/>
                      </a:lnTo>
                      <a:lnTo>
                        <a:pt x="803" y="987"/>
                      </a:lnTo>
                      <a:lnTo>
                        <a:pt x="803" y="411"/>
                      </a:lnTo>
                      <a:lnTo>
                        <a:pt x="982" y="329"/>
                      </a:lnTo>
                      <a:lnTo>
                        <a:pt x="982" y="165"/>
                      </a:lnTo>
                      <a:lnTo>
                        <a:pt x="714" y="329"/>
                      </a:lnTo>
                      <a:lnTo>
                        <a:pt x="714" y="0"/>
                      </a:lnTo>
                      <a:lnTo>
                        <a:pt x="268" y="165"/>
                      </a:lnTo>
                      <a:lnTo>
                        <a:pt x="268" y="206"/>
                      </a:lnTo>
                      <a:lnTo>
                        <a:pt x="179" y="329"/>
                      </a:lnTo>
                      <a:lnTo>
                        <a:pt x="179" y="987"/>
                      </a:lnTo>
                      <a:lnTo>
                        <a:pt x="89" y="1317"/>
                      </a:lnTo>
                      <a:lnTo>
                        <a:pt x="89" y="2016"/>
                      </a:lnTo>
                      <a:lnTo>
                        <a:pt x="0" y="2386"/>
                      </a:lnTo>
                      <a:lnTo>
                        <a:pt x="0" y="5390"/>
                      </a:lnTo>
                      <a:lnTo>
                        <a:pt x="89" y="5925"/>
                      </a:lnTo>
                      <a:lnTo>
                        <a:pt x="89" y="6459"/>
                      </a:lnTo>
                      <a:lnTo>
                        <a:pt x="446" y="8270"/>
                      </a:lnTo>
                      <a:lnTo>
                        <a:pt x="625" y="8887"/>
                      </a:lnTo>
                      <a:lnTo>
                        <a:pt x="714" y="9463"/>
                      </a:lnTo>
                      <a:lnTo>
                        <a:pt x="1160" y="10697"/>
                      </a:lnTo>
                      <a:lnTo>
                        <a:pt x="1517" y="11314"/>
                      </a:lnTo>
                      <a:lnTo>
                        <a:pt x="1696" y="11890"/>
                      </a:lnTo>
                      <a:lnTo>
                        <a:pt x="2053" y="12507"/>
                      </a:lnTo>
                      <a:lnTo>
                        <a:pt x="2499" y="13042"/>
                      </a:lnTo>
                      <a:lnTo>
                        <a:pt x="2767" y="13577"/>
                      </a:lnTo>
                      <a:lnTo>
                        <a:pt x="3213" y="14153"/>
                      </a:lnTo>
                      <a:lnTo>
                        <a:pt x="3749" y="14647"/>
                      </a:lnTo>
                      <a:lnTo>
                        <a:pt x="4195" y="15141"/>
                      </a:lnTo>
                      <a:lnTo>
                        <a:pt x="4731" y="15634"/>
                      </a:lnTo>
                      <a:lnTo>
                        <a:pt x="5355" y="16087"/>
                      </a:lnTo>
                      <a:lnTo>
                        <a:pt x="5891" y="16498"/>
                      </a:lnTo>
                      <a:lnTo>
                        <a:pt x="6694" y="16910"/>
                      </a:lnTo>
                      <a:lnTo>
                        <a:pt x="7408" y="17280"/>
                      </a:lnTo>
                      <a:lnTo>
                        <a:pt x="8033" y="17691"/>
                      </a:lnTo>
                      <a:lnTo>
                        <a:pt x="9461" y="18309"/>
                      </a:lnTo>
                      <a:lnTo>
                        <a:pt x="10264" y="18638"/>
                      </a:lnTo>
                      <a:lnTo>
                        <a:pt x="10889" y="18926"/>
                      </a:lnTo>
                      <a:lnTo>
                        <a:pt x="11603" y="19173"/>
                      </a:lnTo>
                      <a:lnTo>
                        <a:pt x="12407" y="19461"/>
                      </a:lnTo>
                      <a:lnTo>
                        <a:pt x="13121" y="19666"/>
                      </a:lnTo>
                      <a:lnTo>
                        <a:pt x="14549" y="20160"/>
                      </a:lnTo>
                      <a:lnTo>
                        <a:pt x="15174" y="20366"/>
                      </a:lnTo>
                      <a:lnTo>
                        <a:pt x="17851" y="20942"/>
                      </a:lnTo>
                      <a:lnTo>
                        <a:pt x="19012" y="21147"/>
                      </a:lnTo>
                      <a:lnTo>
                        <a:pt x="19815" y="21353"/>
                      </a:lnTo>
                      <a:lnTo>
                        <a:pt x="20261" y="21394"/>
                      </a:lnTo>
                      <a:lnTo>
                        <a:pt x="20886" y="21518"/>
                      </a:lnTo>
                      <a:lnTo>
                        <a:pt x="21154" y="21559"/>
                      </a:lnTo>
                      <a:lnTo>
                        <a:pt x="21243" y="21559"/>
                      </a:lnTo>
                      <a:lnTo>
                        <a:pt x="21332" y="21600"/>
                      </a:lnTo>
                      <a:lnTo>
                        <a:pt x="21600" y="21600"/>
                      </a:lnTo>
                      <a:lnTo>
                        <a:pt x="21600" y="21312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0" name="Freeform 79"/>
                <p:cNvSpPr/>
                <p:nvPr/>
              </p:nvSpPr>
              <p:spPr>
                <a:xfrm>
                  <a:off x="1309687" y="1426563"/>
                  <a:ext cx="26988" cy="150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15429"/>
                      </a:lnTo>
                      <a:lnTo>
                        <a:pt x="3812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1" name="Freeform 80"/>
                <p:cNvSpPr/>
                <p:nvPr/>
              </p:nvSpPr>
              <p:spPr>
                <a:xfrm>
                  <a:off x="1301750" y="1420122"/>
                  <a:ext cx="46038" cy="25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16200"/>
                      </a:lnTo>
                      <a:lnTo>
                        <a:pt x="4469" y="0"/>
                      </a:lnTo>
                      <a:lnTo>
                        <a:pt x="0" y="21600"/>
                      </a:lnTo>
                      <a:lnTo>
                        <a:pt x="5959" y="18900"/>
                      </a:lnTo>
                      <a:lnTo>
                        <a:pt x="8938" y="6300"/>
                      </a:lnTo>
                      <a:lnTo>
                        <a:pt x="4469" y="7200"/>
                      </a:lnTo>
                      <a:lnTo>
                        <a:pt x="14152" y="17100"/>
                      </a:lnTo>
                      <a:lnTo>
                        <a:pt x="14897" y="11700"/>
                      </a:lnTo>
                      <a:lnTo>
                        <a:pt x="2234" y="14400"/>
                      </a:lnTo>
                      <a:lnTo>
                        <a:pt x="5959" y="189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2" name="Freeform 81"/>
                <p:cNvSpPr/>
                <p:nvPr/>
              </p:nvSpPr>
              <p:spPr>
                <a:xfrm>
                  <a:off x="901700" y="879123"/>
                  <a:ext cx="244475" cy="74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79" y="21600"/>
                      </a:moveTo>
                      <a:lnTo>
                        <a:pt x="21600" y="21412"/>
                      </a:lnTo>
                      <a:lnTo>
                        <a:pt x="21600" y="21381"/>
                      </a:lnTo>
                      <a:lnTo>
                        <a:pt x="21039" y="21256"/>
                      </a:lnTo>
                      <a:lnTo>
                        <a:pt x="20618" y="21037"/>
                      </a:lnTo>
                      <a:lnTo>
                        <a:pt x="20057" y="20912"/>
                      </a:lnTo>
                      <a:lnTo>
                        <a:pt x="19216" y="20568"/>
                      </a:lnTo>
                      <a:lnTo>
                        <a:pt x="18655" y="20318"/>
                      </a:lnTo>
                      <a:lnTo>
                        <a:pt x="17953" y="20100"/>
                      </a:lnTo>
                      <a:lnTo>
                        <a:pt x="17392" y="19849"/>
                      </a:lnTo>
                      <a:lnTo>
                        <a:pt x="16691" y="19568"/>
                      </a:lnTo>
                      <a:lnTo>
                        <a:pt x="15849" y="19256"/>
                      </a:lnTo>
                      <a:lnTo>
                        <a:pt x="15148" y="18943"/>
                      </a:lnTo>
                      <a:lnTo>
                        <a:pt x="13465" y="18287"/>
                      </a:lnTo>
                      <a:lnTo>
                        <a:pt x="12764" y="17880"/>
                      </a:lnTo>
                      <a:lnTo>
                        <a:pt x="11922" y="17505"/>
                      </a:lnTo>
                      <a:lnTo>
                        <a:pt x="8556" y="15848"/>
                      </a:lnTo>
                      <a:lnTo>
                        <a:pt x="7855" y="15411"/>
                      </a:lnTo>
                      <a:lnTo>
                        <a:pt x="7013" y="14942"/>
                      </a:lnTo>
                      <a:lnTo>
                        <a:pt x="6312" y="14504"/>
                      </a:lnTo>
                      <a:lnTo>
                        <a:pt x="5610" y="14004"/>
                      </a:lnTo>
                      <a:lnTo>
                        <a:pt x="4208" y="13066"/>
                      </a:lnTo>
                      <a:lnTo>
                        <a:pt x="2805" y="11597"/>
                      </a:lnTo>
                      <a:lnTo>
                        <a:pt x="2384" y="11128"/>
                      </a:lnTo>
                      <a:lnTo>
                        <a:pt x="2384" y="11097"/>
                      </a:lnTo>
                      <a:lnTo>
                        <a:pt x="2384" y="11128"/>
                      </a:lnTo>
                      <a:lnTo>
                        <a:pt x="2104" y="10628"/>
                      </a:lnTo>
                      <a:lnTo>
                        <a:pt x="1683" y="10097"/>
                      </a:lnTo>
                      <a:lnTo>
                        <a:pt x="1262" y="8627"/>
                      </a:lnTo>
                      <a:lnTo>
                        <a:pt x="1262" y="8127"/>
                      </a:lnTo>
                      <a:lnTo>
                        <a:pt x="1122" y="7658"/>
                      </a:lnTo>
                      <a:lnTo>
                        <a:pt x="1262" y="7158"/>
                      </a:lnTo>
                      <a:lnTo>
                        <a:pt x="1262" y="6658"/>
                      </a:lnTo>
                      <a:lnTo>
                        <a:pt x="1403" y="6221"/>
                      </a:lnTo>
                      <a:lnTo>
                        <a:pt x="1403" y="5752"/>
                      </a:lnTo>
                      <a:lnTo>
                        <a:pt x="1683" y="4845"/>
                      </a:lnTo>
                      <a:lnTo>
                        <a:pt x="2104" y="4439"/>
                      </a:lnTo>
                      <a:lnTo>
                        <a:pt x="2384" y="3595"/>
                      </a:lnTo>
                      <a:lnTo>
                        <a:pt x="2805" y="3220"/>
                      </a:lnTo>
                      <a:lnTo>
                        <a:pt x="2945" y="2876"/>
                      </a:lnTo>
                      <a:lnTo>
                        <a:pt x="3226" y="2501"/>
                      </a:lnTo>
                      <a:lnTo>
                        <a:pt x="3366" y="2251"/>
                      </a:lnTo>
                      <a:lnTo>
                        <a:pt x="3787" y="1907"/>
                      </a:lnTo>
                      <a:lnTo>
                        <a:pt x="4068" y="1625"/>
                      </a:lnTo>
                      <a:lnTo>
                        <a:pt x="4488" y="1125"/>
                      </a:lnTo>
                      <a:lnTo>
                        <a:pt x="4769" y="907"/>
                      </a:lnTo>
                      <a:lnTo>
                        <a:pt x="5330" y="406"/>
                      </a:lnTo>
                      <a:lnTo>
                        <a:pt x="5470" y="313"/>
                      </a:lnTo>
                      <a:lnTo>
                        <a:pt x="5470" y="219"/>
                      </a:lnTo>
                      <a:lnTo>
                        <a:pt x="5330" y="250"/>
                      </a:lnTo>
                      <a:lnTo>
                        <a:pt x="5330" y="0"/>
                      </a:lnTo>
                      <a:lnTo>
                        <a:pt x="4769" y="63"/>
                      </a:lnTo>
                      <a:lnTo>
                        <a:pt x="4488" y="125"/>
                      </a:lnTo>
                      <a:lnTo>
                        <a:pt x="4488" y="250"/>
                      </a:lnTo>
                      <a:lnTo>
                        <a:pt x="4208" y="313"/>
                      </a:lnTo>
                      <a:lnTo>
                        <a:pt x="4068" y="469"/>
                      </a:lnTo>
                      <a:lnTo>
                        <a:pt x="3787" y="844"/>
                      </a:lnTo>
                      <a:lnTo>
                        <a:pt x="3366" y="1032"/>
                      </a:lnTo>
                      <a:lnTo>
                        <a:pt x="3086" y="1563"/>
                      </a:lnTo>
                      <a:lnTo>
                        <a:pt x="2805" y="1844"/>
                      </a:lnTo>
                      <a:lnTo>
                        <a:pt x="2384" y="2157"/>
                      </a:lnTo>
                      <a:lnTo>
                        <a:pt x="2244" y="2501"/>
                      </a:lnTo>
                      <a:lnTo>
                        <a:pt x="1964" y="2876"/>
                      </a:lnTo>
                      <a:lnTo>
                        <a:pt x="1683" y="3220"/>
                      </a:lnTo>
                      <a:lnTo>
                        <a:pt x="1403" y="3595"/>
                      </a:lnTo>
                      <a:lnTo>
                        <a:pt x="1122" y="4439"/>
                      </a:lnTo>
                      <a:lnTo>
                        <a:pt x="701" y="4845"/>
                      </a:lnTo>
                      <a:lnTo>
                        <a:pt x="421" y="5752"/>
                      </a:lnTo>
                      <a:lnTo>
                        <a:pt x="421" y="6221"/>
                      </a:lnTo>
                      <a:lnTo>
                        <a:pt x="140" y="6658"/>
                      </a:lnTo>
                      <a:lnTo>
                        <a:pt x="140" y="7158"/>
                      </a:lnTo>
                      <a:lnTo>
                        <a:pt x="0" y="7658"/>
                      </a:lnTo>
                      <a:lnTo>
                        <a:pt x="140" y="8127"/>
                      </a:lnTo>
                      <a:lnTo>
                        <a:pt x="140" y="8627"/>
                      </a:lnTo>
                      <a:lnTo>
                        <a:pt x="701" y="10097"/>
                      </a:lnTo>
                      <a:lnTo>
                        <a:pt x="1122" y="10628"/>
                      </a:lnTo>
                      <a:lnTo>
                        <a:pt x="1403" y="11128"/>
                      </a:lnTo>
                      <a:lnTo>
                        <a:pt x="1403" y="11159"/>
                      </a:lnTo>
                      <a:lnTo>
                        <a:pt x="1403" y="11128"/>
                      </a:lnTo>
                      <a:lnTo>
                        <a:pt x="1683" y="11660"/>
                      </a:lnTo>
                      <a:lnTo>
                        <a:pt x="3226" y="13129"/>
                      </a:lnTo>
                      <a:lnTo>
                        <a:pt x="3927" y="13629"/>
                      </a:lnTo>
                      <a:lnTo>
                        <a:pt x="4629" y="14067"/>
                      </a:lnTo>
                      <a:lnTo>
                        <a:pt x="5330" y="14567"/>
                      </a:lnTo>
                      <a:lnTo>
                        <a:pt x="6031" y="15036"/>
                      </a:lnTo>
                      <a:lnTo>
                        <a:pt x="6873" y="15473"/>
                      </a:lnTo>
                      <a:lnTo>
                        <a:pt x="7434" y="15942"/>
                      </a:lnTo>
                      <a:lnTo>
                        <a:pt x="10940" y="17599"/>
                      </a:lnTo>
                      <a:lnTo>
                        <a:pt x="11782" y="17974"/>
                      </a:lnTo>
                      <a:lnTo>
                        <a:pt x="12483" y="18349"/>
                      </a:lnTo>
                      <a:lnTo>
                        <a:pt x="14166" y="19037"/>
                      </a:lnTo>
                      <a:lnTo>
                        <a:pt x="14727" y="19318"/>
                      </a:lnTo>
                      <a:lnTo>
                        <a:pt x="15709" y="19631"/>
                      </a:lnTo>
                      <a:lnTo>
                        <a:pt x="16270" y="19943"/>
                      </a:lnTo>
                      <a:lnTo>
                        <a:pt x="16971" y="20225"/>
                      </a:lnTo>
                      <a:lnTo>
                        <a:pt x="17673" y="20475"/>
                      </a:lnTo>
                      <a:lnTo>
                        <a:pt x="18234" y="20662"/>
                      </a:lnTo>
                      <a:lnTo>
                        <a:pt x="19356" y="21069"/>
                      </a:lnTo>
                      <a:lnTo>
                        <a:pt x="19917" y="21194"/>
                      </a:lnTo>
                      <a:lnTo>
                        <a:pt x="20338" y="21412"/>
                      </a:lnTo>
                      <a:lnTo>
                        <a:pt x="20618" y="21444"/>
                      </a:lnTo>
                      <a:lnTo>
                        <a:pt x="20618" y="21475"/>
                      </a:lnTo>
                      <a:lnTo>
                        <a:pt x="20899" y="21569"/>
                      </a:lnTo>
                      <a:lnTo>
                        <a:pt x="21179" y="21381"/>
                      </a:lnTo>
                      <a:lnTo>
                        <a:pt x="21179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3" name="Freeform 82"/>
                <p:cNvSpPr/>
                <p:nvPr/>
              </p:nvSpPr>
              <p:spPr>
                <a:xfrm>
                  <a:off x="1119187" y="1598309"/>
                  <a:ext cx="2222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1435"/>
                      </a:moveTo>
                      <a:lnTo>
                        <a:pt x="21600" y="21600"/>
                      </a:lnTo>
                      <a:lnTo>
                        <a:pt x="20057" y="0"/>
                      </a:lnTo>
                      <a:lnTo>
                        <a:pt x="0" y="1143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4" name="Freeform 83"/>
                <p:cNvSpPr/>
                <p:nvPr/>
              </p:nvSpPr>
              <p:spPr>
                <a:xfrm>
                  <a:off x="1109662" y="1594015"/>
                  <a:ext cx="38101" cy="28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400"/>
                      </a:moveTo>
                      <a:lnTo>
                        <a:pt x="21600" y="21600"/>
                      </a:lnTo>
                      <a:lnTo>
                        <a:pt x="19800" y="0"/>
                      </a:lnTo>
                      <a:lnTo>
                        <a:pt x="0" y="10400"/>
                      </a:lnTo>
                      <a:lnTo>
                        <a:pt x="7200" y="13600"/>
                      </a:lnTo>
                      <a:lnTo>
                        <a:pt x="19800" y="6400"/>
                      </a:lnTo>
                      <a:lnTo>
                        <a:pt x="14400" y="3200"/>
                      </a:lnTo>
                      <a:lnTo>
                        <a:pt x="15300" y="16800"/>
                      </a:lnTo>
                      <a:lnTo>
                        <a:pt x="20700" y="14400"/>
                      </a:lnTo>
                      <a:lnTo>
                        <a:pt x="7200" y="7200"/>
                      </a:lnTo>
                      <a:lnTo>
                        <a:pt x="7200" y="13600"/>
                      </a:lnTo>
                      <a:lnTo>
                        <a:pt x="0" y="104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5" name="Freeform 84"/>
                <p:cNvSpPr/>
                <p:nvPr/>
              </p:nvSpPr>
              <p:spPr>
                <a:xfrm>
                  <a:off x="955675" y="128809"/>
                  <a:ext cx="139700" cy="74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82" y="21600"/>
                      </a:moveTo>
                      <a:lnTo>
                        <a:pt x="1718" y="21475"/>
                      </a:lnTo>
                      <a:lnTo>
                        <a:pt x="1718" y="21412"/>
                      </a:lnTo>
                      <a:lnTo>
                        <a:pt x="2209" y="21350"/>
                      </a:lnTo>
                      <a:lnTo>
                        <a:pt x="2700" y="21225"/>
                      </a:lnTo>
                      <a:lnTo>
                        <a:pt x="2945" y="21069"/>
                      </a:lnTo>
                      <a:lnTo>
                        <a:pt x="3682" y="20881"/>
                      </a:lnTo>
                      <a:lnTo>
                        <a:pt x="4664" y="20443"/>
                      </a:lnTo>
                      <a:lnTo>
                        <a:pt x="5400" y="20162"/>
                      </a:lnTo>
                      <a:lnTo>
                        <a:pt x="6382" y="19849"/>
                      </a:lnTo>
                      <a:lnTo>
                        <a:pt x="8100" y="19193"/>
                      </a:lnTo>
                      <a:lnTo>
                        <a:pt x="10800" y="18036"/>
                      </a:lnTo>
                      <a:lnTo>
                        <a:pt x="11536" y="17630"/>
                      </a:lnTo>
                      <a:lnTo>
                        <a:pt x="14236" y="16255"/>
                      </a:lnTo>
                      <a:lnTo>
                        <a:pt x="16936" y="14786"/>
                      </a:lnTo>
                      <a:lnTo>
                        <a:pt x="17427" y="14317"/>
                      </a:lnTo>
                      <a:lnTo>
                        <a:pt x="18409" y="13816"/>
                      </a:lnTo>
                      <a:lnTo>
                        <a:pt x="19636" y="12722"/>
                      </a:lnTo>
                      <a:lnTo>
                        <a:pt x="20127" y="12222"/>
                      </a:lnTo>
                      <a:lnTo>
                        <a:pt x="20864" y="11691"/>
                      </a:lnTo>
                      <a:lnTo>
                        <a:pt x="21109" y="11159"/>
                      </a:lnTo>
                      <a:lnTo>
                        <a:pt x="21355" y="10659"/>
                      </a:lnTo>
                      <a:lnTo>
                        <a:pt x="21355" y="10159"/>
                      </a:lnTo>
                      <a:lnTo>
                        <a:pt x="21600" y="9659"/>
                      </a:lnTo>
                      <a:lnTo>
                        <a:pt x="21600" y="9159"/>
                      </a:lnTo>
                      <a:lnTo>
                        <a:pt x="20864" y="7690"/>
                      </a:lnTo>
                      <a:lnTo>
                        <a:pt x="20618" y="7221"/>
                      </a:lnTo>
                      <a:lnTo>
                        <a:pt x="19391" y="6283"/>
                      </a:lnTo>
                      <a:lnTo>
                        <a:pt x="18164" y="5470"/>
                      </a:lnTo>
                      <a:lnTo>
                        <a:pt x="16445" y="4626"/>
                      </a:lnTo>
                      <a:lnTo>
                        <a:pt x="14973" y="3876"/>
                      </a:lnTo>
                      <a:lnTo>
                        <a:pt x="12273" y="2845"/>
                      </a:lnTo>
                      <a:lnTo>
                        <a:pt x="9573" y="1938"/>
                      </a:lnTo>
                      <a:lnTo>
                        <a:pt x="5891" y="1000"/>
                      </a:lnTo>
                      <a:lnTo>
                        <a:pt x="5400" y="813"/>
                      </a:lnTo>
                      <a:lnTo>
                        <a:pt x="4173" y="469"/>
                      </a:lnTo>
                      <a:lnTo>
                        <a:pt x="3682" y="406"/>
                      </a:lnTo>
                      <a:lnTo>
                        <a:pt x="3191" y="250"/>
                      </a:lnTo>
                      <a:lnTo>
                        <a:pt x="2455" y="156"/>
                      </a:lnTo>
                      <a:lnTo>
                        <a:pt x="2455" y="125"/>
                      </a:lnTo>
                      <a:lnTo>
                        <a:pt x="1718" y="250"/>
                      </a:lnTo>
                      <a:lnTo>
                        <a:pt x="1718" y="0"/>
                      </a:lnTo>
                      <a:lnTo>
                        <a:pt x="736" y="125"/>
                      </a:lnTo>
                      <a:lnTo>
                        <a:pt x="736" y="188"/>
                      </a:lnTo>
                      <a:lnTo>
                        <a:pt x="1227" y="313"/>
                      </a:lnTo>
                      <a:lnTo>
                        <a:pt x="1473" y="406"/>
                      </a:lnTo>
                      <a:lnTo>
                        <a:pt x="1718" y="469"/>
                      </a:lnTo>
                      <a:lnTo>
                        <a:pt x="2455" y="625"/>
                      </a:lnTo>
                      <a:lnTo>
                        <a:pt x="3682" y="875"/>
                      </a:lnTo>
                      <a:lnTo>
                        <a:pt x="4173" y="1063"/>
                      </a:lnTo>
                      <a:lnTo>
                        <a:pt x="6873" y="1751"/>
                      </a:lnTo>
                      <a:lnTo>
                        <a:pt x="7855" y="2032"/>
                      </a:lnTo>
                      <a:lnTo>
                        <a:pt x="10309" y="2938"/>
                      </a:lnTo>
                      <a:lnTo>
                        <a:pt x="13009" y="3939"/>
                      </a:lnTo>
                      <a:lnTo>
                        <a:pt x="13991" y="4314"/>
                      </a:lnTo>
                      <a:lnTo>
                        <a:pt x="14482" y="4689"/>
                      </a:lnTo>
                      <a:lnTo>
                        <a:pt x="16445" y="5533"/>
                      </a:lnTo>
                      <a:lnTo>
                        <a:pt x="17427" y="6377"/>
                      </a:lnTo>
                      <a:lnTo>
                        <a:pt x="18655" y="7221"/>
                      </a:lnTo>
                      <a:lnTo>
                        <a:pt x="19145" y="7690"/>
                      </a:lnTo>
                      <a:lnTo>
                        <a:pt x="19882" y="9159"/>
                      </a:lnTo>
                      <a:lnTo>
                        <a:pt x="19882" y="9659"/>
                      </a:lnTo>
                      <a:lnTo>
                        <a:pt x="19636" y="10159"/>
                      </a:lnTo>
                      <a:lnTo>
                        <a:pt x="19636" y="10659"/>
                      </a:lnTo>
                      <a:lnTo>
                        <a:pt x="19391" y="11159"/>
                      </a:lnTo>
                      <a:lnTo>
                        <a:pt x="19145" y="11691"/>
                      </a:lnTo>
                      <a:lnTo>
                        <a:pt x="18409" y="12222"/>
                      </a:lnTo>
                      <a:lnTo>
                        <a:pt x="17918" y="12722"/>
                      </a:lnTo>
                      <a:lnTo>
                        <a:pt x="16691" y="13723"/>
                      </a:lnTo>
                      <a:lnTo>
                        <a:pt x="15709" y="14223"/>
                      </a:lnTo>
                      <a:lnTo>
                        <a:pt x="15218" y="14723"/>
                      </a:lnTo>
                      <a:lnTo>
                        <a:pt x="12518" y="16192"/>
                      </a:lnTo>
                      <a:lnTo>
                        <a:pt x="9818" y="17568"/>
                      </a:lnTo>
                      <a:lnTo>
                        <a:pt x="8836" y="17974"/>
                      </a:lnTo>
                      <a:lnTo>
                        <a:pt x="6382" y="19099"/>
                      </a:lnTo>
                      <a:lnTo>
                        <a:pt x="4418" y="19787"/>
                      </a:lnTo>
                      <a:lnTo>
                        <a:pt x="3682" y="20100"/>
                      </a:lnTo>
                      <a:lnTo>
                        <a:pt x="2945" y="20350"/>
                      </a:lnTo>
                      <a:lnTo>
                        <a:pt x="1227" y="21006"/>
                      </a:lnTo>
                      <a:lnTo>
                        <a:pt x="982" y="21131"/>
                      </a:lnTo>
                      <a:lnTo>
                        <a:pt x="245" y="21256"/>
                      </a:lnTo>
                      <a:lnTo>
                        <a:pt x="0" y="21412"/>
                      </a:lnTo>
                      <a:lnTo>
                        <a:pt x="0" y="21475"/>
                      </a:lnTo>
                      <a:lnTo>
                        <a:pt x="982" y="21381"/>
                      </a:lnTo>
                      <a:lnTo>
                        <a:pt x="982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6" name="Freeform 85"/>
                <p:cNvSpPr/>
                <p:nvPr/>
              </p:nvSpPr>
              <p:spPr>
                <a:xfrm>
                  <a:off x="965200" y="133103"/>
                  <a:ext cx="34925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836" y="21600"/>
                      </a:moveTo>
                      <a:lnTo>
                        <a:pt x="0" y="0"/>
                      </a:lnTo>
                      <a:lnTo>
                        <a:pt x="21600" y="16386"/>
                      </a:lnTo>
                      <a:lnTo>
                        <a:pt x="8836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7" name="Freeform 86"/>
                <p:cNvSpPr/>
                <p:nvPr/>
              </p:nvSpPr>
              <p:spPr>
                <a:xfrm>
                  <a:off x="954087" y="120222"/>
                  <a:ext cx="55563" cy="4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640" y="17374"/>
                      </a:moveTo>
                      <a:lnTo>
                        <a:pt x="11726" y="18783"/>
                      </a:lnTo>
                      <a:lnTo>
                        <a:pt x="6789" y="5165"/>
                      </a:lnTo>
                      <a:lnTo>
                        <a:pt x="3086" y="6574"/>
                      </a:lnTo>
                      <a:lnTo>
                        <a:pt x="16663" y="16904"/>
                      </a:lnTo>
                      <a:lnTo>
                        <a:pt x="17280" y="14087"/>
                      </a:lnTo>
                      <a:lnTo>
                        <a:pt x="8640" y="17374"/>
                      </a:lnTo>
                      <a:lnTo>
                        <a:pt x="8023" y="21600"/>
                      </a:lnTo>
                      <a:lnTo>
                        <a:pt x="21600" y="16435"/>
                      </a:lnTo>
                      <a:lnTo>
                        <a:pt x="0" y="0"/>
                      </a:lnTo>
                      <a:lnTo>
                        <a:pt x="8023" y="21600"/>
                      </a:lnTo>
                      <a:lnTo>
                        <a:pt x="8640" y="1737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8" name="Freeform 87"/>
                <p:cNvSpPr/>
                <p:nvPr/>
              </p:nvSpPr>
              <p:spPr>
                <a:xfrm>
                  <a:off x="962025" y="884490"/>
                  <a:ext cx="158750" cy="773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72" y="21600"/>
                      </a:moveTo>
                      <a:lnTo>
                        <a:pt x="9936" y="21480"/>
                      </a:lnTo>
                      <a:lnTo>
                        <a:pt x="9936" y="21450"/>
                      </a:lnTo>
                      <a:lnTo>
                        <a:pt x="10152" y="21390"/>
                      </a:lnTo>
                      <a:lnTo>
                        <a:pt x="10368" y="21270"/>
                      </a:lnTo>
                      <a:lnTo>
                        <a:pt x="10584" y="21121"/>
                      </a:lnTo>
                      <a:lnTo>
                        <a:pt x="11232" y="20941"/>
                      </a:lnTo>
                      <a:lnTo>
                        <a:pt x="11448" y="20731"/>
                      </a:lnTo>
                      <a:lnTo>
                        <a:pt x="11880" y="20521"/>
                      </a:lnTo>
                      <a:lnTo>
                        <a:pt x="12960" y="20012"/>
                      </a:lnTo>
                      <a:lnTo>
                        <a:pt x="13608" y="19713"/>
                      </a:lnTo>
                      <a:lnTo>
                        <a:pt x="14040" y="19383"/>
                      </a:lnTo>
                      <a:lnTo>
                        <a:pt x="14472" y="19024"/>
                      </a:lnTo>
                      <a:lnTo>
                        <a:pt x="15336" y="18694"/>
                      </a:lnTo>
                      <a:lnTo>
                        <a:pt x="16848" y="17496"/>
                      </a:lnTo>
                      <a:lnTo>
                        <a:pt x="17712" y="17076"/>
                      </a:lnTo>
                      <a:lnTo>
                        <a:pt x="18792" y="16178"/>
                      </a:lnTo>
                      <a:lnTo>
                        <a:pt x="19224" y="15698"/>
                      </a:lnTo>
                      <a:lnTo>
                        <a:pt x="19872" y="15249"/>
                      </a:lnTo>
                      <a:lnTo>
                        <a:pt x="20088" y="14769"/>
                      </a:lnTo>
                      <a:lnTo>
                        <a:pt x="20952" y="13811"/>
                      </a:lnTo>
                      <a:lnTo>
                        <a:pt x="21384" y="12792"/>
                      </a:lnTo>
                      <a:lnTo>
                        <a:pt x="21384" y="12283"/>
                      </a:lnTo>
                      <a:lnTo>
                        <a:pt x="21600" y="11774"/>
                      </a:lnTo>
                      <a:lnTo>
                        <a:pt x="21600" y="11264"/>
                      </a:lnTo>
                      <a:lnTo>
                        <a:pt x="21384" y="10815"/>
                      </a:lnTo>
                      <a:lnTo>
                        <a:pt x="21384" y="10306"/>
                      </a:lnTo>
                      <a:lnTo>
                        <a:pt x="20952" y="9287"/>
                      </a:lnTo>
                      <a:lnTo>
                        <a:pt x="20304" y="8808"/>
                      </a:lnTo>
                      <a:lnTo>
                        <a:pt x="19872" y="8298"/>
                      </a:lnTo>
                      <a:lnTo>
                        <a:pt x="18792" y="7340"/>
                      </a:lnTo>
                      <a:lnTo>
                        <a:pt x="17928" y="6860"/>
                      </a:lnTo>
                      <a:lnTo>
                        <a:pt x="17280" y="6411"/>
                      </a:lnTo>
                      <a:lnTo>
                        <a:pt x="15552" y="5512"/>
                      </a:lnTo>
                      <a:lnTo>
                        <a:pt x="14904" y="5123"/>
                      </a:lnTo>
                      <a:lnTo>
                        <a:pt x="14040" y="4674"/>
                      </a:lnTo>
                      <a:lnTo>
                        <a:pt x="12312" y="3895"/>
                      </a:lnTo>
                      <a:lnTo>
                        <a:pt x="11448" y="3535"/>
                      </a:lnTo>
                      <a:lnTo>
                        <a:pt x="10368" y="3176"/>
                      </a:lnTo>
                      <a:lnTo>
                        <a:pt x="9720" y="2846"/>
                      </a:lnTo>
                      <a:lnTo>
                        <a:pt x="8640" y="2517"/>
                      </a:lnTo>
                      <a:lnTo>
                        <a:pt x="7776" y="2187"/>
                      </a:lnTo>
                      <a:lnTo>
                        <a:pt x="6264" y="1618"/>
                      </a:lnTo>
                      <a:lnTo>
                        <a:pt x="5400" y="1348"/>
                      </a:lnTo>
                      <a:lnTo>
                        <a:pt x="4104" y="929"/>
                      </a:lnTo>
                      <a:lnTo>
                        <a:pt x="3240" y="719"/>
                      </a:lnTo>
                      <a:lnTo>
                        <a:pt x="2808" y="539"/>
                      </a:lnTo>
                      <a:lnTo>
                        <a:pt x="1512" y="180"/>
                      </a:lnTo>
                      <a:lnTo>
                        <a:pt x="1512" y="120"/>
                      </a:lnTo>
                      <a:lnTo>
                        <a:pt x="1080" y="60"/>
                      </a:lnTo>
                      <a:lnTo>
                        <a:pt x="648" y="240"/>
                      </a:lnTo>
                      <a:lnTo>
                        <a:pt x="648" y="0"/>
                      </a:lnTo>
                      <a:lnTo>
                        <a:pt x="0" y="180"/>
                      </a:lnTo>
                      <a:lnTo>
                        <a:pt x="0" y="270"/>
                      </a:lnTo>
                      <a:lnTo>
                        <a:pt x="432" y="360"/>
                      </a:lnTo>
                      <a:lnTo>
                        <a:pt x="648" y="479"/>
                      </a:lnTo>
                      <a:lnTo>
                        <a:pt x="1296" y="629"/>
                      </a:lnTo>
                      <a:lnTo>
                        <a:pt x="1728" y="809"/>
                      </a:lnTo>
                      <a:lnTo>
                        <a:pt x="2592" y="989"/>
                      </a:lnTo>
                      <a:lnTo>
                        <a:pt x="3024" y="1198"/>
                      </a:lnTo>
                      <a:lnTo>
                        <a:pt x="3888" y="1408"/>
                      </a:lnTo>
                      <a:lnTo>
                        <a:pt x="4752" y="1678"/>
                      </a:lnTo>
                      <a:lnTo>
                        <a:pt x="6264" y="2247"/>
                      </a:lnTo>
                      <a:lnTo>
                        <a:pt x="6912" y="2576"/>
                      </a:lnTo>
                      <a:lnTo>
                        <a:pt x="7992" y="2906"/>
                      </a:lnTo>
                      <a:lnTo>
                        <a:pt x="8856" y="3236"/>
                      </a:lnTo>
                      <a:lnTo>
                        <a:pt x="9936" y="3595"/>
                      </a:lnTo>
                      <a:lnTo>
                        <a:pt x="10584" y="3955"/>
                      </a:lnTo>
                      <a:lnTo>
                        <a:pt x="11664" y="4344"/>
                      </a:lnTo>
                      <a:lnTo>
                        <a:pt x="12528" y="4763"/>
                      </a:lnTo>
                      <a:lnTo>
                        <a:pt x="13176" y="5183"/>
                      </a:lnTo>
                      <a:lnTo>
                        <a:pt x="14904" y="6022"/>
                      </a:lnTo>
                      <a:lnTo>
                        <a:pt x="15552" y="6501"/>
                      </a:lnTo>
                      <a:lnTo>
                        <a:pt x="16416" y="6920"/>
                      </a:lnTo>
                      <a:lnTo>
                        <a:pt x="17280" y="7400"/>
                      </a:lnTo>
                      <a:lnTo>
                        <a:pt x="18144" y="8298"/>
                      </a:lnTo>
                      <a:lnTo>
                        <a:pt x="18792" y="8808"/>
                      </a:lnTo>
                      <a:lnTo>
                        <a:pt x="19224" y="9287"/>
                      </a:lnTo>
                      <a:lnTo>
                        <a:pt x="19872" y="10306"/>
                      </a:lnTo>
                      <a:lnTo>
                        <a:pt x="19872" y="10815"/>
                      </a:lnTo>
                      <a:lnTo>
                        <a:pt x="20088" y="11264"/>
                      </a:lnTo>
                      <a:lnTo>
                        <a:pt x="20088" y="11774"/>
                      </a:lnTo>
                      <a:lnTo>
                        <a:pt x="19872" y="12283"/>
                      </a:lnTo>
                      <a:lnTo>
                        <a:pt x="19872" y="12792"/>
                      </a:lnTo>
                      <a:lnTo>
                        <a:pt x="19224" y="13811"/>
                      </a:lnTo>
                      <a:lnTo>
                        <a:pt x="19008" y="14290"/>
                      </a:lnTo>
                      <a:lnTo>
                        <a:pt x="18144" y="15249"/>
                      </a:lnTo>
                      <a:lnTo>
                        <a:pt x="17712" y="15698"/>
                      </a:lnTo>
                      <a:lnTo>
                        <a:pt x="17280" y="16178"/>
                      </a:lnTo>
                      <a:lnTo>
                        <a:pt x="16200" y="16986"/>
                      </a:lnTo>
                      <a:lnTo>
                        <a:pt x="15336" y="17436"/>
                      </a:lnTo>
                      <a:lnTo>
                        <a:pt x="13824" y="18634"/>
                      </a:lnTo>
                      <a:lnTo>
                        <a:pt x="12960" y="18964"/>
                      </a:lnTo>
                      <a:lnTo>
                        <a:pt x="12528" y="19323"/>
                      </a:lnTo>
                      <a:lnTo>
                        <a:pt x="11880" y="19653"/>
                      </a:lnTo>
                      <a:lnTo>
                        <a:pt x="11448" y="19922"/>
                      </a:lnTo>
                      <a:lnTo>
                        <a:pt x="10368" y="20432"/>
                      </a:lnTo>
                      <a:lnTo>
                        <a:pt x="9936" y="20671"/>
                      </a:lnTo>
                      <a:lnTo>
                        <a:pt x="9720" y="20881"/>
                      </a:lnTo>
                      <a:lnTo>
                        <a:pt x="9072" y="21061"/>
                      </a:lnTo>
                      <a:lnTo>
                        <a:pt x="8856" y="21211"/>
                      </a:lnTo>
                      <a:lnTo>
                        <a:pt x="8640" y="21300"/>
                      </a:lnTo>
                      <a:lnTo>
                        <a:pt x="8208" y="21390"/>
                      </a:lnTo>
                      <a:lnTo>
                        <a:pt x="8208" y="21480"/>
                      </a:lnTo>
                      <a:lnTo>
                        <a:pt x="9072" y="21390"/>
                      </a:lnTo>
                      <a:lnTo>
                        <a:pt x="9072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9" name="Freeform 88"/>
                <p:cNvSpPr/>
                <p:nvPr/>
              </p:nvSpPr>
              <p:spPr>
                <a:xfrm>
                  <a:off x="1025525" y="1636951"/>
                  <a:ext cx="22225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3086" y="21600"/>
                      </a:lnTo>
                      <a:lnTo>
                        <a:pt x="21600" y="5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0" name="Freeform 89"/>
                <p:cNvSpPr/>
                <p:nvPr/>
              </p:nvSpPr>
              <p:spPr>
                <a:xfrm>
                  <a:off x="1019175" y="1631584"/>
                  <a:ext cx="381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3600" y="21600"/>
                      </a:lnTo>
                      <a:lnTo>
                        <a:pt x="21600" y="5959"/>
                      </a:lnTo>
                      <a:lnTo>
                        <a:pt x="0" y="0"/>
                      </a:lnTo>
                      <a:lnTo>
                        <a:pt x="1800" y="5959"/>
                      </a:lnTo>
                      <a:lnTo>
                        <a:pt x="15300" y="9683"/>
                      </a:lnTo>
                      <a:lnTo>
                        <a:pt x="14400" y="5214"/>
                      </a:lnTo>
                      <a:lnTo>
                        <a:pt x="3600" y="14152"/>
                      </a:lnTo>
                      <a:lnTo>
                        <a:pt x="9000" y="15641"/>
                      </a:lnTo>
                      <a:lnTo>
                        <a:pt x="6300" y="3724"/>
                      </a:lnTo>
                      <a:lnTo>
                        <a:pt x="1800" y="595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1" name="Freeform 90"/>
                <p:cNvSpPr/>
                <p:nvPr/>
              </p:nvSpPr>
              <p:spPr>
                <a:xfrm>
                  <a:off x="842962" y="215755"/>
                  <a:ext cx="365126" cy="649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668" y="21600"/>
                      </a:moveTo>
                      <a:lnTo>
                        <a:pt x="7043" y="21493"/>
                      </a:lnTo>
                      <a:lnTo>
                        <a:pt x="7043" y="21386"/>
                      </a:lnTo>
                      <a:lnTo>
                        <a:pt x="6762" y="21314"/>
                      </a:lnTo>
                      <a:lnTo>
                        <a:pt x="6762" y="21207"/>
                      </a:lnTo>
                      <a:lnTo>
                        <a:pt x="6574" y="21136"/>
                      </a:lnTo>
                      <a:lnTo>
                        <a:pt x="6480" y="20957"/>
                      </a:lnTo>
                      <a:lnTo>
                        <a:pt x="5917" y="20529"/>
                      </a:lnTo>
                      <a:lnTo>
                        <a:pt x="5635" y="20279"/>
                      </a:lnTo>
                      <a:lnTo>
                        <a:pt x="5353" y="19993"/>
                      </a:lnTo>
                      <a:lnTo>
                        <a:pt x="4977" y="19708"/>
                      </a:lnTo>
                      <a:lnTo>
                        <a:pt x="4320" y="19029"/>
                      </a:lnTo>
                      <a:lnTo>
                        <a:pt x="3569" y="18244"/>
                      </a:lnTo>
                      <a:lnTo>
                        <a:pt x="2630" y="16959"/>
                      </a:lnTo>
                      <a:lnTo>
                        <a:pt x="1878" y="15995"/>
                      </a:lnTo>
                      <a:lnTo>
                        <a:pt x="1409" y="15031"/>
                      </a:lnTo>
                      <a:lnTo>
                        <a:pt x="1033" y="14067"/>
                      </a:lnTo>
                      <a:lnTo>
                        <a:pt x="657" y="12496"/>
                      </a:lnTo>
                      <a:lnTo>
                        <a:pt x="657" y="11960"/>
                      </a:lnTo>
                      <a:lnTo>
                        <a:pt x="1033" y="10425"/>
                      </a:lnTo>
                      <a:lnTo>
                        <a:pt x="1221" y="9961"/>
                      </a:lnTo>
                      <a:lnTo>
                        <a:pt x="1597" y="9461"/>
                      </a:lnTo>
                      <a:lnTo>
                        <a:pt x="1878" y="8961"/>
                      </a:lnTo>
                      <a:lnTo>
                        <a:pt x="2348" y="8497"/>
                      </a:lnTo>
                      <a:lnTo>
                        <a:pt x="4038" y="7069"/>
                      </a:lnTo>
                      <a:lnTo>
                        <a:pt x="4790" y="6676"/>
                      </a:lnTo>
                      <a:lnTo>
                        <a:pt x="5541" y="6248"/>
                      </a:lnTo>
                      <a:lnTo>
                        <a:pt x="6198" y="5820"/>
                      </a:lnTo>
                      <a:lnTo>
                        <a:pt x="6950" y="5355"/>
                      </a:lnTo>
                      <a:lnTo>
                        <a:pt x="7795" y="4998"/>
                      </a:lnTo>
                      <a:lnTo>
                        <a:pt x="9485" y="4213"/>
                      </a:lnTo>
                      <a:lnTo>
                        <a:pt x="10330" y="3856"/>
                      </a:lnTo>
                      <a:lnTo>
                        <a:pt x="12960" y="2856"/>
                      </a:lnTo>
                      <a:lnTo>
                        <a:pt x="13805" y="2571"/>
                      </a:lnTo>
                      <a:lnTo>
                        <a:pt x="14650" y="2249"/>
                      </a:lnTo>
                      <a:lnTo>
                        <a:pt x="16247" y="1749"/>
                      </a:lnTo>
                      <a:lnTo>
                        <a:pt x="16998" y="1535"/>
                      </a:lnTo>
                      <a:lnTo>
                        <a:pt x="18407" y="1107"/>
                      </a:lnTo>
                      <a:lnTo>
                        <a:pt x="19064" y="928"/>
                      </a:lnTo>
                      <a:lnTo>
                        <a:pt x="19628" y="750"/>
                      </a:lnTo>
                      <a:lnTo>
                        <a:pt x="20567" y="500"/>
                      </a:lnTo>
                      <a:lnTo>
                        <a:pt x="21224" y="357"/>
                      </a:lnTo>
                      <a:lnTo>
                        <a:pt x="21412" y="286"/>
                      </a:lnTo>
                      <a:lnTo>
                        <a:pt x="21600" y="286"/>
                      </a:lnTo>
                      <a:lnTo>
                        <a:pt x="21600" y="0"/>
                      </a:lnTo>
                      <a:lnTo>
                        <a:pt x="21224" y="0"/>
                      </a:lnTo>
                      <a:lnTo>
                        <a:pt x="21037" y="107"/>
                      </a:lnTo>
                      <a:lnTo>
                        <a:pt x="20755" y="107"/>
                      </a:lnTo>
                      <a:lnTo>
                        <a:pt x="20097" y="321"/>
                      </a:lnTo>
                      <a:lnTo>
                        <a:pt x="19158" y="571"/>
                      </a:lnTo>
                      <a:lnTo>
                        <a:pt x="18595" y="750"/>
                      </a:lnTo>
                      <a:lnTo>
                        <a:pt x="17937" y="928"/>
                      </a:lnTo>
                      <a:lnTo>
                        <a:pt x="16529" y="1357"/>
                      </a:lnTo>
                      <a:lnTo>
                        <a:pt x="15777" y="1571"/>
                      </a:lnTo>
                      <a:lnTo>
                        <a:pt x="14181" y="2106"/>
                      </a:lnTo>
                      <a:lnTo>
                        <a:pt x="12490" y="2678"/>
                      </a:lnTo>
                      <a:lnTo>
                        <a:pt x="9861" y="3677"/>
                      </a:lnTo>
                      <a:lnTo>
                        <a:pt x="9110" y="4034"/>
                      </a:lnTo>
                      <a:lnTo>
                        <a:pt x="8170" y="4427"/>
                      </a:lnTo>
                      <a:lnTo>
                        <a:pt x="6480" y="5213"/>
                      </a:lnTo>
                      <a:lnTo>
                        <a:pt x="5541" y="5641"/>
                      </a:lnTo>
                      <a:lnTo>
                        <a:pt x="4883" y="6069"/>
                      </a:lnTo>
                      <a:lnTo>
                        <a:pt x="4038" y="6498"/>
                      </a:lnTo>
                      <a:lnTo>
                        <a:pt x="3381" y="6962"/>
                      </a:lnTo>
                      <a:lnTo>
                        <a:pt x="1690" y="8390"/>
                      </a:lnTo>
                      <a:lnTo>
                        <a:pt x="1221" y="8854"/>
                      </a:lnTo>
                      <a:lnTo>
                        <a:pt x="845" y="9390"/>
                      </a:lnTo>
                      <a:lnTo>
                        <a:pt x="563" y="9854"/>
                      </a:lnTo>
                      <a:lnTo>
                        <a:pt x="282" y="10425"/>
                      </a:lnTo>
                      <a:lnTo>
                        <a:pt x="0" y="11960"/>
                      </a:lnTo>
                      <a:lnTo>
                        <a:pt x="0" y="12496"/>
                      </a:lnTo>
                      <a:lnTo>
                        <a:pt x="282" y="14067"/>
                      </a:lnTo>
                      <a:lnTo>
                        <a:pt x="751" y="15138"/>
                      </a:lnTo>
                      <a:lnTo>
                        <a:pt x="1221" y="16066"/>
                      </a:lnTo>
                      <a:lnTo>
                        <a:pt x="1878" y="17030"/>
                      </a:lnTo>
                      <a:lnTo>
                        <a:pt x="2911" y="18315"/>
                      </a:lnTo>
                      <a:lnTo>
                        <a:pt x="3569" y="19101"/>
                      </a:lnTo>
                      <a:lnTo>
                        <a:pt x="4320" y="19779"/>
                      </a:lnTo>
                      <a:lnTo>
                        <a:pt x="4602" y="20100"/>
                      </a:lnTo>
                      <a:lnTo>
                        <a:pt x="4977" y="20350"/>
                      </a:lnTo>
                      <a:lnTo>
                        <a:pt x="5165" y="20600"/>
                      </a:lnTo>
                      <a:lnTo>
                        <a:pt x="5729" y="21029"/>
                      </a:lnTo>
                      <a:lnTo>
                        <a:pt x="6104" y="21386"/>
                      </a:lnTo>
                      <a:lnTo>
                        <a:pt x="6292" y="21493"/>
                      </a:lnTo>
                      <a:lnTo>
                        <a:pt x="6668" y="21350"/>
                      </a:lnTo>
                      <a:lnTo>
                        <a:pt x="6668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2" name="Freeform 91"/>
                <p:cNvSpPr/>
                <p:nvPr/>
              </p:nvSpPr>
              <p:spPr>
                <a:xfrm>
                  <a:off x="1158875" y="220049"/>
                  <a:ext cx="46038" cy="2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818"/>
                      </a:moveTo>
                      <a:lnTo>
                        <a:pt x="21600" y="0"/>
                      </a:lnTo>
                      <a:lnTo>
                        <a:pt x="5959" y="21600"/>
                      </a:lnTo>
                      <a:lnTo>
                        <a:pt x="0" y="9818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3" name="Freeform 92"/>
                <p:cNvSpPr/>
                <p:nvPr/>
              </p:nvSpPr>
              <p:spPr>
                <a:xfrm>
                  <a:off x="1150937" y="211462"/>
                  <a:ext cx="76201" cy="37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050" y="9257"/>
                      </a:moveTo>
                      <a:lnTo>
                        <a:pt x="3150" y="12960"/>
                      </a:lnTo>
                      <a:lnTo>
                        <a:pt x="16200" y="7406"/>
                      </a:lnTo>
                      <a:lnTo>
                        <a:pt x="14400" y="3703"/>
                      </a:lnTo>
                      <a:lnTo>
                        <a:pt x="4500" y="16663"/>
                      </a:lnTo>
                      <a:lnTo>
                        <a:pt x="7200" y="16663"/>
                      </a:lnTo>
                      <a:lnTo>
                        <a:pt x="4050" y="9257"/>
                      </a:lnTo>
                      <a:lnTo>
                        <a:pt x="0" y="10491"/>
                      </a:lnTo>
                      <a:lnTo>
                        <a:pt x="5850" y="21600"/>
                      </a:lnTo>
                      <a:lnTo>
                        <a:pt x="21600" y="0"/>
                      </a:lnTo>
                      <a:lnTo>
                        <a:pt x="0" y="10491"/>
                      </a:lnTo>
                      <a:lnTo>
                        <a:pt x="4050" y="9257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4" name="Freeform 93"/>
                <p:cNvSpPr/>
                <p:nvPr/>
              </p:nvSpPr>
              <p:spPr>
                <a:xfrm>
                  <a:off x="606425" y="901665"/>
                  <a:ext cx="395288" cy="506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954" y="21600"/>
                      </a:lnTo>
                      <a:lnTo>
                        <a:pt x="1301" y="21508"/>
                      </a:lnTo>
                      <a:lnTo>
                        <a:pt x="2169" y="21508"/>
                      </a:lnTo>
                      <a:lnTo>
                        <a:pt x="2689" y="21463"/>
                      </a:lnTo>
                      <a:lnTo>
                        <a:pt x="3383" y="21463"/>
                      </a:lnTo>
                      <a:lnTo>
                        <a:pt x="4598" y="21371"/>
                      </a:lnTo>
                      <a:lnTo>
                        <a:pt x="5378" y="21325"/>
                      </a:lnTo>
                      <a:lnTo>
                        <a:pt x="6072" y="21188"/>
                      </a:lnTo>
                      <a:lnTo>
                        <a:pt x="6853" y="21142"/>
                      </a:lnTo>
                      <a:lnTo>
                        <a:pt x="7547" y="21051"/>
                      </a:lnTo>
                      <a:lnTo>
                        <a:pt x="8414" y="20914"/>
                      </a:lnTo>
                      <a:lnTo>
                        <a:pt x="9108" y="20776"/>
                      </a:lnTo>
                      <a:lnTo>
                        <a:pt x="9976" y="20593"/>
                      </a:lnTo>
                      <a:lnTo>
                        <a:pt x="10670" y="20410"/>
                      </a:lnTo>
                      <a:lnTo>
                        <a:pt x="11537" y="20273"/>
                      </a:lnTo>
                      <a:lnTo>
                        <a:pt x="12405" y="20044"/>
                      </a:lnTo>
                      <a:lnTo>
                        <a:pt x="13099" y="19769"/>
                      </a:lnTo>
                      <a:lnTo>
                        <a:pt x="13966" y="19495"/>
                      </a:lnTo>
                      <a:lnTo>
                        <a:pt x="14660" y="19129"/>
                      </a:lnTo>
                      <a:lnTo>
                        <a:pt x="15354" y="18854"/>
                      </a:lnTo>
                      <a:lnTo>
                        <a:pt x="16048" y="18534"/>
                      </a:lnTo>
                      <a:lnTo>
                        <a:pt x="17957" y="17390"/>
                      </a:lnTo>
                      <a:lnTo>
                        <a:pt x="18564" y="16886"/>
                      </a:lnTo>
                      <a:lnTo>
                        <a:pt x="19084" y="16429"/>
                      </a:lnTo>
                      <a:lnTo>
                        <a:pt x="19084" y="16383"/>
                      </a:lnTo>
                      <a:lnTo>
                        <a:pt x="19518" y="15834"/>
                      </a:lnTo>
                      <a:lnTo>
                        <a:pt x="19952" y="15331"/>
                      </a:lnTo>
                      <a:lnTo>
                        <a:pt x="20212" y="14736"/>
                      </a:lnTo>
                      <a:lnTo>
                        <a:pt x="20559" y="14186"/>
                      </a:lnTo>
                      <a:lnTo>
                        <a:pt x="20733" y="13546"/>
                      </a:lnTo>
                      <a:lnTo>
                        <a:pt x="21166" y="12173"/>
                      </a:lnTo>
                      <a:lnTo>
                        <a:pt x="21340" y="11578"/>
                      </a:lnTo>
                      <a:lnTo>
                        <a:pt x="21513" y="10892"/>
                      </a:lnTo>
                      <a:lnTo>
                        <a:pt x="21513" y="10205"/>
                      </a:lnTo>
                      <a:lnTo>
                        <a:pt x="21600" y="9519"/>
                      </a:lnTo>
                      <a:lnTo>
                        <a:pt x="21600" y="6864"/>
                      </a:lnTo>
                      <a:lnTo>
                        <a:pt x="21513" y="6269"/>
                      </a:lnTo>
                      <a:lnTo>
                        <a:pt x="21513" y="5583"/>
                      </a:lnTo>
                      <a:lnTo>
                        <a:pt x="21427" y="5034"/>
                      </a:lnTo>
                      <a:lnTo>
                        <a:pt x="21340" y="4439"/>
                      </a:lnTo>
                      <a:lnTo>
                        <a:pt x="21080" y="3341"/>
                      </a:lnTo>
                      <a:lnTo>
                        <a:pt x="20993" y="2837"/>
                      </a:lnTo>
                      <a:lnTo>
                        <a:pt x="20733" y="1922"/>
                      </a:lnTo>
                      <a:lnTo>
                        <a:pt x="20733" y="1556"/>
                      </a:lnTo>
                      <a:lnTo>
                        <a:pt x="20646" y="1098"/>
                      </a:lnTo>
                      <a:lnTo>
                        <a:pt x="20472" y="595"/>
                      </a:lnTo>
                      <a:lnTo>
                        <a:pt x="20472" y="458"/>
                      </a:lnTo>
                      <a:lnTo>
                        <a:pt x="20386" y="275"/>
                      </a:lnTo>
                      <a:lnTo>
                        <a:pt x="20386" y="183"/>
                      </a:lnTo>
                      <a:lnTo>
                        <a:pt x="20125" y="320"/>
                      </a:lnTo>
                      <a:lnTo>
                        <a:pt x="20125" y="0"/>
                      </a:lnTo>
                      <a:lnTo>
                        <a:pt x="19692" y="183"/>
                      </a:lnTo>
                      <a:lnTo>
                        <a:pt x="19692" y="275"/>
                      </a:lnTo>
                      <a:lnTo>
                        <a:pt x="19865" y="458"/>
                      </a:lnTo>
                      <a:lnTo>
                        <a:pt x="19865" y="595"/>
                      </a:lnTo>
                      <a:lnTo>
                        <a:pt x="20125" y="1556"/>
                      </a:lnTo>
                      <a:lnTo>
                        <a:pt x="20125" y="1922"/>
                      </a:lnTo>
                      <a:lnTo>
                        <a:pt x="20386" y="2837"/>
                      </a:lnTo>
                      <a:lnTo>
                        <a:pt x="20472" y="3341"/>
                      </a:lnTo>
                      <a:lnTo>
                        <a:pt x="20646" y="4439"/>
                      </a:lnTo>
                      <a:lnTo>
                        <a:pt x="20733" y="5034"/>
                      </a:lnTo>
                      <a:lnTo>
                        <a:pt x="20906" y="5583"/>
                      </a:lnTo>
                      <a:lnTo>
                        <a:pt x="20906" y="6269"/>
                      </a:lnTo>
                      <a:lnTo>
                        <a:pt x="20993" y="6864"/>
                      </a:lnTo>
                      <a:lnTo>
                        <a:pt x="20993" y="9519"/>
                      </a:lnTo>
                      <a:lnTo>
                        <a:pt x="20906" y="10205"/>
                      </a:lnTo>
                      <a:lnTo>
                        <a:pt x="20906" y="10892"/>
                      </a:lnTo>
                      <a:lnTo>
                        <a:pt x="20646" y="11578"/>
                      </a:lnTo>
                      <a:lnTo>
                        <a:pt x="20559" y="12173"/>
                      </a:lnTo>
                      <a:lnTo>
                        <a:pt x="20125" y="13454"/>
                      </a:lnTo>
                      <a:lnTo>
                        <a:pt x="19952" y="14049"/>
                      </a:lnTo>
                      <a:lnTo>
                        <a:pt x="19605" y="14598"/>
                      </a:lnTo>
                      <a:lnTo>
                        <a:pt x="19345" y="15239"/>
                      </a:lnTo>
                      <a:lnTo>
                        <a:pt x="18911" y="15697"/>
                      </a:lnTo>
                      <a:lnTo>
                        <a:pt x="18477" y="16292"/>
                      </a:lnTo>
                      <a:lnTo>
                        <a:pt x="18477" y="16200"/>
                      </a:lnTo>
                      <a:lnTo>
                        <a:pt x="17957" y="16658"/>
                      </a:lnTo>
                      <a:lnTo>
                        <a:pt x="17523" y="17161"/>
                      </a:lnTo>
                      <a:lnTo>
                        <a:pt x="15614" y="18305"/>
                      </a:lnTo>
                      <a:lnTo>
                        <a:pt x="14920" y="18671"/>
                      </a:lnTo>
                      <a:lnTo>
                        <a:pt x="14227" y="18946"/>
                      </a:lnTo>
                      <a:lnTo>
                        <a:pt x="13533" y="19266"/>
                      </a:lnTo>
                      <a:lnTo>
                        <a:pt x="12665" y="19403"/>
                      </a:lnTo>
                      <a:lnTo>
                        <a:pt x="11971" y="19724"/>
                      </a:lnTo>
                      <a:lnTo>
                        <a:pt x="11364" y="19907"/>
                      </a:lnTo>
                      <a:lnTo>
                        <a:pt x="10496" y="20090"/>
                      </a:lnTo>
                      <a:lnTo>
                        <a:pt x="9716" y="20273"/>
                      </a:lnTo>
                      <a:lnTo>
                        <a:pt x="8935" y="20410"/>
                      </a:lnTo>
                      <a:lnTo>
                        <a:pt x="8154" y="20593"/>
                      </a:lnTo>
                      <a:lnTo>
                        <a:pt x="7373" y="20685"/>
                      </a:lnTo>
                      <a:lnTo>
                        <a:pt x="6593" y="20822"/>
                      </a:lnTo>
                      <a:lnTo>
                        <a:pt x="5899" y="20868"/>
                      </a:lnTo>
                      <a:lnTo>
                        <a:pt x="5118" y="20959"/>
                      </a:lnTo>
                      <a:lnTo>
                        <a:pt x="4598" y="21051"/>
                      </a:lnTo>
                      <a:lnTo>
                        <a:pt x="3817" y="21097"/>
                      </a:lnTo>
                      <a:lnTo>
                        <a:pt x="3383" y="21142"/>
                      </a:lnTo>
                      <a:lnTo>
                        <a:pt x="2689" y="21142"/>
                      </a:lnTo>
                      <a:lnTo>
                        <a:pt x="2169" y="21188"/>
                      </a:lnTo>
                      <a:lnTo>
                        <a:pt x="1301" y="21188"/>
                      </a:lnTo>
                      <a:lnTo>
                        <a:pt x="954" y="21234"/>
                      </a:lnTo>
                      <a:lnTo>
                        <a:pt x="0" y="21234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5" name="Freeform 94"/>
                <p:cNvSpPr/>
                <p:nvPr/>
              </p:nvSpPr>
              <p:spPr>
                <a:xfrm>
                  <a:off x="606425" y="1396507"/>
                  <a:ext cx="25400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9450"/>
                      </a:lnTo>
                      <a:lnTo>
                        <a:pt x="2025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6" name="Freeform 95"/>
                <p:cNvSpPr/>
                <p:nvPr/>
              </p:nvSpPr>
              <p:spPr>
                <a:xfrm>
                  <a:off x="595312" y="1391140"/>
                  <a:ext cx="41276" cy="26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0368"/>
                      </a:lnTo>
                      <a:lnTo>
                        <a:pt x="19938" y="21600"/>
                      </a:lnTo>
                      <a:lnTo>
                        <a:pt x="21600" y="0"/>
                      </a:lnTo>
                      <a:lnTo>
                        <a:pt x="15785" y="4320"/>
                      </a:lnTo>
                      <a:lnTo>
                        <a:pt x="14954" y="18144"/>
                      </a:lnTo>
                      <a:lnTo>
                        <a:pt x="19938" y="14688"/>
                      </a:lnTo>
                      <a:lnTo>
                        <a:pt x="7477" y="6912"/>
                      </a:lnTo>
                      <a:lnTo>
                        <a:pt x="6646" y="13824"/>
                      </a:lnTo>
                      <a:lnTo>
                        <a:pt x="19938" y="6912"/>
                      </a:lnTo>
                      <a:lnTo>
                        <a:pt x="15785" y="432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7" name="Freeform 96"/>
                <p:cNvSpPr/>
                <p:nvPr/>
              </p:nvSpPr>
              <p:spPr>
                <a:xfrm>
                  <a:off x="954087" y="10734"/>
                  <a:ext cx="176213" cy="861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8" y="21600"/>
                      </a:moveTo>
                      <a:lnTo>
                        <a:pt x="1362" y="21519"/>
                      </a:lnTo>
                      <a:lnTo>
                        <a:pt x="1362" y="20820"/>
                      </a:lnTo>
                      <a:lnTo>
                        <a:pt x="1557" y="20632"/>
                      </a:lnTo>
                      <a:lnTo>
                        <a:pt x="1557" y="20174"/>
                      </a:lnTo>
                      <a:lnTo>
                        <a:pt x="1946" y="19932"/>
                      </a:lnTo>
                      <a:lnTo>
                        <a:pt x="1946" y="19636"/>
                      </a:lnTo>
                      <a:lnTo>
                        <a:pt x="2141" y="19340"/>
                      </a:lnTo>
                      <a:lnTo>
                        <a:pt x="2141" y="19018"/>
                      </a:lnTo>
                      <a:lnTo>
                        <a:pt x="2335" y="18695"/>
                      </a:lnTo>
                      <a:lnTo>
                        <a:pt x="2335" y="18318"/>
                      </a:lnTo>
                      <a:lnTo>
                        <a:pt x="2530" y="17969"/>
                      </a:lnTo>
                      <a:lnTo>
                        <a:pt x="3114" y="17189"/>
                      </a:lnTo>
                      <a:lnTo>
                        <a:pt x="3697" y="15924"/>
                      </a:lnTo>
                      <a:lnTo>
                        <a:pt x="4476" y="14552"/>
                      </a:lnTo>
                      <a:lnTo>
                        <a:pt x="4865" y="14068"/>
                      </a:lnTo>
                      <a:lnTo>
                        <a:pt x="5254" y="13611"/>
                      </a:lnTo>
                      <a:lnTo>
                        <a:pt x="5643" y="13127"/>
                      </a:lnTo>
                      <a:lnTo>
                        <a:pt x="5838" y="12643"/>
                      </a:lnTo>
                      <a:lnTo>
                        <a:pt x="6422" y="12132"/>
                      </a:lnTo>
                      <a:lnTo>
                        <a:pt x="6811" y="11620"/>
                      </a:lnTo>
                      <a:lnTo>
                        <a:pt x="7200" y="11136"/>
                      </a:lnTo>
                      <a:lnTo>
                        <a:pt x="7784" y="10625"/>
                      </a:lnTo>
                      <a:lnTo>
                        <a:pt x="8173" y="10141"/>
                      </a:lnTo>
                      <a:lnTo>
                        <a:pt x="8757" y="9603"/>
                      </a:lnTo>
                      <a:lnTo>
                        <a:pt x="11092" y="7666"/>
                      </a:lnTo>
                      <a:lnTo>
                        <a:pt x="11676" y="7209"/>
                      </a:lnTo>
                      <a:lnTo>
                        <a:pt x="12259" y="6671"/>
                      </a:lnTo>
                      <a:lnTo>
                        <a:pt x="13427" y="5756"/>
                      </a:lnTo>
                      <a:lnTo>
                        <a:pt x="14595" y="4896"/>
                      </a:lnTo>
                      <a:lnTo>
                        <a:pt x="15373" y="4465"/>
                      </a:lnTo>
                      <a:lnTo>
                        <a:pt x="15762" y="4035"/>
                      </a:lnTo>
                      <a:lnTo>
                        <a:pt x="16541" y="3658"/>
                      </a:lnTo>
                      <a:lnTo>
                        <a:pt x="16930" y="3255"/>
                      </a:lnTo>
                      <a:lnTo>
                        <a:pt x="17903" y="2555"/>
                      </a:lnTo>
                      <a:lnTo>
                        <a:pt x="18876" y="1910"/>
                      </a:lnTo>
                      <a:lnTo>
                        <a:pt x="19265" y="1614"/>
                      </a:lnTo>
                      <a:lnTo>
                        <a:pt x="19849" y="1345"/>
                      </a:lnTo>
                      <a:lnTo>
                        <a:pt x="20043" y="1130"/>
                      </a:lnTo>
                      <a:lnTo>
                        <a:pt x="20432" y="888"/>
                      </a:lnTo>
                      <a:lnTo>
                        <a:pt x="20627" y="699"/>
                      </a:lnTo>
                      <a:lnTo>
                        <a:pt x="21016" y="538"/>
                      </a:lnTo>
                      <a:lnTo>
                        <a:pt x="21405" y="242"/>
                      </a:lnTo>
                      <a:lnTo>
                        <a:pt x="21405" y="215"/>
                      </a:lnTo>
                      <a:lnTo>
                        <a:pt x="21600" y="134"/>
                      </a:lnTo>
                      <a:lnTo>
                        <a:pt x="21211" y="215"/>
                      </a:lnTo>
                      <a:lnTo>
                        <a:pt x="21211" y="0"/>
                      </a:lnTo>
                      <a:lnTo>
                        <a:pt x="20238" y="81"/>
                      </a:lnTo>
                      <a:lnTo>
                        <a:pt x="20043" y="134"/>
                      </a:lnTo>
                      <a:lnTo>
                        <a:pt x="20043" y="242"/>
                      </a:lnTo>
                      <a:lnTo>
                        <a:pt x="19459" y="457"/>
                      </a:lnTo>
                      <a:lnTo>
                        <a:pt x="19265" y="619"/>
                      </a:lnTo>
                      <a:lnTo>
                        <a:pt x="19070" y="834"/>
                      </a:lnTo>
                      <a:lnTo>
                        <a:pt x="18486" y="1049"/>
                      </a:lnTo>
                      <a:lnTo>
                        <a:pt x="18292" y="1291"/>
                      </a:lnTo>
                      <a:lnTo>
                        <a:pt x="17903" y="1533"/>
                      </a:lnTo>
                      <a:lnTo>
                        <a:pt x="17319" y="1829"/>
                      </a:lnTo>
                      <a:lnTo>
                        <a:pt x="16541" y="2475"/>
                      </a:lnTo>
                      <a:lnTo>
                        <a:pt x="15568" y="3201"/>
                      </a:lnTo>
                      <a:lnTo>
                        <a:pt x="14984" y="3578"/>
                      </a:lnTo>
                      <a:lnTo>
                        <a:pt x="14400" y="3981"/>
                      </a:lnTo>
                      <a:lnTo>
                        <a:pt x="13816" y="4411"/>
                      </a:lnTo>
                      <a:lnTo>
                        <a:pt x="13232" y="4815"/>
                      </a:lnTo>
                      <a:lnTo>
                        <a:pt x="12649" y="5245"/>
                      </a:lnTo>
                      <a:lnTo>
                        <a:pt x="11481" y="6160"/>
                      </a:lnTo>
                      <a:lnTo>
                        <a:pt x="10897" y="6671"/>
                      </a:lnTo>
                      <a:lnTo>
                        <a:pt x="9730" y="7586"/>
                      </a:lnTo>
                      <a:lnTo>
                        <a:pt x="9146" y="8150"/>
                      </a:lnTo>
                      <a:lnTo>
                        <a:pt x="8368" y="8635"/>
                      </a:lnTo>
                      <a:lnTo>
                        <a:pt x="7978" y="9119"/>
                      </a:lnTo>
                      <a:lnTo>
                        <a:pt x="7200" y="9603"/>
                      </a:lnTo>
                      <a:lnTo>
                        <a:pt x="6811" y="10141"/>
                      </a:lnTo>
                      <a:lnTo>
                        <a:pt x="6422" y="10625"/>
                      </a:lnTo>
                      <a:lnTo>
                        <a:pt x="5838" y="11136"/>
                      </a:lnTo>
                      <a:lnTo>
                        <a:pt x="5449" y="11620"/>
                      </a:lnTo>
                      <a:lnTo>
                        <a:pt x="4865" y="12132"/>
                      </a:lnTo>
                      <a:lnTo>
                        <a:pt x="4476" y="12643"/>
                      </a:lnTo>
                      <a:lnTo>
                        <a:pt x="4281" y="13127"/>
                      </a:lnTo>
                      <a:lnTo>
                        <a:pt x="3697" y="13611"/>
                      </a:lnTo>
                      <a:lnTo>
                        <a:pt x="3503" y="14068"/>
                      </a:lnTo>
                      <a:lnTo>
                        <a:pt x="3114" y="14552"/>
                      </a:lnTo>
                      <a:lnTo>
                        <a:pt x="2335" y="15924"/>
                      </a:lnTo>
                      <a:lnTo>
                        <a:pt x="1557" y="17189"/>
                      </a:lnTo>
                      <a:lnTo>
                        <a:pt x="1168" y="17969"/>
                      </a:lnTo>
                      <a:lnTo>
                        <a:pt x="973" y="18318"/>
                      </a:lnTo>
                      <a:lnTo>
                        <a:pt x="973" y="18695"/>
                      </a:lnTo>
                      <a:lnTo>
                        <a:pt x="778" y="19018"/>
                      </a:lnTo>
                      <a:lnTo>
                        <a:pt x="778" y="19340"/>
                      </a:lnTo>
                      <a:lnTo>
                        <a:pt x="389" y="19636"/>
                      </a:lnTo>
                      <a:lnTo>
                        <a:pt x="389" y="19932"/>
                      </a:lnTo>
                      <a:lnTo>
                        <a:pt x="195" y="20174"/>
                      </a:lnTo>
                      <a:lnTo>
                        <a:pt x="195" y="20632"/>
                      </a:lnTo>
                      <a:lnTo>
                        <a:pt x="0" y="20820"/>
                      </a:lnTo>
                      <a:lnTo>
                        <a:pt x="0" y="21519"/>
                      </a:lnTo>
                      <a:lnTo>
                        <a:pt x="778" y="21412"/>
                      </a:lnTo>
                      <a:lnTo>
                        <a:pt x="778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8" name="Freeform 97"/>
                <p:cNvSpPr/>
                <p:nvPr/>
              </p:nvSpPr>
              <p:spPr>
                <a:xfrm>
                  <a:off x="1101725" y="15027"/>
                  <a:ext cx="23813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51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1951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9" name="Freeform 98"/>
                <p:cNvSpPr/>
                <p:nvPr/>
              </p:nvSpPr>
              <p:spPr>
                <a:xfrm>
                  <a:off x="1093787" y="0"/>
                  <a:ext cx="36513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635" y="16751"/>
                      </a:moveTo>
                      <a:lnTo>
                        <a:pt x="8452" y="18955"/>
                      </a:lnTo>
                      <a:lnTo>
                        <a:pt x="21600" y="6612"/>
                      </a:lnTo>
                      <a:lnTo>
                        <a:pt x="15026" y="6171"/>
                      </a:lnTo>
                      <a:lnTo>
                        <a:pt x="15026" y="19837"/>
                      </a:lnTo>
                      <a:lnTo>
                        <a:pt x="19722" y="18514"/>
                      </a:lnTo>
                      <a:lnTo>
                        <a:pt x="5635" y="16751"/>
                      </a:lnTo>
                      <a:lnTo>
                        <a:pt x="0" y="19396"/>
                      </a:lnTo>
                      <a:lnTo>
                        <a:pt x="20661" y="21600"/>
                      </a:lnTo>
                      <a:lnTo>
                        <a:pt x="21600" y="0"/>
                      </a:lnTo>
                      <a:lnTo>
                        <a:pt x="0" y="19396"/>
                      </a:lnTo>
                      <a:lnTo>
                        <a:pt x="5635" y="16751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0" name="Line 99"/>
                <p:cNvSpPr/>
                <p:nvPr/>
              </p:nvSpPr>
              <p:spPr>
                <a:xfrm>
                  <a:off x="101599" y="951042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1" name="Line 100"/>
                <p:cNvSpPr/>
                <p:nvPr/>
              </p:nvSpPr>
              <p:spPr>
                <a:xfrm>
                  <a:off x="101599" y="942454"/>
                  <a:ext cx="1722439" cy="1075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2" name="Line 101"/>
                <p:cNvSpPr/>
                <p:nvPr/>
              </p:nvSpPr>
              <p:spPr>
                <a:xfrm>
                  <a:off x="101599" y="1018666"/>
                  <a:ext cx="1722439" cy="1075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3" name="Line 102"/>
                <p:cNvSpPr/>
                <p:nvPr/>
              </p:nvSpPr>
              <p:spPr>
                <a:xfrm>
                  <a:off x="101599" y="1094879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4" name="Line 103"/>
                <p:cNvSpPr/>
                <p:nvPr/>
              </p:nvSpPr>
              <p:spPr>
                <a:xfrm>
                  <a:off x="101599" y="1173238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5" name="Line 104"/>
                <p:cNvSpPr/>
                <p:nvPr/>
              </p:nvSpPr>
              <p:spPr>
                <a:xfrm>
                  <a:off x="101599" y="1249450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6" name="Line 105"/>
                <p:cNvSpPr/>
                <p:nvPr/>
              </p:nvSpPr>
              <p:spPr>
                <a:xfrm>
                  <a:off x="101599" y="1325662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7" name="Line 106"/>
                <p:cNvSpPr/>
                <p:nvPr/>
              </p:nvSpPr>
              <p:spPr>
                <a:xfrm>
                  <a:off x="101599" y="1402948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8" name="Line 107"/>
                <p:cNvSpPr/>
                <p:nvPr/>
              </p:nvSpPr>
              <p:spPr>
                <a:xfrm>
                  <a:off x="101599" y="1479160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9" name="Line 108"/>
                <p:cNvSpPr/>
                <p:nvPr/>
              </p:nvSpPr>
              <p:spPr>
                <a:xfrm>
                  <a:off x="101599" y="788956"/>
                  <a:ext cx="1722439" cy="1075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0" name="Line 109"/>
                <p:cNvSpPr/>
                <p:nvPr/>
              </p:nvSpPr>
              <p:spPr>
                <a:xfrm>
                  <a:off x="101599" y="711671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1" name="Line 110"/>
                <p:cNvSpPr/>
                <p:nvPr/>
              </p:nvSpPr>
              <p:spPr>
                <a:xfrm>
                  <a:off x="101599" y="635459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2" name="Line 111"/>
                <p:cNvSpPr/>
                <p:nvPr/>
              </p:nvSpPr>
              <p:spPr>
                <a:xfrm>
                  <a:off x="101599" y="559247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3" name="Line 112"/>
                <p:cNvSpPr/>
                <p:nvPr/>
              </p:nvSpPr>
              <p:spPr>
                <a:xfrm>
                  <a:off x="101599" y="481961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4" name="Line 113"/>
                <p:cNvSpPr/>
                <p:nvPr/>
              </p:nvSpPr>
              <p:spPr>
                <a:xfrm>
                  <a:off x="101599" y="405749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5" name="Line 114"/>
                <p:cNvSpPr/>
                <p:nvPr/>
              </p:nvSpPr>
              <p:spPr>
                <a:xfrm>
                  <a:off x="101599" y="329537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6" name="Line 115"/>
                <p:cNvSpPr/>
                <p:nvPr/>
              </p:nvSpPr>
              <p:spPr>
                <a:xfrm>
                  <a:off x="101599" y="252251"/>
                  <a:ext cx="1722439" cy="1074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7" name="Rectangle 297"/>
                <p:cNvSpPr/>
                <p:nvPr/>
              </p:nvSpPr>
              <p:spPr>
                <a:xfrm>
                  <a:off x="951705" y="85872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8" name="Freeform 298"/>
                <p:cNvSpPr/>
                <p:nvPr/>
              </p:nvSpPr>
              <p:spPr>
                <a:xfrm>
                  <a:off x="949325" y="820086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9" name="Rectangle 299"/>
                <p:cNvSpPr/>
                <p:nvPr/>
              </p:nvSpPr>
              <p:spPr>
                <a:xfrm>
                  <a:off x="949325" y="781443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0" name="Freeform 300"/>
                <p:cNvSpPr/>
                <p:nvPr/>
              </p:nvSpPr>
              <p:spPr>
                <a:xfrm>
                  <a:off x="947737" y="741727"/>
                  <a:ext cx="14288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1" name="Rectangle 301"/>
                <p:cNvSpPr/>
                <p:nvPr/>
              </p:nvSpPr>
              <p:spPr>
                <a:xfrm>
                  <a:off x="947737" y="70308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2" name="Freeform 302"/>
                <p:cNvSpPr/>
                <p:nvPr/>
              </p:nvSpPr>
              <p:spPr>
                <a:xfrm>
                  <a:off x="946150" y="664441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3" name="Rectangle 303"/>
                <p:cNvSpPr/>
                <p:nvPr/>
              </p:nvSpPr>
              <p:spPr>
                <a:xfrm>
                  <a:off x="945355" y="62472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4" name="Freeform 304"/>
                <p:cNvSpPr/>
                <p:nvPr/>
              </p:nvSpPr>
              <p:spPr>
                <a:xfrm>
                  <a:off x="944562" y="586082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5" name="Rectangle 305"/>
                <p:cNvSpPr/>
                <p:nvPr/>
              </p:nvSpPr>
              <p:spPr>
                <a:xfrm>
                  <a:off x="943768" y="54743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6" name="Freeform 306"/>
                <p:cNvSpPr/>
                <p:nvPr/>
              </p:nvSpPr>
              <p:spPr>
                <a:xfrm>
                  <a:off x="942975" y="508796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7" name="Rectangle 307"/>
                <p:cNvSpPr/>
                <p:nvPr/>
              </p:nvSpPr>
              <p:spPr>
                <a:xfrm>
                  <a:off x="942180" y="46908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8" name="Freeform 308"/>
                <p:cNvSpPr/>
                <p:nvPr/>
              </p:nvSpPr>
              <p:spPr>
                <a:xfrm>
                  <a:off x="939800" y="43043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9" name="Rectangle 309"/>
                <p:cNvSpPr/>
                <p:nvPr/>
              </p:nvSpPr>
              <p:spPr>
                <a:xfrm>
                  <a:off x="939800" y="391795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0" name="Rectangle 310"/>
                <p:cNvSpPr/>
                <p:nvPr/>
              </p:nvSpPr>
              <p:spPr>
                <a:xfrm>
                  <a:off x="939800" y="352078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1" name="Rectangle 311"/>
                <p:cNvSpPr/>
                <p:nvPr/>
              </p:nvSpPr>
              <p:spPr>
                <a:xfrm>
                  <a:off x="937418" y="31343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2" name="Rectangle 312"/>
                <p:cNvSpPr/>
                <p:nvPr/>
              </p:nvSpPr>
              <p:spPr>
                <a:xfrm>
                  <a:off x="937418" y="27479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3" name="Rectangle 313"/>
                <p:cNvSpPr/>
                <p:nvPr/>
              </p:nvSpPr>
              <p:spPr>
                <a:xfrm>
                  <a:off x="935830" y="23615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4" name="Rectangle 314"/>
                <p:cNvSpPr/>
                <p:nvPr/>
              </p:nvSpPr>
              <p:spPr>
                <a:xfrm>
                  <a:off x="935830" y="19643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5" name="Rectangle 315"/>
                <p:cNvSpPr/>
                <p:nvPr/>
              </p:nvSpPr>
              <p:spPr>
                <a:xfrm>
                  <a:off x="935830" y="15779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6" name="Rectangle 316"/>
                <p:cNvSpPr/>
                <p:nvPr/>
              </p:nvSpPr>
              <p:spPr>
                <a:xfrm>
                  <a:off x="935830" y="11914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7" name="Rectangle 317"/>
                <p:cNvSpPr/>
                <p:nvPr/>
              </p:nvSpPr>
              <p:spPr>
                <a:xfrm>
                  <a:off x="935830" y="93386"/>
                  <a:ext cx="12701" cy="18248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8" name="Freeform 318"/>
                <p:cNvSpPr/>
                <p:nvPr/>
              </p:nvSpPr>
              <p:spPr>
                <a:xfrm>
                  <a:off x="930275" y="93386"/>
                  <a:ext cx="2540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08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9" name="Freeform 319"/>
                <p:cNvSpPr/>
                <p:nvPr/>
              </p:nvSpPr>
              <p:spPr>
                <a:xfrm>
                  <a:off x="925512" y="78359"/>
                  <a:ext cx="36513" cy="4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817" y="18783"/>
                      </a:moveTo>
                      <a:lnTo>
                        <a:pt x="6574" y="21130"/>
                      </a:lnTo>
                      <a:lnTo>
                        <a:pt x="13148" y="7043"/>
                      </a:lnTo>
                      <a:lnTo>
                        <a:pt x="6574" y="7043"/>
                      </a:lnTo>
                      <a:lnTo>
                        <a:pt x="14087" y="21130"/>
                      </a:lnTo>
                      <a:lnTo>
                        <a:pt x="17843" y="18783"/>
                      </a:lnTo>
                      <a:lnTo>
                        <a:pt x="2817" y="18783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0330" y="0"/>
                      </a:lnTo>
                      <a:lnTo>
                        <a:pt x="0" y="21600"/>
                      </a:lnTo>
                      <a:lnTo>
                        <a:pt x="2817" y="1878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0" name="Freeform 320"/>
                <p:cNvSpPr/>
                <p:nvPr/>
              </p:nvSpPr>
              <p:spPr>
                <a:xfrm>
                  <a:off x="939800" y="858728"/>
                  <a:ext cx="2063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3292" y="0"/>
                      </a:lnTo>
                      <a:lnTo>
                        <a:pt x="0" y="0"/>
                      </a:lnTo>
                      <a:lnTo>
                        <a:pt x="8308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1" name="Freeform 321"/>
                <p:cNvSpPr/>
                <p:nvPr/>
              </p:nvSpPr>
              <p:spPr>
                <a:xfrm>
                  <a:off x="928687" y="821159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2" name="Freeform 322"/>
                <p:cNvSpPr/>
                <p:nvPr/>
              </p:nvSpPr>
              <p:spPr>
                <a:xfrm>
                  <a:off x="917575" y="781443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06"/>
                      </a:moveTo>
                      <a:lnTo>
                        <a:pt x="11631" y="0"/>
                      </a:lnTo>
                      <a:lnTo>
                        <a:pt x="0" y="1394"/>
                      </a:lnTo>
                      <a:lnTo>
                        <a:pt x="9969" y="21600"/>
                      </a:lnTo>
                      <a:lnTo>
                        <a:pt x="21600" y="20206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3" name="Freeform 323"/>
                <p:cNvSpPr/>
                <p:nvPr/>
              </p:nvSpPr>
              <p:spPr>
                <a:xfrm>
                  <a:off x="908050" y="744947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4" name="Freeform 324"/>
                <p:cNvSpPr/>
                <p:nvPr/>
              </p:nvSpPr>
              <p:spPr>
                <a:xfrm>
                  <a:off x="896937" y="705231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5" name="Freeform 325"/>
                <p:cNvSpPr/>
                <p:nvPr/>
              </p:nvSpPr>
              <p:spPr>
                <a:xfrm>
                  <a:off x="887412" y="667661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6" name="Freeform 326"/>
                <p:cNvSpPr/>
                <p:nvPr/>
              </p:nvSpPr>
              <p:spPr>
                <a:xfrm>
                  <a:off x="874712" y="629018"/>
                  <a:ext cx="22226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343" y="0"/>
                      </a:lnTo>
                      <a:lnTo>
                        <a:pt x="0" y="1440"/>
                      </a:lnTo>
                      <a:lnTo>
                        <a:pt x="9257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7" name="Freeform 327"/>
                <p:cNvSpPr/>
                <p:nvPr/>
              </p:nvSpPr>
              <p:spPr>
                <a:xfrm>
                  <a:off x="865187" y="591449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8" name="Freeform 328"/>
                <p:cNvSpPr/>
                <p:nvPr/>
              </p:nvSpPr>
              <p:spPr>
                <a:xfrm>
                  <a:off x="854075" y="552806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6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9" name="Freeform 329"/>
                <p:cNvSpPr/>
                <p:nvPr/>
              </p:nvSpPr>
              <p:spPr>
                <a:xfrm>
                  <a:off x="842962" y="513090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9969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0" name="Freeform 330"/>
                <p:cNvSpPr/>
                <p:nvPr/>
              </p:nvSpPr>
              <p:spPr>
                <a:xfrm>
                  <a:off x="833437" y="475521"/>
                  <a:ext cx="19051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2600" y="0"/>
                      </a:lnTo>
                      <a:lnTo>
                        <a:pt x="0" y="2090"/>
                      </a:lnTo>
                      <a:lnTo>
                        <a:pt x="9000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1" name="Freeform 331"/>
                <p:cNvSpPr/>
                <p:nvPr/>
              </p:nvSpPr>
              <p:spPr>
                <a:xfrm>
                  <a:off x="820737" y="436878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2343" y="0"/>
                      </a:lnTo>
                      <a:lnTo>
                        <a:pt x="0" y="1350"/>
                      </a:lnTo>
                      <a:lnTo>
                        <a:pt x="10800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2" name="Freeform 332"/>
                <p:cNvSpPr/>
                <p:nvPr/>
              </p:nvSpPr>
              <p:spPr>
                <a:xfrm>
                  <a:off x="811212" y="399308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3292" y="0"/>
                      </a:lnTo>
                      <a:lnTo>
                        <a:pt x="0" y="1440"/>
                      </a:lnTo>
                      <a:lnTo>
                        <a:pt x="8308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3" name="Freeform 333"/>
                <p:cNvSpPr/>
                <p:nvPr/>
              </p:nvSpPr>
              <p:spPr>
                <a:xfrm>
                  <a:off x="800100" y="360666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06"/>
                      </a:moveTo>
                      <a:lnTo>
                        <a:pt x="11631" y="0"/>
                      </a:lnTo>
                      <a:lnTo>
                        <a:pt x="0" y="1394"/>
                      </a:lnTo>
                      <a:lnTo>
                        <a:pt x="9969" y="21600"/>
                      </a:lnTo>
                      <a:lnTo>
                        <a:pt x="21600" y="20206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4" name="Freeform 334"/>
                <p:cNvSpPr/>
                <p:nvPr/>
              </p:nvSpPr>
              <p:spPr>
                <a:xfrm>
                  <a:off x="790575" y="323096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440"/>
                      </a:moveTo>
                      <a:lnTo>
                        <a:pt x="126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1944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5" name="Freeform 335"/>
                <p:cNvSpPr/>
                <p:nvPr/>
              </p:nvSpPr>
              <p:spPr>
                <a:xfrm>
                  <a:off x="779462" y="28552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6" name="Freeform 336"/>
                <p:cNvSpPr/>
                <p:nvPr/>
              </p:nvSpPr>
              <p:spPr>
                <a:xfrm>
                  <a:off x="768350" y="245811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4954" y="7665"/>
                      </a:lnTo>
                      <a:lnTo>
                        <a:pt x="11631" y="0"/>
                      </a:lnTo>
                      <a:lnTo>
                        <a:pt x="0" y="2090"/>
                      </a:lnTo>
                      <a:lnTo>
                        <a:pt x="3323" y="9755"/>
                      </a:lnTo>
                      <a:lnTo>
                        <a:pt x="9969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7" name="Freeform 337"/>
                <p:cNvSpPr/>
                <p:nvPr/>
              </p:nvSpPr>
              <p:spPr>
                <a:xfrm>
                  <a:off x="758825" y="208241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2600" y="0"/>
                      </a:lnTo>
                      <a:lnTo>
                        <a:pt x="0" y="2160"/>
                      </a:lnTo>
                      <a:lnTo>
                        <a:pt x="72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8" name="Freeform 338"/>
                <p:cNvSpPr/>
                <p:nvPr/>
              </p:nvSpPr>
              <p:spPr>
                <a:xfrm>
                  <a:off x="749300" y="170672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9" name="Freeform 339"/>
                <p:cNvSpPr/>
                <p:nvPr/>
              </p:nvSpPr>
              <p:spPr>
                <a:xfrm>
                  <a:off x="738187" y="132029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3292" y="0"/>
                      </a:lnTo>
                      <a:lnTo>
                        <a:pt x="0" y="1440"/>
                      </a:lnTo>
                      <a:lnTo>
                        <a:pt x="8308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0" name="Freeform 340"/>
                <p:cNvSpPr/>
                <p:nvPr/>
              </p:nvSpPr>
              <p:spPr>
                <a:xfrm>
                  <a:off x="731837" y="104120"/>
                  <a:ext cx="17463" cy="22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43"/>
                      </a:moveTo>
                      <a:lnTo>
                        <a:pt x="13745" y="0"/>
                      </a:lnTo>
                      <a:lnTo>
                        <a:pt x="0" y="3086"/>
                      </a:lnTo>
                      <a:lnTo>
                        <a:pt x="5891" y="21600"/>
                      </a:lnTo>
                      <a:lnTo>
                        <a:pt x="21600" y="1954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1" name="Freeform 341"/>
                <p:cNvSpPr/>
                <p:nvPr/>
              </p:nvSpPr>
              <p:spPr>
                <a:xfrm>
                  <a:off x="733425" y="106267"/>
                  <a:ext cx="25400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700" y="0"/>
                      </a:lnTo>
                      <a:lnTo>
                        <a:pt x="21600" y="18813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2" name="Freeform 342"/>
                <p:cNvSpPr/>
                <p:nvPr/>
              </p:nvSpPr>
              <p:spPr>
                <a:xfrm>
                  <a:off x="727075" y="91239"/>
                  <a:ext cx="38100" cy="536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700" y="17712"/>
                      </a:moveTo>
                      <a:lnTo>
                        <a:pt x="6300" y="19440"/>
                      </a:lnTo>
                      <a:lnTo>
                        <a:pt x="9000" y="6048"/>
                      </a:lnTo>
                      <a:lnTo>
                        <a:pt x="2700" y="6480"/>
                      </a:lnTo>
                      <a:lnTo>
                        <a:pt x="14400" y="18576"/>
                      </a:lnTo>
                      <a:lnTo>
                        <a:pt x="16200" y="16416"/>
                      </a:lnTo>
                      <a:lnTo>
                        <a:pt x="2700" y="17712"/>
                      </a:lnTo>
                      <a:lnTo>
                        <a:pt x="0" y="21600"/>
                      </a:lnTo>
                      <a:lnTo>
                        <a:pt x="21600" y="19008"/>
                      </a:lnTo>
                      <a:lnTo>
                        <a:pt x="3600" y="0"/>
                      </a:lnTo>
                      <a:lnTo>
                        <a:pt x="0" y="21600"/>
                      </a:lnTo>
                      <a:lnTo>
                        <a:pt x="2700" y="17712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3" name="Rectangle 343"/>
                <p:cNvSpPr/>
                <p:nvPr/>
              </p:nvSpPr>
              <p:spPr>
                <a:xfrm>
                  <a:off x="954880" y="90595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4" name="Rectangle 344"/>
                <p:cNvSpPr/>
                <p:nvPr/>
              </p:nvSpPr>
              <p:spPr>
                <a:xfrm>
                  <a:off x="957262" y="94460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5" name="Freeform 345"/>
                <p:cNvSpPr/>
                <p:nvPr/>
              </p:nvSpPr>
              <p:spPr>
                <a:xfrm>
                  <a:off x="957262" y="983244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6" name="Rectangle 346"/>
                <p:cNvSpPr/>
                <p:nvPr/>
              </p:nvSpPr>
              <p:spPr>
                <a:xfrm>
                  <a:off x="959643" y="1021887"/>
                  <a:ext cx="12701" cy="32203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7" name="Freeform 347"/>
                <p:cNvSpPr/>
                <p:nvPr/>
              </p:nvSpPr>
              <p:spPr>
                <a:xfrm>
                  <a:off x="960437" y="1061603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8" name="Rectangle 348"/>
                <p:cNvSpPr/>
                <p:nvPr/>
              </p:nvSpPr>
              <p:spPr>
                <a:xfrm>
                  <a:off x="961230" y="110024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9" name="Freeform 349"/>
                <p:cNvSpPr/>
                <p:nvPr/>
              </p:nvSpPr>
              <p:spPr>
                <a:xfrm>
                  <a:off x="962025" y="1138889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0" name="Rectangle 350"/>
                <p:cNvSpPr/>
                <p:nvPr/>
              </p:nvSpPr>
              <p:spPr>
                <a:xfrm>
                  <a:off x="962818" y="117860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1" name="Rectangle 351"/>
                <p:cNvSpPr/>
                <p:nvPr/>
              </p:nvSpPr>
              <p:spPr>
                <a:xfrm>
                  <a:off x="964405" y="121724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2" name="Freeform 352"/>
                <p:cNvSpPr/>
                <p:nvPr/>
              </p:nvSpPr>
              <p:spPr>
                <a:xfrm>
                  <a:off x="965200" y="125589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3" name="Rectangle 353"/>
                <p:cNvSpPr/>
                <p:nvPr/>
              </p:nvSpPr>
              <p:spPr>
                <a:xfrm>
                  <a:off x="966787" y="129453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4" name="Freeform 354"/>
                <p:cNvSpPr/>
                <p:nvPr/>
              </p:nvSpPr>
              <p:spPr>
                <a:xfrm>
                  <a:off x="966787" y="1334249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5" name="Rectangle 355"/>
                <p:cNvSpPr/>
                <p:nvPr/>
              </p:nvSpPr>
              <p:spPr>
                <a:xfrm>
                  <a:off x="969168" y="1372892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6" name="Freeform 356"/>
                <p:cNvSpPr/>
                <p:nvPr/>
              </p:nvSpPr>
              <p:spPr>
                <a:xfrm>
                  <a:off x="969962" y="1411535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7" name="Freeform 357"/>
                <p:cNvSpPr/>
                <p:nvPr/>
              </p:nvSpPr>
              <p:spPr>
                <a:xfrm>
                  <a:off x="971550" y="1451251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8" name="Rectangle 358"/>
                <p:cNvSpPr/>
                <p:nvPr/>
              </p:nvSpPr>
              <p:spPr>
                <a:xfrm>
                  <a:off x="972343" y="148989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9" name="Freeform 359"/>
                <p:cNvSpPr/>
                <p:nvPr/>
              </p:nvSpPr>
              <p:spPr>
                <a:xfrm>
                  <a:off x="973137" y="1528537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0" name="Freeform 360"/>
                <p:cNvSpPr/>
                <p:nvPr/>
              </p:nvSpPr>
              <p:spPr>
                <a:xfrm>
                  <a:off x="974725" y="1567180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1" name="Freeform 361"/>
                <p:cNvSpPr/>
                <p:nvPr/>
              </p:nvSpPr>
              <p:spPr>
                <a:xfrm>
                  <a:off x="976312" y="1606896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2" name="Rectangle 362"/>
                <p:cNvSpPr/>
                <p:nvPr/>
              </p:nvSpPr>
              <p:spPr>
                <a:xfrm>
                  <a:off x="978693" y="1645092"/>
                  <a:ext cx="12701" cy="12701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3" name="Freeform 363"/>
                <p:cNvSpPr/>
                <p:nvPr/>
              </p:nvSpPr>
              <p:spPr>
                <a:xfrm>
                  <a:off x="971550" y="1625144"/>
                  <a:ext cx="2540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0800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4" name="Freeform 364"/>
                <p:cNvSpPr/>
                <p:nvPr/>
              </p:nvSpPr>
              <p:spPr>
                <a:xfrm>
                  <a:off x="965200" y="1621924"/>
                  <a:ext cx="36513" cy="49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83" y="2817"/>
                      </a:moveTo>
                      <a:lnTo>
                        <a:pt x="15026" y="470"/>
                      </a:lnTo>
                      <a:lnTo>
                        <a:pt x="8452" y="15026"/>
                      </a:lnTo>
                      <a:lnTo>
                        <a:pt x="15026" y="15026"/>
                      </a:lnTo>
                      <a:lnTo>
                        <a:pt x="6574" y="470"/>
                      </a:lnTo>
                      <a:lnTo>
                        <a:pt x="3757" y="2817"/>
                      </a:lnTo>
                      <a:lnTo>
                        <a:pt x="18783" y="2817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11270" y="21600"/>
                      </a:lnTo>
                      <a:lnTo>
                        <a:pt x="21600" y="0"/>
                      </a:lnTo>
                      <a:lnTo>
                        <a:pt x="18783" y="2817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5" name="Freeform 365"/>
                <p:cNvSpPr/>
                <p:nvPr/>
              </p:nvSpPr>
              <p:spPr>
                <a:xfrm>
                  <a:off x="939800" y="905958"/>
                  <a:ext cx="22225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206"/>
                      </a:lnTo>
                      <a:lnTo>
                        <a:pt x="12343" y="21600"/>
                      </a:lnTo>
                      <a:lnTo>
                        <a:pt x="21600" y="1394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6" name="Freeform 366"/>
                <p:cNvSpPr/>
                <p:nvPr/>
              </p:nvSpPr>
              <p:spPr>
                <a:xfrm>
                  <a:off x="928687" y="943528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7" name="Freeform 367"/>
                <p:cNvSpPr/>
                <p:nvPr/>
              </p:nvSpPr>
              <p:spPr>
                <a:xfrm>
                  <a:off x="919162" y="982171"/>
                  <a:ext cx="19051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8" name="Freeform 368"/>
                <p:cNvSpPr/>
                <p:nvPr/>
              </p:nvSpPr>
              <p:spPr>
                <a:xfrm>
                  <a:off x="908050" y="102081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9" name="Freeform 369"/>
                <p:cNvSpPr/>
                <p:nvPr/>
              </p:nvSpPr>
              <p:spPr>
                <a:xfrm>
                  <a:off x="896937" y="1058383"/>
                  <a:ext cx="19051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00" y="0"/>
                      </a:moveTo>
                      <a:lnTo>
                        <a:pt x="0" y="19510"/>
                      </a:lnTo>
                      <a:lnTo>
                        <a:pt x="12600" y="21600"/>
                      </a:lnTo>
                      <a:lnTo>
                        <a:pt x="21600" y="2090"/>
                      </a:lnTo>
                      <a:lnTo>
                        <a:pt x="72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0" name="Freeform 370"/>
                <p:cNvSpPr/>
                <p:nvPr/>
              </p:nvSpPr>
              <p:spPr>
                <a:xfrm>
                  <a:off x="884237" y="1095952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1" name="Freeform 371"/>
                <p:cNvSpPr/>
                <p:nvPr/>
              </p:nvSpPr>
              <p:spPr>
                <a:xfrm>
                  <a:off x="873125" y="1135668"/>
                  <a:ext cx="20638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2" name="Freeform 372"/>
                <p:cNvSpPr/>
                <p:nvPr/>
              </p:nvSpPr>
              <p:spPr>
                <a:xfrm>
                  <a:off x="862012" y="1173238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3" name="Freeform 373"/>
                <p:cNvSpPr/>
                <p:nvPr/>
              </p:nvSpPr>
              <p:spPr>
                <a:xfrm>
                  <a:off x="850900" y="1210807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4" name="Freeform 374"/>
                <p:cNvSpPr/>
                <p:nvPr/>
              </p:nvSpPr>
              <p:spPr>
                <a:xfrm>
                  <a:off x="838200" y="1249450"/>
                  <a:ext cx="22225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160"/>
                      </a:lnTo>
                      <a:lnTo>
                        <a:pt x="12343" y="21600"/>
                      </a:lnTo>
                      <a:lnTo>
                        <a:pt x="21600" y="216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5" name="Freeform 375"/>
                <p:cNvSpPr/>
                <p:nvPr/>
              </p:nvSpPr>
              <p:spPr>
                <a:xfrm>
                  <a:off x="828675" y="1288093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44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6" name="Freeform 376"/>
                <p:cNvSpPr/>
                <p:nvPr/>
              </p:nvSpPr>
              <p:spPr>
                <a:xfrm>
                  <a:off x="817562" y="1325662"/>
                  <a:ext cx="19051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19510"/>
                      </a:lnTo>
                      <a:lnTo>
                        <a:pt x="12600" y="21600"/>
                      </a:lnTo>
                      <a:lnTo>
                        <a:pt x="21600" y="209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7" name="Freeform 377"/>
                <p:cNvSpPr/>
                <p:nvPr/>
              </p:nvSpPr>
              <p:spPr>
                <a:xfrm>
                  <a:off x="806450" y="1365378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8" name="Freeform 378"/>
                <p:cNvSpPr/>
                <p:nvPr/>
              </p:nvSpPr>
              <p:spPr>
                <a:xfrm>
                  <a:off x="795337" y="1401874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9" name="Freeform 379"/>
                <p:cNvSpPr/>
                <p:nvPr/>
              </p:nvSpPr>
              <p:spPr>
                <a:xfrm>
                  <a:off x="782637" y="1440517"/>
                  <a:ext cx="22226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160"/>
                      </a:lnTo>
                      <a:lnTo>
                        <a:pt x="12343" y="21600"/>
                      </a:lnTo>
                      <a:lnTo>
                        <a:pt x="21600" y="144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0" name="Freeform 380"/>
                <p:cNvSpPr/>
                <p:nvPr/>
              </p:nvSpPr>
              <p:spPr>
                <a:xfrm>
                  <a:off x="771525" y="1478087"/>
                  <a:ext cx="20638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3323" y="13239"/>
                      </a:ln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16615" y="15329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1" name="Freeform 381"/>
                <p:cNvSpPr/>
                <p:nvPr/>
              </p:nvSpPr>
              <p:spPr>
                <a:xfrm>
                  <a:off x="762000" y="1516729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216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2" name="Freeform 382"/>
                <p:cNvSpPr/>
                <p:nvPr/>
              </p:nvSpPr>
              <p:spPr>
                <a:xfrm>
                  <a:off x="750887" y="1554299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3" name="Freeform 383"/>
                <p:cNvSpPr/>
                <p:nvPr/>
              </p:nvSpPr>
              <p:spPr>
                <a:xfrm>
                  <a:off x="741362" y="1594015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4" name="Freeform 384"/>
                <p:cNvSpPr/>
                <p:nvPr/>
              </p:nvSpPr>
              <p:spPr>
                <a:xfrm>
                  <a:off x="735012" y="1631584"/>
                  <a:ext cx="15876" cy="13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320" y="0"/>
                      </a:moveTo>
                      <a:lnTo>
                        <a:pt x="0" y="18277"/>
                      </a:lnTo>
                      <a:lnTo>
                        <a:pt x="15120" y="21600"/>
                      </a:lnTo>
                      <a:lnTo>
                        <a:pt x="21600" y="3323"/>
                      </a:lnTo>
                      <a:lnTo>
                        <a:pt x="432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5" name="Freeform 385"/>
                <p:cNvSpPr/>
                <p:nvPr/>
              </p:nvSpPr>
              <p:spPr>
                <a:xfrm>
                  <a:off x="736600" y="1610116"/>
                  <a:ext cx="25400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5"/>
                      </a:moveTo>
                      <a:lnTo>
                        <a:pt x="4050" y="21600"/>
                      </a:lnTo>
                      <a:lnTo>
                        <a:pt x="0" y="0"/>
                      </a:lnTo>
                      <a:lnTo>
                        <a:pt x="21600" y="202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6" name="Freeform 386"/>
                <p:cNvSpPr/>
                <p:nvPr/>
              </p:nvSpPr>
              <p:spPr>
                <a:xfrm>
                  <a:off x="731837" y="1606896"/>
                  <a:ext cx="38101" cy="51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100" y="4050"/>
                      </a:moveTo>
                      <a:lnTo>
                        <a:pt x="13500" y="2250"/>
                      </a:lnTo>
                      <a:lnTo>
                        <a:pt x="1800" y="15300"/>
                      </a:lnTo>
                      <a:lnTo>
                        <a:pt x="8100" y="15750"/>
                      </a:lnTo>
                      <a:lnTo>
                        <a:pt x="6300" y="1350"/>
                      </a:lnTo>
                      <a:lnTo>
                        <a:pt x="2700" y="3150"/>
                      </a:lnTo>
                      <a:lnTo>
                        <a:pt x="17100" y="4050"/>
                      </a:lnTo>
                      <a:lnTo>
                        <a:pt x="21600" y="135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1350"/>
                      </a:lnTo>
                      <a:lnTo>
                        <a:pt x="17100" y="40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7" name="Rectangle 392"/>
                <p:cNvSpPr txBox="1"/>
                <p:nvPr/>
              </p:nvSpPr>
              <p:spPr>
                <a:xfrm>
                  <a:off x="974725" y="709524"/>
                  <a:ext cx="516546" cy="241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marL="342899" indent="-342899">
                    <a:buSzPct val="100000"/>
                    <a:buFont typeface="Arial"/>
                    <a:buChar char="•"/>
                    <a:defRPr sz="1900"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B</a:t>
                  </a:r>
                </a:p>
              </p:txBody>
            </p:sp>
            <p:sp>
              <p:nvSpPr>
                <p:cNvPr id="618" name="Oval 393"/>
                <p:cNvSpPr/>
                <p:nvPr/>
              </p:nvSpPr>
              <p:spPr>
                <a:xfrm>
                  <a:off x="1200150" y="615064"/>
                  <a:ext cx="187327" cy="12666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19" name="Freeform 394"/>
                <p:cNvSpPr/>
                <p:nvPr/>
              </p:nvSpPr>
              <p:spPr>
                <a:xfrm>
                  <a:off x="1193800" y="610770"/>
                  <a:ext cx="198438" cy="1341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714"/>
                      </a:moveTo>
                      <a:lnTo>
                        <a:pt x="0" y="12096"/>
                      </a:lnTo>
                      <a:lnTo>
                        <a:pt x="173" y="12787"/>
                      </a:lnTo>
                      <a:lnTo>
                        <a:pt x="173" y="13478"/>
                      </a:lnTo>
                      <a:lnTo>
                        <a:pt x="518" y="13824"/>
                      </a:lnTo>
                      <a:lnTo>
                        <a:pt x="691" y="14170"/>
                      </a:lnTo>
                      <a:lnTo>
                        <a:pt x="691" y="14861"/>
                      </a:lnTo>
                      <a:lnTo>
                        <a:pt x="1210" y="15898"/>
                      </a:lnTo>
                      <a:lnTo>
                        <a:pt x="1728" y="16243"/>
                      </a:lnTo>
                      <a:lnTo>
                        <a:pt x="2074" y="17107"/>
                      </a:lnTo>
                      <a:lnTo>
                        <a:pt x="2592" y="17626"/>
                      </a:lnTo>
                      <a:lnTo>
                        <a:pt x="2765" y="17971"/>
                      </a:lnTo>
                      <a:lnTo>
                        <a:pt x="3110" y="18144"/>
                      </a:lnTo>
                      <a:lnTo>
                        <a:pt x="3283" y="18662"/>
                      </a:lnTo>
                      <a:lnTo>
                        <a:pt x="3802" y="19008"/>
                      </a:lnTo>
                      <a:lnTo>
                        <a:pt x="4666" y="19526"/>
                      </a:lnTo>
                      <a:lnTo>
                        <a:pt x="5011" y="19872"/>
                      </a:lnTo>
                      <a:lnTo>
                        <a:pt x="7258" y="21082"/>
                      </a:lnTo>
                      <a:lnTo>
                        <a:pt x="7949" y="21082"/>
                      </a:lnTo>
                      <a:lnTo>
                        <a:pt x="8294" y="21254"/>
                      </a:lnTo>
                      <a:lnTo>
                        <a:pt x="9504" y="21254"/>
                      </a:lnTo>
                      <a:lnTo>
                        <a:pt x="9850" y="21600"/>
                      </a:lnTo>
                      <a:lnTo>
                        <a:pt x="11059" y="21600"/>
                      </a:lnTo>
                      <a:lnTo>
                        <a:pt x="11750" y="21254"/>
                      </a:lnTo>
                      <a:lnTo>
                        <a:pt x="12960" y="21254"/>
                      </a:lnTo>
                      <a:lnTo>
                        <a:pt x="13478" y="21082"/>
                      </a:lnTo>
                      <a:lnTo>
                        <a:pt x="13651" y="21082"/>
                      </a:lnTo>
                      <a:lnTo>
                        <a:pt x="14515" y="20909"/>
                      </a:lnTo>
                      <a:lnTo>
                        <a:pt x="16243" y="19872"/>
                      </a:lnTo>
                      <a:lnTo>
                        <a:pt x="16762" y="19526"/>
                      </a:lnTo>
                      <a:lnTo>
                        <a:pt x="17626" y="19008"/>
                      </a:lnTo>
                      <a:lnTo>
                        <a:pt x="17971" y="18662"/>
                      </a:lnTo>
                      <a:lnTo>
                        <a:pt x="18144" y="18144"/>
                      </a:lnTo>
                      <a:lnTo>
                        <a:pt x="18662" y="17971"/>
                      </a:lnTo>
                      <a:lnTo>
                        <a:pt x="19008" y="17626"/>
                      </a:lnTo>
                      <a:lnTo>
                        <a:pt x="19526" y="16762"/>
                      </a:lnTo>
                      <a:lnTo>
                        <a:pt x="19872" y="16243"/>
                      </a:lnTo>
                      <a:lnTo>
                        <a:pt x="20909" y="14515"/>
                      </a:lnTo>
                      <a:lnTo>
                        <a:pt x="21082" y="13651"/>
                      </a:lnTo>
                      <a:lnTo>
                        <a:pt x="21082" y="13478"/>
                      </a:lnTo>
                      <a:lnTo>
                        <a:pt x="21254" y="12960"/>
                      </a:lnTo>
                      <a:lnTo>
                        <a:pt x="21254" y="11750"/>
                      </a:lnTo>
                      <a:lnTo>
                        <a:pt x="21600" y="11059"/>
                      </a:lnTo>
                      <a:lnTo>
                        <a:pt x="21600" y="9850"/>
                      </a:lnTo>
                      <a:lnTo>
                        <a:pt x="21254" y="9504"/>
                      </a:lnTo>
                      <a:lnTo>
                        <a:pt x="21254" y="8294"/>
                      </a:lnTo>
                      <a:lnTo>
                        <a:pt x="21082" y="7949"/>
                      </a:lnTo>
                      <a:lnTo>
                        <a:pt x="21082" y="7258"/>
                      </a:lnTo>
                      <a:lnTo>
                        <a:pt x="19872" y="5011"/>
                      </a:lnTo>
                      <a:lnTo>
                        <a:pt x="19526" y="4666"/>
                      </a:lnTo>
                      <a:lnTo>
                        <a:pt x="19008" y="3802"/>
                      </a:lnTo>
                      <a:lnTo>
                        <a:pt x="18662" y="3283"/>
                      </a:lnTo>
                      <a:lnTo>
                        <a:pt x="18144" y="3110"/>
                      </a:lnTo>
                      <a:lnTo>
                        <a:pt x="17971" y="2765"/>
                      </a:lnTo>
                      <a:lnTo>
                        <a:pt x="17626" y="2592"/>
                      </a:lnTo>
                      <a:lnTo>
                        <a:pt x="17107" y="2074"/>
                      </a:lnTo>
                      <a:lnTo>
                        <a:pt x="16243" y="1728"/>
                      </a:lnTo>
                      <a:lnTo>
                        <a:pt x="15898" y="1210"/>
                      </a:lnTo>
                      <a:lnTo>
                        <a:pt x="14861" y="691"/>
                      </a:lnTo>
                      <a:lnTo>
                        <a:pt x="14170" y="691"/>
                      </a:lnTo>
                      <a:lnTo>
                        <a:pt x="13824" y="518"/>
                      </a:lnTo>
                      <a:lnTo>
                        <a:pt x="13478" y="173"/>
                      </a:lnTo>
                      <a:lnTo>
                        <a:pt x="12787" y="173"/>
                      </a:lnTo>
                      <a:lnTo>
                        <a:pt x="12096" y="0"/>
                      </a:lnTo>
                      <a:lnTo>
                        <a:pt x="8813" y="0"/>
                      </a:lnTo>
                      <a:lnTo>
                        <a:pt x="8294" y="173"/>
                      </a:lnTo>
                      <a:lnTo>
                        <a:pt x="8122" y="173"/>
                      </a:lnTo>
                      <a:lnTo>
                        <a:pt x="7258" y="518"/>
                      </a:lnTo>
                      <a:lnTo>
                        <a:pt x="6912" y="691"/>
                      </a:lnTo>
                      <a:lnTo>
                        <a:pt x="6566" y="691"/>
                      </a:lnTo>
                      <a:lnTo>
                        <a:pt x="5530" y="1210"/>
                      </a:lnTo>
                      <a:lnTo>
                        <a:pt x="5011" y="1728"/>
                      </a:lnTo>
                      <a:lnTo>
                        <a:pt x="4147" y="2074"/>
                      </a:lnTo>
                      <a:lnTo>
                        <a:pt x="3802" y="2592"/>
                      </a:lnTo>
                      <a:lnTo>
                        <a:pt x="3283" y="2765"/>
                      </a:lnTo>
                      <a:lnTo>
                        <a:pt x="3110" y="3110"/>
                      </a:lnTo>
                      <a:lnTo>
                        <a:pt x="2765" y="3283"/>
                      </a:lnTo>
                      <a:lnTo>
                        <a:pt x="2592" y="3802"/>
                      </a:lnTo>
                      <a:lnTo>
                        <a:pt x="2074" y="4147"/>
                      </a:lnTo>
                      <a:lnTo>
                        <a:pt x="1728" y="5011"/>
                      </a:lnTo>
                      <a:lnTo>
                        <a:pt x="1210" y="5530"/>
                      </a:lnTo>
                      <a:lnTo>
                        <a:pt x="691" y="6566"/>
                      </a:lnTo>
                      <a:lnTo>
                        <a:pt x="691" y="6912"/>
                      </a:lnTo>
                      <a:lnTo>
                        <a:pt x="518" y="7258"/>
                      </a:lnTo>
                      <a:lnTo>
                        <a:pt x="173" y="8122"/>
                      </a:lnTo>
                      <a:lnTo>
                        <a:pt x="173" y="8294"/>
                      </a:lnTo>
                      <a:lnTo>
                        <a:pt x="0" y="8813"/>
                      </a:lnTo>
                      <a:lnTo>
                        <a:pt x="0" y="10714"/>
                      </a:lnTo>
                      <a:lnTo>
                        <a:pt x="1210" y="10714"/>
                      </a:lnTo>
                      <a:lnTo>
                        <a:pt x="1210" y="9158"/>
                      </a:lnTo>
                      <a:lnTo>
                        <a:pt x="1555" y="8813"/>
                      </a:lnTo>
                      <a:lnTo>
                        <a:pt x="1555" y="8122"/>
                      </a:lnTo>
                      <a:lnTo>
                        <a:pt x="1728" y="7776"/>
                      </a:lnTo>
                      <a:lnTo>
                        <a:pt x="1901" y="7258"/>
                      </a:lnTo>
                      <a:lnTo>
                        <a:pt x="1901" y="6912"/>
                      </a:lnTo>
                      <a:lnTo>
                        <a:pt x="2074" y="6221"/>
                      </a:lnTo>
                      <a:lnTo>
                        <a:pt x="2592" y="5875"/>
                      </a:lnTo>
                      <a:lnTo>
                        <a:pt x="2938" y="5011"/>
                      </a:lnTo>
                      <a:lnTo>
                        <a:pt x="3283" y="4666"/>
                      </a:lnTo>
                      <a:lnTo>
                        <a:pt x="3629" y="4147"/>
                      </a:lnTo>
                      <a:lnTo>
                        <a:pt x="3974" y="3974"/>
                      </a:lnTo>
                      <a:lnTo>
                        <a:pt x="4147" y="3629"/>
                      </a:lnTo>
                      <a:lnTo>
                        <a:pt x="4666" y="3283"/>
                      </a:lnTo>
                      <a:lnTo>
                        <a:pt x="5011" y="2938"/>
                      </a:lnTo>
                      <a:lnTo>
                        <a:pt x="5875" y="2592"/>
                      </a:lnTo>
                      <a:lnTo>
                        <a:pt x="6221" y="2074"/>
                      </a:lnTo>
                      <a:lnTo>
                        <a:pt x="6912" y="1901"/>
                      </a:lnTo>
                      <a:lnTo>
                        <a:pt x="7258" y="1901"/>
                      </a:lnTo>
                      <a:lnTo>
                        <a:pt x="7776" y="1728"/>
                      </a:lnTo>
                      <a:lnTo>
                        <a:pt x="8122" y="1555"/>
                      </a:lnTo>
                      <a:lnTo>
                        <a:pt x="8813" y="1555"/>
                      </a:lnTo>
                      <a:lnTo>
                        <a:pt x="9158" y="1210"/>
                      </a:lnTo>
                      <a:lnTo>
                        <a:pt x="12096" y="1210"/>
                      </a:lnTo>
                      <a:lnTo>
                        <a:pt x="12787" y="1555"/>
                      </a:lnTo>
                      <a:lnTo>
                        <a:pt x="12960" y="1555"/>
                      </a:lnTo>
                      <a:lnTo>
                        <a:pt x="13478" y="1728"/>
                      </a:lnTo>
                      <a:lnTo>
                        <a:pt x="14170" y="1901"/>
                      </a:lnTo>
                      <a:lnTo>
                        <a:pt x="14515" y="1901"/>
                      </a:lnTo>
                      <a:lnTo>
                        <a:pt x="15034" y="2074"/>
                      </a:lnTo>
                      <a:lnTo>
                        <a:pt x="15552" y="2592"/>
                      </a:lnTo>
                      <a:lnTo>
                        <a:pt x="16243" y="2938"/>
                      </a:lnTo>
                      <a:lnTo>
                        <a:pt x="16762" y="3283"/>
                      </a:lnTo>
                      <a:lnTo>
                        <a:pt x="17107" y="3629"/>
                      </a:lnTo>
                      <a:lnTo>
                        <a:pt x="17280" y="3974"/>
                      </a:lnTo>
                      <a:lnTo>
                        <a:pt x="17798" y="4147"/>
                      </a:lnTo>
                      <a:lnTo>
                        <a:pt x="18144" y="4666"/>
                      </a:lnTo>
                      <a:lnTo>
                        <a:pt x="18662" y="5530"/>
                      </a:lnTo>
                      <a:lnTo>
                        <a:pt x="19008" y="5875"/>
                      </a:lnTo>
                      <a:lnTo>
                        <a:pt x="19872" y="7776"/>
                      </a:lnTo>
                      <a:lnTo>
                        <a:pt x="19872" y="8294"/>
                      </a:lnTo>
                      <a:lnTo>
                        <a:pt x="20045" y="8813"/>
                      </a:lnTo>
                      <a:lnTo>
                        <a:pt x="20045" y="9850"/>
                      </a:lnTo>
                      <a:lnTo>
                        <a:pt x="20218" y="10195"/>
                      </a:lnTo>
                      <a:lnTo>
                        <a:pt x="20218" y="11059"/>
                      </a:lnTo>
                      <a:lnTo>
                        <a:pt x="20045" y="11750"/>
                      </a:lnTo>
                      <a:lnTo>
                        <a:pt x="20045" y="12614"/>
                      </a:lnTo>
                      <a:lnTo>
                        <a:pt x="19872" y="12960"/>
                      </a:lnTo>
                      <a:lnTo>
                        <a:pt x="19872" y="13651"/>
                      </a:lnTo>
                      <a:lnTo>
                        <a:pt x="19699" y="13997"/>
                      </a:lnTo>
                      <a:lnTo>
                        <a:pt x="19008" y="15552"/>
                      </a:lnTo>
                      <a:lnTo>
                        <a:pt x="18662" y="15898"/>
                      </a:lnTo>
                      <a:lnTo>
                        <a:pt x="18144" y="16762"/>
                      </a:lnTo>
                      <a:lnTo>
                        <a:pt x="17798" y="17107"/>
                      </a:lnTo>
                      <a:lnTo>
                        <a:pt x="17280" y="17280"/>
                      </a:lnTo>
                      <a:lnTo>
                        <a:pt x="17107" y="17798"/>
                      </a:lnTo>
                      <a:lnTo>
                        <a:pt x="16762" y="18144"/>
                      </a:lnTo>
                      <a:lnTo>
                        <a:pt x="15898" y="18662"/>
                      </a:lnTo>
                      <a:lnTo>
                        <a:pt x="15552" y="19008"/>
                      </a:lnTo>
                      <a:lnTo>
                        <a:pt x="13997" y="19699"/>
                      </a:lnTo>
                      <a:lnTo>
                        <a:pt x="13651" y="19872"/>
                      </a:lnTo>
                      <a:lnTo>
                        <a:pt x="12960" y="19872"/>
                      </a:lnTo>
                      <a:lnTo>
                        <a:pt x="12614" y="20045"/>
                      </a:lnTo>
                      <a:lnTo>
                        <a:pt x="11750" y="20045"/>
                      </a:lnTo>
                      <a:lnTo>
                        <a:pt x="11059" y="20218"/>
                      </a:lnTo>
                      <a:lnTo>
                        <a:pt x="10195" y="20218"/>
                      </a:lnTo>
                      <a:lnTo>
                        <a:pt x="9850" y="20045"/>
                      </a:lnTo>
                      <a:lnTo>
                        <a:pt x="8813" y="20045"/>
                      </a:lnTo>
                      <a:lnTo>
                        <a:pt x="8294" y="19872"/>
                      </a:lnTo>
                      <a:lnTo>
                        <a:pt x="7776" y="19872"/>
                      </a:lnTo>
                      <a:lnTo>
                        <a:pt x="5875" y="19008"/>
                      </a:lnTo>
                      <a:lnTo>
                        <a:pt x="5530" y="18662"/>
                      </a:lnTo>
                      <a:lnTo>
                        <a:pt x="4666" y="18144"/>
                      </a:lnTo>
                      <a:lnTo>
                        <a:pt x="4147" y="17798"/>
                      </a:lnTo>
                      <a:lnTo>
                        <a:pt x="3974" y="17280"/>
                      </a:lnTo>
                      <a:lnTo>
                        <a:pt x="3629" y="17107"/>
                      </a:lnTo>
                      <a:lnTo>
                        <a:pt x="3283" y="16762"/>
                      </a:lnTo>
                      <a:lnTo>
                        <a:pt x="2938" y="16243"/>
                      </a:lnTo>
                      <a:lnTo>
                        <a:pt x="2592" y="15552"/>
                      </a:lnTo>
                      <a:lnTo>
                        <a:pt x="2074" y="15034"/>
                      </a:lnTo>
                      <a:lnTo>
                        <a:pt x="1901" y="14515"/>
                      </a:lnTo>
                      <a:lnTo>
                        <a:pt x="1901" y="14170"/>
                      </a:lnTo>
                      <a:lnTo>
                        <a:pt x="1728" y="13478"/>
                      </a:lnTo>
                      <a:lnTo>
                        <a:pt x="1555" y="12960"/>
                      </a:lnTo>
                      <a:lnTo>
                        <a:pt x="1555" y="12787"/>
                      </a:lnTo>
                      <a:lnTo>
                        <a:pt x="1210" y="12096"/>
                      </a:lnTo>
                      <a:lnTo>
                        <a:pt x="1210" y="10714"/>
                      </a:lnTo>
                      <a:lnTo>
                        <a:pt x="0" y="107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0" name="Freeform 395"/>
                <p:cNvSpPr/>
                <p:nvPr/>
              </p:nvSpPr>
              <p:spPr>
                <a:xfrm>
                  <a:off x="1220787" y="631165"/>
                  <a:ext cx="134938" cy="923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71" y="21600"/>
                      </a:moveTo>
                      <a:lnTo>
                        <a:pt x="21600" y="1256"/>
                      </a:lnTo>
                      <a:lnTo>
                        <a:pt x="20329" y="0"/>
                      </a:lnTo>
                      <a:lnTo>
                        <a:pt x="0" y="20344"/>
                      </a:lnTo>
                      <a:lnTo>
                        <a:pt x="1271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1" name="Freeform 396"/>
                <p:cNvSpPr/>
                <p:nvPr/>
              </p:nvSpPr>
              <p:spPr>
                <a:xfrm>
                  <a:off x="1230312" y="631165"/>
                  <a:ext cx="138113" cy="944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27"/>
                      </a:moveTo>
                      <a:lnTo>
                        <a:pt x="20359" y="21600"/>
                      </a:lnTo>
                      <a:lnTo>
                        <a:pt x="21600" y="20373"/>
                      </a:lnTo>
                      <a:lnTo>
                        <a:pt x="1241" y="0"/>
                      </a:lnTo>
                      <a:lnTo>
                        <a:pt x="0" y="12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745" name="Group 410"/>
              <p:cNvGrpSpPr/>
              <p:nvPr/>
            </p:nvGrpSpPr>
            <p:grpSpPr>
              <a:xfrm>
                <a:off x="-1" y="24688"/>
                <a:ext cx="1453172" cy="1661641"/>
                <a:chOff x="0" y="0"/>
                <a:chExt cx="1453170" cy="1661640"/>
              </a:xfrm>
            </p:grpSpPr>
            <p:sp>
              <p:nvSpPr>
                <p:cNvPr id="623" name="Rectangle 39"/>
                <p:cNvSpPr/>
                <p:nvPr/>
              </p:nvSpPr>
              <p:spPr>
                <a:xfrm>
                  <a:off x="0" y="867406"/>
                  <a:ext cx="941388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4" name="Freeform 40"/>
                <p:cNvSpPr/>
                <p:nvPr/>
              </p:nvSpPr>
              <p:spPr>
                <a:xfrm>
                  <a:off x="846137" y="841554"/>
                  <a:ext cx="95251" cy="64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108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5" name="Freeform 41"/>
                <p:cNvSpPr/>
                <p:nvPr/>
              </p:nvSpPr>
              <p:spPr>
                <a:xfrm>
                  <a:off x="839787" y="836187"/>
                  <a:ext cx="112713" cy="75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0" y="1543"/>
                      </a:moveTo>
                      <a:lnTo>
                        <a:pt x="608" y="2469"/>
                      </a:lnTo>
                      <a:lnTo>
                        <a:pt x="19166" y="12034"/>
                      </a:lnTo>
                      <a:lnTo>
                        <a:pt x="19166" y="9566"/>
                      </a:lnTo>
                      <a:lnTo>
                        <a:pt x="608" y="19131"/>
                      </a:lnTo>
                      <a:lnTo>
                        <a:pt x="2130" y="20057"/>
                      </a:lnTo>
                      <a:lnTo>
                        <a:pt x="2130" y="1543"/>
                      </a:ln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10800"/>
                      </a:lnTo>
                      <a:lnTo>
                        <a:pt x="0" y="0"/>
                      </a:lnTo>
                      <a:lnTo>
                        <a:pt x="2130" y="15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6" name="Freeform 43"/>
                <p:cNvSpPr/>
                <p:nvPr/>
              </p:nvSpPr>
              <p:spPr>
                <a:xfrm>
                  <a:off x="985837" y="838334"/>
                  <a:ext cx="95251" cy="6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0" y="10977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7" name="Freeform 44"/>
                <p:cNvSpPr/>
                <p:nvPr/>
              </p:nvSpPr>
              <p:spPr>
                <a:xfrm>
                  <a:off x="974725" y="834040"/>
                  <a:ext cx="112713" cy="751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470" y="20057"/>
                      </a:moveTo>
                      <a:lnTo>
                        <a:pt x="20992" y="18823"/>
                      </a:lnTo>
                      <a:lnTo>
                        <a:pt x="2434" y="9566"/>
                      </a:lnTo>
                      <a:lnTo>
                        <a:pt x="2434" y="11726"/>
                      </a:lnTo>
                      <a:lnTo>
                        <a:pt x="20992" y="2469"/>
                      </a:lnTo>
                      <a:lnTo>
                        <a:pt x="19470" y="1234"/>
                      </a:lnTo>
                      <a:lnTo>
                        <a:pt x="19470" y="20057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19470" y="200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8" name="Freeform 45"/>
                <p:cNvSpPr/>
                <p:nvPr/>
              </p:nvSpPr>
              <p:spPr>
                <a:xfrm>
                  <a:off x="508000" y="134176"/>
                  <a:ext cx="461963" cy="73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77" y="21600"/>
                      </a:moveTo>
                      <a:lnTo>
                        <a:pt x="21600" y="21475"/>
                      </a:lnTo>
                      <a:lnTo>
                        <a:pt x="21600" y="21412"/>
                      </a:lnTo>
                      <a:lnTo>
                        <a:pt x="21526" y="21381"/>
                      </a:lnTo>
                      <a:lnTo>
                        <a:pt x="21526" y="21192"/>
                      </a:lnTo>
                      <a:lnTo>
                        <a:pt x="21452" y="21004"/>
                      </a:lnTo>
                      <a:lnTo>
                        <a:pt x="21229" y="20628"/>
                      </a:lnTo>
                      <a:lnTo>
                        <a:pt x="21155" y="20346"/>
                      </a:lnTo>
                      <a:lnTo>
                        <a:pt x="21006" y="20095"/>
                      </a:lnTo>
                      <a:lnTo>
                        <a:pt x="20932" y="19813"/>
                      </a:lnTo>
                      <a:lnTo>
                        <a:pt x="20338" y="18810"/>
                      </a:lnTo>
                      <a:lnTo>
                        <a:pt x="19967" y="18026"/>
                      </a:lnTo>
                      <a:lnTo>
                        <a:pt x="19744" y="17619"/>
                      </a:lnTo>
                      <a:lnTo>
                        <a:pt x="19299" y="16741"/>
                      </a:lnTo>
                      <a:lnTo>
                        <a:pt x="19002" y="16302"/>
                      </a:lnTo>
                      <a:lnTo>
                        <a:pt x="18705" y="15800"/>
                      </a:lnTo>
                      <a:lnTo>
                        <a:pt x="18408" y="15361"/>
                      </a:lnTo>
                      <a:lnTo>
                        <a:pt x="18111" y="14860"/>
                      </a:lnTo>
                      <a:lnTo>
                        <a:pt x="17740" y="14358"/>
                      </a:lnTo>
                      <a:lnTo>
                        <a:pt x="17369" y="13825"/>
                      </a:lnTo>
                      <a:lnTo>
                        <a:pt x="16701" y="12853"/>
                      </a:lnTo>
                      <a:lnTo>
                        <a:pt x="15810" y="11788"/>
                      </a:lnTo>
                      <a:lnTo>
                        <a:pt x="15365" y="11286"/>
                      </a:lnTo>
                      <a:lnTo>
                        <a:pt x="14845" y="10753"/>
                      </a:lnTo>
                      <a:lnTo>
                        <a:pt x="13955" y="9781"/>
                      </a:lnTo>
                      <a:lnTo>
                        <a:pt x="11802" y="7806"/>
                      </a:lnTo>
                      <a:lnTo>
                        <a:pt x="10243" y="6427"/>
                      </a:lnTo>
                      <a:lnTo>
                        <a:pt x="9575" y="5988"/>
                      </a:lnTo>
                      <a:lnTo>
                        <a:pt x="8536" y="5110"/>
                      </a:lnTo>
                      <a:lnTo>
                        <a:pt x="7868" y="4702"/>
                      </a:lnTo>
                      <a:lnTo>
                        <a:pt x="6235" y="3543"/>
                      </a:lnTo>
                      <a:lnTo>
                        <a:pt x="5196" y="2884"/>
                      </a:lnTo>
                      <a:lnTo>
                        <a:pt x="4751" y="2539"/>
                      </a:lnTo>
                      <a:lnTo>
                        <a:pt x="4082" y="2226"/>
                      </a:lnTo>
                      <a:lnTo>
                        <a:pt x="2746" y="1442"/>
                      </a:lnTo>
                      <a:lnTo>
                        <a:pt x="2078" y="972"/>
                      </a:lnTo>
                      <a:lnTo>
                        <a:pt x="1707" y="784"/>
                      </a:lnTo>
                      <a:lnTo>
                        <a:pt x="1410" y="596"/>
                      </a:lnTo>
                      <a:lnTo>
                        <a:pt x="1113" y="439"/>
                      </a:lnTo>
                      <a:lnTo>
                        <a:pt x="891" y="345"/>
                      </a:lnTo>
                      <a:lnTo>
                        <a:pt x="668" y="219"/>
                      </a:lnTo>
                      <a:lnTo>
                        <a:pt x="520" y="157"/>
                      </a:lnTo>
                      <a:lnTo>
                        <a:pt x="445" y="63"/>
                      </a:lnTo>
                      <a:lnTo>
                        <a:pt x="371" y="31"/>
                      </a:lnTo>
                      <a:lnTo>
                        <a:pt x="223" y="219"/>
                      </a:lnTo>
                      <a:lnTo>
                        <a:pt x="223" y="0"/>
                      </a:lnTo>
                      <a:lnTo>
                        <a:pt x="0" y="188"/>
                      </a:lnTo>
                      <a:lnTo>
                        <a:pt x="74" y="219"/>
                      </a:lnTo>
                      <a:lnTo>
                        <a:pt x="148" y="282"/>
                      </a:lnTo>
                      <a:lnTo>
                        <a:pt x="371" y="376"/>
                      </a:lnTo>
                      <a:lnTo>
                        <a:pt x="520" y="470"/>
                      </a:lnTo>
                      <a:lnTo>
                        <a:pt x="816" y="596"/>
                      </a:lnTo>
                      <a:lnTo>
                        <a:pt x="1039" y="752"/>
                      </a:lnTo>
                      <a:lnTo>
                        <a:pt x="1336" y="940"/>
                      </a:lnTo>
                      <a:lnTo>
                        <a:pt x="1707" y="1129"/>
                      </a:lnTo>
                      <a:lnTo>
                        <a:pt x="2375" y="1599"/>
                      </a:lnTo>
                      <a:lnTo>
                        <a:pt x="3786" y="2383"/>
                      </a:lnTo>
                      <a:lnTo>
                        <a:pt x="4676" y="3010"/>
                      </a:lnTo>
                      <a:lnTo>
                        <a:pt x="5715" y="3699"/>
                      </a:lnTo>
                      <a:lnTo>
                        <a:pt x="7348" y="4859"/>
                      </a:lnTo>
                      <a:lnTo>
                        <a:pt x="7942" y="5267"/>
                      </a:lnTo>
                      <a:lnTo>
                        <a:pt x="9056" y="6051"/>
                      </a:lnTo>
                      <a:lnTo>
                        <a:pt x="9649" y="6521"/>
                      </a:lnTo>
                      <a:lnTo>
                        <a:pt x="11282" y="7869"/>
                      </a:lnTo>
                      <a:lnTo>
                        <a:pt x="13435" y="9844"/>
                      </a:lnTo>
                      <a:lnTo>
                        <a:pt x="14326" y="10847"/>
                      </a:lnTo>
                      <a:lnTo>
                        <a:pt x="14771" y="11380"/>
                      </a:lnTo>
                      <a:lnTo>
                        <a:pt x="15216" y="11850"/>
                      </a:lnTo>
                      <a:lnTo>
                        <a:pt x="16107" y="12916"/>
                      </a:lnTo>
                      <a:lnTo>
                        <a:pt x="17592" y="14922"/>
                      </a:lnTo>
                      <a:lnTo>
                        <a:pt x="17814" y="15424"/>
                      </a:lnTo>
                      <a:lnTo>
                        <a:pt x="18186" y="15863"/>
                      </a:lnTo>
                      <a:lnTo>
                        <a:pt x="18482" y="16365"/>
                      </a:lnTo>
                      <a:lnTo>
                        <a:pt x="18705" y="16835"/>
                      </a:lnTo>
                      <a:lnTo>
                        <a:pt x="19002" y="17242"/>
                      </a:lnTo>
                      <a:lnTo>
                        <a:pt x="19447" y="18120"/>
                      </a:lnTo>
                      <a:lnTo>
                        <a:pt x="19819" y="18873"/>
                      </a:lnTo>
                      <a:lnTo>
                        <a:pt x="20338" y="19907"/>
                      </a:lnTo>
                      <a:lnTo>
                        <a:pt x="20412" y="20158"/>
                      </a:lnTo>
                      <a:lnTo>
                        <a:pt x="20635" y="20440"/>
                      </a:lnTo>
                      <a:lnTo>
                        <a:pt x="20709" y="20691"/>
                      </a:lnTo>
                      <a:lnTo>
                        <a:pt x="21006" y="21192"/>
                      </a:lnTo>
                      <a:lnTo>
                        <a:pt x="21006" y="21443"/>
                      </a:lnTo>
                      <a:lnTo>
                        <a:pt x="21080" y="21475"/>
                      </a:lnTo>
                      <a:lnTo>
                        <a:pt x="21377" y="21381"/>
                      </a:lnTo>
                      <a:lnTo>
                        <a:pt x="21377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29" name="Freeform 46"/>
                <p:cNvSpPr/>
                <p:nvPr/>
              </p:nvSpPr>
              <p:spPr>
                <a:xfrm>
                  <a:off x="511175" y="137396"/>
                  <a:ext cx="38100" cy="30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lnTo>
                        <a:pt x="0" y="0"/>
                      </a:lnTo>
                      <a:lnTo>
                        <a:pt x="21600" y="15429"/>
                      </a:lnTo>
                      <a:lnTo>
                        <a:pt x="108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0" name="Freeform 47"/>
                <p:cNvSpPr/>
                <p:nvPr/>
              </p:nvSpPr>
              <p:spPr>
                <a:xfrm>
                  <a:off x="498475" y="124515"/>
                  <a:ext cx="58738" cy="48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08" y="18240"/>
                      </a:moveTo>
                      <a:lnTo>
                        <a:pt x="14011" y="18720"/>
                      </a:lnTo>
                      <a:lnTo>
                        <a:pt x="7005" y="5280"/>
                      </a:lnTo>
                      <a:lnTo>
                        <a:pt x="3503" y="7200"/>
                      </a:lnTo>
                      <a:lnTo>
                        <a:pt x="17514" y="16320"/>
                      </a:lnTo>
                      <a:lnTo>
                        <a:pt x="17514" y="13920"/>
                      </a:lnTo>
                      <a:lnTo>
                        <a:pt x="10508" y="18240"/>
                      </a:lnTo>
                      <a:lnTo>
                        <a:pt x="11092" y="21600"/>
                      </a:lnTo>
                      <a:lnTo>
                        <a:pt x="21600" y="15360"/>
                      </a:lnTo>
                      <a:lnTo>
                        <a:pt x="0" y="0"/>
                      </a:lnTo>
                      <a:lnTo>
                        <a:pt x="11092" y="21600"/>
                      </a:lnTo>
                      <a:lnTo>
                        <a:pt x="10508" y="1824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1" name="Freeform 48"/>
                <p:cNvSpPr/>
                <p:nvPr/>
              </p:nvSpPr>
              <p:spPr>
                <a:xfrm>
                  <a:off x="955675" y="878050"/>
                  <a:ext cx="381000" cy="5635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21271"/>
                      </a:lnTo>
                      <a:lnTo>
                        <a:pt x="21510" y="21230"/>
                      </a:lnTo>
                      <a:lnTo>
                        <a:pt x="21420" y="21230"/>
                      </a:lnTo>
                      <a:lnTo>
                        <a:pt x="21150" y="21189"/>
                      </a:lnTo>
                      <a:lnTo>
                        <a:pt x="20520" y="21065"/>
                      </a:lnTo>
                      <a:lnTo>
                        <a:pt x="20070" y="21024"/>
                      </a:lnTo>
                      <a:lnTo>
                        <a:pt x="19260" y="20818"/>
                      </a:lnTo>
                      <a:lnTo>
                        <a:pt x="18180" y="20654"/>
                      </a:lnTo>
                      <a:lnTo>
                        <a:pt x="17460" y="20489"/>
                      </a:lnTo>
                      <a:lnTo>
                        <a:pt x="16920" y="20325"/>
                      </a:lnTo>
                      <a:lnTo>
                        <a:pt x="16290" y="20201"/>
                      </a:lnTo>
                      <a:lnTo>
                        <a:pt x="15480" y="20037"/>
                      </a:lnTo>
                      <a:lnTo>
                        <a:pt x="14310" y="19707"/>
                      </a:lnTo>
                      <a:lnTo>
                        <a:pt x="13590" y="19378"/>
                      </a:lnTo>
                      <a:lnTo>
                        <a:pt x="12780" y="19255"/>
                      </a:lnTo>
                      <a:lnTo>
                        <a:pt x="12150" y="18926"/>
                      </a:lnTo>
                      <a:lnTo>
                        <a:pt x="11430" y="18679"/>
                      </a:lnTo>
                      <a:lnTo>
                        <a:pt x="9900" y="18103"/>
                      </a:lnTo>
                      <a:lnTo>
                        <a:pt x="9180" y="17733"/>
                      </a:lnTo>
                      <a:lnTo>
                        <a:pt x="8460" y="17445"/>
                      </a:lnTo>
                      <a:lnTo>
                        <a:pt x="7830" y="17033"/>
                      </a:lnTo>
                      <a:lnTo>
                        <a:pt x="7110" y="16704"/>
                      </a:lnTo>
                      <a:lnTo>
                        <a:pt x="6480" y="16251"/>
                      </a:lnTo>
                      <a:lnTo>
                        <a:pt x="4860" y="15017"/>
                      </a:lnTo>
                      <a:lnTo>
                        <a:pt x="3780" y="14030"/>
                      </a:lnTo>
                      <a:lnTo>
                        <a:pt x="3330" y="13454"/>
                      </a:lnTo>
                      <a:lnTo>
                        <a:pt x="2700" y="12384"/>
                      </a:lnTo>
                      <a:lnTo>
                        <a:pt x="2070" y="11191"/>
                      </a:lnTo>
                      <a:lnTo>
                        <a:pt x="1170" y="8846"/>
                      </a:lnTo>
                      <a:lnTo>
                        <a:pt x="720" y="6459"/>
                      </a:lnTo>
                      <a:lnTo>
                        <a:pt x="720" y="5925"/>
                      </a:lnTo>
                      <a:lnTo>
                        <a:pt x="630" y="5349"/>
                      </a:lnTo>
                      <a:lnTo>
                        <a:pt x="630" y="2386"/>
                      </a:lnTo>
                      <a:lnTo>
                        <a:pt x="720" y="1975"/>
                      </a:lnTo>
                      <a:lnTo>
                        <a:pt x="720" y="987"/>
                      </a:lnTo>
                      <a:lnTo>
                        <a:pt x="810" y="741"/>
                      </a:lnTo>
                      <a:lnTo>
                        <a:pt x="810" y="370"/>
                      </a:lnTo>
                      <a:lnTo>
                        <a:pt x="900" y="288"/>
                      </a:lnTo>
                      <a:lnTo>
                        <a:pt x="900" y="123"/>
                      </a:lnTo>
                      <a:lnTo>
                        <a:pt x="720" y="288"/>
                      </a:lnTo>
                      <a:lnTo>
                        <a:pt x="720" y="0"/>
                      </a:lnTo>
                      <a:lnTo>
                        <a:pt x="270" y="123"/>
                      </a:lnTo>
                      <a:lnTo>
                        <a:pt x="270" y="206"/>
                      </a:lnTo>
                      <a:lnTo>
                        <a:pt x="180" y="288"/>
                      </a:lnTo>
                      <a:lnTo>
                        <a:pt x="180" y="741"/>
                      </a:lnTo>
                      <a:lnTo>
                        <a:pt x="90" y="987"/>
                      </a:lnTo>
                      <a:lnTo>
                        <a:pt x="90" y="1975"/>
                      </a:lnTo>
                      <a:lnTo>
                        <a:pt x="0" y="2386"/>
                      </a:lnTo>
                      <a:lnTo>
                        <a:pt x="0" y="5349"/>
                      </a:lnTo>
                      <a:lnTo>
                        <a:pt x="90" y="5925"/>
                      </a:lnTo>
                      <a:lnTo>
                        <a:pt x="90" y="6459"/>
                      </a:lnTo>
                      <a:lnTo>
                        <a:pt x="540" y="8846"/>
                      </a:lnTo>
                      <a:lnTo>
                        <a:pt x="1350" y="11273"/>
                      </a:lnTo>
                      <a:lnTo>
                        <a:pt x="2070" y="12466"/>
                      </a:lnTo>
                      <a:lnTo>
                        <a:pt x="2700" y="13577"/>
                      </a:lnTo>
                      <a:lnTo>
                        <a:pt x="3150" y="14112"/>
                      </a:lnTo>
                      <a:lnTo>
                        <a:pt x="4230" y="15099"/>
                      </a:lnTo>
                      <a:lnTo>
                        <a:pt x="5310" y="16046"/>
                      </a:lnTo>
                      <a:lnTo>
                        <a:pt x="6030" y="16457"/>
                      </a:lnTo>
                      <a:lnTo>
                        <a:pt x="6750" y="16910"/>
                      </a:lnTo>
                      <a:lnTo>
                        <a:pt x="7380" y="17239"/>
                      </a:lnTo>
                      <a:lnTo>
                        <a:pt x="8010" y="17650"/>
                      </a:lnTo>
                      <a:lnTo>
                        <a:pt x="8730" y="17938"/>
                      </a:lnTo>
                      <a:lnTo>
                        <a:pt x="9450" y="18309"/>
                      </a:lnTo>
                      <a:lnTo>
                        <a:pt x="10980" y="18885"/>
                      </a:lnTo>
                      <a:lnTo>
                        <a:pt x="11700" y="19131"/>
                      </a:lnTo>
                      <a:lnTo>
                        <a:pt x="12330" y="19461"/>
                      </a:lnTo>
                      <a:lnTo>
                        <a:pt x="13140" y="19707"/>
                      </a:lnTo>
                      <a:lnTo>
                        <a:pt x="13860" y="19872"/>
                      </a:lnTo>
                      <a:lnTo>
                        <a:pt x="15300" y="20325"/>
                      </a:lnTo>
                      <a:lnTo>
                        <a:pt x="16110" y="20489"/>
                      </a:lnTo>
                      <a:lnTo>
                        <a:pt x="16740" y="20654"/>
                      </a:lnTo>
                      <a:lnTo>
                        <a:pt x="17280" y="20777"/>
                      </a:lnTo>
                      <a:lnTo>
                        <a:pt x="17910" y="20942"/>
                      </a:lnTo>
                      <a:lnTo>
                        <a:pt x="18990" y="21147"/>
                      </a:lnTo>
                      <a:lnTo>
                        <a:pt x="20340" y="21394"/>
                      </a:lnTo>
                      <a:lnTo>
                        <a:pt x="20970" y="21477"/>
                      </a:lnTo>
                      <a:lnTo>
                        <a:pt x="21150" y="21518"/>
                      </a:lnTo>
                      <a:lnTo>
                        <a:pt x="21330" y="21518"/>
                      </a:lnTo>
                      <a:lnTo>
                        <a:pt x="21420" y="21600"/>
                      </a:lnTo>
                      <a:lnTo>
                        <a:pt x="21600" y="21600"/>
                      </a:lnTo>
                      <a:lnTo>
                        <a:pt x="21600" y="21271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2" name="Freeform 51"/>
                <p:cNvSpPr/>
                <p:nvPr/>
              </p:nvSpPr>
              <p:spPr>
                <a:xfrm>
                  <a:off x="904875" y="879123"/>
                  <a:ext cx="244475" cy="740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79" y="21600"/>
                      </a:moveTo>
                      <a:lnTo>
                        <a:pt x="21600" y="21412"/>
                      </a:lnTo>
                      <a:lnTo>
                        <a:pt x="21600" y="21381"/>
                      </a:lnTo>
                      <a:lnTo>
                        <a:pt x="21039" y="21287"/>
                      </a:lnTo>
                      <a:lnTo>
                        <a:pt x="20478" y="21037"/>
                      </a:lnTo>
                      <a:lnTo>
                        <a:pt x="20057" y="20943"/>
                      </a:lnTo>
                      <a:lnTo>
                        <a:pt x="19216" y="20598"/>
                      </a:lnTo>
                      <a:lnTo>
                        <a:pt x="18655" y="20317"/>
                      </a:lnTo>
                      <a:lnTo>
                        <a:pt x="17252" y="19878"/>
                      </a:lnTo>
                      <a:lnTo>
                        <a:pt x="16691" y="19565"/>
                      </a:lnTo>
                      <a:lnTo>
                        <a:pt x="15849" y="19252"/>
                      </a:lnTo>
                      <a:lnTo>
                        <a:pt x="15148" y="18970"/>
                      </a:lnTo>
                      <a:lnTo>
                        <a:pt x="13465" y="18282"/>
                      </a:lnTo>
                      <a:lnTo>
                        <a:pt x="11782" y="17530"/>
                      </a:lnTo>
                      <a:lnTo>
                        <a:pt x="11081" y="17123"/>
                      </a:lnTo>
                      <a:lnTo>
                        <a:pt x="8556" y="15871"/>
                      </a:lnTo>
                      <a:lnTo>
                        <a:pt x="7714" y="15402"/>
                      </a:lnTo>
                      <a:lnTo>
                        <a:pt x="7013" y="14963"/>
                      </a:lnTo>
                      <a:lnTo>
                        <a:pt x="6171" y="14494"/>
                      </a:lnTo>
                      <a:lnTo>
                        <a:pt x="5470" y="13993"/>
                      </a:lnTo>
                      <a:lnTo>
                        <a:pt x="4769" y="13555"/>
                      </a:lnTo>
                      <a:lnTo>
                        <a:pt x="4208" y="13054"/>
                      </a:lnTo>
                      <a:lnTo>
                        <a:pt x="3506" y="12553"/>
                      </a:lnTo>
                      <a:lnTo>
                        <a:pt x="2525" y="11583"/>
                      </a:lnTo>
                      <a:lnTo>
                        <a:pt x="2244" y="11113"/>
                      </a:lnTo>
                      <a:lnTo>
                        <a:pt x="1823" y="10643"/>
                      </a:lnTo>
                      <a:lnTo>
                        <a:pt x="1543" y="10111"/>
                      </a:lnTo>
                      <a:lnTo>
                        <a:pt x="982" y="8640"/>
                      </a:lnTo>
                      <a:lnTo>
                        <a:pt x="982" y="6668"/>
                      </a:lnTo>
                      <a:lnTo>
                        <a:pt x="1683" y="4852"/>
                      </a:lnTo>
                      <a:lnTo>
                        <a:pt x="2104" y="4007"/>
                      </a:lnTo>
                      <a:lnTo>
                        <a:pt x="2384" y="3600"/>
                      </a:lnTo>
                      <a:lnTo>
                        <a:pt x="2525" y="3224"/>
                      </a:lnTo>
                      <a:lnTo>
                        <a:pt x="2945" y="2880"/>
                      </a:lnTo>
                      <a:lnTo>
                        <a:pt x="3086" y="2536"/>
                      </a:lnTo>
                      <a:lnTo>
                        <a:pt x="3366" y="2223"/>
                      </a:lnTo>
                      <a:lnTo>
                        <a:pt x="3787" y="1878"/>
                      </a:lnTo>
                      <a:lnTo>
                        <a:pt x="3927" y="1628"/>
                      </a:lnTo>
                      <a:lnTo>
                        <a:pt x="4208" y="1346"/>
                      </a:lnTo>
                      <a:lnTo>
                        <a:pt x="4488" y="1096"/>
                      </a:lnTo>
                      <a:lnTo>
                        <a:pt x="4769" y="908"/>
                      </a:lnTo>
                      <a:lnTo>
                        <a:pt x="5049" y="532"/>
                      </a:lnTo>
                      <a:lnTo>
                        <a:pt x="5330" y="376"/>
                      </a:lnTo>
                      <a:lnTo>
                        <a:pt x="5470" y="313"/>
                      </a:lnTo>
                      <a:lnTo>
                        <a:pt x="5470" y="188"/>
                      </a:lnTo>
                      <a:lnTo>
                        <a:pt x="5330" y="219"/>
                      </a:lnTo>
                      <a:lnTo>
                        <a:pt x="5330" y="0"/>
                      </a:lnTo>
                      <a:lnTo>
                        <a:pt x="4769" y="31"/>
                      </a:lnTo>
                      <a:lnTo>
                        <a:pt x="4488" y="125"/>
                      </a:lnTo>
                      <a:lnTo>
                        <a:pt x="4488" y="219"/>
                      </a:lnTo>
                      <a:lnTo>
                        <a:pt x="4208" y="313"/>
                      </a:lnTo>
                      <a:lnTo>
                        <a:pt x="4068" y="438"/>
                      </a:lnTo>
                      <a:lnTo>
                        <a:pt x="3787" y="814"/>
                      </a:lnTo>
                      <a:lnTo>
                        <a:pt x="3366" y="1033"/>
                      </a:lnTo>
                      <a:lnTo>
                        <a:pt x="3226" y="1283"/>
                      </a:lnTo>
                      <a:lnTo>
                        <a:pt x="2945" y="1534"/>
                      </a:lnTo>
                      <a:lnTo>
                        <a:pt x="2665" y="1816"/>
                      </a:lnTo>
                      <a:lnTo>
                        <a:pt x="2384" y="2160"/>
                      </a:lnTo>
                      <a:lnTo>
                        <a:pt x="2104" y="2442"/>
                      </a:lnTo>
                      <a:lnTo>
                        <a:pt x="1823" y="2880"/>
                      </a:lnTo>
                      <a:lnTo>
                        <a:pt x="1543" y="3224"/>
                      </a:lnTo>
                      <a:lnTo>
                        <a:pt x="1403" y="3600"/>
                      </a:lnTo>
                      <a:lnTo>
                        <a:pt x="982" y="4007"/>
                      </a:lnTo>
                      <a:lnTo>
                        <a:pt x="701" y="4852"/>
                      </a:lnTo>
                      <a:lnTo>
                        <a:pt x="0" y="6668"/>
                      </a:lnTo>
                      <a:lnTo>
                        <a:pt x="0" y="8640"/>
                      </a:lnTo>
                      <a:lnTo>
                        <a:pt x="561" y="10111"/>
                      </a:lnTo>
                      <a:lnTo>
                        <a:pt x="842" y="10643"/>
                      </a:lnTo>
                      <a:lnTo>
                        <a:pt x="1262" y="11113"/>
                      </a:lnTo>
                      <a:lnTo>
                        <a:pt x="1543" y="11645"/>
                      </a:lnTo>
                      <a:lnTo>
                        <a:pt x="2525" y="12647"/>
                      </a:lnTo>
                      <a:lnTo>
                        <a:pt x="3226" y="13148"/>
                      </a:lnTo>
                      <a:lnTo>
                        <a:pt x="3787" y="13617"/>
                      </a:lnTo>
                      <a:lnTo>
                        <a:pt x="4488" y="14087"/>
                      </a:lnTo>
                      <a:lnTo>
                        <a:pt x="5049" y="14557"/>
                      </a:lnTo>
                      <a:lnTo>
                        <a:pt x="5891" y="15026"/>
                      </a:lnTo>
                      <a:lnTo>
                        <a:pt x="6592" y="15496"/>
                      </a:lnTo>
                      <a:lnTo>
                        <a:pt x="7434" y="15934"/>
                      </a:lnTo>
                      <a:lnTo>
                        <a:pt x="9958" y="17186"/>
                      </a:lnTo>
                      <a:lnTo>
                        <a:pt x="10660" y="17593"/>
                      </a:lnTo>
                      <a:lnTo>
                        <a:pt x="12343" y="18344"/>
                      </a:lnTo>
                      <a:lnTo>
                        <a:pt x="14026" y="19033"/>
                      </a:lnTo>
                      <a:lnTo>
                        <a:pt x="14727" y="19346"/>
                      </a:lnTo>
                      <a:lnTo>
                        <a:pt x="15569" y="19659"/>
                      </a:lnTo>
                      <a:lnTo>
                        <a:pt x="16270" y="19941"/>
                      </a:lnTo>
                      <a:lnTo>
                        <a:pt x="16971" y="20254"/>
                      </a:lnTo>
                      <a:lnTo>
                        <a:pt x="17673" y="20473"/>
                      </a:lnTo>
                      <a:lnTo>
                        <a:pt x="18094" y="20661"/>
                      </a:lnTo>
                      <a:lnTo>
                        <a:pt x="19356" y="21068"/>
                      </a:lnTo>
                      <a:lnTo>
                        <a:pt x="19917" y="21193"/>
                      </a:lnTo>
                      <a:lnTo>
                        <a:pt x="20338" y="21412"/>
                      </a:lnTo>
                      <a:lnTo>
                        <a:pt x="20478" y="21475"/>
                      </a:lnTo>
                      <a:lnTo>
                        <a:pt x="20478" y="21506"/>
                      </a:lnTo>
                      <a:lnTo>
                        <a:pt x="20899" y="21569"/>
                      </a:lnTo>
                      <a:lnTo>
                        <a:pt x="21179" y="21381"/>
                      </a:lnTo>
                      <a:lnTo>
                        <a:pt x="21179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3" name="Freeform 52"/>
                <p:cNvSpPr/>
                <p:nvPr/>
              </p:nvSpPr>
              <p:spPr>
                <a:xfrm>
                  <a:off x="1122362" y="1598308"/>
                  <a:ext cx="22226" cy="182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165"/>
                      </a:moveTo>
                      <a:lnTo>
                        <a:pt x="21600" y="21600"/>
                      </a:lnTo>
                      <a:lnTo>
                        <a:pt x="18514" y="0"/>
                      </a:lnTo>
                      <a:lnTo>
                        <a:pt x="0" y="1016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4" name="Freeform 53"/>
                <p:cNvSpPr/>
                <p:nvPr/>
              </p:nvSpPr>
              <p:spPr>
                <a:xfrm>
                  <a:off x="1112837" y="1591868"/>
                  <a:ext cx="381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428"/>
                      </a:moveTo>
                      <a:lnTo>
                        <a:pt x="21600" y="21600"/>
                      </a:lnTo>
                      <a:lnTo>
                        <a:pt x="18000" y="0"/>
                      </a:lnTo>
                      <a:lnTo>
                        <a:pt x="0" y="10428"/>
                      </a:lnTo>
                      <a:lnTo>
                        <a:pt x="7200" y="12662"/>
                      </a:lnTo>
                      <a:lnTo>
                        <a:pt x="18000" y="5959"/>
                      </a:lnTo>
                      <a:lnTo>
                        <a:pt x="12600" y="4469"/>
                      </a:lnTo>
                      <a:lnTo>
                        <a:pt x="15300" y="17131"/>
                      </a:lnTo>
                      <a:lnTo>
                        <a:pt x="20700" y="14152"/>
                      </a:lnTo>
                      <a:lnTo>
                        <a:pt x="7200" y="8193"/>
                      </a:lnTo>
                      <a:lnTo>
                        <a:pt x="7200" y="12662"/>
                      </a:lnTo>
                      <a:lnTo>
                        <a:pt x="0" y="1042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5" name="Freeform 54"/>
                <p:cNvSpPr/>
                <p:nvPr/>
              </p:nvSpPr>
              <p:spPr>
                <a:xfrm>
                  <a:off x="957262" y="128809"/>
                  <a:ext cx="141288" cy="740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8" y="21600"/>
                      </a:moveTo>
                      <a:lnTo>
                        <a:pt x="1942" y="21475"/>
                      </a:lnTo>
                      <a:lnTo>
                        <a:pt x="1942" y="21350"/>
                      </a:lnTo>
                      <a:lnTo>
                        <a:pt x="2670" y="21224"/>
                      </a:lnTo>
                      <a:lnTo>
                        <a:pt x="2912" y="21068"/>
                      </a:lnTo>
                      <a:lnTo>
                        <a:pt x="3398" y="20880"/>
                      </a:lnTo>
                      <a:lnTo>
                        <a:pt x="4611" y="20442"/>
                      </a:lnTo>
                      <a:lnTo>
                        <a:pt x="5582" y="20160"/>
                      </a:lnTo>
                      <a:lnTo>
                        <a:pt x="6067" y="19878"/>
                      </a:lnTo>
                      <a:lnTo>
                        <a:pt x="8737" y="18845"/>
                      </a:lnTo>
                      <a:lnTo>
                        <a:pt x="9708" y="18438"/>
                      </a:lnTo>
                      <a:lnTo>
                        <a:pt x="10436" y="18063"/>
                      </a:lnTo>
                      <a:lnTo>
                        <a:pt x="11407" y="17624"/>
                      </a:lnTo>
                      <a:lnTo>
                        <a:pt x="12620" y="17186"/>
                      </a:lnTo>
                      <a:lnTo>
                        <a:pt x="14319" y="16278"/>
                      </a:lnTo>
                      <a:lnTo>
                        <a:pt x="15290" y="15777"/>
                      </a:lnTo>
                      <a:lnTo>
                        <a:pt x="16018" y="15339"/>
                      </a:lnTo>
                      <a:lnTo>
                        <a:pt x="16989" y="14838"/>
                      </a:lnTo>
                      <a:lnTo>
                        <a:pt x="17474" y="14306"/>
                      </a:lnTo>
                      <a:lnTo>
                        <a:pt x="18445" y="13805"/>
                      </a:lnTo>
                      <a:lnTo>
                        <a:pt x="18930" y="13242"/>
                      </a:lnTo>
                      <a:lnTo>
                        <a:pt x="19658" y="12741"/>
                      </a:lnTo>
                      <a:lnTo>
                        <a:pt x="20144" y="12240"/>
                      </a:lnTo>
                      <a:lnTo>
                        <a:pt x="20872" y="11739"/>
                      </a:lnTo>
                      <a:lnTo>
                        <a:pt x="21357" y="10675"/>
                      </a:lnTo>
                      <a:lnTo>
                        <a:pt x="21357" y="10174"/>
                      </a:lnTo>
                      <a:lnTo>
                        <a:pt x="21600" y="9673"/>
                      </a:lnTo>
                      <a:lnTo>
                        <a:pt x="21600" y="9203"/>
                      </a:lnTo>
                      <a:lnTo>
                        <a:pt x="20872" y="7732"/>
                      </a:lnTo>
                      <a:lnTo>
                        <a:pt x="20144" y="7263"/>
                      </a:lnTo>
                      <a:lnTo>
                        <a:pt x="19901" y="6824"/>
                      </a:lnTo>
                      <a:lnTo>
                        <a:pt x="18688" y="5854"/>
                      </a:lnTo>
                      <a:lnTo>
                        <a:pt x="17231" y="5040"/>
                      </a:lnTo>
                      <a:lnTo>
                        <a:pt x="16261" y="4664"/>
                      </a:lnTo>
                      <a:lnTo>
                        <a:pt x="15533" y="4226"/>
                      </a:lnTo>
                      <a:lnTo>
                        <a:pt x="14562" y="3850"/>
                      </a:lnTo>
                      <a:lnTo>
                        <a:pt x="11892" y="2849"/>
                      </a:lnTo>
                      <a:lnTo>
                        <a:pt x="9222" y="1941"/>
                      </a:lnTo>
                      <a:lnTo>
                        <a:pt x="8494" y="1659"/>
                      </a:lnTo>
                      <a:lnTo>
                        <a:pt x="7766" y="1440"/>
                      </a:lnTo>
                      <a:lnTo>
                        <a:pt x="6067" y="970"/>
                      </a:lnTo>
                      <a:lnTo>
                        <a:pt x="5582" y="783"/>
                      </a:lnTo>
                      <a:lnTo>
                        <a:pt x="4369" y="438"/>
                      </a:lnTo>
                      <a:lnTo>
                        <a:pt x="3640" y="376"/>
                      </a:lnTo>
                      <a:lnTo>
                        <a:pt x="3398" y="219"/>
                      </a:lnTo>
                      <a:lnTo>
                        <a:pt x="2670" y="157"/>
                      </a:lnTo>
                      <a:lnTo>
                        <a:pt x="2670" y="125"/>
                      </a:lnTo>
                      <a:lnTo>
                        <a:pt x="1942" y="219"/>
                      </a:lnTo>
                      <a:lnTo>
                        <a:pt x="1942" y="0"/>
                      </a:lnTo>
                      <a:lnTo>
                        <a:pt x="728" y="125"/>
                      </a:lnTo>
                      <a:lnTo>
                        <a:pt x="728" y="188"/>
                      </a:lnTo>
                      <a:lnTo>
                        <a:pt x="1456" y="313"/>
                      </a:lnTo>
                      <a:lnTo>
                        <a:pt x="1942" y="438"/>
                      </a:lnTo>
                      <a:lnTo>
                        <a:pt x="2670" y="595"/>
                      </a:lnTo>
                      <a:lnTo>
                        <a:pt x="3640" y="877"/>
                      </a:lnTo>
                      <a:lnTo>
                        <a:pt x="6067" y="1503"/>
                      </a:lnTo>
                      <a:lnTo>
                        <a:pt x="7524" y="2003"/>
                      </a:lnTo>
                      <a:lnTo>
                        <a:pt x="10193" y="2911"/>
                      </a:lnTo>
                      <a:lnTo>
                        <a:pt x="13834" y="4320"/>
                      </a:lnTo>
                      <a:lnTo>
                        <a:pt x="14562" y="4727"/>
                      </a:lnTo>
                      <a:lnTo>
                        <a:pt x="15533" y="5103"/>
                      </a:lnTo>
                      <a:lnTo>
                        <a:pt x="16018" y="5510"/>
                      </a:lnTo>
                      <a:lnTo>
                        <a:pt x="16989" y="5948"/>
                      </a:lnTo>
                      <a:lnTo>
                        <a:pt x="18202" y="6824"/>
                      </a:lnTo>
                      <a:lnTo>
                        <a:pt x="18445" y="7263"/>
                      </a:lnTo>
                      <a:lnTo>
                        <a:pt x="18930" y="7732"/>
                      </a:lnTo>
                      <a:lnTo>
                        <a:pt x="19901" y="9203"/>
                      </a:lnTo>
                      <a:lnTo>
                        <a:pt x="19901" y="9673"/>
                      </a:lnTo>
                      <a:lnTo>
                        <a:pt x="19658" y="10174"/>
                      </a:lnTo>
                      <a:lnTo>
                        <a:pt x="19658" y="10675"/>
                      </a:lnTo>
                      <a:lnTo>
                        <a:pt x="18930" y="11739"/>
                      </a:lnTo>
                      <a:lnTo>
                        <a:pt x="17960" y="12741"/>
                      </a:lnTo>
                      <a:lnTo>
                        <a:pt x="17231" y="13242"/>
                      </a:lnTo>
                      <a:lnTo>
                        <a:pt x="16746" y="13743"/>
                      </a:lnTo>
                      <a:lnTo>
                        <a:pt x="15775" y="14243"/>
                      </a:lnTo>
                      <a:lnTo>
                        <a:pt x="15290" y="14776"/>
                      </a:lnTo>
                      <a:lnTo>
                        <a:pt x="13348" y="15715"/>
                      </a:lnTo>
                      <a:lnTo>
                        <a:pt x="12620" y="16184"/>
                      </a:lnTo>
                      <a:lnTo>
                        <a:pt x="10679" y="17123"/>
                      </a:lnTo>
                      <a:lnTo>
                        <a:pt x="9708" y="17562"/>
                      </a:lnTo>
                      <a:lnTo>
                        <a:pt x="8737" y="17969"/>
                      </a:lnTo>
                      <a:lnTo>
                        <a:pt x="7766" y="18344"/>
                      </a:lnTo>
                      <a:lnTo>
                        <a:pt x="7038" y="18783"/>
                      </a:lnTo>
                      <a:lnTo>
                        <a:pt x="4369" y="19784"/>
                      </a:lnTo>
                      <a:lnTo>
                        <a:pt x="3640" y="20097"/>
                      </a:lnTo>
                      <a:lnTo>
                        <a:pt x="2912" y="20379"/>
                      </a:lnTo>
                      <a:lnTo>
                        <a:pt x="1699" y="20817"/>
                      </a:lnTo>
                      <a:lnTo>
                        <a:pt x="1213" y="21005"/>
                      </a:lnTo>
                      <a:lnTo>
                        <a:pt x="728" y="21162"/>
                      </a:lnTo>
                      <a:lnTo>
                        <a:pt x="243" y="21287"/>
                      </a:lnTo>
                      <a:lnTo>
                        <a:pt x="243" y="21381"/>
                      </a:lnTo>
                      <a:lnTo>
                        <a:pt x="0" y="21412"/>
                      </a:lnTo>
                      <a:lnTo>
                        <a:pt x="0" y="21506"/>
                      </a:lnTo>
                      <a:lnTo>
                        <a:pt x="728" y="21381"/>
                      </a:lnTo>
                      <a:lnTo>
                        <a:pt x="728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6" name="Freeform 55"/>
                <p:cNvSpPr/>
                <p:nvPr/>
              </p:nvSpPr>
              <p:spPr>
                <a:xfrm>
                  <a:off x="968375" y="133102"/>
                  <a:ext cx="34925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855" y="21600"/>
                      </a:moveTo>
                      <a:lnTo>
                        <a:pt x="0" y="0"/>
                      </a:lnTo>
                      <a:lnTo>
                        <a:pt x="21600" y="15120"/>
                      </a:lnTo>
                      <a:lnTo>
                        <a:pt x="7855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7" name="Freeform 56"/>
                <p:cNvSpPr/>
                <p:nvPr/>
              </p:nvSpPr>
              <p:spPr>
                <a:xfrm>
                  <a:off x="957262" y="121295"/>
                  <a:ext cx="53976" cy="5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259" y="17004"/>
                      </a:moveTo>
                      <a:lnTo>
                        <a:pt x="12071" y="18383"/>
                      </a:lnTo>
                      <a:lnTo>
                        <a:pt x="6988" y="4136"/>
                      </a:lnTo>
                      <a:lnTo>
                        <a:pt x="3176" y="5974"/>
                      </a:lnTo>
                      <a:lnTo>
                        <a:pt x="16518" y="16085"/>
                      </a:lnTo>
                      <a:lnTo>
                        <a:pt x="16518" y="13328"/>
                      </a:lnTo>
                      <a:lnTo>
                        <a:pt x="8259" y="17004"/>
                      </a:lnTo>
                      <a:lnTo>
                        <a:pt x="8259" y="21600"/>
                      </a:lnTo>
                      <a:lnTo>
                        <a:pt x="21600" y="14706"/>
                      </a:lnTo>
                      <a:lnTo>
                        <a:pt x="0" y="0"/>
                      </a:lnTo>
                      <a:lnTo>
                        <a:pt x="8259" y="21600"/>
                      </a:lnTo>
                      <a:lnTo>
                        <a:pt x="8259" y="1700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8" name="Freeform 57"/>
                <p:cNvSpPr/>
                <p:nvPr/>
              </p:nvSpPr>
              <p:spPr>
                <a:xfrm>
                  <a:off x="962025" y="884490"/>
                  <a:ext cx="161925" cy="773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318" y="21600"/>
                      </a:moveTo>
                      <a:lnTo>
                        <a:pt x="10165" y="21480"/>
                      </a:lnTo>
                      <a:lnTo>
                        <a:pt x="10165" y="21450"/>
                      </a:lnTo>
                      <a:lnTo>
                        <a:pt x="10588" y="21270"/>
                      </a:lnTo>
                      <a:lnTo>
                        <a:pt x="10800" y="21121"/>
                      </a:lnTo>
                      <a:lnTo>
                        <a:pt x="11012" y="20941"/>
                      </a:lnTo>
                      <a:lnTo>
                        <a:pt x="12071" y="20492"/>
                      </a:lnTo>
                      <a:lnTo>
                        <a:pt x="13129" y="19982"/>
                      </a:lnTo>
                      <a:lnTo>
                        <a:pt x="13553" y="19713"/>
                      </a:lnTo>
                      <a:lnTo>
                        <a:pt x="14612" y="19054"/>
                      </a:lnTo>
                      <a:lnTo>
                        <a:pt x="15671" y="18335"/>
                      </a:lnTo>
                      <a:lnTo>
                        <a:pt x="16518" y="17915"/>
                      </a:lnTo>
                      <a:lnTo>
                        <a:pt x="16941" y="17526"/>
                      </a:lnTo>
                      <a:lnTo>
                        <a:pt x="18424" y="16178"/>
                      </a:lnTo>
                      <a:lnTo>
                        <a:pt x="20118" y="14769"/>
                      </a:lnTo>
                      <a:lnTo>
                        <a:pt x="20329" y="14260"/>
                      </a:lnTo>
                      <a:lnTo>
                        <a:pt x="20753" y="13781"/>
                      </a:lnTo>
                      <a:lnTo>
                        <a:pt x="21388" y="12792"/>
                      </a:lnTo>
                      <a:lnTo>
                        <a:pt x="21388" y="12313"/>
                      </a:lnTo>
                      <a:lnTo>
                        <a:pt x="21600" y="11804"/>
                      </a:lnTo>
                      <a:lnTo>
                        <a:pt x="21600" y="11294"/>
                      </a:lnTo>
                      <a:lnTo>
                        <a:pt x="21388" y="10785"/>
                      </a:lnTo>
                      <a:lnTo>
                        <a:pt x="21388" y="10276"/>
                      </a:lnTo>
                      <a:lnTo>
                        <a:pt x="20753" y="9257"/>
                      </a:lnTo>
                      <a:lnTo>
                        <a:pt x="20329" y="8808"/>
                      </a:lnTo>
                      <a:lnTo>
                        <a:pt x="19694" y="8298"/>
                      </a:lnTo>
                      <a:lnTo>
                        <a:pt x="18847" y="7310"/>
                      </a:lnTo>
                      <a:lnTo>
                        <a:pt x="18000" y="6831"/>
                      </a:lnTo>
                      <a:lnTo>
                        <a:pt x="17153" y="6411"/>
                      </a:lnTo>
                      <a:lnTo>
                        <a:pt x="16518" y="5932"/>
                      </a:lnTo>
                      <a:lnTo>
                        <a:pt x="15671" y="5512"/>
                      </a:lnTo>
                      <a:lnTo>
                        <a:pt x="15035" y="5093"/>
                      </a:lnTo>
                      <a:lnTo>
                        <a:pt x="14188" y="4674"/>
                      </a:lnTo>
                      <a:lnTo>
                        <a:pt x="13129" y="4254"/>
                      </a:lnTo>
                      <a:lnTo>
                        <a:pt x="12282" y="3865"/>
                      </a:lnTo>
                      <a:lnTo>
                        <a:pt x="10588" y="3146"/>
                      </a:lnTo>
                      <a:lnTo>
                        <a:pt x="9529" y="2816"/>
                      </a:lnTo>
                      <a:lnTo>
                        <a:pt x="8047" y="2157"/>
                      </a:lnTo>
                      <a:lnTo>
                        <a:pt x="6988" y="1887"/>
                      </a:lnTo>
                      <a:lnTo>
                        <a:pt x="6141" y="1588"/>
                      </a:lnTo>
                      <a:lnTo>
                        <a:pt x="5506" y="1318"/>
                      </a:lnTo>
                      <a:lnTo>
                        <a:pt x="4659" y="1108"/>
                      </a:lnTo>
                      <a:lnTo>
                        <a:pt x="4235" y="899"/>
                      </a:lnTo>
                      <a:lnTo>
                        <a:pt x="3388" y="719"/>
                      </a:lnTo>
                      <a:lnTo>
                        <a:pt x="2965" y="539"/>
                      </a:lnTo>
                      <a:lnTo>
                        <a:pt x="2329" y="389"/>
                      </a:lnTo>
                      <a:lnTo>
                        <a:pt x="2118" y="270"/>
                      </a:lnTo>
                      <a:lnTo>
                        <a:pt x="1694" y="180"/>
                      </a:lnTo>
                      <a:lnTo>
                        <a:pt x="1694" y="90"/>
                      </a:lnTo>
                      <a:lnTo>
                        <a:pt x="1059" y="30"/>
                      </a:lnTo>
                      <a:lnTo>
                        <a:pt x="847" y="210"/>
                      </a:lnTo>
                      <a:lnTo>
                        <a:pt x="847" y="0"/>
                      </a:lnTo>
                      <a:lnTo>
                        <a:pt x="0" y="180"/>
                      </a:lnTo>
                      <a:lnTo>
                        <a:pt x="0" y="240"/>
                      </a:lnTo>
                      <a:lnTo>
                        <a:pt x="635" y="360"/>
                      </a:lnTo>
                      <a:lnTo>
                        <a:pt x="847" y="449"/>
                      </a:lnTo>
                      <a:lnTo>
                        <a:pt x="1271" y="599"/>
                      </a:lnTo>
                      <a:lnTo>
                        <a:pt x="2541" y="959"/>
                      </a:lnTo>
                      <a:lnTo>
                        <a:pt x="3176" y="1198"/>
                      </a:lnTo>
                      <a:lnTo>
                        <a:pt x="4024" y="1408"/>
                      </a:lnTo>
                      <a:lnTo>
                        <a:pt x="4659" y="1648"/>
                      </a:lnTo>
                      <a:lnTo>
                        <a:pt x="5506" y="1947"/>
                      </a:lnTo>
                      <a:lnTo>
                        <a:pt x="6565" y="2247"/>
                      </a:lnTo>
                      <a:lnTo>
                        <a:pt x="8047" y="2876"/>
                      </a:lnTo>
                      <a:lnTo>
                        <a:pt x="9106" y="3206"/>
                      </a:lnTo>
                      <a:lnTo>
                        <a:pt x="9741" y="3565"/>
                      </a:lnTo>
                      <a:lnTo>
                        <a:pt x="10800" y="3955"/>
                      </a:lnTo>
                      <a:lnTo>
                        <a:pt x="11647" y="4344"/>
                      </a:lnTo>
                      <a:lnTo>
                        <a:pt x="12706" y="4733"/>
                      </a:lnTo>
                      <a:lnTo>
                        <a:pt x="13341" y="5183"/>
                      </a:lnTo>
                      <a:lnTo>
                        <a:pt x="14188" y="5572"/>
                      </a:lnTo>
                      <a:lnTo>
                        <a:pt x="15035" y="5992"/>
                      </a:lnTo>
                      <a:lnTo>
                        <a:pt x="15671" y="6471"/>
                      </a:lnTo>
                      <a:lnTo>
                        <a:pt x="16518" y="6920"/>
                      </a:lnTo>
                      <a:lnTo>
                        <a:pt x="17153" y="7370"/>
                      </a:lnTo>
                      <a:lnTo>
                        <a:pt x="18212" y="8298"/>
                      </a:lnTo>
                      <a:lnTo>
                        <a:pt x="18847" y="8808"/>
                      </a:lnTo>
                      <a:lnTo>
                        <a:pt x="19271" y="9257"/>
                      </a:lnTo>
                      <a:lnTo>
                        <a:pt x="19694" y="10276"/>
                      </a:lnTo>
                      <a:lnTo>
                        <a:pt x="19694" y="10785"/>
                      </a:lnTo>
                      <a:lnTo>
                        <a:pt x="20118" y="11294"/>
                      </a:lnTo>
                      <a:lnTo>
                        <a:pt x="20118" y="11804"/>
                      </a:lnTo>
                      <a:lnTo>
                        <a:pt x="19694" y="12313"/>
                      </a:lnTo>
                      <a:lnTo>
                        <a:pt x="19694" y="12792"/>
                      </a:lnTo>
                      <a:lnTo>
                        <a:pt x="19271" y="13781"/>
                      </a:lnTo>
                      <a:lnTo>
                        <a:pt x="18847" y="14260"/>
                      </a:lnTo>
                      <a:lnTo>
                        <a:pt x="18424" y="14769"/>
                      </a:lnTo>
                      <a:lnTo>
                        <a:pt x="16941" y="16178"/>
                      </a:lnTo>
                      <a:lnTo>
                        <a:pt x="15459" y="17466"/>
                      </a:lnTo>
                      <a:lnTo>
                        <a:pt x="15035" y="17855"/>
                      </a:lnTo>
                      <a:lnTo>
                        <a:pt x="14188" y="18245"/>
                      </a:lnTo>
                      <a:lnTo>
                        <a:pt x="13129" y="18964"/>
                      </a:lnTo>
                      <a:lnTo>
                        <a:pt x="12071" y="19623"/>
                      </a:lnTo>
                      <a:lnTo>
                        <a:pt x="11647" y="19922"/>
                      </a:lnTo>
                      <a:lnTo>
                        <a:pt x="10588" y="20432"/>
                      </a:lnTo>
                      <a:lnTo>
                        <a:pt x="9529" y="20851"/>
                      </a:lnTo>
                      <a:lnTo>
                        <a:pt x="9318" y="21031"/>
                      </a:lnTo>
                      <a:lnTo>
                        <a:pt x="9106" y="21181"/>
                      </a:lnTo>
                      <a:lnTo>
                        <a:pt x="8471" y="21360"/>
                      </a:lnTo>
                      <a:lnTo>
                        <a:pt x="8471" y="21480"/>
                      </a:lnTo>
                      <a:lnTo>
                        <a:pt x="9318" y="21360"/>
                      </a:lnTo>
                      <a:lnTo>
                        <a:pt x="9318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39" name="Freeform 58"/>
                <p:cNvSpPr/>
                <p:nvPr/>
              </p:nvSpPr>
              <p:spPr>
                <a:xfrm>
                  <a:off x="1027112" y="1636951"/>
                  <a:ext cx="23813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320" y="21600"/>
                      </a:lnTo>
                      <a:lnTo>
                        <a:pt x="21600" y="5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0" name="Freeform 59"/>
                <p:cNvSpPr/>
                <p:nvPr/>
              </p:nvSpPr>
              <p:spPr>
                <a:xfrm>
                  <a:off x="1022350" y="1631584"/>
                  <a:ext cx="39688" cy="30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592" y="21600"/>
                      </a:lnTo>
                      <a:lnTo>
                        <a:pt x="21600" y="4629"/>
                      </a:lnTo>
                      <a:lnTo>
                        <a:pt x="0" y="0"/>
                      </a:lnTo>
                      <a:lnTo>
                        <a:pt x="1728" y="6943"/>
                      </a:lnTo>
                      <a:lnTo>
                        <a:pt x="14688" y="9257"/>
                      </a:lnTo>
                      <a:lnTo>
                        <a:pt x="13824" y="4629"/>
                      </a:lnTo>
                      <a:lnTo>
                        <a:pt x="2592" y="13886"/>
                      </a:lnTo>
                      <a:lnTo>
                        <a:pt x="8640" y="16200"/>
                      </a:lnTo>
                      <a:lnTo>
                        <a:pt x="6048" y="3857"/>
                      </a:lnTo>
                      <a:lnTo>
                        <a:pt x="1728" y="69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1" name="Freeform 60"/>
                <p:cNvSpPr/>
                <p:nvPr/>
              </p:nvSpPr>
              <p:spPr>
                <a:xfrm>
                  <a:off x="846137" y="215755"/>
                  <a:ext cx="363538" cy="649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603" y="21600"/>
                      </a:moveTo>
                      <a:lnTo>
                        <a:pt x="6886" y="21457"/>
                      </a:lnTo>
                      <a:lnTo>
                        <a:pt x="6886" y="21386"/>
                      </a:lnTo>
                      <a:lnTo>
                        <a:pt x="6697" y="21279"/>
                      </a:lnTo>
                      <a:lnTo>
                        <a:pt x="6697" y="21207"/>
                      </a:lnTo>
                      <a:lnTo>
                        <a:pt x="6508" y="21100"/>
                      </a:lnTo>
                      <a:lnTo>
                        <a:pt x="6320" y="20922"/>
                      </a:lnTo>
                      <a:lnTo>
                        <a:pt x="5754" y="20493"/>
                      </a:lnTo>
                      <a:lnTo>
                        <a:pt x="5565" y="20279"/>
                      </a:lnTo>
                      <a:lnTo>
                        <a:pt x="4905" y="19672"/>
                      </a:lnTo>
                      <a:lnTo>
                        <a:pt x="4150" y="18994"/>
                      </a:lnTo>
                      <a:lnTo>
                        <a:pt x="3113" y="17816"/>
                      </a:lnTo>
                      <a:lnTo>
                        <a:pt x="2830" y="17387"/>
                      </a:lnTo>
                      <a:lnTo>
                        <a:pt x="2452" y="16923"/>
                      </a:lnTo>
                      <a:lnTo>
                        <a:pt x="2169" y="16495"/>
                      </a:lnTo>
                      <a:lnTo>
                        <a:pt x="1886" y="16030"/>
                      </a:lnTo>
                      <a:lnTo>
                        <a:pt x="1603" y="15531"/>
                      </a:lnTo>
                      <a:lnTo>
                        <a:pt x="1132" y="14495"/>
                      </a:lnTo>
                      <a:lnTo>
                        <a:pt x="849" y="14067"/>
                      </a:lnTo>
                      <a:lnTo>
                        <a:pt x="660" y="13031"/>
                      </a:lnTo>
                      <a:lnTo>
                        <a:pt x="660" y="11425"/>
                      </a:lnTo>
                      <a:lnTo>
                        <a:pt x="755" y="10925"/>
                      </a:lnTo>
                      <a:lnTo>
                        <a:pt x="1226" y="9925"/>
                      </a:lnTo>
                      <a:lnTo>
                        <a:pt x="1603" y="9461"/>
                      </a:lnTo>
                      <a:lnTo>
                        <a:pt x="1886" y="8926"/>
                      </a:lnTo>
                      <a:lnTo>
                        <a:pt x="2358" y="8461"/>
                      </a:lnTo>
                      <a:lnTo>
                        <a:pt x="4056" y="7033"/>
                      </a:lnTo>
                      <a:lnTo>
                        <a:pt x="5471" y="6212"/>
                      </a:lnTo>
                      <a:lnTo>
                        <a:pt x="6886" y="5355"/>
                      </a:lnTo>
                      <a:lnTo>
                        <a:pt x="7734" y="4963"/>
                      </a:lnTo>
                      <a:lnTo>
                        <a:pt x="8678" y="4570"/>
                      </a:lnTo>
                      <a:lnTo>
                        <a:pt x="9432" y="4177"/>
                      </a:lnTo>
                      <a:lnTo>
                        <a:pt x="10376" y="3856"/>
                      </a:lnTo>
                      <a:lnTo>
                        <a:pt x="11130" y="3499"/>
                      </a:lnTo>
                      <a:lnTo>
                        <a:pt x="12073" y="3142"/>
                      </a:lnTo>
                      <a:lnTo>
                        <a:pt x="12922" y="2856"/>
                      </a:lnTo>
                      <a:lnTo>
                        <a:pt x="13771" y="2535"/>
                      </a:lnTo>
                      <a:lnTo>
                        <a:pt x="14714" y="2249"/>
                      </a:lnTo>
                      <a:lnTo>
                        <a:pt x="16318" y="1714"/>
                      </a:lnTo>
                      <a:lnTo>
                        <a:pt x="17072" y="1500"/>
                      </a:lnTo>
                      <a:lnTo>
                        <a:pt x="18487" y="1071"/>
                      </a:lnTo>
                      <a:lnTo>
                        <a:pt x="19053" y="893"/>
                      </a:lnTo>
                      <a:lnTo>
                        <a:pt x="19714" y="714"/>
                      </a:lnTo>
                      <a:lnTo>
                        <a:pt x="20562" y="464"/>
                      </a:lnTo>
                      <a:lnTo>
                        <a:pt x="21317" y="357"/>
                      </a:lnTo>
                      <a:lnTo>
                        <a:pt x="21506" y="250"/>
                      </a:lnTo>
                      <a:lnTo>
                        <a:pt x="21600" y="250"/>
                      </a:lnTo>
                      <a:lnTo>
                        <a:pt x="21600" y="0"/>
                      </a:lnTo>
                      <a:lnTo>
                        <a:pt x="21317" y="0"/>
                      </a:lnTo>
                      <a:lnTo>
                        <a:pt x="21034" y="71"/>
                      </a:lnTo>
                      <a:lnTo>
                        <a:pt x="20845" y="71"/>
                      </a:lnTo>
                      <a:lnTo>
                        <a:pt x="20185" y="286"/>
                      </a:lnTo>
                      <a:lnTo>
                        <a:pt x="19242" y="571"/>
                      </a:lnTo>
                      <a:lnTo>
                        <a:pt x="18582" y="714"/>
                      </a:lnTo>
                      <a:lnTo>
                        <a:pt x="18016" y="893"/>
                      </a:lnTo>
                      <a:lnTo>
                        <a:pt x="16601" y="1321"/>
                      </a:lnTo>
                      <a:lnTo>
                        <a:pt x="15846" y="1535"/>
                      </a:lnTo>
                      <a:lnTo>
                        <a:pt x="14243" y="2071"/>
                      </a:lnTo>
                      <a:lnTo>
                        <a:pt x="13300" y="2356"/>
                      </a:lnTo>
                      <a:lnTo>
                        <a:pt x="12545" y="2678"/>
                      </a:lnTo>
                      <a:lnTo>
                        <a:pt x="11602" y="2963"/>
                      </a:lnTo>
                      <a:lnTo>
                        <a:pt x="10659" y="3320"/>
                      </a:lnTo>
                      <a:lnTo>
                        <a:pt x="9904" y="3677"/>
                      </a:lnTo>
                      <a:lnTo>
                        <a:pt x="8961" y="3999"/>
                      </a:lnTo>
                      <a:lnTo>
                        <a:pt x="8206" y="4391"/>
                      </a:lnTo>
                      <a:lnTo>
                        <a:pt x="7263" y="4784"/>
                      </a:lnTo>
                      <a:lnTo>
                        <a:pt x="6508" y="5177"/>
                      </a:lnTo>
                      <a:lnTo>
                        <a:pt x="4716" y="6034"/>
                      </a:lnTo>
                      <a:lnTo>
                        <a:pt x="3396" y="6962"/>
                      </a:lnTo>
                      <a:lnTo>
                        <a:pt x="1698" y="8390"/>
                      </a:lnTo>
                      <a:lnTo>
                        <a:pt x="1226" y="8854"/>
                      </a:lnTo>
                      <a:lnTo>
                        <a:pt x="849" y="9354"/>
                      </a:lnTo>
                      <a:lnTo>
                        <a:pt x="566" y="9854"/>
                      </a:lnTo>
                      <a:lnTo>
                        <a:pt x="94" y="10925"/>
                      </a:lnTo>
                      <a:lnTo>
                        <a:pt x="0" y="11425"/>
                      </a:lnTo>
                      <a:lnTo>
                        <a:pt x="0" y="13031"/>
                      </a:lnTo>
                      <a:lnTo>
                        <a:pt x="189" y="14067"/>
                      </a:lnTo>
                      <a:lnTo>
                        <a:pt x="377" y="14602"/>
                      </a:lnTo>
                      <a:lnTo>
                        <a:pt x="849" y="15638"/>
                      </a:lnTo>
                      <a:lnTo>
                        <a:pt x="1226" y="16102"/>
                      </a:lnTo>
                      <a:lnTo>
                        <a:pt x="1415" y="16566"/>
                      </a:lnTo>
                      <a:lnTo>
                        <a:pt x="1792" y="16994"/>
                      </a:lnTo>
                      <a:lnTo>
                        <a:pt x="2169" y="17494"/>
                      </a:lnTo>
                      <a:lnTo>
                        <a:pt x="2452" y="17923"/>
                      </a:lnTo>
                      <a:lnTo>
                        <a:pt x="3490" y="19065"/>
                      </a:lnTo>
                      <a:lnTo>
                        <a:pt x="4150" y="19779"/>
                      </a:lnTo>
                      <a:lnTo>
                        <a:pt x="4905" y="20386"/>
                      </a:lnTo>
                      <a:lnTo>
                        <a:pt x="5093" y="20600"/>
                      </a:lnTo>
                      <a:lnTo>
                        <a:pt x="5659" y="21029"/>
                      </a:lnTo>
                      <a:lnTo>
                        <a:pt x="5754" y="21207"/>
                      </a:lnTo>
                      <a:lnTo>
                        <a:pt x="6037" y="21386"/>
                      </a:lnTo>
                      <a:lnTo>
                        <a:pt x="6225" y="21457"/>
                      </a:lnTo>
                      <a:lnTo>
                        <a:pt x="6603" y="21314"/>
                      </a:lnTo>
                      <a:lnTo>
                        <a:pt x="6603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2" name="Freeform 61"/>
                <p:cNvSpPr/>
                <p:nvPr/>
              </p:nvSpPr>
              <p:spPr>
                <a:xfrm>
                  <a:off x="1160462" y="220049"/>
                  <a:ext cx="47626" cy="24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452"/>
                      </a:moveTo>
                      <a:lnTo>
                        <a:pt x="21600" y="0"/>
                      </a:lnTo>
                      <a:lnTo>
                        <a:pt x="5760" y="21600"/>
                      </a:lnTo>
                      <a:lnTo>
                        <a:pt x="0" y="845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3" name="Freeform 62"/>
                <p:cNvSpPr/>
                <p:nvPr/>
              </p:nvSpPr>
              <p:spPr>
                <a:xfrm>
                  <a:off x="1152525" y="211461"/>
                  <a:ext cx="74613" cy="3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136" y="9257"/>
                      </a:moveTo>
                      <a:lnTo>
                        <a:pt x="2757" y="12960"/>
                      </a:lnTo>
                      <a:lnTo>
                        <a:pt x="16545" y="6789"/>
                      </a:lnTo>
                      <a:lnTo>
                        <a:pt x="15166" y="3086"/>
                      </a:lnTo>
                      <a:lnTo>
                        <a:pt x="5055" y="17280"/>
                      </a:lnTo>
                      <a:lnTo>
                        <a:pt x="7813" y="17280"/>
                      </a:lnTo>
                      <a:lnTo>
                        <a:pt x="4136" y="9257"/>
                      </a:lnTo>
                      <a:lnTo>
                        <a:pt x="0" y="9874"/>
                      </a:lnTo>
                      <a:lnTo>
                        <a:pt x="5974" y="21600"/>
                      </a:lnTo>
                      <a:lnTo>
                        <a:pt x="21600" y="0"/>
                      </a:lnTo>
                      <a:lnTo>
                        <a:pt x="0" y="9874"/>
                      </a:lnTo>
                      <a:lnTo>
                        <a:pt x="4136" y="9257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4" name="Freeform 63"/>
                <p:cNvSpPr/>
                <p:nvPr/>
              </p:nvSpPr>
              <p:spPr>
                <a:xfrm>
                  <a:off x="609600" y="902738"/>
                  <a:ext cx="395288" cy="5055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954" y="21600"/>
                      </a:lnTo>
                      <a:lnTo>
                        <a:pt x="1214" y="21554"/>
                      </a:lnTo>
                      <a:lnTo>
                        <a:pt x="2169" y="21554"/>
                      </a:lnTo>
                      <a:lnTo>
                        <a:pt x="2689" y="21508"/>
                      </a:lnTo>
                      <a:lnTo>
                        <a:pt x="3383" y="21508"/>
                      </a:lnTo>
                      <a:lnTo>
                        <a:pt x="3990" y="21462"/>
                      </a:lnTo>
                      <a:lnTo>
                        <a:pt x="5378" y="21279"/>
                      </a:lnTo>
                      <a:lnTo>
                        <a:pt x="6072" y="21233"/>
                      </a:lnTo>
                      <a:lnTo>
                        <a:pt x="8241" y="20912"/>
                      </a:lnTo>
                      <a:lnTo>
                        <a:pt x="9108" y="20729"/>
                      </a:lnTo>
                      <a:lnTo>
                        <a:pt x="9889" y="20637"/>
                      </a:lnTo>
                      <a:lnTo>
                        <a:pt x="10670" y="20408"/>
                      </a:lnTo>
                      <a:lnTo>
                        <a:pt x="11451" y="20224"/>
                      </a:lnTo>
                      <a:lnTo>
                        <a:pt x="12231" y="19995"/>
                      </a:lnTo>
                      <a:lnTo>
                        <a:pt x="13099" y="19766"/>
                      </a:lnTo>
                      <a:lnTo>
                        <a:pt x="14573" y="19169"/>
                      </a:lnTo>
                      <a:lnTo>
                        <a:pt x="15267" y="18848"/>
                      </a:lnTo>
                      <a:lnTo>
                        <a:pt x="16655" y="18115"/>
                      </a:lnTo>
                      <a:lnTo>
                        <a:pt x="17176" y="17748"/>
                      </a:lnTo>
                      <a:lnTo>
                        <a:pt x="17783" y="17335"/>
                      </a:lnTo>
                      <a:lnTo>
                        <a:pt x="18477" y="16831"/>
                      </a:lnTo>
                      <a:lnTo>
                        <a:pt x="18998" y="16418"/>
                      </a:lnTo>
                      <a:lnTo>
                        <a:pt x="18998" y="16326"/>
                      </a:lnTo>
                      <a:lnTo>
                        <a:pt x="19431" y="15776"/>
                      </a:lnTo>
                      <a:lnTo>
                        <a:pt x="19778" y="15271"/>
                      </a:lnTo>
                      <a:lnTo>
                        <a:pt x="20125" y="14675"/>
                      </a:lnTo>
                      <a:lnTo>
                        <a:pt x="20472" y="14125"/>
                      </a:lnTo>
                      <a:lnTo>
                        <a:pt x="20733" y="13529"/>
                      </a:lnTo>
                      <a:lnTo>
                        <a:pt x="20993" y="12795"/>
                      </a:lnTo>
                      <a:lnTo>
                        <a:pt x="21080" y="12199"/>
                      </a:lnTo>
                      <a:lnTo>
                        <a:pt x="21253" y="11511"/>
                      </a:lnTo>
                      <a:lnTo>
                        <a:pt x="21513" y="10181"/>
                      </a:lnTo>
                      <a:lnTo>
                        <a:pt x="21513" y="9539"/>
                      </a:lnTo>
                      <a:lnTo>
                        <a:pt x="21600" y="8805"/>
                      </a:lnTo>
                      <a:lnTo>
                        <a:pt x="21600" y="7521"/>
                      </a:lnTo>
                      <a:lnTo>
                        <a:pt x="21513" y="6879"/>
                      </a:lnTo>
                      <a:lnTo>
                        <a:pt x="21513" y="6191"/>
                      </a:lnTo>
                      <a:lnTo>
                        <a:pt x="21253" y="4999"/>
                      </a:lnTo>
                      <a:lnTo>
                        <a:pt x="21253" y="4403"/>
                      </a:lnTo>
                      <a:lnTo>
                        <a:pt x="21080" y="3302"/>
                      </a:lnTo>
                      <a:lnTo>
                        <a:pt x="20906" y="2293"/>
                      </a:lnTo>
                      <a:lnTo>
                        <a:pt x="20559" y="1101"/>
                      </a:lnTo>
                      <a:lnTo>
                        <a:pt x="20299" y="596"/>
                      </a:lnTo>
                      <a:lnTo>
                        <a:pt x="20299" y="413"/>
                      </a:lnTo>
                      <a:lnTo>
                        <a:pt x="20212" y="275"/>
                      </a:lnTo>
                      <a:lnTo>
                        <a:pt x="20212" y="138"/>
                      </a:lnTo>
                      <a:lnTo>
                        <a:pt x="20039" y="321"/>
                      </a:lnTo>
                      <a:lnTo>
                        <a:pt x="20039" y="0"/>
                      </a:lnTo>
                      <a:lnTo>
                        <a:pt x="19605" y="138"/>
                      </a:lnTo>
                      <a:lnTo>
                        <a:pt x="19605" y="275"/>
                      </a:lnTo>
                      <a:lnTo>
                        <a:pt x="19692" y="413"/>
                      </a:lnTo>
                      <a:lnTo>
                        <a:pt x="19692" y="596"/>
                      </a:lnTo>
                      <a:lnTo>
                        <a:pt x="19952" y="1192"/>
                      </a:lnTo>
                      <a:lnTo>
                        <a:pt x="20212" y="2293"/>
                      </a:lnTo>
                      <a:lnTo>
                        <a:pt x="20472" y="3302"/>
                      </a:lnTo>
                      <a:lnTo>
                        <a:pt x="20646" y="4403"/>
                      </a:lnTo>
                      <a:lnTo>
                        <a:pt x="20646" y="4999"/>
                      </a:lnTo>
                      <a:lnTo>
                        <a:pt x="20906" y="6191"/>
                      </a:lnTo>
                      <a:lnTo>
                        <a:pt x="20906" y="6879"/>
                      </a:lnTo>
                      <a:lnTo>
                        <a:pt x="20993" y="7521"/>
                      </a:lnTo>
                      <a:lnTo>
                        <a:pt x="20993" y="8805"/>
                      </a:lnTo>
                      <a:lnTo>
                        <a:pt x="20906" y="9539"/>
                      </a:lnTo>
                      <a:lnTo>
                        <a:pt x="20906" y="10181"/>
                      </a:lnTo>
                      <a:lnTo>
                        <a:pt x="20646" y="11511"/>
                      </a:lnTo>
                      <a:lnTo>
                        <a:pt x="20472" y="12199"/>
                      </a:lnTo>
                      <a:lnTo>
                        <a:pt x="20125" y="13391"/>
                      </a:lnTo>
                      <a:lnTo>
                        <a:pt x="19778" y="14033"/>
                      </a:lnTo>
                      <a:lnTo>
                        <a:pt x="19518" y="14583"/>
                      </a:lnTo>
                      <a:lnTo>
                        <a:pt x="19171" y="15180"/>
                      </a:lnTo>
                      <a:lnTo>
                        <a:pt x="18737" y="15684"/>
                      </a:lnTo>
                      <a:lnTo>
                        <a:pt x="18304" y="16234"/>
                      </a:lnTo>
                      <a:lnTo>
                        <a:pt x="18304" y="16189"/>
                      </a:lnTo>
                      <a:lnTo>
                        <a:pt x="17783" y="16601"/>
                      </a:lnTo>
                      <a:lnTo>
                        <a:pt x="17436" y="17106"/>
                      </a:lnTo>
                      <a:lnTo>
                        <a:pt x="16742" y="17518"/>
                      </a:lnTo>
                      <a:lnTo>
                        <a:pt x="16222" y="17885"/>
                      </a:lnTo>
                      <a:lnTo>
                        <a:pt x="14920" y="18619"/>
                      </a:lnTo>
                      <a:lnTo>
                        <a:pt x="14140" y="18940"/>
                      </a:lnTo>
                      <a:lnTo>
                        <a:pt x="12665" y="19445"/>
                      </a:lnTo>
                      <a:lnTo>
                        <a:pt x="12058" y="19674"/>
                      </a:lnTo>
                      <a:lnTo>
                        <a:pt x="11190" y="19903"/>
                      </a:lnTo>
                      <a:lnTo>
                        <a:pt x="10496" y="20041"/>
                      </a:lnTo>
                      <a:lnTo>
                        <a:pt x="9629" y="20270"/>
                      </a:lnTo>
                      <a:lnTo>
                        <a:pt x="8935" y="20408"/>
                      </a:lnTo>
                      <a:lnTo>
                        <a:pt x="8067" y="20545"/>
                      </a:lnTo>
                      <a:lnTo>
                        <a:pt x="5899" y="20912"/>
                      </a:lnTo>
                      <a:lnTo>
                        <a:pt x="5118" y="20958"/>
                      </a:lnTo>
                      <a:lnTo>
                        <a:pt x="4511" y="21050"/>
                      </a:lnTo>
                      <a:lnTo>
                        <a:pt x="3730" y="21096"/>
                      </a:lnTo>
                      <a:lnTo>
                        <a:pt x="3383" y="21187"/>
                      </a:lnTo>
                      <a:lnTo>
                        <a:pt x="2689" y="21187"/>
                      </a:lnTo>
                      <a:lnTo>
                        <a:pt x="2169" y="21233"/>
                      </a:lnTo>
                      <a:lnTo>
                        <a:pt x="1214" y="21233"/>
                      </a:lnTo>
                      <a:lnTo>
                        <a:pt x="954" y="21279"/>
                      </a:lnTo>
                      <a:lnTo>
                        <a:pt x="0" y="21279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5" name="Freeform 64"/>
                <p:cNvSpPr/>
                <p:nvPr/>
              </p:nvSpPr>
              <p:spPr>
                <a:xfrm>
                  <a:off x="609600" y="1396507"/>
                  <a:ext cx="22225" cy="16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152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6" name="Freeform 65"/>
                <p:cNvSpPr/>
                <p:nvPr/>
              </p:nvSpPr>
              <p:spPr>
                <a:xfrm>
                  <a:off x="598487" y="1392214"/>
                  <a:ext cx="39688" cy="2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108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15552" y="3600"/>
                      </a:lnTo>
                      <a:lnTo>
                        <a:pt x="15552" y="17100"/>
                      </a:lnTo>
                      <a:lnTo>
                        <a:pt x="19872" y="13500"/>
                      </a:lnTo>
                      <a:lnTo>
                        <a:pt x="6912" y="7200"/>
                      </a:lnTo>
                      <a:lnTo>
                        <a:pt x="6912" y="13500"/>
                      </a:lnTo>
                      <a:lnTo>
                        <a:pt x="19872" y="7200"/>
                      </a:lnTo>
                      <a:lnTo>
                        <a:pt x="15552" y="3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7" name="Freeform 66"/>
                <p:cNvSpPr/>
                <p:nvPr/>
              </p:nvSpPr>
              <p:spPr>
                <a:xfrm>
                  <a:off x="957262" y="11807"/>
                  <a:ext cx="174626" cy="861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89" y="21600"/>
                      </a:moveTo>
                      <a:lnTo>
                        <a:pt x="1375" y="21492"/>
                      </a:lnTo>
                      <a:lnTo>
                        <a:pt x="1375" y="20820"/>
                      </a:lnTo>
                      <a:lnTo>
                        <a:pt x="1571" y="20632"/>
                      </a:lnTo>
                      <a:lnTo>
                        <a:pt x="1571" y="19905"/>
                      </a:lnTo>
                      <a:lnTo>
                        <a:pt x="1767" y="19609"/>
                      </a:lnTo>
                      <a:lnTo>
                        <a:pt x="1767" y="19314"/>
                      </a:lnTo>
                      <a:lnTo>
                        <a:pt x="2160" y="18991"/>
                      </a:lnTo>
                      <a:lnTo>
                        <a:pt x="2160" y="18668"/>
                      </a:lnTo>
                      <a:lnTo>
                        <a:pt x="2356" y="18318"/>
                      </a:lnTo>
                      <a:lnTo>
                        <a:pt x="2553" y="17915"/>
                      </a:lnTo>
                      <a:lnTo>
                        <a:pt x="2553" y="17565"/>
                      </a:lnTo>
                      <a:lnTo>
                        <a:pt x="2749" y="17135"/>
                      </a:lnTo>
                      <a:lnTo>
                        <a:pt x="2945" y="16758"/>
                      </a:lnTo>
                      <a:lnTo>
                        <a:pt x="3338" y="16328"/>
                      </a:lnTo>
                      <a:lnTo>
                        <a:pt x="3535" y="15870"/>
                      </a:lnTo>
                      <a:lnTo>
                        <a:pt x="3731" y="15440"/>
                      </a:lnTo>
                      <a:lnTo>
                        <a:pt x="4320" y="15010"/>
                      </a:lnTo>
                      <a:lnTo>
                        <a:pt x="4516" y="14552"/>
                      </a:lnTo>
                      <a:lnTo>
                        <a:pt x="4713" y="14041"/>
                      </a:lnTo>
                      <a:lnTo>
                        <a:pt x="5105" y="13557"/>
                      </a:lnTo>
                      <a:lnTo>
                        <a:pt x="5498" y="13100"/>
                      </a:lnTo>
                      <a:lnTo>
                        <a:pt x="5891" y="12616"/>
                      </a:lnTo>
                      <a:lnTo>
                        <a:pt x="6284" y="12105"/>
                      </a:lnTo>
                      <a:lnTo>
                        <a:pt x="7265" y="11136"/>
                      </a:lnTo>
                      <a:lnTo>
                        <a:pt x="7855" y="10598"/>
                      </a:lnTo>
                      <a:lnTo>
                        <a:pt x="8247" y="10114"/>
                      </a:lnTo>
                      <a:lnTo>
                        <a:pt x="8640" y="9603"/>
                      </a:lnTo>
                      <a:lnTo>
                        <a:pt x="9229" y="9119"/>
                      </a:lnTo>
                      <a:lnTo>
                        <a:pt x="10015" y="8581"/>
                      </a:lnTo>
                      <a:lnTo>
                        <a:pt x="10407" y="8097"/>
                      </a:lnTo>
                      <a:lnTo>
                        <a:pt x="11193" y="7612"/>
                      </a:lnTo>
                      <a:lnTo>
                        <a:pt x="11978" y="6671"/>
                      </a:lnTo>
                      <a:lnTo>
                        <a:pt x="12764" y="6214"/>
                      </a:lnTo>
                      <a:lnTo>
                        <a:pt x="13156" y="5756"/>
                      </a:lnTo>
                      <a:lnTo>
                        <a:pt x="13942" y="5299"/>
                      </a:lnTo>
                      <a:lnTo>
                        <a:pt x="14531" y="4842"/>
                      </a:lnTo>
                      <a:lnTo>
                        <a:pt x="15709" y="4035"/>
                      </a:lnTo>
                      <a:lnTo>
                        <a:pt x="16298" y="3604"/>
                      </a:lnTo>
                      <a:lnTo>
                        <a:pt x="16887" y="3255"/>
                      </a:lnTo>
                      <a:lnTo>
                        <a:pt x="17280" y="2851"/>
                      </a:lnTo>
                      <a:lnTo>
                        <a:pt x="18655" y="1883"/>
                      </a:lnTo>
                      <a:lnTo>
                        <a:pt x="19244" y="1587"/>
                      </a:lnTo>
                      <a:lnTo>
                        <a:pt x="19636" y="1345"/>
                      </a:lnTo>
                      <a:lnTo>
                        <a:pt x="19833" y="1103"/>
                      </a:lnTo>
                      <a:lnTo>
                        <a:pt x="20422" y="888"/>
                      </a:lnTo>
                      <a:lnTo>
                        <a:pt x="20618" y="672"/>
                      </a:lnTo>
                      <a:lnTo>
                        <a:pt x="20815" y="511"/>
                      </a:lnTo>
                      <a:lnTo>
                        <a:pt x="21404" y="242"/>
                      </a:lnTo>
                      <a:lnTo>
                        <a:pt x="21404" y="188"/>
                      </a:lnTo>
                      <a:lnTo>
                        <a:pt x="21600" y="134"/>
                      </a:lnTo>
                      <a:lnTo>
                        <a:pt x="21011" y="188"/>
                      </a:lnTo>
                      <a:lnTo>
                        <a:pt x="21011" y="0"/>
                      </a:lnTo>
                      <a:lnTo>
                        <a:pt x="20225" y="54"/>
                      </a:lnTo>
                      <a:lnTo>
                        <a:pt x="19833" y="134"/>
                      </a:lnTo>
                      <a:lnTo>
                        <a:pt x="19833" y="242"/>
                      </a:lnTo>
                      <a:lnTo>
                        <a:pt x="19440" y="457"/>
                      </a:lnTo>
                      <a:lnTo>
                        <a:pt x="19244" y="619"/>
                      </a:lnTo>
                      <a:lnTo>
                        <a:pt x="18851" y="807"/>
                      </a:lnTo>
                      <a:lnTo>
                        <a:pt x="18458" y="1049"/>
                      </a:lnTo>
                      <a:lnTo>
                        <a:pt x="18262" y="1264"/>
                      </a:lnTo>
                      <a:lnTo>
                        <a:pt x="17673" y="1533"/>
                      </a:lnTo>
                      <a:lnTo>
                        <a:pt x="17280" y="1829"/>
                      </a:lnTo>
                      <a:lnTo>
                        <a:pt x="15905" y="2798"/>
                      </a:lnTo>
                      <a:lnTo>
                        <a:pt x="15316" y="3201"/>
                      </a:lnTo>
                      <a:lnTo>
                        <a:pt x="14924" y="3551"/>
                      </a:lnTo>
                      <a:lnTo>
                        <a:pt x="14138" y="3981"/>
                      </a:lnTo>
                      <a:lnTo>
                        <a:pt x="13745" y="4358"/>
                      </a:lnTo>
                      <a:lnTo>
                        <a:pt x="12960" y="4788"/>
                      </a:lnTo>
                      <a:lnTo>
                        <a:pt x="12567" y="5245"/>
                      </a:lnTo>
                      <a:lnTo>
                        <a:pt x="11782" y="5703"/>
                      </a:lnTo>
                      <a:lnTo>
                        <a:pt x="11389" y="6160"/>
                      </a:lnTo>
                      <a:lnTo>
                        <a:pt x="10604" y="6617"/>
                      </a:lnTo>
                      <a:lnTo>
                        <a:pt x="9622" y="7612"/>
                      </a:lnTo>
                      <a:lnTo>
                        <a:pt x="8444" y="8581"/>
                      </a:lnTo>
                      <a:lnTo>
                        <a:pt x="7855" y="9119"/>
                      </a:lnTo>
                      <a:lnTo>
                        <a:pt x="7265" y="9603"/>
                      </a:lnTo>
                      <a:lnTo>
                        <a:pt x="6873" y="10114"/>
                      </a:lnTo>
                      <a:lnTo>
                        <a:pt x="6284" y="10598"/>
                      </a:lnTo>
                      <a:lnTo>
                        <a:pt x="5891" y="11136"/>
                      </a:lnTo>
                      <a:lnTo>
                        <a:pt x="4909" y="12105"/>
                      </a:lnTo>
                      <a:lnTo>
                        <a:pt x="4516" y="12616"/>
                      </a:lnTo>
                      <a:lnTo>
                        <a:pt x="3927" y="13100"/>
                      </a:lnTo>
                      <a:lnTo>
                        <a:pt x="3731" y="13557"/>
                      </a:lnTo>
                      <a:lnTo>
                        <a:pt x="3338" y="14041"/>
                      </a:lnTo>
                      <a:lnTo>
                        <a:pt x="2945" y="14552"/>
                      </a:lnTo>
                      <a:lnTo>
                        <a:pt x="2749" y="15010"/>
                      </a:lnTo>
                      <a:lnTo>
                        <a:pt x="2356" y="15440"/>
                      </a:lnTo>
                      <a:lnTo>
                        <a:pt x="2160" y="15870"/>
                      </a:lnTo>
                      <a:lnTo>
                        <a:pt x="1767" y="16328"/>
                      </a:lnTo>
                      <a:lnTo>
                        <a:pt x="1571" y="16758"/>
                      </a:lnTo>
                      <a:lnTo>
                        <a:pt x="1375" y="17135"/>
                      </a:lnTo>
                      <a:lnTo>
                        <a:pt x="1178" y="17565"/>
                      </a:lnTo>
                      <a:lnTo>
                        <a:pt x="1178" y="17915"/>
                      </a:lnTo>
                      <a:lnTo>
                        <a:pt x="982" y="18318"/>
                      </a:lnTo>
                      <a:lnTo>
                        <a:pt x="589" y="18668"/>
                      </a:lnTo>
                      <a:lnTo>
                        <a:pt x="589" y="18991"/>
                      </a:lnTo>
                      <a:lnTo>
                        <a:pt x="393" y="19314"/>
                      </a:lnTo>
                      <a:lnTo>
                        <a:pt x="393" y="19609"/>
                      </a:lnTo>
                      <a:lnTo>
                        <a:pt x="196" y="19905"/>
                      </a:lnTo>
                      <a:lnTo>
                        <a:pt x="196" y="20632"/>
                      </a:lnTo>
                      <a:lnTo>
                        <a:pt x="0" y="20820"/>
                      </a:lnTo>
                      <a:lnTo>
                        <a:pt x="0" y="21492"/>
                      </a:lnTo>
                      <a:lnTo>
                        <a:pt x="589" y="21412"/>
                      </a:lnTo>
                      <a:lnTo>
                        <a:pt x="589" y="2160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8" name="Freeform 67"/>
                <p:cNvSpPr/>
                <p:nvPr/>
              </p:nvSpPr>
              <p:spPr>
                <a:xfrm>
                  <a:off x="1104900" y="16101"/>
                  <a:ext cx="22225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440"/>
                      </a:moveTo>
                      <a:lnTo>
                        <a:pt x="20057" y="0"/>
                      </a:lnTo>
                      <a:lnTo>
                        <a:pt x="21600" y="21600"/>
                      </a:lnTo>
                      <a:lnTo>
                        <a:pt x="0" y="19440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49" name="Freeform 68"/>
                <p:cNvSpPr/>
                <p:nvPr/>
              </p:nvSpPr>
              <p:spPr>
                <a:xfrm>
                  <a:off x="1096962" y="0"/>
                  <a:ext cx="36513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96" y="17192"/>
                      </a:moveTo>
                      <a:lnTo>
                        <a:pt x="7513" y="19396"/>
                      </a:lnTo>
                      <a:lnTo>
                        <a:pt x="20661" y="7053"/>
                      </a:lnTo>
                      <a:lnTo>
                        <a:pt x="14087" y="6612"/>
                      </a:lnTo>
                      <a:lnTo>
                        <a:pt x="15026" y="19837"/>
                      </a:lnTo>
                      <a:lnTo>
                        <a:pt x="17843" y="18073"/>
                      </a:lnTo>
                      <a:lnTo>
                        <a:pt x="4696" y="17192"/>
                      </a:lnTo>
                      <a:lnTo>
                        <a:pt x="0" y="19837"/>
                      </a:lnTo>
                      <a:lnTo>
                        <a:pt x="21600" y="21600"/>
                      </a:lnTo>
                      <a:lnTo>
                        <a:pt x="19722" y="0"/>
                      </a:lnTo>
                      <a:lnTo>
                        <a:pt x="0" y="19837"/>
                      </a:lnTo>
                      <a:lnTo>
                        <a:pt x="4696" y="17192"/>
                      </a:lnTo>
                      <a:close/>
                    </a:path>
                  </a:pathLst>
                </a:custGeom>
                <a:solidFill>
                  <a:srgbClr val="0000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0" name="Rectangle 206"/>
                <p:cNvSpPr/>
                <p:nvPr/>
              </p:nvSpPr>
              <p:spPr>
                <a:xfrm>
                  <a:off x="956468" y="82867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1" name="Freeform 207"/>
                <p:cNvSpPr/>
                <p:nvPr/>
              </p:nvSpPr>
              <p:spPr>
                <a:xfrm>
                  <a:off x="955675" y="788957"/>
                  <a:ext cx="12700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2" name="Rectangle 209"/>
                <p:cNvSpPr/>
                <p:nvPr/>
              </p:nvSpPr>
              <p:spPr>
                <a:xfrm>
                  <a:off x="954881" y="750314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3" name="Freeform 210"/>
                <p:cNvSpPr/>
                <p:nvPr/>
              </p:nvSpPr>
              <p:spPr>
                <a:xfrm>
                  <a:off x="952500" y="711671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4" name="Rectangle 211"/>
                <p:cNvSpPr/>
                <p:nvPr/>
              </p:nvSpPr>
              <p:spPr>
                <a:xfrm>
                  <a:off x="952500" y="673028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5" name="Freeform 212"/>
                <p:cNvSpPr/>
                <p:nvPr/>
              </p:nvSpPr>
              <p:spPr>
                <a:xfrm>
                  <a:off x="950912" y="633312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24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6" name="Rectangle 213"/>
                <p:cNvSpPr/>
                <p:nvPr/>
              </p:nvSpPr>
              <p:spPr>
                <a:xfrm>
                  <a:off x="950118" y="59466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7" name="Freeform 214"/>
                <p:cNvSpPr/>
                <p:nvPr/>
              </p:nvSpPr>
              <p:spPr>
                <a:xfrm>
                  <a:off x="949325" y="556026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8" name="Rectangle 215"/>
                <p:cNvSpPr/>
                <p:nvPr/>
              </p:nvSpPr>
              <p:spPr>
                <a:xfrm>
                  <a:off x="948531" y="516310"/>
                  <a:ext cx="12701" cy="32203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59" name="Freeform 216"/>
                <p:cNvSpPr/>
                <p:nvPr/>
              </p:nvSpPr>
              <p:spPr>
                <a:xfrm>
                  <a:off x="947737" y="477667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8900" y="0"/>
                      </a:lnTo>
                      <a:lnTo>
                        <a:pt x="0" y="0"/>
                      </a:lnTo>
                      <a:lnTo>
                        <a:pt x="27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0" name="Rectangle 217"/>
                <p:cNvSpPr/>
                <p:nvPr/>
              </p:nvSpPr>
              <p:spPr>
                <a:xfrm>
                  <a:off x="946943" y="43902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1" name="Freeform 218"/>
                <p:cNvSpPr/>
                <p:nvPr/>
              </p:nvSpPr>
              <p:spPr>
                <a:xfrm>
                  <a:off x="944562" y="400382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92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2" name="Rectangle 219"/>
                <p:cNvSpPr/>
                <p:nvPr/>
              </p:nvSpPr>
              <p:spPr>
                <a:xfrm>
                  <a:off x="944562" y="36066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3" name="Rectangle 220"/>
                <p:cNvSpPr/>
                <p:nvPr/>
              </p:nvSpPr>
              <p:spPr>
                <a:xfrm>
                  <a:off x="944562" y="322023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4" name="Rectangle 221"/>
                <p:cNvSpPr/>
                <p:nvPr/>
              </p:nvSpPr>
              <p:spPr>
                <a:xfrm>
                  <a:off x="942975" y="283380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5" name="Rectangle 222"/>
                <p:cNvSpPr/>
                <p:nvPr/>
              </p:nvSpPr>
              <p:spPr>
                <a:xfrm>
                  <a:off x="942975" y="244737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6" name="Rectangle 223"/>
                <p:cNvSpPr/>
                <p:nvPr/>
              </p:nvSpPr>
              <p:spPr>
                <a:xfrm>
                  <a:off x="940593" y="20502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7" name="Rectangle 224"/>
                <p:cNvSpPr/>
                <p:nvPr/>
              </p:nvSpPr>
              <p:spPr>
                <a:xfrm>
                  <a:off x="940593" y="166378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8" name="Rectangle 225"/>
                <p:cNvSpPr/>
                <p:nvPr/>
              </p:nvSpPr>
              <p:spPr>
                <a:xfrm>
                  <a:off x="940593" y="12773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69" name="Rectangle 226"/>
                <p:cNvSpPr/>
                <p:nvPr/>
              </p:nvSpPr>
              <p:spPr>
                <a:xfrm>
                  <a:off x="940593" y="8801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0" name="Rectangle 227"/>
                <p:cNvSpPr/>
                <p:nvPr/>
              </p:nvSpPr>
              <p:spPr>
                <a:xfrm>
                  <a:off x="940593" y="62257"/>
                  <a:ext cx="12701" cy="18248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1" name="Freeform 228"/>
                <p:cNvSpPr/>
                <p:nvPr/>
              </p:nvSpPr>
              <p:spPr>
                <a:xfrm>
                  <a:off x="935037" y="62257"/>
                  <a:ext cx="23813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152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2" name="Freeform 229"/>
                <p:cNvSpPr/>
                <p:nvPr/>
              </p:nvSpPr>
              <p:spPr>
                <a:xfrm>
                  <a:off x="930275" y="47230"/>
                  <a:ext cx="34925" cy="5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45" y="18843"/>
                      </a:moveTo>
                      <a:lnTo>
                        <a:pt x="6873" y="21140"/>
                      </a:lnTo>
                      <a:lnTo>
                        <a:pt x="13745" y="6894"/>
                      </a:lnTo>
                      <a:lnTo>
                        <a:pt x="6873" y="6894"/>
                      </a:lnTo>
                      <a:lnTo>
                        <a:pt x="13745" y="21140"/>
                      </a:lnTo>
                      <a:lnTo>
                        <a:pt x="17673" y="18843"/>
                      </a:lnTo>
                      <a:lnTo>
                        <a:pt x="2945" y="18843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0800" y="0"/>
                      </a:lnTo>
                      <a:lnTo>
                        <a:pt x="0" y="21600"/>
                      </a:lnTo>
                      <a:lnTo>
                        <a:pt x="2945" y="18843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3" name="Freeform 230"/>
                <p:cNvSpPr/>
                <p:nvPr/>
              </p:nvSpPr>
              <p:spPr>
                <a:xfrm>
                  <a:off x="942975" y="827599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4" name="Freeform 231"/>
                <p:cNvSpPr/>
                <p:nvPr/>
              </p:nvSpPr>
              <p:spPr>
                <a:xfrm>
                  <a:off x="931862" y="788957"/>
                  <a:ext cx="19051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5" name="Freeform 232"/>
                <p:cNvSpPr/>
                <p:nvPr/>
              </p:nvSpPr>
              <p:spPr>
                <a:xfrm>
                  <a:off x="922337" y="750314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6" name="Freeform 233"/>
                <p:cNvSpPr/>
                <p:nvPr/>
              </p:nvSpPr>
              <p:spPr>
                <a:xfrm>
                  <a:off x="911225" y="712744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7" name="Freeform 234"/>
                <p:cNvSpPr/>
                <p:nvPr/>
              </p:nvSpPr>
              <p:spPr>
                <a:xfrm>
                  <a:off x="901700" y="674102"/>
                  <a:ext cx="19050" cy="31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72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8" name="Freeform 235"/>
                <p:cNvSpPr/>
                <p:nvPr/>
              </p:nvSpPr>
              <p:spPr>
                <a:xfrm>
                  <a:off x="889000" y="636532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44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79" name="Freeform 236"/>
                <p:cNvSpPr/>
                <p:nvPr/>
              </p:nvSpPr>
              <p:spPr>
                <a:xfrm>
                  <a:off x="877887" y="595743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9969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0" name="Freeform 237"/>
                <p:cNvSpPr/>
                <p:nvPr/>
              </p:nvSpPr>
              <p:spPr>
                <a:xfrm>
                  <a:off x="868362" y="55924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1" name="Freeform 238"/>
                <p:cNvSpPr/>
                <p:nvPr/>
              </p:nvSpPr>
              <p:spPr>
                <a:xfrm>
                  <a:off x="857250" y="520604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216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2" name="Freeform 239"/>
                <p:cNvSpPr/>
                <p:nvPr/>
              </p:nvSpPr>
              <p:spPr>
                <a:xfrm>
                  <a:off x="847725" y="483034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3" name="Freeform 240"/>
                <p:cNvSpPr/>
                <p:nvPr/>
              </p:nvSpPr>
              <p:spPr>
                <a:xfrm>
                  <a:off x="836612" y="444392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4" name="Freeform 241"/>
                <p:cNvSpPr/>
                <p:nvPr/>
              </p:nvSpPr>
              <p:spPr>
                <a:xfrm>
                  <a:off x="825500" y="406822"/>
                  <a:ext cx="2063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3292" y="0"/>
                      </a:lnTo>
                      <a:lnTo>
                        <a:pt x="0" y="0"/>
                      </a:lnTo>
                      <a:lnTo>
                        <a:pt x="8308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5" name="Freeform 242"/>
                <p:cNvSpPr/>
                <p:nvPr/>
              </p:nvSpPr>
              <p:spPr>
                <a:xfrm>
                  <a:off x="814387" y="367106"/>
                  <a:ext cx="22226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0800" y="0"/>
                      </a:lnTo>
                      <a:lnTo>
                        <a:pt x="0" y="2090"/>
                      </a:lnTo>
                      <a:lnTo>
                        <a:pt x="9257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6" name="Freeform 243"/>
                <p:cNvSpPr/>
                <p:nvPr/>
              </p:nvSpPr>
              <p:spPr>
                <a:xfrm>
                  <a:off x="804862" y="32953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7" name="Freeform 244"/>
                <p:cNvSpPr/>
                <p:nvPr/>
              </p:nvSpPr>
              <p:spPr>
                <a:xfrm>
                  <a:off x="793750" y="290894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1631" y="0"/>
                      </a:lnTo>
                      <a:lnTo>
                        <a:pt x="0" y="1440"/>
                      </a:lnTo>
                      <a:lnTo>
                        <a:pt x="9969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8" name="Freeform 245"/>
                <p:cNvSpPr/>
                <p:nvPr/>
              </p:nvSpPr>
              <p:spPr>
                <a:xfrm>
                  <a:off x="784225" y="253324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2600" y="0"/>
                      </a:lnTo>
                      <a:lnTo>
                        <a:pt x="0" y="0"/>
                      </a:lnTo>
                      <a:lnTo>
                        <a:pt x="90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89" name="Freeform 246"/>
                <p:cNvSpPr/>
                <p:nvPr/>
              </p:nvSpPr>
              <p:spPr>
                <a:xfrm>
                  <a:off x="773112" y="212535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250"/>
                      </a:moveTo>
                      <a:lnTo>
                        <a:pt x="14954" y="9450"/>
                      </a:lnTo>
                      <a:lnTo>
                        <a:pt x="11631" y="0"/>
                      </a:lnTo>
                      <a:lnTo>
                        <a:pt x="0" y="2025"/>
                      </a:lnTo>
                      <a:lnTo>
                        <a:pt x="3323" y="10800"/>
                      </a:lnTo>
                      <a:lnTo>
                        <a:pt x="9969" y="21600"/>
                      </a:lnTo>
                      <a:lnTo>
                        <a:pt x="21600" y="202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0" name="Freeform 247"/>
                <p:cNvSpPr/>
                <p:nvPr/>
              </p:nvSpPr>
              <p:spPr>
                <a:xfrm>
                  <a:off x="763587" y="174965"/>
                  <a:ext cx="19051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10"/>
                      </a:moveTo>
                      <a:lnTo>
                        <a:pt x="12600" y="0"/>
                      </a:lnTo>
                      <a:lnTo>
                        <a:pt x="0" y="2090"/>
                      </a:lnTo>
                      <a:lnTo>
                        <a:pt x="7200" y="21600"/>
                      </a:lnTo>
                      <a:lnTo>
                        <a:pt x="21600" y="1951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1" name="Freeform 248"/>
                <p:cNvSpPr/>
                <p:nvPr/>
              </p:nvSpPr>
              <p:spPr>
                <a:xfrm>
                  <a:off x="750887" y="136323"/>
                  <a:ext cx="22226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9575"/>
                      </a:moveTo>
                      <a:lnTo>
                        <a:pt x="12343" y="0"/>
                      </a:lnTo>
                      <a:lnTo>
                        <a:pt x="0" y="2025"/>
                      </a:lnTo>
                      <a:lnTo>
                        <a:pt x="9257" y="21600"/>
                      </a:lnTo>
                      <a:lnTo>
                        <a:pt x="21600" y="19575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2" name="Freeform 249"/>
                <p:cNvSpPr/>
                <p:nvPr/>
              </p:nvSpPr>
              <p:spPr>
                <a:xfrm>
                  <a:off x="741362" y="98753"/>
                  <a:ext cx="19051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0160"/>
                      </a:moveTo>
                      <a:lnTo>
                        <a:pt x="14400" y="0"/>
                      </a:lnTo>
                      <a:lnTo>
                        <a:pt x="0" y="1440"/>
                      </a:lnTo>
                      <a:lnTo>
                        <a:pt x="9000" y="21600"/>
                      </a:lnTo>
                      <a:lnTo>
                        <a:pt x="21600" y="2016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3" name="Freeform 250"/>
                <p:cNvSpPr/>
                <p:nvPr/>
              </p:nvSpPr>
              <p:spPr>
                <a:xfrm>
                  <a:off x="736600" y="75138"/>
                  <a:ext cx="14288" cy="17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16800" y="0"/>
                      </a:lnTo>
                      <a:lnTo>
                        <a:pt x="0" y="0"/>
                      </a:lnTo>
                      <a:lnTo>
                        <a:pt x="4800" y="2160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4" name="Freeform 251"/>
                <p:cNvSpPr/>
                <p:nvPr/>
              </p:nvSpPr>
              <p:spPr>
                <a:xfrm>
                  <a:off x="738187" y="75138"/>
                  <a:ext cx="22226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86" y="0"/>
                      </a:lnTo>
                      <a:lnTo>
                        <a:pt x="21600" y="1951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5" name="Freeform 252"/>
                <p:cNvSpPr/>
                <p:nvPr/>
              </p:nvSpPr>
              <p:spPr>
                <a:xfrm>
                  <a:off x="731837" y="60111"/>
                  <a:ext cx="36513" cy="51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757" y="18450"/>
                      </a:moveTo>
                      <a:lnTo>
                        <a:pt x="6574" y="20250"/>
                      </a:lnTo>
                      <a:lnTo>
                        <a:pt x="9391" y="6300"/>
                      </a:lnTo>
                      <a:lnTo>
                        <a:pt x="2817" y="7200"/>
                      </a:lnTo>
                      <a:lnTo>
                        <a:pt x="14087" y="19350"/>
                      </a:lnTo>
                      <a:lnTo>
                        <a:pt x="16904" y="17100"/>
                      </a:lnTo>
                      <a:lnTo>
                        <a:pt x="3757" y="18450"/>
                      </a:lnTo>
                      <a:lnTo>
                        <a:pt x="0" y="21600"/>
                      </a:lnTo>
                      <a:lnTo>
                        <a:pt x="21600" y="20250"/>
                      </a:lnTo>
                      <a:lnTo>
                        <a:pt x="3757" y="0"/>
                      </a:lnTo>
                      <a:lnTo>
                        <a:pt x="0" y="21600"/>
                      </a:lnTo>
                      <a:lnTo>
                        <a:pt x="3757" y="184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6" name="Rectangle 253"/>
                <p:cNvSpPr/>
                <p:nvPr/>
              </p:nvSpPr>
              <p:spPr>
                <a:xfrm>
                  <a:off x="959643" y="87482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7" name="Rectangle 254"/>
                <p:cNvSpPr/>
                <p:nvPr/>
              </p:nvSpPr>
              <p:spPr>
                <a:xfrm>
                  <a:off x="962025" y="914546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8" name="Rectangle 255"/>
                <p:cNvSpPr/>
                <p:nvPr/>
              </p:nvSpPr>
              <p:spPr>
                <a:xfrm>
                  <a:off x="962025" y="953188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99" name="Rectangle 256"/>
                <p:cNvSpPr/>
                <p:nvPr/>
              </p:nvSpPr>
              <p:spPr>
                <a:xfrm>
                  <a:off x="964406" y="991831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0" name="Freeform 257"/>
                <p:cNvSpPr/>
                <p:nvPr/>
              </p:nvSpPr>
              <p:spPr>
                <a:xfrm>
                  <a:off x="965200" y="1030474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1" name="Rectangle 258"/>
                <p:cNvSpPr/>
                <p:nvPr/>
              </p:nvSpPr>
              <p:spPr>
                <a:xfrm>
                  <a:off x="965993" y="1070190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2" name="Freeform 259"/>
                <p:cNvSpPr/>
                <p:nvPr/>
              </p:nvSpPr>
              <p:spPr>
                <a:xfrm>
                  <a:off x="966787" y="1108833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3" name="Rectangle 260"/>
                <p:cNvSpPr/>
                <p:nvPr/>
              </p:nvSpPr>
              <p:spPr>
                <a:xfrm>
                  <a:off x="967581" y="1147476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4" name="Freeform 261"/>
                <p:cNvSpPr/>
                <p:nvPr/>
              </p:nvSpPr>
              <p:spPr>
                <a:xfrm>
                  <a:off x="968375" y="118719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5" name="Rectangle 262"/>
                <p:cNvSpPr/>
                <p:nvPr/>
              </p:nvSpPr>
              <p:spPr>
                <a:xfrm>
                  <a:off x="969168" y="122583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6" name="Freeform 263"/>
                <p:cNvSpPr/>
                <p:nvPr/>
              </p:nvSpPr>
              <p:spPr>
                <a:xfrm>
                  <a:off x="969962" y="1264478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7" name="Rectangle 264"/>
                <p:cNvSpPr/>
                <p:nvPr/>
              </p:nvSpPr>
              <p:spPr>
                <a:xfrm>
                  <a:off x="971550" y="1303120"/>
                  <a:ext cx="12700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8" name="Freeform 265"/>
                <p:cNvSpPr/>
                <p:nvPr/>
              </p:nvSpPr>
              <p:spPr>
                <a:xfrm>
                  <a:off x="971550" y="134283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8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09" name="Rectangle 266"/>
                <p:cNvSpPr/>
                <p:nvPr/>
              </p:nvSpPr>
              <p:spPr>
                <a:xfrm>
                  <a:off x="973931" y="1381479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0" name="Freeform 267"/>
                <p:cNvSpPr/>
                <p:nvPr/>
              </p:nvSpPr>
              <p:spPr>
                <a:xfrm>
                  <a:off x="974725" y="1420122"/>
                  <a:ext cx="1270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1" name="Rectangle 268"/>
                <p:cNvSpPr/>
                <p:nvPr/>
              </p:nvSpPr>
              <p:spPr>
                <a:xfrm>
                  <a:off x="975518" y="1458765"/>
                  <a:ext cx="12701" cy="31129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2" name="Freeform 269"/>
                <p:cNvSpPr/>
                <p:nvPr/>
              </p:nvSpPr>
              <p:spPr>
                <a:xfrm>
                  <a:off x="976312" y="1498481"/>
                  <a:ext cx="1270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700" y="21600"/>
                      </a:lnTo>
                      <a:lnTo>
                        <a:pt x="21600" y="21600"/>
                      </a:lnTo>
                      <a:lnTo>
                        <a:pt x="189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3" name="Freeform 270"/>
                <p:cNvSpPr/>
                <p:nvPr/>
              </p:nvSpPr>
              <p:spPr>
                <a:xfrm>
                  <a:off x="977900" y="1537124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68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4" name="Freeform 271"/>
                <p:cNvSpPr/>
                <p:nvPr/>
              </p:nvSpPr>
              <p:spPr>
                <a:xfrm>
                  <a:off x="979487" y="1575767"/>
                  <a:ext cx="14288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400" y="21600"/>
                      </a:lnTo>
                      <a:lnTo>
                        <a:pt x="21600" y="21600"/>
                      </a:lnTo>
                      <a:lnTo>
                        <a:pt x="192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5" name="Rectangle 272"/>
                <p:cNvSpPr/>
                <p:nvPr/>
              </p:nvSpPr>
              <p:spPr>
                <a:xfrm>
                  <a:off x="983456" y="1614500"/>
                  <a:ext cx="12701" cy="12701"/>
                </a:xfrm>
                <a:prstGeom prst="rect">
                  <a:avLst/>
                </a:pr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6" name="Freeform 273"/>
                <p:cNvSpPr/>
                <p:nvPr/>
              </p:nvSpPr>
              <p:spPr>
                <a:xfrm>
                  <a:off x="976312" y="1594015"/>
                  <a:ext cx="22226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12343" y="21600"/>
                      </a:ln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7" name="Freeform 274"/>
                <p:cNvSpPr/>
                <p:nvPr/>
              </p:nvSpPr>
              <p:spPr>
                <a:xfrm>
                  <a:off x="969962" y="1590795"/>
                  <a:ext cx="34926" cy="51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673" y="3150"/>
                      </a:moveTo>
                      <a:lnTo>
                        <a:pt x="14727" y="900"/>
                      </a:lnTo>
                      <a:lnTo>
                        <a:pt x="8836" y="14400"/>
                      </a:lnTo>
                      <a:lnTo>
                        <a:pt x="15709" y="14400"/>
                      </a:lnTo>
                      <a:lnTo>
                        <a:pt x="6873" y="900"/>
                      </a:lnTo>
                      <a:lnTo>
                        <a:pt x="3927" y="3150"/>
                      </a:lnTo>
                      <a:lnTo>
                        <a:pt x="17673" y="3150"/>
                      </a:lnTo>
                      <a:lnTo>
                        <a:pt x="21600" y="0"/>
                      </a:lnTo>
                      <a:lnTo>
                        <a:pt x="0" y="450"/>
                      </a:lnTo>
                      <a:lnTo>
                        <a:pt x="11782" y="21600"/>
                      </a:lnTo>
                      <a:lnTo>
                        <a:pt x="21600" y="0"/>
                      </a:lnTo>
                      <a:lnTo>
                        <a:pt x="17673" y="315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8" name="Freeform 275"/>
                <p:cNvSpPr/>
                <p:nvPr/>
              </p:nvSpPr>
              <p:spPr>
                <a:xfrm>
                  <a:off x="944562" y="874829"/>
                  <a:ext cx="22226" cy="34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0" y="19575"/>
                      </a:lnTo>
                      <a:lnTo>
                        <a:pt x="12343" y="21600"/>
                      </a:lnTo>
                      <a:lnTo>
                        <a:pt x="21600" y="2025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19" name="Freeform 276"/>
                <p:cNvSpPr/>
                <p:nvPr/>
              </p:nvSpPr>
              <p:spPr>
                <a:xfrm>
                  <a:off x="933450" y="912399"/>
                  <a:ext cx="22225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575"/>
                      </a:lnTo>
                      <a:lnTo>
                        <a:pt x="10800" y="21600"/>
                      </a:lnTo>
                      <a:lnTo>
                        <a:pt x="21600" y="2025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0" name="Freeform 277"/>
                <p:cNvSpPr/>
                <p:nvPr/>
              </p:nvSpPr>
              <p:spPr>
                <a:xfrm>
                  <a:off x="923925" y="952115"/>
                  <a:ext cx="1905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1944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1" name="Freeform 278"/>
                <p:cNvSpPr/>
                <p:nvPr/>
              </p:nvSpPr>
              <p:spPr>
                <a:xfrm>
                  <a:off x="912812" y="990758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2" name="Freeform 279"/>
                <p:cNvSpPr/>
                <p:nvPr/>
              </p:nvSpPr>
              <p:spPr>
                <a:xfrm>
                  <a:off x="901700" y="1028327"/>
                  <a:ext cx="19050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1440"/>
                      </a:lnTo>
                      <a:lnTo>
                        <a:pt x="72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3" name="Freeform 280"/>
                <p:cNvSpPr/>
                <p:nvPr/>
              </p:nvSpPr>
              <p:spPr>
                <a:xfrm>
                  <a:off x="889000" y="1065897"/>
                  <a:ext cx="22225" cy="3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206"/>
                      </a:lnTo>
                      <a:lnTo>
                        <a:pt x="12343" y="21600"/>
                      </a:lnTo>
                      <a:lnTo>
                        <a:pt x="21600" y="1394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4" name="Freeform 281"/>
                <p:cNvSpPr/>
                <p:nvPr/>
              </p:nvSpPr>
              <p:spPr>
                <a:xfrm>
                  <a:off x="877887" y="1104539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5" name="Freeform 282"/>
                <p:cNvSpPr/>
                <p:nvPr/>
              </p:nvSpPr>
              <p:spPr>
                <a:xfrm>
                  <a:off x="866775" y="1142109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10"/>
                      </a:lnTo>
                      <a:lnTo>
                        <a:pt x="11631" y="21600"/>
                      </a:lnTo>
                      <a:lnTo>
                        <a:pt x="21600" y="209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6" name="Freeform 283"/>
                <p:cNvSpPr/>
                <p:nvPr/>
              </p:nvSpPr>
              <p:spPr>
                <a:xfrm>
                  <a:off x="855662" y="1179678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7" name="Freeform 284"/>
                <p:cNvSpPr/>
                <p:nvPr/>
              </p:nvSpPr>
              <p:spPr>
                <a:xfrm>
                  <a:off x="842962" y="1219394"/>
                  <a:ext cx="22226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20160"/>
                      </a:lnTo>
                      <a:lnTo>
                        <a:pt x="12343" y="21600"/>
                      </a:lnTo>
                      <a:lnTo>
                        <a:pt x="21600" y="144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8" name="Freeform 285"/>
                <p:cNvSpPr/>
                <p:nvPr/>
              </p:nvSpPr>
              <p:spPr>
                <a:xfrm>
                  <a:off x="833437" y="1258037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44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29" name="Freeform 286"/>
                <p:cNvSpPr/>
                <p:nvPr/>
              </p:nvSpPr>
              <p:spPr>
                <a:xfrm>
                  <a:off x="822325" y="1295607"/>
                  <a:ext cx="19050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0160"/>
                      </a:lnTo>
                      <a:lnTo>
                        <a:pt x="12600" y="21600"/>
                      </a:lnTo>
                      <a:lnTo>
                        <a:pt x="21600" y="216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0" name="Freeform 287"/>
                <p:cNvSpPr/>
                <p:nvPr/>
              </p:nvSpPr>
              <p:spPr>
                <a:xfrm>
                  <a:off x="811212" y="1334249"/>
                  <a:ext cx="19051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1" name="Freeform 288"/>
                <p:cNvSpPr/>
                <p:nvPr/>
              </p:nvSpPr>
              <p:spPr>
                <a:xfrm>
                  <a:off x="800100" y="1370745"/>
                  <a:ext cx="20638" cy="34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19575"/>
                      </a:lnTo>
                      <a:lnTo>
                        <a:pt x="11631" y="21600"/>
                      </a:lnTo>
                      <a:lnTo>
                        <a:pt x="21600" y="2025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2" name="Freeform 289"/>
                <p:cNvSpPr/>
                <p:nvPr/>
              </p:nvSpPr>
              <p:spPr>
                <a:xfrm>
                  <a:off x="787400" y="1410461"/>
                  <a:ext cx="22225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257" y="0"/>
                      </a:moveTo>
                      <a:lnTo>
                        <a:pt x="0" y="19440"/>
                      </a:lnTo>
                      <a:lnTo>
                        <a:pt x="12343" y="21600"/>
                      </a:lnTo>
                      <a:lnTo>
                        <a:pt x="21600" y="1440"/>
                      </a:lnTo>
                      <a:lnTo>
                        <a:pt x="9257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3" name="Freeform 290"/>
                <p:cNvSpPr/>
                <p:nvPr/>
              </p:nvSpPr>
              <p:spPr>
                <a:xfrm>
                  <a:off x="776287" y="1448031"/>
                  <a:ext cx="20638" cy="33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3323" y="12542"/>
                      </a:lnTo>
                      <a:lnTo>
                        <a:pt x="0" y="20206"/>
                      </a:lnTo>
                      <a:lnTo>
                        <a:pt x="11631" y="21600"/>
                      </a:lnTo>
                      <a:lnTo>
                        <a:pt x="16615" y="13935"/>
                      </a:lnTo>
                      <a:lnTo>
                        <a:pt x="21600" y="1394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4" name="Freeform 291"/>
                <p:cNvSpPr/>
                <p:nvPr/>
              </p:nvSpPr>
              <p:spPr>
                <a:xfrm>
                  <a:off x="765175" y="1486674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69" y="0"/>
                      </a:moveTo>
                      <a:lnTo>
                        <a:pt x="0" y="20160"/>
                      </a:lnTo>
                      <a:lnTo>
                        <a:pt x="11631" y="21600"/>
                      </a:lnTo>
                      <a:lnTo>
                        <a:pt x="21600" y="1440"/>
                      </a:lnTo>
                      <a:lnTo>
                        <a:pt x="9969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5" name="Freeform 292"/>
                <p:cNvSpPr/>
                <p:nvPr/>
              </p:nvSpPr>
              <p:spPr>
                <a:xfrm>
                  <a:off x="755650" y="1525316"/>
                  <a:ext cx="19050" cy="3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000" y="0"/>
                      </a:moveTo>
                      <a:lnTo>
                        <a:pt x="0" y="21600"/>
                      </a:lnTo>
                      <a:lnTo>
                        <a:pt x="12600" y="21600"/>
                      </a:lnTo>
                      <a:lnTo>
                        <a:pt x="21600" y="0"/>
                      </a:lnTo>
                      <a:lnTo>
                        <a:pt x="90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6" name="Freeform 293"/>
                <p:cNvSpPr/>
                <p:nvPr/>
              </p:nvSpPr>
              <p:spPr>
                <a:xfrm>
                  <a:off x="742950" y="1562886"/>
                  <a:ext cx="20638" cy="32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308" y="0"/>
                      </a:moveTo>
                      <a:lnTo>
                        <a:pt x="0" y="20160"/>
                      </a:lnTo>
                      <a:lnTo>
                        <a:pt x="13292" y="21600"/>
                      </a:lnTo>
                      <a:lnTo>
                        <a:pt x="21600" y="2160"/>
                      </a:lnTo>
                      <a:lnTo>
                        <a:pt x="8308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7" name="Freeform 294"/>
                <p:cNvSpPr/>
                <p:nvPr/>
              </p:nvSpPr>
              <p:spPr>
                <a:xfrm>
                  <a:off x="739775" y="1600546"/>
                  <a:ext cx="14288" cy="12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400" y="0"/>
                      </a:moveTo>
                      <a:lnTo>
                        <a:pt x="0" y="21600"/>
                      </a:lnTo>
                      <a:lnTo>
                        <a:pt x="16800" y="21600"/>
                      </a:lnTo>
                      <a:lnTo>
                        <a:pt x="21600" y="0"/>
                      </a:lnTo>
                      <a:lnTo>
                        <a:pt x="2400" y="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8" name="Freeform 295"/>
                <p:cNvSpPr/>
                <p:nvPr/>
              </p:nvSpPr>
              <p:spPr>
                <a:xfrm>
                  <a:off x="741362" y="1580060"/>
                  <a:ext cx="23813" cy="322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40"/>
                      </a:moveTo>
                      <a:lnTo>
                        <a:pt x="4320" y="21600"/>
                      </a:lnTo>
                      <a:lnTo>
                        <a:pt x="0" y="0"/>
                      </a:lnTo>
                      <a:lnTo>
                        <a:pt x="21600" y="1440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39" name="Freeform 296"/>
                <p:cNvSpPr/>
                <p:nvPr/>
              </p:nvSpPr>
              <p:spPr>
                <a:xfrm>
                  <a:off x="736600" y="1575767"/>
                  <a:ext cx="36513" cy="52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904" y="4408"/>
                      </a:moveTo>
                      <a:lnTo>
                        <a:pt x="13148" y="2204"/>
                      </a:lnTo>
                      <a:lnTo>
                        <a:pt x="1878" y="14547"/>
                      </a:lnTo>
                      <a:lnTo>
                        <a:pt x="8452" y="14988"/>
                      </a:lnTo>
                      <a:lnTo>
                        <a:pt x="6574" y="1763"/>
                      </a:lnTo>
                      <a:lnTo>
                        <a:pt x="2817" y="3527"/>
                      </a:lnTo>
                      <a:lnTo>
                        <a:pt x="16904" y="4408"/>
                      </a:lnTo>
                      <a:lnTo>
                        <a:pt x="21600" y="1763"/>
                      </a:lnTo>
                      <a:lnTo>
                        <a:pt x="0" y="0"/>
                      </a:lnTo>
                      <a:lnTo>
                        <a:pt x="2817" y="21600"/>
                      </a:lnTo>
                      <a:lnTo>
                        <a:pt x="21600" y="1763"/>
                      </a:lnTo>
                      <a:lnTo>
                        <a:pt x="16904" y="4408"/>
                      </a:lnTo>
                      <a:close/>
                    </a:path>
                  </a:pathLst>
                </a:custGeom>
                <a:solidFill>
                  <a:srgbClr val="00FF3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0" name="Rectangle 387"/>
                <p:cNvSpPr txBox="1"/>
                <p:nvPr/>
              </p:nvSpPr>
              <p:spPr>
                <a:xfrm>
                  <a:off x="936625" y="695570"/>
                  <a:ext cx="516546" cy="241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marL="342899" indent="-342899">
                    <a:buSzPct val="100000"/>
                    <a:buFont typeface="Arial"/>
                    <a:buChar char="•"/>
                    <a:defRPr sz="1900"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B</a:t>
                  </a:r>
                </a:p>
              </p:txBody>
            </p:sp>
            <p:sp>
              <p:nvSpPr>
                <p:cNvPr id="741" name="Oval 388"/>
                <p:cNvSpPr/>
                <p:nvPr/>
              </p:nvSpPr>
              <p:spPr>
                <a:xfrm>
                  <a:off x="1246187" y="602183"/>
                  <a:ext cx="188913" cy="12773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2" name="Freeform 389"/>
                <p:cNvSpPr/>
                <p:nvPr/>
              </p:nvSpPr>
              <p:spPr>
                <a:xfrm>
                  <a:off x="1241425" y="598963"/>
                  <a:ext cx="196850" cy="13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626"/>
                      </a:moveTo>
                      <a:lnTo>
                        <a:pt x="0" y="12194"/>
                      </a:lnTo>
                      <a:lnTo>
                        <a:pt x="174" y="12716"/>
                      </a:lnTo>
                      <a:lnTo>
                        <a:pt x="174" y="13413"/>
                      </a:lnTo>
                      <a:lnTo>
                        <a:pt x="348" y="13761"/>
                      </a:lnTo>
                      <a:lnTo>
                        <a:pt x="523" y="14284"/>
                      </a:lnTo>
                      <a:lnTo>
                        <a:pt x="523" y="14981"/>
                      </a:lnTo>
                      <a:lnTo>
                        <a:pt x="1219" y="16026"/>
                      </a:lnTo>
                      <a:lnTo>
                        <a:pt x="1568" y="16374"/>
                      </a:lnTo>
                      <a:lnTo>
                        <a:pt x="2090" y="17245"/>
                      </a:lnTo>
                      <a:lnTo>
                        <a:pt x="2439" y="17594"/>
                      </a:lnTo>
                      <a:lnTo>
                        <a:pt x="2613" y="18116"/>
                      </a:lnTo>
                      <a:lnTo>
                        <a:pt x="3135" y="18290"/>
                      </a:lnTo>
                      <a:lnTo>
                        <a:pt x="3310" y="18639"/>
                      </a:lnTo>
                      <a:lnTo>
                        <a:pt x="3832" y="19161"/>
                      </a:lnTo>
                      <a:lnTo>
                        <a:pt x="4529" y="19510"/>
                      </a:lnTo>
                      <a:lnTo>
                        <a:pt x="5052" y="20032"/>
                      </a:lnTo>
                      <a:lnTo>
                        <a:pt x="7316" y="21252"/>
                      </a:lnTo>
                      <a:lnTo>
                        <a:pt x="8013" y="21252"/>
                      </a:lnTo>
                      <a:lnTo>
                        <a:pt x="8361" y="21426"/>
                      </a:lnTo>
                      <a:lnTo>
                        <a:pt x="9406" y="21426"/>
                      </a:lnTo>
                      <a:lnTo>
                        <a:pt x="9929" y="21600"/>
                      </a:lnTo>
                      <a:lnTo>
                        <a:pt x="11148" y="21600"/>
                      </a:lnTo>
                      <a:lnTo>
                        <a:pt x="11671" y="21426"/>
                      </a:lnTo>
                      <a:lnTo>
                        <a:pt x="13065" y="21426"/>
                      </a:lnTo>
                      <a:lnTo>
                        <a:pt x="13413" y="21252"/>
                      </a:lnTo>
                      <a:lnTo>
                        <a:pt x="13587" y="21252"/>
                      </a:lnTo>
                      <a:lnTo>
                        <a:pt x="14458" y="21077"/>
                      </a:lnTo>
                      <a:lnTo>
                        <a:pt x="16374" y="20032"/>
                      </a:lnTo>
                      <a:lnTo>
                        <a:pt x="16723" y="19510"/>
                      </a:lnTo>
                      <a:lnTo>
                        <a:pt x="17594" y="19161"/>
                      </a:lnTo>
                      <a:lnTo>
                        <a:pt x="18116" y="18639"/>
                      </a:lnTo>
                      <a:lnTo>
                        <a:pt x="18290" y="18290"/>
                      </a:lnTo>
                      <a:lnTo>
                        <a:pt x="18639" y="18116"/>
                      </a:lnTo>
                      <a:lnTo>
                        <a:pt x="19161" y="17594"/>
                      </a:lnTo>
                      <a:lnTo>
                        <a:pt x="19510" y="16723"/>
                      </a:lnTo>
                      <a:lnTo>
                        <a:pt x="20032" y="16374"/>
                      </a:lnTo>
                      <a:lnTo>
                        <a:pt x="21077" y="14458"/>
                      </a:lnTo>
                      <a:lnTo>
                        <a:pt x="21252" y="13587"/>
                      </a:lnTo>
                      <a:lnTo>
                        <a:pt x="21252" y="13413"/>
                      </a:lnTo>
                      <a:lnTo>
                        <a:pt x="21426" y="13065"/>
                      </a:lnTo>
                      <a:lnTo>
                        <a:pt x="21426" y="11671"/>
                      </a:lnTo>
                      <a:lnTo>
                        <a:pt x="21600" y="11148"/>
                      </a:lnTo>
                      <a:lnTo>
                        <a:pt x="21600" y="9929"/>
                      </a:lnTo>
                      <a:lnTo>
                        <a:pt x="21426" y="9406"/>
                      </a:lnTo>
                      <a:lnTo>
                        <a:pt x="21426" y="8361"/>
                      </a:lnTo>
                      <a:lnTo>
                        <a:pt x="21252" y="8013"/>
                      </a:lnTo>
                      <a:lnTo>
                        <a:pt x="21252" y="7316"/>
                      </a:lnTo>
                      <a:lnTo>
                        <a:pt x="20032" y="5052"/>
                      </a:lnTo>
                      <a:lnTo>
                        <a:pt x="19510" y="4529"/>
                      </a:lnTo>
                      <a:lnTo>
                        <a:pt x="19161" y="3658"/>
                      </a:lnTo>
                      <a:lnTo>
                        <a:pt x="18639" y="3310"/>
                      </a:lnTo>
                      <a:lnTo>
                        <a:pt x="18290" y="3135"/>
                      </a:lnTo>
                      <a:lnTo>
                        <a:pt x="18116" y="2613"/>
                      </a:lnTo>
                      <a:lnTo>
                        <a:pt x="17594" y="2439"/>
                      </a:lnTo>
                      <a:lnTo>
                        <a:pt x="17245" y="2090"/>
                      </a:lnTo>
                      <a:lnTo>
                        <a:pt x="16374" y="1568"/>
                      </a:lnTo>
                      <a:lnTo>
                        <a:pt x="16026" y="1219"/>
                      </a:lnTo>
                      <a:lnTo>
                        <a:pt x="14981" y="523"/>
                      </a:lnTo>
                      <a:lnTo>
                        <a:pt x="14284" y="523"/>
                      </a:lnTo>
                      <a:lnTo>
                        <a:pt x="13935" y="348"/>
                      </a:lnTo>
                      <a:lnTo>
                        <a:pt x="13413" y="174"/>
                      </a:lnTo>
                      <a:lnTo>
                        <a:pt x="12890" y="174"/>
                      </a:lnTo>
                      <a:lnTo>
                        <a:pt x="12194" y="0"/>
                      </a:lnTo>
                      <a:lnTo>
                        <a:pt x="8884" y="0"/>
                      </a:lnTo>
                      <a:lnTo>
                        <a:pt x="8361" y="174"/>
                      </a:lnTo>
                      <a:lnTo>
                        <a:pt x="8187" y="174"/>
                      </a:lnTo>
                      <a:lnTo>
                        <a:pt x="7316" y="348"/>
                      </a:lnTo>
                      <a:lnTo>
                        <a:pt x="6968" y="523"/>
                      </a:lnTo>
                      <a:lnTo>
                        <a:pt x="6445" y="523"/>
                      </a:lnTo>
                      <a:lnTo>
                        <a:pt x="5400" y="1219"/>
                      </a:lnTo>
                      <a:lnTo>
                        <a:pt x="5052" y="1568"/>
                      </a:lnTo>
                      <a:lnTo>
                        <a:pt x="4181" y="2090"/>
                      </a:lnTo>
                      <a:lnTo>
                        <a:pt x="3832" y="2439"/>
                      </a:lnTo>
                      <a:lnTo>
                        <a:pt x="3310" y="2613"/>
                      </a:lnTo>
                      <a:lnTo>
                        <a:pt x="3135" y="3135"/>
                      </a:lnTo>
                      <a:lnTo>
                        <a:pt x="2613" y="3310"/>
                      </a:lnTo>
                      <a:lnTo>
                        <a:pt x="2439" y="3658"/>
                      </a:lnTo>
                      <a:lnTo>
                        <a:pt x="2090" y="4181"/>
                      </a:lnTo>
                      <a:lnTo>
                        <a:pt x="1568" y="5052"/>
                      </a:lnTo>
                      <a:lnTo>
                        <a:pt x="1219" y="5400"/>
                      </a:lnTo>
                      <a:lnTo>
                        <a:pt x="523" y="6445"/>
                      </a:lnTo>
                      <a:lnTo>
                        <a:pt x="523" y="6968"/>
                      </a:lnTo>
                      <a:lnTo>
                        <a:pt x="348" y="7316"/>
                      </a:lnTo>
                      <a:lnTo>
                        <a:pt x="174" y="8187"/>
                      </a:lnTo>
                      <a:lnTo>
                        <a:pt x="174" y="8361"/>
                      </a:lnTo>
                      <a:lnTo>
                        <a:pt x="0" y="8710"/>
                      </a:lnTo>
                      <a:lnTo>
                        <a:pt x="0" y="10626"/>
                      </a:lnTo>
                      <a:lnTo>
                        <a:pt x="1219" y="10626"/>
                      </a:lnTo>
                      <a:lnTo>
                        <a:pt x="1219" y="9232"/>
                      </a:lnTo>
                      <a:lnTo>
                        <a:pt x="1394" y="8710"/>
                      </a:lnTo>
                      <a:lnTo>
                        <a:pt x="1394" y="8187"/>
                      </a:lnTo>
                      <a:lnTo>
                        <a:pt x="1568" y="7665"/>
                      </a:lnTo>
                      <a:lnTo>
                        <a:pt x="1916" y="7316"/>
                      </a:lnTo>
                      <a:lnTo>
                        <a:pt x="1916" y="6968"/>
                      </a:lnTo>
                      <a:lnTo>
                        <a:pt x="2090" y="6271"/>
                      </a:lnTo>
                      <a:lnTo>
                        <a:pt x="2439" y="5923"/>
                      </a:lnTo>
                      <a:lnTo>
                        <a:pt x="2961" y="5052"/>
                      </a:lnTo>
                      <a:lnTo>
                        <a:pt x="3310" y="4529"/>
                      </a:lnTo>
                      <a:lnTo>
                        <a:pt x="3484" y="4181"/>
                      </a:lnTo>
                      <a:lnTo>
                        <a:pt x="4006" y="4006"/>
                      </a:lnTo>
                      <a:lnTo>
                        <a:pt x="4181" y="3484"/>
                      </a:lnTo>
                      <a:lnTo>
                        <a:pt x="4529" y="3310"/>
                      </a:lnTo>
                      <a:lnTo>
                        <a:pt x="5052" y="2961"/>
                      </a:lnTo>
                      <a:lnTo>
                        <a:pt x="5923" y="2439"/>
                      </a:lnTo>
                      <a:lnTo>
                        <a:pt x="6271" y="2090"/>
                      </a:lnTo>
                      <a:lnTo>
                        <a:pt x="6968" y="1916"/>
                      </a:lnTo>
                      <a:lnTo>
                        <a:pt x="7316" y="1916"/>
                      </a:lnTo>
                      <a:lnTo>
                        <a:pt x="7665" y="1568"/>
                      </a:lnTo>
                      <a:lnTo>
                        <a:pt x="8187" y="1394"/>
                      </a:lnTo>
                      <a:lnTo>
                        <a:pt x="8884" y="1394"/>
                      </a:lnTo>
                      <a:lnTo>
                        <a:pt x="9232" y="1219"/>
                      </a:lnTo>
                      <a:lnTo>
                        <a:pt x="12194" y="1219"/>
                      </a:lnTo>
                      <a:lnTo>
                        <a:pt x="12890" y="1394"/>
                      </a:lnTo>
                      <a:lnTo>
                        <a:pt x="13065" y="1394"/>
                      </a:lnTo>
                      <a:lnTo>
                        <a:pt x="13413" y="1568"/>
                      </a:lnTo>
                      <a:lnTo>
                        <a:pt x="14284" y="1916"/>
                      </a:lnTo>
                      <a:lnTo>
                        <a:pt x="14458" y="1916"/>
                      </a:lnTo>
                      <a:lnTo>
                        <a:pt x="15155" y="2090"/>
                      </a:lnTo>
                      <a:lnTo>
                        <a:pt x="15503" y="2439"/>
                      </a:lnTo>
                      <a:lnTo>
                        <a:pt x="16374" y="2961"/>
                      </a:lnTo>
                      <a:lnTo>
                        <a:pt x="16723" y="3310"/>
                      </a:lnTo>
                      <a:lnTo>
                        <a:pt x="17245" y="3484"/>
                      </a:lnTo>
                      <a:lnTo>
                        <a:pt x="17419" y="4006"/>
                      </a:lnTo>
                      <a:lnTo>
                        <a:pt x="17942" y="4181"/>
                      </a:lnTo>
                      <a:lnTo>
                        <a:pt x="18290" y="4529"/>
                      </a:lnTo>
                      <a:lnTo>
                        <a:pt x="18639" y="5400"/>
                      </a:lnTo>
                      <a:lnTo>
                        <a:pt x="19161" y="5923"/>
                      </a:lnTo>
                      <a:lnTo>
                        <a:pt x="20032" y="7665"/>
                      </a:lnTo>
                      <a:lnTo>
                        <a:pt x="20032" y="8361"/>
                      </a:lnTo>
                      <a:lnTo>
                        <a:pt x="20206" y="8710"/>
                      </a:lnTo>
                      <a:lnTo>
                        <a:pt x="20206" y="9929"/>
                      </a:lnTo>
                      <a:lnTo>
                        <a:pt x="20381" y="10277"/>
                      </a:lnTo>
                      <a:lnTo>
                        <a:pt x="20381" y="11148"/>
                      </a:lnTo>
                      <a:lnTo>
                        <a:pt x="20206" y="11671"/>
                      </a:lnTo>
                      <a:lnTo>
                        <a:pt x="20206" y="12542"/>
                      </a:lnTo>
                      <a:lnTo>
                        <a:pt x="20032" y="13065"/>
                      </a:lnTo>
                      <a:lnTo>
                        <a:pt x="20032" y="13587"/>
                      </a:lnTo>
                      <a:lnTo>
                        <a:pt x="19684" y="14110"/>
                      </a:lnTo>
                      <a:lnTo>
                        <a:pt x="19161" y="15503"/>
                      </a:lnTo>
                      <a:lnTo>
                        <a:pt x="18639" y="16026"/>
                      </a:lnTo>
                      <a:lnTo>
                        <a:pt x="18290" y="16723"/>
                      </a:lnTo>
                      <a:lnTo>
                        <a:pt x="17942" y="17245"/>
                      </a:lnTo>
                      <a:lnTo>
                        <a:pt x="17419" y="17419"/>
                      </a:lnTo>
                      <a:lnTo>
                        <a:pt x="17245" y="17768"/>
                      </a:lnTo>
                      <a:lnTo>
                        <a:pt x="16723" y="18290"/>
                      </a:lnTo>
                      <a:lnTo>
                        <a:pt x="16026" y="18639"/>
                      </a:lnTo>
                      <a:lnTo>
                        <a:pt x="15503" y="19161"/>
                      </a:lnTo>
                      <a:lnTo>
                        <a:pt x="14110" y="19684"/>
                      </a:lnTo>
                      <a:lnTo>
                        <a:pt x="13587" y="20032"/>
                      </a:lnTo>
                      <a:lnTo>
                        <a:pt x="13065" y="20032"/>
                      </a:lnTo>
                      <a:lnTo>
                        <a:pt x="12542" y="20206"/>
                      </a:lnTo>
                      <a:lnTo>
                        <a:pt x="11671" y="20206"/>
                      </a:lnTo>
                      <a:lnTo>
                        <a:pt x="11148" y="20381"/>
                      </a:lnTo>
                      <a:lnTo>
                        <a:pt x="10277" y="20381"/>
                      </a:lnTo>
                      <a:lnTo>
                        <a:pt x="9929" y="20206"/>
                      </a:lnTo>
                      <a:lnTo>
                        <a:pt x="8884" y="20206"/>
                      </a:lnTo>
                      <a:lnTo>
                        <a:pt x="8361" y="20032"/>
                      </a:lnTo>
                      <a:lnTo>
                        <a:pt x="7665" y="20032"/>
                      </a:lnTo>
                      <a:lnTo>
                        <a:pt x="5923" y="19161"/>
                      </a:lnTo>
                      <a:lnTo>
                        <a:pt x="5400" y="18639"/>
                      </a:lnTo>
                      <a:lnTo>
                        <a:pt x="4529" y="18290"/>
                      </a:lnTo>
                      <a:lnTo>
                        <a:pt x="4181" y="17768"/>
                      </a:lnTo>
                      <a:lnTo>
                        <a:pt x="4006" y="17419"/>
                      </a:lnTo>
                      <a:lnTo>
                        <a:pt x="3484" y="17245"/>
                      </a:lnTo>
                      <a:lnTo>
                        <a:pt x="3310" y="16723"/>
                      </a:lnTo>
                      <a:lnTo>
                        <a:pt x="2961" y="16374"/>
                      </a:lnTo>
                      <a:lnTo>
                        <a:pt x="2439" y="15503"/>
                      </a:lnTo>
                      <a:lnTo>
                        <a:pt x="2090" y="15155"/>
                      </a:lnTo>
                      <a:lnTo>
                        <a:pt x="1916" y="14458"/>
                      </a:lnTo>
                      <a:lnTo>
                        <a:pt x="1916" y="14284"/>
                      </a:lnTo>
                      <a:lnTo>
                        <a:pt x="1568" y="13413"/>
                      </a:lnTo>
                      <a:lnTo>
                        <a:pt x="1394" y="13065"/>
                      </a:lnTo>
                      <a:lnTo>
                        <a:pt x="1394" y="12716"/>
                      </a:lnTo>
                      <a:lnTo>
                        <a:pt x="1219" y="12194"/>
                      </a:lnTo>
                      <a:lnTo>
                        <a:pt x="1219" y="10626"/>
                      </a:lnTo>
                      <a:lnTo>
                        <a:pt x="0" y="106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3" name="Freeform 390"/>
                <p:cNvSpPr/>
                <p:nvPr/>
              </p:nvSpPr>
              <p:spPr>
                <a:xfrm>
                  <a:off x="1268412" y="618284"/>
                  <a:ext cx="133351" cy="923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86" y="21600"/>
                      </a:moveTo>
                      <a:lnTo>
                        <a:pt x="21600" y="1256"/>
                      </a:lnTo>
                      <a:lnTo>
                        <a:pt x="20314" y="0"/>
                      </a:lnTo>
                      <a:lnTo>
                        <a:pt x="0" y="20344"/>
                      </a:lnTo>
                      <a:lnTo>
                        <a:pt x="1286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4" name="Freeform 391"/>
                <p:cNvSpPr/>
                <p:nvPr/>
              </p:nvSpPr>
              <p:spPr>
                <a:xfrm>
                  <a:off x="1277937" y="618284"/>
                  <a:ext cx="138113" cy="93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241"/>
                      </a:moveTo>
                      <a:lnTo>
                        <a:pt x="20359" y="21600"/>
                      </a:lnTo>
                      <a:lnTo>
                        <a:pt x="21600" y="20359"/>
                      </a:lnTo>
                      <a:lnTo>
                        <a:pt x="1241" y="0"/>
                      </a:lnTo>
                      <a:lnTo>
                        <a:pt x="0" y="12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748" name="Group 409"/>
              <p:cNvGrpSpPr/>
              <p:nvPr/>
            </p:nvGrpSpPr>
            <p:grpSpPr>
              <a:xfrm>
                <a:off x="2170181" y="561419"/>
                <a:ext cx="860141" cy="592176"/>
                <a:chOff x="0" y="0"/>
                <a:chExt cx="860140" cy="592175"/>
              </a:xfrm>
            </p:grpSpPr>
            <p:sp>
              <p:nvSpPr>
                <p:cNvPr id="746" name="Freeform 400"/>
                <p:cNvSpPr/>
                <p:nvPr/>
              </p:nvSpPr>
              <p:spPr>
                <a:xfrm rot="13001086">
                  <a:off x="65390" y="106630"/>
                  <a:ext cx="482601" cy="378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189" y="0"/>
                      </a:moveTo>
                      <a:lnTo>
                        <a:pt x="0" y="20192"/>
                      </a:lnTo>
                      <a:lnTo>
                        <a:pt x="1411" y="21600"/>
                      </a:lnTo>
                      <a:lnTo>
                        <a:pt x="21600" y="1408"/>
                      </a:lnTo>
                      <a:lnTo>
                        <a:pt x="201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747" name="Freeform 402"/>
                <p:cNvSpPr/>
                <p:nvPr/>
              </p:nvSpPr>
              <p:spPr>
                <a:xfrm rot="13001086">
                  <a:off x="397328" y="117532"/>
                  <a:ext cx="407988" cy="318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981" y="14323"/>
                      </a:moveTo>
                      <a:lnTo>
                        <a:pt x="11002" y="12186"/>
                      </a:lnTo>
                      <a:lnTo>
                        <a:pt x="2765" y="17095"/>
                      </a:lnTo>
                      <a:lnTo>
                        <a:pt x="4435" y="18828"/>
                      </a:lnTo>
                      <a:lnTo>
                        <a:pt x="9389" y="10569"/>
                      </a:lnTo>
                      <a:lnTo>
                        <a:pt x="7200" y="9587"/>
                      </a:lnTo>
                      <a:lnTo>
                        <a:pt x="4781" y="16749"/>
                      </a:lnTo>
                      <a:lnTo>
                        <a:pt x="11981" y="14323"/>
                      </a:lnTo>
                      <a:lnTo>
                        <a:pt x="21600" y="8605"/>
                      </a:lnTo>
                      <a:lnTo>
                        <a:pt x="6336" y="13745"/>
                      </a:lnTo>
                      <a:lnTo>
                        <a:pt x="7776" y="15247"/>
                      </a:lnTo>
                      <a:lnTo>
                        <a:pt x="12960" y="0"/>
                      </a:lnTo>
                      <a:lnTo>
                        <a:pt x="0" y="21600"/>
                      </a:lnTo>
                      <a:lnTo>
                        <a:pt x="21600" y="8605"/>
                      </a:lnTo>
                      <a:lnTo>
                        <a:pt x="11981" y="143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</p:grpSp>
      <p:sp>
        <p:nvSpPr>
          <p:cNvPr id="751" name="Rectangle 2"/>
          <p:cNvSpPr txBox="1"/>
          <p:nvPr/>
        </p:nvSpPr>
        <p:spPr>
          <a:xfrm>
            <a:off x="441255" y="1052736"/>
            <a:ext cx="840550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Impulso particelle cariche tramite curvatura della traettoria in campo magnetico  (Forza di Lorentz: F = qv x B)</a:t>
            </a:r>
          </a:p>
        </p:txBody>
      </p:sp>
      <p:sp>
        <p:nvSpPr>
          <p:cNvPr id="752" name="Rectangle 9"/>
          <p:cNvSpPr/>
          <p:nvPr/>
        </p:nvSpPr>
        <p:spPr>
          <a:xfrm>
            <a:off x="1619671" y="2770820"/>
            <a:ext cx="941389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53" name="Rectangle 39"/>
          <p:cNvSpPr/>
          <p:nvPr/>
        </p:nvSpPr>
        <p:spPr>
          <a:xfrm>
            <a:off x="4644008" y="2770284"/>
            <a:ext cx="941388" cy="12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54" name="Rectangle 421"/>
          <p:cNvSpPr txBox="1"/>
          <p:nvPr/>
        </p:nvSpPr>
        <p:spPr>
          <a:xfrm>
            <a:off x="441255" y="3789040"/>
            <a:ext cx="8557905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Energia: ``fermando’’ la particella in un materiale denso e misurando l’energia depositata. Per leptoni carichi la perdita di energia è proporzionale a  1/m</a:t>
            </a:r>
            <a:r>
              <a:rPr baseline="30000"/>
              <a:t>2</a:t>
            </a:r>
            <a:r>
              <a:t>.</a:t>
            </a:r>
          </a:p>
        </p:txBody>
      </p:sp>
      <p:pic>
        <p:nvPicPr>
          <p:cNvPr id="755" name="Picture 422" descr="Picture 4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811412"/>
            <a:ext cx="3240360" cy="1785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2627784" cy="2102624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Rectangle 2"/>
          <p:cNvSpPr txBox="1">
            <a:spLocks noGrp="1"/>
          </p:cNvSpPr>
          <p:nvPr>
            <p:ph type="title"/>
          </p:nvPr>
        </p:nvSpPr>
        <p:spPr>
          <a:xfrm>
            <a:off x="-324545" y="288031"/>
            <a:ext cx="9865098" cy="1340770"/>
          </a:xfrm>
          <a:prstGeom prst="rect">
            <a:avLst/>
          </a:prstGeom>
        </p:spPr>
        <p:txBody>
          <a:bodyPr/>
          <a:lstStyle>
            <a:lvl1pPr defTabSz="795527">
              <a:lnSpc>
                <a:spcPts val="5000"/>
              </a:lnSpc>
              <a:defRPr sz="3132">
                <a:effectLst>
                  <a:outerShdw blurRad="55245" dist="33147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Più grande l’energia più grande il rivelatore        (microscopio)</a:t>
            </a:r>
          </a:p>
        </p:txBody>
      </p:sp>
      <p:sp>
        <p:nvSpPr>
          <p:cNvPr id="761" name="AutoShape 6"/>
          <p:cNvSpPr/>
          <p:nvPr/>
        </p:nvSpPr>
        <p:spPr>
          <a:xfrm flipH="1">
            <a:off x="7795592" y="3341711"/>
            <a:ext cx="304801" cy="289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19649"/>
                  <a:pt x="10800" y="17242"/>
                </a:cubicBezTo>
                <a:lnTo>
                  <a:pt x="10800" y="15158"/>
                </a:lnTo>
                <a:cubicBezTo>
                  <a:pt x="10800" y="12751"/>
                  <a:pt x="5965" y="10800"/>
                  <a:pt x="0" y="10800"/>
                </a:cubicBezTo>
                <a:cubicBezTo>
                  <a:pt x="5965" y="10800"/>
                  <a:pt x="10800" y="8849"/>
                  <a:pt x="10800" y="6442"/>
                </a:cubicBezTo>
                <a:lnTo>
                  <a:pt x="10800" y="4358"/>
                </a:lnTo>
                <a:cubicBezTo>
                  <a:pt x="10800" y="1951"/>
                  <a:pt x="15635" y="0"/>
                  <a:pt x="21600" y="0"/>
                </a:cubicBezTo>
              </a:path>
            </a:pathLst>
          </a:custGeom>
          <a:ln>
            <a:solidFill>
              <a:srgbClr val="0033CC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62" name="Text Box 7"/>
          <p:cNvSpPr txBox="1"/>
          <p:nvPr/>
        </p:nvSpPr>
        <p:spPr>
          <a:xfrm>
            <a:off x="4770616" y="2060848"/>
            <a:ext cx="6251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45 m</a:t>
            </a:r>
          </a:p>
        </p:txBody>
      </p:sp>
      <p:sp>
        <p:nvSpPr>
          <p:cNvPr id="763" name="Text Box 8"/>
          <p:cNvSpPr txBox="1"/>
          <p:nvPr/>
        </p:nvSpPr>
        <p:spPr>
          <a:xfrm>
            <a:off x="8226999" y="4580383"/>
            <a:ext cx="62518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24 m</a:t>
            </a:r>
          </a:p>
        </p:txBody>
      </p:sp>
      <p:sp>
        <p:nvSpPr>
          <p:cNvPr id="764" name="Text Box 5"/>
          <p:cNvSpPr txBox="1"/>
          <p:nvPr/>
        </p:nvSpPr>
        <p:spPr>
          <a:xfrm>
            <a:off x="0" y="2742752"/>
            <a:ext cx="2627784" cy="739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vicino ad un edificio di 5 piani: 15 anni per progettarlo e costruirlo</a:t>
            </a:r>
          </a:p>
        </p:txBody>
      </p:sp>
      <p:pic>
        <p:nvPicPr>
          <p:cNvPr id="76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5" y="3037876"/>
            <a:ext cx="5040562" cy="3289888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Text Box 9"/>
          <p:cNvSpPr txBox="1"/>
          <p:nvPr/>
        </p:nvSpPr>
        <p:spPr>
          <a:xfrm>
            <a:off x="684663" y="4286336"/>
            <a:ext cx="2716874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7000 Tonnellate</a:t>
            </a:r>
          </a:p>
        </p:txBody>
      </p:sp>
      <p:pic>
        <p:nvPicPr>
          <p:cNvPr id="767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7" y="947753"/>
            <a:ext cx="2486522" cy="2021821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Right Arrow 31"/>
          <p:cNvSpPr/>
          <p:nvPr/>
        </p:nvSpPr>
        <p:spPr>
          <a:xfrm rot="18621775">
            <a:off x="7189237" y="2779933"/>
            <a:ext cx="609601" cy="5064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>
            <a:solidFill>
              <a:srgbClr val="46568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0" name="AutoShape 5"/>
          <p:cNvSpPr/>
          <p:nvPr/>
        </p:nvSpPr>
        <p:spPr>
          <a:xfrm rot="16200000">
            <a:off x="4865711" y="359295"/>
            <a:ext cx="381001" cy="464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420"/>
                  <a:pt x="10800" y="3172"/>
                </a:cubicBezTo>
                <a:lnTo>
                  <a:pt x="10800" y="7628"/>
                </a:lnTo>
                <a:cubicBezTo>
                  <a:pt x="10800" y="9380"/>
                  <a:pt x="15635" y="10800"/>
                  <a:pt x="21600" y="10800"/>
                </a:cubicBezTo>
                <a:cubicBezTo>
                  <a:pt x="15635" y="10800"/>
                  <a:pt x="10800" y="12220"/>
                  <a:pt x="10800" y="13972"/>
                </a:cubicBezTo>
                <a:lnTo>
                  <a:pt x="10800" y="18428"/>
                </a:lnTo>
                <a:cubicBezTo>
                  <a:pt x="10800" y="20180"/>
                  <a:pt x="5965" y="21600"/>
                  <a:pt x="0" y="21600"/>
                </a:cubicBezTo>
              </a:path>
            </a:pathLst>
          </a:custGeom>
          <a:ln>
            <a:solidFill>
              <a:srgbClr val="0033CC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Rectangle 2"/>
          <p:cNvSpPr txBox="1">
            <a:spLocks noGrp="1"/>
          </p:cNvSpPr>
          <p:nvPr>
            <p:ph type="title"/>
          </p:nvPr>
        </p:nvSpPr>
        <p:spPr>
          <a:xfrm>
            <a:off x="107503" y="260647"/>
            <a:ext cx="8928994" cy="720082"/>
          </a:xfrm>
          <a:prstGeom prst="rect">
            <a:avLst/>
          </a:prstGeom>
        </p:spPr>
        <p:txBody>
          <a:bodyPr/>
          <a:lstStyle>
            <a:lvl1pPr defTabSz="822959">
              <a:lnSpc>
                <a:spcPts val="5200"/>
              </a:lnSpc>
              <a:defRPr sz="3239">
                <a:effectLst>
                  <a:outerShdw blurRad="57150" dist="34289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Le orme delle particelle </a:t>
            </a:r>
          </a:p>
        </p:txBody>
      </p:sp>
      <p:pic>
        <p:nvPicPr>
          <p:cNvPr id="77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914" y="1253998"/>
            <a:ext cx="6125086" cy="4968126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TextBox 5"/>
          <p:cNvSpPr txBox="1"/>
          <p:nvPr/>
        </p:nvSpPr>
        <p:spPr>
          <a:xfrm>
            <a:off x="153224" y="1412775"/>
            <a:ext cx="2878203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Le </a:t>
            </a:r>
            <a:r>
              <a:rPr dirty="0" err="1"/>
              <a:t>particelle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effettivamente</a:t>
            </a:r>
            <a:r>
              <a:rPr dirty="0"/>
              <a:t> </a:t>
            </a:r>
            <a:r>
              <a:rPr dirty="0" err="1"/>
              <a:t>vengono</a:t>
            </a:r>
            <a:r>
              <a:rPr dirty="0"/>
              <a:t> </a:t>
            </a:r>
            <a:r>
              <a:rPr dirty="0" err="1"/>
              <a:t>ricostruite</a:t>
            </a:r>
            <a:r>
              <a:rPr dirty="0"/>
              <a:t> </a:t>
            </a:r>
            <a:r>
              <a:rPr dirty="0" err="1"/>
              <a:t>dai</a:t>
            </a:r>
            <a:r>
              <a:rPr dirty="0"/>
              <a:t> </a:t>
            </a:r>
            <a:r>
              <a:rPr dirty="0" err="1"/>
              <a:t>rivelatori</a:t>
            </a:r>
            <a:r>
              <a:rPr dirty="0"/>
              <a:t> </a:t>
            </a:r>
            <a:r>
              <a:rPr dirty="0" err="1"/>
              <a:t>sono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Elettroni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Muoni</a:t>
            </a:r>
            <a:r>
              <a:rPr dirty="0">
                <a:solidFill>
                  <a:srgbClr val="808080"/>
                </a:solidFill>
              </a:rPr>
              <a:t> (</a:t>
            </a:r>
            <a:r>
              <a:rPr dirty="0" err="1">
                <a:solidFill>
                  <a:srgbClr val="808080"/>
                </a:solidFill>
              </a:rPr>
              <a:t>cugini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pesanti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degli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elettroni</a:t>
            </a:r>
            <a:r>
              <a:rPr dirty="0">
                <a:solidFill>
                  <a:srgbClr val="808080"/>
                </a:solidFill>
              </a:rPr>
              <a:t>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Fotoni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it-IT" dirty="0">
                <a:solidFill>
                  <a:srgbClr val="C00000"/>
                </a:solidFill>
              </a:rPr>
              <a:t>Jet</a:t>
            </a:r>
            <a:r>
              <a:rPr lang="en-US" dirty="0"/>
              <a:t>, o </a:t>
            </a:r>
            <a:r>
              <a:rPr lang="en-US" dirty="0" err="1"/>
              <a:t>fi</a:t>
            </a:r>
            <a:r>
              <a:rPr dirty="0" err="1"/>
              <a:t>otti</a:t>
            </a:r>
            <a:r>
              <a:rPr dirty="0"/>
              <a:t> di </a:t>
            </a:r>
            <a:r>
              <a:rPr dirty="0" err="1"/>
              <a:t>particelle</a:t>
            </a:r>
            <a:r>
              <a:rPr dirty="0"/>
              <a:t> </a:t>
            </a:r>
            <a:r>
              <a:rPr dirty="0" err="1"/>
              <a:t>prodotti</a:t>
            </a:r>
            <a:r>
              <a:rPr dirty="0"/>
              <a:t> da quark.</a:t>
            </a:r>
          </a:p>
          <a:p>
            <a:pPr marL="742950" lvl="1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Ognuna</a:t>
            </a:r>
            <a:r>
              <a:rPr dirty="0"/>
              <a:t> di </a:t>
            </a:r>
            <a:r>
              <a:rPr dirty="0" err="1"/>
              <a:t>esse</a:t>
            </a:r>
            <a:r>
              <a:rPr dirty="0"/>
              <a:t> </a:t>
            </a:r>
            <a:r>
              <a:rPr dirty="0" err="1"/>
              <a:t>lascia</a:t>
            </a:r>
            <a:r>
              <a:rPr dirty="0"/>
              <a:t> un </a:t>
            </a:r>
            <a:r>
              <a:rPr dirty="0" err="1"/>
              <a:t>segnale</a:t>
            </a:r>
            <a:r>
              <a:rPr dirty="0"/>
              <a:t> </a:t>
            </a:r>
            <a:r>
              <a:rPr dirty="0" err="1"/>
              <a:t>distintivo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Text"/>
          <p:cNvSpPr txBox="1"/>
          <p:nvPr/>
        </p:nvSpPr>
        <p:spPr>
          <a:xfrm>
            <a:off x="4500879" y="3294379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itle 1"/>
          <p:cNvSpPr txBox="1">
            <a:spLocks noGrp="1"/>
          </p:cNvSpPr>
          <p:nvPr>
            <p:ph type="title"/>
          </p:nvPr>
        </p:nvSpPr>
        <p:spPr>
          <a:xfrm>
            <a:off x="179512" y="116631"/>
            <a:ext cx="8964488" cy="648074"/>
          </a:xfrm>
          <a:prstGeom prst="rect">
            <a:avLst/>
          </a:prstGeom>
        </p:spPr>
        <p:txBody>
          <a:bodyPr/>
          <a:lstStyle>
            <a:lvl1pPr defTabSz="740663">
              <a:lnSpc>
                <a:spcPts val="4600"/>
              </a:lnSpc>
              <a:defRPr sz="2592">
                <a:effectLst>
                  <a:outerShdw blurRad="51435" dist="30861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Installazione del rivelatore ATLAS: 2003-2008 </a:t>
            </a:r>
          </a:p>
        </p:txBody>
      </p:sp>
      <p:pic>
        <p:nvPicPr>
          <p:cNvPr id="781" name="Built.wmv" descr="Built.wm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75337"/>
            <a:ext cx="7632849" cy="5462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5" fill="hold"/>
                                        <p:tgtEl>
                                          <p:spTgt spid="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8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Footer Placeholder 13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784" name="Rectangle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ATLAS Cavern</a:t>
            </a:r>
          </a:p>
        </p:txBody>
      </p:sp>
      <p:sp>
        <p:nvSpPr>
          <p:cNvPr id="785" name="Picture 2"/>
          <p:cNvSpPr/>
          <p:nvPr/>
        </p:nvSpPr>
        <p:spPr>
          <a:xfrm>
            <a:off x="0" y="0"/>
            <a:ext cx="9178925" cy="6902450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78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33337"/>
            <a:ext cx="9118600" cy="685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3" y="44450"/>
            <a:ext cx="9144001" cy="6907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3" y="26987"/>
            <a:ext cx="921702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99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Picture 7" descr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467850" cy="6988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Picture 8" descr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467850" cy="698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Picture 9" descr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6988"/>
            <a:ext cx="9469439" cy="6969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Picture 10" descr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467850" cy="702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" grpId="1" animBg="1" advAuto="0"/>
      <p:bldP spid="787" grpId="2" animBg="1" advAuto="0"/>
      <p:bldP spid="788" grpId="3" animBg="1" advAuto="0"/>
      <p:bldP spid="789" grpId="4" animBg="1" advAuto="0"/>
      <p:bldP spid="790" grpId="5" animBg="1" advAuto="0"/>
      <p:bldP spid="791" grpId="6" animBg="1" advAuto="0"/>
      <p:bldP spid="792" grpId="7" animBg="1" advAuto="0"/>
      <p:bldP spid="793" grpId="8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Title 1"/>
          <p:cNvSpPr txBox="1">
            <a:spLocks noGrp="1"/>
          </p:cNvSpPr>
          <p:nvPr>
            <p:ph type="title"/>
          </p:nvPr>
        </p:nvSpPr>
        <p:spPr>
          <a:xfrm>
            <a:off x="539551" y="-27384"/>
            <a:ext cx="8229601" cy="8683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Rivelatore a Pixel</a:t>
            </a:r>
          </a:p>
        </p:txBody>
      </p:sp>
      <p:pic>
        <p:nvPicPr>
          <p:cNvPr id="798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48880"/>
            <a:ext cx="7776865" cy="3816425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8520" y="836711"/>
            <a:ext cx="8855968" cy="542426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 err="1"/>
              <a:t>Rivelatore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vicino</a:t>
            </a:r>
            <a:r>
              <a:rPr dirty="0"/>
              <a:t> al punto di </a:t>
            </a:r>
            <a:r>
              <a:rPr dirty="0" err="1"/>
              <a:t>collisione</a:t>
            </a:r>
            <a:r>
              <a:rPr dirty="0"/>
              <a:t>. In </a:t>
            </a:r>
            <a:r>
              <a:rPr dirty="0" err="1"/>
              <a:t>larga</a:t>
            </a:r>
            <a:r>
              <a:rPr dirty="0"/>
              <a:t> </a:t>
            </a: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costruito</a:t>
            </a:r>
            <a:r>
              <a:rPr dirty="0"/>
              <a:t> a Genova</a:t>
            </a:r>
          </a:p>
          <a:p>
            <a:pPr>
              <a:spcBef>
                <a:spcPts val="400"/>
              </a:spcBef>
              <a:defRPr sz="2000"/>
            </a:pPr>
            <a:r>
              <a:rPr dirty="0"/>
              <a:t>Una specie di </a:t>
            </a:r>
            <a:r>
              <a:rPr dirty="0" err="1"/>
              <a:t>macchina</a:t>
            </a:r>
            <a:r>
              <a:rPr dirty="0"/>
              <a:t> </a:t>
            </a:r>
            <a:r>
              <a:rPr dirty="0" err="1"/>
              <a:t>fotografica</a:t>
            </a:r>
            <a:r>
              <a:rPr dirty="0"/>
              <a:t> a </a:t>
            </a:r>
            <a:r>
              <a:rPr lang="en-US" dirty="0"/>
              <a:t>10</a:t>
            </a:r>
            <a:r>
              <a:rPr dirty="0"/>
              <a:t>0M pixel </a:t>
            </a:r>
            <a:r>
              <a:rPr dirty="0" err="1"/>
              <a:t>capace</a:t>
            </a:r>
            <a:r>
              <a:rPr dirty="0"/>
              <a:t> di </a:t>
            </a:r>
            <a:r>
              <a:rPr dirty="0" err="1"/>
              <a:t>scattare</a:t>
            </a:r>
            <a:r>
              <a:rPr dirty="0"/>
              <a:t> 40 </a:t>
            </a:r>
            <a:r>
              <a:rPr dirty="0" err="1"/>
              <a:t>milioni</a:t>
            </a:r>
            <a:r>
              <a:rPr dirty="0"/>
              <a:t> di </a:t>
            </a:r>
            <a:r>
              <a:rPr dirty="0" err="1"/>
              <a:t>fotografie</a:t>
            </a:r>
            <a:r>
              <a:rPr dirty="0"/>
              <a:t> al secondo (</a:t>
            </a:r>
            <a:r>
              <a:rPr dirty="0" err="1"/>
              <a:t>sensibile</a:t>
            </a:r>
            <a:r>
              <a:rPr dirty="0"/>
              <a:t> al passaggio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singola</a:t>
            </a:r>
            <a:r>
              <a:rPr dirty="0"/>
              <a:t> </a:t>
            </a:r>
            <a:r>
              <a:rPr dirty="0" err="1"/>
              <a:t>particella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Title 1"/>
          <p:cNvSpPr txBox="1">
            <a:spLocks noGrp="1"/>
          </p:cNvSpPr>
          <p:nvPr>
            <p:ph type="title"/>
          </p:nvPr>
        </p:nvSpPr>
        <p:spPr>
          <a:xfrm>
            <a:off x="314681" y="260647"/>
            <a:ext cx="8043861" cy="914401"/>
          </a:xfrm>
          <a:prstGeom prst="rect">
            <a:avLst/>
          </a:prstGeom>
        </p:spPr>
        <p:txBody>
          <a:bodyPr/>
          <a:lstStyle/>
          <a:p>
            <a:r>
              <a:t>Selezione dei dati di LHC</a:t>
            </a:r>
          </a:p>
        </p:txBody>
      </p:sp>
      <p:pic>
        <p:nvPicPr>
          <p:cNvPr id="806" name="xx" descr="xx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404" y="2204864"/>
            <a:ext cx="9144001" cy="3960441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TextBox 6"/>
          <p:cNvSpPr txBox="1"/>
          <p:nvPr/>
        </p:nvSpPr>
        <p:spPr>
          <a:xfrm>
            <a:off x="178180" y="1141329"/>
            <a:ext cx="2572271" cy="1015663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/>
            </a:pPr>
            <a:r>
              <a:rPr dirty="0" err="1"/>
              <a:t>Elaborazione</a:t>
            </a:r>
            <a:r>
              <a:rPr dirty="0"/>
              <a:t> </a:t>
            </a:r>
            <a:r>
              <a:rPr dirty="0" err="1"/>
              <a:t>dati</a:t>
            </a:r>
            <a:r>
              <a:rPr dirty="0"/>
              <a:t> veloce</a:t>
            </a:r>
            <a:br>
              <a:rPr dirty="0"/>
            </a:br>
            <a:r>
              <a:rPr dirty="0" err="1"/>
              <a:t>sul</a:t>
            </a:r>
            <a:r>
              <a:rPr dirty="0"/>
              <a:t> </a:t>
            </a:r>
            <a:r>
              <a:rPr dirty="0" err="1"/>
              <a:t>rivelatore</a:t>
            </a:r>
            <a:endParaRPr dirty="0"/>
          </a:p>
        </p:txBody>
      </p:sp>
      <p:sp>
        <p:nvSpPr>
          <p:cNvPr id="808" name="TextBox 7"/>
          <p:cNvSpPr txBox="1"/>
          <p:nvPr/>
        </p:nvSpPr>
        <p:spPr>
          <a:xfrm>
            <a:off x="3329186" y="1130696"/>
            <a:ext cx="2455858" cy="1015663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/>
            </a:pPr>
            <a:r>
              <a:rPr dirty="0" err="1"/>
              <a:t>Selezione</a:t>
            </a:r>
            <a:r>
              <a:rPr dirty="0"/>
              <a:t> finale </a:t>
            </a:r>
            <a:r>
              <a:rPr dirty="0" err="1"/>
              <a:t>su</a:t>
            </a:r>
            <a:r>
              <a:rPr dirty="0"/>
              <a:t> Farm</a:t>
            </a:r>
            <a:br>
              <a:rPr dirty="0"/>
            </a:br>
            <a:r>
              <a:rPr dirty="0"/>
              <a:t>di computers</a:t>
            </a:r>
          </a:p>
        </p:txBody>
      </p:sp>
      <p:sp>
        <p:nvSpPr>
          <p:cNvPr id="809" name="TextBox 9"/>
          <p:cNvSpPr txBox="1"/>
          <p:nvPr/>
        </p:nvSpPr>
        <p:spPr>
          <a:xfrm>
            <a:off x="6416202" y="1141328"/>
            <a:ext cx="2468058" cy="1015663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/>
            </a:pPr>
            <a:r>
              <a:rPr dirty="0" err="1"/>
              <a:t>Trasferimento</a:t>
            </a:r>
            <a:r>
              <a:rPr dirty="0"/>
              <a:t> al </a:t>
            </a:r>
            <a:r>
              <a:rPr dirty="0" err="1"/>
              <a:t>centro</a:t>
            </a:r>
            <a:br>
              <a:rPr dirty="0"/>
            </a:br>
            <a:r>
              <a:rPr dirty="0"/>
              <a:t>di </a:t>
            </a:r>
            <a:r>
              <a:rPr dirty="0" err="1"/>
              <a:t>calcolo</a:t>
            </a:r>
            <a:endParaRPr dirty="0"/>
          </a:p>
        </p:txBody>
      </p:sp>
      <p:sp>
        <p:nvSpPr>
          <p:cNvPr id="810" name="Right Arrow 2"/>
          <p:cNvSpPr/>
          <p:nvPr/>
        </p:nvSpPr>
        <p:spPr>
          <a:xfrm>
            <a:off x="2803469" y="1471718"/>
            <a:ext cx="525717" cy="3823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1" name="Right Arrow 10"/>
          <p:cNvSpPr/>
          <p:nvPr/>
        </p:nvSpPr>
        <p:spPr>
          <a:xfrm>
            <a:off x="5895681" y="1497227"/>
            <a:ext cx="525718" cy="3823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6003" fill="hold"/>
                                        <p:tgtEl>
                                          <p:spTgt spid="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286003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19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4305503"/>
                            </p:stCondLst>
                            <p:childTnLst>
                              <p:par>
                                <p:cTn id="12" presetID="10" presetClass="entr" fill="hold" grpId="3" nodeType="afterEffect">
                                  <p:stCondLst>
                                    <p:cond delay="2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4326003"/>
                            </p:stCondLst>
                            <p:childTnLst>
                              <p:par>
                                <p:cTn id="16" presetID="10" presetClass="entr" fill="hold" grpId="4" nodeType="afterEffect">
                                  <p:stCondLst>
                                    <p:cond delay="3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4363503"/>
                            </p:stCondLst>
                            <p:childTnLst>
                              <p:par>
                                <p:cTn id="20" presetID="10" presetClass="entr" fill="hold" grpId="5" nodeType="afterEffect">
                                  <p:stCondLst>
                                    <p:cond delay="38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402003"/>
                            </p:stCondLst>
                            <p:childTnLst>
                              <p:par>
                                <p:cTn id="24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000" fill="hold"/>
                                        <p:tgtEl>
                                          <p:spTgt spid="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06"/>
                </p:tgtEl>
              </p:cMediaNode>
            </p:video>
          </p:childTnLst>
        </p:cTn>
      </p:par>
    </p:tnLst>
    <p:bldLst>
      <p:bldP spid="808" grpId="3" animBg="1" advAuto="0"/>
      <p:bldP spid="809" grpId="5" animBg="1" advAuto="0"/>
      <p:bldP spid="810" grpId="2" animBg="1" advAuto="0"/>
      <p:bldP spid="811" grpId="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Picture 5" descr="Picture 5"/>
          <p:cNvPicPr>
            <a:picLocks noChangeAspect="1"/>
          </p:cNvPicPr>
          <p:nvPr/>
        </p:nvPicPr>
        <p:blipFill>
          <a:blip r:embed="rId2"/>
          <a:srcRect t="7492"/>
          <a:stretch>
            <a:fillRect/>
          </a:stretch>
        </p:blipFill>
        <p:spPr>
          <a:xfrm>
            <a:off x="1583120" y="1148383"/>
            <a:ext cx="7581900" cy="4211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2" y="3540125"/>
            <a:ext cx="4286251" cy="2876550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Title 1"/>
          <p:cNvSpPr txBox="1"/>
          <p:nvPr/>
        </p:nvSpPr>
        <p:spPr>
          <a:xfrm>
            <a:off x="421958" y="320342"/>
            <a:ext cx="795242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spc="-100">
                <a:solidFill>
                  <a:srgbClr val="2F5897"/>
                </a:solidFill>
              </a:defRPr>
            </a:lvl1pPr>
          </a:lstStyle>
          <a:p>
            <a:r>
              <a:t>Elaborazione dei dati di LHC</a:t>
            </a:r>
          </a:p>
        </p:txBody>
      </p:sp>
      <p:sp>
        <p:nvSpPr>
          <p:cNvPr id="818" name="TextBox 8"/>
          <p:cNvSpPr txBox="1"/>
          <p:nvPr/>
        </p:nvSpPr>
        <p:spPr>
          <a:xfrm>
            <a:off x="5220072" y="5609194"/>
            <a:ext cx="3323207" cy="583566"/>
          </a:xfrm>
          <a:prstGeom prst="rect">
            <a:avLst/>
          </a:prstGeom>
          <a:gradFill>
            <a:gsLst>
              <a:gs pos="0">
                <a:schemeClr val="accent4">
                  <a:hueOff val="-280055"/>
                  <a:satOff val="6337"/>
                  <a:lumOff val="37656"/>
                </a:schemeClr>
              </a:gs>
              <a:gs pos="35000">
                <a:srgbClr val="E4D4C9"/>
              </a:gs>
              <a:gs pos="100000">
                <a:schemeClr val="accent4">
                  <a:hueOff val="-309077"/>
                  <a:satOff val="7494"/>
                  <a:lumOff val="53974"/>
                </a:schemeClr>
              </a:gs>
            </a:gsLst>
            <a:lin ang="16200000"/>
          </a:gradFill>
          <a:ln>
            <a:solidFill>
              <a:srgbClr val="826445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/>
            </a:lvl1pPr>
          </a:lstStyle>
          <a:p>
            <a:r>
              <a:t>Computing Grid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xfrm>
            <a:off x="457200" y="188639"/>
            <a:ext cx="8229600" cy="105152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Fisica sperimentale agli acceleratori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t>Cosa fa il fisico delle particelle sperimentale  ?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/>
            </a:pPr>
            <a:r>
              <a:t>Progetta, costruisce e conduce esperimenti per: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r>
              <a:t>verificare o confutare le ipotesi formulate dai fisici teorici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r>
              <a:t>fornire nuove osservazioni che possono fornire spunti per nuove e più complete teorie.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itle 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340770"/>
          </a:xfrm>
          <a:prstGeom prst="rect">
            <a:avLst/>
          </a:prstGeom>
        </p:spPr>
        <p:txBody>
          <a:bodyPr/>
          <a:lstStyle/>
          <a:p>
            <a:r>
              <a:t>Selezione degli eventi</a:t>
            </a:r>
          </a:p>
        </p:txBody>
      </p:sp>
      <p:sp>
        <p:nvSpPr>
          <p:cNvPr id="82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23527" y="1340767"/>
            <a:ext cx="8496946" cy="5112570"/>
          </a:xfrm>
          <a:prstGeom prst="rect">
            <a:avLst/>
          </a:prstGeom>
        </p:spPr>
        <p:txBody>
          <a:bodyPr/>
          <a:lstStyle/>
          <a:p>
            <a:pPr marL="0" indent="68263">
              <a:spcBef>
                <a:spcPts val="400"/>
              </a:spcBef>
              <a:buSzTx/>
              <a:buNone/>
              <a:defRPr sz="2000"/>
            </a:pPr>
            <a:r>
              <a:t>Criteri generali</a:t>
            </a:r>
          </a:p>
          <a:p>
            <a:pPr>
              <a:spcBef>
                <a:spcPts val="400"/>
              </a:spcBef>
              <a:defRPr sz="2000"/>
            </a:pPr>
            <a:r>
              <a:t>Ricerca di leptoni (</a:t>
            </a:r>
            <a:r>
              <a:rPr b="1"/>
              <a:t>e</a:t>
            </a:r>
            <a:r>
              <a:t>, </a:t>
            </a:r>
            <a:r>
              <a:rPr b="1"/>
              <a:t>μ</a:t>
            </a:r>
            <a:r>
              <a:t>), fotoni e </a:t>
            </a:r>
            <a:r>
              <a:rPr b="1"/>
              <a:t>energia mancante </a:t>
            </a:r>
            <a:r>
              <a:t>(nel piano trasverso), raramente prodotti in collisioni pp.</a:t>
            </a:r>
          </a:p>
          <a:p>
            <a:pPr>
              <a:spcBef>
                <a:spcPts val="400"/>
              </a:spcBef>
              <a:defRPr sz="2000"/>
            </a:pPr>
            <a:r>
              <a:t>Oggetti con grande componente della quantità di moto nel piano trasverso  (</a:t>
            </a:r>
            <a:r>
              <a:rPr b="1"/>
              <a:t>p</a:t>
            </a:r>
            <a:r>
              <a:rPr b="1" baseline="-25000"/>
              <a:t>T</a:t>
            </a:r>
            <a:r>
              <a:t>)</a:t>
            </a:r>
          </a:p>
        </p:txBody>
      </p:sp>
      <p:pic>
        <p:nvPicPr>
          <p:cNvPr id="82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62" y="3212975"/>
            <a:ext cx="6978230" cy="2952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Line 2"/>
          <p:cNvSpPr/>
          <p:nvPr/>
        </p:nvSpPr>
        <p:spPr>
          <a:xfrm flipV="1">
            <a:off x="4624387" y="1549399"/>
            <a:ext cx="1" cy="3697289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6" name="Line 3"/>
          <p:cNvSpPr/>
          <p:nvPr/>
        </p:nvSpPr>
        <p:spPr>
          <a:xfrm flipV="1">
            <a:off x="3390899" y="1549399"/>
            <a:ext cx="1" cy="3697289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7" name="Text Box 7"/>
          <p:cNvSpPr txBox="1"/>
          <p:nvPr/>
        </p:nvSpPr>
        <p:spPr>
          <a:xfrm>
            <a:off x="297240" y="116632"/>
            <a:ext cx="858424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t>Che probabilità ha di crearsi un bosone di Higgs?</a:t>
            </a:r>
          </a:p>
        </p:txBody>
      </p:sp>
      <p:sp>
        <p:nvSpPr>
          <p:cNvPr id="828" name="Line 10"/>
          <p:cNvSpPr/>
          <p:nvPr/>
        </p:nvSpPr>
        <p:spPr>
          <a:xfrm flipH="1">
            <a:off x="5326699" y="4601358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9" name="TextBox 1"/>
          <p:cNvSpPr txBox="1"/>
          <p:nvPr/>
        </p:nvSpPr>
        <p:spPr>
          <a:xfrm>
            <a:off x="225231" y="2060848"/>
            <a:ext cx="3900191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Si </a:t>
            </a:r>
            <a:r>
              <a:rPr dirty="0" err="1"/>
              <a:t>riesce</a:t>
            </a:r>
            <a:r>
              <a:rPr dirty="0"/>
              <a:t> a fare un </a:t>
            </a:r>
            <a:r>
              <a:rPr dirty="0" err="1"/>
              <a:t>bosone</a:t>
            </a:r>
            <a:r>
              <a:rPr dirty="0"/>
              <a:t> di Higgs </a:t>
            </a:r>
            <a:r>
              <a:rPr dirty="0" err="1"/>
              <a:t>una</a:t>
            </a:r>
            <a:r>
              <a:rPr dirty="0"/>
              <a:t> volta </a:t>
            </a:r>
            <a:r>
              <a:rPr dirty="0" err="1"/>
              <a:t>ogni</a:t>
            </a:r>
            <a:r>
              <a:rPr dirty="0"/>
              <a:t> 10</a:t>
            </a:r>
            <a:r>
              <a:rPr baseline="30000" dirty="0"/>
              <a:t>12 </a:t>
            </a:r>
            <a:r>
              <a:rPr dirty="0" err="1"/>
              <a:t>urti</a:t>
            </a:r>
            <a:r>
              <a:rPr dirty="0"/>
              <a:t>…</a:t>
            </a:r>
            <a:endParaRPr sz="2400"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000" baseline="30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400"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Con </a:t>
            </a:r>
            <a:r>
              <a:rPr lang="en-US" dirty="0" err="1"/>
              <a:t>l’attuale</a:t>
            </a:r>
            <a:r>
              <a:rPr lang="en-US" dirty="0"/>
              <a:t> </a:t>
            </a:r>
            <a:r>
              <a:rPr lang="en-US" dirty="0" err="1"/>
              <a:t>modalità</a:t>
            </a:r>
            <a:r>
              <a:rPr lang="en-US" dirty="0"/>
              <a:t> di </a:t>
            </a:r>
            <a:r>
              <a:rPr lang="en-US" dirty="0" err="1"/>
              <a:t>funzionamento</a:t>
            </a:r>
            <a:r>
              <a:rPr lang="en-US" dirty="0"/>
              <a:t> di </a:t>
            </a:r>
            <a:r>
              <a:rPr dirty="0"/>
              <a:t>LHC, </a:t>
            </a:r>
            <a:r>
              <a:rPr dirty="0" err="1"/>
              <a:t>si</a:t>
            </a:r>
            <a:r>
              <a:rPr dirty="0"/>
              <a:t> </a:t>
            </a:r>
            <a:r>
              <a:rPr lang="en-US" dirty="0"/>
              <a:t>produce</a:t>
            </a:r>
            <a:r>
              <a:rPr dirty="0"/>
              <a:t> circa un </a:t>
            </a:r>
            <a:r>
              <a:rPr lang="en-US" dirty="0" err="1"/>
              <a:t>bosone</a:t>
            </a:r>
            <a:r>
              <a:rPr lang="en-US" dirty="0"/>
              <a:t> di </a:t>
            </a:r>
            <a:r>
              <a:rPr dirty="0"/>
              <a:t>Higgs </a:t>
            </a: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ora</a:t>
            </a:r>
            <a:r>
              <a:rPr lang="en-US" sz="2400" dirty="0">
                <a:latin typeface="Times Roman"/>
                <a:sym typeface="Times Roman"/>
              </a:rPr>
              <a:t> </a:t>
            </a:r>
            <a:r>
              <a:rPr dirty="0"/>
              <a:t>(secondo la </a:t>
            </a:r>
            <a:r>
              <a:rPr dirty="0" err="1"/>
              <a:t>teoria</a:t>
            </a:r>
            <a:r>
              <a:rPr dirty="0"/>
              <a:t> </a:t>
            </a:r>
            <a:r>
              <a:rPr dirty="0" err="1"/>
              <a:t>attuale</a:t>
            </a:r>
            <a:r>
              <a:rPr dirty="0"/>
              <a:t>).</a:t>
            </a:r>
          </a:p>
        </p:txBody>
      </p:sp>
      <p:pic>
        <p:nvPicPr>
          <p:cNvPr id="8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480" y="1455005"/>
            <a:ext cx="4366934" cy="5338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ext Box 7"/>
          <p:cNvSpPr txBox="1"/>
          <p:nvPr/>
        </p:nvSpPr>
        <p:spPr>
          <a:xfrm>
            <a:off x="190183" y="476250"/>
            <a:ext cx="8584247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577293"/>
                </a:solidFill>
              </a:defRPr>
            </a:lvl1pPr>
          </a:lstStyle>
          <a:p>
            <a:r>
              <a:t>Come facciamo a vederlo?</a:t>
            </a:r>
          </a:p>
        </p:txBody>
      </p:sp>
      <p:sp>
        <p:nvSpPr>
          <p:cNvPr id="836" name="Line 10"/>
          <p:cNvSpPr/>
          <p:nvPr/>
        </p:nvSpPr>
        <p:spPr>
          <a:xfrm flipH="1">
            <a:off x="5326699" y="4601358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7" name="TextBox 1"/>
          <p:cNvSpPr txBox="1"/>
          <p:nvPr/>
        </p:nvSpPr>
        <p:spPr>
          <a:xfrm>
            <a:off x="153223" y="1412775"/>
            <a:ext cx="3941009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586064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Il bosone di Higgs non vive abbastanza a lungo per essere misurato, ma decade subito in altre particelle.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400">
                <a:solidFill>
                  <a:srgbClr val="586064"/>
                </a:solidFill>
                <a:latin typeface="Corbel"/>
                <a:ea typeface="Corbel"/>
                <a:cs typeface="Corbel"/>
                <a:sym typeface="Corbel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400">
                <a:solidFill>
                  <a:srgbClr val="586064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Dobbiamo misurare la massa di  coppie bb, oppure WW,  ZZ, …, gg, e vedere se è  la stessa. </a:t>
            </a:r>
          </a:p>
        </p:txBody>
      </p:sp>
      <p:pic>
        <p:nvPicPr>
          <p:cNvPr id="83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7" y="1268759"/>
            <a:ext cx="4392043" cy="5183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Text Box 7"/>
          <p:cNvSpPr txBox="1"/>
          <p:nvPr/>
        </p:nvSpPr>
        <p:spPr>
          <a:xfrm>
            <a:off x="58319" y="332656"/>
            <a:ext cx="8584247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577293"/>
                </a:solidFill>
              </a:defRPr>
            </a:lvl1pPr>
          </a:lstStyle>
          <a:p>
            <a:r>
              <a:t>Coppie di fotoni</a:t>
            </a:r>
          </a:p>
        </p:txBody>
      </p:sp>
      <p:sp>
        <p:nvSpPr>
          <p:cNvPr id="842" name="Line 10"/>
          <p:cNvSpPr/>
          <p:nvPr/>
        </p:nvSpPr>
        <p:spPr>
          <a:xfrm flipH="1">
            <a:off x="5326699" y="4650891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3" name="TextBox 1"/>
          <p:cNvSpPr txBox="1"/>
          <p:nvPr/>
        </p:nvSpPr>
        <p:spPr>
          <a:xfrm>
            <a:off x="153224" y="1340767"/>
            <a:ext cx="3436952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u="sng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 le coppie di fotoni</a:t>
            </a:r>
            <a:r>
              <a:rPr u="none"/>
              <a:t>: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24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342900" indent="-34290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sono casuali, allora la loro massa non ha un valore fisso.</a:t>
            </a:r>
          </a:p>
        </p:txBody>
      </p:sp>
      <p:pic>
        <p:nvPicPr>
          <p:cNvPr id="84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2205038"/>
            <a:ext cx="5918200" cy="3975101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Straight Arrow Connector 6"/>
          <p:cNvSpPr/>
          <p:nvPr/>
        </p:nvSpPr>
        <p:spPr>
          <a:xfrm>
            <a:off x="900112" y="3573462"/>
            <a:ext cx="1150938" cy="792163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6" name="Rectangle 9"/>
          <p:cNvSpPr txBox="1"/>
          <p:nvPr/>
        </p:nvSpPr>
        <p:spPr>
          <a:xfrm>
            <a:off x="4689728" y="1412775"/>
            <a:ext cx="4301049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vengono dal decadimento dell’Higgs, allora hanno tutte la stessa massa: </a:t>
            </a:r>
          </a:p>
          <a:p>
            <a:pPr>
              <a:defRPr sz="2000">
                <a:solidFill>
                  <a:srgbClr val="5860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</a:t>
            </a:r>
            <a:r>
              <a:rPr baseline="-25000"/>
              <a:t>gg</a:t>
            </a:r>
            <a:r>
              <a:t>  = M</a:t>
            </a:r>
            <a:r>
              <a:rPr baseline="-25000"/>
              <a:t>Higgs</a:t>
            </a:r>
          </a:p>
        </p:txBody>
      </p:sp>
      <p:sp>
        <p:nvSpPr>
          <p:cNvPr id="847" name="Straight Arrow Connector 17"/>
          <p:cNvSpPr/>
          <p:nvPr/>
        </p:nvSpPr>
        <p:spPr>
          <a:xfrm flipH="1">
            <a:off x="7019925" y="3500437"/>
            <a:ext cx="431801" cy="1081088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ext Box 7"/>
          <p:cNvSpPr txBox="1"/>
          <p:nvPr/>
        </p:nvSpPr>
        <p:spPr>
          <a:xfrm>
            <a:off x="47964" y="332656"/>
            <a:ext cx="8584247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577293"/>
                </a:solidFill>
              </a:defRPr>
            </a:lvl1pPr>
          </a:lstStyle>
          <a:p>
            <a:r>
              <a:t>Higgs in coppie di fotoni (ATLAS)</a:t>
            </a:r>
          </a:p>
        </p:txBody>
      </p:sp>
      <p:sp>
        <p:nvSpPr>
          <p:cNvPr id="851" name="Line 10"/>
          <p:cNvSpPr/>
          <p:nvPr/>
        </p:nvSpPr>
        <p:spPr>
          <a:xfrm flipH="1">
            <a:off x="5326699" y="4650891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52" name="Picture 1" descr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1196751"/>
            <a:ext cx="6264697" cy="4608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Text Box 7"/>
          <p:cNvSpPr txBox="1"/>
          <p:nvPr/>
        </p:nvSpPr>
        <p:spPr>
          <a:xfrm>
            <a:off x="58319" y="332656"/>
            <a:ext cx="8584247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577293"/>
                </a:solidFill>
              </a:defRPr>
            </a:lvl1pPr>
          </a:lstStyle>
          <a:p>
            <a:r>
              <a:t>Higgs in coppie di Z (ATLAS) </a:t>
            </a:r>
          </a:p>
        </p:txBody>
      </p:sp>
      <p:sp>
        <p:nvSpPr>
          <p:cNvPr id="856" name="Line 10"/>
          <p:cNvSpPr/>
          <p:nvPr/>
        </p:nvSpPr>
        <p:spPr>
          <a:xfrm flipH="1">
            <a:off x="5326699" y="4650891"/>
            <a:ext cx="3567112" cy="2880"/>
          </a:xfrm>
          <a:prstGeom prst="line">
            <a:avLst/>
          </a:pr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57" name="Picture 2" descr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1340767"/>
            <a:ext cx="6264697" cy="4680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 2"/>
          <p:cNvSpPr txBox="1">
            <a:spLocks noGrp="1"/>
          </p:cNvSpPr>
          <p:nvPr>
            <p:ph type="title"/>
          </p:nvPr>
        </p:nvSpPr>
        <p:spPr>
          <a:xfrm>
            <a:off x="323726" y="116632"/>
            <a:ext cx="8640762" cy="121920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E dopo il bosone di Higgs ?</a:t>
            </a:r>
          </a:p>
        </p:txBody>
      </p:sp>
      <p:sp>
        <p:nvSpPr>
          <p:cNvPr id="861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3563887" y="2780927"/>
            <a:ext cx="5254502" cy="345638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Come includere la </a:t>
            </a:r>
            <a:r>
              <a:rPr b="1"/>
              <a:t>gravità</a:t>
            </a:r>
            <a:r>
              <a:t> nel Modello Standard ?</a:t>
            </a:r>
          </a:p>
          <a:p>
            <a:pPr>
              <a:lnSpc>
                <a:spcPct val="90000"/>
              </a:lnSpc>
            </a:pPr>
            <a:r>
              <a:t>Perché le particelle hanno </a:t>
            </a:r>
            <a:r>
              <a:rPr b="1"/>
              <a:t>una determinata massa ?</a:t>
            </a:r>
          </a:p>
          <a:p>
            <a:pPr>
              <a:lnSpc>
                <a:spcPct val="90000"/>
              </a:lnSpc>
            </a:pPr>
            <a:r>
              <a:t>Di cosa è fatta </a:t>
            </a:r>
            <a:r>
              <a:rPr b="1"/>
              <a:t>l’energia del nostro universo ?</a:t>
            </a:r>
          </a:p>
          <a:p>
            <a:pPr marL="742950" lvl="1" indent="-285750">
              <a:lnSpc>
                <a:spcPct val="90000"/>
              </a:lnSpc>
              <a:spcBef>
                <a:spcPts val="800"/>
              </a:spcBef>
              <a:buFont typeface="Courier New"/>
              <a:defRPr sz="2000"/>
            </a:pPr>
            <a:r>
              <a:t>la materia nota ne rappresenta solo il 4% .. cos’è il restante </a:t>
            </a:r>
            <a:r>
              <a:rPr sz="1800" b="1">
                <a:effectLst>
                  <a:outerShdw blurRad="38100" dist="38100" dir="2700000" rotWithShape="0">
                    <a:srgbClr val="DDDDDD"/>
                  </a:outerShdw>
                </a:effectLst>
              </a:rPr>
              <a:t> </a:t>
            </a:r>
            <a:r>
              <a:rPr sz="3400" b="1">
                <a:ln w="12700" cap="flat">
                  <a:solidFill>
                    <a:srgbClr val="68747A"/>
                  </a:solidFill>
                  <a:prstDash val="solid"/>
                  <a:round/>
                </a:ln>
                <a:solidFill>
                  <a:srgbClr val="FF0000"/>
                </a:solidFill>
              </a:rPr>
              <a:t>96%?</a:t>
            </a:r>
          </a:p>
        </p:txBody>
      </p:sp>
      <p:sp>
        <p:nvSpPr>
          <p:cNvPr id="863" name="TextBox 3"/>
          <p:cNvSpPr txBox="1"/>
          <p:nvPr/>
        </p:nvSpPr>
        <p:spPr>
          <a:xfrm>
            <a:off x="369248" y="1628799"/>
            <a:ext cx="7907592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Nonostante il suo successo del modello costruito nel descrivere la natura molte cose sono ancora da spiegare:</a:t>
            </a:r>
          </a:p>
        </p:txBody>
      </p:sp>
      <p:pic>
        <p:nvPicPr>
          <p:cNvPr id="86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996951"/>
            <a:ext cx="3024337" cy="3096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 solo ricerca di base…</a:t>
            </a:r>
          </a:p>
        </p:txBody>
      </p:sp>
      <p:sp>
        <p:nvSpPr>
          <p:cNvPr id="868" name="Content Placeholder 2"/>
          <p:cNvSpPr txBox="1"/>
          <p:nvPr/>
        </p:nvSpPr>
        <p:spPr>
          <a:xfrm>
            <a:off x="502919" y="1628799"/>
            <a:ext cx="8138161" cy="4174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La </a:t>
            </a:r>
            <a:r>
              <a:rPr dirty="0" err="1"/>
              <a:t>ricerca</a:t>
            </a:r>
            <a:r>
              <a:rPr dirty="0"/>
              <a:t> al CERN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finanziata</a:t>
            </a:r>
            <a:r>
              <a:rPr dirty="0"/>
              <a:t> con soldi </a:t>
            </a:r>
            <a:r>
              <a:rPr dirty="0" err="1"/>
              <a:t>pubblici</a:t>
            </a:r>
            <a:r>
              <a:rPr dirty="0"/>
              <a:t>,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risultati</a:t>
            </a:r>
            <a:r>
              <a:rPr dirty="0"/>
              <a:t>, le </a:t>
            </a:r>
            <a:r>
              <a:rPr dirty="0" err="1"/>
              <a:t>scoperte</a:t>
            </a:r>
            <a:r>
              <a:rPr dirty="0"/>
              <a:t> e le </a:t>
            </a:r>
            <a:r>
              <a:rPr dirty="0" err="1"/>
              <a:t>invenzioni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pubbliche</a:t>
            </a:r>
            <a:r>
              <a:rPr dirty="0"/>
              <a:t> (ne </a:t>
            </a:r>
            <a:r>
              <a:rPr dirty="0" err="1"/>
              <a:t>beneficiamo</a:t>
            </a:r>
            <a:r>
              <a:rPr dirty="0"/>
              <a:t> tutti)</a:t>
            </a:r>
            <a:endParaRPr sz="2400" dirty="0"/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/>
              <a:t>WWW</a:t>
            </a:r>
            <a:r>
              <a:rPr dirty="0"/>
              <a:t> (</a:t>
            </a:r>
            <a:r>
              <a:rPr dirty="0" err="1"/>
              <a:t>linguaggio</a:t>
            </a:r>
            <a:r>
              <a:rPr dirty="0"/>
              <a:t> di internet) </a:t>
            </a:r>
            <a:r>
              <a:rPr dirty="0" err="1"/>
              <a:t>inventato</a:t>
            </a:r>
            <a:r>
              <a:rPr dirty="0"/>
              <a:t> al CERN </a:t>
            </a:r>
            <a:r>
              <a:rPr dirty="0" err="1"/>
              <a:t>nel</a:t>
            </a:r>
            <a:r>
              <a:rPr dirty="0"/>
              <a:t> 1991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Primo </a:t>
            </a:r>
            <a:r>
              <a:rPr b="1" dirty="0"/>
              <a:t>touch screen</a:t>
            </a:r>
            <a:r>
              <a:rPr dirty="0"/>
              <a:t> </a:t>
            </a:r>
            <a:r>
              <a:rPr dirty="0" err="1"/>
              <a:t>usato</a:t>
            </a:r>
            <a:r>
              <a:rPr dirty="0"/>
              <a:t> in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sala</a:t>
            </a:r>
            <a:r>
              <a:rPr dirty="0"/>
              <a:t> </a:t>
            </a:r>
            <a:r>
              <a:rPr dirty="0" err="1"/>
              <a:t>controllo</a:t>
            </a:r>
            <a:r>
              <a:rPr dirty="0"/>
              <a:t> del CERN </a:t>
            </a:r>
            <a:r>
              <a:rPr dirty="0" err="1"/>
              <a:t>nel</a:t>
            </a:r>
            <a:r>
              <a:rPr dirty="0"/>
              <a:t> 1976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L’</a:t>
            </a:r>
            <a:r>
              <a:rPr b="1" dirty="0" err="1"/>
              <a:t>adroterapia</a:t>
            </a:r>
            <a:r>
              <a:rPr dirty="0"/>
              <a:t> (</a:t>
            </a:r>
            <a:r>
              <a:rPr dirty="0" err="1"/>
              <a:t>cura</a:t>
            </a:r>
            <a:r>
              <a:rPr dirty="0"/>
              <a:t> </a:t>
            </a:r>
            <a:r>
              <a:rPr dirty="0" err="1"/>
              <a:t>basata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acceleratori</a:t>
            </a:r>
            <a:r>
              <a:rPr dirty="0"/>
              <a:t> </a:t>
            </a:r>
            <a:r>
              <a:rPr dirty="0" err="1"/>
              <a:t>adronici</a:t>
            </a:r>
            <a:r>
              <a:rPr dirty="0"/>
              <a:t>) </a:t>
            </a:r>
            <a:r>
              <a:rPr lang="en-US" dirty="0"/>
              <a:t>e la </a:t>
            </a:r>
            <a:r>
              <a:rPr lang="en-US" b="1" dirty="0" err="1"/>
              <a:t>tomografia</a:t>
            </a:r>
            <a:r>
              <a:rPr lang="en-US" b="1" dirty="0"/>
              <a:t> PET</a:t>
            </a:r>
            <a:r>
              <a:rPr lang="en-US" dirty="0"/>
              <a:t> </a:t>
            </a:r>
            <a:r>
              <a:rPr dirty="0" err="1"/>
              <a:t>rappresenta</a:t>
            </a:r>
            <a:r>
              <a:rPr lang="en-US" dirty="0" err="1"/>
              <a:t>no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realtà</a:t>
            </a:r>
            <a:r>
              <a:rPr dirty="0"/>
              <a:t> </a:t>
            </a:r>
            <a:r>
              <a:rPr dirty="0" err="1"/>
              <a:t>importante</a:t>
            </a:r>
            <a:r>
              <a:rPr dirty="0"/>
              <a:t> per la </a:t>
            </a:r>
            <a:r>
              <a:rPr dirty="0" err="1"/>
              <a:t>cura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tumori</a:t>
            </a:r>
            <a:endParaRPr dirty="0"/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Molte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tecnologie</a:t>
            </a:r>
            <a:r>
              <a:rPr dirty="0"/>
              <a:t> di </a:t>
            </a:r>
            <a:r>
              <a:rPr dirty="0" err="1"/>
              <a:t>punta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sviluppiamo</a:t>
            </a:r>
            <a:r>
              <a:rPr dirty="0"/>
              <a:t> per la </a:t>
            </a:r>
            <a:r>
              <a:rPr dirty="0" err="1"/>
              <a:t>costruzione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rivelatori</a:t>
            </a:r>
            <a:r>
              <a:rPr dirty="0"/>
              <a:t> </a:t>
            </a:r>
            <a:r>
              <a:rPr dirty="0" err="1"/>
              <a:t>trovano</a:t>
            </a:r>
            <a:r>
              <a:rPr dirty="0"/>
              <a:t> poi </a:t>
            </a:r>
            <a:r>
              <a:rPr dirty="0" err="1"/>
              <a:t>applicazioni</a:t>
            </a:r>
            <a:r>
              <a:rPr dirty="0"/>
              <a:t> in </a:t>
            </a:r>
            <a:r>
              <a:rPr dirty="0" err="1"/>
              <a:t>altri</a:t>
            </a:r>
            <a:r>
              <a:rPr dirty="0"/>
              <a:t> </a:t>
            </a:r>
            <a:r>
              <a:rPr dirty="0" err="1"/>
              <a:t>campi</a:t>
            </a:r>
            <a:endParaRPr dirty="0"/>
          </a:p>
          <a:p>
            <a:pPr marL="742950" lvl="1" indent="-285750">
              <a:spcBef>
                <a:spcPts val="300"/>
              </a:spcBef>
              <a:buSzPct val="100000"/>
              <a:buFont typeface="Courier New"/>
              <a:buChar char="o"/>
              <a:defRPr sz="16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La </a:t>
            </a:r>
            <a:r>
              <a:rPr b="1" dirty="0"/>
              <a:t>rete </a:t>
            </a:r>
            <a:r>
              <a:rPr b="1" dirty="0" err="1"/>
              <a:t>internazionale</a:t>
            </a:r>
            <a:r>
              <a:rPr b="1" dirty="0"/>
              <a:t> di </a:t>
            </a:r>
            <a:r>
              <a:rPr b="1" dirty="0" err="1"/>
              <a:t>calcolo</a:t>
            </a:r>
            <a:r>
              <a:rPr b="1" dirty="0"/>
              <a:t> </a:t>
            </a:r>
            <a:r>
              <a:rPr b="1" dirty="0" err="1"/>
              <a:t>distribuito</a:t>
            </a:r>
            <a:r>
              <a:rPr dirty="0"/>
              <a:t> </a:t>
            </a:r>
            <a:r>
              <a:rPr lang="en-US" dirty="0"/>
              <a:t>(cloud computing) </a:t>
            </a:r>
            <a:r>
              <a:rPr dirty="0"/>
              <a:t>GRID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sviluppata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e </a:t>
            </a:r>
            <a:r>
              <a:rPr dirty="0" err="1"/>
              <a:t>soprattutto</a:t>
            </a:r>
            <a:r>
              <a:rPr dirty="0"/>
              <a:t> </a:t>
            </a:r>
            <a:r>
              <a:rPr dirty="0" err="1"/>
              <a:t>grazie</a:t>
            </a:r>
            <a:r>
              <a:rPr dirty="0"/>
              <a:t> a LHC</a:t>
            </a: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Se Faraday, Roentgen e Hertz (per </a:t>
            </a:r>
            <a:r>
              <a:rPr dirty="0" err="1"/>
              <a:t>citarne</a:t>
            </a:r>
            <a:r>
              <a:rPr dirty="0"/>
              <a:t> solo </a:t>
            </a:r>
            <a:r>
              <a:rPr dirty="0" err="1"/>
              <a:t>alcuni</a:t>
            </a:r>
            <a:r>
              <a:rPr dirty="0"/>
              <a:t>)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fossero</a:t>
            </a:r>
            <a:r>
              <a:rPr dirty="0"/>
              <a:t> </a:t>
            </a:r>
            <a:r>
              <a:rPr dirty="0" err="1"/>
              <a:t>concentrati</a:t>
            </a:r>
            <a:r>
              <a:rPr dirty="0"/>
              <a:t> sui “</a:t>
            </a:r>
            <a:r>
              <a:rPr lang="en-US" dirty="0" err="1"/>
              <a:t>applicazioni</a:t>
            </a:r>
            <a:r>
              <a:rPr dirty="0"/>
              <a:t> </a:t>
            </a:r>
            <a:r>
              <a:rPr dirty="0" err="1"/>
              <a:t>reali</a:t>
            </a:r>
            <a:r>
              <a:rPr dirty="0"/>
              <a:t>” </a:t>
            </a:r>
            <a:r>
              <a:rPr lang="en-US" dirty="0"/>
              <a:t>a</a:t>
            </a:r>
            <a:r>
              <a:rPr dirty="0"/>
              <a:t>i </a:t>
            </a:r>
            <a:r>
              <a:rPr dirty="0" err="1"/>
              <a:t>loro</a:t>
            </a:r>
            <a:r>
              <a:rPr dirty="0"/>
              <a:t> tempi non </a:t>
            </a:r>
            <a:r>
              <a:rPr dirty="0" err="1"/>
              <a:t>avremmo</a:t>
            </a:r>
            <a:r>
              <a:rPr dirty="0"/>
              <a:t> </a:t>
            </a:r>
            <a:r>
              <a:rPr dirty="0" err="1"/>
              <a:t>mai</a:t>
            </a:r>
            <a:r>
              <a:rPr dirty="0"/>
              <a:t> </a:t>
            </a:r>
            <a:r>
              <a:rPr dirty="0" err="1"/>
              <a:t>avuto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generatori</a:t>
            </a:r>
            <a:r>
              <a:rPr dirty="0"/>
              <a:t> di </a:t>
            </a:r>
            <a:r>
              <a:rPr dirty="0" err="1"/>
              <a:t>corrente</a:t>
            </a:r>
            <a:r>
              <a:rPr dirty="0"/>
              <a:t>,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raggi</a:t>
            </a:r>
            <a:r>
              <a:rPr dirty="0"/>
              <a:t> X, la radio…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1"/>
          <p:cNvSpPr txBox="1">
            <a:spLocks noGrp="1"/>
          </p:cNvSpPr>
          <p:nvPr>
            <p:ph type="title"/>
          </p:nvPr>
        </p:nvSpPr>
        <p:spPr>
          <a:xfrm>
            <a:off x="457200" y="-603449"/>
            <a:ext cx="8229600" cy="1600201"/>
          </a:xfrm>
          <a:prstGeom prst="rect">
            <a:avLst/>
          </a:prstGeom>
        </p:spPr>
        <p:txBody>
          <a:bodyPr/>
          <a:lstStyle/>
          <a:p>
            <a:r>
              <a:t>Cosa cerchiamo oggi ? </a:t>
            </a:r>
          </a:p>
        </p:txBody>
      </p:sp>
      <p:sp>
        <p:nvSpPr>
          <p:cNvPr id="871" name="Date Placeholder 2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Marzo 2023</a:t>
            </a:r>
          </a:p>
        </p:txBody>
      </p:sp>
      <p:sp>
        <p:nvSpPr>
          <p:cNvPr id="872" name="Content Placeholder 2"/>
          <p:cNvSpPr txBox="1"/>
          <p:nvPr/>
        </p:nvSpPr>
        <p:spPr>
          <a:xfrm>
            <a:off x="502919" y="1124743"/>
            <a:ext cx="8138161" cy="4532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Oggi</a:t>
            </a:r>
            <a:r>
              <a:rPr dirty="0"/>
              <a:t> </a:t>
            </a:r>
            <a:r>
              <a:rPr dirty="0" err="1"/>
              <a:t>cercheremo</a:t>
            </a:r>
            <a:r>
              <a:rPr dirty="0"/>
              <a:t>, in </a:t>
            </a:r>
            <a:r>
              <a:rPr dirty="0" err="1"/>
              <a:t>campione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dati</a:t>
            </a:r>
            <a:r>
              <a:rPr dirty="0"/>
              <a:t> </a:t>
            </a:r>
            <a:r>
              <a:rPr dirty="0" err="1"/>
              <a:t>accumulati</a:t>
            </a:r>
            <a:r>
              <a:rPr dirty="0"/>
              <a:t> da ATLAS, </a:t>
            </a:r>
            <a:r>
              <a:rPr dirty="0" err="1"/>
              <a:t>eventi</a:t>
            </a:r>
            <a:r>
              <a:rPr dirty="0"/>
              <a:t> con:</a:t>
            </a:r>
            <a:endParaRPr sz="2400" dirty="0"/>
          </a:p>
          <a:p>
            <a:pPr marL="800100" lvl="1" indent="-342900">
              <a:spcBef>
                <a:spcPts val="400"/>
              </a:spcBef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γγ</a:t>
            </a:r>
            <a:r>
              <a:rPr b="0" dirty="0"/>
              <a:t> 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di Higgs)</a:t>
            </a:r>
            <a:endParaRPr sz="1600" dirty="0"/>
          </a:p>
          <a:p>
            <a:pPr marL="800100" lvl="1" indent="-342900">
              <a:spcBef>
                <a:spcPts val="400"/>
              </a:spcBef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 </a:t>
            </a:r>
            <a:r>
              <a:rPr b="0" dirty="0"/>
              <a:t>o  </a:t>
            </a:r>
            <a:r>
              <a:rPr dirty="0"/>
              <a:t>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 </a:t>
            </a:r>
            <a:r>
              <a:rPr b="0" dirty="0"/>
              <a:t>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</a:t>
            </a:r>
            <a:r>
              <a:rPr dirty="0"/>
              <a:t>Z</a:t>
            </a:r>
            <a:r>
              <a:rPr b="0" dirty="0"/>
              <a:t> ma </a:t>
            </a:r>
            <a:r>
              <a:rPr b="0" dirty="0" err="1"/>
              <a:t>anche</a:t>
            </a:r>
            <a:r>
              <a:rPr b="0" dirty="0"/>
              <a:t>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dirty="0"/>
              <a:t>J/</a:t>
            </a:r>
            <a:r>
              <a:rPr dirty="0" err="1"/>
              <a:t>ψ</a:t>
            </a:r>
            <a:r>
              <a:rPr b="0" dirty="0"/>
              <a:t> e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dirty="0" err="1"/>
              <a:t>Υ</a:t>
            </a:r>
            <a:r>
              <a:rPr b="0" dirty="0"/>
              <a:t>)</a:t>
            </a:r>
            <a:endParaRPr sz="1600" dirty="0"/>
          </a:p>
          <a:p>
            <a:pPr marL="800100" lvl="1" indent="-342900">
              <a:spcBef>
                <a:spcPts val="400"/>
              </a:spcBef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</a:t>
            </a: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, </a:t>
            </a: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dirty="0"/>
              <a:t>, 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dirty="0"/>
              <a:t>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b="0" dirty="0"/>
              <a:t>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di Higgs in due </a:t>
            </a:r>
            <a:r>
              <a:rPr b="0" dirty="0" err="1"/>
              <a:t>bosoni</a:t>
            </a:r>
            <a:r>
              <a:rPr b="0" dirty="0"/>
              <a:t> Z)</a:t>
            </a:r>
            <a:endParaRPr sz="1600" dirty="0"/>
          </a:p>
          <a:p>
            <a:pPr marL="800100" lvl="1" indent="-342900">
              <a:spcBef>
                <a:spcPts val="300"/>
              </a:spcBef>
              <a:buSzPct val="100000"/>
              <a:buAutoNum type="arabicPeriod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600" dirty="0"/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Per </a:t>
            </a:r>
            <a:r>
              <a:rPr dirty="0" err="1"/>
              <a:t>darvi</a:t>
            </a:r>
            <a:r>
              <a:rPr dirty="0"/>
              <a:t> </a:t>
            </a:r>
            <a:r>
              <a:rPr dirty="0" err="1"/>
              <a:t>l’ebbrezza</a:t>
            </a:r>
            <a:r>
              <a:rPr dirty="0"/>
              <a:t> di </a:t>
            </a:r>
            <a:r>
              <a:rPr dirty="0" err="1"/>
              <a:t>scoprire</a:t>
            </a:r>
            <a:r>
              <a:rPr dirty="0"/>
              <a:t> </a:t>
            </a:r>
            <a:r>
              <a:rPr dirty="0" err="1"/>
              <a:t>qualcosa</a:t>
            </a:r>
            <a:r>
              <a:rPr dirty="0"/>
              <a:t> di nuovo ai </a:t>
            </a:r>
            <a:r>
              <a:rPr dirty="0" err="1"/>
              <a:t>dati</a:t>
            </a:r>
            <a:r>
              <a:rPr dirty="0"/>
              <a:t> </a:t>
            </a:r>
            <a:r>
              <a:rPr dirty="0" err="1"/>
              <a:t>reali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mischiati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alcuni</a:t>
            </a:r>
            <a:r>
              <a:rPr dirty="0"/>
              <a:t> </a:t>
            </a:r>
            <a:r>
              <a:rPr dirty="0" err="1"/>
              <a:t>decadimenti</a:t>
            </a:r>
            <a:r>
              <a:rPr dirty="0"/>
              <a:t> “</a:t>
            </a:r>
            <a:r>
              <a:rPr dirty="0" err="1"/>
              <a:t>simulati</a:t>
            </a:r>
            <a:r>
              <a:rPr dirty="0"/>
              <a:t>” di </a:t>
            </a:r>
            <a:r>
              <a:rPr dirty="0" err="1"/>
              <a:t>particelle</a:t>
            </a:r>
            <a:r>
              <a:rPr dirty="0"/>
              <a:t> non </a:t>
            </a:r>
            <a:r>
              <a:rPr dirty="0" err="1"/>
              <a:t>ancora</a:t>
            </a:r>
            <a:r>
              <a:rPr dirty="0"/>
              <a:t> </a:t>
            </a:r>
            <a:r>
              <a:rPr dirty="0" err="1"/>
              <a:t>osservate</a:t>
            </a:r>
            <a:r>
              <a:rPr dirty="0"/>
              <a:t> (ma </a:t>
            </a:r>
            <a:r>
              <a:rPr dirty="0" err="1"/>
              <a:t>possibili</a:t>
            </a:r>
            <a:r>
              <a:rPr dirty="0"/>
              <a:t> in </a:t>
            </a:r>
            <a:r>
              <a:rPr dirty="0" err="1"/>
              <a:t>alcuni</a:t>
            </a:r>
            <a:r>
              <a:rPr dirty="0"/>
              <a:t> </a:t>
            </a:r>
            <a:r>
              <a:rPr dirty="0" err="1"/>
              <a:t>scenari</a:t>
            </a:r>
            <a:r>
              <a:rPr dirty="0"/>
              <a:t>)</a:t>
            </a:r>
            <a:endParaRPr sz="2400" dirty="0"/>
          </a:p>
          <a:p>
            <a:pPr marL="742950" lvl="1" indent="-285750">
              <a:spcBef>
                <a:spcPts val="400"/>
              </a:spcBef>
              <a:buSzPct val="100000"/>
              <a:buFont typeface="Courier New"/>
              <a:buChar char="o"/>
              <a:defRPr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Z’ </a:t>
            </a:r>
            <a:r>
              <a:rPr b="0" dirty="0"/>
              <a:t>(“partner” del </a:t>
            </a:r>
            <a:r>
              <a:rPr b="0" dirty="0" err="1"/>
              <a:t>bosone</a:t>
            </a:r>
            <a:r>
              <a:rPr b="0" dirty="0"/>
              <a:t> Z </a:t>
            </a:r>
            <a:r>
              <a:rPr b="0" dirty="0" err="1"/>
              <a:t>associato</a:t>
            </a:r>
            <a:r>
              <a:rPr b="0" dirty="0"/>
              <a:t> ad </a:t>
            </a:r>
            <a:r>
              <a:rPr b="0" dirty="0" err="1"/>
              <a:t>una</a:t>
            </a:r>
            <a:r>
              <a:rPr b="0" dirty="0"/>
              <a:t> </a:t>
            </a:r>
            <a:r>
              <a:rPr b="0" dirty="0" err="1"/>
              <a:t>nuova</a:t>
            </a:r>
            <a:r>
              <a:rPr b="0" dirty="0"/>
              <a:t> forza </a:t>
            </a:r>
            <a:r>
              <a:rPr b="0" dirty="0" err="1"/>
              <a:t>debole</a:t>
            </a:r>
            <a:r>
              <a:rPr b="0" dirty="0"/>
              <a:t>).</a:t>
            </a:r>
            <a:endParaRPr sz="1600" dirty="0"/>
          </a:p>
          <a:p>
            <a:pPr marL="742950" lvl="1" indent="-285750">
              <a:spcBef>
                <a:spcPts val="400"/>
              </a:spcBef>
              <a:buSzPct val="100000"/>
              <a:buFont typeface="Courier New"/>
              <a:buChar char="o"/>
              <a:defRPr sz="2000"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Gravitone</a:t>
            </a:r>
            <a:r>
              <a:rPr dirty="0"/>
              <a:t> </a:t>
            </a:r>
            <a:r>
              <a:rPr b="0" dirty="0"/>
              <a:t>(</a:t>
            </a:r>
            <a:r>
              <a:rPr b="0" dirty="0" err="1"/>
              <a:t>mediatore</a:t>
            </a:r>
            <a:r>
              <a:rPr b="0" dirty="0"/>
              <a:t>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b="0" dirty="0" err="1"/>
              <a:t>gravità</a:t>
            </a:r>
            <a:r>
              <a:rPr b="0" dirty="0"/>
              <a:t>) 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itle 1"/>
          <p:cNvSpPr txBox="1">
            <a:spLocks noGrp="1"/>
          </p:cNvSpPr>
          <p:nvPr>
            <p:ph type="title"/>
          </p:nvPr>
        </p:nvSpPr>
        <p:spPr>
          <a:xfrm>
            <a:off x="457200" y="2233464"/>
            <a:ext cx="8229600" cy="1051521"/>
          </a:xfrm>
          <a:prstGeom prst="rect">
            <a:avLst/>
          </a:prstGeom>
        </p:spPr>
        <p:txBody>
          <a:bodyPr/>
          <a:lstStyle/>
          <a:p>
            <a:r>
              <a:t>Lavoriamo insieme…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xfrm>
            <a:off x="457200" y="188639"/>
            <a:ext cx="8229600" cy="105152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Fisica sperimentale agli acceleratori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rPr dirty="0"/>
              <a:t>Cosa fa il </a:t>
            </a:r>
            <a:r>
              <a:rPr dirty="0" err="1"/>
              <a:t>fisico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particelle</a:t>
            </a:r>
            <a:r>
              <a:rPr dirty="0"/>
              <a:t> </a:t>
            </a:r>
            <a:r>
              <a:rPr dirty="0" err="1"/>
              <a:t>sperimentale</a:t>
            </a:r>
            <a:r>
              <a:rPr dirty="0"/>
              <a:t>  ?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/>
            </a:pPr>
            <a:r>
              <a:rPr dirty="0" err="1"/>
              <a:t>Progetta</a:t>
            </a:r>
            <a:r>
              <a:rPr dirty="0"/>
              <a:t>, </a:t>
            </a:r>
            <a:r>
              <a:rPr dirty="0" err="1"/>
              <a:t>costruisce</a:t>
            </a:r>
            <a:r>
              <a:rPr dirty="0"/>
              <a:t> e conduce </a:t>
            </a:r>
            <a:r>
              <a:rPr dirty="0" err="1"/>
              <a:t>esperimenti</a:t>
            </a:r>
            <a:r>
              <a:rPr dirty="0"/>
              <a:t> per: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r>
              <a:rPr dirty="0" err="1"/>
              <a:t>verificare</a:t>
            </a:r>
            <a:r>
              <a:rPr dirty="0"/>
              <a:t> o </a:t>
            </a:r>
            <a:r>
              <a:rPr dirty="0" err="1"/>
              <a:t>confutare</a:t>
            </a:r>
            <a:r>
              <a:rPr dirty="0"/>
              <a:t> le </a:t>
            </a:r>
            <a:r>
              <a:rPr dirty="0" err="1"/>
              <a:t>ipotesi</a:t>
            </a:r>
            <a:r>
              <a:rPr dirty="0"/>
              <a:t> formulate </a:t>
            </a:r>
            <a:r>
              <a:rPr dirty="0" err="1"/>
              <a:t>dai</a:t>
            </a:r>
            <a:r>
              <a:rPr dirty="0"/>
              <a:t> </a:t>
            </a:r>
            <a:r>
              <a:rPr dirty="0" err="1"/>
              <a:t>fisici</a:t>
            </a:r>
            <a:r>
              <a:rPr dirty="0"/>
              <a:t> </a:t>
            </a:r>
            <a:r>
              <a:rPr dirty="0" err="1"/>
              <a:t>teorici</a:t>
            </a:r>
            <a:endParaRPr dirty="0"/>
          </a:p>
          <a:p>
            <a:pPr marL="1143000" lvl="2" indent="-228600">
              <a:spcBef>
                <a:spcPts val="300"/>
              </a:spcBef>
              <a:defRPr sz="1600"/>
            </a:pPr>
            <a:r>
              <a:rPr dirty="0" err="1"/>
              <a:t>fornire</a:t>
            </a:r>
            <a:r>
              <a:rPr dirty="0"/>
              <a:t> </a:t>
            </a:r>
            <a:r>
              <a:rPr dirty="0" err="1"/>
              <a:t>nuove</a:t>
            </a:r>
            <a:r>
              <a:rPr dirty="0"/>
              <a:t> </a:t>
            </a:r>
            <a:r>
              <a:rPr dirty="0" err="1"/>
              <a:t>osservazioni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possono</a:t>
            </a:r>
            <a:r>
              <a:rPr dirty="0"/>
              <a:t> </a:t>
            </a:r>
            <a:r>
              <a:rPr dirty="0" err="1"/>
              <a:t>fornire</a:t>
            </a:r>
            <a:r>
              <a:rPr dirty="0"/>
              <a:t> </a:t>
            </a:r>
            <a:r>
              <a:rPr dirty="0" err="1"/>
              <a:t>spunti</a:t>
            </a:r>
            <a:r>
              <a:rPr dirty="0"/>
              <a:t> per </a:t>
            </a:r>
            <a:r>
              <a:rPr dirty="0" err="1"/>
              <a:t>nuove</a:t>
            </a:r>
            <a:r>
              <a:rPr dirty="0"/>
              <a:t> e </a:t>
            </a:r>
            <a:r>
              <a:rPr dirty="0" err="1"/>
              <a:t>più</a:t>
            </a:r>
            <a:r>
              <a:rPr dirty="0"/>
              <a:t> complete </a:t>
            </a:r>
            <a:r>
              <a:rPr dirty="0" err="1"/>
              <a:t>teorie</a:t>
            </a:r>
            <a:r>
              <a:rPr dirty="0"/>
              <a:t>.</a:t>
            </a:r>
          </a:p>
          <a:p>
            <a:pPr marL="1143000" lvl="2" indent="-228600">
              <a:spcBef>
                <a:spcPts val="300"/>
              </a:spcBef>
              <a:defRPr sz="1600"/>
            </a:pPr>
            <a:endParaRPr dirty="0"/>
          </a:p>
          <a:p>
            <a:pPr>
              <a:spcBef>
                <a:spcPts val="400"/>
              </a:spcBef>
              <a:defRPr sz="2000"/>
            </a:pPr>
            <a:r>
              <a:rPr dirty="0" err="1"/>
              <a:t>Competenze</a:t>
            </a:r>
            <a:r>
              <a:rPr dirty="0"/>
              <a:t> di un </a:t>
            </a:r>
            <a:r>
              <a:rPr dirty="0" err="1"/>
              <a:t>fisico</a:t>
            </a:r>
            <a:r>
              <a:rPr dirty="0"/>
              <a:t> </a:t>
            </a:r>
            <a:r>
              <a:rPr dirty="0" err="1"/>
              <a:t>sperimentale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particelle</a:t>
            </a:r>
            <a:endParaRPr dirty="0"/>
          </a:p>
          <a:p>
            <a:pPr marL="742950" lvl="1" indent="-285750">
              <a:spcBef>
                <a:spcPts val="300"/>
              </a:spcBef>
              <a:buFont typeface="Courier New"/>
              <a:buChar char="o"/>
              <a:defRPr sz="1600" b="1"/>
            </a:pPr>
            <a:r>
              <a:rPr lang="it-IT" dirty="0"/>
              <a:t>Fisica delle particelle</a:t>
            </a:r>
            <a:r>
              <a:rPr lang="it-IT" b="0" dirty="0"/>
              <a:t> (bagaglio minimo per poter discutere con un teorico)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rPr dirty="0" err="1"/>
              <a:t>Rivelatori</a:t>
            </a:r>
            <a:r>
              <a:rPr b="0" dirty="0"/>
              <a:t> (</a:t>
            </a:r>
            <a:r>
              <a:rPr b="0" dirty="0" err="1"/>
              <a:t>interazione</a:t>
            </a:r>
            <a:r>
              <a:rPr b="0" dirty="0"/>
              <a:t> </a:t>
            </a:r>
            <a:r>
              <a:rPr b="0" dirty="0" err="1"/>
              <a:t>particelle-materia</a:t>
            </a:r>
            <a:r>
              <a:rPr b="0" dirty="0"/>
              <a:t>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rPr dirty="0" err="1"/>
              <a:t>Elettronica</a:t>
            </a:r>
            <a:r>
              <a:rPr b="0" dirty="0"/>
              <a:t> (per “</a:t>
            </a:r>
            <a:r>
              <a:rPr b="0" dirty="0" err="1"/>
              <a:t>leggere</a:t>
            </a:r>
            <a:r>
              <a:rPr b="0" dirty="0"/>
              <a:t>” </a:t>
            </a:r>
            <a:r>
              <a:rPr b="0" dirty="0" err="1"/>
              <a:t>i</a:t>
            </a:r>
            <a:r>
              <a:rPr b="0" dirty="0"/>
              <a:t> </a:t>
            </a:r>
            <a:r>
              <a:rPr b="0" dirty="0" err="1"/>
              <a:t>segnali</a:t>
            </a:r>
            <a:r>
              <a:rPr b="0" dirty="0"/>
              <a:t> </a:t>
            </a:r>
            <a:r>
              <a:rPr b="0" dirty="0" err="1"/>
              <a:t>prodotti</a:t>
            </a:r>
            <a:r>
              <a:rPr b="0" dirty="0"/>
              <a:t> </a:t>
            </a:r>
            <a:r>
              <a:rPr b="0" dirty="0" err="1"/>
              <a:t>nel</a:t>
            </a:r>
            <a:r>
              <a:rPr b="0" dirty="0"/>
              <a:t> </a:t>
            </a:r>
            <a:r>
              <a:rPr b="0" dirty="0" err="1"/>
              <a:t>rivelatore</a:t>
            </a:r>
            <a:r>
              <a:rPr b="0" dirty="0"/>
              <a:t>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rPr dirty="0" err="1"/>
              <a:t>Acquisizione</a:t>
            </a:r>
            <a:r>
              <a:rPr dirty="0"/>
              <a:t> e </a:t>
            </a:r>
            <a:r>
              <a:rPr dirty="0" err="1"/>
              <a:t>elaborazione</a:t>
            </a:r>
            <a:r>
              <a:rPr dirty="0"/>
              <a:t> </a:t>
            </a:r>
            <a:r>
              <a:rPr dirty="0" err="1"/>
              <a:t>dati</a:t>
            </a:r>
            <a:r>
              <a:rPr b="0" dirty="0"/>
              <a:t> (software </a:t>
            </a:r>
            <a:r>
              <a:rPr b="0" dirty="0" err="1"/>
              <a:t>sviluppato</a:t>
            </a:r>
            <a:r>
              <a:rPr b="0" dirty="0"/>
              <a:t> ad hoc, non </a:t>
            </a:r>
            <a:r>
              <a:rPr b="0" dirty="0" err="1"/>
              <a:t>esistono</a:t>
            </a:r>
            <a:r>
              <a:rPr b="0" dirty="0"/>
              <a:t> software “</a:t>
            </a:r>
            <a:r>
              <a:rPr b="0" dirty="0" err="1"/>
              <a:t>commerciali</a:t>
            </a:r>
            <a:r>
              <a:rPr b="0" dirty="0"/>
              <a:t>” </a:t>
            </a:r>
            <a:r>
              <a:rPr b="0" dirty="0" err="1"/>
              <a:t>adatti</a:t>
            </a:r>
            <a:r>
              <a:rPr b="0" dirty="0"/>
              <a:t> </a:t>
            </a:r>
            <a:r>
              <a:rPr b="0" dirty="0" err="1"/>
              <a:t>allo</a:t>
            </a:r>
            <a:r>
              <a:rPr b="0" dirty="0"/>
              <a:t> </a:t>
            </a:r>
            <a:r>
              <a:rPr b="0" dirty="0" err="1"/>
              <a:t>scopo</a:t>
            </a:r>
            <a:r>
              <a:rPr b="0" dirty="0"/>
              <a:t>)</a:t>
            </a:r>
          </a:p>
          <a:p>
            <a:pPr marL="742950" lvl="1" indent="-285750">
              <a:spcBef>
                <a:spcPts val="300"/>
              </a:spcBef>
              <a:buFont typeface="Courier New"/>
              <a:defRPr sz="1600" b="1"/>
            </a:pPr>
            <a:r>
              <a:rPr dirty="0" err="1"/>
              <a:t>Statistica</a:t>
            </a:r>
            <a:r>
              <a:rPr b="0" dirty="0"/>
              <a:t> (per </a:t>
            </a:r>
            <a:r>
              <a:rPr b="0" dirty="0" err="1"/>
              <a:t>l’intepretazione</a:t>
            </a:r>
            <a:r>
              <a:rPr b="0" dirty="0"/>
              <a:t> e la </a:t>
            </a:r>
            <a:r>
              <a:rPr b="0" dirty="0" err="1"/>
              <a:t>comprensione</a:t>
            </a:r>
            <a:r>
              <a:rPr b="0" dirty="0"/>
              <a:t> </a:t>
            </a:r>
            <a:r>
              <a:rPr b="0" dirty="0" err="1"/>
              <a:t>dei</a:t>
            </a:r>
            <a:r>
              <a:rPr b="0" dirty="0"/>
              <a:t> </a:t>
            </a:r>
            <a:r>
              <a:rPr b="0" dirty="0" err="1"/>
              <a:t>risultati</a:t>
            </a:r>
            <a:r>
              <a:rPr b="0" dirty="0"/>
              <a:t>)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1"/>
          <p:cNvSpPr txBox="1">
            <a:spLocks noGrp="1"/>
          </p:cNvSpPr>
          <p:nvPr>
            <p:ph type="title"/>
          </p:nvPr>
        </p:nvSpPr>
        <p:spPr>
          <a:xfrm>
            <a:off x="457200" y="388639"/>
            <a:ext cx="8229600" cy="102703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Identificazione</a:t>
            </a:r>
            <a:r>
              <a:rPr dirty="0"/>
              <a:t> d</a:t>
            </a:r>
            <a:r>
              <a:rPr lang="en-US" dirty="0"/>
              <a:t>i </a:t>
            </a:r>
            <a:r>
              <a:rPr lang="en-US" dirty="0" err="1"/>
              <a:t>particelle</a:t>
            </a:r>
            <a:endParaRPr dirty="0"/>
          </a:p>
        </p:txBody>
      </p:sp>
      <p:sp>
        <p:nvSpPr>
          <p:cNvPr id="881" name="TextBox 5"/>
          <p:cNvSpPr txBox="1"/>
          <p:nvPr/>
        </p:nvSpPr>
        <p:spPr>
          <a:xfrm>
            <a:off x="785351" y="1821139"/>
            <a:ext cx="7901449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Identifichiamo</a:t>
            </a:r>
            <a:r>
              <a:rPr lang="en-US" dirty="0"/>
              <a:t> </a:t>
            </a:r>
            <a:r>
              <a:rPr lang="en-US" dirty="0" err="1"/>
              <a:t>particelle</a:t>
            </a:r>
            <a:r>
              <a:rPr lang="en-US" dirty="0"/>
              <a:t> o </a:t>
            </a:r>
            <a:r>
              <a:rPr lang="en-US" dirty="0" err="1"/>
              <a:t>gruppi</a:t>
            </a:r>
            <a:r>
              <a:rPr lang="en-US" dirty="0"/>
              <a:t> di </a:t>
            </a:r>
            <a:r>
              <a:rPr lang="en-US" dirty="0" err="1"/>
              <a:t>particelle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le </a:t>
            </a:r>
            <a:r>
              <a:rPr lang="en-US" dirty="0" err="1"/>
              <a:t>seguenti</a:t>
            </a:r>
            <a:r>
              <a:rPr lang="en-US" dirty="0"/>
              <a:t>: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elettrone</a:t>
            </a:r>
            <a:r>
              <a:rPr lang="en-US" dirty="0"/>
              <a:t> (</a:t>
            </a:r>
            <a:r>
              <a:rPr lang="en-GB" b="1" dirty="0"/>
              <a:t>e</a:t>
            </a:r>
            <a:r>
              <a:rPr lang="en-GB" b="1" baseline="30000" dirty="0"/>
              <a:t>-</a:t>
            </a:r>
            <a:r>
              <a:rPr lang="en-US" dirty="0"/>
              <a:t>)/</a:t>
            </a:r>
            <a:r>
              <a:rPr lang="en-US" dirty="0" err="1"/>
              <a:t>positrone</a:t>
            </a:r>
            <a:r>
              <a:rPr lang="en-US" dirty="0"/>
              <a:t> (</a:t>
            </a:r>
            <a:r>
              <a:rPr lang="en-GB" b="1" dirty="0"/>
              <a:t>e</a:t>
            </a:r>
            <a:r>
              <a:rPr lang="en-GB" b="1" baseline="30000" dirty="0"/>
              <a:t>+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muone</a:t>
            </a:r>
            <a:r>
              <a:rPr lang="en-US" dirty="0"/>
              <a:t> (</a:t>
            </a:r>
            <a:r>
              <a:rPr lang="el-GR" b="1" dirty="0"/>
              <a:t>μ</a:t>
            </a:r>
            <a:r>
              <a:rPr lang="el-GR" b="1" baseline="30000" dirty="0"/>
              <a:t>-</a:t>
            </a:r>
            <a:r>
              <a:rPr lang="en-US" dirty="0"/>
              <a:t>)/anti-</a:t>
            </a:r>
            <a:r>
              <a:rPr lang="en-US" dirty="0" err="1"/>
              <a:t>muone</a:t>
            </a:r>
            <a:r>
              <a:rPr lang="en-US" dirty="0"/>
              <a:t> (</a:t>
            </a:r>
            <a:r>
              <a:rPr lang="el-GR" b="1" dirty="0"/>
              <a:t>μ</a:t>
            </a:r>
            <a:r>
              <a:rPr lang="el-GR" b="1" baseline="30000" dirty="0"/>
              <a:t>+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fotone</a:t>
            </a:r>
            <a:r>
              <a:rPr lang="en-US" dirty="0"/>
              <a:t> (</a:t>
            </a:r>
            <a:r>
              <a:rPr lang="el-GR" b="1" dirty="0"/>
              <a:t>γ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/>
              <a:t>neutrino/antineutrino (</a:t>
            </a:r>
            <a:r>
              <a:rPr lang="en-GB" b="1" dirty="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1" dirty="0"/>
              <a:t>jet </a:t>
            </a:r>
            <a:r>
              <a:rPr lang="en-US" dirty="0"/>
              <a:t>(</a:t>
            </a:r>
            <a:r>
              <a:rPr lang="en-US" dirty="0" err="1"/>
              <a:t>fiotto</a:t>
            </a:r>
            <a:r>
              <a:rPr lang="en-US" dirty="0"/>
              <a:t> di </a:t>
            </a:r>
            <a:r>
              <a:rPr lang="en-US" dirty="0" err="1"/>
              <a:t>particelle</a:t>
            </a:r>
            <a:r>
              <a:rPr lang="en-US" dirty="0"/>
              <a:t> </a:t>
            </a:r>
            <a:r>
              <a:rPr lang="en-US" dirty="0" err="1"/>
              <a:t>raggruppate</a:t>
            </a:r>
            <a:r>
              <a:rPr lang="en-US" dirty="0"/>
              <a:t> in “</a:t>
            </a:r>
            <a:r>
              <a:rPr lang="en-US" dirty="0" err="1"/>
              <a:t>cono</a:t>
            </a:r>
            <a:r>
              <a:rPr lang="en-US" dirty="0"/>
              <a:t>”)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b="1" dirty="0"/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Esempi</a:t>
            </a:r>
            <a:r>
              <a:rPr lang="en-US" dirty="0"/>
              <a:t> e </a:t>
            </a:r>
            <a:r>
              <a:rPr lang="en-US" dirty="0" err="1"/>
              <a:t>esercizi</a:t>
            </a:r>
            <a:r>
              <a:rPr lang="en-US" dirty="0"/>
              <a:t>: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atlas.physicsmasterclasses.org</a:t>
            </a:r>
            <a:r>
              <a:rPr lang="en-GB" dirty="0">
                <a:hlinkClick r:id="rId2"/>
              </a:rPr>
              <a:t>/it/zpath_exercise1.htm</a:t>
            </a:r>
            <a:endParaRPr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312A1-370A-1A9E-7918-80AE3B038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itle 1">
            <a:extLst>
              <a:ext uri="{FF2B5EF4-FFF2-40B4-BE49-F238E27FC236}">
                <a16:creationId xmlns:a16="http://schemas.microsoft.com/office/drawing/2014/main" id="{CD4FAA98-1EF9-D59E-6F18-B6084ED00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88639"/>
            <a:ext cx="8229600" cy="10270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err="1"/>
              <a:t>Identificazione</a:t>
            </a:r>
            <a:r>
              <a:rPr dirty="0"/>
              <a:t> d</a:t>
            </a:r>
            <a:r>
              <a:rPr lang="en-US" dirty="0"/>
              <a:t>i</a:t>
            </a:r>
            <a:r>
              <a:rPr dirty="0"/>
              <a:t> </a:t>
            </a:r>
            <a:r>
              <a:rPr dirty="0" err="1"/>
              <a:t>eventi</a:t>
            </a:r>
            <a:endParaRPr dirty="0"/>
          </a:p>
        </p:txBody>
      </p:sp>
      <p:sp>
        <p:nvSpPr>
          <p:cNvPr id="881" name="TextBox 5">
            <a:extLst>
              <a:ext uri="{FF2B5EF4-FFF2-40B4-BE49-F238E27FC236}">
                <a16:creationId xmlns:a16="http://schemas.microsoft.com/office/drawing/2014/main" id="{8BF3CE66-8917-5E0D-2966-7F2F9C437A9A}"/>
              </a:ext>
            </a:extLst>
          </p:cNvPr>
          <p:cNvSpPr txBox="1"/>
          <p:nvPr/>
        </p:nvSpPr>
        <p:spPr>
          <a:xfrm>
            <a:off x="585271" y="1916832"/>
            <a:ext cx="7901449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Eventi</a:t>
            </a:r>
            <a:r>
              <a:rPr dirty="0"/>
              <a:t> di </a:t>
            </a:r>
            <a:r>
              <a:rPr dirty="0" err="1"/>
              <a:t>segnale</a:t>
            </a:r>
            <a:r>
              <a:rPr dirty="0"/>
              <a:t>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γγ</a:t>
            </a:r>
            <a:r>
              <a:rPr b="0" dirty="0"/>
              <a:t> 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di Higgs)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 </a:t>
            </a:r>
            <a:r>
              <a:rPr b="0" dirty="0"/>
              <a:t>o  </a:t>
            </a:r>
            <a:r>
              <a:rPr dirty="0"/>
              <a:t>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 </a:t>
            </a:r>
            <a:r>
              <a:rPr b="0" dirty="0"/>
              <a:t>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</a:t>
            </a:r>
            <a:r>
              <a:rPr dirty="0"/>
              <a:t>Z</a:t>
            </a:r>
            <a:r>
              <a:rPr b="0" dirty="0"/>
              <a:t> ma </a:t>
            </a:r>
            <a:r>
              <a:rPr b="0" dirty="0" err="1"/>
              <a:t>anche</a:t>
            </a:r>
            <a:r>
              <a:rPr b="0" dirty="0"/>
              <a:t>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dirty="0"/>
              <a:t>J/</a:t>
            </a:r>
            <a:r>
              <a:rPr dirty="0" err="1"/>
              <a:t>ψ</a:t>
            </a:r>
            <a:r>
              <a:rPr dirty="0"/>
              <a:t>,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dirty="0" err="1"/>
              <a:t>Υ</a:t>
            </a:r>
            <a:r>
              <a:rPr dirty="0"/>
              <a:t> </a:t>
            </a:r>
            <a:r>
              <a:rPr b="0" dirty="0"/>
              <a:t>e di </a:t>
            </a:r>
            <a:r>
              <a:rPr b="0" dirty="0" err="1"/>
              <a:t>altre</a:t>
            </a:r>
            <a:r>
              <a:rPr b="0" dirty="0"/>
              <a:t> </a:t>
            </a:r>
            <a:r>
              <a:rPr b="0" dirty="0" err="1"/>
              <a:t>eventuali</a:t>
            </a:r>
            <a:r>
              <a:rPr b="0" dirty="0"/>
              <a:t> </a:t>
            </a:r>
            <a:r>
              <a:rPr b="0" dirty="0" err="1"/>
              <a:t>particelle</a:t>
            </a:r>
            <a:r>
              <a:rPr b="0" dirty="0"/>
              <a:t>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800100" lvl="1" indent="-342900">
              <a:buSzPct val="100000"/>
              <a:buAutoNum type="arabicPeriod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</a:t>
            </a: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, </a:t>
            </a:r>
            <a:r>
              <a:rPr dirty="0" err="1"/>
              <a:t>μ</a:t>
            </a:r>
            <a:r>
              <a:rPr baseline="30000" dirty="0"/>
              <a:t>+ </a:t>
            </a:r>
            <a:r>
              <a:rPr dirty="0" err="1"/>
              <a:t>μ</a:t>
            </a:r>
            <a:r>
              <a:rPr baseline="30000" dirty="0"/>
              <a:t>-</a:t>
            </a:r>
            <a:r>
              <a:rPr dirty="0"/>
              <a:t> 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dirty="0"/>
              <a:t>, 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dirty="0"/>
              <a:t>e</a:t>
            </a:r>
            <a:r>
              <a:rPr baseline="30000" dirty="0"/>
              <a:t>+</a:t>
            </a:r>
            <a:r>
              <a:rPr dirty="0"/>
              <a:t> e</a:t>
            </a:r>
            <a:r>
              <a:rPr baseline="30000" dirty="0"/>
              <a:t>- </a:t>
            </a:r>
            <a:r>
              <a:rPr b="0" dirty="0"/>
              <a:t>(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di Higgs in due </a:t>
            </a:r>
            <a:r>
              <a:rPr b="0" dirty="0" err="1"/>
              <a:t>bosoni</a:t>
            </a:r>
            <a:r>
              <a:rPr b="0" dirty="0"/>
              <a:t> Z)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Eventi</a:t>
            </a:r>
            <a:r>
              <a:rPr dirty="0"/>
              <a:t> di </a:t>
            </a:r>
            <a:r>
              <a:rPr dirty="0" err="1"/>
              <a:t>fondo</a:t>
            </a:r>
            <a:r>
              <a:rPr dirty="0"/>
              <a:t> (</a:t>
            </a:r>
            <a:r>
              <a:rPr dirty="0" err="1"/>
              <a:t>rumore</a:t>
            </a:r>
            <a:r>
              <a:rPr dirty="0"/>
              <a:t>):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/>
              <a:t>Jets</a:t>
            </a:r>
          </a:p>
          <a:p>
            <a:pPr marL="742950" lvl="1" indent="-285750">
              <a:buSzPct val="100000"/>
              <a:buFont typeface="Arial"/>
              <a:buChar char="•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e </a:t>
            </a:r>
            <a:r>
              <a:rPr b="0" dirty="0">
                <a:latin typeface="Symbol"/>
                <a:ea typeface="Symbol"/>
                <a:cs typeface="Symbol"/>
                <a:sym typeface="Symbol"/>
              </a:rPr>
              <a:t>n,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μ</a:t>
            </a:r>
            <a:r>
              <a:rPr b="0" dirty="0">
                <a:latin typeface="Symbol"/>
                <a:ea typeface="Symbol"/>
                <a:cs typeface="Symbol"/>
                <a:sym typeface="Symbol"/>
              </a:rPr>
              <a:t> n (</a:t>
            </a:r>
            <a:r>
              <a:rPr b="0" dirty="0" err="1"/>
              <a:t>stati</a:t>
            </a:r>
            <a:r>
              <a:rPr b="0" dirty="0"/>
              <a:t> finale per il </a:t>
            </a:r>
            <a:r>
              <a:rPr b="0" dirty="0" err="1"/>
              <a:t>decadimento</a:t>
            </a:r>
            <a:r>
              <a:rPr b="0" dirty="0"/>
              <a:t> del </a:t>
            </a:r>
            <a:r>
              <a:rPr b="0" dirty="0" err="1"/>
              <a:t>bosone</a:t>
            </a:r>
            <a:r>
              <a:rPr b="0" dirty="0"/>
              <a:t> W)</a:t>
            </a:r>
            <a:endParaRPr lang="en-US" b="0" dirty="0"/>
          </a:p>
          <a:p>
            <a:pPr marL="457200">
              <a:buSzPct val="100000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T" dirty="0"/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Esempi</a:t>
            </a:r>
            <a:r>
              <a:rPr lang="en-US" dirty="0"/>
              <a:t> e </a:t>
            </a:r>
            <a:r>
              <a:rPr lang="en-US" dirty="0" err="1"/>
              <a:t>esercizi</a:t>
            </a:r>
            <a:r>
              <a:rPr lang="en-US" dirty="0"/>
              <a:t>: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atlas.physicsmasterclasses.org</a:t>
            </a:r>
            <a:r>
              <a:rPr lang="en-GB" dirty="0">
                <a:hlinkClick r:id="rId2"/>
              </a:rPr>
              <a:t>/it/zpath_lhcphysics3.htm</a:t>
            </a:r>
            <a:endParaRPr lang="en-IT" dirty="0"/>
          </a:p>
          <a:p>
            <a:pPr marL="457200">
              <a:buSzPct val="100000"/>
              <a:defRPr b="1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17483573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itle 1"/>
          <p:cNvSpPr txBox="1">
            <a:spLocks noGrp="1"/>
          </p:cNvSpPr>
          <p:nvPr>
            <p:ph type="title"/>
          </p:nvPr>
        </p:nvSpPr>
        <p:spPr>
          <a:xfrm>
            <a:off x="107503" y="620687"/>
            <a:ext cx="8856986" cy="100811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/>
              <a:t>Indenficazioni</a:t>
            </a:r>
            <a:r>
              <a:rPr lang="en-US" dirty="0"/>
              <a:t> di </a:t>
            </a:r>
            <a:r>
              <a:rPr lang="en-US" dirty="0" err="1"/>
              <a:t>eventi</a:t>
            </a:r>
            <a:r>
              <a:rPr lang="en-US" dirty="0"/>
              <a:t> con Hypatia</a:t>
            </a:r>
            <a:endParaRPr dirty="0"/>
          </a:p>
        </p:txBody>
      </p:sp>
      <p:sp>
        <p:nvSpPr>
          <p:cNvPr id="884" name="TextBox 5"/>
          <p:cNvSpPr txBox="1"/>
          <p:nvPr/>
        </p:nvSpPr>
        <p:spPr>
          <a:xfrm>
            <a:off x="585271" y="2060848"/>
            <a:ext cx="7901449" cy="260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Aprite</a:t>
            </a:r>
            <a:r>
              <a:rPr dirty="0"/>
              <a:t> il </a:t>
            </a:r>
            <a:r>
              <a:rPr dirty="0" err="1"/>
              <a:t>programma</a:t>
            </a:r>
            <a:r>
              <a:rPr dirty="0"/>
              <a:t> Hypatia (</a:t>
            </a:r>
            <a:r>
              <a:rPr dirty="0" err="1"/>
              <a:t>sul</a:t>
            </a:r>
            <a:r>
              <a:rPr dirty="0"/>
              <a:t> Desktop)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Aprite</a:t>
            </a:r>
            <a:r>
              <a:rPr dirty="0"/>
              <a:t> il file di </a:t>
            </a:r>
            <a:r>
              <a:rPr dirty="0" err="1"/>
              <a:t>dati</a:t>
            </a:r>
            <a:r>
              <a:rPr dirty="0"/>
              <a:t> di test con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File -&gt; Read Event Locally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Cercate</a:t>
            </a:r>
            <a:r>
              <a:rPr dirty="0"/>
              <a:t> il file /home/ATLAS/exercise2_Z.zip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Procedete</a:t>
            </a:r>
            <a:r>
              <a:rPr dirty="0"/>
              <a:t> </a:t>
            </a:r>
            <a:r>
              <a:rPr dirty="0" err="1"/>
              <a:t>all’identificazione</a:t>
            </a:r>
            <a:r>
              <a:rPr dirty="0"/>
              <a:t> </a:t>
            </a:r>
            <a:r>
              <a:rPr dirty="0" err="1"/>
              <a:t>riempiendo</a:t>
            </a:r>
            <a:r>
              <a:rPr dirty="0"/>
              <a:t> la </a:t>
            </a:r>
            <a:r>
              <a:rPr dirty="0" err="1"/>
              <a:t>tabella</a:t>
            </a:r>
            <a:r>
              <a:rPr dirty="0"/>
              <a:t> in “</a:t>
            </a:r>
            <a:r>
              <a:rPr i="1" dirty="0" err="1"/>
              <a:t>Visualizzazione</a:t>
            </a:r>
            <a:r>
              <a:rPr i="1" dirty="0"/>
              <a:t> </a:t>
            </a:r>
            <a:r>
              <a:rPr i="1" dirty="0" err="1"/>
              <a:t>eventi</a:t>
            </a:r>
            <a:r>
              <a:rPr i="1" dirty="0"/>
              <a:t>” </a:t>
            </a:r>
            <a:r>
              <a:rPr dirty="0" err="1"/>
              <a:t>sottosezione</a:t>
            </a:r>
            <a:r>
              <a:rPr i="1" dirty="0"/>
              <a:t> “</a:t>
            </a:r>
            <a:r>
              <a:rPr i="1" dirty="0" err="1"/>
              <a:t>Esercitazione</a:t>
            </a:r>
            <a:r>
              <a:rPr i="1" dirty="0"/>
              <a:t> </a:t>
            </a:r>
            <a:r>
              <a:rPr i="1" dirty="0" err="1"/>
              <a:t>pratica</a:t>
            </a:r>
            <a:r>
              <a:rPr i="1" dirty="0"/>
              <a:t>”</a:t>
            </a:r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i="1" dirty="0"/>
          </a:p>
          <a:p>
            <a:pPr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i="1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itle 1"/>
          <p:cNvSpPr txBox="1">
            <a:spLocks noGrp="1"/>
          </p:cNvSpPr>
          <p:nvPr>
            <p:ph type="title"/>
          </p:nvPr>
        </p:nvSpPr>
        <p:spPr>
          <a:xfrm>
            <a:off x="744277" y="1722474"/>
            <a:ext cx="7910623" cy="156251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Ora </a:t>
            </a:r>
            <a:r>
              <a:rPr lang="en-US" dirty="0" err="1"/>
              <a:t>siete</a:t>
            </a:r>
            <a:r>
              <a:rPr lang="en-US" dirty="0"/>
              <a:t> </a:t>
            </a:r>
            <a:r>
              <a:rPr lang="en-US" dirty="0" err="1"/>
              <a:t>pronti</a:t>
            </a:r>
            <a:r>
              <a:rPr lang="en-US" dirty="0"/>
              <a:t> ad </a:t>
            </a:r>
            <a:r>
              <a:rPr lang="en-US" dirty="0" err="1"/>
              <a:t>analizzare</a:t>
            </a:r>
            <a:r>
              <a:rPr lang="en-US" dirty="0"/>
              <a:t> 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da soli !</a:t>
            </a:r>
            <a:endParaRPr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1"/>
          <p:cNvSpPr txBox="1">
            <a:spLocks noGrp="1"/>
          </p:cNvSpPr>
          <p:nvPr>
            <p:ph type="title"/>
          </p:nvPr>
        </p:nvSpPr>
        <p:spPr>
          <a:xfrm>
            <a:off x="107503" y="188639"/>
            <a:ext cx="8928994" cy="1008114"/>
          </a:xfrm>
          <a:prstGeom prst="rect">
            <a:avLst/>
          </a:prstGeom>
        </p:spPr>
        <p:txBody>
          <a:bodyPr/>
          <a:lstStyle/>
          <a:p>
            <a:r>
              <a:t>Analisi dei dati</a:t>
            </a:r>
          </a:p>
        </p:txBody>
      </p:sp>
      <p:sp>
        <p:nvSpPr>
          <p:cNvPr id="889" name="TextBox 5"/>
          <p:cNvSpPr txBox="1"/>
          <p:nvPr/>
        </p:nvSpPr>
        <p:spPr>
          <a:xfrm>
            <a:off x="585271" y="1268759"/>
            <a:ext cx="7901449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Aprite</a:t>
            </a:r>
            <a:r>
              <a:rPr sz="2000" dirty="0"/>
              <a:t> il </a:t>
            </a:r>
            <a:r>
              <a:rPr sz="2000" dirty="0" err="1"/>
              <a:t>programma</a:t>
            </a:r>
            <a:r>
              <a:rPr sz="2000" dirty="0"/>
              <a:t> Hypatia (</a:t>
            </a:r>
            <a:r>
              <a:rPr sz="2000" dirty="0" err="1"/>
              <a:t>sul</a:t>
            </a:r>
            <a:r>
              <a:rPr sz="2000" dirty="0"/>
              <a:t> Desktop)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Aprite</a:t>
            </a:r>
            <a:r>
              <a:rPr sz="2000" dirty="0"/>
              <a:t> il vostro file di </a:t>
            </a:r>
            <a:r>
              <a:rPr sz="2000" dirty="0" err="1"/>
              <a:t>dati</a:t>
            </a:r>
            <a:endParaRPr sz="2000" dirty="0"/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/>
              <a:t>File -&gt; Read Event Locally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C</a:t>
            </a:r>
            <a:r>
              <a:rPr lang="en-US" sz="2000" dirty="0" err="1"/>
              <a:t>aricate</a:t>
            </a:r>
            <a:r>
              <a:rPr lang="en-US" sz="2000" dirty="0"/>
              <a:t> il </a:t>
            </a:r>
            <a:r>
              <a:rPr sz="2000" dirty="0"/>
              <a:t>file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vi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stato</a:t>
            </a:r>
            <a:r>
              <a:rPr lang="en-US" sz="2000" dirty="0"/>
              <a:t> </a:t>
            </a:r>
            <a:r>
              <a:rPr lang="en-US" sz="2000" dirty="0" err="1"/>
              <a:t>assegnato</a:t>
            </a:r>
            <a:r>
              <a:rPr sz="2000" dirty="0"/>
              <a:t> </a:t>
            </a:r>
            <a:r>
              <a:rPr sz="2000" b="1" dirty="0"/>
              <a:t>/home/ATLAS/</a:t>
            </a:r>
            <a:r>
              <a:rPr lang="en-US" sz="2000" b="1" dirty="0"/>
              <a:t>dir03/</a:t>
            </a:r>
            <a:r>
              <a:rPr sz="2000" b="1" dirty="0" err="1"/>
              <a:t>groupX.zip</a:t>
            </a:r>
            <a:r>
              <a:rPr sz="2000" b="1" dirty="0"/>
              <a:t> </a:t>
            </a:r>
            <a:r>
              <a:rPr sz="2000" dirty="0"/>
              <a:t>(X=A,B,…)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Ogni</a:t>
            </a:r>
            <a:r>
              <a:rPr sz="2000" dirty="0"/>
              <a:t> volta </a:t>
            </a: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trovate</a:t>
            </a:r>
            <a:r>
              <a:rPr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sz="2000" dirty="0" err="1"/>
              <a:t>coppia</a:t>
            </a:r>
            <a:r>
              <a:rPr sz="2000" dirty="0"/>
              <a:t> di </a:t>
            </a:r>
            <a:r>
              <a:rPr sz="2000" dirty="0" err="1"/>
              <a:t>fotoni</a:t>
            </a:r>
            <a:r>
              <a:rPr sz="2000" dirty="0"/>
              <a:t>, </a:t>
            </a:r>
            <a:r>
              <a:rPr sz="2000" dirty="0" err="1"/>
              <a:t>elettroni</a:t>
            </a:r>
            <a:r>
              <a:rPr sz="2000" dirty="0"/>
              <a:t>, </a:t>
            </a:r>
            <a:r>
              <a:rPr sz="2000" dirty="0" err="1"/>
              <a:t>muoni</a:t>
            </a:r>
            <a:r>
              <a:rPr sz="2000" dirty="0"/>
              <a:t> o 4 </a:t>
            </a:r>
            <a:r>
              <a:rPr sz="2000" dirty="0" err="1"/>
              <a:t>leptoni</a:t>
            </a:r>
            <a:r>
              <a:rPr sz="2000" dirty="0"/>
              <a:t> (</a:t>
            </a:r>
            <a:r>
              <a:rPr sz="2000" dirty="0" err="1"/>
              <a:t>muoni</a:t>
            </a:r>
            <a:r>
              <a:rPr sz="2000" dirty="0"/>
              <a:t> o </a:t>
            </a:r>
            <a:r>
              <a:rPr sz="2000" dirty="0" err="1"/>
              <a:t>elettroni</a:t>
            </a:r>
            <a:r>
              <a:rPr sz="2000" dirty="0"/>
              <a:t>) </a:t>
            </a:r>
            <a:r>
              <a:rPr sz="2000" dirty="0" err="1"/>
              <a:t>caricate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</a:t>
            </a:r>
            <a:r>
              <a:rPr sz="2000" dirty="0" err="1"/>
              <a:t>dati</a:t>
            </a:r>
            <a:r>
              <a:rPr sz="2000" dirty="0"/>
              <a:t> </a:t>
            </a:r>
            <a:r>
              <a:rPr sz="2000" dirty="0" err="1"/>
              <a:t>sulla</a:t>
            </a:r>
            <a:r>
              <a:rPr sz="2000" dirty="0"/>
              <a:t> </a:t>
            </a:r>
            <a:r>
              <a:rPr sz="2000" dirty="0" err="1"/>
              <a:t>finestra</a:t>
            </a:r>
            <a:r>
              <a:rPr sz="2000" dirty="0"/>
              <a:t> </a:t>
            </a:r>
            <a:r>
              <a:rPr sz="2000" dirty="0" err="1"/>
              <a:t>della</a:t>
            </a:r>
            <a:r>
              <a:rPr sz="2000" dirty="0"/>
              <a:t> </a:t>
            </a:r>
            <a:r>
              <a:rPr sz="2000" dirty="0" err="1"/>
              <a:t>massa</a:t>
            </a:r>
            <a:r>
              <a:rPr sz="2000" dirty="0"/>
              <a:t> </a:t>
            </a:r>
            <a:r>
              <a:rPr sz="2000" dirty="0" err="1"/>
              <a:t>invariante</a:t>
            </a:r>
            <a:r>
              <a:rPr sz="2000" dirty="0"/>
              <a:t> (Invariant Mass Window). </a:t>
            </a:r>
            <a:r>
              <a:rPr lang="en-US" sz="2000" dirty="0"/>
              <a:t>Se </a:t>
            </a:r>
            <a:r>
              <a:rPr lang="en-US" sz="2000" dirty="0" err="1"/>
              <a:t>l’evento</a:t>
            </a:r>
            <a:r>
              <a:rPr lang="en-US" sz="2000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un </a:t>
            </a:r>
            <a:r>
              <a:rPr lang="en-US" sz="2000" dirty="0" err="1"/>
              <a:t>evento</a:t>
            </a:r>
            <a:r>
              <a:rPr lang="en-US" sz="2000" dirty="0"/>
              <a:t> di </a:t>
            </a:r>
            <a:r>
              <a:rPr lang="en-US" sz="2000" dirty="0" err="1"/>
              <a:t>fondo</a:t>
            </a:r>
            <a:r>
              <a:rPr lang="en-US" sz="2000" dirty="0"/>
              <a:t> non </a:t>
            </a:r>
            <a:r>
              <a:rPr lang="en-US" sz="2000" dirty="0" err="1"/>
              <a:t>caricate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. </a:t>
            </a:r>
            <a:r>
              <a:rPr sz="2000" dirty="0" err="1"/>
              <a:t>Trovate</a:t>
            </a:r>
            <a:r>
              <a:rPr sz="2000" dirty="0"/>
              <a:t> </a:t>
            </a:r>
            <a:r>
              <a:rPr sz="2000" dirty="0" err="1"/>
              <a:t>informazioni</a:t>
            </a:r>
            <a:r>
              <a:rPr sz="2000" dirty="0"/>
              <a:t> </a:t>
            </a:r>
            <a:r>
              <a:rPr sz="2000" dirty="0" err="1"/>
              <a:t>dettagliate</a:t>
            </a:r>
            <a:r>
              <a:rPr sz="2000" dirty="0"/>
              <a:t> </a:t>
            </a:r>
            <a:r>
              <a:rPr sz="2000" dirty="0" err="1"/>
              <a:t>nella</a:t>
            </a:r>
            <a:r>
              <a:rPr sz="2000" dirty="0"/>
              <a:t> </a:t>
            </a:r>
            <a:r>
              <a:rPr sz="2000" dirty="0" err="1"/>
              <a:t>sezione</a:t>
            </a:r>
            <a:r>
              <a:rPr sz="2000" dirty="0"/>
              <a:t> “Al </a:t>
            </a:r>
            <a:r>
              <a:rPr sz="2000" dirty="0" err="1"/>
              <a:t>lavoro</a:t>
            </a:r>
            <a:r>
              <a:rPr sz="2000" dirty="0"/>
              <a:t> !”, </a:t>
            </a:r>
            <a:r>
              <a:rPr sz="2000" dirty="0" err="1"/>
              <a:t>sottosezione</a:t>
            </a:r>
            <a:r>
              <a:rPr sz="2000" dirty="0"/>
              <a:t> “</a:t>
            </a:r>
            <a:r>
              <a:rPr sz="2000" dirty="0" err="1"/>
              <a:t>Vai</a:t>
            </a:r>
            <a:r>
              <a:rPr sz="2000" dirty="0"/>
              <a:t> !”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604E-10F5-AC3C-2226-7794FFA94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itle 1">
            <a:extLst>
              <a:ext uri="{FF2B5EF4-FFF2-40B4-BE49-F238E27FC236}">
                <a16:creationId xmlns:a16="http://schemas.microsoft.com/office/drawing/2014/main" id="{22C5A808-CD4E-6DFD-BCBD-91E75F7055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3" y="188639"/>
            <a:ext cx="8928994" cy="1008114"/>
          </a:xfrm>
          <a:prstGeom prst="rect">
            <a:avLst/>
          </a:prstGeom>
        </p:spPr>
        <p:txBody>
          <a:bodyPr/>
          <a:lstStyle/>
          <a:p>
            <a:r>
              <a:t>Analisi dei dati</a:t>
            </a:r>
          </a:p>
        </p:txBody>
      </p:sp>
      <p:sp>
        <p:nvSpPr>
          <p:cNvPr id="889" name="TextBox 5">
            <a:extLst>
              <a:ext uri="{FF2B5EF4-FFF2-40B4-BE49-F238E27FC236}">
                <a16:creationId xmlns:a16="http://schemas.microsoft.com/office/drawing/2014/main" id="{63C07238-D30A-25E3-E6B4-8B8BF598B675}"/>
              </a:ext>
            </a:extLst>
          </p:cNvPr>
          <p:cNvSpPr txBox="1"/>
          <p:nvPr/>
        </p:nvSpPr>
        <p:spPr>
          <a:xfrm>
            <a:off x="585271" y="1268759"/>
            <a:ext cx="7901449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000" dirty="0" err="1"/>
              <a:t>Quando</a:t>
            </a:r>
            <a:r>
              <a:rPr lang="en-US" sz="2000" dirty="0"/>
              <a:t> </a:t>
            </a:r>
            <a:r>
              <a:rPr lang="en-US" sz="2000" dirty="0" err="1"/>
              <a:t>avete</a:t>
            </a:r>
            <a:r>
              <a:rPr lang="en-US" sz="2000" dirty="0"/>
              <a:t> </a:t>
            </a:r>
            <a:r>
              <a:rPr lang="en-US" sz="2000" dirty="0" err="1"/>
              <a:t>analizzato</a:t>
            </a:r>
            <a:r>
              <a:rPr lang="en-US" sz="2000" dirty="0"/>
              <a:t> tutti</a:t>
            </a:r>
            <a:r>
              <a:rPr sz="2000" dirty="0"/>
              <a:t> </a:t>
            </a:r>
            <a:r>
              <a:rPr sz="2000" dirty="0" err="1"/>
              <a:t>gli</a:t>
            </a:r>
            <a:r>
              <a:rPr sz="2000" dirty="0"/>
              <a:t> </a:t>
            </a:r>
            <a:r>
              <a:rPr sz="2000" dirty="0" err="1"/>
              <a:t>eventi</a:t>
            </a:r>
            <a:r>
              <a:rPr sz="2000" dirty="0"/>
              <a:t> </a:t>
            </a:r>
            <a:r>
              <a:rPr sz="2000" dirty="0" err="1"/>
              <a:t>eseguite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</a:t>
            </a:r>
            <a:r>
              <a:rPr sz="2000" dirty="0" err="1"/>
              <a:t>seguenti</a:t>
            </a:r>
            <a:r>
              <a:rPr sz="2000" dirty="0"/>
              <a:t> </a:t>
            </a:r>
            <a:r>
              <a:rPr sz="2000" dirty="0" err="1"/>
              <a:t>passi</a:t>
            </a:r>
            <a:endParaRPr sz="2000" dirty="0"/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/>
              <a:t>Dalla </a:t>
            </a:r>
            <a:r>
              <a:rPr sz="2000" dirty="0" err="1"/>
              <a:t>finestra</a:t>
            </a:r>
            <a:r>
              <a:rPr sz="2000" dirty="0"/>
              <a:t> “Invariant mass window” </a:t>
            </a:r>
            <a:r>
              <a:rPr sz="2000" dirty="0" err="1"/>
              <a:t>salvate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</a:t>
            </a:r>
            <a:r>
              <a:rPr sz="2000" dirty="0" err="1"/>
              <a:t>dati</a:t>
            </a:r>
            <a:r>
              <a:rPr sz="2000" dirty="0"/>
              <a:t> </a:t>
            </a:r>
            <a:r>
              <a:rPr sz="2000" dirty="0" err="1"/>
              <a:t>selezionando</a:t>
            </a:r>
            <a:r>
              <a:rPr sz="2000" dirty="0"/>
              <a:t> dal </a:t>
            </a:r>
            <a:r>
              <a:rPr sz="2000" dirty="0" err="1"/>
              <a:t>menù</a:t>
            </a:r>
            <a:r>
              <a:rPr sz="2000" dirty="0"/>
              <a:t> File </a:t>
            </a:r>
            <a:r>
              <a:rPr sz="2000" dirty="0" err="1"/>
              <a:t>l’opzione</a:t>
            </a:r>
            <a:r>
              <a:rPr sz="2000" dirty="0"/>
              <a:t> “Export Invariant Masses”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Andate</a:t>
            </a:r>
            <a:r>
              <a:rPr sz="2000" dirty="0"/>
              <a:t> al link </a:t>
            </a:r>
            <a:r>
              <a:rPr sz="2000" u="sng" dirty="0">
                <a:solidFill>
                  <a:srgbClr val="3399FF"/>
                </a:solidFill>
                <a:uFill>
                  <a:solidFill>
                    <a:srgbClr val="3399FF"/>
                  </a:solidFill>
                </a:uFill>
                <a:hlinkClick r:id="rId2"/>
              </a:rPr>
              <a:t>https://cernmasterclass.uio.no/OPloT/index.php</a:t>
            </a:r>
            <a:endParaRPr sz="2000" u="sng" dirty="0"/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Entrate</a:t>
            </a:r>
            <a:r>
              <a:rPr sz="2000" dirty="0"/>
              <a:t> come </a:t>
            </a:r>
            <a:r>
              <a:rPr sz="2000" b="1" dirty="0"/>
              <a:t>student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buSzPct val="100000"/>
              <a:buFont typeface="Arial"/>
              <a:buChar char="•"/>
              <a:defRPr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Selezionate</a:t>
            </a:r>
            <a:r>
              <a:rPr sz="2000" dirty="0"/>
              <a:t> la </a:t>
            </a:r>
            <a:r>
              <a:rPr sz="2000" b="1" dirty="0"/>
              <a:t>data, </a:t>
            </a:r>
            <a:r>
              <a:rPr sz="2000" b="1" dirty="0" err="1"/>
              <a:t>l’istituto</a:t>
            </a:r>
            <a:r>
              <a:rPr sz="2000" b="1" dirty="0"/>
              <a:t>, il </a:t>
            </a:r>
            <a:r>
              <a:rPr sz="2000" b="1" dirty="0" err="1"/>
              <a:t>gruppo</a:t>
            </a:r>
            <a:r>
              <a:rPr sz="2000" b="1" dirty="0"/>
              <a:t> </a:t>
            </a:r>
            <a:r>
              <a:rPr sz="2000" dirty="0"/>
              <a:t>di </a:t>
            </a:r>
            <a:r>
              <a:rPr sz="2000" dirty="0" err="1"/>
              <a:t>dati</a:t>
            </a:r>
            <a:r>
              <a:rPr sz="2000" dirty="0"/>
              <a:t> (</a:t>
            </a:r>
            <a:r>
              <a:rPr sz="2000" b="1" dirty="0"/>
              <a:t>il nostro </a:t>
            </a:r>
            <a:r>
              <a:rPr sz="2000" b="1" dirty="0" err="1"/>
              <a:t>è</a:t>
            </a:r>
            <a:r>
              <a:rPr sz="2000" b="1" dirty="0"/>
              <a:t> l’ </a:t>
            </a:r>
            <a:r>
              <a:rPr lang="en-US" sz="2000" b="1" dirty="0"/>
              <a:t>3</a:t>
            </a:r>
            <a:r>
              <a:rPr sz="2000" dirty="0"/>
              <a:t>) e poi la </a:t>
            </a:r>
            <a:r>
              <a:rPr sz="2000" dirty="0" err="1"/>
              <a:t>lettera</a:t>
            </a:r>
            <a:r>
              <a:rPr sz="2000" dirty="0"/>
              <a:t> del vostro </a:t>
            </a:r>
            <a:r>
              <a:rPr sz="2000" dirty="0" err="1"/>
              <a:t>campione</a:t>
            </a:r>
            <a:r>
              <a:rPr sz="2000" dirty="0"/>
              <a:t>. </a:t>
            </a:r>
            <a:r>
              <a:rPr sz="2000" dirty="0" err="1"/>
              <a:t>Quindi</a:t>
            </a:r>
            <a:r>
              <a:rPr sz="2000" dirty="0"/>
              <a:t> </a:t>
            </a:r>
            <a:r>
              <a:rPr sz="2000" dirty="0" err="1"/>
              <a:t>caricate</a:t>
            </a:r>
            <a:r>
              <a:rPr sz="2000" dirty="0"/>
              <a:t> il file </a:t>
            </a: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avete</a:t>
            </a:r>
            <a:r>
              <a:rPr sz="2000" dirty="0"/>
              <a:t> </a:t>
            </a:r>
            <a:r>
              <a:rPr sz="2000" dirty="0" err="1"/>
              <a:t>salvato</a:t>
            </a:r>
            <a:r>
              <a:rPr sz="2000" dirty="0"/>
              <a:t> in </a:t>
            </a:r>
            <a:r>
              <a:rPr sz="2000" dirty="0" err="1"/>
              <a:t>precedenza</a:t>
            </a:r>
            <a:r>
              <a:rPr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165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ooter Placeholder 5"/>
          <p:cNvSpPr txBox="1"/>
          <p:nvPr/>
        </p:nvSpPr>
        <p:spPr>
          <a:xfrm>
            <a:off x="659164" y="6416230"/>
            <a:ext cx="2829688" cy="24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432" tIns="27432" rIns="27432" bIns="27432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Gruppo ATLAS/Ge</a:t>
            </a:r>
          </a:p>
        </p:txBody>
      </p:sp>
      <p:pic>
        <p:nvPicPr>
          <p:cNvPr id="21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007"/>
            <a:ext cx="9144000" cy="6273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val 7"/>
          <p:cNvSpPr/>
          <p:nvPr/>
        </p:nvSpPr>
        <p:spPr>
          <a:xfrm>
            <a:off x="4072880" y="4514403"/>
            <a:ext cx="1219201" cy="1219201"/>
          </a:xfrm>
          <a:prstGeom prst="ellipse">
            <a:avLst/>
          </a:prstGeom>
          <a:gradFill>
            <a:gsLst>
              <a:gs pos="0">
                <a:srgbClr val="99CCFF"/>
              </a:gs>
              <a:gs pos="100000">
                <a:srgbClr val="6688AA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0" name="Oval 47"/>
          <p:cNvSpPr/>
          <p:nvPr/>
        </p:nvSpPr>
        <p:spPr>
          <a:xfrm>
            <a:off x="2195314" y="2780927"/>
            <a:ext cx="1219201" cy="1219201"/>
          </a:xfrm>
          <a:prstGeom prst="ellipse">
            <a:avLst/>
          </a:prstGeom>
          <a:gradFill>
            <a:gsLst>
              <a:gs pos="0">
                <a:srgbClr val="99CCFF"/>
              </a:gs>
              <a:gs pos="100000">
                <a:srgbClr val="6688AA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1" name="Oval 10"/>
          <p:cNvSpPr/>
          <p:nvPr/>
        </p:nvSpPr>
        <p:spPr>
          <a:xfrm>
            <a:off x="4855840" y="5152999"/>
            <a:ext cx="76201" cy="76201"/>
          </a:xfrm>
          <a:prstGeom prst="ellipse">
            <a:avLst/>
          </a:prstGeom>
          <a:solidFill>
            <a:srgbClr val="FF505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" name="Oval 11"/>
          <p:cNvSpPr/>
          <p:nvPr/>
        </p:nvSpPr>
        <p:spPr>
          <a:xfrm>
            <a:off x="4495800" y="5152999"/>
            <a:ext cx="76200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" name="Oval 12"/>
          <p:cNvSpPr/>
          <p:nvPr/>
        </p:nvSpPr>
        <p:spPr>
          <a:xfrm>
            <a:off x="4644008" y="4865315"/>
            <a:ext cx="76201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Oval 13"/>
          <p:cNvSpPr/>
          <p:nvPr/>
        </p:nvSpPr>
        <p:spPr>
          <a:xfrm>
            <a:off x="2911624" y="3357338"/>
            <a:ext cx="76201" cy="76201"/>
          </a:xfrm>
          <a:prstGeom prst="ellipse">
            <a:avLst/>
          </a:prstGeom>
          <a:solidFill>
            <a:srgbClr val="FF505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5" name="Text Box 37"/>
          <p:cNvSpPr txBox="1"/>
          <p:nvPr/>
        </p:nvSpPr>
        <p:spPr>
          <a:xfrm>
            <a:off x="4193316" y="3461284"/>
            <a:ext cx="83439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F58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quark</a:t>
            </a:r>
          </a:p>
        </p:txBody>
      </p:sp>
      <p:sp>
        <p:nvSpPr>
          <p:cNvPr id="226" name="Line 38"/>
          <p:cNvSpPr/>
          <p:nvPr/>
        </p:nvSpPr>
        <p:spPr>
          <a:xfrm>
            <a:off x="4427983" y="3933402"/>
            <a:ext cx="134295" cy="556519"/>
          </a:xfrm>
          <a:prstGeom prst="line">
            <a:avLst/>
          </a:prstGeom>
          <a:ln w="19050">
            <a:solidFill>
              <a:srgbClr val="00008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Text Box 40"/>
          <p:cNvSpPr txBox="1"/>
          <p:nvPr/>
        </p:nvSpPr>
        <p:spPr>
          <a:xfrm>
            <a:off x="323527" y="4581128"/>
            <a:ext cx="2160242" cy="1658916"/>
          </a:xfrm>
          <a:prstGeom prst="rect">
            <a:avLst/>
          </a:prstGeom>
          <a:ln w="19050">
            <a:solidFill>
              <a:srgbClr val="00008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defRPr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dirty="0" err="1"/>
              <a:t>Relatività</a:t>
            </a:r>
            <a:r>
              <a:rPr lang="en-US" dirty="0"/>
              <a:t> di</a:t>
            </a:r>
            <a:br>
              <a:rPr lang="en-US" dirty="0"/>
            </a:br>
            <a:r>
              <a:rPr dirty="0"/>
              <a:t>Einstein:   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defRPr sz="5400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rPr dirty="0"/>
              <a:t>E=mc</a:t>
            </a:r>
            <a:r>
              <a:rPr baseline="30000" dirty="0"/>
              <a:t>2</a:t>
            </a:r>
            <a:r>
              <a:rPr dirty="0"/>
              <a:t>  </a:t>
            </a:r>
          </a:p>
        </p:txBody>
      </p:sp>
      <p:sp>
        <p:nvSpPr>
          <p:cNvPr id="228" name="Text Box 42"/>
          <p:cNvSpPr txBox="1"/>
          <p:nvPr/>
        </p:nvSpPr>
        <p:spPr>
          <a:xfrm>
            <a:off x="3358832" y="1524000"/>
            <a:ext cx="5775961" cy="193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Attraverso urti tra particelle si possono creare altre particelle: l’energia delle particelle viene trasformata in materia!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9" name="Text Box 45"/>
          <p:cNvSpPr txBox="1"/>
          <p:nvPr/>
        </p:nvSpPr>
        <p:spPr>
          <a:xfrm>
            <a:off x="-278824" y="344849"/>
            <a:ext cx="966513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2F5897"/>
                </a:solidFill>
              </a:defRPr>
            </a:lvl1pPr>
          </a:lstStyle>
          <a:p>
            <a:r>
              <a:t>Come produciamo le particelle?</a:t>
            </a:r>
          </a:p>
        </p:txBody>
      </p:sp>
      <p:grpSp>
        <p:nvGrpSpPr>
          <p:cNvPr id="278" name="Group 76"/>
          <p:cNvGrpSpPr/>
          <p:nvPr/>
        </p:nvGrpSpPr>
        <p:grpSpPr>
          <a:xfrm>
            <a:off x="779610" y="1145220"/>
            <a:ext cx="6816726" cy="4372360"/>
            <a:chOff x="0" y="0"/>
            <a:chExt cx="6816725" cy="4372358"/>
          </a:xfrm>
        </p:grpSpPr>
        <p:grpSp>
          <p:nvGrpSpPr>
            <p:cNvPr id="253" name="Group 73"/>
            <p:cNvGrpSpPr/>
            <p:nvPr/>
          </p:nvGrpSpPr>
          <p:grpSpPr>
            <a:xfrm>
              <a:off x="3903662" y="2924558"/>
              <a:ext cx="2913063" cy="1447801"/>
              <a:chOff x="0" y="0"/>
              <a:chExt cx="2913062" cy="1447800"/>
            </a:xfrm>
          </p:grpSpPr>
          <p:sp>
            <p:nvSpPr>
              <p:cNvPr id="230" name="Oval 9"/>
              <p:cNvSpPr/>
              <p:nvPr/>
            </p:nvSpPr>
            <p:spPr>
              <a:xfrm>
                <a:off x="2836862" y="1066800"/>
                <a:ext cx="76201" cy="762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1" name="Oval 14"/>
              <p:cNvSpPr/>
              <p:nvPr/>
            </p:nvSpPr>
            <p:spPr>
              <a:xfrm>
                <a:off x="2760662" y="0"/>
                <a:ext cx="76201" cy="76200"/>
              </a:xfrm>
              <a:prstGeom prst="ellipse">
                <a:avLst/>
              </a:prstGeom>
              <a:solidFill>
                <a:srgbClr val="CC0066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2" name="Oval 15"/>
              <p:cNvSpPr/>
              <p:nvPr/>
            </p:nvSpPr>
            <p:spPr>
              <a:xfrm>
                <a:off x="1922462" y="1219200"/>
                <a:ext cx="152401" cy="152400"/>
              </a:xfrm>
              <a:prstGeom prst="ellipse">
                <a:avLst/>
              </a:prstGeom>
              <a:solidFill>
                <a:srgbClr val="3399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3" name="Oval 16"/>
              <p:cNvSpPr/>
              <p:nvPr/>
            </p:nvSpPr>
            <p:spPr>
              <a:xfrm>
                <a:off x="2303462" y="228600"/>
                <a:ext cx="152401" cy="152400"/>
              </a:xfrm>
              <a:prstGeom prst="ellipse">
                <a:avLst/>
              </a:prstGeom>
              <a:solidFill>
                <a:srgbClr val="CC0066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4" name="Oval 17"/>
              <p:cNvSpPr/>
              <p:nvPr/>
            </p:nvSpPr>
            <p:spPr>
              <a:xfrm>
                <a:off x="2455862" y="838200"/>
                <a:ext cx="152401" cy="1524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5" name="Oval 18"/>
              <p:cNvSpPr/>
              <p:nvPr/>
            </p:nvSpPr>
            <p:spPr>
              <a:xfrm>
                <a:off x="1998662" y="762000"/>
                <a:ext cx="152401" cy="152400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6" name="Oval 19"/>
              <p:cNvSpPr/>
              <p:nvPr/>
            </p:nvSpPr>
            <p:spPr>
              <a:xfrm>
                <a:off x="2379662" y="1066800"/>
                <a:ext cx="152401" cy="152400"/>
              </a:xfrm>
              <a:prstGeom prst="ellipse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7" name="Oval 20"/>
              <p:cNvSpPr/>
              <p:nvPr/>
            </p:nvSpPr>
            <p:spPr>
              <a:xfrm>
                <a:off x="1465262" y="7620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rgbClr val="3A486D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8" name="Oval 21"/>
              <p:cNvSpPr/>
              <p:nvPr/>
            </p:nvSpPr>
            <p:spPr>
              <a:xfrm>
                <a:off x="1541462" y="1524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33"/>
                  </a:gs>
                  <a:gs pos="100000">
                    <a:srgbClr val="9B5D1F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9" name="Oval 22"/>
              <p:cNvSpPr/>
              <p:nvPr/>
            </p:nvSpPr>
            <p:spPr>
              <a:xfrm>
                <a:off x="2151062" y="4572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3399FF"/>
                  </a:gs>
                  <a:gs pos="100000">
                    <a:srgbClr val="1F5D9B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0" name="Oval 23"/>
              <p:cNvSpPr/>
              <p:nvPr/>
            </p:nvSpPr>
            <p:spPr>
              <a:xfrm>
                <a:off x="1008062" y="533400"/>
                <a:ext cx="304801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1" name="Oval 24"/>
              <p:cNvSpPr/>
              <p:nvPr/>
            </p:nvSpPr>
            <p:spPr>
              <a:xfrm>
                <a:off x="2760662" y="533400"/>
                <a:ext cx="76201" cy="762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2" name="Oval 25"/>
              <p:cNvSpPr/>
              <p:nvPr/>
            </p:nvSpPr>
            <p:spPr>
              <a:xfrm>
                <a:off x="2608262" y="1371600"/>
                <a:ext cx="76201" cy="76200"/>
              </a:xfrm>
              <a:prstGeom prst="ellipse">
                <a:avLst/>
              </a:prstGeom>
              <a:solidFill>
                <a:schemeClr val="accent2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252" name="Group 60"/>
              <p:cNvGrpSpPr/>
              <p:nvPr/>
            </p:nvGrpSpPr>
            <p:grpSpPr>
              <a:xfrm>
                <a:off x="-1" y="381000"/>
                <a:ext cx="2684464" cy="1003300"/>
                <a:chOff x="0" y="0"/>
                <a:chExt cx="2684462" cy="1003299"/>
              </a:xfrm>
            </p:grpSpPr>
            <p:sp>
              <p:nvSpPr>
                <p:cNvPr id="243" name="Line 5"/>
                <p:cNvSpPr/>
                <p:nvPr/>
              </p:nvSpPr>
              <p:spPr>
                <a:xfrm>
                  <a:off x="-1" y="469900"/>
                  <a:ext cx="2438401" cy="533400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4" name="Line 6"/>
                <p:cNvSpPr/>
                <p:nvPr/>
              </p:nvSpPr>
              <p:spPr>
                <a:xfrm flipV="1">
                  <a:off x="17462" y="228599"/>
                  <a:ext cx="1981201" cy="228602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5" name="Line 28"/>
                <p:cNvSpPr/>
                <p:nvPr/>
              </p:nvSpPr>
              <p:spPr>
                <a:xfrm>
                  <a:off x="17462" y="457199"/>
                  <a:ext cx="1828801" cy="457202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6" name="Line 29"/>
                <p:cNvSpPr/>
                <p:nvPr/>
              </p:nvSpPr>
              <p:spPr>
                <a:xfrm flipV="1">
                  <a:off x="17462" y="0"/>
                  <a:ext cx="1371601" cy="457200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7" name="Line 30"/>
                <p:cNvSpPr/>
                <p:nvPr/>
              </p:nvSpPr>
              <p:spPr>
                <a:xfrm>
                  <a:off x="17462" y="457200"/>
                  <a:ext cx="2286001" cy="304800"/>
                </a:xfrm>
                <a:prstGeom prst="line">
                  <a:avLst/>
                </a:prstGeom>
                <a:noFill/>
                <a:ln w="19050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8" name="Line 31"/>
                <p:cNvSpPr/>
                <p:nvPr/>
              </p:nvSpPr>
              <p:spPr>
                <a:xfrm flipV="1">
                  <a:off x="17462" y="-1"/>
                  <a:ext cx="2209801" cy="457202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9" name="Line 32"/>
                <p:cNvSpPr/>
                <p:nvPr/>
              </p:nvSpPr>
              <p:spPr>
                <a:xfrm flipV="1">
                  <a:off x="17462" y="228599"/>
                  <a:ext cx="2667001" cy="228602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0" name="Line 33"/>
                <p:cNvSpPr/>
                <p:nvPr/>
              </p:nvSpPr>
              <p:spPr>
                <a:xfrm>
                  <a:off x="17462" y="457200"/>
                  <a:ext cx="2667001" cy="228600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1" name="Line 34"/>
                <p:cNvSpPr/>
                <p:nvPr/>
              </p:nvSpPr>
              <p:spPr>
                <a:xfrm>
                  <a:off x="17462" y="457200"/>
                  <a:ext cx="2362201" cy="76200"/>
                </a:xfrm>
                <a:prstGeom prst="line">
                  <a:avLst/>
                </a:prstGeom>
                <a:noFill/>
                <a:ln w="9525" cap="flat">
                  <a:solidFill>
                    <a:srgbClr val="FF5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77" name="Group 74"/>
            <p:cNvGrpSpPr/>
            <p:nvPr/>
          </p:nvGrpSpPr>
          <p:grpSpPr>
            <a:xfrm>
              <a:off x="-1" y="-1"/>
              <a:ext cx="2120781" cy="2247256"/>
              <a:chOff x="0" y="0"/>
              <a:chExt cx="2120779" cy="2247254"/>
            </a:xfrm>
          </p:grpSpPr>
          <p:sp>
            <p:nvSpPr>
              <p:cNvPr id="254" name="Oval 57"/>
              <p:cNvSpPr/>
              <p:nvPr/>
            </p:nvSpPr>
            <p:spPr>
              <a:xfrm>
                <a:off x="0" y="497271"/>
                <a:ext cx="304800" cy="304801"/>
              </a:xfrm>
              <a:prstGeom prst="ellipse">
                <a:avLst/>
              </a:prstGeom>
              <a:gradFill flip="none" rotWithShape="1">
                <a:gsLst>
                  <a:gs pos="0">
                    <a:srgbClr val="FF66FF"/>
                  </a:gs>
                  <a:gs pos="100000">
                    <a:srgbClr val="9B3E9B"/>
                  </a:gs>
                </a:gsLst>
                <a:path path="circle">
                  <a:fillToRect l="37721" t="-19636" r="62278" b="119636"/>
                </a:path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276" name="Group 72"/>
              <p:cNvGrpSpPr/>
              <p:nvPr/>
            </p:nvGrpSpPr>
            <p:grpSpPr>
              <a:xfrm>
                <a:off x="273152" y="-1"/>
                <a:ext cx="1847628" cy="2247256"/>
                <a:chOff x="0" y="0"/>
                <a:chExt cx="1847626" cy="2247254"/>
              </a:xfrm>
            </p:grpSpPr>
            <p:sp>
              <p:nvSpPr>
                <p:cNvPr id="255" name="Oval 48"/>
                <p:cNvSpPr/>
                <p:nvPr/>
              </p:nvSpPr>
              <p:spPr>
                <a:xfrm>
                  <a:off x="1403247" y="1030671"/>
                  <a:ext cx="76201" cy="762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6" name="Oval 49"/>
                <p:cNvSpPr/>
                <p:nvPr/>
              </p:nvSpPr>
              <p:spPr>
                <a:xfrm>
                  <a:off x="488847" y="1183071"/>
                  <a:ext cx="152401" cy="152401"/>
                </a:xfrm>
                <a:prstGeom prst="ellipse">
                  <a:avLst/>
                </a:prstGeom>
                <a:solidFill>
                  <a:srgbClr val="3399FF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7" name="Oval 50"/>
                <p:cNvSpPr/>
                <p:nvPr/>
              </p:nvSpPr>
              <p:spPr>
                <a:xfrm>
                  <a:off x="869847" y="192471"/>
                  <a:ext cx="152401" cy="152401"/>
                </a:xfrm>
                <a:prstGeom prst="ellipse">
                  <a:avLst/>
                </a:prstGeom>
                <a:solidFill>
                  <a:srgbClr val="CC0066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8" name="Oval 51"/>
                <p:cNvSpPr/>
                <p:nvPr/>
              </p:nvSpPr>
              <p:spPr>
                <a:xfrm>
                  <a:off x="1022247" y="802071"/>
                  <a:ext cx="152401" cy="1524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9" name="Oval 52"/>
                <p:cNvSpPr/>
                <p:nvPr/>
              </p:nvSpPr>
              <p:spPr>
                <a:xfrm>
                  <a:off x="565047" y="725871"/>
                  <a:ext cx="152401" cy="152401"/>
                </a:xfrm>
                <a:prstGeom prst="ellipse">
                  <a:avLst/>
                </a:prstGeom>
                <a:solidFill>
                  <a:srgbClr val="FF66FF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0" name="Oval 53"/>
                <p:cNvSpPr/>
                <p:nvPr/>
              </p:nvSpPr>
              <p:spPr>
                <a:xfrm>
                  <a:off x="946047" y="1030671"/>
                  <a:ext cx="152401" cy="15240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1" name="Oval 54"/>
                <p:cNvSpPr/>
                <p:nvPr/>
              </p:nvSpPr>
              <p:spPr>
                <a:xfrm>
                  <a:off x="31647" y="725871"/>
                  <a:ext cx="304801" cy="3048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rgbClr val="3A486D"/>
                    </a:gs>
                  </a:gsLst>
                  <a:path path="circle">
                    <a:fillToRect l="37721" t="-19636" r="62278" b="119636"/>
                  </a:path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2" name="Oval 55"/>
                <p:cNvSpPr/>
                <p:nvPr/>
              </p:nvSpPr>
              <p:spPr>
                <a:xfrm>
                  <a:off x="107847" y="116271"/>
                  <a:ext cx="304801" cy="3048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9933"/>
                    </a:gs>
                    <a:gs pos="100000">
                      <a:srgbClr val="9B5D1F"/>
                    </a:gs>
                  </a:gsLst>
                  <a:path path="circle">
                    <a:fillToRect l="37721" t="-19636" r="62278" b="119636"/>
                  </a:path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3" name="Oval 56"/>
                <p:cNvSpPr/>
                <p:nvPr/>
              </p:nvSpPr>
              <p:spPr>
                <a:xfrm>
                  <a:off x="717447" y="421071"/>
                  <a:ext cx="304801" cy="30480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3399FF"/>
                    </a:gs>
                    <a:gs pos="100000">
                      <a:srgbClr val="1F5D9B"/>
                    </a:gs>
                  </a:gsLst>
                  <a:path path="circle">
                    <a:fillToRect l="37721" t="-19636" r="62278" b="119636"/>
                  </a:path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4" name="Oval 58"/>
                <p:cNvSpPr/>
                <p:nvPr/>
              </p:nvSpPr>
              <p:spPr>
                <a:xfrm>
                  <a:off x="1327047" y="497271"/>
                  <a:ext cx="76201" cy="762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5" name="Oval 59"/>
                <p:cNvSpPr/>
                <p:nvPr/>
              </p:nvSpPr>
              <p:spPr>
                <a:xfrm>
                  <a:off x="1174647" y="1335471"/>
                  <a:ext cx="76201" cy="76201"/>
                </a:xfrm>
                <a:prstGeom prst="ellipse">
                  <a:avLst/>
                </a:prstGeom>
                <a:solidFill>
                  <a:schemeClr val="accent2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grpSp>
              <p:nvGrpSpPr>
                <p:cNvPr id="275" name="Group 61"/>
                <p:cNvGrpSpPr/>
                <p:nvPr/>
              </p:nvGrpSpPr>
              <p:grpSpPr>
                <a:xfrm>
                  <a:off x="-1" y="-1"/>
                  <a:ext cx="1847628" cy="2247256"/>
                  <a:chOff x="0" y="0"/>
                  <a:chExt cx="1847626" cy="2247254"/>
                </a:xfrm>
              </p:grpSpPr>
              <p:sp>
                <p:nvSpPr>
                  <p:cNvPr id="266" name="Line 62"/>
                  <p:cNvSpPr/>
                  <p:nvPr/>
                </p:nvSpPr>
                <p:spPr>
                  <a:xfrm flipH="1" flipV="1">
                    <a:off x="761275" y="0"/>
                    <a:ext cx="1086352" cy="2247255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7" name="Line 63"/>
                  <p:cNvSpPr/>
                  <p:nvPr/>
                </p:nvSpPr>
                <p:spPr>
                  <a:xfrm flipH="1" flipV="1">
                    <a:off x="423528" y="824291"/>
                    <a:ext cx="1403326" cy="1417072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8" name="Line 64"/>
                  <p:cNvSpPr/>
                  <p:nvPr/>
                </p:nvSpPr>
                <p:spPr>
                  <a:xfrm flipH="1" flipV="1">
                    <a:off x="1057039" y="520628"/>
                    <a:ext cx="769815" cy="1720735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69" name="Line 65"/>
                  <p:cNvSpPr/>
                  <p:nvPr/>
                </p:nvSpPr>
                <p:spPr>
                  <a:xfrm flipH="1" flipV="1">
                    <a:off x="620200" y="1444928"/>
                    <a:ext cx="1206654" cy="796435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0" name="Line 66"/>
                  <p:cNvSpPr/>
                  <p:nvPr/>
                </p:nvSpPr>
                <p:spPr>
                  <a:xfrm flipH="1" flipV="1">
                    <a:off x="654821" y="255149"/>
                    <a:ext cx="1172033" cy="1986214"/>
                  </a:xfrm>
                  <a:prstGeom prst="line">
                    <a:avLst/>
                  </a:prstGeom>
                  <a:noFill/>
                  <a:ln w="19050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1" name="Line 67"/>
                  <p:cNvSpPr/>
                  <p:nvPr/>
                </p:nvSpPr>
                <p:spPr>
                  <a:xfrm flipH="1" flipV="1">
                    <a:off x="102554" y="785669"/>
                    <a:ext cx="1724300" cy="1455694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2" name="Line 68"/>
                  <p:cNvSpPr/>
                  <p:nvPr/>
                </p:nvSpPr>
                <p:spPr>
                  <a:xfrm flipH="1" flipV="1">
                    <a:off x="-1" y="284898"/>
                    <a:ext cx="1826855" cy="1956465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3" name="Line 69"/>
                  <p:cNvSpPr/>
                  <p:nvPr/>
                </p:nvSpPr>
                <p:spPr>
                  <a:xfrm flipH="1" flipV="1">
                    <a:off x="359595" y="2545"/>
                    <a:ext cx="1467259" cy="223881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74" name="Line 70"/>
                  <p:cNvSpPr/>
                  <p:nvPr/>
                </p:nvSpPr>
                <p:spPr>
                  <a:xfrm flipH="1" flipV="1">
                    <a:off x="427798" y="300193"/>
                    <a:ext cx="1398889" cy="190497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FF505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endParaRPr/>
                  </a:p>
                </p:txBody>
              </p:sp>
            </p:grpSp>
          </p:grpSp>
        </p:grpSp>
      </p:grpSp>
      <p:sp>
        <p:nvSpPr>
          <p:cNvPr id="279" name="Line 71"/>
          <p:cNvSpPr/>
          <p:nvPr/>
        </p:nvSpPr>
        <p:spPr>
          <a:xfrm flipH="1" flipV="1">
            <a:off x="3203848" y="3357337"/>
            <a:ext cx="936104" cy="215679"/>
          </a:xfrm>
          <a:prstGeom prst="line">
            <a:avLst/>
          </a:prstGeom>
          <a:ln w="19050">
            <a:solidFill>
              <a:srgbClr val="00008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Text Box 77"/>
          <p:cNvSpPr txBox="1"/>
          <p:nvPr/>
        </p:nvSpPr>
        <p:spPr>
          <a:xfrm>
            <a:off x="1090097" y="3213571"/>
            <a:ext cx="109124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F58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protone</a:t>
            </a:r>
          </a:p>
        </p:txBody>
      </p:sp>
      <p:sp>
        <p:nvSpPr>
          <p:cNvPr id="281" name="Text Box 78"/>
          <p:cNvSpPr txBox="1"/>
          <p:nvPr/>
        </p:nvSpPr>
        <p:spPr>
          <a:xfrm>
            <a:off x="4887397" y="5696420"/>
            <a:ext cx="109124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F5897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protone</a:t>
            </a:r>
          </a:p>
        </p:txBody>
      </p:sp>
      <p:pic>
        <p:nvPicPr>
          <p:cNvPr id="282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92662">
            <a:off x="2472333" y="4014373"/>
            <a:ext cx="2690125" cy="18681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Oval 11"/>
          <p:cNvSpPr/>
          <p:nvPr/>
        </p:nvSpPr>
        <p:spPr>
          <a:xfrm>
            <a:off x="2483767" y="3212975"/>
            <a:ext cx="76201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Oval 11"/>
          <p:cNvSpPr/>
          <p:nvPr/>
        </p:nvSpPr>
        <p:spPr>
          <a:xfrm>
            <a:off x="2623591" y="3645024"/>
            <a:ext cx="76201" cy="76201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Footer Placeholder 2"/>
          <p:cNvSpPr txBox="1"/>
          <p:nvPr/>
        </p:nvSpPr>
        <p:spPr>
          <a:xfrm>
            <a:off x="659164" y="6397942"/>
            <a:ext cx="2802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ATLAS Masterclass</a:t>
            </a:r>
          </a:p>
        </p:txBody>
      </p:sp>
      <p:sp>
        <p:nvSpPr>
          <p:cNvPr id="289" name="Title 1"/>
          <p:cNvSpPr txBox="1">
            <a:spLocks noGrp="1"/>
          </p:cNvSpPr>
          <p:nvPr>
            <p:ph type="title"/>
          </p:nvPr>
        </p:nvSpPr>
        <p:spPr>
          <a:xfrm>
            <a:off x="457200" y="247649"/>
            <a:ext cx="8020050" cy="7159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95527">
              <a:lnSpc>
                <a:spcPts val="5000"/>
              </a:lnSpc>
              <a:defRPr sz="4176">
                <a:effectLst>
                  <a:outerShdw blurRad="55245" dist="33147" dir="5400000" rotWithShape="0">
                    <a:srgbClr val="000000">
                      <a:alpha val="25000"/>
                    </a:srgbClr>
                  </a:outerShdw>
                </a:effectLst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91" name="Footer Placeholder 1"/>
          <p:cNvSpPr txBox="1"/>
          <p:nvPr/>
        </p:nvSpPr>
        <p:spPr>
          <a:xfrm>
            <a:off x="2498407" y="6570663"/>
            <a:ext cx="3875723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 b="1" i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Rüdiger Schmidt  Bullay Oktober 2007</a:t>
            </a:r>
          </a:p>
        </p:txBody>
      </p:sp>
      <p:sp>
        <p:nvSpPr>
          <p:cNvPr id="292" name="Slide Number Placeholder 2"/>
          <p:cNvSpPr txBox="1"/>
          <p:nvPr/>
        </p:nvSpPr>
        <p:spPr>
          <a:xfrm>
            <a:off x="6313170" y="6570663"/>
            <a:ext cx="200723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16</a:t>
            </a:r>
          </a:p>
        </p:txBody>
      </p:sp>
      <p:sp>
        <p:nvSpPr>
          <p:cNvPr id="293" name="Rectangle 2"/>
          <p:cNvSpPr txBox="1"/>
          <p:nvPr/>
        </p:nvSpPr>
        <p:spPr>
          <a:xfrm>
            <a:off x="768667" y="69531"/>
            <a:ext cx="8163878" cy="58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3181" tIns="43181" rIns="43181" bIns="43181" anchor="ctr">
            <a:spAutoFit/>
          </a:bodyPr>
          <a:lstStyle>
            <a:lvl1pPr algn="ctr">
              <a:defRPr sz="3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The CERN Beschleuniger Komplex</a:t>
            </a:r>
          </a:p>
        </p:txBody>
      </p:sp>
      <p:pic>
        <p:nvPicPr>
          <p:cNvPr id="29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988"/>
            <a:ext cx="9144000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" name="AutoShape 6"/>
          <p:cNvGrpSpPr/>
          <p:nvPr/>
        </p:nvGrpSpPr>
        <p:grpSpPr>
          <a:xfrm>
            <a:off x="4625975" y="5878512"/>
            <a:ext cx="1687514" cy="342901"/>
            <a:chOff x="0" y="0"/>
            <a:chExt cx="1687513" cy="342900"/>
          </a:xfrm>
        </p:grpSpPr>
        <p:sp>
          <p:nvSpPr>
            <p:cNvPr id="295" name="Rounded Rectangle"/>
            <p:cNvSpPr/>
            <p:nvPr/>
          </p:nvSpPr>
          <p:spPr>
            <a:xfrm>
              <a:off x="0" y="0"/>
              <a:ext cx="1687514" cy="342900"/>
            </a:xfrm>
            <a:prstGeom prst="roundRect">
              <a:avLst>
                <a:gd name="adj" fmla="val 444"/>
              </a:avLst>
            </a:prstGeom>
            <a:solidFill>
              <a:srgbClr val="FFFF66">
                <a:alpha val="6901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6" name="CERN (Meyrin)"/>
            <p:cNvSpPr txBox="1"/>
            <p:nvPr/>
          </p:nvSpPr>
          <p:spPr>
            <a:xfrm>
              <a:off x="46525" y="445"/>
              <a:ext cx="1594463" cy="333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6079" tIns="46079" rIns="46079" bIns="46079" numCol="1" anchor="t">
              <a:spAutoFit/>
            </a:bodyPr>
            <a:lstStyle/>
            <a:p>
              <a:pPr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>
                  <a:latin typeface="Luxi Sans"/>
                  <a:ea typeface="Luxi Sans"/>
                  <a:cs typeface="Luxi Sans"/>
                  <a:sym typeface="Luxi Sans"/>
                </a:rPr>
                <a:t> CERN (Meyrin)</a:t>
              </a:r>
            </a:p>
          </p:txBody>
        </p:sp>
      </p:grpSp>
      <p:grpSp>
        <p:nvGrpSpPr>
          <p:cNvPr id="300" name="Text Box 9"/>
          <p:cNvGrpSpPr/>
          <p:nvPr/>
        </p:nvGrpSpPr>
        <p:grpSpPr>
          <a:xfrm>
            <a:off x="4271962" y="1772816"/>
            <a:ext cx="647701" cy="369888"/>
            <a:chOff x="0" y="0"/>
            <a:chExt cx="647700" cy="369887"/>
          </a:xfrm>
        </p:grpSpPr>
        <p:sp>
          <p:nvSpPr>
            <p:cNvPr id="298" name="Rectangle"/>
            <p:cNvSpPr/>
            <p:nvPr/>
          </p:nvSpPr>
          <p:spPr>
            <a:xfrm>
              <a:off x="0" y="-1"/>
              <a:ext cx="647700" cy="369889"/>
            </a:xfrm>
            <a:prstGeom prst="rect">
              <a:avLst/>
            </a:prstGeom>
            <a:solidFill>
              <a:srgbClr val="FFFF99">
                <a:alpha val="76077"/>
              </a:srgbClr>
            </a:solidFill>
            <a:ln w="1841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4572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endParaRPr/>
            </a:p>
          </p:txBody>
        </p:sp>
        <p:sp>
          <p:nvSpPr>
            <p:cNvPr id="299" name="LHC"/>
            <p:cNvSpPr txBox="1"/>
            <p:nvPr/>
          </p:nvSpPr>
          <p:spPr>
            <a:xfrm>
              <a:off x="19153" y="9207"/>
              <a:ext cx="609394" cy="32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9000" tIns="9000" rIns="9000" bIns="9000" numCol="1" anchor="t">
              <a:spAutoFit/>
            </a:bodyPr>
            <a:lstStyle/>
            <a:p>
              <a:pPr algn="ctr" defTabSz="4572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FF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r>
                <a:t> </a:t>
              </a:r>
              <a:r>
                <a:rPr>
                  <a:solidFill>
                    <a:srgbClr val="FF0000"/>
                  </a:solidFill>
                </a:rPr>
                <a:t>LHC</a:t>
              </a:r>
            </a:p>
          </p:txBody>
        </p:sp>
      </p:grpSp>
      <p:grpSp>
        <p:nvGrpSpPr>
          <p:cNvPr id="303" name="AutoShape 10"/>
          <p:cNvGrpSpPr/>
          <p:nvPr/>
        </p:nvGrpSpPr>
        <p:grpSpPr>
          <a:xfrm>
            <a:off x="5364162" y="3440112"/>
            <a:ext cx="563563" cy="342901"/>
            <a:chOff x="0" y="0"/>
            <a:chExt cx="563562" cy="342900"/>
          </a:xfrm>
        </p:grpSpPr>
        <p:sp>
          <p:nvSpPr>
            <p:cNvPr id="301" name="Rounded Rectangle"/>
            <p:cNvSpPr/>
            <p:nvPr/>
          </p:nvSpPr>
          <p:spPr>
            <a:xfrm>
              <a:off x="0" y="0"/>
              <a:ext cx="563563" cy="342900"/>
            </a:xfrm>
            <a:prstGeom prst="roundRect">
              <a:avLst>
                <a:gd name="adj" fmla="val 639"/>
              </a:avLst>
            </a:prstGeom>
            <a:solidFill>
              <a:srgbClr val="FFFF99">
                <a:alpha val="70195"/>
              </a:srgbClr>
            </a:solidFill>
            <a:ln w="1841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2" name="SPS"/>
            <p:cNvSpPr txBox="1"/>
            <p:nvPr/>
          </p:nvSpPr>
          <p:spPr>
            <a:xfrm>
              <a:off x="55929" y="9849"/>
              <a:ext cx="451704" cy="308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6079" tIns="46079" rIns="46079" bIns="46079" numCol="1" anchor="t">
              <a:spAutoFit/>
            </a:bodyPr>
            <a:lstStyle>
              <a:lvl1pPr algn="ctr" defTabSz="457200">
                <a:lnSpc>
                  <a:spcPct val="96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lvl1pPr>
            </a:lstStyle>
            <a:p>
              <a:r>
                <a:t>SPS</a:t>
              </a:r>
            </a:p>
          </p:txBody>
        </p:sp>
      </p:grpSp>
      <p:grpSp>
        <p:nvGrpSpPr>
          <p:cNvPr id="306" name="AutoShape 11"/>
          <p:cNvGrpSpPr/>
          <p:nvPr/>
        </p:nvGrpSpPr>
        <p:grpSpPr>
          <a:xfrm>
            <a:off x="3352800" y="3325812"/>
            <a:ext cx="823913" cy="521009"/>
            <a:chOff x="0" y="0"/>
            <a:chExt cx="823912" cy="521007"/>
          </a:xfrm>
        </p:grpSpPr>
        <p:sp>
          <p:nvSpPr>
            <p:cNvPr id="304" name="Rounded Rectangle"/>
            <p:cNvSpPr/>
            <p:nvPr/>
          </p:nvSpPr>
          <p:spPr>
            <a:xfrm>
              <a:off x="0" y="0"/>
              <a:ext cx="823913" cy="457200"/>
            </a:xfrm>
            <a:prstGeom prst="roundRect">
              <a:avLst>
                <a:gd name="adj" fmla="val 593"/>
              </a:avLst>
            </a:prstGeom>
            <a:solidFill>
              <a:srgbClr val="FFFF99">
                <a:alpha val="70195"/>
              </a:srgbClr>
            </a:solidFill>
            <a:ln w="1841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457200">
                <a:lnSpc>
                  <a:spcPct val="94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5" name="Control…"/>
            <p:cNvSpPr txBox="1"/>
            <p:nvPr/>
          </p:nvSpPr>
          <p:spPr>
            <a:xfrm>
              <a:off x="56081" y="10001"/>
              <a:ext cx="711751" cy="511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6079" tIns="46079" rIns="46079" bIns="46079" numCol="1" anchor="t">
              <a:spAutoFit/>
            </a:bodyPr>
            <a:lstStyle/>
            <a:p>
              <a:pPr algn="ctr" defTabSz="457200">
                <a:lnSpc>
                  <a:spcPct val="94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r>
                <a:t>Control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algn="ctr" defTabSz="457200">
                <a:lnSpc>
                  <a:spcPct val="94000"/>
                </a:lnSpc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400">
                  <a:solidFill>
                    <a:srgbClr val="FF0000"/>
                  </a:solidFill>
                  <a:latin typeface="Luxi Sans"/>
                  <a:ea typeface="Luxi Sans"/>
                  <a:cs typeface="Luxi Sans"/>
                  <a:sym typeface="Luxi Sans"/>
                </a:defRPr>
              </a:pPr>
              <a:r>
                <a:t>room</a:t>
              </a:r>
            </a:p>
          </p:txBody>
        </p:sp>
      </p:grpSp>
      <p:sp>
        <p:nvSpPr>
          <p:cNvPr id="307" name="Freeform 12"/>
          <p:cNvSpPr/>
          <p:nvPr/>
        </p:nvSpPr>
        <p:spPr>
          <a:xfrm>
            <a:off x="4336466" y="5189537"/>
            <a:ext cx="2440650" cy="61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104" extrusionOk="0">
                <a:moveTo>
                  <a:pt x="2810" y="9655"/>
                </a:moveTo>
                <a:cubicBezTo>
                  <a:pt x="5593" y="8291"/>
                  <a:pt x="13807" y="3927"/>
                  <a:pt x="16495" y="2182"/>
                </a:cubicBezTo>
                <a:cubicBezTo>
                  <a:pt x="16793" y="327"/>
                  <a:pt x="19726" y="1309"/>
                  <a:pt x="20215" y="0"/>
                </a:cubicBezTo>
                <a:cubicBezTo>
                  <a:pt x="20676" y="655"/>
                  <a:pt x="20459" y="2564"/>
                  <a:pt x="20568" y="4309"/>
                </a:cubicBezTo>
                <a:cubicBezTo>
                  <a:pt x="20622" y="6873"/>
                  <a:pt x="20622" y="7909"/>
                  <a:pt x="20921" y="10309"/>
                </a:cubicBezTo>
                <a:cubicBezTo>
                  <a:pt x="21260" y="12982"/>
                  <a:pt x="21002" y="11455"/>
                  <a:pt x="21219" y="13964"/>
                </a:cubicBezTo>
                <a:cubicBezTo>
                  <a:pt x="21151" y="16855"/>
                  <a:pt x="19726" y="13964"/>
                  <a:pt x="19427" y="16364"/>
                </a:cubicBezTo>
                <a:cubicBezTo>
                  <a:pt x="19346" y="16964"/>
                  <a:pt x="18667" y="18000"/>
                  <a:pt x="18545" y="18436"/>
                </a:cubicBezTo>
                <a:cubicBezTo>
                  <a:pt x="18260" y="19418"/>
                  <a:pt x="17961" y="20127"/>
                  <a:pt x="17445" y="20945"/>
                </a:cubicBezTo>
                <a:cubicBezTo>
                  <a:pt x="16725" y="20836"/>
                  <a:pt x="16739" y="21600"/>
                  <a:pt x="16074" y="20509"/>
                </a:cubicBezTo>
                <a:cubicBezTo>
                  <a:pt x="15748" y="19964"/>
                  <a:pt x="11390" y="20782"/>
                  <a:pt x="11023" y="20673"/>
                </a:cubicBezTo>
                <a:cubicBezTo>
                  <a:pt x="10073" y="20400"/>
                  <a:pt x="11078" y="18000"/>
                  <a:pt x="10114" y="17891"/>
                </a:cubicBezTo>
                <a:cubicBezTo>
                  <a:pt x="6245" y="16691"/>
                  <a:pt x="8919" y="17291"/>
                  <a:pt x="3013" y="16909"/>
                </a:cubicBezTo>
                <a:cubicBezTo>
                  <a:pt x="2117" y="16582"/>
                  <a:pt x="1194" y="17018"/>
                  <a:pt x="298" y="16309"/>
                </a:cubicBezTo>
                <a:cubicBezTo>
                  <a:pt x="-340" y="15491"/>
                  <a:pt x="257" y="13527"/>
                  <a:pt x="176" y="12545"/>
                </a:cubicBezTo>
                <a:cubicBezTo>
                  <a:pt x="447" y="11345"/>
                  <a:pt x="94" y="11400"/>
                  <a:pt x="2810" y="9655"/>
                </a:cubicBezTo>
                <a:close/>
              </a:path>
            </a:pathLst>
          </a:custGeom>
          <a:ln>
            <a:solidFill>
              <a:srgbClr val="FFFF66"/>
            </a:solidFill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10" name="Group 44"/>
          <p:cNvGrpSpPr/>
          <p:nvPr/>
        </p:nvGrpSpPr>
        <p:grpSpPr>
          <a:xfrm>
            <a:off x="6029325" y="5078412"/>
            <a:ext cx="1768733" cy="654632"/>
            <a:chOff x="0" y="0"/>
            <a:chExt cx="1768731" cy="654630"/>
          </a:xfrm>
        </p:grpSpPr>
        <p:sp>
          <p:nvSpPr>
            <p:cNvPr id="308" name="Text Box 37"/>
            <p:cNvSpPr txBox="1"/>
            <p:nvPr/>
          </p:nvSpPr>
          <p:spPr>
            <a:xfrm>
              <a:off x="824158" y="266700"/>
              <a:ext cx="944574" cy="387931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FFFF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ATLAS</a:t>
              </a:r>
            </a:p>
          </p:txBody>
        </p:sp>
        <p:sp>
          <p:nvSpPr>
            <p:cNvPr id="309" name="Line 38"/>
            <p:cNvSpPr/>
            <p:nvPr/>
          </p:nvSpPr>
          <p:spPr>
            <a:xfrm flipH="1" flipV="1">
              <a:off x="0" y="-1"/>
              <a:ext cx="824160" cy="266702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11" name="Text Box 50"/>
          <p:cNvSpPr txBox="1"/>
          <p:nvPr/>
        </p:nvSpPr>
        <p:spPr>
          <a:xfrm>
            <a:off x="6446837" y="2792413"/>
            <a:ext cx="1005483" cy="387931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LHCb</a:t>
            </a:r>
          </a:p>
        </p:txBody>
      </p:sp>
      <p:sp>
        <p:nvSpPr>
          <p:cNvPr id="312" name="Line 51"/>
          <p:cNvSpPr/>
          <p:nvPr/>
        </p:nvSpPr>
        <p:spPr>
          <a:xfrm>
            <a:off x="6905625" y="3198813"/>
            <a:ext cx="858839" cy="431801"/>
          </a:xfrm>
          <a:prstGeom prst="line">
            <a:avLst/>
          </a:prstGeom>
          <a:ln w="28575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15" name="Group 43"/>
          <p:cNvGrpSpPr/>
          <p:nvPr/>
        </p:nvGrpSpPr>
        <p:grpSpPr>
          <a:xfrm>
            <a:off x="3495674" y="2030413"/>
            <a:ext cx="681272" cy="910218"/>
            <a:chOff x="0" y="0"/>
            <a:chExt cx="681270" cy="910216"/>
          </a:xfrm>
        </p:grpSpPr>
        <p:sp>
          <p:nvSpPr>
            <p:cNvPr id="313" name="Text Box 41"/>
            <p:cNvSpPr txBox="1"/>
            <p:nvPr/>
          </p:nvSpPr>
          <p:spPr>
            <a:xfrm>
              <a:off x="0" y="522286"/>
              <a:ext cx="681271" cy="387931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FFFF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 b="1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CMS</a:t>
              </a:r>
            </a:p>
          </p:txBody>
        </p:sp>
        <p:sp>
          <p:nvSpPr>
            <p:cNvPr id="314" name="Line 42"/>
            <p:cNvSpPr/>
            <p:nvPr/>
          </p:nvSpPr>
          <p:spPr>
            <a:xfrm flipH="1" flipV="1">
              <a:off x="284109" y="0"/>
              <a:ext cx="74931" cy="533400"/>
            </a:xfrm>
            <a:prstGeom prst="lin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16" name="Text Box 53"/>
          <p:cNvSpPr txBox="1"/>
          <p:nvPr/>
        </p:nvSpPr>
        <p:spPr>
          <a:xfrm>
            <a:off x="1836738" y="5573712"/>
            <a:ext cx="954088" cy="387932"/>
          </a:xfrm>
          <a:prstGeom prst="rect">
            <a:avLst/>
          </a:prstGeom>
          <a:solidFill>
            <a:srgbClr val="008000"/>
          </a:solidFill>
          <a:ln w="12700">
            <a:solidFill>
              <a:srgbClr val="FFFF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ALICE</a:t>
            </a:r>
          </a:p>
        </p:txBody>
      </p:sp>
      <p:sp>
        <p:nvSpPr>
          <p:cNvPr id="317" name="Line 54"/>
          <p:cNvSpPr/>
          <p:nvPr/>
        </p:nvSpPr>
        <p:spPr>
          <a:xfrm flipV="1">
            <a:off x="2284413" y="5119687"/>
            <a:ext cx="292101" cy="465138"/>
          </a:xfrm>
          <a:prstGeom prst="line">
            <a:avLst/>
          </a:prstGeom>
          <a:ln w="28575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8" name="Text Box 3"/>
          <p:cNvSpPr txBox="1"/>
          <p:nvPr/>
        </p:nvSpPr>
        <p:spPr>
          <a:xfrm>
            <a:off x="45719" y="0"/>
            <a:ext cx="916108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9862" indent="-169862">
              <a:lnSpc>
                <a:spcPct val="104999"/>
              </a:lnSpc>
              <a:defRPr sz="4000">
                <a:solidFill>
                  <a:srgbClr val="FFFFFF"/>
                </a:solidFill>
              </a:defRPr>
            </a:pPr>
            <a:r>
              <a:t>L‘acceleratore LHC al CERN di Ginevra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115887">
              <a:lnSpc>
                <a:spcPct val="104999"/>
              </a:lnSpc>
              <a:defRPr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27 km di circonferenza. A piedi ci mettereste 5/6 ore a fare il giro completo ! Le particelle che girano in un secondo fanno 10 mila giri!!!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115887">
              <a:lnSpc>
                <a:spcPct val="104999"/>
              </a:lnSpc>
              <a:defRPr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(in un secondo fanno 10 volte il giro della Terra!)</a:t>
            </a:r>
          </a:p>
        </p:txBody>
      </p:sp>
      <p:sp>
        <p:nvSpPr>
          <p:cNvPr id="319" name="Line 51"/>
          <p:cNvSpPr/>
          <p:nvPr/>
        </p:nvSpPr>
        <p:spPr>
          <a:xfrm>
            <a:off x="4098925" y="3744912"/>
            <a:ext cx="561976" cy="228601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0" name="Date Placeholder 1"/>
          <p:cNvSpPr txBox="1"/>
          <p:nvPr/>
        </p:nvSpPr>
        <p:spPr>
          <a:xfrm>
            <a:off x="6409066" y="6397942"/>
            <a:ext cx="2040256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 e 16 marzo 2022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angle 8"/>
          <p:cNvSpPr txBox="1">
            <a:spLocks noGrp="1"/>
          </p:cNvSpPr>
          <p:nvPr>
            <p:ph type="title"/>
          </p:nvPr>
        </p:nvSpPr>
        <p:spPr>
          <a:xfrm>
            <a:off x="457200" y="100608"/>
            <a:ext cx="8229600" cy="1600201"/>
          </a:xfrm>
          <a:prstGeom prst="rect">
            <a:avLst/>
          </a:prstGeom>
        </p:spPr>
        <p:txBody>
          <a:bodyPr/>
          <a:lstStyle/>
          <a:p>
            <a:r>
              <a:t>Caratteristiche di LHC</a:t>
            </a:r>
            <a:br/>
            <a:endParaRPr/>
          </a:p>
        </p:txBody>
      </p:sp>
      <p:sp>
        <p:nvSpPr>
          <p:cNvPr id="325" name="Text Box 11"/>
          <p:cNvSpPr txBox="1"/>
          <p:nvPr/>
        </p:nvSpPr>
        <p:spPr>
          <a:xfrm>
            <a:off x="369247" y="476671"/>
            <a:ext cx="8405505" cy="168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>
                <a:latin typeface="Corbel"/>
                <a:ea typeface="Corbel"/>
                <a:cs typeface="Corbel"/>
                <a:sym typeface="Corbel"/>
              </a:defRPr>
            </a:pPr>
            <a:endParaRPr/>
          </a:p>
          <a:p>
            <a:pPr algn="just"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LHC è stato progettato per produrre eventi molto rari ad energie elevate. Accelera protoni fino a 6.8 TeV per fascio (energia mai raggiunta prima, corrispondente ad una velocità pari al 99.99991% della velocità della luce), e produce fino a 800 milioni di collisioni al secondo.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63" y="1844824"/>
            <a:ext cx="4704924" cy="301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4" descr="Picture 4"/>
          <p:cNvPicPr>
            <a:picLocks noChangeAspect="1"/>
          </p:cNvPicPr>
          <p:nvPr/>
        </p:nvPicPr>
        <p:blipFill>
          <a:blip r:embed="rId3"/>
          <a:srcRect r="5273"/>
          <a:stretch>
            <a:fillRect/>
          </a:stretch>
        </p:blipFill>
        <p:spPr>
          <a:xfrm>
            <a:off x="5135276" y="1844824"/>
            <a:ext cx="3829213" cy="259228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ext Box 11"/>
          <p:cNvSpPr txBox="1"/>
          <p:nvPr/>
        </p:nvSpPr>
        <p:spPr>
          <a:xfrm>
            <a:off x="1449368" y="4653136"/>
            <a:ext cx="7469400" cy="187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Posto </a:t>
            </a:r>
            <a:r>
              <a:rPr b="1"/>
              <a:t>più freddo </a:t>
            </a:r>
            <a:r>
              <a:t>dell’universo: LHC usa magneti superconduttori che operano a una temperatura inferiore di 2 gradi rispetto alla minima temperatura rilevabile nell’Universo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Posto </a:t>
            </a:r>
            <a:r>
              <a:rPr b="1"/>
              <a:t>più caldo </a:t>
            </a:r>
            <a:r>
              <a:t>dell’universo: LHC fa collidere anche ioni di Pb, a una "</a:t>
            </a:r>
            <a:r>
              <a:rPr i="1"/>
              <a:t>temperatura</a:t>
            </a:r>
            <a:r>
              <a:rPr>
                <a:latin typeface="Arial"/>
                <a:ea typeface="Arial"/>
                <a:cs typeface="Arial"/>
                <a:sym typeface="Arial"/>
              </a:rPr>
              <a:t>"</a:t>
            </a:r>
            <a:r>
              <a:rPr i="1"/>
              <a:t> 10</a:t>
            </a:r>
            <a:r>
              <a:rPr i="1" baseline="30000"/>
              <a:t>12 </a:t>
            </a:r>
            <a:r>
              <a:rPr i="1"/>
              <a:t>volte maggiore di quella al centro del Sole.</a:t>
            </a:r>
          </a:p>
        </p:txBody>
      </p:sp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4941168"/>
            <a:ext cx="1161290" cy="1161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868363"/>
          </a:xfrm>
          <a:prstGeom prst="rect">
            <a:avLst/>
          </a:prstGeom>
        </p:spPr>
        <p:txBody>
          <a:bodyPr/>
          <a:lstStyle/>
          <a:p>
            <a:r>
              <a:t>Dove tutto ha inizio…</a:t>
            </a:r>
          </a:p>
        </p:txBody>
      </p:sp>
      <p:sp>
        <p:nvSpPr>
          <p:cNvPr id="33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80999" y="1066800"/>
            <a:ext cx="4767066" cy="5386536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  <a:p>
            <a:pPr>
              <a:spcBef>
                <a:spcPts val="400"/>
              </a:spcBef>
              <a:defRPr sz="2000"/>
            </a:pPr>
            <a:r>
              <a:t>Da dove escono le particelle che </a:t>
            </a:r>
          </a:p>
          <a:p>
            <a:pPr marL="0" indent="0">
              <a:spcBef>
                <a:spcPts val="400"/>
              </a:spcBef>
              <a:buSzTx/>
              <a:buNone/>
              <a:defRPr sz="2000"/>
            </a:pPr>
            <a:r>
              <a:t>     vengono accelerate in LHC ?</a:t>
            </a:r>
          </a:p>
          <a:p>
            <a:pPr>
              <a:defRPr sz="2000">
                <a:solidFill>
                  <a:srgbClr val="376092"/>
                </a:solidFill>
              </a:defRPr>
            </a:pPr>
            <a:endParaRPr/>
          </a:p>
          <a:p>
            <a:pPr>
              <a:spcBef>
                <a:spcPts val="400"/>
              </a:spcBef>
              <a:defRPr sz="2000">
                <a:solidFill>
                  <a:srgbClr val="376092"/>
                </a:solidFill>
              </a:defRPr>
            </a:pPr>
            <a:r>
              <a:t>Da una bombola di idrogeno!</a:t>
            </a:r>
          </a:p>
          <a:p>
            <a:pPr marL="0" indent="0">
              <a:buSzTx/>
              <a:buNone/>
              <a:defRPr sz="2000"/>
            </a:pPr>
            <a:endParaRPr/>
          </a:p>
          <a:p>
            <a:pPr>
              <a:spcBef>
                <a:spcPts val="400"/>
              </a:spcBef>
              <a:defRPr sz="2000"/>
            </a:pPr>
            <a:r>
              <a:t>L’atomo di idrogeno è formato da un protone e da un elettrone, tramite forze elettriche si strappa l’elettrone ottenendo un insieme di protoni.</a:t>
            </a:r>
          </a:p>
        </p:txBody>
      </p:sp>
      <p:pic>
        <p:nvPicPr>
          <p:cNvPr id="33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214456"/>
            <a:ext cx="3240361" cy="5022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2"/>
          <p:cNvSpPr txBox="1">
            <a:spLocks noGrp="1"/>
          </p:cNvSpPr>
          <p:nvPr>
            <p:ph type="title"/>
          </p:nvPr>
        </p:nvSpPr>
        <p:spPr>
          <a:xfrm>
            <a:off x="251520" y="260647"/>
            <a:ext cx="8604448" cy="702570"/>
          </a:xfrm>
          <a:prstGeom prst="rect">
            <a:avLst/>
          </a:prstGeom>
        </p:spPr>
        <p:txBody>
          <a:bodyPr/>
          <a:lstStyle>
            <a:lvl1pPr defTabSz="749808">
              <a:lnSpc>
                <a:spcPts val="4700"/>
              </a:lnSpc>
              <a:defRPr sz="3936">
                <a:effectLst>
                  <a:outerShdw blurRad="52070" dist="31242" dir="5400000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t>Funzionamento di una cavità</a:t>
            </a:r>
          </a:p>
        </p:txBody>
      </p:sp>
      <p:pic>
        <p:nvPicPr>
          <p:cNvPr id="339" name="Cavities" descr="Cavities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172" y="1124744"/>
            <a:ext cx="8195193" cy="4608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0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3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xecutive">
  <a:themeElements>
    <a:clrScheme name="Executiv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Executiv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8575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8575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Executiv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8575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8575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1939</Words>
  <Application>Microsoft Macintosh PowerPoint</Application>
  <PresentationFormat>Presentazione su schermo (4:3)</PresentationFormat>
  <Paragraphs>202</Paragraphs>
  <Slides>35</Slides>
  <Notes>6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 Gothic</vt:lpstr>
      <vt:lpstr>Courier New</vt:lpstr>
      <vt:lpstr>Luxi Sans</vt:lpstr>
      <vt:lpstr>Palatino Linotype</vt:lpstr>
      <vt:lpstr>Symbol</vt:lpstr>
      <vt:lpstr>Times Roman</vt:lpstr>
      <vt:lpstr>Executive</vt:lpstr>
      <vt:lpstr>ATLAS Masterclass  Ricerca del bosone Z, del bosone di Higgs e di nuove particelle</vt:lpstr>
      <vt:lpstr>Fisica sperimentale agli acceleratori</vt:lpstr>
      <vt:lpstr>Fisica sperimentale agli acceleratori</vt:lpstr>
      <vt:lpstr>Presentazione standard di PowerPoint</vt:lpstr>
      <vt:lpstr>Presentazione standard di PowerPoint</vt:lpstr>
      <vt:lpstr>Presentazione standard di PowerPoint</vt:lpstr>
      <vt:lpstr>Caratteristiche di LHC </vt:lpstr>
      <vt:lpstr>Dove tutto ha inizio…</vt:lpstr>
      <vt:lpstr>Funzionamento di una cavità</vt:lpstr>
      <vt:lpstr>Funzionamento di un collider</vt:lpstr>
      <vt:lpstr>Dove vanno le particelle prodotte ?</vt:lpstr>
      <vt:lpstr>Come rivelare le particelle prodotte ?</vt:lpstr>
      <vt:lpstr>Più grande l’energia più grande il rivelatore        (microscopio)</vt:lpstr>
      <vt:lpstr>Le orme delle particelle </vt:lpstr>
      <vt:lpstr>Installazione del rivelatore ATLAS: 2003-2008 </vt:lpstr>
      <vt:lpstr>ATLAS Cavern</vt:lpstr>
      <vt:lpstr>Rivelatore a Pixel</vt:lpstr>
      <vt:lpstr>Selezione dei dati di LHC</vt:lpstr>
      <vt:lpstr>Presentazione standard di PowerPoint</vt:lpstr>
      <vt:lpstr>Selezione degli eventi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dopo il bosone di Higgs ?</vt:lpstr>
      <vt:lpstr>Non solo ricerca di base…</vt:lpstr>
      <vt:lpstr>Cosa cerchiamo oggi ? </vt:lpstr>
      <vt:lpstr>Lavoriamo insieme… </vt:lpstr>
      <vt:lpstr>Identificazione di particelle</vt:lpstr>
      <vt:lpstr>Identificazione di eventi</vt:lpstr>
      <vt:lpstr>Indenficazioni di eventi con Hypatia</vt:lpstr>
      <vt:lpstr>Ora siete pronti ad analizzare  i dati da soli !</vt:lpstr>
      <vt:lpstr>Analisi dei dati</vt:lpstr>
      <vt:lpstr>Analisi dei dati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Masterclass  Ricerca del bosone Z, del bosone di Higgs e di nuove particelle</dc:title>
  <cp:lastModifiedBy>Carlo Schiavi</cp:lastModifiedBy>
  <cp:revision>3</cp:revision>
  <dcterms:modified xsi:type="dcterms:W3CDTF">2024-03-11T22:19:23Z</dcterms:modified>
</cp:coreProperties>
</file>