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61" r:id="rId4"/>
    <p:sldId id="294" r:id="rId5"/>
    <p:sldId id="264" r:id="rId6"/>
    <p:sldId id="265" r:id="rId7"/>
    <p:sldId id="268" r:id="rId8"/>
    <p:sldId id="272" r:id="rId9"/>
    <p:sldId id="273" r:id="rId10"/>
    <p:sldId id="274" r:id="rId11"/>
    <p:sldId id="29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96" r:id="rId24"/>
    <p:sldId id="288" r:id="rId25"/>
    <p:sldId id="289" r:id="rId26"/>
    <p:sldId id="290" r:id="rId27"/>
    <p:sldId id="291" r:id="rId28"/>
    <p:sldId id="292" r:id="rId29"/>
    <p:sldId id="293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9" autoAdjust="0"/>
    <p:restoredTop sz="94728"/>
  </p:normalViewPr>
  <p:slideViewPr>
    <p:cSldViewPr snapToGrid="0">
      <p:cViewPr varScale="1">
        <p:scale>
          <a:sx n="114" d="100"/>
          <a:sy n="114" d="100"/>
        </p:scale>
        <p:origin x="9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4800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tif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tif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"/><Relationship Id="rId7" Type="http://schemas.openxmlformats.org/officeDocument/2006/relationships/image" Target="../media/image82.tif"/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tif"/><Relationship Id="rId5" Type="http://schemas.openxmlformats.org/officeDocument/2006/relationships/image" Target="../media/image80.tif"/><Relationship Id="rId4" Type="http://schemas.openxmlformats.org/officeDocument/2006/relationships/image" Target="../media/image79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"/><Relationship Id="rId7" Type="http://schemas.openxmlformats.org/officeDocument/2006/relationships/image" Target="../media/image87.tif"/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tif"/><Relationship Id="rId5" Type="http://schemas.openxmlformats.org/officeDocument/2006/relationships/image" Target="../media/image85.tif"/><Relationship Id="rId4" Type="http://schemas.openxmlformats.org/officeDocument/2006/relationships/image" Target="../media/image84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85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a Galileo a Higgs: un viaggio lungo 400 anni"/>
          <p:cNvSpPr txBox="1">
            <a:spLocks noGrp="1"/>
          </p:cNvSpPr>
          <p:nvPr>
            <p:ph type="ctrTitle"/>
          </p:nvPr>
        </p:nvSpPr>
        <p:spPr>
          <a:xfrm>
            <a:off x="976712" y="685370"/>
            <a:ext cx="11051376" cy="2540000"/>
          </a:xfrm>
          <a:prstGeom prst="rect">
            <a:avLst/>
          </a:prstGeom>
        </p:spPr>
        <p:txBody>
          <a:bodyPr>
            <a:noAutofit/>
          </a:bodyPr>
          <a:lstStyle>
            <a:lvl1pPr defTabSz="370331">
              <a:defRPr sz="5832"/>
            </a:lvl1pPr>
          </a:lstStyle>
          <a:p>
            <a:pPr>
              <a:lnSpc>
                <a:spcPct val="7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11000" dirty="0">
                <a:latin typeface="Freestyle Script" panose="030804020302050B0404" pitchFamily="66" charset="0"/>
              </a:rPr>
              <a:t>La </a:t>
            </a:r>
            <a:r>
              <a:rPr lang="en-US" sz="11000" dirty="0" err="1">
                <a:latin typeface="Freestyle Script" panose="030804020302050B0404" pitchFamily="66" charset="0"/>
              </a:rPr>
              <a:t>fisica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teorica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delle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particelle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elementari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129" name="Riccardo Torre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4150293"/>
            <a:ext cx="10464800" cy="16637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458"/>
            </a:pPr>
            <a:r>
              <a:rPr sz="5000" dirty="0">
                <a:latin typeface="Freestyle Script" panose="030804020302050B0404" pitchFamily="66" charset="0"/>
              </a:rPr>
              <a:t>Riccardo Torre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Istituto</a:t>
            </a:r>
            <a:r>
              <a:rPr lang="en-US" sz="5000" dirty="0">
                <a:latin typeface="Freestyle Script" panose="030804020302050B0404" pitchFamily="66" charset="0"/>
              </a:rPr>
              <a:t> Nazionale di Fisica Nucleare (INFN)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Sezione</a:t>
            </a:r>
            <a:r>
              <a:rPr lang="en-US" sz="5000" dirty="0">
                <a:latin typeface="Freestyle Script" panose="030804020302050B0404" pitchFamily="66" charset="0"/>
              </a:rPr>
              <a:t> di Genova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4000" dirty="0">
                <a:latin typeface="Freestyle Script" panose="030804020302050B0404" pitchFamily="66" charset="0"/>
              </a:rPr>
              <a:t>riccardo.torre@ge.infn.it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0" name="Masterclass 2015…"/>
          <p:cNvSpPr txBox="1"/>
          <p:nvPr/>
        </p:nvSpPr>
        <p:spPr>
          <a:xfrm>
            <a:off x="1270000" y="8320520"/>
            <a:ext cx="10464800" cy="1089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Masterclass 2024</a:t>
            </a:r>
            <a:endParaRPr sz="4000" dirty="0">
              <a:latin typeface="Freestyle Script" panose="030804020302050B0404" pitchFamily="66" charset="0"/>
            </a:endParaRPr>
          </a:p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Dipartimento di Fisica, Università degli Studi di Genova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1" name="12 Febbraio 2015"/>
          <p:cNvSpPr txBox="1"/>
          <p:nvPr/>
        </p:nvSpPr>
        <p:spPr>
          <a:xfrm>
            <a:off x="1270000" y="6738916"/>
            <a:ext cx="10464800" cy="6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lang="en-US" sz="4500" dirty="0">
                <a:latin typeface="Freestyle Script" panose="030804020302050B0404" pitchFamily="66" charset="0"/>
              </a:rPr>
              <a:t>05</a:t>
            </a:r>
            <a:r>
              <a:rPr sz="4500" dirty="0">
                <a:latin typeface="Freestyle Script" panose="030804020302050B0404" pitchFamily="66" charset="0"/>
              </a:rPr>
              <a:t> </a:t>
            </a:r>
            <a:r>
              <a:rPr lang="en-US" sz="4500" dirty="0">
                <a:latin typeface="Freestyle Script" panose="030804020302050B0404" pitchFamily="66" charset="0"/>
              </a:rPr>
              <a:t>Marzo</a:t>
            </a:r>
            <a:r>
              <a:rPr sz="4500" dirty="0">
                <a:latin typeface="Freestyle Script" panose="030804020302050B0404" pitchFamily="66" charset="0"/>
              </a:rPr>
              <a:t> 20</a:t>
            </a:r>
            <a:r>
              <a:rPr lang="en-US" sz="4500" dirty="0">
                <a:latin typeface="Freestyle Script" panose="030804020302050B0404" pitchFamily="66" charset="0"/>
              </a:rPr>
              <a:t>24</a:t>
            </a:r>
            <a:endParaRPr sz="45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a gravità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6" y="3524113"/>
            <a:ext cx="2548694" cy="3532056"/>
          </a:xfrm>
          <a:prstGeom prst="rect">
            <a:avLst/>
          </a:prstGeom>
          <a:ln w="88900">
            <a:miter lim="400000"/>
          </a:ln>
        </p:spPr>
      </p:pic>
      <p:sp>
        <p:nvSpPr>
          <p:cNvPr id="351" name="Newton formulò la prima teoria della gravità (1687)…"/>
          <p:cNvSpPr txBox="1"/>
          <p:nvPr/>
        </p:nvSpPr>
        <p:spPr>
          <a:xfrm>
            <a:off x="3059762" y="3737607"/>
            <a:ext cx="9576484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Newton formulò la prima teoria della gravità (1687)</a:t>
            </a:r>
          </a:p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La gravità di Newton è quella che ancora oggi si studia a scuola ed è sufficiente a spiegare la gran parte dei fenomeni che osserviamo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033" y="6200775"/>
            <a:ext cx="2212139" cy="810079"/>
          </a:xfrm>
          <a:prstGeom prst="rect">
            <a:avLst/>
          </a:prstGeom>
          <a:ln w="88900">
            <a:miter lim="400000"/>
          </a:ln>
        </p:spPr>
      </p:pic>
      <p:sp>
        <p:nvSpPr>
          <p:cNvPr id="353" name="La gravità di Newton"/>
          <p:cNvSpPr txBox="1"/>
          <p:nvPr/>
        </p:nvSpPr>
        <p:spPr>
          <a:xfrm>
            <a:off x="4934663" y="2623401"/>
            <a:ext cx="313547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/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Newton</a:t>
            </a:r>
          </a:p>
        </p:txBody>
      </p:sp>
      <p:sp>
        <p:nvSpPr>
          <p:cNvPr id="354" name="La teoria della gravitazione universale di Newton permise per esempio di spiegare in maniera unificata le leggi di Keplero sul moto dei pianeti, formulate diversi anni prima (1608-1609-1619) su base osservativa e empirica"/>
          <p:cNvSpPr txBox="1"/>
          <p:nvPr/>
        </p:nvSpPr>
        <p:spPr>
          <a:xfrm>
            <a:off x="380151" y="7448908"/>
            <a:ext cx="1224449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>
                <a:latin typeface="Freestyle Script" panose="030804020302050B0404" pitchFamily="66" charset="0"/>
              </a:rPr>
              <a:t>La teoria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gravitazione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universale</a:t>
            </a:r>
            <a:r>
              <a:rPr sz="3600" dirty="0">
                <a:latin typeface="Freestyle Script" panose="030804020302050B0404" pitchFamily="66" charset="0"/>
              </a:rPr>
              <a:t> di Newton </a:t>
            </a:r>
            <a:r>
              <a:rPr sz="3600" dirty="0" err="1">
                <a:latin typeface="Freestyle Script" panose="030804020302050B0404" pitchFamily="66" charset="0"/>
              </a:rPr>
              <a:t>permise</a:t>
            </a:r>
            <a:r>
              <a:rPr sz="3600" dirty="0">
                <a:latin typeface="Freestyle Script" panose="030804020302050B0404" pitchFamily="66" charset="0"/>
              </a:rPr>
              <a:t> per esempio di </a:t>
            </a:r>
            <a:r>
              <a:rPr sz="3600" dirty="0" err="1">
                <a:latin typeface="Freestyle Script" panose="030804020302050B0404" pitchFamily="66" charset="0"/>
              </a:rPr>
              <a:t>spiegare</a:t>
            </a:r>
            <a:r>
              <a:rPr sz="3600" dirty="0">
                <a:latin typeface="Freestyle Script" panose="030804020302050B0404" pitchFamily="66" charset="0"/>
              </a:rPr>
              <a:t> in </a:t>
            </a:r>
            <a:r>
              <a:rPr sz="3600" dirty="0" err="1">
                <a:latin typeface="Freestyle Script" panose="030804020302050B0404" pitchFamily="66" charset="0"/>
              </a:rPr>
              <a:t>maniera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le </a:t>
            </a:r>
            <a:r>
              <a:rPr sz="3600" dirty="0" err="1">
                <a:latin typeface="Freestyle Script" panose="030804020302050B0404" pitchFamily="66" charset="0"/>
              </a:rPr>
              <a:t>leggi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Keplero</a:t>
            </a:r>
            <a:r>
              <a:rPr sz="3600" dirty="0">
                <a:latin typeface="Freestyle Script" panose="030804020302050B0404" pitchFamily="66" charset="0"/>
              </a:rPr>
              <a:t> sul moto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pianeti</a:t>
            </a:r>
            <a:r>
              <a:rPr sz="3600" dirty="0">
                <a:latin typeface="Freestyle Script" panose="030804020302050B0404" pitchFamily="66" charset="0"/>
              </a:rPr>
              <a:t>, formulate diversi anni prima (1608-1609-1619) </a:t>
            </a:r>
            <a:r>
              <a:rPr sz="3600" dirty="0" err="1">
                <a:latin typeface="Freestyle Script" panose="030804020302050B0404" pitchFamily="66" charset="0"/>
              </a:rPr>
              <a:t>su</a:t>
            </a:r>
            <a:r>
              <a:rPr sz="3600" dirty="0">
                <a:latin typeface="Freestyle Script" panose="030804020302050B0404" pitchFamily="66" charset="0"/>
              </a:rPr>
              <a:t> base </a:t>
            </a:r>
            <a:r>
              <a:rPr sz="3600" dirty="0" err="1">
                <a:latin typeface="Freestyle Script" panose="030804020302050B0404" pitchFamily="66" charset="0"/>
              </a:rPr>
              <a:t>osservativa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empirica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9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F554D921-031A-4AB4-8E9A-DB02D4E25252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r>
              <a:rPr lang="en-US" sz="4400" dirty="0">
                <a:latin typeface="Freestyle Script" panose="030804020302050B0404" pitchFamily="66" charset="0"/>
              </a:rPr>
              <a:t> e del </a:t>
            </a:r>
            <a:r>
              <a:rPr lang="en-US" sz="4400" dirty="0" err="1">
                <a:latin typeface="Freestyle Script" panose="030804020302050B0404" pitchFamily="66" charset="0"/>
              </a:rPr>
              <a:t>sistema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si</a:t>
            </a:r>
            <a:r>
              <a:rPr lang="en-US" sz="4400" dirty="0">
                <a:latin typeface="Freestyle Script" panose="030804020302050B0404" pitchFamily="66" charset="0"/>
              </a:rPr>
              <a:t> vuole </a:t>
            </a:r>
            <a:r>
              <a:rPr lang="en-US" sz="4400" dirty="0" err="1">
                <a:latin typeface="Freestyle Script" panose="030804020302050B0404" pitchFamily="66" charset="0"/>
              </a:rPr>
              <a:t>studiare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7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animBg="1" advAuto="0"/>
      <p:bldP spid="350" grpId="4" animBg="1" advAuto="0"/>
      <p:bldP spid="351" grpId="5" animBg="1" advAuto="0"/>
      <p:bldP spid="352" grpId="6" animBg="1" advAuto="0"/>
      <p:bldP spid="353" grpId="3" animBg="1" advAuto="0"/>
      <p:bldP spid="354" grpId="7" animBg="1" advAuto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A2AC-E332-6CE5-233C-3854EFEA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8D2F9D38-D171-BCC6-2756-C5AB8BAC9A03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57" name="pasted-image-small.png" descr="pasted-image-small.png">
            <a:extLst>
              <a:ext uri="{FF2B5EF4-FFF2-40B4-BE49-F238E27FC236}">
                <a16:creationId xmlns:a16="http://schemas.microsoft.com/office/drawing/2014/main" id="{668B2721-1A3B-F742-1132-4F308A2F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18" y="3381424"/>
            <a:ext cx="2548693" cy="3397152"/>
          </a:xfrm>
          <a:prstGeom prst="rect">
            <a:avLst/>
          </a:prstGeom>
          <a:ln w="88900">
            <a:miter lim="400000"/>
          </a:ln>
        </p:spPr>
      </p:pic>
      <p:sp>
        <p:nvSpPr>
          <p:cNvPr id="358" name="Nel 1905 Einstein formulò la Teoria della Relatività Speciale che si può definire un raffinamento della gravità newtoniana utile a descrivere sistemi con velocità…">
            <a:extLst>
              <a:ext uri="{FF2B5EF4-FFF2-40B4-BE49-F238E27FC236}">
                <a16:creationId xmlns:a16="http://schemas.microsoft.com/office/drawing/2014/main" id="{F1EC7099-90BE-2606-59AF-20E7CCB67F02}"/>
              </a:ext>
            </a:extLst>
          </p:cNvPr>
          <p:cNvSpPr txBox="1"/>
          <p:nvPr/>
        </p:nvSpPr>
        <p:spPr>
          <a:xfrm>
            <a:off x="3015762" y="3474205"/>
            <a:ext cx="6939064" cy="507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1905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Speciale che </a:t>
            </a:r>
            <a:r>
              <a:rPr sz="3200" dirty="0" err="1">
                <a:latin typeface="Freestyle Script" panose="030804020302050B0404" pitchFamily="66" charset="0"/>
              </a:rPr>
              <a:t>si</a:t>
            </a:r>
            <a:r>
              <a:rPr sz="3200" dirty="0">
                <a:latin typeface="Freestyle Script" panose="030804020302050B0404" pitchFamily="66" charset="0"/>
              </a:rPr>
              <a:t> può </a:t>
            </a:r>
            <a:r>
              <a:rPr sz="3200" dirty="0" err="1">
                <a:latin typeface="Freestyle Script" panose="030804020302050B0404" pitchFamily="66" charset="0"/>
              </a:rPr>
              <a:t>definire</a:t>
            </a:r>
            <a:r>
              <a:rPr sz="3200" dirty="0">
                <a:latin typeface="Freestyle Script" panose="030804020302050B0404" pitchFamily="66" charset="0"/>
              </a:rPr>
              <a:t> un </a:t>
            </a:r>
            <a:r>
              <a:rPr sz="3200" dirty="0" err="1">
                <a:latin typeface="Freestyle Script" panose="030804020302050B0404" pitchFamily="66" charset="0"/>
              </a:rPr>
              <a:t>raffinamento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newtoniana</a:t>
            </a:r>
            <a:r>
              <a:rPr sz="3200" dirty="0">
                <a:latin typeface="Freestyle Script" panose="030804020302050B0404" pitchFamily="66" charset="0"/>
              </a:rPr>
              <a:t> utile a </a:t>
            </a:r>
            <a:r>
              <a:rPr sz="3200" dirty="0" err="1">
                <a:latin typeface="Freestyle Script" panose="030804020302050B0404" pitchFamily="66" charset="0"/>
              </a:rPr>
              <a:t>descrivere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sistemi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velocità</a:t>
            </a:r>
            <a:r>
              <a:rPr lang="en-US" sz="3200" dirty="0">
                <a:latin typeface="Freestyle Script" panose="030804020302050B0404" pitchFamily="66" charset="0"/>
              </a:rPr>
              <a:t> vicine a quella </a:t>
            </a:r>
            <a:r>
              <a:rPr lang="en-US" sz="3200" dirty="0" err="1">
                <a:latin typeface="Freestyle Script" panose="030804020302050B0404" pitchFamily="66" charset="0"/>
              </a:rPr>
              <a:t>della</a:t>
            </a:r>
            <a:r>
              <a:rPr lang="en-US" sz="3200" dirty="0">
                <a:latin typeface="Freestyle Script" panose="030804020302050B0404" pitchFamily="66" charset="0"/>
              </a:rPr>
              <a:t> luce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endParaRPr sz="32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1915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, una teoria </a:t>
            </a:r>
            <a:r>
              <a:rPr sz="3200" dirty="0" err="1">
                <a:latin typeface="Freestyle Script" panose="030804020302050B0404" pitchFamily="66" charset="0"/>
              </a:rPr>
              <a:t>completamente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nuova</a:t>
            </a:r>
            <a:r>
              <a:rPr sz="3200" dirty="0">
                <a:latin typeface="Freestyle Script" panose="030804020302050B0404" pitchFamily="66" charset="0"/>
              </a:rPr>
              <a:t> che </a:t>
            </a:r>
            <a:r>
              <a:rPr sz="3200" dirty="0" err="1">
                <a:latin typeface="Freestyle Script" panose="030804020302050B0404" pitchFamily="66" charset="0"/>
              </a:rPr>
              <a:t>descrive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qualsiasi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fenomeno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gravitazionale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osservato</a:t>
            </a:r>
            <a:r>
              <a:rPr sz="3200" dirty="0">
                <a:latin typeface="Freestyle Script" panose="030804020302050B0404" pitchFamily="66" charset="0"/>
              </a:rPr>
              <a:t> (ex. la </a:t>
            </a:r>
            <a:r>
              <a:rPr sz="3200" dirty="0" err="1">
                <a:latin typeface="Freestyle Script" panose="030804020302050B0404" pitchFamily="66" charset="0"/>
              </a:rPr>
              <a:t>deviazione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luce da parte </a:t>
            </a:r>
            <a:r>
              <a:rPr sz="3200" dirty="0" err="1">
                <a:latin typeface="Freestyle Script" panose="030804020302050B0404" pitchFamily="66" charset="0"/>
              </a:rPr>
              <a:t>dei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pianeti</a:t>
            </a:r>
            <a:r>
              <a:rPr sz="3200" dirty="0">
                <a:latin typeface="Freestyle Script" panose="030804020302050B0404" pitchFamily="66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 fu </a:t>
            </a:r>
            <a:r>
              <a:rPr sz="3200" dirty="0" err="1">
                <a:latin typeface="Freestyle Script" panose="030804020302050B0404" pitchFamily="66" charset="0"/>
              </a:rPr>
              <a:t>accolta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difficoltà</a:t>
            </a:r>
            <a:r>
              <a:rPr sz="3200" dirty="0">
                <a:latin typeface="Freestyle Script" panose="030804020302050B0404" pitchFamily="66" charset="0"/>
              </a:rPr>
              <a:t> dalla </a:t>
            </a:r>
            <a:r>
              <a:rPr sz="3200" dirty="0" err="1">
                <a:latin typeface="Freestyle Script" panose="030804020302050B0404" pitchFamily="66" charset="0"/>
              </a:rPr>
              <a:t>comunità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scientifica</a:t>
            </a:r>
            <a:r>
              <a:rPr sz="3200" dirty="0">
                <a:latin typeface="Freestyle Script" panose="030804020302050B0404" pitchFamily="66" charset="0"/>
              </a:rPr>
              <a:t> solo dopo le </a:t>
            </a:r>
            <a:r>
              <a:rPr sz="3200" dirty="0" err="1">
                <a:latin typeface="Freestyle Script" panose="030804020302050B0404" pitchFamily="66" charset="0"/>
              </a:rPr>
              <a:t>misure</a:t>
            </a:r>
            <a:r>
              <a:rPr sz="3200" dirty="0">
                <a:latin typeface="Freestyle Script" panose="030804020302050B0404" pitchFamily="66" charset="0"/>
              </a:rPr>
              <a:t> di Eddington (1919) 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Oggi la RG è alla base per esempio del </a:t>
            </a:r>
            <a:r>
              <a:rPr lang="en-US" sz="3200" dirty="0" err="1">
                <a:latin typeface="Freestyle Script" panose="030804020302050B0404" pitchFamily="66" charset="0"/>
              </a:rPr>
              <a:t>funzionamento</a:t>
            </a:r>
            <a:r>
              <a:rPr lang="en-US" sz="3200" dirty="0">
                <a:latin typeface="Freestyle Script" panose="030804020302050B0404" pitchFamily="66" charset="0"/>
              </a:rPr>
              <a:t> del </a:t>
            </a:r>
            <a:r>
              <a:rPr sz="3200" dirty="0">
                <a:latin typeface="Freestyle Script" panose="030804020302050B0404" pitchFamily="66" charset="0"/>
              </a:rPr>
              <a:t>GPS</a:t>
            </a:r>
          </a:p>
        </p:txBody>
      </p:sp>
      <p:sp>
        <p:nvSpPr>
          <p:cNvPr id="360" name="La gravità di Einstein">
            <a:extLst>
              <a:ext uri="{FF2B5EF4-FFF2-40B4-BE49-F238E27FC236}">
                <a16:creationId xmlns:a16="http://schemas.microsoft.com/office/drawing/2014/main" id="{39520DB3-47F8-1DEB-EB6C-CAFC17280163}"/>
              </a:ext>
            </a:extLst>
          </p:cNvPr>
          <p:cNvSpPr txBox="1"/>
          <p:nvPr/>
        </p:nvSpPr>
        <p:spPr>
          <a:xfrm>
            <a:off x="4917030" y="2471968"/>
            <a:ext cx="3170740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Einstein</a:t>
            </a:r>
          </a:p>
        </p:txBody>
      </p:sp>
      <p:sp>
        <p:nvSpPr>
          <p:cNvPr id="361" name="Nota: La gravità è l’unica forza che ad oggi non si è riuscita ad unificare in una teoria quantistica consistente di tutte le forze">
            <a:extLst>
              <a:ext uri="{FF2B5EF4-FFF2-40B4-BE49-F238E27FC236}">
                <a16:creationId xmlns:a16="http://schemas.microsoft.com/office/drawing/2014/main" id="{3686250D-F039-8645-6F5A-6DF8A67B5FE7}"/>
              </a:ext>
            </a:extLst>
          </p:cNvPr>
          <p:cNvSpPr txBox="1"/>
          <p:nvPr/>
        </p:nvSpPr>
        <p:spPr>
          <a:xfrm>
            <a:off x="225888" y="9032796"/>
            <a:ext cx="12293876" cy="46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900"/>
            </a:lvl1pPr>
          </a:lstStyle>
          <a:p>
            <a:pPr>
              <a:lnSpc>
                <a:spcPct val="80000"/>
              </a:lnSpc>
            </a:pPr>
            <a:r>
              <a:rPr sz="2800" dirty="0">
                <a:latin typeface="Freestyle Script" panose="030804020302050B0404" pitchFamily="66" charset="0"/>
              </a:rPr>
              <a:t>Nota: La </a:t>
            </a:r>
            <a:r>
              <a:rPr sz="2800" dirty="0" err="1">
                <a:latin typeface="Freestyle Script" panose="030804020302050B0404" pitchFamily="66" charset="0"/>
              </a:rPr>
              <a:t>gravità</a:t>
            </a:r>
            <a:r>
              <a:rPr sz="2800" dirty="0">
                <a:latin typeface="Freestyle Script" panose="030804020302050B0404" pitchFamily="66" charset="0"/>
              </a:rPr>
              <a:t> è l’unica forza che ad oggi non </a:t>
            </a:r>
            <a:r>
              <a:rPr sz="2800" dirty="0" err="1">
                <a:latin typeface="Freestyle Script" panose="030804020302050B0404" pitchFamily="66" charset="0"/>
              </a:rPr>
              <a:t>si</a:t>
            </a:r>
            <a:r>
              <a:rPr sz="2800" dirty="0">
                <a:latin typeface="Freestyle Script" panose="030804020302050B0404" pitchFamily="66" charset="0"/>
              </a:rPr>
              <a:t> è </a:t>
            </a:r>
            <a:r>
              <a:rPr sz="2800" dirty="0" err="1">
                <a:latin typeface="Freestyle Script" panose="030804020302050B0404" pitchFamily="66" charset="0"/>
              </a:rPr>
              <a:t>riuscita</a:t>
            </a:r>
            <a:r>
              <a:rPr sz="2800" dirty="0">
                <a:latin typeface="Freestyle Script" panose="030804020302050B0404" pitchFamily="66" charset="0"/>
              </a:rPr>
              <a:t> ad </a:t>
            </a:r>
            <a:r>
              <a:rPr sz="2800" dirty="0" err="1">
                <a:latin typeface="Freestyle Script" panose="030804020302050B0404" pitchFamily="66" charset="0"/>
              </a:rPr>
              <a:t>unificare</a:t>
            </a:r>
            <a:r>
              <a:rPr sz="2800" dirty="0">
                <a:latin typeface="Freestyle Script" panose="030804020302050B0404" pitchFamily="66" charset="0"/>
              </a:rPr>
              <a:t> in una teoria </a:t>
            </a:r>
            <a:r>
              <a:rPr sz="2800" dirty="0" err="1">
                <a:latin typeface="Freestyle Script" panose="030804020302050B0404" pitchFamily="66" charset="0"/>
              </a:rPr>
              <a:t>quantistica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consistente</a:t>
            </a:r>
            <a:r>
              <a:rPr sz="2800" dirty="0">
                <a:latin typeface="Freestyle Script" panose="030804020302050B0404" pitchFamily="66" charset="0"/>
              </a:rPr>
              <a:t> di tutte le </a:t>
            </a:r>
            <a:r>
              <a:rPr sz="2800" dirty="0" err="1">
                <a:latin typeface="Freestyle Script" panose="030804020302050B0404" pitchFamily="66" charset="0"/>
              </a:rPr>
              <a:t>forze</a:t>
            </a:r>
            <a:endParaRPr sz="2800" dirty="0">
              <a:latin typeface="Freestyle Script" panose="030804020302050B0404" pitchFamily="66" charset="0"/>
            </a:endParaRPr>
          </a:p>
        </p:txBody>
      </p:sp>
      <p:sp>
        <p:nvSpPr>
          <p:cNvPr id="363" name="La gravità">
            <a:extLst>
              <a:ext uri="{FF2B5EF4-FFF2-40B4-BE49-F238E27FC236}">
                <a16:creationId xmlns:a16="http://schemas.microsoft.com/office/drawing/2014/main" id="{EAA6C23C-06CB-F101-7A44-3EDA317477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F13272-1FBF-C0C8-49B9-DC9B9C84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" y="3700730"/>
            <a:ext cx="2113615" cy="5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468FFA6-1D5A-D1F1-5667-F547F965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" y="6412840"/>
            <a:ext cx="2868305" cy="5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7AB05CA-632F-C7C7-937A-B2C1AA7EF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653" y="2188243"/>
            <a:ext cx="6489494" cy="51808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150326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 advAuto="0"/>
      <p:bldP spid="358" grpId="0" uiExpand="1" build="p" bldLvl="5" animBg="1" advAuto="0"/>
      <p:bldP spid="360" grpId="0" animBg="1" advAuto="0"/>
      <p:bldP spid="361" grpId="0" animBg="1" advAuto="0"/>
      <p:bldP spid="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L’elettromagnetismo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L’elettromagnetismo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66" name="La teoria completa dell’elettromagnetismo (che unifica i fenomeni dell’elettricità e del magnetismo a lungo ritenuti indipendenti) fu formulata da Maxwell nel 1865"/>
          <p:cNvSpPr txBox="1"/>
          <p:nvPr/>
        </p:nvSpPr>
        <p:spPr>
          <a:xfrm>
            <a:off x="475989" y="1597942"/>
            <a:ext cx="1196235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completa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dell’elettromagnetismo</a:t>
            </a:r>
            <a:r>
              <a:rPr sz="4400" dirty="0">
                <a:latin typeface="Freestyle Script" panose="030804020302050B0404" pitchFamily="66" charset="0"/>
              </a:rPr>
              <a:t> (che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dell’elettricità</a:t>
            </a:r>
            <a:r>
              <a:rPr sz="4400" dirty="0">
                <a:latin typeface="Freestyle Script" panose="030804020302050B0404" pitchFamily="66" charset="0"/>
              </a:rPr>
              <a:t> e del </a:t>
            </a:r>
            <a:r>
              <a:rPr sz="4400" dirty="0" err="1">
                <a:latin typeface="Freestyle Script" panose="030804020302050B0404" pitchFamily="66" charset="0"/>
              </a:rPr>
              <a:t>magnetismo</a:t>
            </a:r>
            <a:r>
              <a:rPr sz="4400" dirty="0">
                <a:latin typeface="Freestyle Script" panose="030804020302050B0404" pitchFamily="66" charset="0"/>
              </a:rPr>
              <a:t> a lungo </a:t>
            </a:r>
            <a:r>
              <a:rPr sz="4400" dirty="0" err="1">
                <a:latin typeface="Freestyle Script" panose="030804020302050B0404" pitchFamily="66" charset="0"/>
              </a:rPr>
              <a:t>ritenuti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indipendenti</a:t>
            </a:r>
            <a:r>
              <a:rPr sz="4400" dirty="0">
                <a:latin typeface="Freestyle Script" panose="030804020302050B0404" pitchFamily="66" charset="0"/>
              </a:rPr>
              <a:t>) fu </a:t>
            </a:r>
            <a:r>
              <a:rPr sz="4400" dirty="0" err="1">
                <a:latin typeface="Freestyle Script" panose="030804020302050B0404" pitchFamily="66" charset="0"/>
              </a:rPr>
              <a:t>formulata</a:t>
            </a:r>
            <a:r>
              <a:rPr sz="4400" dirty="0">
                <a:latin typeface="Freestyle Script" panose="030804020302050B0404" pitchFamily="66" charset="0"/>
              </a:rPr>
              <a:t> da Maxwell nel 1865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8" y="3637411"/>
            <a:ext cx="2718372" cy="3390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073" y="2976727"/>
            <a:ext cx="4473997" cy="9753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925" y="3942211"/>
            <a:ext cx="3784601" cy="3289301"/>
          </a:xfrm>
          <a:prstGeom prst="rect">
            <a:avLst/>
          </a:prstGeom>
          <a:ln w="88900">
            <a:miter lim="400000"/>
          </a:ln>
        </p:spPr>
      </p:pic>
      <p:sp>
        <p:nvSpPr>
          <p:cNvPr id="370" name="L’elettromagnetismo è alla base di tutte le teorie quantistiche dei campi ed ha aperto la strada, con i progressi della fisica del primo ‘900, alla formulazione di teorie analoghe per la forza forte e la forza debole, poi unificate nel Modello Standard"/>
          <p:cNvSpPr txBox="1"/>
          <p:nvPr/>
        </p:nvSpPr>
        <p:spPr>
          <a:xfrm>
            <a:off x="377907" y="7682435"/>
            <a:ext cx="1224898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L’elettromagnetismo</a:t>
            </a:r>
            <a:r>
              <a:rPr sz="3600" dirty="0">
                <a:latin typeface="Freestyle Script" panose="030804020302050B0404" pitchFamily="66" charset="0"/>
              </a:rPr>
              <a:t> è alla base di tutte le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quantistiche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campi ed ha </a:t>
            </a:r>
            <a:r>
              <a:rPr sz="3600" dirty="0" err="1">
                <a:latin typeface="Freestyle Script" panose="030804020302050B0404" pitchFamily="66" charset="0"/>
              </a:rPr>
              <a:t>aperto</a:t>
            </a:r>
            <a:r>
              <a:rPr sz="3600" dirty="0">
                <a:latin typeface="Freestyle Script" panose="030804020302050B0404" pitchFamily="66" charset="0"/>
              </a:rPr>
              <a:t> la </a:t>
            </a:r>
            <a:r>
              <a:rPr sz="3600" dirty="0" err="1">
                <a:latin typeface="Freestyle Script" panose="030804020302050B0404" pitchFamily="66" charset="0"/>
              </a:rPr>
              <a:t>strada</a:t>
            </a:r>
            <a:r>
              <a:rPr sz="3600" dirty="0">
                <a:latin typeface="Freestyle Script" panose="030804020302050B0404" pitchFamily="66" charset="0"/>
              </a:rPr>
              <a:t>, con </a:t>
            </a:r>
            <a:r>
              <a:rPr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 progressi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fisica del primo ‘900, alla </a:t>
            </a:r>
            <a:r>
              <a:rPr sz="3600" dirty="0" err="1">
                <a:latin typeface="Freestyle Script" panose="030804020302050B0404" pitchFamily="66" charset="0"/>
              </a:rPr>
              <a:t>formulazione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analoghe</a:t>
            </a:r>
            <a:r>
              <a:rPr sz="3600" dirty="0">
                <a:latin typeface="Freestyle Script" panose="030804020302050B0404" pitchFamily="66" charset="0"/>
              </a:rPr>
              <a:t> per l</a:t>
            </a:r>
            <a:r>
              <a:rPr lang="en-US" sz="3600" dirty="0">
                <a:latin typeface="Freestyle Script" panose="030804020302050B0404" pitchFamily="66" charset="0"/>
              </a:rPr>
              <a:t>e interazioni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fort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debol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, poi </a:t>
            </a:r>
            <a:r>
              <a:rPr sz="3600" dirty="0" err="1">
                <a:latin typeface="Freestyle Script" panose="030804020302050B0404" pitchFamily="66" charset="0"/>
              </a:rPr>
              <a:t>unificate</a:t>
            </a:r>
            <a:r>
              <a:rPr sz="3600" dirty="0">
                <a:latin typeface="Freestyle Script" panose="030804020302050B0404" pitchFamily="66" charset="0"/>
              </a:rPr>
              <a:t> nel Modello Standard 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030" y="5383661"/>
            <a:ext cx="1981201" cy="406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22" y="5478911"/>
            <a:ext cx="584201" cy="215901"/>
          </a:xfrm>
          <a:prstGeom prst="rect">
            <a:avLst/>
          </a:prstGeom>
          <a:ln w="88900">
            <a:miter lim="400000"/>
          </a:ln>
        </p:spPr>
      </p:pic>
      <p:sp>
        <p:nvSpPr>
          <p:cNvPr id="373" name="prima di Einstein"/>
          <p:cNvSpPr txBox="1"/>
          <p:nvPr/>
        </p:nvSpPr>
        <p:spPr>
          <a:xfrm>
            <a:off x="4693361" y="3244639"/>
            <a:ext cx="201818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prima di Einstein</a:t>
            </a:r>
          </a:p>
        </p:txBody>
      </p:sp>
      <p:sp>
        <p:nvSpPr>
          <p:cNvPr id="374" name="dopo Einstein"/>
          <p:cNvSpPr txBox="1"/>
          <p:nvPr/>
        </p:nvSpPr>
        <p:spPr>
          <a:xfrm>
            <a:off x="10190599" y="3244639"/>
            <a:ext cx="15709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dopo Einstein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9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1" animBg="1" advAuto="0"/>
      <p:bldP spid="366" grpId="2" animBg="1" advAuto="0"/>
      <p:bldP spid="367" grpId="3" animBg="1" advAuto="0"/>
      <p:bldP spid="369" grpId="4" animBg="1" advAuto="0"/>
      <p:bldP spid="370" grpId="9" animBg="1" advAuto="0"/>
      <p:bldP spid="371" grpId="7" animBg="1" advAuto="0"/>
      <p:bldP spid="372" grpId="6" animBg="1" advAuto="0"/>
      <p:bldP spid="373" grpId="5" animBg="1" advAuto="0"/>
      <p:bldP spid="374" grpId="8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a forza debol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</a:t>
            </a:r>
            <a:r>
              <a:rPr lang="en-US" sz="10000" dirty="0">
                <a:latin typeface="Freestyle Script" panose="030804020302050B0404" pitchFamily="66" charset="0"/>
              </a:rPr>
              <a:t>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lang="en-US" sz="10000" dirty="0">
                <a:latin typeface="Freestyle Script" panose="030804020302050B0404" pitchFamily="66" charset="0"/>
              </a:rPr>
              <a:t>interazioni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debol</a:t>
            </a:r>
            <a:r>
              <a:rPr lang="en-US" sz="10000" dirty="0" err="1">
                <a:latin typeface="Freestyle Script" panose="030804020302050B0404" pitchFamily="66" charset="0"/>
              </a:rPr>
              <a:t>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77" name="La forza debole è responsabile della radioattività beta, fenomeno che non possiede un’interpretazione “classica”, bensì è intrinsecamente quantistico"/>
          <p:cNvSpPr txBox="1"/>
          <p:nvPr/>
        </p:nvSpPr>
        <p:spPr>
          <a:xfrm>
            <a:off x="563053" y="1113208"/>
            <a:ext cx="1162469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radioattività</a:t>
            </a:r>
            <a:r>
              <a:rPr sz="4400" dirty="0">
                <a:latin typeface="Freestyle Script" panose="030804020302050B0404" pitchFamily="66" charset="0"/>
              </a:rPr>
              <a:t> beta, </a:t>
            </a:r>
            <a:r>
              <a:rPr sz="4400" dirty="0" err="1">
                <a:latin typeface="Freestyle Script" panose="030804020302050B0404" pitchFamily="66" charset="0"/>
              </a:rPr>
              <a:t>fenomeno</a:t>
            </a:r>
            <a:r>
              <a:rPr sz="4400" dirty="0">
                <a:latin typeface="Freestyle Script" panose="030804020302050B0404" pitchFamily="66" charset="0"/>
              </a:rPr>
              <a:t> che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un’interpretazione</a:t>
            </a:r>
            <a:r>
              <a:rPr sz="4400" dirty="0">
                <a:latin typeface="Freestyle Script" panose="030804020302050B0404" pitchFamily="66" charset="0"/>
              </a:rPr>
              <a:t> “</a:t>
            </a:r>
            <a:r>
              <a:rPr sz="4400" dirty="0" err="1">
                <a:latin typeface="Freestyle Script" panose="030804020302050B0404" pitchFamily="66" charset="0"/>
              </a:rPr>
              <a:t>classica</a:t>
            </a:r>
            <a:r>
              <a:rPr sz="4400" dirty="0">
                <a:latin typeface="Freestyle Script" panose="030804020302050B0404" pitchFamily="66" charset="0"/>
              </a:rPr>
              <a:t>”, </a:t>
            </a:r>
            <a:r>
              <a:rPr sz="4400" dirty="0" err="1">
                <a:latin typeface="Freestyle Script" panose="030804020302050B0404" pitchFamily="66" charset="0"/>
              </a:rPr>
              <a:t>bensì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intrinsecamente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quantistico</a:t>
            </a:r>
            <a:r>
              <a:rPr lang="en-US" sz="4400" dirty="0">
                <a:latin typeface="Freestyle Script" panose="030804020302050B0404" pitchFamily="66" charset="0"/>
              </a:rPr>
              <a:t>. Più in </a:t>
            </a:r>
            <a:r>
              <a:rPr lang="en-US" sz="4400" dirty="0" err="1">
                <a:latin typeface="Freestyle Script" panose="030804020302050B0404" pitchFamily="66" charset="0"/>
              </a:rPr>
              <a:t>generale</a:t>
            </a:r>
            <a:r>
              <a:rPr lang="en-US" sz="4400" dirty="0">
                <a:latin typeface="Freestyle Script" panose="030804020302050B0404" pitchFamily="66" charset="0"/>
              </a:rPr>
              <a:t>, le interazioni </a:t>
            </a:r>
            <a:r>
              <a:rPr lang="en-US" sz="4400" dirty="0" err="1">
                <a:latin typeface="Freestyle Script" panose="030804020302050B0404" pitchFamily="66" charset="0"/>
              </a:rPr>
              <a:t>deboli</a:t>
            </a:r>
            <a:r>
              <a:rPr lang="en-US" sz="4400" dirty="0">
                <a:latin typeface="Freestyle Script" panose="030804020302050B0404" pitchFamily="66" charset="0"/>
              </a:rPr>
              <a:t> sono </a:t>
            </a:r>
            <a:r>
              <a:rPr lang="en-US" sz="4400" dirty="0" err="1">
                <a:latin typeface="Freestyle Script" panose="030804020302050B0404" pitchFamily="66" charset="0"/>
              </a:rPr>
              <a:t>responsabili</a:t>
            </a:r>
            <a:r>
              <a:rPr lang="en-US" sz="4400" dirty="0">
                <a:latin typeface="Freestyle Script" panose="030804020302050B0404" pitchFamily="66" charset="0"/>
              </a:rPr>
              <a:t>  dell’“ </a:t>
            </a:r>
            <a:r>
              <a:rPr lang="en-US" sz="4400" dirty="0" err="1">
                <a:latin typeface="Freestyle Script" panose="030804020302050B0404" pitchFamily="66" charset="0"/>
              </a:rPr>
              <a:t>instabilità</a:t>
            </a:r>
            <a:r>
              <a:rPr lang="en-US" sz="4400" dirty="0">
                <a:latin typeface="Freestyle Script" panose="030804020302050B0404" pitchFamily="66" charset="0"/>
              </a:rPr>
              <a:t>” di alcune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03" y="3544423"/>
            <a:ext cx="3207106" cy="4035860"/>
          </a:xfrm>
          <a:prstGeom prst="rect">
            <a:avLst/>
          </a:prstGeom>
          <a:ln w="88900">
            <a:miter lim="400000"/>
          </a:ln>
        </p:spPr>
      </p:pic>
      <p:sp>
        <p:nvSpPr>
          <p:cNvPr id="379" name="Una prima teoria “effettiva” delle interazioni deboli fu formulata da Enrico Fermi nel 1933"/>
          <p:cNvSpPr txBox="1"/>
          <p:nvPr/>
        </p:nvSpPr>
        <p:spPr>
          <a:xfrm>
            <a:off x="476437" y="3737637"/>
            <a:ext cx="823538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Una prima teoria “</a:t>
            </a:r>
            <a:r>
              <a:rPr lang="en-US" sz="3600" dirty="0" err="1">
                <a:latin typeface="Freestyle Script" panose="030804020302050B0404" pitchFamily="66" charset="0"/>
              </a:rPr>
              <a:t>efficace</a:t>
            </a:r>
            <a:r>
              <a:rPr sz="3600" dirty="0">
                <a:latin typeface="Freestyle Script" panose="030804020302050B0404" pitchFamily="66" charset="0"/>
              </a:rPr>
              <a:t>” delle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fu </a:t>
            </a:r>
            <a:r>
              <a:rPr sz="3600" dirty="0" err="1">
                <a:latin typeface="Freestyle Script" panose="030804020302050B0404" pitchFamily="66" charset="0"/>
              </a:rPr>
              <a:t>formulata</a:t>
            </a:r>
            <a:r>
              <a:rPr sz="3600" dirty="0">
                <a:latin typeface="Freestyle Script" panose="030804020302050B0404" pitchFamily="66" charset="0"/>
              </a:rPr>
              <a:t> da Enrico Fermi nel 1933</a:t>
            </a:r>
          </a:p>
        </p:txBody>
      </p:sp>
      <p:sp>
        <p:nvSpPr>
          <p:cNvPr id="380" name="Negli anni ’60 viene mostrato come le interazioni deboli e quelle elettromagnetiche siano in realtà due manifestazioni della stessa forza unificata detta elettrodebole"/>
          <p:cNvSpPr txBox="1"/>
          <p:nvPr/>
        </p:nvSpPr>
        <p:spPr>
          <a:xfrm>
            <a:off x="563053" y="8263215"/>
            <a:ext cx="1162469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anni ’60 viene </a:t>
            </a:r>
            <a:r>
              <a:rPr sz="3600" dirty="0" err="1">
                <a:latin typeface="Freestyle Script" panose="030804020302050B0404" pitchFamily="66" charset="0"/>
              </a:rPr>
              <a:t>mostrato</a:t>
            </a:r>
            <a:r>
              <a:rPr sz="3600" dirty="0">
                <a:latin typeface="Freestyle Script" panose="030804020302050B0404" pitchFamily="66" charset="0"/>
              </a:rPr>
              <a:t> come 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e quelle </a:t>
            </a:r>
            <a:r>
              <a:rPr sz="3600" dirty="0" err="1">
                <a:latin typeface="Freestyle Script" panose="030804020302050B0404" pitchFamily="66" charset="0"/>
              </a:rPr>
              <a:t>elettromagnetiche</a:t>
            </a:r>
            <a:r>
              <a:rPr sz="3600" dirty="0">
                <a:latin typeface="Freestyle Script" panose="030804020302050B0404" pitchFamily="66" charset="0"/>
              </a:rPr>
              <a:t> siano in </a:t>
            </a:r>
            <a:r>
              <a:rPr sz="3600" dirty="0" err="1">
                <a:latin typeface="Freestyle Script" panose="030804020302050B0404" pitchFamily="66" charset="0"/>
              </a:rPr>
              <a:t>realtà</a:t>
            </a:r>
            <a:r>
              <a:rPr sz="3600" dirty="0">
                <a:latin typeface="Freestyle Script" panose="030804020302050B0404" pitchFamily="66" charset="0"/>
              </a:rPr>
              <a:t> due </a:t>
            </a:r>
            <a:r>
              <a:rPr sz="3600" dirty="0" err="1">
                <a:latin typeface="Freestyle Script" panose="030804020302050B0404" pitchFamily="66" charset="0"/>
              </a:rPr>
              <a:t>manifestazioni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stessa forza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detta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3" y="5603826"/>
            <a:ext cx="2359387" cy="23593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/>
          <a:srcRect l="1440"/>
          <a:stretch>
            <a:fillRect/>
          </a:stretch>
        </p:blipFill>
        <p:spPr>
          <a:xfrm>
            <a:off x="529596" y="4987293"/>
            <a:ext cx="7322510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124" y="5603826"/>
            <a:ext cx="2781112" cy="2359387"/>
          </a:xfrm>
          <a:prstGeom prst="rect">
            <a:avLst/>
          </a:prstGeom>
          <a:ln w="88900">
            <a:miter lim="400000"/>
          </a:ln>
        </p:spPr>
      </p:pic>
      <p:sp>
        <p:nvSpPr>
          <p:cNvPr id="384" name="neutron decay"/>
          <p:cNvSpPr txBox="1"/>
          <p:nvPr/>
        </p:nvSpPr>
        <p:spPr>
          <a:xfrm>
            <a:off x="2978963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neutron decay</a:t>
            </a:r>
          </a:p>
        </p:txBody>
      </p:sp>
      <p:sp>
        <p:nvSpPr>
          <p:cNvPr id="385" name="muon decay"/>
          <p:cNvSpPr txBox="1"/>
          <p:nvPr/>
        </p:nvSpPr>
        <p:spPr>
          <a:xfrm>
            <a:off x="7814671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muon decay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grpId="1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1" animBg="1" advAuto="0"/>
      <p:bldP spid="377" grpId="2" animBg="1" advAuto="0"/>
      <p:bldP spid="378" grpId="4" animBg="1" advAuto="0"/>
      <p:bldP spid="379" grpId="3" animBg="1" advAuto="0"/>
      <p:bldP spid="380" grpId="10" animBg="1" advAuto="0"/>
      <p:bldP spid="381" grpId="6" animBg="1" advAuto="0"/>
      <p:bldP spid="382" grpId="5" animBg="1" advAuto="0"/>
      <p:bldP spid="383" grpId="8" animBg="1" advAuto="0"/>
      <p:bldP spid="384" grpId="7" animBg="1" advAuto="0"/>
      <p:bldP spid="385" grpId="9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La forza fort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forza forte</a:t>
            </a:r>
          </a:p>
        </p:txBody>
      </p:sp>
      <p:sp>
        <p:nvSpPr>
          <p:cNvPr id="388" name="La forza forte è responsabile per la formazione di protoni, neutroni e nuclei atomici e come la forza debole non possiede un analogo classico"/>
          <p:cNvSpPr txBox="1"/>
          <p:nvPr/>
        </p:nvSpPr>
        <p:spPr>
          <a:xfrm>
            <a:off x="875377" y="1591463"/>
            <a:ext cx="1125404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forza forte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per la </a:t>
            </a:r>
            <a:r>
              <a:rPr sz="4400" dirty="0" err="1">
                <a:latin typeface="Freestyle Script" panose="030804020302050B0404" pitchFamily="66" charset="0"/>
              </a:rPr>
              <a:t>formazione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protoni</a:t>
            </a:r>
            <a:r>
              <a:rPr sz="4400" dirty="0">
                <a:latin typeface="Freestyle Script" panose="030804020302050B0404" pitchFamily="66" charset="0"/>
              </a:rPr>
              <a:t>, </a:t>
            </a:r>
            <a:r>
              <a:rPr sz="4400" dirty="0" err="1">
                <a:latin typeface="Freestyle Script" panose="030804020302050B0404" pitchFamily="66" charset="0"/>
              </a:rPr>
              <a:t>neutroni</a:t>
            </a:r>
            <a:r>
              <a:rPr sz="4400" dirty="0">
                <a:latin typeface="Freestyle Script" panose="030804020302050B0404" pitchFamily="66" charset="0"/>
              </a:rPr>
              <a:t> e nuclei </a:t>
            </a:r>
            <a:r>
              <a:rPr sz="4400" dirty="0" err="1">
                <a:latin typeface="Freestyle Script" panose="030804020302050B0404" pitchFamily="66" charset="0"/>
              </a:rPr>
              <a:t>atomici</a:t>
            </a:r>
            <a:r>
              <a:rPr sz="4400" dirty="0">
                <a:latin typeface="Freestyle Script" panose="030804020302050B0404" pitchFamily="66" charset="0"/>
              </a:rPr>
              <a:t> e come 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analogo</a:t>
            </a:r>
            <a:r>
              <a:rPr sz="4400" dirty="0">
                <a:latin typeface="Freestyle Script" panose="030804020302050B0404" pitchFamily="66" charset="0"/>
              </a:rPr>
              <a:t> classico</a:t>
            </a:r>
          </a:p>
        </p:txBody>
      </p:sp>
      <p:sp>
        <p:nvSpPr>
          <p:cNvPr id="389" name="L’interazioni forti sono state scoperte e teorizzate intorno agli anni ’60 e ’70…"/>
          <p:cNvSpPr txBox="1"/>
          <p:nvPr/>
        </p:nvSpPr>
        <p:spPr>
          <a:xfrm>
            <a:off x="315570" y="3748937"/>
            <a:ext cx="8116253" cy="43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 err="1">
                <a:latin typeface="Freestyle Script" panose="030804020302050B0404" pitchFamily="66" charset="0"/>
              </a:rPr>
              <a:t>L’interazioni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 sono state </a:t>
            </a:r>
            <a:r>
              <a:rPr sz="4000" dirty="0" err="1">
                <a:latin typeface="Freestyle Script" panose="030804020302050B0404" pitchFamily="66" charset="0"/>
              </a:rPr>
              <a:t>scoperte</a:t>
            </a:r>
            <a:r>
              <a:rPr sz="4000" dirty="0">
                <a:latin typeface="Freestyle Script" panose="030804020302050B0404" pitchFamily="66" charset="0"/>
              </a:rPr>
              <a:t> e </a:t>
            </a:r>
            <a:r>
              <a:rPr sz="4000" dirty="0" err="1">
                <a:latin typeface="Freestyle Script" panose="030804020302050B0404" pitchFamily="66" charset="0"/>
              </a:rPr>
              <a:t>teorizzate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intorno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anni ’60 e ’70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teoria che le </a:t>
            </a:r>
            <a:r>
              <a:rPr sz="4000" dirty="0" err="1">
                <a:latin typeface="Freestyle Script" panose="030804020302050B0404" pitchFamily="66" charset="0"/>
              </a:rPr>
              <a:t>descrive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si</a:t>
            </a:r>
            <a:r>
              <a:rPr sz="4000" dirty="0">
                <a:latin typeface="Freestyle Script" panose="030804020302050B0404" pitchFamily="66" charset="0"/>
              </a:rPr>
              <a:t> chiama </a:t>
            </a:r>
            <a:r>
              <a:rPr sz="4000" dirty="0" err="1">
                <a:latin typeface="Freestyle Script" panose="030804020302050B0404" pitchFamily="66" charset="0"/>
              </a:rPr>
              <a:t>cromodinamica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(teoria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del </a:t>
            </a:r>
            <a:r>
              <a:rPr sz="4000" dirty="0" err="1">
                <a:latin typeface="Freestyle Script" panose="030804020302050B0404" pitchFamily="66" charset="0"/>
              </a:rPr>
              <a:t>colore</a:t>
            </a:r>
            <a:r>
              <a:rPr sz="4000" dirty="0">
                <a:latin typeface="Freestyle Script" panose="030804020302050B0404" pitchFamily="66" charset="0"/>
              </a:rPr>
              <a:t>) ed è </a:t>
            </a:r>
            <a:r>
              <a:rPr sz="4000" dirty="0" err="1">
                <a:latin typeface="Freestyle Script" panose="030804020302050B0404" pitchFamily="66" charset="0"/>
              </a:rPr>
              <a:t>ispirata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all’elettrodinamica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(teoria </a:t>
            </a:r>
            <a:r>
              <a:rPr lang="en-US"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dell’elettromagnetismo</a:t>
            </a:r>
            <a:r>
              <a:rPr lang="en-US" sz="4000" dirty="0">
                <a:latin typeface="Freestyle Script" panose="030804020302050B0404" pitchFamily="66" charset="0"/>
              </a:rPr>
              <a:t>)</a:t>
            </a:r>
            <a:endParaRPr sz="40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Le interazioni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, insieme a quelle </a:t>
            </a:r>
            <a:r>
              <a:rPr sz="4000" dirty="0" err="1">
                <a:latin typeface="Freestyle Script" panose="030804020302050B0404" pitchFamily="66" charset="0"/>
              </a:rPr>
              <a:t>elettrodeboli</a:t>
            </a:r>
            <a:r>
              <a:rPr sz="4000" dirty="0">
                <a:latin typeface="Freestyle Script" panose="030804020302050B0404" pitchFamily="66" charset="0"/>
              </a:rPr>
              <a:t> sono parte del Modello Standard</a:t>
            </a:r>
            <a:r>
              <a:rPr lang="en-US" sz="4000" dirty="0">
                <a:latin typeface="Freestyle Script" panose="030804020302050B0404" pitchFamily="66" charset="0"/>
              </a:rPr>
              <a:t> delle </a:t>
            </a:r>
            <a:r>
              <a:rPr lang="en-US" sz="4000" dirty="0" err="1">
                <a:latin typeface="Freestyle Script" panose="030804020302050B0404" pitchFamily="66" charset="0"/>
              </a:rPr>
              <a:t>particelle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elementari</a:t>
            </a:r>
            <a:endParaRPr sz="4000" dirty="0">
              <a:latin typeface="Freestyle Script" panose="030804020302050B0404" pitchFamily="66" charset="0"/>
            </a:endParaRPr>
          </a:p>
        </p:txBody>
      </p:sp>
      <p:grpSp>
        <p:nvGrpSpPr>
          <p:cNvPr id="392" name="Group"/>
          <p:cNvGrpSpPr/>
          <p:nvPr/>
        </p:nvGrpSpPr>
        <p:grpSpPr>
          <a:xfrm>
            <a:off x="8598035" y="3994744"/>
            <a:ext cx="4051115" cy="3889070"/>
            <a:chOff x="0" y="0"/>
            <a:chExt cx="4051113" cy="3889068"/>
          </a:xfrm>
        </p:grpSpPr>
        <p:pic>
          <p:nvPicPr>
            <p:cNvPr id="39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051113" cy="3889068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391" name="Protone"/>
            <p:cNvSpPr txBox="1"/>
            <p:nvPr/>
          </p:nvSpPr>
          <p:spPr>
            <a:xfrm>
              <a:off x="1239594" y="86550"/>
              <a:ext cx="1120499" cy="625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1200"/>
                </a:spcBef>
                <a:defRPr sz="2600">
                  <a:solidFill>
                    <a:srgbClr val="000000"/>
                  </a:solidFill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sz="4000">
                  <a:latin typeface="Freestyle Script" panose="030804020302050B0404" pitchFamily="66" charset="0"/>
                </a:rPr>
                <a:t>Protone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1" animBg="1" advAuto="0"/>
      <p:bldP spid="388" grpId="2" animBg="1" advAuto="0"/>
      <p:bldP spid="389" grpId="4" animBg="1" advAuto="0"/>
      <p:bldP spid="392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La teoria quantistica dei camp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La teoria </a:t>
            </a:r>
            <a:r>
              <a:rPr sz="11000" dirty="0" err="1">
                <a:latin typeface="Freestyle Script" panose="030804020302050B0404" pitchFamily="66" charset="0"/>
              </a:rPr>
              <a:t>quantistica</a:t>
            </a:r>
            <a:r>
              <a:rPr sz="11000" dirty="0">
                <a:latin typeface="Freestyle Script" panose="030804020302050B0404" pitchFamily="66" charset="0"/>
              </a:rPr>
              <a:t> </a:t>
            </a:r>
            <a:r>
              <a:rPr sz="11000" dirty="0" err="1">
                <a:latin typeface="Freestyle Script" panose="030804020302050B0404" pitchFamily="66" charset="0"/>
              </a:rPr>
              <a:t>dei</a:t>
            </a:r>
            <a:r>
              <a:rPr sz="11000" dirty="0">
                <a:latin typeface="Freestyle Script" panose="030804020302050B0404" pitchFamily="66" charset="0"/>
              </a:rPr>
              <a:t> campi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ampi, quanti e simmetri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>
            <a:lvl1pPr defTabSz="411479">
              <a:defRPr sz="6479"/>
            </a:lvl1pPr>
          </a:lstStyle>
          <a:p>
            <a:r>
              <a:rPr sz="10000" dirty="0">
                <a:latin typeface="Freestyle Script" panose="030804020302050B0404" pitchFamily="66" charset="0"/>
              </a:rPr>
              <a:t>Campi, quanti e </a:t>
            </a:r>
            <a:r>
              <a:rPr sz="10000" dirty="0" err="1">
                <a:latin typeface="Freestyle Script" panose="030804020302050B0404" pitchFamily="66" charset="0"/>
              </a:rPr>
              <a:t>simmetrie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97" name="La Teoria Quantistica dei Campi combina quattro fondamenti della fisica moderna:"/>
          <p:cNvSpPr txBox="1"/>
          <p:nvPr/>
        </p:nvSpPr>
        <p:spPr>
          <a:xfrm>
            <a:off x="456724" y="1582866"/>
            <a:ext cx="12091353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La Teoria Quantistica dei Campi combina quattro fondamenti della fisica moderna:</a:t>
            </a:r>
          </a:p>
        </p:txBody>
      </p:sp>
      <p:sp>
        <p:nvSpPr>
          <p:cNvPr id="398" name="La teoria dei campi classici (utilizzata per esempio in elettromagnetismo o in meccanica dei fluidi)…"/>
          <p:cNvSpPr txBox="1"/>
          <p:nvPr/>
        </p:nvSpPr>
        <p:spPr>
          <a:xfrm>
            <a:off x="705037" y="3139812"/>
            <a:ext cx="11594726" cy="490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campi </a:t>
            </a:r>
            <a:r>
              <a:rPr sz="4000" dirty="0" err="1">
                <a:latin typeface="Freestyle Script" panose="030804020302050B0404" pitchFamily="66" charset="0"/>
              </a:rPr>
              <a:t>classici</a:t>
            </a:r>
            <a:r>
              <a:rPr sz="4000" dirty="0">
                <a:latin typeface="Freestyle Script" panose="030804020302050B0404" pitchFamily="66" charset="0"/>
              </a:rPr>
              <a:t> (</a:t>
            </a:r>
            <a:r>
              <a:rPr sz="4000" dirty="0" err="1">
                <a:latin typeface="Freestyle Script" panose="030804020302050B0404" pitchFamily="66" charset="0"/>
              </a:rPr>
              <a:t>utilizzata</a:t>
            </a:r>
            <a:r>
              <a:rPr sz="4000" dirty="0">
                <a:latin typeface="Freestyle Script" panose="030804020302050B0404" pitchFamily="66" charset="0"/>
              </a:rPr>
              <a:t> per esempio in </a:t>
            </a:r>
            <a:r>
              <a:rPr sz="4000" dirty="0" err="1">
                <a:latin typeface="Freestyle Script" panose="030804020302050B0404" pitchFamily="66" charset="0"/>
              </a:rPr>
              <a:t>elettromagnetismo</a:t>
            </a:r>
            <a:r>
              <a:rPr sz="4000" dirty="0">
                <a:latin typeface="Freestyle Script" panose="030804020302050B0404" pitchFamily="66" charset="0"/>
              </a:rPr>
              <a:t> o in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fluidi</a:t>
            </a:r>
            <a:r>
              <a:rPr sz="4000" dirty="0">
                <a:latin typeface="Freestyle Script" panose="030804020302050B0404" pitchFamily="66" charset="0"/>
              </a:rPr>
              <a:t>)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relatività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ristretta</a:t>
            </a:r>
            <a:r>
              <a:rPr sz="4000" dirty="0">
                <a:latin typeface="Freestyle Script" panose="030804020302050B0404" pitchFamily="66" charset="0"/>
              </a:rPr>
              <a:t> e il </a:t>
            </a:r>
            <a:r>
              <a:rPr sz="4000" dirty="0" err="1">
                <a:latin typeface="Freestyle Script" panose="030804020302050B0404" pitchFamily="66" charset="0"/>
              </a:rPr>
              <a:t>suo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spazio-tempo </a:t>
            </a:r>
            <a:r>
              <a:rPr sz="4000" dirty="0" err="1">
                <a:latin typeface="Freestyle Script" panose="030804020302050B0404" pitchFamily="66" charset="0"/>
              </a:rPr>
              <a:t>quadridimensionale</a:t>
            </a:r>
            <a:endParaRPr sz="4000" dirty="0">
              <a:latin typeface="Freestyle Script" panose="030804020302050B0404" pitchFamily="66" charset="0"/>
            </a:endParaRP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e la </a:t>
            </a:r>
            <a:r>
              <a:rPr sz="4000" dirty="0" err="1">
                <a:latin typeface="Freestyle Script" panose="030804020302050B0404" pitchFamily="66" charset="0"/>
              </a:rPr>
              <a:t>sua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interpretazione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probabilistica</a:t>
            </a:r>
            <a:r>
              <a:rPr lang="en-US" sz="4000" dirty="0">
                <a:latin typeface="Freestyle Script" panose="030804020302050B0404" pitchFamily="66" charset="0"/>
              </a:rPr>
              <a:t>"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simmetria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523" y="4291706"/>
            <a:ext cx="1981201" cy="406401"/>
          </a:xfrm>
          <a:prstGeom prst="rect">
            <a:avLst/>
          </a:prstGeom>
          <a:ln w="88900">
            <a:miter lim="400000"/>
          </a:ln>
        </p:spPr>
      </p:pic>
      <p:sp>
        <p:nvSpPr>
          <p:cNvPr id="400" name="ex. equazioni di Maxwell"/>
          <p:cNvSpPr txBox="1"/>
          <p:nvPr/>
        </p:nvSpPr>
        <p:spPr>
          <a:xfrm>
            <a:off x="1486818" y="4225746"/>
            <a:ext cx="289822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equazioni</a:t>
            </a:r>
            <a:r>
              <a:rPr sz="3600" dirty="0">
                <a:latin typeface="Freestyle Script" panose="030804020302050B0404" pitchFamily="66" charset="0"/>
              </a:rPr>
              <a:t> di Maxwell</a:t>
            </a:r>
          </a:p>
        </p:txBody>
      </p:sp>
      <p:sp>
        <p:nvSpPr>
          <p:cNvPr id="401" name="ex. relazione massa, energia, impulso"/>
          <p:cNvSpPr txBox="1"/>
          <p:nvPr/>
        </p:nvSpPr>
        <p:spPr>
          <a:xfrm>
            <a:off x="1420836" y="5543304"/>
            <a:ext cx="43553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relazione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255" y="5533554"/>
            <a:ext cx="3365501" cy="469901"/>
          </a:xfrm>
          <a:prstGeom prst="rect">
            <a:avLst/>
          </a:prstGeom>
          <a:ln w="88900">
            <a:miter lim="400000"/>
          </a:ln>
        </p:spPr>
      </p:pic>
      <p:sp>
        <p:nvSpPr>
          <p:cNvPr id="403" name="ex. una sfera risulta identica comunque la si guardi"/>
          <p:cNvSpPr txBox="1"/>
          <p:nvPr/>
        </p:nvSpPr>
        <p:spPr>
          <a:xfrm>
            <a:off x="1420836" y="7983781"/>
            <a:ext cx="899341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una </a:t>
            </a:r>
            <a:r>
              <a:rPr sz="3600" dirty="0" err="1">
                <a:latin typeface="Freestyle Script" panose="030804020302050B0404" pitchFamily="66" charset="0"/>
              </a:rPr>
              <a:t>sfera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risulta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identica</a:t>
            </a:r>
            <a:r>
              <a:rPr sz="3600" dirty="0">
                <a:latin typeface="Freestyle Script" panose="030804020302050B0404" pitchFamily="66" charset="0"/>
              </a:rPr>
              <a:t> comunque la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guardi</a:t>
            </a:r>
          </a:p>
        </p:txBody>
      </p:sp>
      <p:sp>
        <p:nvSpPr>
          <p:cNvPr id="404" name="simmetria per rotazioni"/>
          <p:cNvSpPr txBox="1"/>
          <p:nvPr/>
        </p:nvSpPr>
        <p:spPr>
          <a:xfrm>
            <a:off x="2903364" y="8821100"/>
            <a:ext cx="2718693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simmetria per </a:t>
            </a:r>
            <a:r>
              <a:rPr sz="3600" dirty="0" err="1">
                <a:latin typeface="Freestyle Script" panose="030804020302050B0404" pitchFamily="66" charset="0"/>
              </a:rPr>
              <a:t>rotazioni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460" y="8590097"/>
            <a:ext cx="190500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406" name="ex. Principio di indeterminazione"/>
          <p:cNvSpPr txBox="1"/>
          <p:nvPr/>
        </p:nvSpPr>
        <p:spPr>
          <a:xfrm>
            <a:off x="1399344" y="6806458"/>
            <a:ext cx="3752630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Principio di </a:t>
            </a:r>
            <a:r>
              <a:rPr sz="3600" dirty="0" err="1">
                <a:latin typeface="Freestyle Script" panose="030804020302050B0404" pitchFamily="66" charset="0"/>
              </a:rPr>
              <a:t>indeterminazione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04" y="6750712"/>
            <a:ext cx="1892301" cy="6731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1" animBg="1" advAuto="0"/>
      <p:bldP spid="397" grpId="2" animBg="1" advAuto="0"/>
      <p:bldP spid="398" grpId="3" uiExpand="1" build="p" bldLvl="5" animBg="1" advAuto="0"/>
      <p:bldP spid="399" grpId="5" animBg="1" advAuto="0"/>
      <p:bldP spid="400" grpId="4" animBg="1" advAuto="0"/>
      <p:bldP spid="401" grpId="6" animBg="1" advAuto="0"/>
      <p:bldP spid="402" grpId="7" animBg="1" advAuto="0"/>
      <p:bldP spid="403" grpId="10" animBg="1" advAuto="0"/>
      <p:bldP spid="404" grpId="12" animBg="1" advAuto="0"/>
      <p:bldP spid="405" grpId="11" animBg="1" advAuto="0"/>
      <p:bldP spid="406" grpId="8" animBg="1" advAuto="0"/>
      <p:bldP spid="407" grpId="9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immetrie …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…</a:t>
            </a:r>
          </a:p>
        </p:txBody>
      </p:sp>
      <p:sp>
        <p:nvSpPr>
          <p:cNvPr id="410" name="In fisica si parla di simmetria quando un sistema è invariante rispetto a certe trasformazioni…"/>
          <p:cNvSpPr txBox="1"/>
          <p:nvPr/>
        </p:nvSpPr>
        <p:spPr>
          <a:xfrm>
            <a:off x="287109" y="1319837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In fisica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parla</a:t>
            </a:r>
            <a:r>
              <a:rPr sz="4400" dirty="0">
                <a:latin typeface="Freestyle Script" panose="030804020302050B0404" pitchFamily="66" charset="0"/>
              </a:rPr>
              <a:t> di simmetria quando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invariante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>
                <a:latin typeface="Freestyle Script" panose="030804020302050B0404" pitchFamily="66" charset="0"/>
              </a:rPr>
              <a:t> rispetto a </a:t>
            </a:r>
            <a:r>
              <a:rPr sz="4400" dirty="0" err="1">
                <a:latin typeface="Freestyle Script" panose="030804020302050B0404" pitchFamily="66" charset="0"/>
              </a:rPr>
              <a:t>certe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trasformazioni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credono</a:t>
            </a:r>
            <a:r>
              <a:rPr sz="4400" dirty="0">
                <a:latin typeface="Freestyle Script" panose="030804020302050B0404" pitchFamily="66" charset="0"/>
              </a:rPr>
              <a:t> che la natura </a:t>
            </a:r>
            <a:r>
              <a:rPr sz="4400" dirty="0" err="1">
                <a:latin typeface="Freestyle Script" panose="030804020302050B0404" pitchFamily="66" charset="0"/>
              </a:rPr>
              <a:t>tenda</a:t>
            </a:r>
            <a:r>
              <a:rPr sz="4400" dirty="0">
                <a:latin typeface="Freestyle Script" panose="030804020302050B0404" pitchFamily="66" charset="0"/>
              </a:rPr>
              <a:t> ad essere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11" name="Simmetrie Discrete"/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412" name="Simmetrie Continue"/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85" y="4152320"/>
            <a:ext cx="23008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21" y="4152320"/>
            <a:ext cx="230335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1" y="7361463"/>
            <a:ext cx="300648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670" y="7361463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687" y="4152320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913" y="7361463"/>
            <a:ext cx="3284035" cy="225486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animBg="1" advAuto="0"/>
      <p:bldP spid="410" grpId="2" animBg="1" advAuto="0"/>
      <p:bldP spid="411" grpId="3" animBg="1" advAuto="0"/>
      <p:bldP spid="412" grpId="7" animBg="1" advAuto="0"/>
      <p:bldP spid="413" grpId="4" animBg="1" advAuto="0"/>
      <p:bldP spid="414" grpId="5" animBg="1" advAuto="0"/>
      <p:bldP spid="415" grpId="8" animBg="1" advAuto="0"/>
      <p:bldP spid="416" grpId="9" animBg="1" advAuto="0"/>
      <p:bldP spid="417" grpId="6" animBg="1" advAuto="0"/>
      <p:bldP spid="418" grpId="1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…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21" name="… o almeno quasi simmetrica…"/>
          <p:cNvSpPr txBox="1"/>
          <p:nvPr/>
        </p:nvSpPr>
        <p:spPr>
          <a:xfrm>
            <a:off x="287109" y="1319836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… o almeno quasi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Un buon punto di </a:t>
            </a:r>
            <a:r>
              <a:rPr sz="4400" dirty="0" err="1">
                <a:latin typeface="Freestyle Script" panose="030804020302050B0404" pitchFamily="66" charset="0"/>
              </a:rPr>
              <a:t>partenza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assumere</a:t>
            </a:r>
            <a:r>
              <a:rPr sz="4400" dirty="0">
                <a:latin typeface="Freestyle Script" panose="030804020302050B0404" pitchFamily="66" charset="0"/>
              </a:rPr>
              <a:t> una </a:t>
            </a:r>
            <a:r>
              <a:rPr sz="4400" dirty="0" err="1">
                <a:latin typeface="Freestyle Script" panose="030804020302050B0404" pitchFamily="66" charset="0"/>
              </a:rPr>
              <a:t>certa</a:t>
            </a:r>
            <a:r>
              <a:rPr sz="4400" dirty="0">
                <a:latin typeface="Freestyle Script" panose="030804020302050B0404" pitchFamily="66" charset="0"/>
              </a:rPr>
              <a:t> simmetria per poi vedere </a:t>
            </a:r>
            <a:r>
              <a:rPr sz="4400" dirty="0" err="1">
                <a:latin typeface="Freestyle Script" panose="030804020302050B0404" pitchFamily="66" charset="0"/>
              </a:rPr>
              <a:t>cosa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succede</a:t>
            </a:r>
            <a:r>
              <a:rPr sz="4400" dirty="0">
                <a:latin typeface="Freestyle Script" panose="030804020302050B0404" pitchFamily="66" charset="0"/>
              </a:rPr>
              <a:t> se </a:t>
            </a:r>
            <a:r>
              <a:rPr sz="4400" dirty="0" err="1">
                <a:latin typeface="Freestyle Script" panose="030804020302050B0404" pitchFamily="66" charset="0"/>
              </a:rPr>
              <a:t>questa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debolmente</a:t>
            </a:r>
            <a:r>
              <a:rPr sz="4400" dirty="0">
                <a:latin typeface="Freestyle Script" panose="030804020302050B0404" pitchFamily="66" charset="0"/>
              </a:rPr>
              <a:t> rotta”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/>
          <a:srcRect l="26671" t="64168" r="29713"/>
          <a:stretch>
            <a:fillRect/>
          </a:stretch>
        </p:blipFill>
        <p:spPr>
          <a:xfrm>
            <a:off x="5099199" y="4164269"/>
            <a:ext cx="2921277" cy="2349460"/>
          </a:xfrm>
          <a:prstGeom prst="rect">
            <a:avLst/>
          </a:prstGeom>
          <a:ln w="889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24" y="4211587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07" y="7266519"/>
            <a:ext cx="33856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419" y="7259863"/>
            <a:ext cx="3411593" cy="2268177"/>
          </a:xfrm>
          <a:prstGeom prst="rect">
            <a:avLst/>
          </a:prstGeom>
          <a:ln w="889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636" y="4211587"/>
            <a:ext cx="3002041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840" y="7266519"/>
            <a:ext cx="3012500" cy="2254866"/>
          </a:xfrm>
          <a:prstGeom prst="rect">
            <a:avLst/>
          </a:prstGeom>
          <a:ln w="88900">
            <a:miter lim="400000"/>
          </a:ln>
        </p:spPr>
      </p:pic>
      <p:sp>
        <p:nvSpPr>
          <p:cNvPr id="12" name="Simmetrie Discrete">
            <a:extLst>
              <a:ext uri="{FF2B5EF4-FFF2-40B4-BE49-F238E27FC236}">
                <a16:creationId xmlns:a16="http://schemas.microsoft.com/office/drawing/2014/main" id="{6997EB28-773B-4624-BDC5-2FAD2823BFAB}"/>
              </a:ext>
            </a:extLst>
          </p:cNvPr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13" name="Simmetrie Continue">
            <a:extLst>
              <a:ext uri="{FF2B5EF4-FFF2-40B4-BE49-F238E27FC236}">
                <a16:creationId xmlns:a16="http://schemas.microsoft.com/office/drawing/2014/main" id="{383EC4FD-DCDA-4BBE-AD26-6770422EBE3E}"/>
              </a:ext>
            </a:extLst>
          </p:cNvPr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Il Modello Standard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Il Modello Standard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l metodo scientifico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</a:t>
            </a:r>
            <a:r>
              <a:rPr sz="10000" dirty="0" err="1">
                <a:latin typeface="Freestyle Script" panose="030804020302050B0404" pitchFamily="66" charset="0"/>
              </a:rPr>
              <a:t>metodo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scientifico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143" name="Si deve a Galileo (1564-1642) l’introduzione del “metodo scientifico” basato su sperimentazione e analisi rigorosa dei risultati in termini di ipotesi (teorie)…"/>
          <p:cNvSpPr txBox="1">
            <a:spLocks noGrp="1"/>
          </p:cNvSpPr>
          <p:nvPr>
            <p:ph type="body" idx="1"/>
          </p:nvPr>
        </p:nvSpPr>
        <p:spPr>
          <a:xfrm>
            <a:off x="169333" y="1436210"/>
            <a:ext cx="7711611" cy="8242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Si deve a Galileo (1564-1642) </a:t>
            </a:r>
            <a:r>
              <a:rPr sz="5000" dirty="0" err="1">
                <a:latin typeface="Freestyle Script" panose="030804020302050B0404" pitchFamily="66" charset="0"/>
              </a:rPr>
              <a:t>l’introduzione</a:t>
            </a:r>
            <a:r>
              <a:rPr sz="5000" dirty="0">
                <a:latin typeface="Freestyle Script" panose="030804020302050B0404" pitchFamily="66" charset="0"/>
              </a:rPr>
              <a:t> del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 </a:t>
            </a:r>
            <a:r>
              <a:rPr sz="5000" dirty="0" err="1">
                <a:latin typeface="Freestyle Script" panose="030804020302050B0404" pitchFamily="66" charset="0"/>
              </a:rPr>
              <a:t>basato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su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sperimentazione</a:t>
            </a:r>
            <a:r>
              <a:rPr sz="5000" dirty="0">
                <a:latin typeface="Freestyle Script" panose="030804020302050B0404" pitchFamily="66" charset="0"/>
              </a:rPr>
              <a:t> e analisi </a:t>
            </a:r>
            <a:r>
              <a:rPr sz="5000" dirty="0" err="1">
                <a:latin typeface="Freestyle Script" panose="030804020302050B0404" pitchFamily="66" charset="0"/>
              </a:rPr>
              <a:t>rigorosa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dei</a:t>
            </a:r>
            <a:r>
              <a:rPr sz="5000" dirty="0">
                <a:latin typeface="Freestyle Script" panose="030804020302050B0404" pitchFamily="66" charset="0"/>
              </a:rPr>
              <a:t> risultati in termini di </a:t>
            </a:r>
            <a:r>
              <a:rPr sz="5000" dirty="0" err="1">
                <a:latin typeface="Freestyle Script" panose="030804020302050B0404" pitchFamily="66" charset="0"/>
              </a:rPr>
              <a:t>ipotesi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teorie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Molti </a:t>
            </a:r>
            <a:r>
              <a:rPr sz="5000" dirty="0" err="1">
                <a:latin typeface="Freestyle Script" panose="030804020302050B0404" pitchFamily="66" charset="0"/>
              </a:rPr>
              <a:t>scienziati</a:t>
            </a:r>
            <a:r>
              <a:rPr sz="5000" dirty="0">
                <a:latin typeface="Freestyle Script" panose="030804020302050B0404" pitchFamily="66" charset="0"/>
              </a:rPr>
              <a:t> e </a:t>
            </a:r>
            <a:r>
              <a:rPr sz="5000" dirty="0" err="1">
                <a:latin typeface="Freestyle Script" panose="030804020302050B0404" pitchFamily="66" charset="0"/>
              </a:rPr>
              <a:t>filosofi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hanno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contribuito</a:t>
            </a:r>
            <a:r>
              <a:rPr sz="5000" dirty="0">
                <a:latin typeface="Freestyle Script" panose="030804020302050B0404" pitchFamily="66" charset="0"/>
              </a:rPr>
              <a:t> a </a:t>
            </a:r>
            <a:r>
              <a:rPr sz="5000" dirty="0" err="1">
                <a:latin typeface="Freestyle Script" panose="030804020302050B0404" pitchFamily="66" charset="0"/>
              </a:rPr>
              <a:t>raffinare</a:t>
            </a:r>
            <a:r>
              <a:rPr sz="5000" dirty="0">
                <a:latin typeface="Freestyle Script" panose="030804020302050B0404" pitchFamily="66" charset="0"/>
              </a:rPr>
              <a:t> la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di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È a Karl Popper che </a:t>
            </a:r>
            <a:r>
              <a:rPr sz="5000" dirty="0" err="1">
                <a:latin typeface="Freestyle Script" panose="030804020302050B0404" pitchFamily="66" charset="0"/>
              </a:rPr>
              <a:t>si</a:t>
            </a:r>
            <a:r>
              <a:rPr sz="5000" dirty="0">
                <a:latin typeface="Freestyle Script" panose="030804020302050B0404" pitchFamily="66" charset="0"/>
              </a:rPr>
              <a:t> deve una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del 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più </a:t>
            </a:r>
            <a:r>
              <a:rPr sz="5000" dirty="0" err="1">
                <a:latin typeface="Freestyle Script" panose="030804020302050B0404" pitchFamily="66" charset="0"/>
              </a:rPr>
              <a:t>adatta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scienza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moderna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falsificabilità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contrapposta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verificabilità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987" y="1862524"/>
            <a:ext cx="2651035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249" y="4482672"/>
            <a:ext cx="1379130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9801" y="4484322"/>
            <a:ext cx="1492577" cy="19824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802" y="4482672"/>
            <a:ext cx="1492576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841" y="7102819"/>
            <a:ext cx="1549326" cy="198571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  <p:bldP spid="143" grpId="2" uiExpand="1" build="p" bldLvl="5" animBg="1" advAuto="0"/>
      <p:bldP spid="144" grpId="3" uiExpand="1" animBg="1" advAuto="0"/>
      <p:bldP spid="145" grpId="4" uiExpand="1" animBg="1" advAuto="0"/>
      <p:bldP spid="146" grpId="6" uiExpand="1" animBg="1" advAuto="0"/>
      <p:bldP spid="147" grpId="5" uiExpand="1" animBg="1" advAuto="0"/>
      <p:bldP spid="148" grpId="7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articelle elementari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Particelle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elementari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34" name="Il Modello Standard si serve della Teoria Quantistica dei Campi per descrivere tutti i fenomeni di interazione tra le particelle elementari"/>
          <p:cNvSpPr txBox="1"/>
          <p:nvPr/>
        </p:nvSpPr>
        <p:spPr>
          <a:xfrm>
            <a:off x="287109" y="1246776"/>
            <a:ext cx="12430582" cy="22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just"/>
            <a:r>
              <a:rPr lang="en-US" sz="4400" dirty="0">
                <a:latin typeface="Freestyle Script" panose="030804020302050B0404" pitchFamily="66" charset="0"/>
              </a:rPr>
              <a:t>Le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elementari</a:t>
            </a:r>
            <a:r>
              <a:rPr lang="en-US" sz="4400" dirty="0">
                <a:latin typeface="Freestyle Script" panose="030804020302050B0404" pitchFamily="66" charset="0"/>
              </a:rPr>
              <a:t> ad oggi </a:t>
            </a:r>
            <a:r>
              <a:rPr lang="en-US" sz="4400" dirty="0" err="1">
                <a:latin typeface="Freestyle Script" panose="030804020302050B0404" pitchFamily="66" charset="0"/>
              </a:rPr>
              <a:t>conosciute</a:t>
            </a:r>
            <a:r>
              <a:rPr lang="en-US" sz="4400" dirty="0">
                <a:latin typeface="Freestyle Script" panose="030804020302050B0404" pitchFamily="66" charset="0"/>
              </a:rPr>
              <a:t> sono: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34" y="3721950"/>
            <a:ext cx="7343532" cy="55153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1" animBg="1" advAuto="0"/>
      <p:bldP spid="434" grpId="2" uiExpand="1" build="p" animBg="1" advAuto="0"/>
      <p:bldP spid="435" grpId="3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78" y="2638982"/>
            <a:ext cx="5817556" cy="4369236"/>
          </a:xfrm>
          <a:prstGeom prst="rect">
            <a:avLst/>
          </a:prstGeom>
          <a:ln w="88900">
            <a:miter lim="400000"/>
          </a:ln>
        </p:spPr>
      </p:pic>
      <p:pic>
        <p:nvPicPr>
          <p:cNvPr id="439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93" y="2580216"/>
            <a:ext cx="3473789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440" name="Particelle di “Materia”"/>
          <p:cNvSpPr txBox="1"/>
          <p:nvPr/>
        </p:nvSpPr>
        <p:spPr>
          <a:xfrm>
            <a:off x="900754" y="3022114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Particelle di “Materia”</a:t>
            </a:r>
          </a:p>
        </p:txBody>
      </p:sp>
      <p:sp>
        <p:nvSpPr>
          <p:cNvPr id="442" name="“Mediatori” delle forze"/>
          <p:cNvSpPr txBox="1"/>
          <p:nvPr/>
        </p:nvSpPr>
        <p:spPr>
          <a:xfrm>
            <a:off x="739384" y="7024050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“Mediatori” delle forze</a:t>
            </a:r>
          </a:p>
        </p:txBody>
      </p:sp>
      <p:sp>
        <p:nvSpPr>
          <p:cNvPr id="443" name="Quark: Up e Down formano protoni e neutroni, mentre gli altri formano particelle più “esotiche”…"/>
          <p:cNvSpPr txBox="1"/>
          <p:nvPr/>
        </p:nvSpPr>
        <p:spPr>
          <a:xfrm>
            <a:off x="289512" y="4009151"/>
            <a:ext cx="6304720" cy="2500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>
                <a:latin typeface="Freestyle Script" panose="030804020302050B0404" pitchFamily="66" charset="0"/>
              </a:rPr>
              <a:t>Quark: Up e Down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protoni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neutroni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particelle</a:t>
            </a:r>
            <a:r>
              <a:rPr sz="3600" dirty="0">
                <a:latin typeface="Freestyle Script" panose="030804020302050B0404" pitchFamily="66" charset="0"/>
              </a:rPr>
              <a:t> più “</a:t>
            </a:r>
            <a:r>
              <a:rPr sz="3600" dirty="0" err="1">
                <a:latin typeface="Freestyle Script" panose="030804020302050B0404" pitchFamily="66" charset="0"/>
              </a:rPr>
              <a:t>esotiche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 err="1">
                <a:latin typeface="Freestyle Script" panose="030804020302050B0404" pitchFamily="66" charset="0"/>
              </a:rPr>
              <a:t>Leptoni</a:t>
            </a:r>
            <a:r>
              <a:rPr sz="3600" dirty="0">
                <a:latin typeface="Freestyle Script" panose="030804020302050B0404" pitchFamily="66" charset="0"/>
              </a:rPr>
              <a:t>: </a:t>
            </a:r>
            <a:r>
              <a:rPr sz="3600" dirty="0" err="1">
                <a:latin typeface="Freestyle Script" panose="030804020302050B0404" pitchFamily="66" charset="0"/>
              </a:rPr>
              <a:t>l’elettrone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trova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atomi</a:t>
            </a:r>
            <a:r>
              <a:rPr sz="3600" dirty="0">
                <a:latin typeface="Freestyle Script" panose="030804020302050B0404" pitchFamily="66" charset="0"/>
              </a:rPr>
              <a:t>, il </a:t>
            </a:r>
            <a:r>
              <a:rPr sz="3600" dirty="0" err="1">
                <a:latin typeface="Freestyle Script" panose="030804020302050B0404" pitchFamily="66" charset="0"/>
              </a:rPr>
              <a:t>muone</a:t>
            </a:r>
            <a:r>
              <a:rPr sz="3600" dirty="0">
                <a:latin typeface="Freestyle Script" panose="030804020302050B0404" pitchFamily="66" charset="0"/>
              </a:rPr>
              <a:t> nei </a:t>
            </a:r>
            <a:r>
              <a:rPr sz="3600" dirty="0" err="1">
                <a:latin typeface="Freestyle Script" panose="030804020302050B0404" pitchFamily="66" charset="0"/>
              </a:rPr>
              <a:t>raggi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cosmici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non sono </a:t>
            </a:r>
            <a:r>
              <a:rPr sz="3600" dirty="0" err="1">
                <a:latin typeface="Freestyle Script" panose="030804020302050B0404" pitchFamily="66" charset="0"/>
              </a:rPr>
              <a:t>presenti</a:t>
            </a:r>
            <a:r>
              <a:rPr sz="3600" dirty="0">
                <a:latin typeface="Freestyle Script" panose="030804020302050B0404" pitchFamily="66" charset="0"/>
              </a:rPr>
              <a:t> nella </a:t>
            </a:r>
            <a:r>
              <a:rPr sz="3600" dirty="0" err="1">
                <a:latin typeface="Freestyle Script" panose="030804020302050B0404" pitchFamily="66" charset="0"/>
              </a:rPr>
              <a:t>materia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ordinaria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444" name="Fotone: Interazione elettromagnetica…"/>
          <p:cNvSpPr txBox="1"/>
          <p:nvPr/>
        </p:nvSpPr>
        <p:spPr>
          <a:xfrm>
            <a:off x="289511" y="7667244"/>
            <a:ext cx="6517275" cy="176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Fotone: Interazione elettromagnetica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Borsoni W e Z: Interazione debole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Gluoni: Interazione forte</a:t>
            </a:r>
          </a:p>
        </p:txBody>
      </p:sp>
      <p:sp>
        <p:nvSpPr>
          <p:cNvPr id="445" name="Bosone di Higgs"/>
          <p:cNvSpPr txBox="1"/>
          <p:nvPr/>
        </p:nvSpPr>
        <p:spPr>
          <a:xfrm>
            <a:off x="7135172" y="7318101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Bosone di Higgs</a:t>
            </a:r>
          </a:p>
        </p:txBody>
      </p:sp>
      <p:sp>
        <p:nvSpPr>
          <p:cNvPr id="446" name="Da la massa a tutte le particelle elementari (eccetto neutrini, fotone e gluoni)"/>
          <p:cNvSpPr txBox="1"/>
          <p:nvPr/>
        </p:nvSpPr>
        <p:spPr>
          <a:xfrm>
            <a:off x="6725751" y="8042731"/>
            <a:ext cx="5930029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pPr>
              <a:lnSpc>
                <a:spcPct val="80000"/>
              </a:lnSpc>
            </a:pPr>
            <a:r>
              <a:rPr sz="3600">
                <a:latin typeface="Freestyle Script" panose="030804020302050B0404" pitchFamily="66" charset="0"/>
              </a:rPr>
              <a:t>Da la massa a tutte le particelle elementari (eccetto neutrini, fotone e gluoni)</a:t>
            </a:r>
          </a:p>
        </p:txBody>
      </p:sp>
      <p:pic>
        <p:nvPicPr>
          <p:cNvPr id="447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613" y="2580216"/>
            <a:ext cx="1326814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pic>
        <p:nvPicPr>
          <p:cNvPr id="448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653" y="2561487"/>
            <a:ext cx="1326814" cy="1310292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16" name="Particelle elementari">
            <a:extLst>
              <a:ext uri="{FF2B5EF4-FFF2-40B4-BE49-F238E27FC236}">
                <a16:creationId xmlns:a16="http://schemas.microsoft.com/office/drawing/2014/main" id="{8AD6E23E-0E6E-41EB-BC6F-5556B6CD47F0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>
                <a:latin typeface="Freestyle Script" panose="030804020302050B0404" pitchFamily="66" charset="0"/>
              </a:rPr>
              <a:t>Particelle elementari</a:t>
            </a:r>
            <a:endParaRPr lang="en-US" sz="10000" dirty="0">
              <a:latin typeface="Freestyle Script" panose="030804020302050B0404" pitchFamily="66" charset="0"/>
            </a:endParaRPr>
          </a:p>
        </p:txBody>
      </p:sp>
      <p:sp>
        <p:nvSpPr>
          <p:cNvPr id="18" name="Il Modello Standard si serve della Teoria Quantistica dei Campi per descrivere tutti i fenomeni di interazione tra le particelle elementari">
            <a:extLst>
              <a:ext uri="{FF2B5EF4-FFF2-40B4-BE49-F238E27FC236}">
                <a16:creationId xmlns:a16="http://schemas.microsoft.com/office/drawing/2014/main" id="{A0751BEE-507B-401F-A994-BD4790FA90BB}"/>
              </a:ext>
            </a:extLst>
          </p:cNvPr>
          <p:cNvSpPr txBox="1"/>
          <p:nvPr/>
        </p:nvSpPr>
        <p:spPr>
          <a:xfrm>
            <a:off x="287109" y="1252582"/>
            <a:ext cx="1243058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fill="hold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1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1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2" animBg="1" advAuto="0"/>
      <p:bldP spid="439" grpId="4" animBg="1" advAuto="0"/>
      <p:bldP spid="440" grpId="1" animBg="1" advAuto="0"/>
      <p:bldP spid="442" grpId="6" animBg="1" advAuto="0"/>
      <p:bldP spid="443" grpId="3" animBg="1" advAuto="0"/>
      <p:bldP spid="444" grpId="7" animBg="1" advAuto="0"/>
      <p:bldP spid="445" grpId="10" animBg="1" advAuto="0"/>
      <p:bldP spid="446" grpId="11" animBg="1" advAuto="0"/>
      <p:bldP spid="447" grpId="5" animBg="1" advAuto="0"/>
      <p:bldP spid="447" grpId="8" animBg="1" advAuto="0"/>
      <p:bldP spid="448" grpId="9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Il Modello Standard unifica le interazioni deboli ed elettromagnetiche. Ma allora perché ci appaiono così diverse?"/>
          <p:cNvSpPr txBox="1"/>
          <p:nvPr/>
        </p:nvSpPr>
        <p:spPr>
          <a:xfrm>
            <a:off x="479821" y="1135290"/>
            <a:ext cx="12045157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le interazioni </a:t>
            </a:r>
            <a:r>
              <a:rPr sz="4400" dirty="0" err="1">
                <a:latin typeface="Freestyle Script" panose="030804020302050B0404" pitchFamily="66" charset="0"/>
              </a:rPr>
              <a:t>deboli</a:t>
            </a:r>
            <a:r>
              <a:rPr sz="4400" dirty="0">
                <a:latin typeface="Freestyle Script" panose="030804020302050B0404" pitchFamily="66" charset="0"/>
              </a:rPr>
              <a:t> ed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r>
              <a:rPr sz="4400" dirty="0">
                <a:latin typeface="Freestyle Script" panose="030804020302050B0404" pitchFamily="66" charset="0"/>
              </a:rPr>
              <a:t>. Ma </a:t>
            </a:r>
            <a:r>
              <a:rPr sz="4400" dirty="0" err="1">
                <a:latin typeface="Freestyle Script" panose="030804020302050B0404" pitchFamily="66" charset="0"/>
              </a:rPr>
              <a:t>allora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perché</a:t>
            </a:r>
            <a:r>
              <a:rPr sz="4400" dirty="0">
                <a:latin typeface="Freestyle Script" panose="030804020302050B0404" pitchFamily="66" charset="0"/>
              </a:rPr>
              <a:t> ci </a:t>
            </a:r>
            <a:r>
              <a:rPr sz="4400" dirty="0" err="1">
                <a:latin typeface="Freestyle Script" panose="030804020302050B0404" pitchFamily="66" charset="0"/>
              </a:rPr>
              <a:t>appaiono</a:t>
            </a:r>
            <a:r>
              <a:rPr sz="4400" dirty="0">
                <a:latin typeface="Freestyle Script" panose="030804020302050B0404" pitchFamily="66" charset="0"/>
              </a:rPr>
              <a:t> così diverse?</a:t>
            </a:r>
          </a:p>
        </p:txBody>
      </p:sp>
      <p:sp>
        <p:nvSpPr>
          <p:cNvPr id="451" name="Simmetrie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53" name="In effetti la simmetria elettrodebole è rotta in natura…"/>
          <p:cNvSpPr txBox="1"/>
          <p:nvPr/>
        </p:nvSpPr>
        <p:spPr>
          <a:xfrm>
            <a:off x="3954630" y="6854505"/>
            <a:ext cx="8754464" cy="280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effetti</a:t>
            </a:r>
            <a:r>
              <a:rPr sz="3600" dirty="0">
                <a:latin typeface="Freestyle Script" panose="030804020302050B0404" pitchFamily="66" charset="0"/>
              </a:rPr>
              <a:t> la simmetria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r>
              <a:rPr sz="3600" dirty="0">
                <a:latin typeface="Freestyle Script" panose="030804020302050B0404" pitchFamily="66" charset="0"/>
              </a:rPr>
              <a:t> è rotta in natura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 </a:t>
            </a:r>
            <a:r>
              <a:rPr sz="3600" dirty="0" err="1">
                <a:latin typeface="Freestyle Script" panose="030804020302050B0404" pitchFamily="66" charset="0"/>
              </a:rPr>
              <a:t>fisici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chiamano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questa</a:t>
            </a:r>
            <a:r>
              <a:rPr sz="3600" dirty="0">
                <a:latin typeface="Freestyle Script" panose="030804020302050B0404" pitchFamily="66" charset="0"/>
              </a:rPr>
              <a:t> rottura “</a:t>
            </a:r>
            <a:r>
              <a:rPr sz="3600" dirty="0" err="1">
                <a:latin typeface="Freestyle Script" panose="030804020302050B0404" pitchFamily="66" charset="0"/>
              </a:rPr>
              <a:t>spontanea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Per 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fisici</a:t>
            </a:r>
            <a:r>
              <a:rPr lang="en-US" sz="3600" dirty="0">
                <a:latin typeface="Freestyle Script" panose="030804020302050B0404" pitchFamily="66" charset="0"/>
              </a:rPr>
              <a:t>: i</a:t>
            </a:r>
            <a:r>
              <a:rPr sz="3600" dirty="0">
                <a:latin typeface="Freestyle Script" panose="030804020302050B0404" pitchFamily="66" charset="0"/>
              </a:rPr>
              <a:t>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, ma lo stato “</a:t>
            </a:r>
            <a:r>
              <a:rPr lang="en-US" sz="3600" dirty="0" err="1">
                <a:latin typeface="Freestyle Script" panose="030804020302050B0404" pitchFamily="66" charset="0"/>
              </a:rPr>
              <a:t>fondamentale</a:t>
            </a:r>
            <a:r>
              <a:rPr sz="3600" dirty="0">
                <a:latin typeface="Freestyle Script" panose="030804020302050B0404" pitchFamily="66" charset="0"/>
              </a:rPr>
              <a:t>” no</a:t>
            </a:r>
            <a:endParaRPr lang="en-US" sz="36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In parole </a:t>
            </a:r>
            <a:r>
              <a:rPr lang="en-US" sz="3600" dirty="0" err="1">
                <a:latin typeface="Freestyle Script" panose="030804020302050B0404" pitchFamily="66" charset="0"/>
              </a:rPr>
              <a:t>povere</a:t>
            </a:r>
            <a:r>
              <a:rPr lang="en-US" sz="3600" dirty="0">
                <a:latin typeface="Freestyle Script" panose="030804020302050B0404" pitchFamily="66" charset="0"/>
              </a:rPr>
              <a:t>: le </a:t>
            </a:r>
            <a:r>
              <a:rPr lang="en-US" sz="3600" dirty="0" err="1">
                <a:latin typeface="Freestyle Script" panose="030804020302050B0404" pitchFamily="66" charset="0"/>
              </a:rPr>
              <a:t>leggi</a:t>
            </a:r>
            <a:r>
              <a:rPr lang="en-US" sz="3600" dirty="0">
                <a:latin typeface="Freestyle Script" panose="030804020302050B0404" pitchFamily="66" charset="0"/>
              </a:rPr>
              <a:t> che </a:t>
            </a:r>
            <a:r>
              <a:rPr lang="en-US" sz="3600" dirty="0" err="1">
                <a:latin typeface="Freestyle Script" panose="030804020302050B0404" pitchFamily="66" charset="0"/>
              </a:rPr>
              <a:t>governano</a:t>
            </a:r>
            <a:r>
              <a:rPr lang="en-US" sz="3600" dirty="0">
                <a:latin typeface="Freestyle Script" panose="030804020302050B0404" pitchFamily="66" charset="0"/>
              </a:rPr>
              <a:t> il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continuano</a:t>
            </a:r>
            <a:r>
              <a:rPr lang="en-US" sz="3600" dirty="0">
                <a:latin typeface="Freestyle Script" panose="030804020302050B0404" pitchFamily="66" charset="0"/>
              </a:rPr>
              <a:t> ad essere </a:t>
            </a:r>
            <a:r>
              <a:rPr lang="en-US" sz="3600" dirty="0" err="1">
                <a:latin typeface="Freestyle Script" panose="030804020302050B0404" pitchFamily="66" charset="0"/>
              </a:rPr>
              <a:t>simmetriche</a:t>
            </a:r>
            <a:r>
              <a:rPr lang="en-US" sz="3600" dirty="0">
                <a:latin typeface="Freestyle Script" panose="030804020302050B0404" pitchFamily="66" charset="0"/>
              </a:rPr>
              <a:t>, ma lo stato </a:t>
            </a:r>
            <a:r>
              <a:rPr lang="en-US" sz="3600" dirty="0" err="1">
                <a:latin typeface="Freestyle Script" panose="030804020302050B0404" pitchFamily="66" charset="0"/>
              </a:rPr>
              <a:t>attuale</a:t>
            </a:r>
            <a:r>
              <a:rPr lang="en-US" sz="3600" dirty="0">
                <a:latin typeface="Freestyle Script" panose="030804020302050B0404" pitchFamily="66" charset="0"/>
              </a:rPr>
              <a:t> del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non è </a:t>
            </a:r>
            <a:r>
              <a:rPr lang="en-US" sz="3600" dirty="0" err="1">
                <a:latin typeface="Freestyle Script" panose="030804020302050B0404" pitchFamily="66" charset="0"/>
              </a:rPr>
              <a:t>simmetrico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11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75B41C29-CEC1-458D-9F08-690768A6D59D}"/>
              </a:ext>
            </a:extLst>
          </p:cNvPr>
          <p:cNvSpPr txBox="1"/>
          <p:nvPr/>
        </p:nvSpPr>
        <p:spPr>
          <a:xfrm>
            <a:off x="4507824" y="6129855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spontanea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030" name="Picture 6" descr="14,007 Lonely Chair Stock Photos and Images - 123RF">
            <a:extLst>
              <a:ext uri="{FF2B5EF4-FFF2-40B4-BE49-F238E27FC236}">
                <a16:creationId xmlns:a16="http://schemas.microsoft.com/office/drawing/2014/main" id="{4809F48C-BF4F-443C-9B08-62A5AC1C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3" y="7140603"/>
            <a:ext cx="3353625" cy="22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811" y="2865849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20" y="2865849"/>
            <a:ext cx="3391572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369" y="3770610"/>
            <a:ext cx="1399653" cy="445345"/>
          </a:xfrm>
          <a:prstGeom prst="rect">
            <a:avLst/>
          </a:prstGeom>
          <a:ln w="88900">
            <a:miter lim="400000"/>
          </a:ln>
        </p:spPr>
      </p:pic>
      <p:sp>
        <p:nvSpPr>
          <p:cNvPr id="457" name="In funzione della distanza da cui osserviamo il sistema (che quantisticamente è l’inverso della sua energia) può apparirci simmetrico o non simmetrico"/>
          <p:cNvSpPr txBox="1"/>
          <p:nvPr/>
        </p:nvSpPr>
        <p:spPr>
          <a:xfrm>
            <a:off x="1049840" y="5121750"/>
            <a:ext cx="10765482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funzione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distanza</a:t>
            </a:r>
            <a:r>
              <a:rPr sz="3600" dirty="0">
                <a:latin typeface="Freestyle Script" panose="030804020302050B0404" pitchFamily="66" charset="0"/>
              </a:rPr>
              <a:t> da cui </a:t>
            </a:r>
            <a:r>
              <a:rPr sz="3600" dirty="0" err="1">
                <a:latin typeface="Freestyle Script" panose="030804020302050B0404" pitchFamily="66" charset="0"/>
              </a:rPr>
              <a:t>osserviamo</a:t>
            </a:r>
            <a:r>
              <a:rPr sz="3600" dirty="0">
                <a:latin typeface="Freestyle Script" panose="030804020302050B0404" pitchFamily="66" charset="0"/>
              </a:rPr>
              <a:t> il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(che </a:t>
            </a:r>
            <a:r>
              <a:rPr sz="3600" dirty="0" err="1">
                <a:latin typeface="Freestyle Script" panose="030804020302050B0404" pitchFamily="66" charset="0"/>
              </a:rPr>
              <a:t>quantisticamente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l’inverso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sua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) può </a:t>
            </a:r>
            <a:r>
              <a:rPr sz="3600" dirty="0" err="1">
                <a:latin typeface="Freestyle Script" panose="030804020302050B0404" pitchFamily="66" charset="0"/>
              </a:rPr>
              <a:t>apparirci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 o non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14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F3DD6A38-A377-48BE-8984-48446EA219C1}"/>
              </a:ext>
            </a:extLst>
          </p:cNvPr>
          <p:cNvSpPr txBox="1"/>
          <p:nvPr/>
        </p:nvSpPr>
        <p:spPr>
          <a:xfrm>
            <a:off x="4347438" y="2089736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esplicita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2" animBg="1" advAuto="0"/>
      <p:bldP spid="451" grpId="1" animBg="1" advAuto="0"/>
      <p:bldP spid="453" grpId="0" animBg="1"/>
      <p:bldP spid="11" grpId="0" animBg="1"/>
      <p:bldP spid="457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8049-D11B-6FFC-322E-FB5D0F400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Il più semplice meccanismo che permette di descrivere questa rottura spontanea nel MS è il meccanismo di Higgs (1964)">
            <a:extLst>
              <a:ext uri="{FF2B5EF4-FFF2-40B4-BE49-F238E27FC236}">
                <a16:creationId xmlns:a16="http://schemas.microsoft.com/office/drawing/2014/main" id="{9388C45B-60A1-7EFD-D183-AD7B3AA957DD}"/>
              </a:ext>
            </a:extLst>
          </p:cNvPr>
          <p:cNvSpPr txBox="1"/>
          <p:nvPr/>
        </p:nvSpPr>
        <p:spPr>
          <a:xfrm>
            <a:off x="553237" y="1565494"/>
            <a:ext cx="11898324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più semplice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che </a:t>
            </a:r>
            <a:r>
              <a:rPr sz="4400" dirty="0" err="1">
                <a:latin typeface="Freestyle Script" panose="030804020302050B0404" pitchFamily="66" charset="0"/>
              </a:rPr>
              <a:t>permette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</a:t>
            </a:r>
            <a:r>
              <a:rPr sz="4400" dirty="0">
                <a:latin typeface="Freestyle Script" panose="030804020302050B0404" pitchFamily="66" charset="0"/>
              </a:rPr>
              <a:t> rottura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simmetria </a:t>
            </a:r>
            <a:r>
              <a:rPr lang="en-US" sz="4400" dirty="0" err="1">
                <a:latin typeface="Freestyle Script" panose="030804020302050B0404" pitchFamily="66" charset="0"/>
              </a:rPr>
              <a:t>elettrodebole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avviene</a:t>
            </a:r>
            <a:r>
              <a:rPr lang="en-US" sz="4400" dirty="0">
                <a:latin typeface="Freestyle Script" panose="030804020302050B0404" pitchFamily="66" charset="0"/>
              </a:rPr>
              <a:t> nel Modello Standard</a:t>
            </a:r>
            <a:r>
              <a:rPr sz="4400" dirty="0">
                <a:latin typeface="Freestyle Script" panose="030804020302050B0404" pitchFamily="66" charset="0"/>
              </a:rPr>
              <a:t> è il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di Higgs (1964)</a:t>
            </a:r>
          </a:p>
        </p:txBody>
      </p:sp>
      <p:sp>
        <p:nvSpPr>
          <p:cNvPr id="460" name="Il Modello di Higgs">
            <a:extLst>
              <a:ext uri="{FF2B5EF4-FFF2-40B4-BE49-F238E27FC236}">
                <a16:creationId xmlns:a16="http://schemas.microsoft.com/office/drawing/2014/main" id="{1941CBA3-F4D4-16F2-4952-15CF22CE5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Modello di Higgs</a:t>
            </a:r>
          </a:p>
        </p:txBody>
      </p:sp>
      <p:sp>
        <p:nvSpPr>
          <p:cNvPr id="461" name="Il bosone di Higgs è la particella che spiegherebbe questa apparente “asimmetria” della materia e quindi le masse di tutte le particelle elementari…">
            <a:extLst>
              <a:ext uri="{FF2B5EF4-FFF2-40B4-BE49-F238E27FC236}">
                <a16:creationId xmlns:a16="http://schemas.microsoft.com/office/drawing/2014/main" id="{20A39DB6-5459-457A-957F-9620F4A1A985}"/>
              </a:ext>
            </a:extLst>
          </p:cNvPr>
          <p:cNvSpPr txBox="1"/>
          <p:nvPr/>
        </p:nvSpPr>
        <p:spPr>
          <a:xfrm>
            <a:off x="5303351" y="3613238"/>
            <a:ext cx="7456784" cy="536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la </a:t>
            </a:r>
            <a:r>
              <a:rPr sz="4000" dirty="0" err="1">
                <a:latin typeface="Freestyle Script" panose="030804020302050B0404" pitchFamily="66" charset="0"/>
              </a:rPr>
              <a:t>particella</a:t>
            </a:r>
            <a:r>
              <a:rPr sz="4000" dirty="0">
                <a:latin typeface="Freestyle Script" panose="030804020302050B0404" pitchFamily="66" charset="0"/>
              </a:rPr>
              <a:t> che </a:t>
            </a:r>
            <a:r>
              <a:rPr lang="en-US" sz="4000" dirty="0" err="1">
                <a:latin typeface="Freestyle Script" panose="030804020302050B0404" pitchFamily="66" charset="0"/>
              </a:rPr>
              <a:t>permette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lang="en-US" sz="4000" dirty="0" err="1">
                <a:latin typeface="Freestyle Script" panose="030804020302050B0404" pitchFamily="66" charset="0"/>
              </a:rPr>
              <a:t>spiegare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questa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apparente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asimmetria</a:t>
            </a:r>
            <a:r>
              <a:rPr sz="4000" dirty="0">
                <a:latin typeface="Freestyle Script" panose="030804020302050B0404" pitchFamily="66" charset="0"/>
              </a:rPr>
              <a:t>”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e quindi le masse di tutte 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</a:t>
            </a:r>
            <a:r>
              <a:rPr lang="en-US" sz="4000" dirty="0" err="1">
                <a:latin typeface="Freestyle Script" panose="030804020302050B0404" pitchFamily="66" charset="0"/>
              </a:rPr>
              <a:t>i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massa</a:t>
            </a:r>
            <a:r>
              <a:rPr sz="4000" dirty="0">
                <a:latin typeface="Freestyle Script" panose="030804020302050B0404" pitchFamily="66" charset="0"/>
              </a:rPr>
              <a:t> del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bosone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sz="4000" dirty="0">
                <a:latin typeface="Freestyle Script" panose="030804020302050B0404" pitchFamily="66" charset="0"/>
              </a:rPr>
              <a:t>Higgs non </a:t>
            </a:r>
            <a:r>
              <a:rPr lang="en-US" sz="4000" dirty="0">
                <a:latin typeface="Freestyle Script" panose="030804020302050B0404" pitchFamily="66" charset="0"/>
              </a:rPr>
              <a:t>è una </a:t>
            </a:r>
            <a:r>
              <a:rPr lang="en-US" sz="4000" dirty="0" err="1">
                <a:latin typeface="Freestyle Script" panose="030804020302050B0404" pitchFamily="66" charset="0"/>
              </a:rPr>
              <a:t>predizione</a:t>
            </a:r>
            <a:r>
              <a:rPr lang="en-US" sz="4000" dirty="0">
                <a:latin typeface="Freestyle Script" panose="030804020302050B0404" pitchFamily="66" charset="0"/>
              </a:rPr>
              <a:t> del Modello Standard (anche se può essere </a:t>
            </a:r>
            <a:r>
              <a:rPr lang="en-US" sz="4000" dirty="0" err="1">
                <a:latin typeface="Freestyle Script" panose="030804020302050B0404" pitchFamily="66" charset="0"/>
              </a:rPr>
              <a:t>stimata</a:t>
            </a:r>
            <a:r>
              <a:rPr lang="en-US" sz="4000" dirty="0">
                <a:latin typeface="Freestyle Script" panose="030804020302050B0404" pitchFamily="66" charset="0"/>
              </a:rPr>
              <a:t> a partire dagli altri </a:t>
            </a:r>
            <a:r>
              <a:rPr lang="en-US" sz="4000" dirty="0" err="1">
                <a:latin typeface="Freestyle Script" panose="030804020302050B0404" pitchFamily="66" charset="0"/>
              </a:rPr>
              <a:t>parametri</a:t>
            </a:r>
            <a:r>
              <a:rPr lang="en-US" sz="4000" dirty="0">
                <a:latin typeface="Freestyle Script" panose="030804020302050B0404" pitchFamily="66" charset="0"/>
              </a:rPr>
              <a:t>) e l’unico modo di </a:t>
            </a:r>
            <a:r>
              <a:rPr lang="en-US" sz="4000" dirty="0" err="1">
                <a:latin typeface="Freestyle Script" panose="030804020302050B0404" pitchFamily="66" charset="0"/>
              </a:rPr>
              <a:t>determinarla</a:t>
            </a:r>
            <a:r>
              <a:rPr lang="en-US" sz="4000" dirty="0">
                <a:latin typeface="Freestyle Script" panose="030804020302050B0404" pitchFamily="66" charset="0"/>
              </a:rPr>
              <a:t> è </a:t>
            </a:r>
            <a:r>
              <a:rPr lang="en-US" sz="4000" dirty="0" err="1">
                <a:latin typeface="Freestyle Script" panose="030804020302050B0404" pitchFamily="66" charset="0"/>
              </a:rPr>
              <a:t>misurarla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sperimentalmente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Nel 2012 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stato </a:t>
            </a:r>
            <a:r>
              <a:rPr sz="4000" dirty="0" err="1">
                <a:latin typeface="Freestyle Script" panose="030804020302050B0404" pitchFamily="66" charset="0"/>
              </a:rPr>
              <a:t>scoperto</a:t>
            </a:r>
            <a:r>
              <a:rPr sz="4000" dirty="0">
                <a:latin typeface="Freestyle Script" panose="030804020302050B0404" pitchFamily="66" charset="0"/>
              </a:rPr>
              <a:t> al CERN di Ginevra grazie </a:t>
            </a:r>
            <a:r>
              <a:rPr sz="4000" dirty="0" err="1">
                <a:latin typeface="Freestyle Script" panose="030804020302050B0404" pitchFamily="66" charset="0"/>
              </a:rPr>
              <a:t>all’acceleratore</a:t>
            </a:r>
            <a:r>
              <a:rPr sz="4000" dirty="0">
                <a:latin typeface="Freestyle Script" panose="030804020302050B0404" pitchFamily="66" charset="0"/>
              </a:rPr>
              <a:t> LHC ed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esperimenti</a:t>
            </a:r>
            <a:r>
              <a:rPr sz="4000" dirty="0">
                <a:latin typeface="Freestyle Script" panose="030804020302050B0404" pitchFamily="66" charset="0"/>
              </a:rPr>
              <a:t> ATLAS e CMS (m=125 GeV)</a:t>
            </a:r>
          </a:p>
        </p:txBody>
      </p:sp>
      <p:pic>
        <p:nvPicPr>
          <p:cNvPr id="462" name="art_2_cover.jpg" descr="art_2_cover.jpg">
            <a:extLst>
              <a:ext uri="{FF2B5EF4-FFF2-40B4-BE49-F238E27FC236}">
                <a16:creationId xmlns:a16="http://schemas.microsoft.com/office/drawing/2014/main" id="{4866476B-FDC5-CED7-2E5A-42FA0D104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47" r="7795"/>
          <a:stretch>
            <a:fillRect/>
          </a:stretch>
        </p:blipFill>
        <p:spPr>
          <a:xfrm>
            <a:off x="96043" y="3244498"/>
            <a:ext cx="5029296" cy="63691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" name="higgs-and-englert.jpg" descr="higgs-and-englert.jpg">
            <a:extLst>
              <a:ext uri="{FF2B5EF4-FFF2-40B4-BE49-F238E27FC236}">
                <a16:creationId xmlns:a16="http://schemas.microsoft.com/office/drawing/2014/main" id="{54F552A4-732B-DE6B-E0ED-BFB36F7F925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61161" y="3937395"/>
            <a:ext cx="6070601" cy="4533901"/>
          </a:xfrm>
          <a:prstGeom prst="rect">
            <a:avLst/>
          </a:prstGeom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4" name="physics2013.jpg" descr="physics2013.jpg">
            <a:extLst>
              <a:ext uri="{FF2B5EF4-FFF2-40B4-BE49-F238E27FC236}">
                <a16:creationId xmlns:a16="http://schemas.microsoft.com/office/drawing/2014/main" id="{38E874DB-0B9F-FE62-FD5D-94C53B029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6" y="0"/>
            <a:ext cx="13016676" cy="3241153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621143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60" grpId="0" animBg="1" advAuto="0"/>
      <p:bldP spid="461" grpId="0" uiExpand="1" build="p" animBg="1" advAuto="0"/>
      <p:bldP spid="462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La scoperta in diretta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scoperta</a:t>
            </a:r>
            <a:r>
              <a:rPr sz="10000" dirty="0">
                <a:latin typeface="Freestyle Script" panose="030804020302050B0404" pitchFamily="66" charset="0"/>
              </a:rPr>
              <a:t> in </a:t>
            </a:r>
            <a:r>
              <a:rPr sz="10000" dirty="0" err="1">
                <a:latin typeface="Freestyle Script" panose="030804020302050B0404" pitchFamily="66" charset="0"/>
              </a:rPr>
              <a:t>diretta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67" name="Sono necessari anni per accumulare la statistica necessaria a studiare fenomeni rari come la produzione del bosone di Higgs, persino a collazionatori potenti come il LHC"/>
          <p:cNvSpPr txBox="1"/>
          <p:nvPr/>
        </p:nvSpPr>
        <p:spPr>
          <a:xfrm>
            <a:off x="344404" y="1306558"/>
            <a:ext cx="12315992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5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Sono </a:t>
            </a:r>
            <a:r>
              <a:rPr sz="4400" dirty="0" err="1">
                <a:latin typeface="Freestyle Script" panose="030804020302050B0404" pitchFamily="66" charset="0"/>
              </a:rPr>
              <a:t>necessari</a:t>
            </a:r>
            <a:r>
              <a:rPr sz="4400" dirty="0">
                <a:latin typeface="Freestyle Script" panose="030804020302050B0404" pitchFamily="66" charset="0"/>
              </a:rPr>
              <a:t> anni per </a:t>
            </a:r>
            <a:r>
              <a:rPr sz="4400" dirty="0" err="1">
                <a:latin typeface="Freestyle Script" panose="030804020302050B0404" pitchFamily="66" charset="0"/>
              </a:rPr>
              <a:t>accumulare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statistica</a:t>
            </a:r>
            <a:r>
              <a:rPr lang="en-US" sz="4400" dirty="0">
                <a:latin typeface="Freestyle Script" panose="030804020302050B0404" pitchFamily="66" charset="0"/>
              </a:rPr>
              <a:t> (ossia un numero </a:t>
            </a:r>
            <a:r>
              <a:rPr lang="en-US" sz="4400" dirty="0" err="1">
                <a:latin typeface="Freestyle Script" panose="030804020302050B0404" pitchFamily="66" charset="0"/>
              </a:rPr>
              <a:t>sufficiente</a:t>
            </a:r>
            <a:r>
              <a:rPr lang="en-US" sz="4400" dirty="0">
                <a:latin typeface="Freestyle Script" panose="030804020302050B0404" pitchFamily="66" charset="0"/>
              </a:rPr>
              <a:t> di </a:t>
            </a:r>
            <a:r>
              <a:rPr lang="en-US" sz="4400" dirty="0" err="1">
                <a:latin typeface="Freestyle Script" panose="030804020302050B0404" pitchFamily="66" charset="0"/>
              </a:rPr>
              <a:t>osservazioni</a:t>
            </a:r>
            <a:r>
              <a:rPr lang="en-US" sz="4400" dirty="0">
                <a:latin typeface="Freestyle Script" panose="030804020302050B0404" pitchFamily="66" charset="0"/>
              </a:rPr>
              <a:t>)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necessaria</a:t>
            </a:r>
            <a:r>
              <a:rPr sz="4400" dirty="0">
                <a:latin typeface="Freestyle Script" panose="030804020302050B0404" pitchFamily="66" charset="0"/>
              </a:rPr>
              <a:t> a </a:t>
            </a:r>
            <a:r>
              <a:rPr sz="4400" dirty="0" err="1">
                <a:latin typeface="Freestyle Script" panose="030804020302050B0404" pitchFamily="66" charset="0"/>
              </a:rPr>
              <a:t>studiare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rari</a:t>
            </a:r>
            <a:r>
              <a:rPr sz="4400" dirty="0">
                <a:latin typeface="Freestyle Script" panose="030804020302050B0404" pitchFamily="66" charset="0"/>
              </a:rPr>
              <a:t> come la </a:t>
            </a:r>
            <a:r>
              <a:rPr sz="4400" dirty="0" err="1">
                <a:latin typeface="Freestyle Script" panose="030804020302050B0404" pitchFamily="66" charset="0"/>
              </a:rPr>
              <a:t>produzione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bosone</a:t>
            </a:r>
            <a:r>
              <a:rPr sz="4400" dirty="0">
                <a:latin typeface="Freestyle Script" panose="030804020302050B0404" pitchFamily="66" charset="0"/>
              </a:rPr>
              <a:t> di Higgs, </a:t>
            </a:r>
            <a:r>
              <a:rPr sz="4400" dirty="0" err="1">
                <a:latin typeface="Freestyle Script" panose="030804020302050B0404" pitchFamily="66" charset="0"/>
              </a:rPr>
              <a:t>persino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in </a:t>
            </a:r>
            <a:r>
              <a:rPr lang="en-US" sz="4400" dirty="0" err="1">
                <a:latin typeface="Freestyle Script" panose="030804020302050B0404" pitchFamily="66" charset="0"/>
              </a:rPr>
              <a:t>acceleratori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potenti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sofisticati</a:t>
            </a:r>
            <a:r>
              <a:rPr lang="en-US" sz="4400" dirty="0">
                <a:latin typeface="Freestyle Script" panose="030804020302050B0404" pitchFamily="66" charset="0"/>
              </a:rPr>
              <a:t> come il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Large Hadron Collider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68" name="4l-FixedScale-NoMuProf2.gif" descr="4l-FixedScale-NoMuProf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21" y="3421727"/>
            <a:ext cx="6087758" cy="5904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1" animBg="1" advAuto="0"/>
      <p:bldP spid="467" grpId="2" animBg="1" advAuto="0"/>
      <p:bldP spid="468" grpId="3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 ora?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E ora?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utto funziona ma…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Tutto funziona ma…</a:t>
            </a:r>
          </a:p>
        </p:txBody>
      </p:sp>
      <p:sp>
        <p:nvSpPr>
          <p:cNvPr id="473" name="Il Modello Standard è stato testato per molti anni e con grande precisione ed ogni sua predizione è sempre stata verificata…"/>
          <p:cNvSpPr txBox="1"/>
          <p:nvPr/>
        </p:nvSpPr>
        <p:spPr>
          <a:xfrm>
            <a:off x="261193" y="1260406"/>
            <a:ext cx="12482413" cy="369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Il Modello Standard è </a:t>
            </a:r>
            <a:r>
              <a:rPr lang="en-US" sz="4400" dirty="0">
                <a:latin typeface="Freestyle Script" panose="030804020302050B0404" pitchFamily="66" charset="0"/>
              </a:rPr>
              <a:t>uno </a:t>
            </a:r>
            <a:r>
              <a:rPr lang="en-US" sz="4400" dirty="0" err="1">
                <a:latin typeface="Freestyle Script" panose="030804020302050B0404" pitchFamily="66" charset="0"/>
              </a:rPr>
              <a:t>dei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più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grandi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traguardi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raggiunti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dall’umanità</a:t>
            </a:r>
            <a:r>
              <a:rPr lang="en-US" sz="4400" dirty="0">
                <a:latin typeface="Freestyle Script" panose="030804020302050B0404" pitchFamily="66" charset="0"/>
              </a:rPr>
              <a:t> in termini di </a:t>
            </a:r>
            <a:r>
              <a:rPr lang="en-US" sz="4400" dirty="0" err="1">
                <a:latin typeface="Freestyle Script" panose="030804020302050B0404" pitchFamily="66" charset="0"/>
              </a:rPr>
              <a:t>comprensione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Natura, </a:t>
            </a:r>
            <a:r>
              <a:rPr lang="en-US" sz="4400" dirty="0" err="1">
                <a:latin typeface="Freestyle Script" panose="030804020302050B0404" pitchFamily="66" charset="0"/>
              </a:rPr>
              <a:t>nonchè</a:t>
            </a:r>
            <a:r>
              <a:rPr lang="en-US" sz="4400" dirty="0">
                <a:latin typeface="Freestyle Script" panose="030804020302050B0404" pitchFamily="66" charset="0"/>
              </a:rPr>
              <a:t> la teoria </a:t>
            </a:r>
            <a:r>
              <a:rPr lang="en-US" sz="4400" dirty="0" err="1">
                <a:latin typeface="Freestyle Script" panose="030804020302050B0404" pitchFamily="66" charset="0"/>
              </a:rPr>
              <a:t>scientifica</a:t>
            </a:r>
            <a:r>
              <a:rPr lang="en-US" sz="4400" dirty="0">
                <a:latin typeface="Freestyle Script" panose="030804020302050B0404" pitchFamily="66" charset="0"/>
              </a:rPr>
              <a:t> più </a:t>
            </a:r>
            <a:r>
              <a:rPr lang="en-US" sz="4400" dirty="0" err="1">
                <a:latin typeface="Freestyle Script" panose="030804020302050B0404" pitchFamily="66" charset="0"/>
              </a:rPr>
              <a:t>completa</a:t>
            </a:r>
            <a:r>
              <a:rPr lang="en-US" sz="4400" dirty="0">
                <a:latin typeface="Freestyle Script" panose="030804020302050B0404" pitchFamily="66" charset="0"/>
              </a:rPr>
              <a:t> e meglio </a:t>
            </a:r>
            <a:r>
              <a:rPr lang="en-US" sz="4400" dirty="0" err="1">
                <a:latin typeface="Freestyle Script" panose="030804020302050B0404" pitchFamily="66" charset="0"/>
              </a:rPr>
              <a:t>verificata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costruita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fino</a:t>
            </a:r>
            <a:r>
              <a:rPr lang="en-US" sz="4400" dirty="0">
                <a:latin typeface="Freestyle Script" panose="030804020302050B0404" pitchFamily="66" charset="0"/>
              </a:rPr>
              <a:t> ad oggi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lang="en-US" sz="4400" dirty="0">
                <a:latin typeface="Freestyle Script" panose="030804020302050B0404" pitchFamily="66" charset="0"/>
              </a:rPr>
              <a:t>È </a:t>
            </a:r>
            <a:r>
              <a:rPr sz="4400" dirty="0">
                <a:latin typeface="Freestyle Script" panose="030804020302050B0404" pitchFamily="66" charset="0"/>
              </a:rPr>
              <a:t>stato </a:t>
            </a:r>
            <a:r>
              <a:rPr sz="4400" dirty="0" err="1">
                <a:latin typeface="Freestyle Script" panose="030804020302050B0404" pitchFamily="66" charset="0"/>
              </a:rPr>
              <a:t>testato</a:t>
            </a:r>
            <a:r>
              <a:rPr sz="4400" dirty="0">
                <a:latin typeface="Freestyle Script" panose="030804020302050B0404" pitchFamily="66" charset="0"/>
              </a:rPr>
              <a:t> per molti anni e con </a:t>
            </a:r>
            <a:r>
              <a:rPr sz="4400" dirty="0" err="1">
                <a:latin typeface="Freestyle Script" panose="030804020302050B0404" pitchFamily="66" charset="0"/>
              </a:rPr>
              <a:t>grande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ed ogni </a:t>
            </a:r>
            <a:r>
              <a:rPr sz="4400" dirty="0" err="1">
                <a:latin typeface="Freestyle Script" panose="030804020302050B0404" pitchFamily="66" charset="0"/>
              </a:rPr>
              <a:t>sua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predizione</a:t>
            </a:r>
            <a:r>
              <a:rPr sz="4400" dirty="0">
                <a:latin typeface="Freestyle Script" panose="030804020302050B0404" pitchFamily="66" charset="0"/>
              </a:rPr>
              <a:t> è sempre </a:t>
            </a:r>
            <a:r>
              <a:rPr sz="4400" dirty="0" err="1">
                <a:latin typeface="Freestyle Script" panose="030804020302050B0404" pitchFamily="66" charset="0"/>
              </a:rPr>
              <a:t>stata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verificata</a:t>
            </a:r>
            <a:endParaRPr sz="44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Tuttavia ci sono molti problemi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fenomenologici</a:t>
            </a:r>
            <a:r>
              <a:rPr sz="4400" dirty="0">
                <a:latin typeface="Freestyle Script" panose="030804020302050B0404" pitchFamily="66" charset="0"/>
              </a:rPr>
              <a:t> ancora </a:t>
            </a:r>
            <a:r>
              <a:rPr sz="4400" dirty="0" err="1">
                <a:latin typeface="Freestyle Script" panose="030804020302050B0404" pitchFamily="66" charset="0"/>
              </a:rPr>
              <a:t>aperti</a:t>
            </a:r>
            <a:r>
              <a:rPr sz="4400" dirty="0">
                <a:latin typeface="Freestyle Script" panose="030804020302050B0404" pitchFamily="66" charset="0"/>
              </a:rPr>
              <a:t> come ad esempio: </a:t>
            </a:r>
          </a:p>
        </p:txBody>
      </p:sp>
      <p:sp>
        <p:nvSpPr>
          <p:cNvPr id="474" name="le masse dei neutrini…"/>
          <p:cNvSpPr txBox="1"/>
          <p:nvPr/>
        </p:nvSpPr>
        <p:spPr>
          <a:xfrm>
            <a:off x="296499" y="4905862"/>
            <a:ext cx="12411802" cy="467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le masse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neutrini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unificazione</a:t>
            </a:r>
            <a:r>
              <a:rPr sz="4000" dirty="0">
                <a:latin typeface="Freestyle Script" panose="030804020302050B0404" pitchFamily="66" charset="0"/>
              </a:rPr>
              <a:t> delle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diverse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masse delle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elementari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che ne è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gravità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l’energia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lang="en-US"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lang="en-US" sz="4000" dirty="0">
                <a:latin typeface="Freestyle Script" panose="030804020302050B0404" pitchFamily="66" charset="0"/>
              </a:rPr>
              <a:t>…</a:t>
            </a:r>
            <a:endParaRPr sz="4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1" animBg="1" advAuto="0"/>
      <p:bldP spid="473" grpId="2" animBg="1" advAuto="0"/>
      <p:bldP spid="474" grpId="3" uiExpand="1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… non è finita qui!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non è </a:t>
            </a:r>
            <a:r>
              <a:rPr sz="10000" dirty="0" err="1">
                <a:latin typeface="Freestyle Script" panose="030804020302050B0404" pitchFamily="66" charset="0"/>
              </a:rPr>
              <a:t>finita</a:t>
            </a:r>
            <a:r>
              <a:rPr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477" name="Per tutti questi motivi i fisici teorici cercano di estendere il Modello Standard a teorie più complete (e complicate) e i fisici sperimentali di testare le nuove teorie con esperimenti sempre più complessi"/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78" name="Teoria"/>
          <p:cNvSpPr txBox="1"/>
          <p:nvPr/>
        </p:nvSpPr>
        <p:spPr>
          <a:xfrm>
            <a:off x="2361530" y="3495403"/>
            <a:ext cx="1375377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Teoria</a:t>
            </a:r>
          </a:p>
        </p:txBody>
      </p:sp>
      <p:sp>
        <p:nvSpPr>
          <p:cNvPr id="479" name="Estensioni del MS prevedono per esempio:"/>
          <p:cNvSpPr txBox="1"/>
          <p:nvPr/>
        </p:nvSpPr>
        <p:spPr>
          <a:xfrm>
            <a:off x="938782" y="4353241"/>
            <a:ext cx="4980980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Estensioni del MS prevedono per esempio:</a:t>
            </a:r>
          </a:p>
        </p:txBody>
      </p:sp>
      <p:sp>
        <p:nvSpPr>
          <p:cNvPr id="480" name="Supersimmetria…"/>
          <p:cNvSpPr txBox="1"/>
          <p:nvPr/>
        </p:nvSpPr>
        <p:spPr>
          <a:xfrm>
            <a:off x="935639" y="5711977"/>
            <a:ext cx="3654847" cy="346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Supersimmetria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Higgs composto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Extra dimensioni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Multi-verso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Teoria delle Stringhe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86" y="4247917"/>
            <a:ext cx="4980980" cy="50144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1" animBg="1" advAuto="0"/>
      <p:bldP spid="477" grpId="2" animBg="1" advAuto="0"/>
      <p:bldP spid="478" grpId="3" animBg="1" advAuto="0"/>
      <p:bldP spid="479" grpId="4" animBg="1" advAuto="0"/>
      <p:bldP spid="480" grpId="5" animBg="1" advAuto="0"/>
      <p:bldP spid="481" grpId="6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Esperimenti"/>
          <p:cNvSpPr txBox="1"/>
          <p:nvPr/>
        </p:nvSpPr>
        <p:spPr>
          <a:xfrm>
            <a:off x="1484419" y="4345037"/>
            <a:ext cx="232435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Esperimenti</a:t>
            </a:r>
          </a:p>
        </p:txBody>
      </p:sp>
      <p:sp>
        <p:nvSpPr>
          <p:cNvPr id="485" name="Mentre fanno esperimenti con il LHC, i fisici delle particelle stanno già pensando agli acceleratori del futuro!"/>
          <p:cNvSpPr txBox="1"/>
          <p:nvPr/>
        </p:nvSpPr>
        <p:spPr>
          <a:xfrm>
            <a:off x="561025" y="5267175"/>
            <a:ext cx="5339710" cy="299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 err="1">
                <a:latin typeface="Freestyle Script" panose="030804020302050B0404" pitchFamily="66" charset="0"/>
              </a:rPr>
              <a:t>Mentre</a:t>
            </a:r>
            <a:r>
              <a:rPr sz="4400" dirty="0">
                <a:latin typeface="Freestyle Script" panose="030804020302050B0404" pitchFamily="66" charset="0"/>
              </a:rPr>
              <a:t> fanno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con il LHC,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delle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stanno</a:t>
            </a:r>
            <a:r>
              <a:rPr sz="4400" dirty="0">
                <a:latin typeface="Freestyle Script" panose="030804020302050B0404" pitchFamily="66" charset="0"/>
              </a:rPr>
              <a:t> già </a:t>
            </a:r>
            <a:r>
              <a:rPr sz="4400" dirty="0" err="1">
                <a:latin typeface="Freestyle Script" panose="030804020302050B0404" pitchFamily="66" charset="0"/>
              </a:rPr>
              <a:t>pensando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agli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acceleratori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futuro</a:t>
            </a:r>
            <a:r>
              <a:rPr sz="4400" dirty="0">
                <a:latin typeface="Freestyle Script" panose="030804020302050B0404" pitchFamily="66" charset="0"/>
              </a:rPr>
              <a:t>!</a:t>
            </a:r>
            <a:endParaRPr lang="en-US" sz="4400" dirty="0">
              <a:latin typeface="Freestyle Script" panose="030804020302050B0404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FCC: 100Km e 100TeV!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86" name="pasted-image-small.png" descr="pasted-image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99" y="3701531"/>
            <a:ext cx="5855632" cy="5695517"/>
          </a:xfrm>
          <a:prstGeom prst="rect">
            <a:avLst/>
          </a:prstGeom>
          <a:ln w="88900">
            <a:miter lim="400000"/>
          </a:ln>
        </p:spPr>
      </p:pic>
      <p:sp>
        <p:nvSpPr>
          <p:cNvPr id="7" name="… non è finita qui!">
            <a:extLst>
              <a:ext uri="{FF2B5EF4-FFF2-40B4-BE49-F238E27FC236}">
                <a16:creationId xmlns:a16="http://schemas.microsoft.com/office/drawing/2014/main" id="{009D30F6-7B48-4B90-A7A2-7038CDE9AAE9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 dirty="0">
                <a:latin typeface="Freestyle Script" panose="030804020302050B0404" pitchFamily="66" charset="0"/>
              </a:rPr>
              <a:t>… non è </a:t>
            </a:r>
            <a:r>
              <a:rPr lang="en-US" sz="10000" dirty="0" err="1">
                <a:latin typeface="Freestyle Script" panose="030804020302050B0404" pitchFamily="66" charset="0"/>
              </a:rPr>
              <a:t>finita</a:t>
            </a:r>
            <a:r>
              <a:rPr lang="en-US"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8" name="Per tutti questi motivi i fisici teorici cercano di estendere il Modello Standard a teorie più complete (e complicate) e i fisici sperimentali di testare le nuove teorie con esperimenti sempre più complessi">
            <a:extLst>
              <a:ext uri="{FF2B5EF4-FFF2-40B4-BE49-F238E27FC236}">
                <a16:creationId xmlns:a16="http://schemas.microsoft.com/office/drawing/2014/main" id="{34A8A423-F4E5-4C40-B856-ADF9FD406CC4}"/>
              </a:ext>
            </a:extLst>
          </p:cNvPr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1" animBg="1" advAuto="0"/>
      <p:bldP spid="485" grpId="2" animBg="1" advAuto="0"/>
      <p:bldP spid="486" grpId="3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HE BEST IS YET TO COME"/>
          <p:cNvSpPr txBox="1">
            <a:spLocks noGrp="1"/>
          </p:cNvSpPr>
          <p:nvPr>
            <p:ph type="title" idx="4294967295"/>
          </p:nvPr>
        </p:nvSpPr>
        <p:spPr>
          <a:xfrm>
            <a:off x="225888" y="3026524"/>
            <a:ext cx="12553024" cy="13910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06908">
              <a:defRPr sz="6408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…E IL MEGLIO DEVE ANCORA VENIRE!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490" name="THANK YOU"/>
          <p:cNvSpPr txBox="1"/>
          <p:nvPr/>
        </p:nvSpPr>
        <p:spPr>
          <a:xfrm>
            <a:off x="4836078" y="5853176"/>
            <a:ext cx="3332644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GRAZIE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1" animBg="1" advAuto="0"/>
      <p:bldP spid="49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a fisica riduzionista affronta i quesiti chiave su ciò che ci circonda cercando di scomporlo in parti sempre più piccole e di spiegare le proprietà dei tasselli"/>
          <p:cNvSpPr txBox="1">
            <a:spLocks noGrp="1"/>
          </p:cNvSpPr>
          <p:nvPr>
            <p:ph type="body" sz="quarter" idx="1"/>
          </p:nvPr>
        </p:nvSpPr>
        <p:spPr>
          <a:xfrm>
            <a:off x="362280" y="1580290"/>
            <a:ext cx="12280240" cy="18914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 sz="2800"/>
            </a:lvl1pPr>
          </a:lstStyle>
          <a:p>
            <a:pPr algn="just"/>
            <a:r>
              <a:rPr sz="4800" dirty="0">
                <a:latin typeface="Freestyle Script" panose="030804020302050B0404" pitchFamily="66" charset="0"/>
              </a:rPr>
              <a:t>La fisica </a:t>
            </a:r>
            <a:r>
              <a:rPr sz="4800" dirty="0" err="1">
                <a:latin typeface="Freestyle Script" panose="030804020302050B0404" pitchFamily="66" charset="0"/>
              </a:rPr>
              <a:t>riduzionista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affronta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quesiti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chiave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su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ciò</a:t>
            </a:r>
            <a:r>
              <a:rPr sz="4800" dirty="0">
                <a:latin typeface="Freestyle Script" panose="030804020302050B0404" pitchFamily="66" charset="0"/>
              </a:rPr>
              <a:t> che ci </a:t>
            </a:r>
            <a:r>
              <a:rPr sz="4800" dirty="0" err="1">
                <a:latin typeface="Freestyle Script" panose="030804020302050B0404" pitchFamily="66" charset="0"/>
              </a:rPr>
              <a:t>circonda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cercando</a:t>
            </a:r>
            <a:r>
              <a:rPr sz="4800" dirty="0">
                <a:latin typeface="Freestyle Script" panose="030804020302050B0404" pitchFamily="66" charset="0"/>
              </a:rPr>
              <a:t> di </a:t>
            </a:r>
            <a:r>
              <a:rPr sz="4800" dirty="0" err="1">
                <a:latin typeface="Freestyle Script" panose="030804020302050B0404" pitchFamily="66" charset="0"/>
              </a:rPr>
              <a:t>scomporlo</a:t>
            </a:r>
            <a:r>
              <a:rPr sz="4800" dirty="0">
                <a:latin typeface="Freestyle Script" panose="030804020302050B0404" pitchFamily="66" charset="0"/>
              </a:rPr>
              <a:t> in parti sempre più </a:t>
            </a:r>
            <a:r>
              <a:rPr sz="4800" dirty="0" err="1">
                <a:latin typeface="Freestyle Script" panose="030804020302050B0404" pitchFamily="66" charset="0"/>
              </a:rPr>
              <a:t>piccole</a:t>
            </a:r>
            <a:r>
              <a:rPr sz="4800" dirty="0">
                <a:latin typeface="Freestyle Script" panose="030804020302050B0404" pitchFamily="66" charset="0"/>
              </a:rPr>
              <a:t> e di </a:t>
            </a:r>
            <a:r>
              <a:rPr sz="4800" dirty="0" err="1">
                <a:latin typeface="Freestyle Script" panose="030804020302050B0404" pitchFamily="66" charset="0"/>
              </a:rPr>
              <a:t>spiegare</a:t>
            </a:r>
            <a:r>
              <a:rPr sz="4800" dirty="0">
                <a:latin typeface="Freestyle Script" panose="030804020302050B0404" pitchFamily="66" charset="0"/>
              </a:rPr>
              <a:t> le </a:t>
            </a:r>
            <a:r>
              <a:rPr sz="4800" dirty="0" err="1">
                <a:latin typeface="Freestyle Script" panose="030804020302050B0404" pitchFamily="66" charset="0"/>
              </a:rPr>
              <a:t>proprietà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dei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tasselli</a:t>
            </a:r>
            <a:endParaRPr sz="4800" dirty="0">
              <a:latin typeface="Freestyle Script" panose="030804020302050B0404" pitchFamily="66" charset="0"/>
            </a:endParaRPr>
          </a:p>
        </p:txBody>
      </p:sp>
      <p:sp>
        <p:nvSpPr>
          <p:cNvPr id="153" name="Fisica riduzionista"/>
          <p:cNvSpPr txBox="1"/>
          <p:nvPr/>
        </p:nvSpPr>
        <p:spPr>
          <a:xfrm>
            <a:off x="1706181" y="3678910"/>
            <a:ext cx="3189976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riduzionista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4" name="Formulazione e verifica (falsificazione) di teorie in grado di descrivere le leggi fondamentali della natura"/>
          <p:cNvSpPr txBox="1"/>
          <p:nvPr/>
        </p:nvSpPr>
        <p:spPr>
          <a:xfrm>
            <a:off x="684341" y="5049792"/>
            <a:ext cx="5433583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Formulazione</a:t>
            </a:r>
            <a:r>
              <a:rPr sz="4200" dirty="0">
                <a:latin typeface="Freestyle Script" panose="030804020302050B0404" pitchFamily="66" charset="0"/>
              </a:rPr>
              <a:t> e </a:t>
            </a:r>
            <a:r>
              <a:rPr sz="4200" dirty="0" err="1">
                <a:latin typeface="Freestyle Script" panose="030804020302050B0404" pitchFamily="66" charset="0"/>
              </a:rPr>
              <a:t>verifica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falsificazione</a:t>
            </a:r>
            <a:r>
              <a:rPr sz="4200" dirty="0">
                <a:latin typeface="Freestyle Script" panose="030804020302050B0404" pitchFamily="66" charset="0"/>
              </a:rPr>
              <a:t>) di </a:t>
            </a:r>
            <a:r>
              <a:rPr sz="4200" dirty="0" err="1">
                <a:latin typeface="Freestyle Script" panose="030804020302050B0404" pitchFamily="66" charset="0"/>
              </a:rPr>
              <a:t>teorie</a:t>
            </a:r>
            <a:r>
              <a:rPr sz="4200" dirty="0">
                <a:latin typeface="Freestyle Script" panose="030804020302050B0404" pitchFamily="66" charset="0"/>
              </a:rPr>
              <a:t> in </a:t>
            </a:r>
            <a:r>
              <a:rPr sz="4200" dirty="0" err="1">
                <a:latin typeface="Freestyle Script" panose="030804020302050B0404" pitchFamily="66" charset="0"/>
              </a:rPr>
              <a:t>grado</a:t>
            </a:r>
            <a:r>
              <a:rPr sz="4200" dirty="0">
                <a:latin typeface="Freestyle Script" panose="030804020302050B0404" pitchFamily="66" charset="0"/>
              </a:rPr>
              <a:t> di </a:t>
            </a:r>
            <a:r>
              <a:rPr sz="4200" dirty="0" err="1">
                <a:latin typeface="Freestyle Script" panose="030804020302050B0404" pitchFamily="66" charset="0"/>
              </a:rPr>
              <a:t>descrivere</a:t>
            </a:r>
            <a:r>
              <a:rPr sz="4200" dirty="0">
                <a:latin typeface="Freestyle Script" panose="030804020302050B0404" pitchFamily="66" charset="0"/>
              </a:rPr>
              <a:t> 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della</a:t>
            </a:r>
            <a:r>
              <a:rPr sz="4200" dirty="0">
                <a:latin typeface="Freestyle Script" panose="030804020302050B0404" pitchFamily="66" charset="0"/>
              </a:rPr>
              <a:t> natura</a:t>
            </a:r>
          </a:p>
        </p:txBody>
      </p:sp>
      <p:sp>
        <p:nvSpPr>
          <p:cNvPr id="155" name="Fisica applicata"/>
          <p:cNvSpPr txBox="1"/>
          <p:nvPr/>
        </p:nvSpPr>
        <p:spPr>
          <a:xfrm>
            <a:off x="8083033" y="3678910"/>
            <a:ext cx="2826095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applicata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6" name="Applicazione delle leggi fondamentali formulate dalla fisica riduzionista a sistemi complessi (reali)"/>
          <p:cNvSpPr txBox="1"/>
          <p:nvPr/>
        </p:nvSpPr>
        <p:spPr>
          <a:xfrm>
            <a:off x="7209981" y="5049793"/>
            <a:ext cx="4999458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Applicazione</a:t>
            </a:r>
            <a:r>
              <a:rPr sz="4200" dirty="0">
                <a:latin typeface="Freestyle Script" panose="030804020302050B0404" pitchFamily="66" charset="0"/>
              </a:rPr>
              <a:t> delle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formulate dalla fisica </a:t>
            </a:r>
            <a:r>
              <a:rPr sz="4200" dirty="0" err="1">
                <a:latin typeface="Freestyle Script" panose="030804020302050B0404" pitchFamily="66" charset="0"/>
              </a:rPr>
              <a:t>riduzionista</a:t>
            </a:r>
            <a:r>
              <a:rPr sz="4200" dirty="0">
                <a:latin typeface="Freestyle Script" panose="030804020302050B0404" pitchFamily="66" charset="0"/>
              </a:rPr>
              <a:t> a </a:t>
            </a:r>
            <a:r>
              <a:rPr sz="4200" dirty="0" err="1">
                <a:latin typeface="Freestyle Script" panose="030804020302050B0404" pitchFamily="66" charset="0"/>
              </a:rPr>
              <a:t>sistemi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complessi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reali</a:t>
            </a:r>
            <a:r>
              <a:rPr sz="4200" dirty="0">
                <a:latin typeface="Freestyle Script" panose="030804020302050B0404" pitchFamily="66" charset="0"/>
              </a:rPr>
              <a:t>)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8076693" y="7189899"/>
            <a:ext cx="3108161" cy="2286349"/>
            <a:chOff x="-1" y="0"/>
            <a:chExt cx="3108160" cy="2286348"/>
          </a:xfrm>
        </p:grpSpPr>
        <p:sp>
          <p:nvSpPr>
            <p:cNvPr id="157" name="Line"/>
            <p:cNvSpPr/>
            <p:nvPr/>
          </p:nvSpPr>
          <p:spPr>
            <a:xfrm>
              <a:off x="402329" y="1911397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8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59" name="Line Shape" descr="Lin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723" y="154964"/>
              <a:ext cx="2548587" cy="1811655"/>
            </a:xfrm>
            <a:prstGeom prst="rect">
              <a:avLst/>
            </a:prstGeom>
            <a:effectLst/>
          </p:spPr>
        </p:pic>
        <p:sp>
          <p:nvSpPr>
            <p:cNvPr id="161" name="progresso"/>
            <p:cNvSpPr txBox="1"/>
            <p:nvPr/>
          </p:nvSpPr>
          <p:spPr>
            <a:xfrm rot="16200000">
              <a:off x="-333158" y="876647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2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grpSp>
        <p:nvGrpSpPr>
          <p:cNvPr id="170" name="Group"/>
          <p:cNvGrpSpPr/>
          <p:nvPr/>
        </p:nvGrpSpPr>
        <p:grpSpPr>
          <a:xfrm>
            <a:off x="1787996" y="7189899"/>
            <a:ext cx="3108161" cy="2286349"/>
            <a:chOff x="-1" y="0"/>
            <a:chExt cx="3108160" cy="2286348"/>
          </a:xfrm>
        </p:grpSpPr>
        <p:sp>
          <p:nvSpPr>
            <p:cNvPr id="164" name="Line"/>
            <p:cNvSpPr/>
            <p:nvPr/>
          </p:nvSpPr>
          <p:spPr>
            <a:xfrm>
              <a:off x="402329" y="1911396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5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66" name="Line Shape" descr="Lin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39" y="29953"/>
              <a:ext cx="2019411" cy="1965638"/>
            </a:xfrm>
            <a:prstGeom prst="rect">
              <a:avLst/>
            </a:prstGeom>
            <a:effectLst/>
          </p:spPr>
        </p:pic>
        <p:sp>
          <p:nvSpPr>
            <p:cNvPr id="168" name="progresso"/>
            <p:cNvSpPr txBox="1"/>
            <p:nvPr/>
          </p:nvSpPr>
          <p:spPr>
            <a:xfrm rot="16200000">
              <a:off x="-333158" y="828621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9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sp>
        <p:nvSpPr>
          <p:cNvPr id="171" name="La fisica riduzionista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fisica </a:t>
            </a:r>
            <a:r>
              <a:rPr sz="10000" dirty="0" err="1">
                <a:latin typeface="Freestyle Script" panose="030804020302050B0404" pitchFamily="66" charset="0"/>
              </a:rPr>
              <a:t>riduzionista</a:t>
            </a:r>
            <a:endParaRPr sz="10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6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2" animBg="1" advAuto="0"/>
      <p:bldP spid="153" grpId="3" animBg="1" advAuto="0"/>
      <p:bldP spid="154" grpId="4" animBg="1" advAuto="0"/>
      <p:bldP spid="155" grpId="5" animBg="1" advAuto="0"/>
      <p:bldP spid="156" grpId="6" animBg="1" advAuto="0"/>
      <p:bldP spid="163" grpId="8" animBg="1" advAuto="0"/>
      <p:bldP spid="170" grpId="7" animBg="1" advAuto="0"/>
      <p:bldP spid="171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3CEA-AB0E-FFCA-A4D3-3748E2B29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empre più piccolo…">
            <a:extLst>
              <a:ext uri="{FF2B5EF4-FFF2-40B4-BE49-F238E27FC236}">
                <a16:creationId xmlns:a16="http://schemas.microsoft.com/office/drawing/2014/main" id="{8E128968-B0E8-785D-3CA8-84E216D58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5209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Se</a:t>
            </a:r>
            <a:r>
              <a:rPr sz="9000" dirty="0">
                <a:latin typeface="Freestyle Script" panose="030804020302050B0404" pitchFamily="66" charset="0"/>
              </a:rPr>
              <a:t>mp</a:t>
            </a:r>
            <a:r>
              <a:rPr sz="8000" dirty="0">
                <a:latin typeface="Freestyle Script" panose="030804020302050B0404" pitchFamily="66" charset="0"/>
              </a:rPr>
              <a:t>re</a:t>
            </a:r>
            <a:r>
              <a:rPr dirty="0">
                <a:latin typeface="Freestyle Script" panose="030804020302050B0404" pitchFamily="66" charset="0"/>
              </a:rPr>
              <a:t> p</a:t>
            </a:r>
            <a:r>
              <a:rPr sz="6600" dirty="0">
                <a:latin typeface="Freestyle Script" panose="030804020302050B0404" pitchFamily="66" charset="0"/>
              </a:rPr>
              <a:t>i</a:t>
            </a:r>
            <a:r>
              <a:rPr sz="6000" dirty="0">
                <a:latin typeface="Freestyle Script" panose="030804020302050B0404" pitchFamily="66" charset="0"/>
              </a:rPr>
              <a:t>ù </a:t>
            </a:r>
            <a:r>
              <a:rPr sz="5400" dirty="0">
                <a:latin typeface="Freestyle Script" panose="030804020302050B0404" pitchFamily="66" charset="0"/>
              </a:rPr>
              <a:t>p</a:t>
            </a:r>
            <a:r>
              <a:rPr sz="4800" dirty="0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c</a:t>
            </a:r>
            <a:r>
              <a:rPr sz="4000" dirty="0">
                <a:latin typeface="Freestyle Script" panose="030804020302050B0404" pitchFamily="66" charset="0"/>
              </a:rPr>
              <a:t>c</a:t>
            </a:r>
            <a:r>
              <a:rPr sz="3600" dirty="0">
                <a:latin typeface="Freestyle Script" panose="030804020302050B0404" pitchFamily="66" charset="0"/>
              </a:rPr>
              <a:t>o</a:t>
            </a:r>
            <a:r>
              <a:rPr sz="3200" dirty="0">
                <a:latin typeface="Freestyle Script" panose="030804020302050B0404" pitchFamily="66" charset="0"/>
              </a:rPr>
              <a:t>l</a:t>
            </a:r>
            <a:r>
              <a:rPr sz="2800" dirty="0">
                <a:latin typeface="Freestyle Script" panose="030804020302050B0404" pitchFamily="66" charset="0"/>
              </a:rPr>
              <a:t>o…</a:t>
            </a:r>
          </a:p>
        </p:txBody>
      </p:sp>
      <p:sp>
        <p:nvSpPr>
          <p:cNvPr id="177" name="Per “misurare” accuratamente un sistema ci vuole un “metro” che abbia la giusta sensibilità…">
            <a:extLst>
              <a:ext uri="{FF2B5EF4-FFF2-40B4-BE49-F238E27FC236}">
                <a16:creationId xmlns:a16="http://schemas.microsoft.com/office/drawing/2014/main" id="{C028076A-3AA8-213E-50AF-995D5D5324B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09859" y="1571823"/>
            <a:ext cx="12385082" cy="34070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Per “</a:t>
            </a:r>
            <a:r>
              <a:rPr sz="4400" dirty="0" err="1">
                <a:latin typeface="Freestyle Script" panose="030804020302050B0404" pitchFamily="66" charset="0"/>
              </a:rPr>
              <a:t>misurare</a:t>
            </a:r>
            <a:r>
              <a:rPr sz="4400" dirty="0">
                <a:latin typeface="Freestyle Script" panose="030804020302050B0404" pitchFamily="66" charset="0"/>
              </a:rPr>
              <a:t>” </a:t>
            </a:r>
            <a:r>
              <a:rPr sz="4400" dirty="0" err="1">
                <a:latin typeface="Freestyle Script" panose="030804020302050B0404" pitchFamily="66" charset="0"/>
              </a:rPr>
              <a:t>accuratamente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ci vuole un “metro” che abbia la giusta </a:t>
            </a:r>
            <a:r>
              <a:rPr sz="4400" dirty="0" err="1">
                <a:latin typeface="Freestyle Script" panose="030804020302050B0404" pitchFamily="66" charset="0"/>
              </a:rPr>
              <a:t>sensibilità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Esempio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barca</a:t>
            </a:r>
            <a:r>
              <a:rPr sz="4400" dirty="0">
                <a:latin typeface="Freestyle Script" panose="030804020302050B0404" pitchFamily="66" charset="0"/>
              </a:rPr>
              <a:t>: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barchetta</a:t>
            </a:r>
            <a:r>
              <a:rPr sz="4400" dirty="0">
                <a:latin typeface="Freestyle Script" panose="030804020302050B0404" pitchFamily="66" charset="0"/>
              </a:rPr>
              <a:t> di un </a:t>
            </a:r>
            <a:r>
              <a:rPr sz="4400" dirty="0" err="1">
                <a:latin typeface="Freestyle Script" panose="030804020302050B0404" pitchFamily="66" charset="0"/>
              </a:rPr>
              <a:t>pescatore</a:t>
            </a:r>
            <a:r>
              <a:rPr sz="4400" dirty="0">
                <a:latin typeface="Freestyle Script" panose="030804020302050B0404" pitchFamily="66" charset="0"/>
              </a:rPr>
              <a:t> e quelle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una nave da </a:t>
            </a:r>
            <a:r>
              <a:rPr sz="4400" dirty="0" err="1">
                <a:latin typeface="Freestyle Script" panose="030804020302050B0404" pitchFamily="66" charset="0"/>
              </a:rPr>
              <a:t>crociera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hanno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diversa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Un altro esempio sono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78" name="Line Line" descr="Line Line">
            <a:extLst>
              <a:ext uri="{FF2B5EF4-FFF2-40B4-BE49-F238E27FC236}">
                <a16:creationId xmlns:a16="http://schemas.microsoft.com/office/drawing/2014/main" id="{351AB28F-A36D-7BDB-A8ED-1AC3333EEF2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5992691" y="5312375"/>
            <a:ext cx="2012032" cy="2018163"/>
          </a:xfrm>
          <a:prstGeom prst="rect">
            <a:avLst/>
          </a:prstGeom>
        </p:spPr>
      </p:pic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35A4A528-011B-70C0-F7D6-4C569E7C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052" y="5032963"/>
            <a:ext cx="1003301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24D8213F-2686-2DF3-8B56-B15A48CB0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860" y="5040997"/>
            <a:ext cx="914401" cy="27940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96" name="Group">
            <a:extLst>
              <a:ext uri="{FF2B5EF4-FFF2-40B4-BE49-F238E27FC236}">
                <a16:creationId xmlns:a16="http://schemas.microsoft.com/office/drawing/2014/main" id="{7620D537-0DDD-F57E-1570-F2B8F0C346A5}"/>
              </a:ext>
            </a:extLst>
          </p:cNvPr>
          <p:cNvGrpSpPr/>
          <p:nvPr/>
        </p:nvGrpSpPr>
        <p:grpSpPr>
          <a:xfrm>
            <a:off x="239589" y="6110585"/>
            <a:ext cx="6488227" cy="1310006"/>
            <a:chOff x="0" y="0"/>
            <a:chExt cx="6488226" cy="1310005"/>
          </a:xfrm>
        </p:grpSpPr>
        <p:grpSp>
          <p:nvGrpSpPr>
            <p:cNvPr id="188" name="Group">
              <a:extLst>
                <a:ext uri="{FF2B5EF4-FFF2-40B4-BE49-F238E27FC236}">
                  <a16:creationId xmlns:a16="http://schemas.microsoft.com/office/drawing/2014/main" id="{09DB5D96-8616-655C-5C70-E0BD55601B5A}"/>
                </a:ext>
              </a:extLst>
            </p:cNvPr>
            <p:cNvGrpSpPr/>
            <p:nvPr/>
          </p:nvGrpSpPr>
          <p:grpSpPr>
            <a:xfrm>
              <a:off x="63500" y="128025"/>
              <a:ext cx="6362700" cy="1181101"/>
              <a:chOff x="0" y="0"/>
              <a:chExt cx="6362700" cy="1181100"/>
            </a:xfrm>
          </p:grpSpPr>
          <p:grpSp>
            <p:nvGrpSpPr>
              <p:cNvPr id="184" name="Group">
                <a:extLst>
                  <a:ext uri="{FF2B5EF4-FFF2-40B4-BE49-F238E27FC236}">
                    <a16:creationId xmlns:a16="http://schemas.microsoft.com/office/drawing/2014/main" id="{C61F072D-514A-CA6C-82A3-1BE7E05E89C4}"/>
                  </a:ext>
                </a:extLst>
              </p:cNvPr>
              <p:cNvGrpSpPr/>
              <p:nvPr/>
            </p:nvGrpSpPr>
            <p:grpSpPr>
              <a:xfrm>
                <a:off x="0" y="0"/>
                <a:ext cx="6362700" cy="1181100"/>
                <a:chOff x="0" y="0"/>
                <a:chExt cx="6362700" cy="1181100"/>
              </a:xfrm>
            </p:grpSpPr>
            <p:pic>
              <p:nvPicPr>
                <p:cNvPr id="182" name="Wave.png" descr="Wave.png">
                  <a:extLst>
                    <a:ext uri="{FF2B5EF4-FFF2-40B4-BE49-F238E27FC236}">
                      <a16:creationId xmlns:a16="http://schemas.microsoft.com/office/drawing/2014/main" id="{BA2ABB6E-EA03-51F2-70C2-B5B5F1A7A7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  <p:pic>
              <p:nvPicPr>
                <p:cNvPr id="183" name="Wave0.png" descr="Wave0.png">
                  <a:extLst>
                    <a:ext uri="{FF2B5EF4-FFF2-40B4-BE49-F238E27FC236}">
                      <a16:creationId xmlns:a16="http://schemas.microsoft.com/office/drawing/2014/main" id="{7F4E140B-679F-B2E9-230C-DDA0FFF320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41682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7" name="Group">
                <a:extLst>
                  <a:ext uri="{FF2B5EF4-FFF2-40B4-BE49-F238E27FC236}">
                    <a16:creationId xmlns:a16="http://schemas.microsoft.com/office/drawing/2014/main" id="{ACAEF46C-3445-B3D6-6592-8DB19055C640}"/>
                  </a:ext>
                </a:extLst>
              </p:cNvPr>
              <p:cNvGrpSpPr/>
              <p:nvPr/>
            </p:nvGrpSpPr>
            <p:grpSpPr>
              <a:xfrm>
                <a:off x="2959100" y="571500"/>
                <a:ext cx="469900" cy="127000"/>
                <a:chOff x="0" y="0"/>
                <a:chExt cx="469900" cy="127000"/>
              </a:xfrm>
            </p:grpSpPr>
            <p:sp>
              <p:nvSpPr>
                <p:cNvPr id="185" name="Circle">
                  <a:extLst>
                    <a:ext uri="{FF2B5EF4-FFF2-40B4-BE49-F238E27FC236}">
                      <a16:creationId xmlns:a16="http://schemas.microsoft.com/office/drawing/2014/main" id="{6AE59677-4920-E05D-D77D-1E1F88B2BADD}"/>
                    </a:ext>
                  </a:extLst>
                </p:cNvPr>
                <p:cNvSpPr/>
                <p:nvPr/>
              </p:nvSpPr>
              <p:spPr>
                <a:xfrm>
                  <a:off x="34290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  <p:sp>
              <p:nvSpPr>
                <p:cNvPr id="186" name="Circle">
                  <a:extLst>
                    <a:ext uri="{FF2B5EF4-FFF2-40B4-BE49-F238E27FC236}">
                      <a16:creationId xmlns:a16="http://schemas.microsoft.com/office/drawing/2014/main" id="{F05641C0-FC93-08A1-9314-D35FAE55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</p:grpSp>
        </p:grpSp>
        <p:pic>
          <p:nvPicPr>
            <p:cNvPr id="189" name="droppedImage.pdf" descr="droppedImage.pdf">
              <a:extLst>
                <a:ext uri="{FF2B5EF4-FFF2-40B4-BE49-F238E27FC236}">
                  <a16:creationId xmlns:a16="http://schemas.microsoft.com/office/drawing/2014/main" id="{F2489CD1-2595-2F68-249D-2E6F1A216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9283" y="93447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0" name="Line">
              <a:extLst>
                <a:ext uri="{FF2B5EF4-FFF2-40B4-BE49-F238E27FC236}">
                  <a16:creationId xmlns:a16="http://schemas.microsoft.com/office/drawing/2014/main" id="{0AB83A69-E310-4E22-536C-1A02202E123D}"/>
                </a:ext>
              </a:extLst>
            </p:cNvPr>
            <p:cNvSpPr/>
            <p:nvPr/>
          </p:nvSpPr>
          <p:spPr>
            <a:xfrm flipV="1">
              <a:off x="3009899" y="1099574"/>
              <a:ext cx="477920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1" name="Rectangle">
              <a:extLst>
                <a:ext uri="{FF2B5EF4-FFF2-40B4-BE49-F238E27FC236}">
                  <a16:creationId xmlns:a16="http://schemas.microsoft.com/office/drawing/2014/main" id="{A9B61D9F-B6F0-DB07-1902-2602970D8539}"/>
                </a:ext>
              </a:extLst>
            </p:cNvPr>
            <p:cNvSpPr/>
            <p:nvPr/>
          </p:nvSpPr>
          <p:spPr>
            <a:xfrm>
              <a:off x="0" y="0"/>
              <a:ext cx="6404901" cy="2926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2" name="Line">
              <a:extLst>
                <a:ext uri="{FF2B5EF4-FFF2-40B4-BE49-F238E27FC236}">
                  <a16:creationId xmlns:a16="http://schemas.microsoft.com/office/drawing/2014/main" id="{375A416F-1F4A-2205-EFF3-5C3E8D086D11}"/>
                </a:ext>
              </a:extLst>
            </p:cNvPr>
            <p:cNvSpPr/>
            <p:nvPr/>
          </p:nvSpPr>
          <p:spPr>
            <a:xfrm flipV="1">
              <a:off x="88899" y="121231"/>
              <a:ext cx="3187701" cy="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3" name="Rectangle">
              <a:extLst>
                <a:ext uri="{FF2B5EF4-FFF2-40B4-BE49-F238E27FC236}">
                  <a16:creationId xmlns:a16="http://schemas.microsoft.com/office/drawing/2014/main" id="{C8634800-F8D6-4F42-8B70-2E16F52F7DAC}"/>
                </a:ext>
              </a:extLst>
            </p:cNvPr>
            <p:cNvSpPr/>
            <p:nvPr/>
          </p:nvSpPr>
          <p:spPr>
            <a:xfrm>
              <a:off x="3505" y="241452"/>
              <a:ext cx="121015" cy="10634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4" name="Rectangle">
              <a:extLst>
                <a:ext uri="{FF2B5EF4-FFF2-40B4-BE49-F238E27FC236}">
                  <a16:creationId xmlns:a16="http://schemas.microsoft.com/office/drawing/2014/main" id="{71D360F3-D225-37D2-A9B9-C6720D279A6C}"/>
                </a:ext>
              </a:extLst>
            </p:cNvPr>
            <p:cNvSpPr/>
            <p:nvPr/>
          </p:nvSpPr>
          <p:spPr>
            <a:xfrm>
              <a:off x="6335231" y="4386"/>
              <a:ext cx="152996" cy="13056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195" name="droppedImage.pdf" descr="droppedImage.pdf">
              <a:extLst>
                <a:ext uri="{FF2B5EF4-FFF2-40B4-BE49-F238E27FC236}">
                  <a16:creationId xmlns:a16="http://schemas.microsoft.com/office/drawing/2014/main" id="{D66E6C87-3915-97B6-041F-22ED7F30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099" y="204225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97" name="i due punti sembrano coincidere">
            <a:extLst>
              <a:ext uri="{FF2B5EF4-FFF2-40B4-BE49-F238E27FC236}">
                <a16:creationId xmlns:a16="http://schemas.microsoft.com/office/drawing/2014/main" id="{7DA7F6CA-E4ED-CB46-7E44-685D354479D2}"/>
              </a:ext>
            </a:extLst>
          </p:cNvPr>
          <p:cNvSpPr txBox="1"/>
          <p:nvPr/>
        </p:nvSpPr>
        <p:spPr>
          <a:xfrm>
            <a:off x="1371547" y="5330004"/>
            <a:ext cx="445955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>
                <a:latin typeface="Freestyle Script" panose="030804020302050B0404" pitchFamily="66" charset="0"/>
              </a:rPr>
              <a:t>i due punti sembrano coincidere</a:t>
            </a:r>
          </a:p>
        </p:txBody>
      </p:sp>
      <p:sp>
        <p:nvSpPr>
          <p:cNvPr id="198" name="i due punti vengono “risolti”">
            <a:extLst>
              <a:ext uri="{FF2B5EF4-FFF2-40B4-BE49-F238E27FC236}">
                <a16:creationId xmlns:a16="http://schemas.microsoft.com/office/drawing/2014/main" id="{ED2EC844-68E8-96FA-42FD-3AC84964BD08}"/>
              </a:ext>
            </a:extLst>
          </p:cNvPr>
          <p:cNvSpPr txBox="1"/>
          <p:nvPr/>
        </p:nvSpPr>
        <p:spPr>
          <a:xfrm>
            <a:off x="8053991" y="5337075"/>
            <a:ext cx="398185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due punti vengono “</a:t>
            </a:r>
            <a:r>
              <a:rPr sz="4400" dirty="0" err="1">
                <a:latin typeface="Freestyle Script" panose="030804020302050B0404" pitchFamily="66" charset="0"/>
              </a:rPr>
              <a:t>risolti</a:t>
            </a:r>
            <a:r>
              <a:rPr sz="4400" dirty="0">
                <a:latin typeface="Freestyle Script" panose="030804020302050B0404" pitchFamily="66" charset="0"/>
              </a:rPr>
              <a:t>”</a:t>
            </a:r>
          </a:p>
        </p:txBody>
      </p:sp>
      <p:grpSp>
        <p:nvGrpSpPr>
          <p:cNvPr id="216" name="Group">
            <a:extLst>
              <a:ext uri="{FF2B5EF4-FFF2-40B4-BE49-F238E27FC236}">
                <a16:creationId xmlns:a16="http://schemas.microsoft.com/office/drawing/2014/main" id="{52E0EF01-D348-2F01-9EF2-05A584D5FCED}"/>
              </a:ext>
            </a:extLst>
          </p:cNvPr>
          <p:cNvGrpSpPr/>
          <p:nvPr/>
        </p:nvGrpSpPr>
        <p:grpSpPr>
          <a:xfrm>
            <a:off x="8614763" y="6121122"/>
            <a:ext cx="2794596" cy="1288932"/>
            <a:chOff x="0" y="0"/>
            <a:chExt cx="2794595" cy="1288931"/>
          </a:xfrm>
        </p:grpSpPr>
        <p:grpSp>
          <p:nvGrpSpPr>
            <p:cNvPr id="211" name="Group">
              <a:extLst>
                <a:ext uri="{FF2B5EF4-FFF2-40B4-BE49-F238E27FC236}">
                  <a16:creationId xmlns:a16="http://schemas.microsoft.com/office/drawing/2014/main" id="{E87A5DD9-43B8-C295-A204-2EF20DE0D302}"/>
                </a:ext>
              </a:extLst>
            </p:cNvPr>
            <p:cNvGrpSpPr/>
            <p:nvPr/>
          </p:nvGrpSpPr>
          <p:grpSpPr>
            <a:xfrm>
              <a:off x="26278" y="-1"/>
              <a:ext cx="2744689" cy="1284587"/>
              <a:chOff x="0" y="0"/>
              <a:chExt cx="2744688" cy="1284585"/>
            </a:xfrm>
          </p:grpSpPr>
          <p:grpSp>
            <p:nvGrpSpPr>
              <p:cNvPr id="207" name="Group">
                <a:extLst>
                  <a:ext uri="{FF2B5EF4-FFF2-40B4-BE49-F238E27FC236}">
                    <a16:creationId xmlns:a16="http://schemas.microsoft.com/office/drawing/2014/main" id="{73218619-E3CC-3BE2-420A-8505A6A4D1F7}"/>
                  </a:ext>
                </a:extLst>
              </p:cNvPr>
              <p:cNvGrpSpPr/>
              <p:nvPr/>
            </p:nvGrpSpPr>
            <p:grpSpPr>
              <a:xfrm>
                <a:off x="112712" y="103485"/>
                <a:ext cx="2527301" cy="1181101"/>
                <a:chOff x="0" y="0"/>
                <a:chExt cx="2527299" cy="1181100"/>
              </a:xfrm>
            </p:grpSpPr>
            <p:grpSp>
              <p:nvGrpSpPr>
                <p:cNvPr id="203" name="Group">
                  <a:extLst>
                    <a:ext uri="{FF2B5EF4-FFF2-40B4-BE49-F238E27FC236}">
                      <a16:creationId xmlns:a16="http://schemas.microsoft.com/office/drawing/2014/main" id="{8312B16E-0206-5223-D67D-E3E5E30CB05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527300" cy="1181100"/>
                  <a:chOff x="0" y="0"/>
                  <a:chExt cx="2527299" cy="1181100"/>
                </a:xfrm>
              </p:grpSpPr>
              <p:pic>
                <p:nvPicPr>
                  <p:cNvPr id="199" name="Wave.png" descr="Wave.png">
                    <a:extLst>
                      <a:ext uri="{FF2B5EF4-FFF2-40B4-BE49-F238E27FC236}">
                        <a16:creationId xmlns:a16="http://schemas.microsoft.com/office/drawing/2014/main" id="{A45E1199-2FE4-6420-EC3C-BF07370C4378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645748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0" name="Wave0.png" descr="Wave0.png">
                    <a:extLst>
                      <a:ext uri="{FF2B5EF4-FFF2-40B4-BE49-F238E27FC236}">
                        <a16:creationId xmlns:a16="http://schemas.microsoft.com/office/drawing/2014/main" id="{2E50C11B-B66B-B103-188D-FCE211EAB27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9842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1" name="Wave0.png" descr="Wave0.png">
                    <a:extLst>
                      <a:ext uri="{FF2B5EF4-FFF2-40B4-BE49-F238E27FC236}">
                        <a16:creationId xmlns:a16="http://schemas.microsoft.com/office/drawing/2014/main" id="{ADC7C79A-A8FA-2077-59A1-E93A40C0DA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50134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2" name="Wave0.png" descr="Wave0.png">
                    <a:extLst>
                      <a:ext uri="{FF2B5EF4-FFF2-40B4-BE49-F238E27FC236}">
                        <a16:creationId xmlns:a16="http://schemas.microsoft.com/office/drawing/2014/main" id="{4D0E76CA-DFDB-02F3-01FA-572634BBA15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81551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206" name="Group">
                  <a:extLst>
                    <a:ext uri="{FF2B5EF4-FFF2-40B4-BE49-F238E27FC236}">
                      <a16:creationId xmlns:a16="http://schemas.microsoft.com/office/drawing/2014/main" id="{A2126E17-E8D2-1C0C-D6D4-3BEF36BED637}"/>
                    </a:ext>
                  </a:extLst>
                </p:cNvPr>
                <p:cNvGrpSpPr/>
                <p:nvPr/>
              </p:nvGrpSpPr>
              <p:grpSpPr>
                <a:xfrm>
                  <a:off x="1168400" y="571500"/>
                  <a:ext cx="469900" cy="127000"/>
                  <a:chOff x="0" y="0"/>
                  <a:chExt cx="469900" cy="127000"/>
                </a:xfrm>
              </p:grpSpPr>
              <p:sp>
                <p:nvSpPr>
                  <p:cNvPr id="204" name="Circle">
                    <a:extLst>
                      <a:ext uri="{FF2B5EF4-FFF2-40B4-BE49-F238E27FC236}">
                        <a16:creationId xmlns:a16="http://schemas.microsoft.com/office/drawing/2014/main" id="{3B849516-6E5C-4599-C889-DEEA290BBABE}"/>
                      </a:ext>
                    </a:extLst>
                  </p:cNvPr>
                  <p:cNvSpPr/>
                  <p:nvPr/>
                </p:nvSpPr>
                <p:spPr>
                  <a:xfrm>
                    <a:off x="34290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  <p:sp>
                <p:nvSpPr>
                  <p:cNvPr id="205" name="Circle">
                    <a:extLst>
                      <a:ext uri="{FF2B5EF4-FFF2-40B4-BE49-F238E27FC236}">
                        <a16:creationId xmlns:a16="http://schemas.microsoft.com/office/drawing/2014/main" id="{DB5285A5-4704-361D-7C9D-680A9A3AAE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</p:grpSp>
          </p:grpSp>
          <p:sp>
            <p:nvSpPr>
              <p:cNvPr id="208" name="Line">
                <a:extLst>
                  <a:ext uri="{FF2B5EF4-FFF2-40B4-BE49-F238E27FC236}">
                    <a16:creationId xmlns:a16="http://schemas.microsoft.com/office/drawing/2014/main" id="{A142F324-C568-DB3D-1C46-0BE822F70814}"/>
                  </a:ext>
                </a:extLst>
              </p:cNvPr>
              <p:cNvSpPr/>
              <p:nvPr/>
            </p:nvSpPr>
            <p:spPr>
              <a:xfrm flipV="1">
                <a:off x="1281112" y="1074604"/>
                <a:ext cx="477920" cy="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09" name="Rectangle">
                <a:extLst>
                  <a:ext uri="{FF2B5EF4-FFF2-40B4-BE49-F238E27FC236}">
                    <a16:creationId xmlns:a16="http://schemas.microsoft.com/office/drawing/2014/main" id="{8AA0AB96-13F1-F509-B026-D7C895AA60E5}"/>
                  </a:ext>
                </a:extLst>
              </p:cNvPr>
              <p:cNvSpPr/>
              <p:nvPr/>
            </p:nvSpPr>
            <p:spPr>
              <a:xfrm>
                <a:off x="0" y="0"/>
                <a:ext cx="2744689" cy="2643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10" name="Line">
                <a:extLst>
                  <a:ext uri="{FF2B5EF4-FFF2-40B4-BE49-F238E27FC236}">
                    <a16:creationId xmlns:a16="http://schemas.microsoft.com/office/drawing/2014/main" id="{3B65F095-0F86-C52F-723B-A4C27DE93A45}"/>
                  </a:ext>
                </a:extLst>
              </p:cNvPr>
              <p:cNvSpPr/>
              <p:nvPr/>
            </p:nvSpPr>
            <p:spPr>
              <a:xfrm flipV="1">
                <a:off x="718079" y="132134"/>
                <a:ext cx="685800" cy="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</p:grpSp>
        <p:sp>
          <p:nvSpPr>
            <p:cNvPr id="212" name="Rectangle">
              <a:extLst>
                <a:ext uri="{FF2B5EF4-FFF2-40B4-BE49-F238E27FC236}">
                  <a16:creationId xmlns:a16="http://schemas.microsoft.com/office/drawing/2014/main" id="{A1263CDB-0DD3-5BDF-A444-DC2B1BB4DA4C}"/>
                </a:ext>
              </a:extLst>
            </p:cNvPr>
            <p:cNvSpPr/>
            <p:nvPr/>
          </p:nvSpPr>
          <p:spPr>
            <a:xfrm>
              <a:off x="2641600" y="3420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213" name="Rectangle">
              <a:extLst>
                <a:ext uri="{FF2B5EF4-FFF2-40B4-BE49-F238E27FC236}">
                  <a16:creationId xmlns:a16="http://schemas.microsoft.com/office/drawing/2014/main" id="{7FFFF153-B6A4-8120-1A4A-FDE06CBEF44B}"/>
                </a:ext>
              </a:extLst>
            </p:cNvPr>
            <p:cNvSpPr/>
            <p:nvPr/>
          </p:nvSpPr>
          <p:spPr>
            <a:xfrm>
              <a:off x="0" y="2364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214" name="droppedImage.pdf" descr="droppedImage.pdf">
              <a:extLst>
                <a:ext uri="{FF2B5EF4-FFF2-40B4-BE49-F238E27FC236}">
                  <a16:creationId xmlns:a16="http://schemas.microsoft.com/office/drawing/2014/main" id="{74C7164E-4E1A-393A-53F5-3DB5E2300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879" y="180327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15" name="droppedImage.pdf" descr="droppedImage.pdf">
              <a:extLst>
                <a:ext uri="{FF2B5EF4-FFF2-40B4-BE49-F238E27FC236}">
                  <a16:creationId xmlns:a16="http://schemas.microsoft.com/office/drawing/2014/main" id="{2230CF39-3DE6-85C3-38FF-2287DAF09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5063" y="84934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217" name="La luce visibile si ferma a         nm. Anche col miglior microscopio, non potremo mai “vedere”         nm =        cm…">
            <a:extLst>
              <a:ext uri="{FF2B5EF4-FFF2-40B4-BE49-F238E27FC236}">
                <a16:creationId xmlns:a16="http://schemas.microsoft.com/office/drawing/2014/main" id="{4AC0CB35-D83A-2F27-D3AB-4D12D8DCE087}"/>
              </a:ext>
            </a:extLst>
          </p:cNvPr>
          <p:cNvSpPr txBox="1"/>
          <p:nvPr/>
        </p:nvSpPr>
        <p:spPr>
          <a:xfrm>
            <a:off x="262862" y="7732087"/>
            <a:ext cx="12516051" cy="196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La luce </a:t>
            </a:r>
            <a:r>
              <a:rPr sz="4400" dirty="0" err="1">
                <a:latin typeface="Freestyle Script" panose="030804020302050B0404" pitchFamily="66" charset="0"/>
              </a:rPr>
              <a:t>visibile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ferma</a:t>
            </a:r>
            <a:r>
              <a:rPr sz="4400" dirty="0">
                <a:latin typeface="Freestyle Script" panose="030804020302050B0404" pitchFamily="66" charset="0"/>
              </a:rPr>
              <a:t> a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nm. Anche col </a:t>
            </a:r>
            <a:r>
              <a:rPr sz="4400" dirty="0" err="1">
                <a:latin typeface="Freestyle Script" panose="030804020302050B0404" pitchFamily="66" charset="0"/>
              </a:rPr>
              <a:t>miglior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microscopio</a:t>
            </a:r>
            <a:r>
              <a:rPr sz="4400" dirty="0">
                <a:latin typeface="Freestyle Script" panose="030804020302050B0404" pitchFamily="66" charset="0"/>
              </a:rPr>
              <a:t>, non </a:t>
            </a:r>
            <a:r>
              <a:rPr sz="4400" dirty="0" err="1">
                <a:latin typeface="Freestyle Script" panose="030804020302050B0404" pitchFamily="66" charset="0"/>
              </a:rPr>
              <a:t>potremo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mai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“vedere”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 =       </a:t>
            </a:r>
            <a:r>
              <a:rPr lang="en-US" sz="4400" dirty="0">
                <a:latin typeface="Freestyle Script" panose="030804020302050B0404" pitchFamily="66" charset="0"/>
              </a:rPr>
              <a:t>  </a:t>
            </a:r>
            <a:r>
              <a:rPr sz="4400" dirty="0">
                <a:latin typeface="Freestyle Script" panose="030804020302050B0404" pitchFamily="66" charset="0"/>
              </a:rPr>
              <a:t>cm</a:t>
            </a: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 err="1">
                <a:latin typeface="Freestyle Script" panose="030804020302050B0404" pitchFamily="66" charset="0"/>
              </a:rPr>
              <a:t>Servono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molto</a:t>
            </a:r>
            <a:r>
              <a:rPr sz="4400" dirty="0">
                <a:latin typeface="Freestyle Script" panose="030804020302050B0404" pitchFamily="66" charset="0"/>
              </a:rPr>
              <a:t> più piccola…</a:t>
            </a:r>
          </a:p>
        </p:txBody>
      </p:sp>
      <p:pic>
        <p:nvPicPr>
          <p:cNvPr id="218" name="Image" descr="Image">
            <a:extLst>
              <a:ext uri="{FF2B5EF4-FFF2-40B4-BE49-F238E27FC236}">
                <a16:creationId xmlns:a16="http://schemas.microsoft.com/office/drawing/2014/main" id="{7A81E13C-468E-37E7-133B-FDDC46643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6655" y="7874620"/>
            <a:ext cx="1134980" cy="261047"/>
          </a:xfrm>
          <a:prstGeom prst="rect">
            <a:avLst/>
          </a:prstGeom>
          <a:ln w="88900">
            <a:miter lim="400000"/>
          </a:ln>
        </p:spPr>
      </p:pic>
      <p:pic>
        <p:nvPicPr>
          <p:cNvPr id="219" name="Image" descr="Image">
            <a:extLst>
              <a:ext uri="{FF2B5EF4-FFF2-40B4-BE49-F238E27FC236}">
                <a16:creationId xmlns:a16="http://schemas.microsoft.com/office/drawing/2014/main" id="{7D6E395C-C4F6-AEEF-F08E-03ADA895A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0272" y="8468171"/>
            <a:ext cx="1045030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1" name="Image" descr="Image">
            <a:extLst>
              <a:ext uri="{FF2B5EF4-FFF2-40B4-BE49-F238E27FC236}">
                <a16:creationId xmlns:a16="http://schemas.microsoft.com/office/drawing/2014/main" id="{54937C86-B1C6-12E5-B4C5-2D0EB5A31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5224" y="8520966"/>
            <a:ext cx="10541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2237F33-6D40-A5E2-B98C-3EE05B2749CA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957813" y="2055152"/>
            <a:ext cx="9089174" cy="51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53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7" grpId="0" uiExpand="1" build="p" bldLvl="5" animBg="1" advAuto="0"/>
      <p:bldP spid="178" grpId="0" animBg="1" advAuto="0"/>
      <p:bldP spid="180" grpId="0" animBg="1" advAuto="0"/>
      <p:bldP spid="181" grpId="0" animBg="1" advAuto="0"/>
      <p:bldP spid="196" grpId="0" animBg="1" advAuto="0"/>
      <p:bldP spid="197" grpId="0" animBg="1" advAuto="0"/>
      <p:bldP spid="198" grpId="0" animBg="1" advAuto="0"/>
      <p:bldP spid="216" grpId="0" animBg="1" advAuto="0"/>
      <p:bldP spid="217" grpId="0" uiExpand="1" build="p" bldLvl="5" animBg="1" advAuto="0"/>
      <p:bldP spid="218" grpId="0" uiExpand="1" animBg="1" advAuto="0"/>
      <p:bldP spid="219" grpId="0" animBg="1" advAuto="0"/>
      <p:bldP spid="221" grpId="0" animBg="1" advAuto="0"/>
      <p:bldP spid="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3950486" y="2316677"/>
            <a:ext cx="5103828" cy="5120153"/>
          </a:xfrm>
          <a:prstGeom prst="rect">
            <a:avLst/>
          </a:prstGeom>
        </p:spPr>
      </p:pic>
      <p:sp>
        <p:nvSpPr>
          <p:cNvPr id="223" name="Meccanica Quantistica (MQ):…"/>
          <p:cNvSpPr txBox="1">
            <a:spLocks noGrp="1"/>
          </p:cNvSpPr>
          <p:nvPr>
            <p:ph type="body" sz="quarter" idx="1"/>
          </p:nvPr>
        </p:nvSpPr>
        <p:spPr>
          <a:xfrm>
            <a:off x="294859" y="1239283"/>
            <a:ext cx="6102385" cy="2238938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200"/>
              </a:spcBef>
              <a:buSzTx/>
              <a:buNone/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Meccanica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(MQ): </a:t>
            </a:r>
          </a:p>
          <a:p>
            <a:pPr marL="0" indent="0">
              <a:lnSpc>
                <a:spcPct val="70000"/>
              </a:lnSpc>
              <a:spcBef>
                <a:spcPts val="1200"/>
              </a:spcBef>
              <a:buSzTx/>
              <a:buNone/>
              <a:defRPr sz="2400"/>
            </a:pPr>
            <a:r>
              <a:rPr lang="en-US" sz="3800" dirty="0">
                <a:latin typeface="Freestyle Script" panose="030804020302050B0404" pitchFamily="66" charset="0"/>
              </a:rPr>
              <a:t>L</a:t>
            </a:r>
            <a:r>
              <a:rPr sz="3800" dirty="0">
                <a:latin typeface="Freestyle Script" panose="030804020302050B0404" pitchFamily="66" charset="0"/>
              </a:rPr>
              <a:t>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viceversa</a:t>
            </a:r>
            <a:r>
              <a:rPr sz="3800" dirty="0">
                <a:latin typeface="Freestyle Script" panose="030804020302050B0404" pitchFamily="66" charset="0"/>
              </a:rPr>
              <a:t> (ex. le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e.m.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composte</a:t>
            </a:r>
            <a:r>
              <a:rPr sz="3800" dirty="0">
                <a:latin typeface="Freestyle Script" panose="030804020302050B0404" pitchFamily="66" charset="0"/>
              </a:rPr>
              <a:t> da </a:t>
            </a:r>
            <a:r>
              <a:rPr sz="3800" dirty="0" err="1">
                <a:latin typeface="Freestyle Script" panose="030804020302050B0404" pitchFamily="66" charset="0"/>
              </a:rPr>
              <a:t>fotoni</a:t>
            </a:r>
            <a:r>
              <a:rPr sz="3800" dirty="0">
                <a:latin typeface="Freestyle Script" panose="030804020302050B0404" pitchFamily="66" charset="0"/>
              </a:rPr>
              <a:t>)</a:t>
            </a:r>
          </a:p>
        </p:txBody>
      </p:sp>
      <p:sp>
        <p:nvSpPr>
          <p:cNvPr id="224" name="Piccole distanze e …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Piccole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distanze</a:t>
            </a:r>
            <a:r>
              <a:rPr sz="10000" dirty="0">
                <a:latin typeface="Freestyle Script" panose="030804020302050B0404" pitchFamily="66" charset="0"/>
              </a:rPr>
              <a:t> e …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30" y="4140373"/>
            <a:ext cx="990601" cy="800101"/>
          </a:xfrm>
          <a:prstGeom prst="rect">
            <a:avLst/>
          </a:prstGeom>
          <a:ln w="88900">
            <a:miter lim="400000"/>
          </a:ln>
        </p:spPr>
      </p:pic>
      <p:sp>
        <p:nvSpPr>
          <p:cNvPr id="226" name="relazione di…"/>
          <p:cNvSpPr txBox="1"/>
          <p:nvPr/>
        </p:nvSpPr>
        <p:spPr>
          <a:xfrm>
            <a:off x="1131082" y="4032079"/>
            <a:ext cx="1441100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relazione di</a:t>
            </a:r>
          </a:p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De Broglie</a:t>
            </a:r>
          </a:p>
        </p:txBody>
      </p:sp>
      <p:sp>
        <p:nvSpPr>
          <p:cNvPr id="227" name="onda di lunghezza"/>
          <p:cNvSpPr txBox="1"/>
          <p:nvPr/>
        </p:nvSpPr>
        <p:spPr>
          <a:xfrm>
            <a:off x="2008530" y="3503930"/>
            <a:ext cx="2053447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onda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lunghezza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817" y="3595205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66179" y="4408417"/>
            <a:ext cx="807567" cy="264013"/>
          </a:xfrm>
          <a:prstGeom prst="rect">
            <a:avLst/>
          </a:prstGeom>
          <a:ln w="88900">
            <a:miter lim="400000"/>
          </a:ln>
        </p:spPr>
      </p:pic>
      <p:sp>
        <p:nvSpPr>
          <p:cNvPr id="230" name="particella con impulso (massa per velocità)"/>
          <p:cNvSpPr txBox="1"/>
          <p:nvPr/>
        </p:nvSpPr>
        <p:spPr>
          <a:xfrm>
            <a:off x="-62106" y="4972406"/>
            <a:ext cx="6564506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particella</a:t>
            </a:r>
            <a:r>
              <a:rPr sz="3600" dirty="0">
                <a:latin typeface="Freestyle Script" panose="030804020302050B0404" pitchFamily="66" charset="0"/>
              </a:rPr>
              <a:t> con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r>
              <a:rPr sz="3600" dirty="0">
                <a:latin typeface="Freestyle Script" panose="030804020302050B0404" pitchFamily="66" charset="0"/>
              </a:rPr>
              <a:t> (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034" y="5671464"/>
            <a:ext cx="15113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64" y="6672569"/>
            <a:ext cx="4816843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3" name="è detta costante di Planck"/>
          <p:cNvSpPr txBox="1"/>
          <p:nvPr/>
        </p:nvSpPr>
        <p:spPr>
          <a:xfrm>
            <a:off x="1185140" y="6016673"/>
            <a:ext cx="4171831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è detta costante di Planck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645" y="6100803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24" y="7830247"/>
            <a:ext cx="5032522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6" name="ed ha dimensioni"/>
          <p:cNvSpPr txBox="1"/>
          <p:nvPr/>
        </p:nvSpPr>
        <p:spPr>
          <a:xfrm>
            <a:off x="2210006" y="7174351"/>
            <a:ext cx="18995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ed ha dimensioni</a:t>
            </a:r>
          </a:p>
        </p:txBody>
      </p:sp>
      <p:sp>
        <p:nvSpPr>
          <p:cNvPr id="239" name="Relatività Speciale (RS):…"/>
          <p:cNvSpPr txBox="1"/>
          <p:nvPr/>
        </p:nvSpPr>
        <p:spPr>
          <a:xfrm>
            <a:off x="6879993" y="1239283"/>
            <a:ext cx="6102385" cy="22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1200"/>
              </a:spcBef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Relatività</a:t>
            </a:r>
            <a:r>
              <a:rPr sz="4400" dirty="0">
                <a:latin typeface="Freestyle Script" panose="030804020302050B0404" pitchFamily="66" charset="0"/>
              </a:rPr>
              <a:t> Speciale (RS):</a:t>
            </a:r>
          </a:p>
          <a:p>
            <a:pPr algn="l">
              <a:lnSpc>
                <a:spcPct val="70000"/>
              </a:lnSpc>
              <a:spcBef>
                <a:spcPts val="1200"/>
              </a:spcBef>
              <a:defRPr sz="2400"/>
            </a:pPr>
            <a:r>
              <a:rPr sz="3800" dirty="0">
                <a:latin typeface="Freestyle Script" panose="030804020302050B0404" pitchFamily="66" charset="0"/>
              </a:rPr>
              <a:t>A </a:t>
            </a:r>
            <a:r>
              <a:rPr sz="3800" dirty="0" err="1">
                <a:latin typeface="Freestyle Script" panose="030804020302050B0404" pitchFamily="66" charset="0"/>
              </a:rPr>
              <a:t>riposo</a:t>
            </a:r>
            <a:r>
              <a:rPr sz="3800" dirty="0">
                <a:latin typeface="Freestyle Script" panose="030804020302050B0404" pitchFamily="66" charset="0"/>
              </a:rPr>
              <a:t> la </a:t>
            </a:r>
            <a:r>
              <a:rPr sz="3800" dirty="0" err="1">
                <a:latin typeface="Freestyle Script" panose="030804020302050B0404" pitchFamily="66" charset="0"/>
              </a:rPr>
              <a:t>massa</a:t>
            </a:r>
            <a:r>
              <a:rPr sz="3800" dirty="0">
                <a:latin typeface="Freestyle Script" panose="030804020302050B0404" pitchFamily="66" charset="0"/>
              </a:rPr>
              <a:t> 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, a </a:t>
            </a:r>
            <a:r>
              <a:rPr sz="3800" dirty="0" err="1">
                <a:latin typeface="Freestyle Script" panose="030804020302050B0404" pitchFamily="66" charset="0"/>
              </a:rPr>
              <a:t>grande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impulso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l’impulso</a:t>
            </a:r>
            <a:r>
              <a:rPr sz="3800" dirty="0">
                <a:latin typeface="Freestyle Script" panose="030804020302050B0404" pitchFamily="66" charset="0"/>
              </a:rPr>
              <a:t> 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818" y="3555725"/>
            <a:ext cx="3365501" cy="469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2480" y="4551588"/>
            <a:ext cx="14478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330" y="5530704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3" name="nel limite"/>
          <p:cNvSpPr txBox="1"/>
          <p:nvPr/>
        </p:nvSpPr>
        <p:spPr>
          <a:xfrm>
            <a:off x="7173271" y="4943660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7064" y="4590494"/>
            <a:ext cx="1155701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0864" y="5491798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6" name="nel limite"/>
          <p:cNvSpPr txBox="1"/>
          <p:nvPr/>
        </p:nvSpPr>
        <p:spPr>
          <a:xfrm>
            <a:off x="11101804" y="4904754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700000">
            <a:off x="11043956" y="4239164"/>
            <a:ext cx="468001" cy="172958"/>
          </a:xfrm>
          <a:prstGeom prst="rect">
            <a:avLst/>
          </a:prstGeom>
          <a:ln w="889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100000">
            <a:off x="7817539" y="4250690"/>
            <a:ext cx="466906" cy="172553"/>
          </a:xfrm>
          <a:prstGeom prst="rect">
            <a:avLst/>
          </a:prstGeom>
          <a:ln w="88900">
            <a:miter lim="400000"/>
          </a:ln>
        </p:spPr>
      </p:pic>
      <p:sp>
        <p:nvSpPr>
          <p:cNvPr id="249" name="è la velocità della luce"/>
          <p:cNvSpPr txBox="1"/>
          <p:nvPr/>
        </p:nvSpPr>
        <p:spPr>
          <a:xfrm>
            <a:off x="7982542" y="5970906"/>
            <a:ext cx="370140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è la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luce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8368" y="6139041"/>
            <a:ext cx="165101" cy="1905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597" y="6616909"/>
            <a:ext cx="35941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6104" y="8876096"/>
            <a:ext cx="1955801" cy="863601"/>
          </a:xfrm>
          <a:prstGeom prst="rect">
            <a:avLst/>
          </a:prstGeom>
          <a:ln w="88900">
            <a:miter lim="400000"/>
          </a:ln>
        </p:spPr>
      </p:pic>
      <p:sp>
        <p:nvSpPr>
          <p:cNvPr id="253" name="Nota:   e   sono così importanti che i fisici delle particelle lavorano in un sistema di unità di misura (dette Unità Naturali) definito da           ."/>
          <p:cNvSpPr txBox="1"/>
          <p:nvPr/>
        </p:nvSpPr>
        <p:spPr>
          <a:xfrm>
            <a:off x="6607556" y="7014932"/>
            <a:ext cx="6275900" cy="115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/>
            </a:lvl1pPr>
          </a:lstStyle>
          <a:p>
            <a:r>
              <a:rPr sz="2800" dirty="0">
                <a:latin typeface="Freestyle Script" panose="030804020302050B0404" pitchFamily="66" charset="0"/>
              </a:rPr>
              <a:t>Nota:   </a:t>
            </a:r>
            <a:r>
              <a:rPr lang="en-US" sz="2800" dirty="0">
                <a:latin typeface="Freestyle Script" panose="030804020302050B0404" pitchFamily="66" charset="0"/>
              </a:rPr>
              <a:t> </a:t>
            </a:r>
            <a:r>
              <a:rPr sz="2800" dirty="0">
                <a:latin typeface="Freestyle Script" panose="030804020302050B0404" pitchFamily="66" charset="0"/>
              </a:rPr>
              <a:t>e   sono così </a:t>
            </a:r>
            <a:r>
              <a:rPr sz="2800" dirty="0" err="1">
                <a:latin typeface="Freestyle Script" panose="030804020302050B0404" pitchFamily="66" charset="0"/>
              </a:rPr>
              <a:t>importanti</a:t>
            </a:r>
            <a:r>
              <a:rPr sz="2800" dirty="0">
                <a:latin typeface="Freestyle Script" panose="030804020302050B0404" pitchFamily="66" charset="0"/>
              </a:rPr>
              <a:t> che </a:t>
            </a:r>
            <a:r>
              <a:rPr sz="2800" dirty="0" err="1">
                <a:latin typeface="Freestyle Script" panose="030804020302050B0404" pitchFamily="66" charset="0"/>
              </a:rPr>
              <a:t>i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fisici</a:t>
            </a:r>
            <a:r>
              <a:rPr sz="2800" dirty="0">
                <a:latin typeface="Freestyle Script" panose="030804020302050B0404" pitchFamily="66" charset="0"/>
              </a:rPr>
              <a:t> delle </a:t>
            </a:r>
            <a:r>
              <a:rPr sz="2800" dirty="0" err="1">
                <a:latin typeface="Freestyle Script" panose="030804020302050B0404" pitchFamily="66" charset="0"/>
              </a:rPr>
              <a:t>particelle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lavorano</a:t>
            </a:r>
            <a:r>
              <a:rPr sz="2800" dirty="0">
                <a:latin typeface="Freestyle Script" panose="030804020302050B0404" pitchFamily="66" charset="0"/>
              </a:rPr>
              <a:t> in un </a:t>
            </a:r>
            <a:r>
              <a:rPr sz="2800" dirty="0" err="1">
                <a:latin typeface="Freestyle Script" panose="030804020302050B0404" pitchFamily="66" charset="0"/>
              </a:rPr>
              <a:t>sistema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misura</a:t>
            </a:r>
            <a:r>
              <a:rPr sz="2800" dirty="0">
                <a:latin typeface="Freestyle Script" panose="030804020302050B0404" pitchFamily="66" charset="0"/>
              </a:rPr>
              <a:t> (</a:t>
            </a:r>
            <a:r>
              <a:rPr sz="2800" dirty="0" err="1">
                <a:latin typeface="Freestyle Script" panose="030804020302050B0404" pitchFamily="66" charset="0"/>
              </a:rPr>
              <a:t>dette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Naturali</a:t>
            </a:r>
            <a:r>
              <a:rPr sz="2800" dirty="0">
                <a:latin typeface="Freestyle Script" panose="030804020302050B0404" pitchFamily="66" charset="0"/>
              </a:rPr>
              <a:t>) </a:t>
            </a:r>
            <a:r>
              <a:rPr sz="2800" dirty="0" err="1">
                <a:latin typeface="Freestyle Script" panose="030804020302050B0404" pitchFamily="66" charset="0"/>
              </a:rPr>
              <a:t>definito</a:t>
            </a:r>
            <a:r>
              <a:rPr sz="2800" dirty="0">
                <a:latin typeface="Freestyle Script" panose="030804020302050B0404" pitchFamily="66" charset="0"/>
              </a:rPr>
              <a:t> da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522" y="7110454"/>
            <a:ext cx="150590" cy="20706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4428" y="7174275"/>
            <a:ext cx="122224" cy="141028"/>
          </a:xfrm>
          <a:prstGeom prst="rect">
            <a:avLst/>
          </a:prstGeom>
          <a:ln w="88900">
            <a:miter lim="400000"/>
          </a:ln>
        </p:spPr>
      </p:pic>
      <p:sp>
        <p:nvSpPr>
          <p:cNvPr id="257" name="Quindi MQ + RS ci dicono che"/>
          <p:cNvSpPr txBox="1"/>
          <p:nvPr/>
        </p:nvSpPr>
        <p:spPr>
          <a:xfrm>
            <a:off x="740586" y="8995751"/>
            <a:ext cx="371736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Quindi MQ + RS ci dicono che</a:t>
            </a:r>
          </a:p>
        </p:txBody>
      </p:sp>
      <p:sp>
        <p:nvSpPr>
          <p:cNvPr id="258" name="e dunque per piccole lunghezze ci vogliono grandi energie"/>
          <p:cNvSpPr txBox="1"/>
          <p:nvPr/>
        </p:nvSpPr>
        <p:spPr>
          <a:xfrm>
            <a:off x="7609657" y="8841472"/>
            <a:ext cx="5032523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dunque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piccole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lunghezze</a:t>
            </a:r>
            <a:r>
              <a:rPr sz="3600" dirty="0">
                <a:latin typeface="Freestyle Script" panose="030804020302050B0404" pitchFamily="66" charset="0"/>
              </a:rPr>
              <a:t> ci vogliono </a:t>
            </a:r>
            <a:r>
              <a:rPr sz="3600" dirty="0" err="1">
                <a:latin typeface="Freestyle Script" panose="030804020302050B0404" pitchFamily="66" charset="0"/>
              </a:rPr>
              <a:t>grandi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4B4080-D7D5-4EE2-81F1-B969CCC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05" y="8053655"/>
            <a:ext cx="2737071" cy="85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3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3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5" animBg="1" advAuto="0"/>
      <p:bldP spid="223" grpId="2" animBg="1" advAuto="0"/>
      <p:bldP spid="224" grpId="1" animBg="1" advAuto="0"/>
      <p:bldP spid="225" grpId="6" animBg="1" advAuto="0"/>
      <p:bldP spid="226" grpId="5" animBg="1" advAuto="0"/>
      <p:bldP spid="227" grpId="3" animBg="1" advAuto="0"/>
      <p:bldP spid="228" grpId="4" animBg="1" advAuto="0"/>
      <p:bldP spid="229" grpId="7" animBg="1" advAuto="0"/>
      <p:bldP spid="230" grpId="8" animBg="1" advAuto="0"/>
      <p:bldP spid="231" grpId="9" animBg="1" advAuto="0"/>
      <p:bldP spid="232" grpId="12" animBg="1" advAuto="0"/>
      <p:bldP spid="233" grpId="11" animBg="1" advAuto="0"/>
      <p:bldP spid="234" grpId="10" animBg="1" advAuto="0"/>
      <p:bldP spid="235" grpId="14" animBg="1" advAuto="0"/>
      <p:bldP spid="236" grpId="13" animBg="1" advAuto="0"/>
      <p:bldP spid="239" grpId="16" animBg="1" advAuto="0"/>
      <p:bldP spid="240" grpId="17" animBg="1" advAuto="0"/>
      <p:bldP spid="241" grpId="19" animBg="1" advAuto="0"/>
      <p:bldP spid="242" grpId="21" animBg="1" advAuto="0"/>
      <p:bldP spid="243" grpId="20" animBg="1" advAuto="0"/>
      <p:bldP spid="244" grpId="23" animBg="1" advAuto="0"/>
      <p:bldP spid="245" grpId="25" animBg="1" advAuto="0"/>
      <p:bldP spid="246" grpId="24" animBg="1" advAuto="0"/>
      <p:bldP spid="247" grpId="22" animBg="1" advAuto="0"/>
      <p:bldP spid="248" grpId="18" animBg="1" advAuto="0"/>
      <p:bldP spid="249" grpId="27" animBg="1" advAuto="0"/>
      <p:bldP spid="250" grpId="26" animBg="1" advAuto="0"/>
      <p:bldP spid="251" grpId="28" animBg="1" advAuto="0"/>
      <p:bldP spid="252" grpId="34" animBg="1" advAuto="0"/>
      <p:bldP spid="253" grpId="29" animBg="1" advAuto="0"/>
      <p:bldP spid="254" grpId="30" animBg="1" advAuto="0"/>
      <p:bldP spid="255" grpId="31" animBg="1" advAuto="0"/>
      <p:bldP spid="257" grpId="33" animBg="1" advAuto="0"/>
      <p:bldP spid="258" grpId="3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… grandi energie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</a:t>
            </a:r>
            <a:r>
              <a:rPr sz="10000" dirty="0" err="1">
                <a:latin typeface="Freestyle Script" panose="030804020302050B0404" pitchFamily="66" charset="0"/>
              </a:rPr>
              <a:t>grandi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energie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1583585"/>
            <a:ext cx="1955800" cy="863601"/>
          </a:xfrm>
          <a:prstGeom prst="rect">
            <a:avLst/>
          </a:prstGeom>
          <a:ln w="88900">
            <a:miter lim="400000"/>
          </a:ln>
        </p:spPr>
      </p:pic>
      <p:sp>
        <p:nvSpPr>
          <p:cNvPr id="262" name="Ma quanta energia ci serve?"/>
          <p:cNvSpPr txBox="1"/>
          <p:nvPr/>
        </p:nvSpPr>
        <p:spPr>
          <a:xfrm>
            <a:off x="3330026" y="1527024"/>
            <a:ext cx="460863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800" dirty="0">
                <a:latin typeface="Freestyle Script" panose="030804020302050B0404" pitchFamily="66" charset="0"/>
              </a:rPr>
              <a:t>Ma quanta </a:t>
            </a:r>
            <a:r>
              <a:rPr sz="4800" dirty="0" err="1">
                <a:latin typeface="Freestyle Script" panose="030804020302050B0404" pitchFamily="66" charset="0"/>
              </a:rPr>
              <a:t>energia</a:t>
            </a:r>
            <a:r>
              <a:rPr sz="4800" dirty="0">
                <a:latin typeface="Freestyle Script" panose="030804020302050B0404" pitchFamily="66" charset="0"/>
              </a:rPr>
              <a:t> ci serve?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0" y="1769852"/>
            <a:ext cx="3403600" cy="355601"/>
          </a:xfrm>
          <a:prstGeom prst="rect">
            <a:avLst/>
          </a:prstGeom>
          <a:ln w="88900">
            <a:miter lim="400000"/>
          </a:ln>
        </p:spPr>
      </p:pic>
      <p:sp>
        <p:nvSpPr>
          <p:cNvPr id="264" name="Pochissima! Con un Joule facciamo 18 ordini di grandezza meglio della luce visibile!…"/>
          <p:cNvSpPr txBox="1"/>
          <p:nvPr/>
        </p:nvSpPr>
        <p:spPr>
          <a:xfrm>
            <a:off x="268544" y="2617766"/>
            <a:ext cx="12467713" cy="3248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800" dirty="0" err="1">
                <a:latin typeface="Freestyle Script" panose="030804020302050B0404" pitchFamily="66" charset="0"/>
              </a:rPr>
              <a:t>Pochissima</a:t>
            </a:r>
            <a:r>
              <a:rPr sz="4800" dirty="0">
                <a:latin typeface="Freestyle Script" panose="030804020302050B0404" pitchFamily="66" charset="0"/>
              </a:rPr>
              <a:t>! Con un Joule facciamo 18 </a:t>
            </a:r>
            <a:r>
              <a:rPr sz="4800" dirty="0" err="1">
                <a:latin typeface="Freestyle Script" panose="030804020302050B0404" pitchFamily="66" charset="0"/>
              </a:rPr>
              <a:t>ordini</a:t>
            </a:r>
            <a:r>
              <a:rPr sz="4800" dirty="0">
                <a:latin typeface="Freestyle Script" panose="030804020302050B0404" pitchFamily="66" charset="0"/>
              </a:rPr>
              <a:t> di grandezza meglio </a:t>
            </a:r>
            <a:r>
              <a:rPr sz="4800" dirty="0" err="1">
                <a:latin typeface="Freestyle Script" panose="030804020302050B0404" pitchFamily="66" charset="0"/>
              </a:rPr>
              <a:t>della</a:t>
            </a:r>
            <a:r>
              <a:rPr sz="4800" dirty="0">
                <a:latin typeface="Freestyle Script" panose="030804020302050B0404" pitchFamily="66" charset="0"/>
              </a:rPr>
              <a:t> luce </a:t>
            </a:r>
            <a:r>
              <a:rPr sz="4800" dirty="0" err="1">
                <a:latin typeface="Freestyle Script" panose="030804020302050B0404" pitchFamily="66" charset="0"/>
              </a:rPr>
              <a:t>visibile</a:t>
            </a:r>
            <a:r>
              <a:rPr sz="4800" dirty="0">
                <a:latin typeface="Freestyle Script" panose="030804020302050B0404" pitchFamily="66" charset="0"/>
              </a:rPr>
              <a:t>!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800" dirty="0">
                <a:latin typeface="Freestyle Script" panose="030804020302050B0404" pitchFamily="66" charset="0"/>
              </a:rPr>
              <a:t>Tuttavia le nostre </a:t>
            </a:r>
            <a:r>
              <a:rPr sz="4800" dirty="0" err="1">
                <a:latin typeface="Freestyle Script" panose="030804020302050B0404" pitchFamily="66" charset="0"/>
              </a:rPr>
              <a:t>equazioni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si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riferiscono</a:t>
            </a:r>
            <a:r>
              <a:rPr sz="4800" dirty="0">
                <a:latin typeface="Freestyle Script" panose="030804020302050B0404" pitchFamily="66" charset="0"/>
              </a:rPr>
              <a:t> ad una </a:t>
            </a:r>
            <a:r>
              <a:rPr sz="4800" dirty="0" err="1">
                <a:latin typeface="Freestyle Script" panose="030804020302050B0404" pitchFamily="66" charset="0"/>
              </a:rPr>
              <a:t>singola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particella</a:t>
            </a:r>
            <a:r>
              <a:rPr sz="4800" dirty="0">
                <a:latin typeface="Freestyle Script" panose="030804020302050B0404" pitchFamily="66" charset="0"/>
              </a:rPr>
              <a:t> ed è molto difficile dare così </a:t>
            </a:r>
            <a:r>
              <a:rPr sz="4800" dirty="0" err="1">
                <a:latin typeface="Freestyle Script" panose="030804020302050B0404" pitchFamily="66" charset="0"/>
              </a:rPr>
              <a:t>tanta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energia</a:t>
            </a:r>
            <a:r>
              <a:rPr sz="4800" dirty="0">
                <a:latin typeface="Freestyle Script" panose="030804020302050B0404" pitchFamily="66" charset="0"/>
              </a:rPr>
              <a:t> a una </a:t>
            </a:r>
            <a:r>
              <a:rPr sz="4800" dirty="0" err="1">
                <a:latin typeface="Freestyle Script" panose="030804020302050B0404" pitchFamily="66" charset="0"/>
              </a:rPr>
              <a:t>singola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particella</a:t>
            </a:r>
            <a:r>
              <a:rPr sz="4800" dirty="0">
                <a:latin typeface="Freestyle Script" panose="030804020302050B0404" pitchFamily="66" charset="0"/>
              </a:rPr>
              <a:t> (il Joule non è </a:t>
            </a:r>
            <a:r>
              <a:rPr sz="4800" dirty="0" err="1">
                <a:latin typeface="Freestyle Script" panose="030804020302050B0404" pitchFamily="66" charset="0"/>
              </a:rPr>
              <a:t>l’unità</a:t>
            </a:r>
            <a:r>
              <a:rPr sz="4800" dirty="0">
                <a:latin typeface="Freestyle Script" panose="030804020302050B0404" pitchFamily="66" charset="0"/>
              </a:rPr>
              <a:t> di </a:t>
            </a:r>
            <a:r>
              <a:rPr sz="4800" dirty="0" err="1">
                <a:latin typeface="Freestyle Script" panose="030804020302050B0404" pitchFamily="66" charset="0"/>
              </a:rPr>
              <a:t>misura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adatta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all’energia</a:t>
            </a:r>
            <a:r>
              <a:rPr sz="4800" dirty="0">
                <a:latin typeface="Freestyle Script" panose="030804020302050B0404" pitchFamily="66" charset="0"/>
              </a:rPr>
              <a:t> di una </a:t>
            </a:r>
            <a:r>
              <a:rPr sz="4800" dirty="0" err="1">
                <a:latin typeface="Freestyle Script" panose="030804020302050B0404" pitchFamily="66" charset="0"/>
              </a:rPr>
              <a:t>singola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particella</a:t>
            </a:r>
            <a:r>
              <a:rPr sz="4800" dirty="0">
                <a:latin typeface="Freestyle Script" panose="030804020302050B0404" pitchFamily="66" charset="0"/>
              </a:rPr>
              <a:t>)</a:t>
            </a:r>
          </a:p>
        </p:txBody>
      </p:sp>
      <p:sp>
        <p:nvSpPr>
          <p:cNvPr id="265" name="L’energia di un elettrone in un campo elettrico"/>
          <p:cNvSpPr txBox="1"/>
          <p:nvPr/>
        </p:nvSpPr>
        <p:spPr>
          <a:xfrm>
            <a:off x="3330026" y="5966409"/>
            <a:ext cx="6599564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4300" dirty="0" err="1">
                <a:latin typeface="Freestyle Script" panose="030804020302050B0404" pitchFamily="66" charset="0"/>
              </a:rPr>
              <a:t>L’energia</a:t>
            </a:r>
            <a:r>
              <a:rPr sz="4300" dirty="0">
                <a:latin typeface="Freestyle Script" panose="030804020302050B0404" pitchFamily="66" charset="0"/>
              </a:rPr>
              <a:t> di un </a:t>
            </a:r>
            <a:r>
              <a:rPr sz="4300" dirty="0" err="1">
                <a:latin typeface="Freestyle Script" panose="030804020302050B0404" pitchFamily="66" charset="0"/>
              </a:rPr>
              <a:t>elettrone</a:t>
            </a:r>
            <a:r>
              <a:rPr sz="4300" dirty="0">
                <a:latin typeface="Freestyle Script" panose="030804020302050B0404" pitchFamily="66" charset="0"/>
              </a:rPr>
              <a:t> in un campo elettrico</a:t>
            </a:r>
          </a:p>
        </p:txBody>
      </p:sp>
      <p:grpSp>
        <p:nvGrpSpPr>
          <p:cNvPr id="284" name="Group"/>
          <p:cNvGrpSpPr/>
          <p:nvPr/>
        </p:nvGrpSpPr>
        <p:grpSpPr>
          <a:xfrm>
            <a:off x="294118" y="6515383"/>
            <a:ext cx="2510564" cy="2428857"/>
            <a:chOff x="0" y="0"/>
            <a:chExt cx="2510562" cy="2428856"/>
          </a:xfrm>
        </p:grpSpPr>
        <p:grpSp>
          <p:nvGrpSpPr>
            <p:cNvPr id="282" name="Group"/>
            <p:cNvGrpSpPr/>
            <p:nvPr/>
          </p:nvGrpSpPr>
          <p:grpSpPr>
            <a:xfrm>
              <a:off x="0" y="-1"/>
              <a:ext cx="2510563" cy="1961306"/>
              <a:chOff x="0" y="0"/>
              <a:chExt cx="2510562" cy="1961304"/>
            </a:xfrm>
          </p:grpSpPr>
          <p:sp>
            <p:nvSpPr>
              <p:cNvPr id="266" name="Line"/>
              <p:cNvSpPr/>
              <p:nvPr/>
            </p:nvSpPr>
            <p:spPr>
              <a:xfrm flipV="1">
                <a:off x="359713" y="4716"/>
                <a:ext cx="1" cy="185307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7" name="Line"/>
              <p:cNvSpPr/>
              <p:nvPr/>
            </p:nvSpPr>
            <p:spPr>
              <a:xfrm flipV="1">
                <a:off x="2166010" y="0"/>
                <a:ext cx="1" cy="185307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8" name="Line"/>
              <p:cNvSpPr/>
              <p:nvPr/>
            </p:nvSpPr>
            <p:spPr>
              <a:xfrm>
                <a:off x="961506" y="931254"/>
                <a:ext cx="86142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9" name="Circle"/>
              <p:cNvSpPr/>
              <p:nvPr/>
            </p:nvSpPr>
            <p:spPr>
              <a:xfrm>
                <a:off x="733850" y="876569"/>
                <a:ext cx="121921" cy="121921"/>
              </a:xfrm>
              <a:prstGeom prst="ellipse">
                <a:avLst/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270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62" y="79731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sp>
            <p:nvSpPr>
              <p:cNvPr id="271" name="Double Arrow"/>
              <p:cNvSpPr/>
              <p:nvPr/>
            </p:nvSpPr>
            <p:spPr>
              <a:xfrm>
                <a:off x="374060" y="1803412"/>
                <a:ext cx="1789657" cy="157893"/>
              </a:xfrm>
              <a:prstGeom prst="leftRightArrow">
                <a:avLst>
                  <a:gd name="adj1" fmla="val 26504"/>
                  <a:gd name="adj2" fmla="val 142529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272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74981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3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8036" y="479186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4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423" y="511531"/>
                <a:ext cx="416720" cy="2667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5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62" y="876569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6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62" y="1276024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7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8036" y="1673406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8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573400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9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71819"/>
                <a:ext cx="203200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80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370237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81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768656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</p:grpSp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631" y="2187556"/>
              <a:ext cx="1765301" cy="2413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pic>
        <p:nvPicPr>
          <p:cNvPr id="28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964" y="6755850"/>
            <a:ext cx="3821486" cy="329913"/>
          </a:xfrm>
          <a:prstGeom prst="rect">
            <a:avLst/>
          </a:prstGeom>
          <a:ln w="88900">
            <a:miter lim="400000"/>
          </a:ln>
        </p:spPr>
      </p:pic>
      <p:sp>
        <p:nvSpPr>
          <p:cNvPr id="286" name="L’ “elettronvolt” (eV) è l’unità di misura più appropriata per l’energia di una particella"/>
          <p:cNvSpPr txBox="1"/>
          <p:nvPr/>
        </p:nvSpPr>
        <p:spPr>
          <a:xfrm>
            <a:off x="3330026" y="7362207"/>
            <a:ext cx="8573218" cy="107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pPr>
              <a:lnSpc>
                <a:spcPct val="70000"/>
              </a:lnSpc>
            </a:pPr>
            <a:r>
              <a:rPr sz="4300" dirty="0">
                <a:latin typeface="Freestyle Script" panose="030804020302050B0404" pitchFamily="66" charset="0"/>
              </a:rPr>
              <a:t>L’ “</a:t>
            </a:r>
            <a:r>
              <a:rPr sz="4300" dirty="0" err="1">
                <a:latin typeface="Freestyle Script" panose="030804020302050B0404" pitchFamily="66" charset="0"/>
              </a:rPr>
              <a:t>elettronvolt</a:t>
            </a:r>
            <a:r>
              <a:rPr sz="4300" dirty="0">
                <a:latin typeface="Freestyle Script" panose="030804020302050B0404" pitchFamily="66" charset="0"/>
              </a:rPr>
              <a:t>” (eV) è </a:t>
            </a:r>
            <a:r>
              <a:rPr sz="4300" dirty="0" err="1">
                <a:latin typeface="Freestyle Script" panose="030804020302050B0404" pitchFamily="66" charset="0"/>
              </a:rPr>
              <a:t>l’unità</a:t>
            </a:r>
            <a:r>
              <a:rPr sz="4300" dirty="0">
                <a:latin typeface="Freestyle Script" panose="030804020302050B0404" pitchFamily="66" charset="0"/>
              </a:rPr>
              <a:t> di </a:t>
            </a:r>
            <a:r>
              <a:rPr sz="4300" dirty="0" err="1">
                <a:latin typeface="Freestyle Script" panose="030804020302050B0404" pitchFamily="66" charset="0"/>
              </a:rPr>
              <a:t>misura</a:t>
            </a:r>
            <a:r>
              <a:rPr sz="4300" dirty="0">
                <a:latin typeface="Freestyle Script" panose="030804020302050B0404" pitchFamily="66" charset="0"/>
              </a:rPr>
              <a:t> più </a:t>
            </a:r>
            <a:r>
              <a:rPr sz="4300" dirty="0" err="1">
                <a:latin typeface="Freestyle Script" panose="030804020302050B0404" pitchFamily="66" charset="0"/>
              </a:rPr>
              <a:t>appropriata</a:t>
            </a:r>
            <a:r>
              <a:rPr sz="4300" dirty="0">
                <a:latin typeface="Freestyle Script" panose="030804020302050B0404" pitchFamily="66" charset="0"/>
              </a:rPr>
              <a:t> per </a:t>
            </a:r>
            <a:r>
              <a:rPr sz="4300" dirty="0" err="1">
                <a:latin typeface="Freestyle Script" panose="030804020302050B0404" pitchFamily="66" charset="0"/>
              </a:rPr>
              <a:t>l’energia</a:t>
            </a:r>
            <a:r>
              <a:rPr sz="4300" dirty="0">
                <a:latin typeface="Freestyle Script" panose="030804020302050B0404" pitchFamily="66" charset="0"/>
              </a:rPr>
              <a:t> di una </a:t>
            </a:r>
            <a:r>
              <a:rPr sz="4300" dirty="0" err="1">
                <a:latin typeface="Freestyle Script" panose="030804020302050B0404" pitchFamily="66" charset="0"/>
              </a:rPr>
              <a:t>particella</a:t>
            </a:r>
            <a:endParaRPr sz="4300" dirty="0">
              <a:latin typeface="Freestyle Script" panose="030804020302050B0404" pitchFamily="66" charset="0"/>
            </a:endParaRP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0407" y="8469157"/>
            <a:ext cx="3784601" cy="355601"/>
          </a:xfrm>
          <a:prstGeom prst="rect">
            <a:avLst/>
          </a:prstGeom>
          <a:ln w="88900">
            <a:miter lim="400000"/>
          </a:ln>
        </p:spPr>
      </p:pic>
      <p:sp>
        <p:nvSpPr>
          <p:cNvPr id="288" name="Bisogna essere ambiziosi per fare meglio della luce!"/>
          <p:cNvSpPr txBox="1"/>
          <p:nvPr/>
        </p:nvSpPr>
        <p:spPr>
          <a:xfrm>
            <a:off x="3330026" y="8859803"/>
            <a:ext cx="8463855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4300" dirty="0">
                <a:latin typeface="Freestyle Script" panose="030804020302050B0404" pitchFamily="66" charset="0"/>
              </a:rPr>
              <a:t>Bisogna essere </a:t>
            </a:r>
            <a:r>
              <a:rPr sz="4300" dirty="0" err="1">
                <a:latin typeface="Freestyle Script" panose="030804020302050B0404" pitchFamily="66" charset="0"/>
              </a:rPr>
              <a:t>ambiziosi</a:t>
            </a:r>
            <a:r>
              <a:rPr sz="4300" dirty="0">
                <a:latin typeface="Freestyle Script" panose="030804020302050B0404" pitchFamily="66" charset="0"/>
              </a:rPr>
              <a:t> per fare meglio </a:t>
            </a:r>
            <a:r>
              <a:rPr sz="4300" dirty="0" err="1">
                <a:latin typeface="Freestyle Script" panose="030804020302050B0404" pitchFamily="66" charset="0"/>
              </a:rPr>
              <a:t>della</a:t>
            </a:r>
            <a:r>
              <a:rPr sz="4300" dirty="0">
                <a:latin typeface="Freestyle Script" panose="030804020302050B0404" pitchFamily="66" charset="0"/>
              </a:rPr>
              <a:t> luce</a:t>
            </a:r>
            <a:r>
              <a:rPr lang="en-US" sz="4300" dirty="0">
                <a:latin typeface="Freestyle Script" panose="030804020302050B0404" pitchFamily="66" charset="0"/>
              </a:rPr>
              <a:t> </a:t>
            </a:r>
            <a:r>
              <a:rPr lang="en-US" sz="4300" dirty="0" err="1">
                <a:latin typeface="Freestyle Script" panose="030804020302050B0404" pitchFamily="66" charset="0"/>
              </a:rPr>
              <a:t>visibile</a:t>
            </a:r>
            <a:r>
              <a:rPr sz="4300" dirty="0">
                <a:latin typeface="Freestyle Script" panose="030804020302050B0404" pitchFamily="66" charset="0"/>
              </a:rPr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animBg="1" advAuto="0"/>
      <p:bldP spid="261" grpId="2" animBg="1" advAuto="0"/>
      <p:bldP spid="262" grpId="3" animBg="1" advAuto="0"/>
      <p:bldP spid="263" grpId="4" animBg="1" advAuto="0"/>
      <p:bldP spid="264" grpId="5" uiExpand="1" build="p" bldLvl="5" animBg="1" advAuto="0"/>
      <p:bldP spid="265" grpId="7" animBg="1" advAuto="0"/>
      <p:bldP spid="284" grpId="6" animBg="1" advAuto="0"/>
      <p:bldP spid="285" grpId="8" animBg="1" advAuto="0"/>
      <p:bldP spid="286" grpId="9" animBg="1" advAuto="0"/>
      <p:bldP spid="287" grpId="10" animBg="1" advAuto="0"/>
      <p:bldP spid="288" grpId="1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… e grande ambizione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0000" dirty="0" err="1">
                <a:latin typeface="Freestyle Script" panose="030804020302050B0404" pitchFamily="66" charset="0"/>
              </a:rPr>
              <a:t>Grandi</a:t>
            </a:r>
            <a:r>
              <a:rPr lang="en-US" sz="10000" dirty="0">
                <a:latin typeface="Freestyle Script" panose="030804020302050B0404" pitchFamily="66" charset="0"/>
              </a:rPr>
              <a:t> idee e </a:t>
            </a:r>
            <a:r>
              <a:rPr lang="en-US" sz="10000" dirty="0" err="1">
                <a:latin typeface="Freestyle Script" panose="030804020302050B0404" pitchFamily="66" charset="0"/>
              </a:rPr>
              <a:t>g</a:t>
            </a:r>
            <a:r>
              <a:rPr sz="10000" dirty="0" err="1">
                <a:latin typeface="Freestyle Script" panose="030804020302050B0404" pitchFamily="66" charset="0"/>
              </a:rPr>
              <a:t>rande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ambizione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01" name="Da allora per oltre 100 anni l’uomo ha sviluppato acceleratori sempre più potenti, e quindi, sempre più grandi"/>
          <p:cNvSpPr txBox="1"/>
          <p:nvPr/>
        </p:nvSpPr>
        <p:spPr>
          <a:xfrm>
            <a:off x="158154" y="1544667"/>
            <a:ext cx="12736753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lang="en-US" sz="4800" dirty="0" err="1">
                <a:latin typeface="Freestyle Script" panose="030804020302050B0404" pitchFamily="66" charset="0"/>
              </a:rPr>
              <a:t>Negli</a:t>
            </a:r>
            <a:r>
              <a:rPr lang="en-US" sz="4800" dirty="0">
                <a:latin typeface="Freestyle Script" panose="030804020302050B0404" pitchFamily="66" charset="0"/>
              </a:rPr>
              <a:t> </a:t>
            </a:r>
            <a:r>
              <a:rPr lang="en-US" sz="4800" dirty="0" err="1">
                <a:latin typeface="Freestyle Script" panose="030804020302050B0404" pitchFamily="66" charset="0"/>
              </a:rPr>
              <a:t>ultimi</a:t>
            </a:r>
            <a:r>
              <a:rPr lang="en-US" sz="4800" dirty="0">
                <a:latin typeface="Freestyle Script" panose="030804020302050B0404" pitchFamily="66" charset="0"/>
              </a:rPr>
              <a:t> 5</a:t>
            </a:r>
            <a:r>
              <a:rPr sz="4800" dirty="0">
                <a:latin typeface="Freestyle Script" panose="030804020302050B0404" pitchFamily="66" charset="0"/>
              </a:rPr>
              <a:t>0</a:t>
            </a:r>
            <a:r>
              <a:rPr lang="en-US" sz="4800" dirty="0">
                <a:latin typeface="Freestyle Script" panose="030804020302050B0404" pitchFamily="66" charset="0"/>
              </a:rPr>
              <a:t>-60</a:t>
            </a:r>
            <a:r>
              <a:rPr sz="4800" dirty="0">
                <a:latin typeface="Freestyle Script" panose="030804020302050B0404" pitchFamily="66" charset="0"/>
              </a:rPr>
              <a:t> anni </a:t>
            </a:r>
            <a:r>
              <a:rPr sz="4800" dirty="0" err="1">
                <a:latin typeface="Freestyle Script" panose="030804020302050B0404" pitchFamily="66" charset="0"/>
              </a:rPr>
              <a:t>l’uomo</a:t>
            </a:r>
            <a:r>
              <a:rPr sz="4800" dirty="0">
                <a:latin typeface="Freestyle Script" panose="030804020302050B0404" pitchFamily="66" charset="0"/>
              </a:rPr>
              <a:t> ha </a:t>
            </a:r>
            <a:r>
              <a:rPr sz="4800" dirty="0" err="1">
                <a:latin typeface="Freestyle Script" panose="030804020302050B0404" pitchFamily="66" charset="0"/>
              </a:rPr>
              <a:t>sviluppato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acceleratori</a:t>
            </a:r>
            <a:r>
              <a:rPr sz="4800" dirty="0">
                <a:latin typeface="Freestyle Script" panose="030804020302050B0404" pitchFamily="66" charset="0"/>
              </a:rPr>
              <a:t> sempre più </a:t>
            </a:r>
            <a:r>
              <a:rPr sz="4800" dirty="0" err="1">
                <a:latin typeface="Freestyle Script" panose="030804020302050B0404" pitchFamily="66" charset="0"/>
              </a:rPr>
              <a:t>potenti</a:t>
            </a:r>
            <a:r>
              <a:rPr sz="4800" dirty="0">
                <a:latin typeface="Freestyle Script" panose="030804020302050B0404" pitchFamily="66" charset="0"/>
              </a:rPr>
              <a:t>, e quindi, sempre più </a:t>
            </a:r>
            <a:r>
              <a:rPr sz="4800" dirty="0" err="1">
                <a:latin typeface="Freestyle Script" panose="030804020302050B0404" pitchFamily="66" charset="0"/>
              </a:rPr>
              <a:t>grandi</a:t>
            </a:r>
            <a:endParaRPr sz="4800" dirty="0">
              <a:latin typeface="Freestyle Script" panose="030804020302050B0404" pitchFamily="66" charset="0"/>
            </a:endParaRP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2842640"/>
            <a:ext cx="7620001" cy="6883401"/>
          </a:xfrm>
          <a:prstGeom prst="rect">
            <a:avLst/>
          </a:prstGeom>
          <a:ln w="88900">
            <a:miter lim="400000"/>
          </a:ln>
        </p:spPr>
      </p:pic>
      <p:sp>
        <p:nvSpPr>
          <p:cNvPr id="303" name="Per dare maggiore energia alle particelle si possono sfruttare acceleratori circolari in cui le particelle vengono accelerate per milioni e milioni di giri e quindi per distanze enormi"/>
          <p:cNvSpPr txBox="1"/>
          <p:nvPr/>
        </p:nvSpPr>
        <p:spPr>
          <a:xfrm>
            <a:off x="7805065" y="2933289"/>
            <a:ext cx="5089842" cy="293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>
              <a:lnSpc>
                <a:spcPct val="80000"/>
              </a:lnSpc>
            </a:pPr>
            <a:r>
              <a:rPr sz="3800" dirty="0">
                <a:latin typeface="Freestyle Script" panose="030804020302050B0404" pitchFamily="66" charset="0"/>
              </a:rPr>
              <a:t>Per dare </a:t>
            </a:r>
            <a:r>
              <a:rPr sz="3800" dirty="0" err="1">
                <a:latin typeface="Freestyle Script" panose="030804020302050B0404" pitchFamily="66" charset="0"/>
              </a:rPr>
              <a:t>maggiore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 alle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possono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sfruttare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acceleratori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circolari</a:t>
            </a:r>
            <a:r>
              <a:rPr sz="3800" dirty="0">
                <a:latin typeface="Freestyle Script" panose="030804020302050B0404" pitchFamily="66" charset="0"/>
              </a:rPr>
              <a:t> in cui 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vengono accelerate per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di </a:t>
            </a:r>
            <a:r>
              <a:rPr sz="3800" dirty="0" err="1">
                <a:latin typeface="Freestyle Script" panose="030804020302050B0404" pitchFamily="66" charset="0"/>
              </a:rPr>
              <a:t>giri</a:t>
            </a:r>
            <a:r>
              <a:rPr sz="3800" dirty="0">
                <a:latin typeface="Freestyle Script" panose="030804020302050B0404" pitchFamily="66" charset="0"/>
              </a:rPr>
              <a:t> e quindi per </a:t>
            </a:r>
            <a:r>
              <a:rPr sz="3800" dirty="0" err="1">
                <a:latin typeface="Freestyle Script" panose="030804020302050B0404" pitchFamily="66" charset="0"/>
              </a:rPr>
              <a:t>distanze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enormi</a:t>
            </a:r>
            <a:endParaRPr sz="3800" dirty="0">
              <a:latin typeface="Freestyle Script" panose="030804020302050B0404" pitchFamily="66" charset="0"/>
            </a:endParaRPr>
          </a:p>
        </p:txBody>
      </p:sp>
      <p:sp>
        <p:nvSpPr>
          <p:cNvPr id="305" name="LHC (Large Hadron Collider)"/>
          <p:cNvSpPr txBox="1"/>
          <p:nvPr/>
        </p:nvSpPr>
        <p:spPr>
          <a:xfrm>
            <a:off x="8171380" y="6015219"/>
            <a:ext cx="417422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4000" b="1" dirty="0">
                <a:latin typeface="Freestyle Script" panose="030804020302050B0404" pitchFamily="66" charset="0"/>
              </a:rPr>
              <a:t>LHC (Large Hadron Collider)</a:t>
            </a:r>
          </a:p>
        </p:txBody>
      </p:sp>
      <p:sp>
        <p:nvSpPr>
          <p:cNvPr id="306" name="Accelera protoni"/>
          <p:cNvSpPr txBox="1"/>
          <p:nvPr/>
        </p:nvSpPr>
        <p:spPr>
          <a:xfrm>
            <a:off x="9175661" y="6573372"/>
            <a:ext cx="216565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3800" dirty="0" err="1">
                <a:latin typeface="Freestyle Script" panose="030804020302050B0404" pitchFamily="66" charset="0"/>
              </a:rPr>
              <a:t>Accelera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protoni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790DEC0-B20F-4A1B-AA92-AA43E8499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86" y="8267851"/>
            <a:ext cx="127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C92301-3E9F-4047-874A-F10DCDF3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36" y="8692605"/>
            <a:ext cx="17145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5B113A1-BD6A-411A-B0EE-2ED7D786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986" y="9168158"/>
            <a:ext cx="1778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4A55256-BF9C-4F38-8B69-4EF662A9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36" y="7728797"/>
            <a:ext cx="3492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DB9A4E0-DAD0-4E02-BD5E-2F5BC9AC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36" y="7304043"/>
            <a:ext cx="14097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  <p:bldP spid="302" grpId="4" animBg="1" advAuto="0"/>
      <p:bldP spid="303" grpId="3" animBg="1" advAuto="0"/>
      <p:bldP spid="305" grpId="5" animBg="1" advAuto="0"/>
      <p:bldP spid="306" grpId="6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e interazioni fondamental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Le interazioni </a:t>
            </a:r>
            <a:r>
              <a:rPr sz="11000" dirty="0" err="1">
                <a:latin typeface="Freestyle Script" panose="030804020302050B0404" pitchFamily="66" charset="0"/>
              </a:rPr>
              <a:t>fondamentali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Una forza della natura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Una forza </a:t>
            </a:r>
            <a:r>
              <a:rPr sz="10000" dirty="0" err="1">
                <a:latin typeface="Freestyle Script" panose="030804020302050B0404" pitchFamily="66" charset="0"/>
              </a:rPr>
              <a:t>della</a:t>
            </a:r>
            <a:r>
              <a:rPr sz="10000" dirty="0">
                <a:latin typeface="Freestyle Script" panose="030804020302050B0404" pitchFamily="66" charset="0"/>
              </a:rPr>
              <a:t> natura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18" y="4494584"/>
            <a:ext cx="5637164" cy="4247393"/>
          </a:xfrm>
          <a:prstGeom prst="rect">
            <a:avLst/>
          </a:prstGeom>
          <a:ln w="88900">
            <a:miter lim="400000"/>
          </a:ln>
        </p:spPr>
      </p:pic>
      <p:sp>
        <p:nvSpPr>
          <p:cNvPr id="334" name="Le teorie formulate (e confermate dagli esperimenti) fino ad oggi ci permettono di identificare 4 diverse forze responsabili di tutte le interazioni conosciute"/>
          <p:cNvSpPr txBox="1"/>
          <p:nvPr/>
        </p:nvSpPr>
        <p:spPr>
          <a:xfrm>
            <a:off x="923998" y="1240440"/>
            <a:ext cx="1151286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Le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formulate (e </a:t>
            </a:r>
            <a:r>
              <a:rPr sz="4400" dirty="0" err="1">
                <a:latin typeface="Freestyle Script" panose="030804020302050B0404" pitchFamily="66" charset="0"/>
              </a:rPr>
              <a:t>confermate</a:t>
            </a:r>
            <a:r>
              <a:rPr sz="4400" dirty="0">
                <a:latin typeface="Freestyle Script" panose="030804020302050B0404" pitchFamily="66" charset="0"/>
              </a:rPr>
              <a:t> dagli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) </a:t>
            </a:r>
            <a:r>
              <a:rPr sz="4400" dirty="0" err="1">
                <a:latin typeface="Freestyle Script" panose="030804020302050B0404" pitchFamily="66" charset="0"/>
              </a:rPr>
              <a:t>fino</a:t>
            </a:r>
            <a:r>
              <a:rPr sz="4400" dirty="0">
                <a:latin typeface="Freestyle Script" panose="030804020302050B0404" pitchFamily="66" charset="0"/>
              </a:rPr>
              <a:t> ad oggi ci </a:t>
            </a:r>
            <a:r>
              <a:rPr sz="4400" dirty="0" err="1">
                <a:latin typeface="Freestyle Script" panose="030804020302050B0404" pitchFamily="66" charset="0"/>
              </a:rPr>
              <a:t>permettono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identificare</a:t>
            </a:r>
            <a:r>
              <a:rPr sz="4400" dirty="0">
                <a:latin typeface="Freestyle Script" panose="030804020302050B0404" pitchFamily="66" charset="0"/>
              </a:rPr>
              <a:t> 4 diverse </a:t>
            </a:r>
            <a:r>
              <a:rPr sz="4400" dirty="0" err="1">
                <a:latin typeface="Freestyle Script" panose="030804020302050B0404" pitchFamily="66" charset="0"/>
              </a:rPr>
              <a:t>forze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responsabili</a:t>
            </a:r>
            <a:r>
              <a:rPr sz="4400" dirty="0">
                <a:latin typeface="Freestyle Script" panose="030804020302050B0404" pitchFamily="66" charset="0"/>
              </a:rPr>
              <a:t> di tutte le interazioni </a:t>
            </a:r>
            <a:r>
              <a:rPr sz="4400" dirty="0" err="1">
                <a:latin typeface="Freestyle Script" panose="030804020302050B0404" pitchFamily="66" charset="0"/>
              </a:rPr>
              <a:t>conosciute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35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2828739">
            <a:off x="2716868" y="5115314"/>
            <a:ext cx="2239882" cy="405070"/>
          </a:xfrm>
          <a:prstGeom prst="rect">
            <a:avLst/>
          </a:prstGeom>
        </p:spPr>
      </p:pic>
      <p:sp>
        <p:nvSpPr>
          <p:cNvPr id="337" name="Raggio di interazione infinito…"/>
          <p:cNvSpPr txBox="1"/>
          <p:nvPr/>
        </p:nvSpPr>
        <p:spPr>
          <a:xfrm>
            <a:off x="166912" y="3355843"/>
            <a:ext cx="3588822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gravitone (non osservato)</a:t>
            </a:r>
          </a:p>
        </p:txBody>
      </p:sp>
      <p:pic>
        <p:nvPicPr>
          <p:cNvPr id="338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997839">
            <a:off x="8133551" y="7310982"/>
            <a:ext cx="2177469" cy="405069"/>
          </a:xfrm>
          <a:prstGeom prst="rect">
            <a:avLst/>
          </a:prstGeom>
        </p:spPr>
      </p:pic>
      <p:sp>
        <p:nvSpPr>
          <p:cNvPr id="340" name="Raggio di interazione infinito…"/>
          <p:cNvSpPr txBox="1"/>
          <p:nvPr/>
        </p:nvSpPr>
        <p:spPr>
          <a:xfrm>
            <a:off x="10445446" y="7465633"/>
            <a:ext cx="2136160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fotone</a:t>
            </a:r>
          </a:p>
        </p:txBody>
      </p:sp>
      <p:pic>
        <p:nvPicPr>
          <p:cNvPr id="341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659975">
            <a:off x="6671177" y="5165621"/>
            <a:ext cx="3442402" cy="405069"/>
          </a:xfrm>
          <a:prstGeom prst="rect">
            <a:avLst/>
          </a:prstGeom>
        </p:spPr>
      </p:pic>
      <p:sp>
        <p:nvSpPr>
          <p:cNvPr id="343" name="Questa forza cresce con la distanza e “confina” le particelle…"/>
          <p:cNvSpPr txBox="1"/>
          <p:nvPr/>
        </p:nvSpPr>
        <p:spPr>
          <a:xfrm>
            <a:off x="10132641" y="3774689"/>
            <a:ext cx="2939303" cy="2122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Questa forza cresce con la distanza e “confina” le particelle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gluone (osservato indirettamente)</a:t>
            </a:r>
          </a:p>
        </p:txBody>
      </p:sp>
      <p:pic>
        <p:nvPicPr>
          <p:cNvPr id="344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9203673">
            <a:off x="2540578" y="7216888"/>
            <a:ext cx="2194707" cy="405070"/>
          </a:xfrm>
          <a:prstGeom prst="rect">
            <a:avLst/>
          </a:prstGeom>
        </p:spPr>
      </p:pic>
      <p:sp>
        <p:nvSpPr>
          <p:cNvPr id="346" name="Raggio di interazione finito…"/>
          <p:cNvSpPr txBox="1"/>
          <p:nvPr/>
        </p:nvSpPr>
        <p:spPr>
          <a:xfrm>
            <a:off x="177661" y="6919432"/>
            <a:ext cx="2846897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Mediatori = bosoni W e Z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(osservati e valsi il Nobel a Carlo Rubbia)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fill="hold" grpId="1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1" animBg="1" advAuto="0"/>
      <p:bldP spid="333" grpId="3" animBg="1" advAuto="0"/>
      <p:bldP spid="334" grpId="2" animBg="1" advAuto="0"/>
      <p:bldP spid="335" grpId="4" animBg="1" advAuto="0"/>
      <p:bldP spid="337" grpId="5" animBg="1" advAuto="0"/>
      <p:bldP spid="338" grpId="6" animBg="1" advAuto="0"/>
      <p:bldP spid="340" grpId="7" animBg="1" advAuto="0"/>
      <p:bldP spid="341" grpId="10" animBg="1" advAuto="0"/>
      <p:bldP spid="343" grpId="11" animBg="1" advAuto="0"/>
      <p:bldP spid="344" grpId="8" animBg="1" advAuto="0"/>
      <p:bldP spid="346" grpId="9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ustom 1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FF2319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1961</Words>
  <Application>Microsoft Office PowerPoint</Application>
  <PresentationFormat>Custom</PresentationFormat>
  <Paragraphs>186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Chalkduster</vt:lpstr>
      <vt:lpstr>Freestyle Script</vt:lpstr>
      <vt:lpstr>Gill Sans</vt:lpstr>
      <vt:lpstr>Helvetica Neue</vt:lpstr>
      <vt:lpstr>Chalkboard</vt:lpstr>
      <vt:lpstr>La fisica teorica delle particelle elementari</vt:lpstr>
      <vt:lpstr>Il metodo scientifico</vt:lpstr>
      <vt:lpstr>La fisica riduzionista</vt:lpstr>
      <vt:lpstr>Sempre più piccolo…</vt:lpstr>
      <vt:lpstr>Piccole distanze e …</vt:lpstr>
      <vt:lpstr>… grandi energie</vt:lpstr>
      <vt:lpstr>Grandi idee e grande ambizione</vt:lpstr>
      <vt:lpstr>Le interazioni fondamentali</vt:lpstr>
      <vt:lpstr>Una forza della natura</vt:lpstr>
      <vt:lpstr>La gravità</vt:lpstr>
      <vt:lpstr>La gravità</vt:lpstr>
      <vt:lpstr>L’elettromagnetismo</vt:lpstr>
      <vt:lpstr>Le interazioni deboli</vt:lpstr>
      <vt:lpstr>La forza forte</vt:lpstr>
      <vt:lpstr>La teoria quantistica dei campi</vt:lpstr>
      <vt:lpstr>Campi, quanti e simmetrie</vt:lpstr>
      <vt:lpstr>Simmetrie …</vt:lpstr>
      <vt:lpstr>… infrante</vt:lpstr>
      <vt:lpstr>Il Modello Standard</vt:lpstr>
      <vt:lpstr>Particelle elementari</vt:lpstr>
      <vt:lpstr>PowerPoint Presentation</vt:lpstr>
      <vt:lpstr>Simmetrie infrante</vt:lpstr>
      <vt:lpstr>Il Modello di Higgs</vt:lpstr>
      <vt:lpstr>La scoperta in diretta</vt:lpstr>
      <vt:lpstr>E ora?</vt:lpstr>
      <vt:lpstr>Tutto funziona ma…</vt:lpstr>
      <vt:lpstr>… non è finita qui!</vt:lpstr>
      <vt:lpstr>PowerPoint Presentation</vt:lpstr>
      <vt:lpstr>…E IL MEGLIO DEVE ANCORA VENIRE!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Galileo a Higgs: un viaggio lungo 400 anni</dc:title>
  <dc:creator>Riccardo Torre</dc:creator>
  <cp:lastModifiedBy>Riccardo Torre</cp:lastModifiedBy>
  <cp:revision>178</cp:revision>
  <dcterms:modified xsi:type="dcterms:W3CDTF">2024-03-05T08:00:24Z</dcterms:modified>
</cp:coreProperties>
</file>