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Play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4nD9Q/TES+0Wc09HOXYiIML4z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B4049B-178A-41E5-AD9A-0583CB2C727A}">
  <a:tblStyle styleId="{FAB4049B-178A-41E5-AD9A-0583CB2C727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Play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upercomputing-icsc.it/2023/12/20/al-termine-lannual-meeting-dello-spoke-2-di-icsc/" TargetMode="External"/><Relationship Id="rId4" Type="http://schemas.openxmlformats.org/officeDocument/2006/relationships/hyperlink" Target="https://www.supercomputing-icsc.it/2023/12/20/al-termine-lannual-meeting-dello-spoke-2-di-icsc/" TargetMode="External"/><Relationship Id="rId5" Type="http://schemas.openxmlformats.org/officeDocument/2006/relationships/hyperlink" Target="https://www.supercomputing-icsc.it/2023/12/20/al-termine-lannual-meeting-dello-spoke-2-di-icsc/" TargetMode="External"/><Relationship Id="rId6" Type="http://schemas.openxmlformats.org/officeDocument/2006/relationships/hyperlink" Target="https://www.supercomputing-icsc.it/2023/12/20/al-termine-lannual-meeting-dello-spoke-2-di-icsc/" TargetMode="External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acojih-iZLTPrUDSmsoD2uLgRGakh1mv/edi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d/1UiQqOkqWDL_VqYAP-9DJU8-k28XsKmJHK9uMIDbTEUg/edit#gid=0" TargetMode="External"/><Relationship Id="rId4" Type="http://schemas.openxmlformats.org/officeDocument/2006/relationships/hyperlink" Target="https://docs.google.com/document/d/1LjNJicvkuc48XLkcEcE1pUlKNpgtz1jc/ed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/>
              <a:t>News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800"/>
              <a:t>Riunione WP leaders Spoke2 - 26 gennaio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Richieste RAC</a:t>
            </a:r>
            <a:endParaRPr/>
          </a:p>
        </p:txBody>
      </p:sp>
      <p:sp>
        <p:nvSpPr>
          <p:cNvPr id="141" name="Google Shape;141;p10"/>
          <p:cNvSpPr txBox="1"/>
          <p:nvPr>
            <p:ph idx="1" type="body"/>
          </p:nvPr>
        </p:nvSpPr>
        <p:spPr>
          <a:xfrm>
            <a:off x="480848" y="1690688"/>
            <a:ext cx="671873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Siamo un po’ al gossip, ma ci risulta: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en-GB">
                <a:solidFill>
                  <a:srgbClr val="002060"/>
                </a:solidFill>
              </a:rPr>
              <a:t>Valutate tecnicamente tutte le richieste arrivate entro il 2 Gennaio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en-GB">
                <a:solidFill>
                  <a:srgbClr val="002060"/>
                </a:solidFill>
              </a:rPr>
              <a:t>Scartate alcune “senza senso” (insider info ci dice che non riguardi Spoke 2, ma non ne abbiamo la prova)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en-GB">
                <a:solidFill>
                  <a:srgbClr val="002060"/>
                </a:solidFill>
              </a:rPr>
              <a:t>Settimana prossima cominciano a dare le allocazioni?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en-GB">
                <a:solidFill>
                  <a:srgbClr val="002060"/>
                </a:solidFill>
              </a:rPr>
              <a:t>Aver manda tutto speriamo paghi (al momento siamo 29/41  = 71%)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Altro gossip è che le richieste sono “altine”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Pare che Spoke2 sia più che altro roba cloud, gli altri più che altro CINECA</a:t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606" y="1825625"/>
            <a:ext cx="4946995" cy="280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 txBox="1"/>
          <p:nvPr/>
        </p:nvSpPr>
        <p:spPr>
          <a:xfrm>
            <a:off x="8068962" y="5078627"/>
            <a:ext cx="3052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le richieste FPGA al momento “fuori modulo”; quelle al CNAF (U50) disponibili </a:t>
            </a:r>
            <a:r>
              <a:rPr lang="en-GB" sz="1800">
                <a:solidFill>
                  <a:schemeClr val="dk1"/>
                </a:solidFill>
              </a:rPr>
              <a:t>→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Simone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type="title"/>
          </p:nvPr>
        </p:nvSpPr>
        <p:spPr>
          <a:xfrm>
            <a:off x="176049" y="2522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Innovation Grants</a:t>
            </a:r>
            <a:endParaRPr/>
          </a:p>
        </p:txBody>
      </p:sp>
      <p:sp>
        <p:nvSpPr>
          <p:cNvPr id="149" name="Google Shape;149;p11"/>
          <p:cNvSpPr txBox="1"/>
          <p:nvPr>
            <p:ph idx="1" type="body"/>
          </p:nvPr>
        </p:nvSpPr>
        <p:spPr>
          <a:xfrm>
            <a:off x="838200" y="1825625"/>
            <a:ext cx="385992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Altri 2 approvati: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24384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5714"/>
              <a:buChar char="•"/>
            </a:pPr>
            <a:r>
              <a:rPr b="1" lang="en-GB"/>
              <a:t>SowStain</a:t>
            </a:r>
            <a:r>
              <a:rPr lang="en-GB"/>
              <a:t> (Digital Twins for Precision Agriculture) con </a:t>
            </a:r>
            <a:r>
              <a:rPr b="1" lang="en-GB"/>
              <a:t>UniCal</a:t>
            </a:r>
            <a:r>
              <a:rPr lang="en-GB"/>
              <a:t> + altri 11 partner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384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5714"/>
              <a:buChar char="•"/>
            </a:pPr>
            <a:r>
              <a:rPr lang="en-GB"/>
              <a:t> </a:t>
            </a:r>
            <a:r>
              <a:rPr b="1" lang="en-GB"/>
              <a:t>SAFE</a:t>
            </a:r>
            <a:r>
              <a:rPr lang="en-GB"/>
              <a:t> (Edge AI Anomaly Detection System for Critical Environments) con </a:t>
            </a:r>
            <a:r>
              <a:rPr b="1" lang="en-GB"/>
              <a:t>UniBO</a:t>
            </a:r>
            <a:r>
              <a:rPr lang="en-GB"/>
              <a:t>, Bonfiglioli, Tampieri, SECO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50" name="Google Shape;1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6379" y="0"/>
            <a:ext cx="5002849" cy="553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3878" y="2375337"/>
            <a:ext cx="4511455" cy="423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Associazione WP / Innovation Grants</a:t>
            </a:r>
            <a:endParaRPr/>
          </a:p>
        </p:txBody>
      </p:sp>
      <p:sp>
        <p:nvSpPr>
          <p:cNvPr id="157" name="Google Shape;157;p12"/>
          <p:cNvSpPr txBox="1"/>
          <p:nvPr>
            <p:ph idx="1" type="body"/>
          </p:nvPr>
        </p:nvSpPr>
        <p:spPr>
          <a:xfrm>
            <a:off x="838200" y="1825625"/>
            <a:ext cx="504361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193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Abbiamo detto a Casalecchio che volevamo seguire (dove sensato) I progressi degli IG nei meeting standard WP.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Matrice Proposta 			→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Nota dall’Hub: I report Milestones per gli IG saranno gestiti comunque dalle ditte, che chiederanno delle parti agli affiliati</a:t>
            </a:r>
            <a:endParaRPr/>
          </a:p>
        </p:txBody>
      </p:sp>
      <p:graphicFrame>
        <p:nvGraphicFramePr>
          <p:cNvPr id="158" name="Google Shape;158;p12"/>
          <p:cNvGraphicFramePr/>
          <p:nvPr/>
        </p:nvGraphicFramePr>
        <p:xfrm>
          <a:off x="6126893" y="169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{FAB4049B-178A-41E5-AD9A-0583CB2C727A}</a:tableStyleId>
              </a:tblPr>
              <a:tblGrid>
                <a:gridCol w="1844425"/>
                <a:gridCol w="1852375"/>
                <a:gridCol w="1713275"/>
              </a:tblGrid>
              <a:tr h="202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/>
                        <a:t>TITOLO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/>
                        <a:t>DITTE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/>
                        <a:t>WP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Hammon 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SOGEI+UNIPOLSAI+IFAB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W6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8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IDL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Leonardo+TASI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/>
                        <a:t>WP</a:t>
                      </a:r>
                      <a:r>
                        <a:rPr lang="en-GB" sz="1500" u="none" cap="none" strike="noStrike"/>
                        <a:t>5 per la parte Data; WP6 per la parte Blockchain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PIML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ENI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WP2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Predictive maintenance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ENI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WP3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Agri@Intesa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Intesa+TASI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WP6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Fraud Detection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Intesa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WP2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Eni@Ferrera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ENI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WP1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Federated Learning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Intesa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Non necessario</a:t>
                      </a:r>
                      <a:endParaRPr sz="1500" u="none" cap="none" strike="noStrike"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SOW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IFAB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WP6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SAFE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IFAB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WP2</a:t>
                      </a:r>
                      <a:endParaRPr/>
                    </a:p>
                  </a:txBody>
                  <a:tcPr marT="15475" marB="15475" marR="23200" marL="232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Terza Tranche IG🡪- febbraio 2024</a:t>
            </a:r>
            <a:endParaRPr/>
          </a:p>
        </p:txBody>
      </p:sp>
      <p:sp>
        <p:nvSpPr>
          <p:cNvPr id="164" name="Google Shape;164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~ 7 Meur disponibili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Proposte bottom-up: come spoke leaders NON stiamo cercando contatti, ma ovviamente se c’e’ interesse congiunto affiliati-industrie fatecelo sapere e “bolliniamo”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Unico progetto rimasto fuori dal secondo giro (non sottomesso) e’ uno Intesa-PD per “Differential Privacy”; non sappiamo al momento se ci sia intenzione di proporlo per il terzo giro.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Open Calls</a:t>
            </a:r>
            <a:endParaRPr/>
          </a:p>
        </p:txBody>
      </p:sp>
      <p:sp>
        <p:nvSpPr>
          <p:cNvPr id="170" name="Google Shape;170;p14"/>
          <p:cNvSpPr txBox="1"/>
          <p:nvPr>
            <p:ph idx="1" type="body"/>
          </p:nvPr>
        </p:nvSpPr>
        <p:spPr>
          <a:xfrm>
            <a:off x="838199" y="1825625"/>
            <a:ext cx="1059705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Ci siamo (ma che fatica!); bando in mano all’INFN per la pubblicazione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Piccole modifiche: l’INFN ha voluto si togliesse un’attivita’ prettamente “servizio”, perche’ non in linea con il bando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Rimossa descrizione specifica delle tematiche; rimane solo il titolo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2 attivita’ Space Economy fuse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Per tutte le linee, uniformato costo per progetto da 100k a 400k (in generale, allargati tutti I vincoli dove possibile, per non limitare partecipazione)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5"/>
          <p:cNvPicPr preferRelativeResize="0"/>
          <p:nvPr/>
        </p:nvPicPr>
        <p:blipFill rotWithShape="1">
          <a:blip r:embed="rId3">
            <a:alphaModFix/>
          </a:blip>
          <a:srcRect b="31361" l="0" r="0" t="0"/>
          <a:stretch/>
        </p:blipFill>
        <p:spPr>
          <a:xfrm>
            <a:off x="-172995" y="-57511"/>
            <a:ext cx="6530761" cy="67591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5"/>
          <p:cNvGrpSpPr/>
          <p:nvPr/>
        </p:nvGrpSpPr>
        <p:grpSpPr>
          <a:xfrm>
            <a:off x="5892327" y="889685"/>
            <a:ext cx="6530761" cy="4683211"/>
            <a:chOff x="7096470" y="543697"/>
            <a:chExt cx="4548142" cy="3484606"/>
          </a:xfrm>
        </p:grpSpPr>
        <p:pic>
          <p:nvPicPr>
            <p:cNvPr id="177" name="Google Shape;177;p15"/>
            <p:cNvPicPr preferRelativeResize="0"/>
            <p:nvPr/>
          </p:nvPicPr>
          <p:blipFill rotWithShape="1">
            <a:blip r:embed="rId3">
              <a:alphaModFix/>
            </a:blip>
            <a:srcRect b="0" l="0" r="0" t="68649"/>
            <a:stretch/>
          </p:blipFill>
          <p:spPr>
            <a:xfrm>
              <a:off x="7096470" y="543697"/>
              <a:ext cx="4548142" cy="2150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88427" y="2266195"/>
              <a:ext cx="4219956" cy="17621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AoB</a:t>
            </a:r>
            <a:endParaRPr/>
          </a:p>
        </p:txBody>
      </p:sp>
      <p:sp>
        <p:nvSpPr>
          <p:cNvPr id="184" name="Google Shape;184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BUON ANNO A TUTTI!	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Il 2024 non sarà facile, ma almeno il primo mese è quasi passato ☺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Tante news e tante cosew da fare, ma non e’ una novita’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Prima di tutto …</a:t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0" y="1690688"/>
            <a:ext cx="409214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Abbiamo avuto tanti commenti positivi per la riunione di Dicembre, anche non “dovuti”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L’impressione generale e’ che ci sia tantissima carne al fuoco (forse anche troppa), ora pero’ dobbiamo passare dalla fase progettiuale a quella realizzativa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Ottima impressione dai giovani!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637"/>
              <a:buChar char="•"/>
            </a:pPr>
            <a:r>
              <a:rPr lang="en-GB" sz="2782"/>
              <a:t>Notizia</a:t>
            </a:r>
            <a:r>
              <a:rPr lang="en-GB" sz="2782">
                <a:uFill>
                  <a:noFill/>
                </a:uFill>
                <a:hlinkClick r:id="rId3"/>
              </a:rPr>
              <a:t> </a:t>
            </a:r>
            <a:r>
              <a:rPr lang="en-GB" sz="2782" u="sng">
                <a:solidFill>
                  <a:srgbClr val="38657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sul sito ICSC</a:t>
            </a:r>
            <a:r>
              <a:rPr lang="en-GB" sz="2782">
                <a:uFill>
                  <a:noFill/>
                </a:uFill>
                <a:hlinkClick r:id="rId5"/>
              </a:rPr>
              <a:t> </a:t>
            </a:r>
            <a:r>
              <a:rPr lang="en-GB" sz="700" u="sng">
                <a:solidFill>
                  <a:srgbClr val="38657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https://www.supercomputing-icsc.it/2023/12/20/al-termine-lannual-meeting-dello-spoke-2-di-icsc/</a:t>
            </a:r>
            <a:endParaRPr sz="700" u="sng">
              <a:solidFill>
                <a:srgbClr val="38657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73379" y="1152791"/>
            <a:ext cx="7772400" cy="5024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Meetings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Prossime scadenze scientifiche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Piano per le milestones MS8, 9, 10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Richieste RAC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Innovation Grants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Open Calls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AoB?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Piano Meetings</a:t>
            </a:r>
            <a:endParaRPr/>
          </a:p>
        </p:txBody>
      </p:sp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Venerdi 11:30-12:30 e Lunedi’ 17:00-18:00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Intervallate di 10 gg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Fissiamo gia’ agenda per I prossimi mesi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Lun 5 Febbraio  17:00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Ven 16 febbraio 11:30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Lun 26 febbraio 17:30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…etc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Prossime scadenze scientifiche</a:t>
            </a:r>
            <a:endParaRPr/>
          </a:p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838200" y="1825625"/>
            <a:ext cx="610913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 fine Febbraio 2024 finisce MS7; l’Hub ci ha comunicato che vorra report nel mese di Marzo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Ricordiamoci cosa abbiamo promesso → Sezione 2 del documento già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mandato per MS7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GB"/>
              <a:t>È</a:t>
            </a:r>
            <a:r>
              <a:rPr b="1" lang="en-GB"/>
              <a:t> importante che al prossimo meeting del WP, vengano analizzati questi punti per vedere come siamo messi in vista della scadenza</a:t>
            </a:r>
            <a:endParaRPr b="1"/>
          </a:p>
        </p:txBody>
      </p:sp>
      <p:sp>
        <p:nvSpPr>
          <p:cNvPr id="117" name="Google Shape;117;p6"/>
          <p:cNvSpPr txBox="1"/>
          <p:nvPr/>
        </p:nvSpPr>
        <p:spPr>
          <a:xfrm>
            <a:off x="7641020" y="2165130"/>
            <a:ext cx="437230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Reminder: ogni report ha una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Sezione 1, fissa per sempre (“descrizione del progetto”)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Sezione 2, scritta all’INIZIO del periodo in oggetto, e’ quella in cui si PROMETTE cosa si fara’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Sezione 3, a consuntivo (e a volte con step intermedi ogni 2 mesi)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Piano per le milestones MS8, 9, 10</a:t>
            </a:r>
            <a:endParaRPr/>
          </a:p>
        </p:txBody>
      </p:sp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L’Hub ci ha chiesto di preparare lo scheletro dei report per MS8, 9, 10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La Sezione 1 e’ gia’ fatta (e’ uguale per tutti)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GB"/>
              <a:t>La Sezione 2 va fatta adesso, e non piu’ modificata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GB"/>
              <a:t>E’ quello che “promettiamo”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La Sezione 3 la faremo ex-post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E’ “come e’ andata davvero”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Va fatto entro il </a:t>
            </a:r>
            <a:r>
              <a:rPr lang="en-GB" u="sng"/>
              <a:t>20 Febbraio</a:t>
            </a:r>
            <a:r>
              <a:rPr lang="en-GB"/>
              <a:t>, </a:t>
            </a:r>
            <a:r>
              <a:rPr i="1" lang="en-GB"/>
              <a:t>ultima possibilita’ per rimodulare le milestones !!!</a:t>
            </a:r>
            <a:endParaRPr i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Lavoro già cominciato → (</a:t>
            </a:r>
            <a:r>
              <a:rPr i="1" lang="en-GB"/>
              <a:t>next slide)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Piano per le milestones MS8, 9, 10</a:t>
            </a:r>
            <a:endParaRPr/>
          </a:p>
        </p:txBody>
      </p:sp>
      <p:sp>
        <p:nvSpPr>
          <p:cNvPr id="129" name="Google Shape;12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 generale, prese tutte le milestones dichiarate nelle flagship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qui</a:t>
            </a:r>
            <a:r>
              <a:rPr lang="en-GB"/>
              <a:t>) e fatte diventare target per le varie 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MS8 →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qui</a:t>
            </a:r>
            <a:r>
              <a:rPr lang="en-GB"/>
              <a:t>, da controllare che quello che e’ promesso sia ancora ok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In piu’ mettere piani del training per WP4 e WP5 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Sistemare alcune entries della tabella dei KPI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MS9 →  da scrivere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MS10 → da scrivere; occhio che qui abbiamo anche i KPI delle tabelle delle Flagship da mettere … (che non abbiamo mai messo espliciti)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Compiti a casa</a:t>
            </a:r>
            <a:endParaRPr/>
          </a:p>
        </p:txBody>
      </p:sp>
      <p:sp>
        <p:nvSpPr>
          <p:cNvPr id="135" name="Google Shape;135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Lasciateci oggi per finire il doc MS8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 prossimo meeeting del WP, chiedere a tutti i PI di controllare quello che si promette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Appena pronto il doc MS9 e MS10, facciamo lo stesso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Tutto deve convergere entro il 20 febbraio …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2024-01-25T09:44:51Z</dcterms:created>
  <dc:creator>Tommaso Boccali</dc:creator>
</cp:coreProperties>
</file>