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58" r:id="rId3"/>
    <p:sldId id="260" r:id="rId4"/>
    <p:sldId id="261" r:id="rId5"/>
    <p:sldId id="262" r:id="rId6"/>
    <p:sldId id="263" r:id="rId7"/>
    <p:sldId id="264" r:id="rId8"/>
    <p:sldId id="265" r:id="rId9"/>
    <p:sldId id="266" r:id="rId10"/>
    <p:sldId id="259" r:id="rId11"/>
    <p:sldId id="267" r:id="rId12"/>
    <p:sldId id="270" r:id="rId13"/>
    <p:sldId id="269" r:id="rId14"/>
    <p:sldId id="271" r:id="rId15"/>
    <p:sldId id="272" r:id="rId16"/>
    <p:sldId id="273" r:id="rId17"/>
    <p:sldId id="274" r:id="rId18"/>
    <p:sldId id="40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985E8-0171-03C6-2AFA-A9E1E177A2D4}" name="GIORGIO RUSSO" initials="GR" userId="S::giorgio-russo@cnr.it::cda8e4e4-460a-4d79-82ec-c8835f8aa5e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09"/>
    <p:restoredTop sz="94694"/>
  </p:normalViewPr>
  <p:slideViewPr>
    <p:cSldViewPr snapToGrid="0">
      <p:cViewPr varScale="1">
        <p:scale>
          <a:sx n="121" d="100"/>
          <a:sy n="121" d="100"/>
        </p:scale>
        <p:origin x="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DFCC3-9E25-7644-A810-D53FCAF91EA1}" type="datetimeFigureOut">
              <a:rPr lang="it-IT" smtClean="0"/>
              <a:t>29/01/24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5726F-BFA2-2F4D-875F-139D4506CD80}" type="slidenum">
              <a:rPr lang="it-IT" smtClean="0"/>
              <a:t>‹#›</a:t>
            </a:fld>
            <a:endParaRPr lang="it-IT"/>
          </a:p>
        </p:txBody>
      </p:sp>
    </p:spTree>
    <p:extLst>
      <p:ext uri="{BB962C8B-B14F-4D97-AF65-F5344CB8AC3E}">
        <p14:creationId xmlns:p14="http://schemas.microsoft.com/office/powerpoint/2010/main" val="420503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elasa.e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ea typeface="Calibri"/>
              <a:cs typeface="Calibri"/>
            </a:endParaRPr>
          </a:p>
        </p:txBody>
      </p:sp>
      <p:sp>
        <p:nvSpPr>
          <p:cNvPr id="4" name="Segnaposto numero diapositiva 3"/>
          <p:cNvSpPr>
            <a:spLocks noGrp="1"/>
          </p:cNvSpPr>
          <p:nvPr>
            <p:ph type="sldNum" sz="quarter" idx="5"/>
          </p:nvPr>
        </p:nvSpPr>
        <p:spPr/>
        <p:txBody>
          <a:bodyPr/>
          <a:lstStyle/>
          <a:p>
            <a:fld id="{5678A594-602A-4935-BACD-30038E85B9F0}" type="slidenum">
              <a:rPr lang="it-IT" smtClean="0"/>
              <a:pPr/>
              <a:t>13</a:t>
            </a:fld>
            <a:endParaRPr lang="it-IT"/>
          </a:p>
        </p:txBody>
      </p:sp>
    </p:spTree>
    <p:extLst>
      <p:ext uri="{BB962C8B-B14F-4D97-AF65-F5344CB8AC3E}">
        <p14:creationId xmlns:p14="http://schemas.microsoft.com/office/powerpoint/2010/main" val="215143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ea typeface="Calibri"/>
                <a:cs typeface="Calibri"/>
              </a:rPr>
              <a:t>A primo impatto mi ha dato l'idea che questi animali fossero all'aperto :)</a:t>
            </a:r>
          </a:p>
          <a:p>
            <a:r>
              <a:rPr lang="it-IT">
                <a:ea typeface="Calibri"/>
                <a:cs typeface="Calibri"/>
              </a:rPr>
              <a:t>Sono tutti animali su cui è possibile testare i radiofarmaci, a seconda delle esigenze? Se si, ok!</a:t>
            </a:r>
          </a:p>
          <a:p>
            <a:r>
              <a:rPr lang="it-IT">
                <a:ea typeface="Calibri"/>
                <a:cs typeface="Calibri"/>
              </a:rPr>
              <a:t>Per quanto riguarda la descrizione degli ambienti (chirurgia e microchirurgia </a:t>
            </a:r>
            <a:r>
              <a:rPr lang="it-IT" err="1">
                <a:ea typeface="Calibri"/>
                <a:cs typeface="Calibri"/>
              </a:rPr>
              <a:t>ecc</a:t>
            </a:r>
            <a:r>
              <a:rPr lang="it-IT">
                <a:ea typeface="Calibri"/>
                <a:cs typeface="Calibri"/>
              </a:rPr>
              <a:t>) mi manca il nesso. Forse potremmo specificarlo?</a:t>
            </a:r>
          </a:p>
          <a:p>
            <a:r>
              <a:rPr lang="it-IT">
                <a:ea typeface="Calibri"/>
                <a:cs typeface="Calibri"/>
              </a:rPr>
              <a:t>Le 3 box con gli strumenti mi piacciono, sono chiare ed ordinate. Per quanto riguarda le foto</a:t>
            </a:r>
          </a:p>
        </p:txBody>
      </p:sp>
      <p:sp>
        <p:nvSpPr>
          <p:cNvPr id="4" name="Segnaposto numero diapositiva 3"/>
          <p:cNvSpPr>
            <a:spLocks noGrp="1"/>
          </p:cNvSpPr>
          <p:nvPr>
            <p:ph type="sldNum" sz="quarter" idx="10"/>
          </p:nvPr>
        </p:nvSpPr>
        <p:spPr/>
        <p:txBody>
          <a:bodyPr/>
          <a:lstStyle/>
          <a:p>
            <a:fld id="{5678A594-602A-4935-BACD-30038E85B9F0}" type="slidenum">
              <a:rPr lang="it-IT" smtClean="0"/>
              <a:pPr/>
              <a:t>14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ea typeface="Calibri"/>
                <a:cs typeface="Calibri"/>
              </a:rPr>
              <a:t>Ok </a:t>
            </a:r>
            <a:r>
              <a:rPr lang="en-US" err="1">
                <a:ea typeface="Calibri"/>
                <a:cs typeface="Calibri"/>
              </a:rPr>
              <a:t>mettere</a:t>
            </a:r>
            <a:r>
              <a:rPr lang="en-US">
                <a:ea typeface="Calibri"/>
                <a:cs typeface="Calibri"/>
              </a:rPr>
              <a:t> le </a:t>
            </a:r>
            <a:r>
              <a:rPr lang="en-US" err="1">
                <a:ea typeface="Calibri"/>
                <a:cs typeface="Calibri"/>
              </a:rPr>
              <a:t>specifiche</a:t>
            </a:r>
            <a:r>
              <a:rPr lang="en-US">
                <a:ea typeface="Calibri"/>
                <a:cs typeface="Calibri"/>
              </a:rPr>
              <a:t> </a:t>
            </a:r>
            <a:r>
              <a:rPr lang="en-US" err="1">
                <a:ea typeface="Calibri"/>
                <a:cs typeface="Calibri"/>
              </a:rPr>
              <a:t>dei</a:t>
            </a:r>
            <a:r>
              <a:rPr lang="en-US">
                <a:ea typeface="Calibri"/>
                <a:cs typeface="Calibri"/>
              </a:rPr>
              <a:t> </a:t>
            </a:r>
            <a:r>
              <a:rPr lang="en-US" err="1">
                <a:ea typeface="Calibri"/>
                <a:cs typeface="Calibri"/>
              </a:rPr>
              <a:t>radiofarmaci</a:t>
            </a:r>
            <a:r>
              <a:rPr lang="en-US">
                <a:ea typeface="Calibri"/>
                <a:cs typeface="Calibri"/>
              </a:rPr>
              <a:t> qui: non </a:t>
            </a:r>
            <a:r>
              <a:rPr lang="en-US" err="1">
                <a:ea typeface="Calibri"/>
                <a:cs typeface="Calibri"/>
              </a:rPr>
              <a:t>ripetere</a:t>
            </a:r>
            <a:r>
              <a:rPr lang="en-US">
                <a:ea typeface="Calibri"/>
                <a:cs typeface="Calibri"/>
              </a:rPr>
              <a:t> </a:t>
            </a:r>
            <a:r>
              <a:rPr lang="en-US" err="1">
                <a:ea typeface="Calibri"/>
                <a:cs typeface="Calibri"/>
              </a:rPr>
              <a:t>nella</a:t>
            </a:r>
            <a:r>
              <a:rPr lang="en-US">
                <a:ea typeface="Calibri"/>
                <a:cs typeface="Calibri"/>
              </a:rPr>
              <a:t> slide summary</a:t>
            </a:r>
          </a:p>
        </p:txBody>
      </p:sp>
      <p:sp>
        <p:nvSpPr>
          <p:cNvPr id="4" name="Segnaposto numero diapositiva 3"/>
          <p:cNvSpPr>
            <a:spLocks noGrp="1"/>
          </p:cNvSpPr>
          <p:nvPr>
            <p:ph type="sldNum" sz="quarter" idx="5"/>
          </p:nvPr>
        </p:nvSpPr>
        <p:spPr/>
        <p:txBody>
          <a:bodyPr/>
          <a:lstStyle/>
          <a:p>
            <a:fld id="{5678A594-602A-4935-BACD-30038E85B9F0}" type="slidenum">
              <a:rPr lang="it-IT" smtClean="0"/>
              <a:pPr/>
              <a:t>15</a:t>
            </a:fld>
            <a:endParaRPr lang="it-IT"/>
          </a:p>
        </p:txBody>
      </p:sp>
    </p:spTree>
    <p:extLst>
      <p:ext uri="{BB962C8B-B14F-4D97-AF65-F5344CB8AC3E}">
        <p14:creationId xmlns:p14="http://schemas.microsoft.com/office/powerpoint/2010/main" val="112454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err="1">
                <a:ea typeface="Calibri"/>
                <a:cs typeface="Calibri"/>
              </a:rPr>
              <a:t>Aggiungere</a:t>
            </a:r>
            <a:r>
              <a:rPr lang="en-US">
                <a:ea typeface="Calibri"/>
                <a:cs typeface="Calibri"/>
              </a:rPr>
              <a:t> </a:t>
            </a:r>
            <a:r>
              <a:rPr lang="en-US" err="1">
                <a:ea typeface="Calibri"/>
                <a:cs typeface="Calibri"/>
              </a:rPr>
              <a:t>parte</a:t>
            </a:r>
            <a:r>
              <a:rPr lang="en-US">
                <a:ea typeface="Calibri"/>
                <a:cs typeface="Calibri"/>
              </a:rPr>
              <a:t> di </a:t>
            </a:r>
            <a:r>
              <a:rPr lang="en-US" err="1">
                <a:ea typeface="Calibri"/>
                <a:cs typeface="Calibri"/>
              </a:rPr>
              <a:t>Metabolomica</a:t>
            </a:r>
            <a:r>
              <a:rPr lang="en-US">
                <a:ea typeface="Calibri"/>
                <a:cs typeface="Calibri"/>
              </a:rPr>
              <a:t> e </a:t>
            </a:r>
            <a:r>
              <a:rPr lang="en-US" err="1">
                <a:ea typeface="Calibri"/>
                <a:cs typeface="Calibri"/>
              </a:rPr>
              <a:t>solleticare</a:t>
            </a:r>
            <a:r>
              <a:rPr lang="en-US">
                <a:ea typeface="Calibri"/>
                <a:cs typeface="Calibri"/>
              </a:rPr>
              <a:t> la </a:t>
            </a:r>
            <a:r>
              <a:rPr lang="en-US" err="1">
                <a:ea typeface="Calibri"/>
                <a:cs typeface="Calibri"/>
              </a:rPr>
              <a:t>curiosità</a:t>
            </a:r>
            <a:r>
              <a:rPr lang="en-US">
                <a:ea typeface="Calibri"/>
                <a:cs typeface="Calibri"/>
              </a:rPr>
              <a:t> a chi non lo ha </a:t>
            </a:r>
            <a:r>
              <a:rPr lang="en-US" err="1">
                <a:ea typeface="Calibri"/>
                <a:cs typeface="Calibri"/>
              </a:rPr>
              <a:t>mai</a:t>
            </a:r>
            <a:r>
              <a:rPr lang="en-US">
                <a:ea typeface="Calibri"/>
                <a:cs typeface="Calibri"/>
              </a:rPr>
              <a:t> </a:t>
            </a:r>
            <a:r>
              <a:rPr lang="en-US" err="1">
                <a:ea typeface="Calibri"/>
                <a:cs typeface="Calibri"/>
              </a:rPr>
              <a:t>preso</a:t>
            </a:r>
            <a:r>
              <a:rPr lang="en-US">
                <a:ea typeface="Calibri"/>
                <a:cs typeface="Calibri"/>
              </a:rPr>
              <a:t> in </a:t>
            </a:r>
            <a:r>
              <a:rPr lang="en-US" err="1">
                <a:ea typeface="Calibri"/>
                <a:cs typeface="Calibri"/>
              </a:rPr>
              <a:t>considerazione</a:t>
            </a:r>
            <a:r>
              <a:rPr lang="en-US">
                <a:ea typeface="Calibri"/>
                <a:cs typeface="Calibri"/>
              </a:rPr>
              <a:t>.</a:t>
            </a:r>
          </a:p>
          <a:p>
            <a:endParaRPr lang="en-US">
              <a:ea typeface="Calibri"/>
              <a:cs typeface="Calibri"/>
            </a:endParaRPr>
          </a:p>
          <a:p>
            <a:r>
              <a:rPr lang="en-US" err="1">
                <a:ea typeface="Calibri"/>
                <a:cs typeface="Calibri"/>
              </a:rPr>
              <a:t>Esiste</a:t>
            </a:r>
            <a:r>
              <a:rPr lang="en-US">
                <a:ea typeface="Calibri"/>
                <a:cs typeface="Calibri"/>
              </a:rPr>
              <a:t> </a:t>
            </a:r>
            <a:r>
              <a:rPr lang="en-US" err="1">
                <a:ea typeface="Calibri"/>
                <a:cs typeface="Calibri"/>
              </a:rPr>
              <a:t>pagina</a:t>
            </a:r>
            <a:r>
              <a:rPr lang="en-US">
                <a:ea typeface="Calibri"/>
                <a:cs typeface="Calibri"/>
              </a:rPr>
              <a:t> web FELASA? </a:t>
            </a:r>
            <a:r>
              <a:rPr lang="en-US">
                <a:hlinkClick r:id="rId3"/>
              </a:rPr>
              <a:t>https://felasa.eu/</a:t>
            </a:r>
            <a:r>
              <a:rPr lang="en-US"/>
              <a:t> </a:t>
            </a:r>
          </a:p>
          <a:p>
            <a:endParaRPr lang="en-US"/>
          </a:p>
          <a:p>
            <a:r>
              <a:rPr lang="en-US" err="1"/>
              <a:t>Sottolineare</a:t>
            </a:r>
            <a:r>
              <a:rPr lang="en-US"/>
              <a:t> la </a:t>
            </a:r>
            <a:r>
              <a:rPr lang="en-US" err="1"/>
              <a:t>parte</a:t>
            </a:r>
            <a:r>
              <a:rPr lang="en-US"/>
              <a:t> di </a:t>
            </a:r>
            <a:r>
              <a:rPr lang="en-US" err="1"/>
              <a:t>elaborazione</a:t>
            </a:r>
            <a:r>
              <a:rPr lang="en-US"/>
              <a:t> </a:t>
            </a:r>
            <a:r>
              <a:rPr lang="en-US" err="1"/>
              <a:t>dei</a:t>
            </a:r>
            <a:r>
              <a:rPr lang="en-US"/>
              <a:t> </a:t>
            </a:r>
            <a:r>
              <a:rPr lang="en-US" err="1"/>
              <a:t>dati</a:t>
            </a:r>
            <a:r>
              <a:rPr lang="en-US"/>
              <a:t> e di metabolomica</a:t>
            </a:r>
          </a:p>
        </p:txBody>
      </p:sp>
      <p:sp>
        <p:nvSpPr>
          <p:cNvPr id="4" name="Segnaposto numero diapositiva 3"/>
          <p:cNvSpPr>
            <a:spLocks noGrp="1"/>
          </p:cNvSpPr>
          <p:nvPr>
            <p:ph type="sldNum" sz="quarter" idx="5"/>
          </p:nvPr>
        </p:nvSpPr>
        <p:spPr/>
        <p:txBody>
          <a:bodyPr/>
          <a:lstStyle/>
          <a:p>
            <a:fld id="{5678A594-602A-4935-BACD-30038E85B9F0}" type="slidenum">
              <a:rPr lang="it-IT" smtClean="0"/>
              <a:pPr/>
              <a:t>16</a:t>
            </a:fld>
            <a:endParaRPr lang="it-IT"/>
          </a:p>
        </p:txBody>
      </p:sp>
    </p:spTree>
    <p:extLst>
      <p:ext uri="{BB962C8B-B14F-4D97-AF65-F5344CB8AC3E}">
        <p14:creationId xmlns:p14="http://schemas.microsoft.com/office/powerpoint/2010/main" val="193120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cs typeface="Calibri"/>
            </a:endParaRPr>
          </a:p>
        </p:txBody>
      </p:sp>
      <p:sp>
        <p:nvSpPr>
          <p:cNvPr id="4" name="Segnaposto numero diapositiva 3"/>
          <p:cNvSpPr>
            <a:spLocks noGrp="1"/>
          </p:cNvSpPr>
          <p:nvPr>
            <p:ph type="sldNum" sz="quarter" idx="5"/>
          </p:nvPr>
        </p:nvSpPr>
        <p:spPr/>
        <p:txBody>
          <a:bodyPr/>
          <a:lstStyle/>
          <a:p>
            <a:fld id="{5678A594-602A-4935-BACD-30038E85B9F0}" type="slidenum">
              <a:rPr lang="it-IT" smtClean="0"/>
              <a:pPr/>
              <a:t>17</a:t>
            </a:fld>
            <a:endParaRPr lang="it-IT"/>
          </a:p>
        </p:txBody>
      </p:sp>
    </p:spTree>
    <p:extLst>
      <p:ext uri="{BB962C8B-B14F-4D97-AF65-F5344CB8AC3E}">
        <p14:creationId xmlns:p14="http://schemas.microsoft.com/office/powerpoint/2010/main" val="305492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97095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91364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813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248488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599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179738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22221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412298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3603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BA6003-AB80-234B-8A90-8B07EF0FA353}" type="datetimeFigureOut">
              <a:rPr lang="it-IT" smtClean="0"/>
              <a:t>29/01/24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98561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6BA6003-AB80-234B-8A90-8B07EF0FA353}" type="datetimeFigureOut">
              <a:rPr lang="it-IT" smtClean="0"/>
              <a:t>29/01/24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140294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6BA6003-AB80-234B-8A90-8B07EF0FA353}" type="datetimeFigureOut">
              <a:rPr lang="it-IT" smtClean="0"/>
              <a:t>29/01/24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373718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6BA6003-AB80-234B-8A90-8B07EF0FA353}" type="datetimeFigureOut">
              <a:rPr lang="it-IT" smtClean="0"/>
              <a:t>29/01/24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358417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A6003-AB80-234B-8A90-8B07EF0FA353}" type="datetimeFigureOut">
              <a:rPr lang="it-IT" smtClean="0"/>
              <a:t>29/01/24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356045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6BA6003-AB80-234B-8A90-8B07EF0FA353}" type="datetimeFigureOut">
              <a:rPr lang="it-IT" smtClean="0"/>
              <a:t>29/01/24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151596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6BA6003-AB80-234B-8A90-8B07EF0FA353}" type="datetimeFigureOut">
              <a:rPr lang="it-IT" smtClean="0"/>
              <a:t>29/01/24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C1EB4DD-39BB-3F48-9C4D-094A2CAE1D6F}" type="slidenum">
              <a:rPr lang="it-IT" smtClean="0"/>
              <a:t>‹#›</a:t>
            </a:fld>
            <a:endParaRPr lang="it-IT"/>
          </a:p>
        </p:txBody>
      </p:sp>
    </p:spTree>
    <p:extLst>
      <p:ext uri="{BB962C8B-B14F-4D97-AF65-F5344CB8AC3E}">
        <p14:creationId xmlns:p14="http://schemas.microsoft.com/office/powerpoint/2010/main" val="51993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BA6003-AB80-234B-8A90-8B07EF0FA353}" type="datetimeFigureOut">
              <a:rPr lang="it-IT" smtClean="0"/>
              <a:t>29/01/24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1EB4DD-39BB-3F48-9C4D-094A2CAE1D6F}" type="slidenum">
              <a:rPr lang="it-IT" smtClean="0"/>
              <a:t>‹#›</a:t>
            </a:fld>
            <a:endParaRPr lang="it-IT"/>
          </a:p>
        </p:txBody>
      </p:sp>
    </p:spTree>
    <p:extLst>
      <p:ext uri="{BB962C8B-B14F-4D97-AF65-F5344CB8AC3E}">
        <p14:creationId xmlns:p14="http://schemas.microsoft.com/office/powerpoint/2010/main" val="265806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21.png"/><Relationship Id="rId4" Type="http://schemas.openxmlformats.org/officeDocument/2006/relationships/image" Target="../media/image44.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Isosceles Triangle 3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 name="Isosceles Triangle 3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6" name="Isosceles Triangle 3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pic>
        <p:nvPicPr>
          <p:cNvPr id="22" name="Picture 21" descr="Annotare un appuntamento su un'agenda cartacea">
            <a:extLst>
              <a:ext uri="{FF2B5EF4-FFF2-40B4-BE49-F238E27FC236}">
                <a16:creationId xmlns:a16="http://schemas.microsoft.com/office/drawing/2014/main" id="{FF2D0DBF-22E3-68AB-D493-838D9D7F2AD9}"/>
              </a:ext>
            </a:extLst>
          </p:cNvPr>
          <p:cNvPicPr>
            <a:picLocks noChangeAspect="1"/>
          </p:cNvPicPr>
          <p:nvPr/>
        </p:nvPicPr>
        <p:blipFill rotWithShape="1">
          <a:blip r:embed="rId2"/>
          <a:srcRect r="4748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4E6CB90E-9869-6260-0502-E7F38E7C8547}"/>
              </a:ext>
            </a:extLst>
          </p:cNvPr>
          <p:cNvSpPr>
            <a:spLocks noGrp="1"/>
          </p:cNvSpPr>
          <p:nvPr>
            <p:ph type="title"/>
          </p:nvPr>
        </p:nvSpPr>
        <p:spPr>
          <a:xfrm>
            <a:off x="5162017" y="490887"/>
            <a:ext cx="5209649" cy="646331"/>
          </a:xfrm>
        </p:spPr>
        <p:txBody>
          <a:bodyPr vert="horz" lIns="91440" tIns="45720" rIns="91440" bIns="45720" rtlCol="0" anchor="b">
            <a:normAutofit fontScale="90000"/>
          </a:bodyPr>
          <a:lstStyle/>
          <a:p>
            <a:pPr algn="ctr"/>
            <a:r>
              <a:rPr lang="it-IT" dirty="0"/>
              <a:t>Riunione</a:t>
            </a:r>
            <a:r>
              <a:rPr lang="it-IT" sz="5400" dirty="0"/>
              <a:t> </a:t>
            </a:r>
            <a:r>
              <a:rPr lang="it-IT" dirty="0"/>
              <a:t>INFN4LS</a:t>
            </a:r>
          </a:p>
        </p:txBody>
      </p:sp>
      <p:sp>
        <p:nvSpPr>
          <p:cNvPr id="4" name="TextBox 3">
            <a:extLst>
              <a:ext uri="{FF2B5EF4-FFF2-40B4-BE49-F238E27FC236}">
                <a16:creationId xmlns:a16="http://schemas.microsoft.com/office/drawing/2014/main" id="{375ACB88-9CF1-71C8-535E-7EBA58F44E38}"/>
              </a:ext>
            </a:extLst>
          </p:cNvPr>
          <p:cNvSpPr txBox="1"/>
          <p:nvPr/>
        </p:nvSpPr>
        <p:spPr>
          <a:xfrm>
            <a:off x="2719285" y="1636572"/>
            <a:ext cx="6894715" cy="1200329"/>
          </a:xfrm>
          <a:prstGeom prst="rect">
            <a:avLst/>
          </a:prstGeom>
          <a:noFill/>
        </p:spPr>
        <p:txBody>
          <a:bodyPr wrap="square" rtlCol="0">
            <a:spAutoFit/>
          </a:bodyPr>
          <a:lstStyle/>
          <a:p>
            <a:r>
              <a:rPr lang="it-IT" sz="3600" dirty="0"/>
              <a:t>Stato del Progetto Anthem Flash </a:t>
            </a:r>
            <a:r>
              <a:rPr lang="it-IT" sz="3600" dirty="0" err="1"/>
              <a:t>Linac</a:t>
            </a:r>
            <a:r>
              <a:rPr lang="it-IT" sz="3600" dirty="0"/>
              <a:t> ad UNICT</a:t>
            </a:r>
          </a:p>
        </p:txBody>
      </p:sp>
      <p:sp>
        <p:nvSpPr>
          <p:cNvPr id="5" name="TextBox 4">
            <a:extLst>
              <a:ext uri="{FF2B5EF4-FFF2-40B4-BE49-F238E27FC236}">
                <a16:creationId xmlns:a16="http://schemas.microsoft.com/office/drawing/2014/main" id="{B637E7D5-6C73-C422-9BC1-AD1D73069EE7}"/>
              </a:ext>
            </a:extLst>
          </p:cNvPr>
          <p:cNvSpPr txBox="1"/>
          <p:nvPr/>
        </p:nvSpPr>
        <p:spPr>
          <a:xfrm>
            <a:off x="4522010" y="4027248"/>
            <a:ext cx="6574620" cy="923330"/>
          </a:xfrm>
          <a:prstGeom prst="rect">
            <a:avLst/>
          </a:prstGeom>
          <a:noFill/>
        </p:spPr>
        <p:txBody>
          <a:bodyPr wrap="none" rtlCol="0">
            <a:spAutoFit/>
          </a:bodyPr>
          <a:lstStyle/>
          <a:p>
            <a:r>
              <a:rPr lang="it-IT" dirty="0"/>
              <a:t>Giorgio Russo* (IBFM-CNR, LNS-INFN), Rosalba Parenti (UNICT)</a:t>
            </a:r>
          </a:p>
          <a:p>
            <a:endParaRPr lang="it-IT" dirty="0"/>
          </a:p>
          <a:p>
            <a:r>
              <a:rPr lang="it-IT" dirty="0"/>
              <a:t>*Esperto di Radioprotezione di 3° per UNICT</a:t>
            </a:r>
          </a:p>
        </p:txBody>
      </p:sp>
      <p:pic>
        <p:nvPicPr>
          <p:cNvPr id="7" name="Picture 6">
            <a:extLst>
              <a:ext uri="{FF2B5EF4-FFF2-40B4-BE49-F238E27FC236}">
                <a16:creationId xmlns:a16="http://schemas.microsoft.com/office/drawing/2014/main" id="{D76D2F78-6FA0-6BE5-FEA2-86537CE796E8}"/>
              </a:ext>
            </a:extLst>
          </p:cNvPr>
          <p:cNvPicPr>
            <a:picLocks noChangeAspect="1"/>
          </p:cNvPicPr>
          <p:nvPr/>
        </p:nvPicPr>
        <p:blipFill>
          <a:blip r:embed="rId3"/>
          <a:stretch>
            <a:fillRect/>
          </a:stretch>
        </p:blipFill>
        <p:spPr>
          <a:xfrm>
            <a:off x="260089" y="5464459"/>
            <a:ext cx="2683398" cy="1247902"/>
          </a:xfrm>
          <a:prstGeom prst="rect">
            <a:avLst/>
          </a:prstGeom>
        </p:spPr>
      </p:pic>
      <p:pic>
        <p:nvPicPr>
          <p:cNvPr id="9" name="Picture 8">
            <a:extLst>
              <a:ext uri="{FF2B5EF4-FFF2-40B4-BE49-F238E27FC236}">
                <a16:creationId xmlns:a16="http://schemas.microsoft.com/office/drawing/2014/main" id="{2B8D000A-F260-6447-109D-D0CFA73AEF79}"/>
              </a:ext>
            </a:extLst>
          </p:cNvPr>
          <p:cNvPicPr>
            <a:picLocks noChangeAspect="1"/>
          </p:cNvPicPr>
          <p:nvPr/>
        </p:nvPicPr>
        <p:blipFill>
          <a:blip r:embed="rId4"/>
          <a:stretch>
            <a:fillRect/>
          </a:stretch>
        </p:blipFill>
        <p:spPr>
          <a:xfrm>
            <a:off x="2981113" y="5464459"/>
            <a:ext cx="3662321" cy="1247902"/>
          </a:xfrm>
          <a:prstGeom prst="rect">
            <a:avLst/>
          </a:prstGeom>
        </p:spPr>
      </p:pic>
      <p:pic>
        <p:nvPicPr>
          <p:cNvPr id="21" name="Picture 20">
            <a:extLst>
              <a:ext uri="{FF2B5EF4-FFF2-40B4-BE49-F238E27FC236}">
                <a16:creationId xmlns:a16="http://schemas.microsoft.com/office/drawing/2014/main" id="{5ED8436A-7298-2001-B3FD-B66FC9D81352}"/>
              </a:ext>
            </a:extLst>
          </p:cNvPr>
          <p:cNvPicPr>
            <a:picLocks noChangeAspect="1"/>
          </p:cNvPicPr>
          <p:nvPr/>
        </p:nvPicPr>
        <p:blipFill>
          <a:blip r:embed="rId5"/>
          <a:stretch>
            <a:fillRect/>
          </a:stretch>
        </p:blipFill>
        <p:spPr>
          <a:xfrm>
            <a:off x="6749575" y="5464459"/>
            <a:ext cx="1934248" cy="1247902"/>
          </a:xfrm>
          <a:prstGeom prst="rect">
            <a:avLst/>
          </a:prstGeom>
        </p:spPr>
      </p:pic>
    </p:spTree>
    <p:extLst>
      <p:ext uri="{BB962C8B-B14F-4D97-AF65-F5344CB8AC3E}">
        <p14:creationId xmlns:p14="http://schemas.microsoft.com/office/powerpoint/2010/main" val="238490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3BBC-EA57-9535-E2F3-CA3DBE377317}"/>
              </a:ext>
            </a:extLst>
          </p:cNvPr>
          <p:cNvSpPr>
            <a:spLocks noGrp="1"/>
          </p:cNvSpPr>
          <p:nvPr>
            <p:ph type="title"/>
          </p:nvPr>
        </p:nvSpPr>
        <p:spPr/>
        <p:txBody>
          <a:bodyPr/>
          <a:lstStyle/>
          <a:p>
            <a:r>
              <a:rPr lang="it-IT" dirty="0"/>
              <a:t>Radioprotezione - Dura </a:t>
            </a:r>
            <a:r>
              <a:rPr lang="it-IT" dirty="0" err="1"/>
              <a:t>lex</a:t>
            </a:r>
            <a:r>
              <a:rPr lang="it-IT" dirty="0"/>
              <a:t>, sed </a:t>
            </a:r>
            <a:r>
              <a:rPr lang="it-IT" dirty="0" err="1"/>
              <a:t>lex</a:t>
            </a:r>
            <a:endParaRPr lang="it-IT" dirty="0"/>
          </a:p>
        </p:txBody>
      </p:sp>
      <p:pic>
        <p:nvPicPr>
          <p:cNvPr id="4" name="Immagine 3">
            <a:extLst>
              <a:ext uri="{FF2B5EF4-FFF2-40B4-BE49-F238E27FC236}">
                <a16:creationId xmlns:a16="http://schemas.microsoft.com/office/drawing/2014/main" id="{3DA71D7A-847C-02AC-CF3B-87A530471D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4400" y="2744660"/>
            <a:ext cx="3379219" cy="3880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F22DBB9-C85F-B5EC-26F9-52E29B76ED9E}"/>
              </a:ext>
            </a:extLst>
          </p:cNvPr>
          <p:cNvPicPr>
            <a:picLocks noChangeAspect="1"/>
          </p:cNvPicPr>
          <p:nvPr/>
        </p:nvPicPr>
        <p:blipFill>
          <a:blip r:embed="rId3"/>
          <a:stretch>
            <a:fillRect/>
          </a:stretch>
        </p:blipFill>
        <p:spPr>
          <a:xfrm>
            <a:off x="5303767" y="1289500"/>
            <a:ext cx="6589852" cy="1409594"/>
          </a:xfrm>
          <a:prstGeom prst="rect">
            <a:avLst/>
          </a:prstGeom>
        </p:spPr>
      </p:pic>
      <p:sp>
        <p:nvSpPr>
          <p:cNvPr id="3" name="Content Placeholder 2">
            <a:extLst>
              <a:ext uri="{FF2B5EF4-FFF2-40B4-BE49-F238E27FC236}">
                <a16:creationId xmlns:a16="http://schemas.microsoft.com/office/drawing/2014/main" id="{254E634B-043C-ACEF-006B-F504D621DAA2}"/>
              </a:ext>
            </a:extLst>
          </p:cNvPr>
          <p:cNvSpPr>
            <a:spLocks noGrp="1"/>
          </p:cNvSpPr>
          <p:nvPr>
            <p:ph idx="1"/>
          </p:nvPr>
        </p:nvSpPr>
        <p:spPr>
          <a:xfrm>
            <a:off x="152577" y="1811573"/>
            <a:ext cx="8596668" cy="3880773"/>
          </a:xfrm>
        </p:spPr>
        <p:txBody>
          <a:bodyPr>
            <a:normAutofit fontScale="92500" lnSpcReduction="20000"/>
          </a:bodyPr>
          <a:lstStyle/>
          <a:p>
            <a:r>
              <a:rPr lang="it-IT" dirty="0"/>
              <a:t>Nulla Osta di </a:t>
            </a:r>
            <a:r>
              <a:rPr lang="it-IT" dirty="0" err="1"/>
              <a:t>Cat</a:t>
            </a:r>
            <a:r>
              <a:rPr lang="it-IT" dirty="0"/>
              <a:t>. B </a:t>
            </a:r>
          </a:p>
          <a:p>
            <a:pPr lvl="1"/>
            <a:r>
              <a:rPr lang="it-IT" dirty="0"/>
              <a:t>Rilasciato dal Prefetto della provincia di competenza</a:t>
            </a:r>
          </a:p>
          <a:p>
            <a:pPr lvl="1"/>
            <a:r>
              <a:rPr lang="it-IT" dirty="0"/>
              <a:t>Sentito il parere del Comitato Tecnico Regionale per la Radioprotezione</a:t>
            </a:r>
          </a:p>
          <a:p>
            <a:pPr lvl="2"/>
            <a:r>
              <a:rPr lang="it-IT" sz="1200" dirty="0"/>
              <a:t>Dirigente Generale del Dipartimento Attività Sanitarie e Osservatorio Epidemiologico – Assessorato della Salute</a:t>
            </a:r>
          </a:p>
          <a:p>
            <a:pPr lvl="2"/>
            <a:r>
              <a:rPr lang="it-IT" sz="1200" dirty="0"/>
              <a:t>Responsabile U.O. di Radioprotezione dell’ASP di Pa</a:t>
            </a:r>
          </a:p>
          <a:p>
            <a:pPr lvl="2"/>
            <a:r>
              <a:rPr lang="it-IT" sz="1200" dirty="0"/>
              <a:t>Responsabile U.O. di Radioprotezione dell’ASP di CT</a:t>
            </a:r>
          </a:p>
          <a:p>
            <a:pPr lvl="2"/>
            <a:r>
              <a:rPr lang="it-IT" sz="1200" dirty="0"/>
              <a:t>Medico del Lavoro</a:t>
            </a:r>
          </a:p>
          <a:p>
            <a:pPr lvl="2"/>
            <a:r>
              <a:rPr lang="it-IT" sz="1200" dirty="0"/>
              <a:t>Medico Radioterapista o Medico Nucleare</a:t>
            </a:r>
          </a:p>
          <a:p>
            <a:pPr lvl="2"/>
            <a:r>
              <a:rPr lang="it-IT" sz="1200" dirty="0"/>
              <a:t>Rappresentante Ente di Ricerca</a:t>
            </a:r>
          </a:p>
          <a:p>
            <a:pPr lvl="2"/>
            <a:r>
              <a:rPr lang="it-IT" sz="1200" dirty="0"/>
              <a:t>Esperto di Radioprotezione di 3°</a:t>
            </a:r>
          </a:p>
          <a:p>
            <a:pPr lvl="2"/>
            <a:r>
              <a:rPr lang="it-IT" sz="1200" dirty="0"/>
              <a:t>Esperto in Fisica Medica</a:t>
            </a:r>
          </a:p>
          <a:p>
            <a:pPr lvl="2"/>
            <a:r>
              <a:rPr lang="it-IT" sz="1200" dirty="0"/>
              <a:t>Rappresentante dell’ARPA</a:t>
            </a:r>
          </a:p>
          <a:p>
            <a:pPr lvl="2"/>
            <a:r>
              <a:rPr lang="it-IT" sz="1200" dirty="0"/>
              <a:t>Rappresentante Comando Vigili del Fuoco</a:t>
            </a:r>
          </a:p>
          <a:p>
            <a:pPr lvl="2"/>
            <a:r>
              <a:rPr lang="it-IT" sz="1200" dirty="0"/>
              <a:t>Rappresentante Ispettorato Territoriale del Lavoro</a:t>
            </a:r>
          </a:p>
          <a:p>
            <a:pPr lvl="2"/>
            <a:endParaRPr lang="it-IT" dirty="0"/>
          </a:p>
          <a:p>
            <a:pPr lvl="2"/>
            <a:endParaRPr lang="it-IT" dirty="0"/>
          </a:p>
          <a:p>
            <a:pPr lvl="2"/>
            <a:endParaRPr lang="it-IT" dirty="0"/>
          </a:p>
          <a:p>
            <a:pPr lvl="1"/>
            <a:endParaRPr lang="it-IT" dirty="0"/>
          </a:p>
        </p:txBody>
      </p:sp>
    </p:spTree>
    <p:extLst>
      <p:ext uri="{BB962C8B-B14F-4D97-AF65-F5344CB8AC3E}">
        <p14:creationId xmlns:p14="http://schemas.microsoft.com/office/powerpoint/2010/main" val="142580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0CEC8-C39B-A992-9C31-A628F02EC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41688-C674-5C81-047A-9CA758B0F2B1}"/>
              </a:ext>
            </a:extLst>
          </p:cNvPr>
          <p:cNvSpPr>
            <a:spLocks noGrp="1"/>
          </p:cNvSpPr>
          <p:nvPr>
            <p:ph type="title"/>
          </p:nvPr>
        </p:nvSpPr>
        <p:spPr/>
        <p:txBody>
          <a:bodyPr/>
          <a:lstStyle/>
          <a:p>
            <a:r>
              <a:rPr lang="it-IT" dirty="0"/>
              <a:t>Radioprotezione - Dura </a:t>
            </a:r>
            <a:r>
              <a:rPr lang="it-IT" dirty="0" err="1"/>
              <a:t>lex</a:t>
            </a:r>
            <a:r>
              <a:rPr lang="it-IT" dirty="0"/>
              <a:t>, sed </a:t>
            </a:r>
            <a:r>
              <a:rPr lang="it-IT" dirty="0" err="1"/>
              <a:t>lex</a:t>
            </a:r>
            <a:endParaRPr lang="it-IT" dirty="0"/>
          </a:p>
        </p:txBody>
      </p:sp>
      <p:sp>
        <p:nvSpPr>
          <p:cNvPr id="3" name="Content Placeholder 2">
            <a:extLst>
              <a:ext uri="{FF2B5EF4-FFF2-40B4-BE49-F238E27FC236}">
                <a16:creationId xmlns:a16="http://schemas.microsoft.com/office/drawing/2014/main" id="{1C61308B-0845-30C1-904C-2F08E90FF9CB}"/>
              </a:ext>
            </a:extLst>
          </p:cNvPr>
          <p:cNvSpPr>
            <a:spLocks noGrp="1"/>
          </p:cNvSpPr>
          <p:nvPr>
            <p:ph idx="1"/>
          </p:nvPr>
        </p:nvSpPr>
        <p:spPr>
          <a:xfrm>
            <a:off x="152576" y="1811573"/>
            <a:ext cx="9512123" cy="3880773"/>
          </a:xfrm>
        </p:spPr>
        <p:txBody>
          <a:bodyPr>
            <a:normAutofit lnSpcReduction="10000"/>
          </a:bodyPr>
          <a:lstStyle/>
          <a:p>
            <a:r>
              <a:rPr lang="it-IT" dirty="0"/>
              <a:t>Criticità</a:t>
            </a:r>
          </a:p>
          <a:p>
            <a:pPr lvl="1"/>
            <a:r>
              <a:rPr lang="it-IT" dirty="0"/>
              <a:t>La nomina dei componenti del Comitato Tecnico Regionale è scaduta il 31/12/23</a:t>
            </a:r>
          </a:p>
          <a:p>
            <a:pPr lvl="1"/>
            <a:r>
              <a:rPr lang="it-IT" dirty="0"/>
              <a:t>Il Responsabile dell’UOSD di Radioprotezione dell’ASP di Catania è andato in pensione e non è stato sostituito</a:t>
            </a:r>
          </a:p>
          <a:p>
            <a:pPr lvl="1"/>
            <a:r>
              <a:rPr lang="it-IT" dirty="0"/>
              <a:t>Per ottenere il parere favorevole dei VVFF è necessario presentare il progetto antiincendio che includa l’istallazione della macchina ed effettuare i lavori necessari per la normativa di riferimento</a:t>
            </a:r>
          </a:p>
          <a:p>
            <a:pPr lvl="1"/>
            <a:r>
              <a:rPr lang="it-IT" dirty="0"/>
              <a:t>Per la stesura della relazione di radioprotezione, è necessario disporre delle distribuzioni di dose calcolate con il metodo Monte Carlo sia nella configurazione di fascio parallelo che ortogonale al piano pavimento</a:t>
            </a:r>
          </a:p>
          <a:p>
            <a:pPr lvl="1"/>
            <a:r>
              <a:rPr lang="it-IT" dirty="0"/>
              <a:t>In piena operatività, il Comitato si riunisce circa ogni 1,5 mesi; il parere va inviato al Prefetto per l’emissione del Nulla Osta. E’ un tempo se va considerato dal momento dell’inoltro della pratica</a:t>
            </a:r>
          </a:p>
          <a:p>
            <a:pPr lvl="2"/>
            <a:endParaRPr lang="it-IT" dirty="0"/>
          </a:p>
          <a:p>
            <a:pPr lvl="2"/>
            <a:endParaRPr lang="it-IT" dirty="0"/>
          </a:p>
          <a:p>
            <a:pPr lvl="1"/>
            <a:endParaRPr lang="it-IT" dirty="0"/>
          </a:p>
        </p:txBody>
      </p:sp>
    </p:spTree>
    <p:extLst>
      <p:ext uri="{BB962C8B-B14F-4D97-AF65-F5344CB8AC3E}">
        <p14:creationId xmlns:p14="http://schemas.microsoft.com/office/powerpoint/2010/main" val="262927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le 1">
            <a:extLst>
              <a:ext uri="{FF2B5EF4-FFF2-40B4-BE49-F238E27FC236}">
                <a16:creationId xmlns:a16="http://schemas.microsoft.com/office/drawing/2014/main" id="{E70DAD7D-4D1B-DA3F-3CA1-F27238A9B69A}"/>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Perché il Linac Falsh al CAPIR?</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4" name="Content Placeholder 5">
            <a:extLst>
              <a:ext uri="{FF2B5EF4-FFF2-40B4-BE49-F238E27FC236}">
                <a16:creationId xmlns:a16="http://schemas.microsoft.com/office/drawing/2014/main" id="{D9A52BE3-D833-DB26-F811-2F14A82C30A3}"/>
              </a:ext>
            </a:extLst>
          </p:cNvPr>
          <p:cNvPicPr>
            <a:picLocks noGrp="1" noChangeAspect="1"/>
          </p:cNvPicPr>
          <p:nvPr>
            <p:ph idx="1"/>
          </p:nvPr>
        </p:nvPicPr>
        <p:blipFill rotWithShape="1">
          <a:blip r:embed="rId2"/>
          <a:srcRect l="13340" r="1231"/>
          <a:stretch/>
        </p:blipFill>
        <p:spPr>
          <a:xfrm>
            <a:off x="950658" y="1265315"/>
            <a:ext cx="3703637" cy="4335340"/>
          </a:xfrm>
          <a:prstGeom prst="rect">
            <a:avLst/>
          </a:prstGeom>
        </p:spPr>
      </p:pic>
    </p:spTree>
    <p:extLst>
      <p:ext uri="{BB962C8B-B14F-4D97-AF65-F5344CB8AC3E}">
        <p14:creationId xmlns:p14="http://schemas.microsoft.com/office/powerpoint/2010/main" val="101295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noChangeAspect="1"/>
          </p:cNvSpPr>
          <p:nvPr>
            <p:ph type="ctrTitle"/>
          </p:nvPr>
        </p:nvSpPr>
        <p:spPr>
          <a:xfrm>
            <a:off x="1992480" y="1268777"/>
            <a:ext cx="8424000" cy="691530"/>
          </a:xfrm>
        </p:spPr>
        <p:txBody>
          <a:bodyPr anchor="t">
            <a:prstTxWarp prst="textArchUp">
              <a:avLst/>
            </a:prstTxWarp>
            <a:noAutofit/>
          </a:bodyPr>
          <a:lstStyle/>
          <a:p>
            <a:r>
              <a:rPr lang="it-IT" sz="3600" b="1">
                <a:solidFill>
                  <a:srgbClr val="0070C0"/>
                </a:solidFill>
              </a:rPr>
              <a:t> THE RESEARCH NETWORK </a:t>
            </a:r>
            <a:br>
              <a:rPr lang="it-IT" sz="3600" b="1">
                <a:solidFill>
                  <a:srgbClr val="0070C0"/>
                </a:solidFill>
              </a:rPr>
            </a:br>
            <a:r>
              <a:rPr lang="it-IT" sz="2800" b="1">
                <a:solidFill>
                  <a:srgbClr val="0070C0"/>
                </a:solidFill>
              </a:rPr>
              <a:t>PRECLINICAL IMAGING AND RADIOBIOLOGICAL STUDIES</a:t>
            </a:r>
            <a:endParaRPr lang="it-IT" sz="3600" b="1">
              <a:solidFill>
                <a:srgbClr val="0070C0"/>
              </a:solidFill>
            </a:endParaRPr>
          </a:p>
        </p:txBody>
      </p:sp>
      <p:grpSp>
        <p:nvGrpSpPr>
          <p:cNvPr id="16" name="Gruppo 13"/>
          <p:cNvGrpSpPr>
            <a:grpSpLocks noChangeAspect="1"/>
          </p:cNvGrpSpPr>
          <p:nvPr/>
        </p:nvGrpSpPr>
        <p:grpSpPr>
          <a:xfrm>
            <a:off x="1703512" y="2049470"/>
            <a:ext cx="8640000" cy="4187843"/>
            <a:chOff x="1107145" y="509503"/>
            <a:chExt cx="9658981" cy="4681747"/>
          </a:xfrm>
        </p:grpSpPr>
        <p:sp>
          <p:nvSpPr>
            <p:cNvPr id="17" name="Ovale 16"/>
            <p:cNvSpPr/>
            <p:nvPr/>
          </p:nvSpPr>
          <p:spPr>
            <a:xfrm>
              <a:off x="1614558" y="516325"/>
              <a:ext cx="8962883" cy="4674925"/>
            </a:xfrm>
            <a:prstGeom prst="ellipse">
              <a:avLst/>
            </a:prstGeom>
            <a:solidFill>
              <a:schemeClr val="bg2">
                <a:alpha val="52000"/>
              </a:schemeClr>
            </a:solid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Clr>
                  <a:srgbClr val="000000"/>
                </a:buClr>
                <a:buFont typeface="Arial"/>
                <a:buNone/>
              </a:pPr>
              <a:endParaRPr lang="it-IT" sz="1400" kern="0">
                <a:solidFill>
                  <a:prstClr val="white"/>
                </a:solidFill>
                <a:sym typeface="Arial"/>
              </a:endParaRPr>
            </a:p>
          </p:txBody>
        </p:sp>
        <p:grpSp>
          <p:nvGrpSpPr>
            <p:cNvPr id="18" name="Gruppo 17"/>
            <p:cNvGrpSpPr/>
            <p:nvPr/>
          </p:nvGrpSpPr>
          <p:grpSpPr>
            <a:xfrm>
              <a:off x="3068593" y="862465"/>
              <a:ext cx="5738391" cy="3968127"/>
              <a:chOff x="5343591" y="2251881"/>
              <a:chExt cx="5738391" cy="3968127"/>
            </a:xfrm>
          </p:grpSpPr>
          <p:grpSp>
            <p:nvGrpSpPr>
              <p:cNvPr id="27" name="Gruppo 3"/>
              <p:cNvGrpSpPr/>
              <p:nvPr/>
            </p:nvGrpSpPr>
            <p:grpSpPr>
              <a:xfrm>
                <a:off x="7389444" y="3480896"/>
                <a:ext cx="2349680" cy="2054800"/>
                <a:chOff x="9578694" y="32555131"/>
                <a:chExt cx="938307" cy="913669"/>
              </a:xfrm>
            </p:grpSpPr>
            <p:pic>
              <p:nvPicPr>
                <p:cNvPr id="34" name="Immagine 33"/>
                <p:cNvPicPr>
                  <a:picLocks noChangeAspect="1"/>
                </p:cNvPicPr>
                <p:nvPr/>
              </p:nvPicPr>
              <p:blipFill rotWithShape="1">
                <a:blip r:embed="rId3" cstate="print">
                  <a:extLst>
                    <a:ext uri="{28A0092B-C50C-407E-A947-70E740481C1C}">
                      <a14:useLocalDpi xmlns:a14="http://schemas.microsoft.com/office/drawing/2010/main" val="0"/>
                    </a:ext>
                  </a:extLst>
                </a:blip>
                <a:srcRect l="23781" t="2062" r="21555" b="3307"/>
                <a:stretch/>
              </p:blipFill>
              <p:spPr>
                <a:xfrm>
                  <a:off x="9578694" y="32555131"/>
                  <a:ext cx="938307" cy="913669"/>
                </a:xfrm>
                <a:prstGeom prst="rect">
                  <a:avLst/>
                </a:prstGeom>
              </p:spPr>
            </p:pic>
            <p:pic>
              <p:nvPicPr>
                <p:cNvPr id="35" name="Immagine 34"/>
                <p:cNvPicPr>
                  <a:picLocks noChangeAspect="1"/>
                </p:cNvPicPr>
                <p:nvPr/>
              </p:nvPicPr>
              <p:blipFill rotWithShape="1">
                <a:blip r:embed="rId4" cstate="print">
                  <a:extLst>
                    <a:ext uri="{28A0092B-C50C-407E-A947-70E740481C1C}">
                      <a14:useLocalDpi xmlns:a14="http://schemas.microsoft.com/office/drawing/2010/main" val="0"/>
                    </a:ext>
                  </a:extLst>
                </a:blip>
                <a:srcRect b="8586"/>
                <a:stretch/>
              </p:blipFill>
              <p:spPr>
                <a:xfrm>
                  <a:off x="9880747" y="32850811"/>
                  <a:ext cx="326463" cy="322309"/>
                </a:xfrm>
                <a:prstGeom prst="rect">
                  <a:avLst/>
                </a:prstGeom>
              </p:spPr>
            </p:pic>
          </p:gr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6603" y="2908932"/>
                <a:ext cx="2105379" cy="1171951"/>
              </a:xfrm>
              <a:prstGeom prst="rect">
                <a:avLst/>
              </a:prstGeom>
              <a:noFill/>
              <a:ln>
                <a:solidFill>
                  <a:schemeClr val="accent5"/>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5118" y="4906355"/>
                <a:ext cx="2035160" cy="1313653"/>
              </a:xfrm>
              <a:prstGeom prst="rect">
                <a:avLst/>
              </a:prstGeom>
              <a:noFill/>
              <a:ln>
                <a:solidFill>
                  <a:schemeClr val="accent5"/>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0" name="Gruppo 6"/>
              <p:cNvGrpSpPr/>
              <p:nvPr/>
            </p:nvGrpSpPr>
            <p:grpSpPr>
              <a:xfrm>
                <a:off x="5598318" y="2251881"/>
                <a:ext cx="2640576" cy="1894947"/>
                <a:chOff x="3238656" y="31228884"/>
                <a:chExt cx="1613244" cy="1269537"/>
              </a:xfrm>
            </p:grpSpPr>
            <p:pic>
              <p:nvPicPr>
                <p:cNvPr id="32" name="Immagine 3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38878" y="31937300"/>
                  <a:ext cx="1612800" cy="561121"/>
                </a:xfrm>
                <a:prstGeom prst="rect">
                  <a:avLst/>
                </a:prstGeom>
                <a:ln>
                  <a:solidFill>
                    <a:schemeClr val="accent5"/>
                  </a:solidFill>
                </a:ln>
              </p:spPr>
            </p:pic>
            <p:pic>
              <p:nvPicPr>
                <p:cNvPr id="33" name="Immagin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8656" y="31228884"/>
                  <a:ext cx="1613244" cy="698750"/>
                </a:xfrm>
                <a:prstGeom prst="rect">
                  <a:avLst/>
                </a:prstGeom>
                <a:ln>
                  <a:solidFill>
                    <a:schemeClr val="accent5"/>
                  </a:solidFill>
                </a:ln>
              </p:spPr>
            </p:pic>
          </p:grpSp>
          <p:pic>
            <p:nvPicPr>
              <p:cNvPr id="31" name="Immagin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3591" y="4915354"/>
                <a:ext cx="2668336" cy="1077788"/>
              </a:xfrm>
              <a:prstGeom prst="rect">
                <a:avLst/>
              </a:prstGeom>
              <a:ln>
                <a:solidFill>
                  <a:schemeClr val="accent5"/>
                </a:solidFill>
              </a:ln>
            </p:spPr>
          </p:pic>
        </p:grpSp>
        <p:pic>
          <p:nvPicPr>
            <p:cNvPr id="19" name="Immagine 1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87324" y="623384"/>
              <a:ext cx="1440000" cy="1080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pic>
          <p:nvPicPr>
            <p:cNvPr id="20" name="Immagine 19"/>
            <p:cNvPicPr>
              <a:picLocks/>
            </p:cNvPicPr>
            <p:nvPr/>
          </p:nvPicPr>
          <p:blipFill>
            <a:blip r:embed="rId11" cstate="print"/>
            <a:stretch>
              <a:fillRect/>
            </a:stretch>
          </p:blipFill>
          <p:spPr>
            <a:xfrm>
              <a:off x="9326126" y="3147420"/>
              <a:ext cx="1440000" cy="1080000"/>
            </a:xfrm>
            <a:prstGeom prst="rect">
              <a:avLst/>
            </a:prstGeom>
            <a:ln w="38100" cap="sq">
              <a:noFill/>
              <a:prstDash val="solid"/>
              <a:miter lim="800000"/>
            </a:ln>
            <a:effectLst/>
          </p:spPr>
        </p:pic>
        <p:pic>
          <p:nvPicPr>
            <p:cNvPr id="21" name="Picture 13" descr="https://lh4.googleusercontent.com/d3WaS81mYsklzL2EuwrqDuepMzMbkdRd7fJwVhGhLHdt3AHSciKx32eDvVCu94GKvYa3jOH3oa5AOIAI1QDaGtBhcTLevhtk2uVAYq_342yOG0Vx4t5BsRP7JZxJQGbsoCCqd8s9gWk"/>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26126" y="1449066"/>
              <a:ext cx="1440000" cy="10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2" name="Picture 15" descr="https://lh4.googleusercontent.com/HFxAISZefSrodImAvbSoEWlwfohCUOg2YnZZ2Mn8hMMd3ejFSN98dKnLdSF0meuJnOoNoM8ySNdRWHI8_7cZ9C3sRdDde49mWTKg3_7OiFhU4ysd4PxJOO5zFg41R2BiL37w28zfxN4"/>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40163" y="509503"/>
              <a:ext cx="1440000" cy="10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3" name="Immagine 22"/>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6998" y="3147420"/>
              <a:ext cx="1440000" cy="10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Immagine 23"/>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806984" y="3983986"/>
              <a:ext cx="1440000" cy="1080000"/>
            </a:xfrm>
            <a:prstGeom prst="rect">
              <a:avLst/>
            </a:prstGeom>
            <a:ln>
              <a:solidFill>
                <a:schemeClr val="tx1"/>
              </a:solidFill>
            </a:ln>
          </p:spPr>
        </p:pic>
        <p:pic>
          <p:nvPicPr>
            <p:cNvPr id="25" name="Immagine 24" descr="pet tac.jpg"/>
            <p:cNvPicPr>
              <a:picLocks/>
            </p:cNvPicPr>
            <p:nvPr/>
          </p:nvPicPr>
          <p:blipFill>
            <a:blip r:embed="rId16" cstate="print"/>
            <a:stretch>
              <a:fillRect/>
            </a:stretch>
          </p:blipFill>
          <p:spPr>
            <a:xfrm>
              <a:off x="1107145" y="1516009"/>
              <a:ext cx="1440000" cy="1080000"/>
            </a:xfrm>
            <a:prstGeom prst="rect">
              <a:avLst/>
            </a:prstGeom>
            <a:ln w="9525" cap="sq">
              <a:solidFill>
                <a:schemeClr val="tx1"/>
              </a:solidFill>
              <a:prstDash val="solid"/>
              <a:miter lim="800000"/>
            </a:ln>
            <a:effectLst/>
          </p:spPr>
        </p:pic>
        <p:pic>
          <p:nvPicPr>
            <p:cNvPr id="26" name="Picture 4" descr="https://lh5.googleusercontent.com/FNxTPr8fAbak0HG_uYpy4yby9sCj7sGNNg6XzNM0pTATEFtG3YPue47Vs0poA8AQ1AOu5W97-Q13L3mgOh9ih9THv6M1weVxz6Dg230n_E4fKsnUWsFVDZiCcBkRY8c514TOhj2r"/>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2810" y="4017563"/>
              <a:ext cx="1440000" cy="1080000"/>
            </a:xfrm>
            <a:prstGeom prst="rect">
              <a:avLst/>
            </a:prstGeom>
            <a:noFill/>
            <a:ln>
              <a:solidFill>
                <a:schemeClr val="tx1"/>
              </a:solidFill>
            </a:ln>
            <a:extLst>
              <a:ext uri="{909E8E84-426E-40dd-AFC4-6F175D3DCCD1}">
                <a14:hiddenFill xmlns:a14="http://schemas.microsoft.com/office/drawing/2010/main" xmlns:lc="http://schemas.openxmlformats.org/drawingml/2006/lockedCanvas" xmlns="">
                  <a:solidFill>
                    <a:srgbClr val="FFFFFF"/>
                  </a:solidFill>
                </a14:hiddenFill>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2"/>
          </p:nvPr>
        </p:nvSpPr>
        <p:spPr>
          <a:xfrm>
            <a:off x="1559497" y="620688"/>
            <a:ext cx="4752527" cy="1512168"/>
          </a:xfrm>
        </p:spPr>
        <p:txBody>
          <a:bodyPr>
            <a:noAutofit/>
          </a:bodyPr>
          <a:lstStyle/>
          <a:p>
            <a:pPr marL="0" algn="just">
              <a:spcBef>
                <a:spcPts val="0"/>
              </a:spcBef>
              <a:buNone/>
            </a:pPr>
            <a:r>
              <a:rPr lang="en-US" sz="1400"/>
              <a:t>Two enclosures of 700 square meter are available with spaces, equipments and skills to relay mice, rats, guinea pigs and rabbits, as well as a room equipped with </a:t>
            </a:r>
            <a:r>
              <a:rPr lang="en-US" sz="1400" err="1"/>
              <a:t>zebrafish</a:t>
            </a:r>
            <a:r>
              <a:rPr lang="en-US" sz="1400"/>
              <a:t> tanks. The two enclosures also have got experimental surgery and microsurgery rooms, washing and sterilization  locals, chemical and biological laboratories.</a:t>
            </a:r>
            <a:endParaRPr lang="it-IT" sz="1400"/>
          </a:p>
        </p:txBody>
      </p:sp>
      <p:pic>
        <p:nvPicPr>
          <p:cNvPr id="13" name="Immagine 12" descr="Schermata 2017-02-26 alle 16.48.26.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tretch>
            <a:fillRect/>
          </a:stretch>
        </p:blipFill>
        <p:spPr>
          <a:xfrm>
            <a:off x="8256241" y="548681"/>
            <a:ext cx="1419235" cy="1553827"/>
          </a:xfrm>
          <a:prstGeom prst="rect">
            <a:avLst/>
          </a:prstGeom>
          <a:ln>
            <a:noFill/>
          </a:ln>
        </p:spPr>
      </p:pic>
      <p:pic>
        <p:nvPicPr>
          <p:cNvPr id="14" name="Immagine 13" descr="Schermata 2017-02-26 alle 16.48.06.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84033" y="548680"/>
            <a:ext cx="1946231" cy="1562748"/>
          </a:xfrm>
          <a:prstGeom prst="rect">
            <a:avLst/>
          </a:prstGeom>
          <a:ln>
            <a:noFill/>
          </a:ln>
        </p:spPr>
      </p:pic>
      <p:sp>
        <p:nvSpPr>
          <p:cNvPr id="15" name="Titolo 1"/>
          <p:cNvSpPr txBox="1">
            <a:spLocks/>
          </p:cNvSpPr>
          <p:nvPr/>
        </p:nvSpPr>
        <p:spPr>
          <a:xfrm>
            <a:off x="1703513" y="188640"/>
            <a:ext cx="3816423" cy="360040"/>
          </a:xfrm>
          <a:prstGeom prst="rect">
            <a:avLst/>
          </a:prstGeom>
        </p:spPr>
        <p:txBody>
          <a:bodyPr vert="horz" lIns="91440" tIns="45720" rIns="91440" bIns="45720" rtlCol="0" anchor="ctr">
            <a:noAutofit/>
          </a:bodyPr>
          <a:lstStyle/>
          <a:p>
            <a:pPr lvl="0" algn="ctr">
              <a:spcBef>
                <a:spcPct val="0"/>
              </a:spcBef>
              <a:defRPr/>
            </a:pPr>
            <a:r>
              <a:rPr lang="it-IT" sz="1600" b="1" err="1">
                <a:solidFill>
                  <a:schemeClr val="accent1"/>
                </a:solidFill>
                <a:latin typeface="+mj-lt"/>
                <a:ea typeface="+mj-ea"/>
                <a:cs typeface="+mj-cs"/>
              </a:rPr>
              <a:t>Equipment</a:t>
            </a:r>
            <a:r>
              <a:rPr lang="it-IT" sz="1600" b="1">
                <a:solidFill>
                  <a:schemeClr val="accent1"/>
                </a:solidFill>
                <a:latin typeface="+mj-lt"/>
                <a:ea typeface="+mj-ea"/>
                <a:cs typeface="+mj-cs"/>
              </a:rPr>
              <a:t> &amp; </a:t>
            </a:r>
            <a:r>
              <a:rPr lang="it-IT" sz="1600" b="1" err="1">
                <a:solidFill>
                  <a:schemeClr val="accent1"/>
                </a:solidFill>
                <a:latin typeface="+mj-lt"/>
                <a:ea typeface="+mj-ea"/>
                <a:cs typeface="+mj-cs"/>
              </a:rPr>
              <a:t>skills</a:t>
            </a:r>
            <a:r>
              <a:rPr lang="it-IT" sz="1600" b="1">
                <a:solidFill>
                  <a:schemeClr val="accent1"/>
                </a:solidFill>
                <a:latin typeface="+mj-lt"/>
                <a:ea typeface="+mj-ea"/>
                <a:cs typeface="+mj-cs"/>
              </a:rPr>
              <a:t> </a:t>
            </a:r>
          </a:p>
          <a:p>
            <a:pPr lvl="0" algn="ctr">
              <a:spcBef>
                <a:spcPct val="0"/>
              </a:spcBef>
              <a:defRPr/>
            </a:pPr>
            <a:r>
              <a:rPr lang="it-IT" sz="1600" b="1" err="1">
                <a:solidFill>
                  <a:schemeClr val="accent1"/>
                </a:solidFill>
                <a:latin typeface="+mj-lt"/>
                <a:ea typeface="+mj-ea"/>
                <a:cs typeface="+mj-cs"/>
              </a:rPr>
              <a:t>CAPiR</a:t>
            </a:r>
            <a:r>
              <a:rPr lang="it-IT" sz="1600" b="1">
                <a:solidFill>
                  <a:schemeClr val="accent1"/>
                </a:solidFill>
                <a:latin typeface="+mj-lt"/>
                <a:ea typeface="+mj-ea"/>
                <a:cs typeface="+mj-cs"/>
              </a:rPr>
              <a:t> - </a:t>
            </a:r>
            <a:r>
              <a:rPr lang="it-IT" sz="1600" b="1">
                <a:solidFill>
                  <a:schemeClr val="accent1"/>
                </a:solidFill>
              </a:rPr>
              <a:t>UNIVERSITY OF CATANIA </a:t>
            </a:r>
            <a:endParaRPr lang="it-IT" sz="1600" b="1">
              <a:solidFill>
                <a:schemeClr val="accent1"/>
              </a:solidFill>
              <a:latin typeface="+mj-lt"/>
              <a:ea typeface="+mj-ea"/>
              <a:cs typeface="+mj-cs"/>
            </a:endParaRPr>
          </a:p>
        </p:txBody>
      </p:sp>
      <p:sp>
        <p:nvSpPr>
          <p:cNvPr id="16" name="CasellaDiTesto 15"/>
          <p:cNvSpPr txBox="1"/>
          <p:nvPr/>
        </p:nvSpPr>
        <p:spPr>
          <a:xfrm>
            <a:off x="1600018" y="2251319"/>
            <a:ext cx="2880000" cy="4370427"/>
          </a:xfrm>
          <a:prstGeom prst="rect">
            <a:avLst/>
          </a:prstGeom>
          <a:noFill/>
          <a:ln w="19050" cmpd="sng">
            <a:solidFill>
              <a:schemeClr val="accent1"/>
            </a:solidFill>
          </a:ln>
        </p:spPr>
        <p:txBody>
          <a:bodyPr wrap="square" rtlCol="0">
            <a:spAutoFit/>
          </a:bodyPr>
          <a:lstStyle/>
          <a:p>
            <a:pPr algn="ctr"/>
            <a:r>
              <a:rPr lang="en-US" sz="1400" b="1" i="1">
                <a:solidFill>
                  <a:srgbClr val="0070C0"/>
                </a:solidFill>
              </a:rPr>
              <a:t>PET facility</a:t>
            </a:r>
          </a:p>
          <a:p>
            <a:pPr algn="just"/>
            <a:r>
              <a:rPr lang="en-US" sz="1200"/>
              <a:t>equipped with an integrated multimodal PET/CT </a:t>
            </a:r>
            <a:r>
              <a:rPr lang="en-US" sz="1200" err="1"/>
              <a:t>Bruker</a:t>
            </a:r>
            <a:r>
              <a:rPr lang="en-US" sz="1200"/>
              <a:t> ALBIRA for small animal, allowing the study of the progression of pathologies, the evaluation of the therapeutic efficacy of innovative molecules and  to support research activities for the development of new drugs in the diagnostic and therapeutic area.</a:t>
            </a:r>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p:txBody>
      </p:sp>
      <p:pic>
        <p:nvPicPr>
          <p:cNvPr id="17" name="Immagine 16"/>
          <p:cNvPicPr>
            <a:picLocks noChangeAspect="1"/>
          </p:cNvPicPr>
          <p:nvPr/>
        </p:nvPicPr>
        <p:blipFill rotWithShape="1">
          <a:blip r:embed="rId6" cstate="print"/>
          <a:srcRect r="7672"/>
          <a:stretch/>
        </p:blipFill>
        <p:spPr>
          <a:xfrm>
            <a:off x="1631506" y="4365103"/>
            <a:ext cx="2823661" cy="2160000"/>
          </a:xfrm>
          <a:prstGeom prst="rect">
            <a:avLst/>
          </a:prstGeom>
          <a:effectLst>
            <a:softEdge rad="31750"/>
          </a:effectLst>
        </p:spPr>
      </p:pic>
      <p:pic>
        <p:nvPicPr>
          <p:cNvPr id="23" name="Immagine 22"/>
          <p:cNvPicPr>
            <a:picLocks noChangeAspect="1"/>
          </p:cNvPicPr>
          <p:nvPr/>
        </p:nvPicPr>
        <p:blipFill>
          <a:blip r:embed="rId7" cstate="print"/>
          <a:stretch>
            <a:fillRect/>
          </a:stretch>
        </p:blipFill>
        <p:spPr>
          <a:xfrm>
            <a:off x="4583832" y="4365105"/>
            <a:ext cx="2880320" cy="2131313"/>
          </a:xfrm>
          <a:prstGeom prst="rect">
            <a:avLst/>
          </a:prstGeom>
          <a:effectLst>
            <a:softEdge rad="31750"/>
          </a:effectLst>
        </p:spPr>
      </p:pic>
      <p:pic>
        <p:nvPicPr>
          <p:cNvPr id="24" name="Immagine 23"/>
          <p:cNvPicPr>
            <a:picLocks/>
          </p:cNvPicPr>
          <p:nvPr/>
        </p:nvPicPr>
        <p:blipFill rotWithShape="1">
          <a:blip r:embed="rId8" cstate="print"/>
          <a:srcRect l="20320"/>
          <a:stretch/>
        </p:blipFill>
        <p:spPr>
          <a:xfrm>
            <a:off x="7608168" y="4365104"/>
            <a:ext cx="2952327" cy="2201744"/>
          </a:xfrm>
          <a:prstGeom prst="rect">
            <a:avLst/>
          </a:prstGeom>
          <a:effectLst>
            <a:softEdge rad="31750"/>
          </a:effectLst>
        </p:spPr>
      </p:pic>
      <p:sp>
        <p:nvSpPr>
          <p:cNvPr id="25" name="CasellaDiTesto 24"/>
          <p:cNvSpPr txBox="1"/>
          <p:nvPr/>
        </p:nvSpPr>
        <p:spPr>
          <a:xfrm>
            <a:off x="4583832" y="2246849"/>
            <a:ext cx="2880000" cy="4370427"/>
          </a:xfrm>
          <a:prstGeom prst="rect">
            <a:avLst/>
          </a:prstGeom>
          <a:noFill/>
          <a:ln w="19050" cmpd="sng">
            <a:solidFill>
              <a:schemeClr val="accent1"/>
            </a:solidFill>
          </a:ln>
        </p:spPr>
        <p:txBody>
          <a:bodyPr wrap="square" rtlCol="0">
            <a:spAutoFit/>
          </a:bodyPr>
          <a:lstStyle/>
          <a:p>
            <a:pPr algn="ctr"/>
            <a:r>
              <a:rPr lang="it-IT" sz="1400" b="1" i="1">
                <a:solidFill>
                  <a:srgbClr val="0070C0"/>
                </a:solidFill>
              </a:rPr>
              <a:t>Optical </a:t>
            </a:r>
            <a:r>
              <a:rPr lang="it-IT" sz="1400" b="1" i="1" err="1">
                <a:solidFill>
                  <a:srgbClr val="0070C0"/>
                </a:solidFill>
              </a:rPr>
              <a:t>Imaging</a:t>
            </a:r>
            <a:r>
              <a:rPr lang="it-IT" sz="1400" b="1" i="1">
                <a:solidFill>
                  <a:srgbClr val="0070C0"/>
                </a:solidFill>
              </a:rPr>
              <a:t> </a:t>
            </a:r>
            <a:r>
              <a:rPr lang="it-IT" sz="1400" b="1" i="1" err="1">
                <a:solidFill>
                  <a:srgbClr val="0070C0"/>
                </a:solidFill>
              </a:rPr>
              <a:t>facility</a:t>
            </a:r>
            <a:endParaRPr lang="it-IT" sz="1400" b="1">
              <a:solidFill>
                <a:srgbClr val="0070C0"/>
              </a:solidFill>
            </a:endParaRPr>
          </a:p>
          <a:p>
            <a:pPr algn="just"/>
            <a:r>
              <a:rPr lang="en-US" sz="1200"/>
              <a:t>equipped with an </a:t>
            </a:r>
            <a:r>
              <a:rPr lang="en-US" sz="1200" i="1"/>
              <a:t>in vivo </a:t>
            </a:r>
            <a:r>
              <a:rPr lang="en-US" sz="1200"/>
              <a:t>radiographic system "</a:t>
            </a:r>
            <a:r>
              <a:rPr lang="en-US" sz="1200" err="1"/>
              <a:t>Bruker</a:t>
            </a:r>
            <a:r>
              <a:rPr lang="en-US" sz="1200"/>
              <a:t> </a:t>
            </a:r>
            <a:r>
              <a:rPr lang="en-US" sz="1200" err="1"/>
              <a:t>Xtreme</a:t>
            </a:r>
            <a:r>
              <a:rPr lang="en-US" sz="1200"/>
              <a:t>" allowing the acquisition of traditional images in white light, fluorescence, luminescence and X-ray. It also allows screening of multiple animals at the same time, measuring the position and the biodistribution of the administered tracer/radiolabelling agent.</a:t>
            </a:r>
            <a:endParaRPr lang="it-IT"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p:txBody>
      </p:sp>
      <p:sp>
        <p:nvSpPr>
          <p:cNvPr id="26" name="CasellaDiTesto 25"/>
          <p:cNvSpPr txBox="1"/>
          <p:nvPr/>
        </p:nvSpPr>
        <p:spPr>
          <a:xfrm>
            <a:off x="7608168" y="2245383"/>
            <a:ext cx="2952326" cy="4278094"/>
          </a:xfrm>
          <a:prstGeom prst="rect">
            <a:avLst/>
          </a:prstGeom>
          <a:noFill/>
          <a:ln w="19050" cmpd="sng">
            <a:solidFill>
              <a:schemeClr val="accent1"/>
            </a:solidFill>
          </a:ln>
        </p:spPr>
        <p:txBody>
          <a:bodyPr wrap="square" rtlCol="0">
            <a:spAutoFit/>
          </a:bodyPr>
          <a:lstStyle/>
          <a:p>
            <a:pPr algn="ctr"/>
            <a:r>
              <a:rPr lang="it-IT" sz="1600" b="1" i="1">
                <a:solidFill>
                  <a:srgbClr val="0070C0"/>
                </a:solidFill>
              </a:rPr>
              <a:t>Ultrasound </a:t>
            </a:r>
            <a:r>
              <a:rPr lang="it-IT" sz="1600" b="1" i="1" err="1">
                <a:solidFill>
                  <a:srgbClr val="0070C0"/>
                </a:solidFill>
              </a:rPr>
              <a:t>Imaging</a:t>
            </a:r>
            <a:r>
              <a:rPr lang="it-IT" sz="1600" b="1" i="1">
                <a:solidFill>
                  <a:srgbClr val="0070C0"/>
                </a:solidFill>
              </a:rPr>
              <a:t> and </a:t>
            </a:r>
            <a:r>
              <a:rPr lang="it-IT" sz="1600" b="1" i="1" err="1">
                <a:solidFill>
                  <a:srgbClr val="0070C0"/>
                </a:solidFill>
              </a:rPr>
              <a:t>photoacoustic</a:t>
            </a:r>
            <a:r>
              <a:rPr lang="it-IT" sz="1600" b="1" i="1">
                <a:solidFill>
                  <a:srgbClr val="0070C0"/>
                </a:solidFill>
              </a:rPr>
              <a:t> </a:t>
            </a:r>
            <a:r>
              <a:rPr lang="it-IT" sz="1600" b="1" i="1" err="1">
                <a:solidFill>
                  <a:srgbClr val="0070C0"/>
                </a:solidFill>
              </a:rPr>
              <a:t>facility</a:t>
            </a:r>
            <a:r>
              <a:rPr lang="it-IT" sz="1600">
                <a:solidFill>
                  <a:srgbClr val="0070C0"/>
                </a:solidFill>
              </a:rPr>
              <a:t> </a:t>
            </a:r>
          </a:p>
          <a:p>
            <a:pPr algn="just"/>
            <a:r>
              <a:rPr lang="en-US" sz="1200"/>
              <a:t>The "Vevo2100 </a:t>
            </a:r>
            <a:r>
              <a:rPr lang="en-US" sz="1200" err="1"/>
              <a:t>Visualsonics</a:t>
            </a:r>
            <a:r>
              <a:rPr lang="en-US" sz="1200"/>
              <a:t>-LAZR-X", allow to acquire functional and morphometric information for tumor model </a:t>
            </a:r>
            <a:r>
              <a:rPr lang="it-IT" sz="1200" err="1"/>
              <a:t>characterization</a:t>
            </a:r>
            <a:r>
              <a:rPr lang="it-IT" sz="1200"/>
              <a:t> and 3D detection</a:t>
            </a:r>
            <a:r>
              <a:rPr lang="en-US" sz="1200"/>
              <a:t>. In addition, the </a:t>
            </a:r>
            <a:r>
              <a:rPr lang="en-US" sz="1200" err="1"/>
              <a:t>photoacoustic</a:t>
            </a:r>
            <a:r>
              <a:rPr lang="en-US" sz="1200"/>
              <a:t> system is suitable for fu</a:t>
            </a:r>
            <a:r>
              <a:rPr lang="it-IT" sz="1200" err="1"/>
              <a:t>nctional</a:t>
            </a:r>
            <a:r>
              <a:rPr lang="it-IT" sz="1200"/>
              <a:t> </a:t>
            </a:r>
            <a:r>
              <a:rPr lang="it-IT" sz="1200" err="1"/>
              <a:t>imaging</a:t>
            </a:r>
            <a:r>
              <a:rPr lang="it-IT" sz="1200"/>
              <a:t> on </a:t>
            </a:r>
            <a:r>
              <a:rPr lang="it-IT" sz="1200" err="1"/>
              <a:t>hemodynamics</a:t>
            </a:r>
            <a:r>
              <a:rPr lang="it-IT" sz="1200"/>
              <a:t> </a:t>
            </a:r>
            <a:r>
              <a:rPr lang="it-IT" sz="1200" err="1"/>
              <a:t>parameter</a:t>
            </a:r>
            <a:r>
              <a:rPr lang="it-IT" sz="1200"/>
              <a:t> , </a:t>
            </a:r>
            <a:r>
              <a:rPr lang="it-IT" sz="1200" err="1"/>
              <a:t>vascularity</a:t>
            </a:r>
            <a:r>
              <a:rPr lang="it-IT" sz="1200"/>
              <a:t> and </a:t>
            </a:r>
            <a:r>
              <a:rPr lang="it-IT" sz="1200" err="1"/>
              <a:t>perfusion</a:t>
            </a:r>
            <a:r>
              <a:rPr lang="it-IT" sz="1200"/>
              <a:t>.</a:t>
            </a:r>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a:p>
            <a:pPr algn="just"/>
            <a:endParaRPr lang="en-US" sz="1200"/>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6558" y="0"/>
            <a:ext cx="1571442" cy="620688"/>
          </a:xfrm>
          <a:prstGeom prst="rect">
            <a:avLst/>
          </a:prstGeom>
          <a:ln>
            <a:solidFill>
              <a:schemeClr val="accent5"/>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7648" y="116632"/>
            <a:ext cx="2160240" cy="418058"/>
          </a:xfrm>
        </p:spPr>
        <p:txBody>
          <a:bodyPr>
            <a:noAutofit/>
          </a:bodyPr>
          <a:lstStyle/>
          <a:p>
            <a:pPr>
              <a:defRPr/>
            </a:pPr>
            <a:r>
              <a:rPr lang="it-IT" sz="1600" b="1" err="1">
                <a:solidFill>
                  <a:srgbClr val="0070C0"/>
                </a:solidFill>
              </a:rPr>
              <a:t>Equipment</a:t>
            </a:r>
            <a:r>
              <a:rPr lang="it-IT" sz="1600" b="1">
                <a:solidFill>
                  <a:srgbClr val="0070C0"/>
                </a:solidFill>
              </a:rPr>
              <a:t> &amp; </a:t>
            </a:r>
            <a:r>
              <a:rPr lang="it-IT" sz="1600" b="1" err="1">
                <a:solidFill>
                  <a:srgbClr val="0070C0"/>
                </a:solidFill>
              </a:rPr>
              <a:t>skills</a:t>
            </a:r>
            <a:r>
              <a:rPr lang="it-IT" sz="1600" b="1">
                <a:solidFill>
                  <a:srgbClr val="0070C0"/>
                </a:solidFill>
              </a:rPr>
              <a:t> </a:t>
            </a:r>
            <a:br>
              <a:rPr lang="it-IT" sz="1600" b="1">
                <a:solidFill>
                  <a:srgbClr val="0070C0"/>
                </a:solidFill>
              </a:rPr>
            </a:br>
            <a:r>
              <a:rPr lang="it-IT" sz="1600" b="1" err="1">
                <a:solidFill>
                  <a:srgbClr val="0070C0"/>
                </a:solidFill>
                <a:ea typeface="+mn-ea"/>
                <a:cs typeface="+mn-cs"/>
              </a:rPr>
              <a:t>AOE-Cannizzaro</a:t>
            </a:r>
            <a:endParaRPr lang="it-IT" sz="1600">
              <a:solidFill>
                <a:srgbClr val="0070C0"/>
              </a:solidFill>
            </a:endParaRPr>
          </a:p>
        </p:txBody>
      </p:sp>
      <p:sp>
        <p:nvSpPr>
          <p:cNvPr id="3" name="Segnaposto contenuto 2"/>
          <p:cNvSpPr>
            <a:spLocks noGrp="1"/>
          </p:cNvSpPr>
          <p:nvPr>
            <p:ph idx="1"/>
          </p:nvPr>
        </p:nvSpPr>
        <p:spPr>
          <a:xfrm>
            <a:off x="1631504" y="2636911"/>
            <a:ext cx="5184576" cy="2088233"/>
          </a:xfrm>
          <a:ln w="25400">
            <a:solidFill>
              <a:schemeClr val="accent1"/>
            </a:solidFill>
          </a:ln>
        </p:spPr>
        <p:txBody>
          <a:bodyPr>
            <a:noAutofit/>
          </a:bodyPr>
          <a:lstStyle/>
          <a:p>
            <a:pPr marL="0" algn="just">
              <a:buNone/>
            </a:pPr>
            <a:endParaRPr lang="en-GB" sz="1200" dirty="0"/>
          </a:p>
          <a:p>
            <a:pPr marL="0" algn="just">
              <a:buNone/>
            </a:pPr>
            <a:r>
              <a:rPr lang="en-GB" sz="1200" dirty="0"/>
              <a:t>H-CANNIZZARO produces radiopharmaceuticals for clinical use: [18F] FDG - [11C] Colin - [11C] Methionine - [68Ga] DOTATOC.</a:t>
            </a:r>
          </a:p>
          <a:p>
            <a:pPr marL="0" algn="just">
              <a:buNone/>
            </a:pPr>
            <a:r>
              <a:rPr lang="en-GB" sz="1200" dirty="0"/>
              <a:t>It distributes [18F] FDG to approved facilities.</a:t>
            </a:r>
          </a:p>
          <a:p>
            <a:pPr marL="0" algn="just">
              <a:buNone/>
            </a:pPr>
            <a:r>
              <a:rPr lang="en-GB" sz="1200" dirty="0"/>
              <a:t>New Radiopharmaceuticals: [18F] FLT - [18F] MISO - [18F] Fluoride - [18F] Colin.</a:t>
            </a:r>
          </a:p>
          <a:p>
            <a:pPr marL="0" algn="just">
              <a:buNone/>
            </a:pPr>
            <a:r>
              <a:rPr lang="en-GB" sz="1200" dirty="0"/>
              <a:t>Multidisciplinary skills for </a:t>
            </a:r>
            <a:r>
              <a:rPr lang="en-GB" sz="1200" i="1" dirty="0"/>
              <a:t>in vivo </a:t>
            </a:r>
            <a:r>
              <a:rPr lang="en-GB" sz="1200" dirty="0"/>
              <a:t>tracers synthesis and biodistribution (nuclear physician, radio-pharmacist, physical physician, chemist).</a:t>
            </a:r>
          </a:p>
          <a:p>
            <a:pPr lvl="0">
              <a:buNone/>
            </a:pPr>
            <a:endParaRPr lang="it-IT" sz="1200" dirty="0"/>
          </a:p>
          <a:p>
            <a:pPr>
              <a:buNone/>
            </a:pPr>
            <a:endParaRPr lang="it-IT" sz="1200" dirty="0"/>
          </a:p>
          <a:p>
            <a:pPr lvl="0">
              <a:buNone/>
            </a:pPr>
            <a:endParaRPr lang="it-IT" sz="1200" dirty="0"/>
          </a:p>
        </p:txBody>
      </p:sp>
      <p:sp>
        <p:nvSpPr>
          <p:cNvPr id="7" name="Segnaposto contenuto 2"/>
          <p:cNvSpPr txBox="1">
            <a:spLocks/>
          </p:cNvSpPr>
          <p:nvPr/>
        </p:nvSpPr>
        <p:spPr>
          <a:xfrm>
            <a:off x="1703512" y="4279106"/>
            <a:ext cx="8229600" cy="1886198"/>
          </a:xfrm>
          <a:prstGeom prst="rect">
            <a:avLst/>
          </a:prstGeom>
        </p:spPr>
        <p:txBody>
          <a:bodyPr vert="horz" lIns="91440" tIns="45720" rIns="91440" bIns="45720" rtlCol="0">
            <a:normAutofit/>
          </a:bodyPr>
          <a:lstStyle/>
          <a:p>
            <a:pPr indent="-342900">
              <a:spcBef>
                <a:spcPct val="20000"/>
              </a:spcBef>
            </a:pPr>
            <a:endParaRPr lang="it-IT" sz="1200"/>
          </a:p>
          <a:p>
            <a:pPr indent="-342900">
              <a:spcBef>
                <a:spcPct val="20000"/>
              </a:spcBef>
            </a:pPr>
            <a:endParaRPr lang="it-IT" sz="1200"/>
          </a:p>
          <a:p>
            <a:pPr marL="342900" indent="-342900" defTabSz="914400">
              <a:spcBef>
                <a:spcPct val="20000"/>
              </a:spcBef>
              <a:defRPr/>
            </a:pPr>
            <a:endParaRPr lang="it-IT" sz="1200"/>
          </a:p>
          <a:p>
            <a:pPr marL="342900" indent="-342900" defTabSz="914400">
              <a:spcBef>
                <a:spcPct val="20000"/>
              </a:spcBef>
              <a:defRPr/>
            </a:pPr>
            <a:endParaRPr lang="it-IT" sz="1200"/>
          </a:p>
          <a:p>
            <a:pPr marL="342900" indent="-342900" defTabSz="914400">
              <a:spcBef>
                <a:spcPct val="20000"/>
              </a:spcBef>
              <a:defRPr/>
            </a:pPr>
            <a:endParaRPr lang="it-IT" sz="1200"/>
          </a:p>
          <a:p>
            <a:pPr marL="342900" indent="-342900" defTabSz="914400">
              <a:spcBef>
                <a:spcPct val="20000"/>
              </a:spcBef>
              <a:defRPr/>
            </a:pPr>
            <a:endParaRPr lang="it-IT" sz="1200"/>
          </a:p>
        </p:txBody>
      </p:sp>
      <p:sp>
        <p:nvSpPr>
          <p:cNvPr id="9" name="Segnaposto contenuto 5"/>
          <p:cNvSpPr txBox="1">
            <a:spLocks/>
          </p:cNvSpPr>
          <p:nvPr/>
        </p:nvSpPr>
        <p:spPr>
          <a:xfrm>
            <a:off x="1631504" y="692696"/>
            <a:ext cx="5184576" cy="1440160"/>
          </a:xfrm>
          <a:prstGeom prst="rect">
            <a:avLst/>
          </a:prstGeom>
          <a:ln>
            <a:noFill/>
          </a:ln>
        </p:spPr>
        <p:txBody>
          <a:bodyPr vert="horz" lIns="91440" tIns="45720" rIns="91440" bIns="45720" rtlCol="0">
            <a:noAutofit/>
          </a:bodyPr>
          <a:lstStyle/>
          <a:p>
            <a:pPr indent="-342900" algn="just">
              <a:defRPr/>
            </a:pPr>
            <a:r>
              <a:rPr lang="en-US" sz="1400"/>
              <a:t>Since 2005, it has been carried out Nuclear Medical Imaging activities, by the Nuclear Medicine and PET Center Operational Unit, that is capable of a Cyclotron for the radiopharmaceuticals production, a Radiochemistry Laboratory with a team for qualitative analysis of nuclear medical imaging and radiopharmaceuticals expertise of Nuclear Medicine area.</a:t>
            </a:r>
            <a:endParaRPr lang="it-IT" sz="1400"/>
          </a:p>
        </p:txBody>
      </p:sp>
      <p:pic>
        <p:nvPicPr>
          <p:cNvPr id="8" name="Immagine 7"/>
          <p:cNvPicPr preferRelativeResize="0">
            <a:picLocks/>
          </p:cNvPicPr>
          <p:nvPr/>
        </p:nvPicPr>
        <p:blipFill>
          <a:blip r:embed="rId3" cstate="print"/>
          <a:stretch>
            <a:fillRect/>
          </a:stretch>
        </p:blipFill>
        <p:spPr>
          <a:xfrm>
            <a:off x="7104112" y="128820"/>
            <a:ext cx="3455938" cy="1860020"/>
          </a:xfrm>
          <a:prstGeom prst="rect">
            <a:avLst/>
          </a:prstGeom>
        </p:spPr>
      </p:pic>
      <p:pic>
        <p:nvPicPr>
          <p:cNvPr id="10" name="Immagine 9"/>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8040" y="174735"/>
            <a:ext cx="900000" cy="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magine 11"/>
          <p:cNvPicPr preferRelativeResize="0">
            <a:picLocks/>
          </p:cNvPicPr>
          <p:nvPr/>
        </p:nvPicPr>
        <p:blipFill>
          <a:blip r:embed="rId5" cstate="print">
            <a:alphaModFix/>
          </a:blip>
          <a:stretch>
            <a:fillRect/>
          </a:stretch>
        </p:blipFill>
        <p:spPr>
          <a:xfrm>
            <a:off x="7464152" y="4797152"/>
            <a:ext cx="2520280" cy="1656184"/>
          </a:xfrm>
          <a:prstGeom prst="rect">
            <a:avLst/>
          </a:prstGeom>
          <a:ln>
            <a:solidFill>
              <a:schemeClr val="tx1"/>
            </a:solidFill>
          </a:ln>
        </p:spPr>
      </p:pic>
      <p:sp>
        <p:nvSpPr>
          <p:cNvPr id="13" name="Segnaposto contenuto 2"/>
          <p:cNvSpPr txBox="1">
            <a:spLocks/>
          </p:cNvSpPr>
          <p:nvPr/>
        </p:nvSpPr>
        <p:spPr>
          <a:xfrm>
            <a:off x="1631504" y="4941169"/>
            <a:ext cx="5184576" cy="1296144"/>
          </a:xfrm>
          <a:prstGeom prst="rect">
            <a:avLst/>
          </a:prstGeom>
          <a:ln w="25400">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buNone/>
            </a:pPr>
            <a:endParaRPr lang="en-US" sz="1200"/>
          </a:p>
          <a:p>
            <a:pPr marL="0" algn="just">
              <a:buNone/>
            </a:pPr>
            <a:r>
              <a:rPr lang="en-US" sz="1200"/>
              <a:t>Nuclear Medical Staff for the qualitative image analysis supported by nuclear medical opinion.</a:t>
            </a:r>
          </a:p>
          <a:p>
            <a:pPr marL="0" algn="just">
              <a:buNone/>
            </a:pPr>
            <a:r>
              <a:rPr lang="en-US" sz="1200"/>
              <a:t>Physical Physician Staff for physical and </a:t>
            </a:r>
            <a:r>
              <a:rPr lang="en-US" sz="1200" err="1"/>
              <a:t>dosimetric</a:t>
            </a:r>
            <a:r>
              <a:rPr lang="en-US" sz="1200"/>
              <a:t> quantitative evaluations and support for image processing.</a:t>
            </a:r>
            <a:endParaRPr lang="it-IT" sz="1200"/>
          </a:p>
          <a:p>
            <a:pPr>
              <a:buFont typeface="Arial" pitchFamily="34" charset="0"/>
              <a:buNone/>
            </a:pPr>
            <a:endParaRPr lang="it-IT" sz="1200"/>
          </a:p>
        </p:txBody>
      </p:sp>
      <p:pic>
        <p:nvPicPr>
          <p:cNvPr id="4" name="Immagine 3" descr="Unknown-5.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6161" y="2348881"/>
            <a:ext cx="2199017" cy="22329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5"/>
          <p:cNvSpPr txBox="1">
            <a:spLocks/>
          </p:cNvSpPr>
          <p:nvPr/>
        </p:nvSpPr>
        <p:spPr>
          <a:xfrm>
            <a:off x="1919536" y="980728"/>
            <a:ext cx="4032448" cy="1008112"/>
          </a:xfrm>
          <a:prstGeom prst="rect">
            <a:avLst/>
          </a:prstGeom>
          <a:ln w="25400">
            <a:noFill/>
          </a:ln>
        </p:spPr>
        <p:txBody>
          <a:bodyPr vert="horz" lIns="91440" tIns="45720" rIns="91440" bIns="45720" rtlCol="0">
            <a:noAutofit/>
          </a:bodyPr>
          <a:lstStyle/>
          <a:p>
            <a:pPr indent="-342900" algn="just">
              <a:buClr>
                <a:schemeClr val="accent1"/>
              </a:buClr>
              <a:buSzPct val="80000"/>
            </a:pPr>
            <a:r>
              <a:rPr lang="en-US" sz="1400"/>
              <a:t>It develops </a:t>
            </a:r>
            <a:r>
              <a:rPr lang="en-US" sz="1400" i="1"/>
              <a:t>in vitro </a:t>
            </a:r>
            <a:r>
              <a:rPr lang="en-US" sz="1400"/>
              <a:t>and preclinical </a:t>
            </a:r>
            <a:r>
              <a:rPr lang="en-US" sz="1400" i="1"/>
              <a:t>in vivo </a:t>
            </a:r>
            <a:r>
              <a:rPr lang="en-US" sz="1400"/>
              <a:t>research activities in its secondary head office in </a:t>
            </a:r>
            <a:r>
              <a:rPr lang="en-US" sz="1400" err="1"/>
              <a:t>Cefalù</a:t>
            </a:r>
            <a:r>
              <a:rPr lang="en-US" sz="1400"/>
              <a:t>, having staff with animal experimentation, in </a:t>
            </a:r>
            <a:r>
              <a:rPr lang="en-US" sz="1400" err="1"/>
              <a:t>bioimaging</a:t>
            </a:r>
            <a:r>
              <a:rPr lang="en-US" sz="1400"/>
              <a:t> and in radioprotection expertise.</a:t>
            </a:r>
            <a:endParaRPr lang="it-IT" sz="1400"/>
          </a:p>
        </p:txBody>
      </p:sp>
      <p:sp>
        <p:nvSpPr>
          <p:cNvPr id="12" name="Titolo 1"/>
          <p:cNvSpPr txBox="1">
            <a:spLocks/>
          </p:cNvSpPr>
          <p:nvPr/>
        </p:nvSpPr>
        <p:spPr>
          <a:xfrm>
            <a:off x="1991544" y="188640"/>
            <a:ext cx="4032448" cy="418058"/>
          </a:xfrm>
          <a:prstGeom prst="rect">
            <a:avLst/>
          </a:prstGeom>
        </p:spPr>
        <p:txBody>
          <a:bodyPr vert="horz" lIns="91440" tIns="45720" rIns="91440" bIns="45720" rtlCol="0" anchor="ctr">
            <a:noAutofit/>
          </a:bodyPr>
          <a:lstStyle/>
          <a:p>
            <a:pPr lvl="0" algn="ctr">
              <a:spcBef>
                <a:spcPct val="0"/>
              </a:spcBef>
              <a:defRPr/>
            </a:pPr>
            <a:r>
              <a:rPr lang="it-IT" sz="1600" b="1" err="1">
                <a:solidFill>
                  <a:schemeClr val="accent1"/>
                </a:solidFill>
              </a:rPr>
              <a:t>Equipment</a:t>
            </a:r>
            <a:r>
              <a:rPr lang="it-IT" sz="1600" b="1">
                <a:solidFill>
                  <a:schemeClr val="accent1"/>
                </a:solidFill>
              </a:rPr>
              <a:t> &amp; </a:t>
            </a:r>
            <a:r>
              <a:rPr lang="it-IT" sz="1600" b="1" err="1">
                <a:solidFill>
                  <a:schemeClr val="accent1"/>
                </a:solidFill>
              </a:rPr>
              <a:t>skills</a:t>
            </a:r>
            <a:r>
              <a:rPr lang="it-IT" sz="1600" b="1">
                <a:solidFill>
                  <a:schemeClr val="accent1"/>
                </a:solidFill>
              </a:rPr>
              <a:t> </a:t>
            </a:r>
          </a:p>
          <a:p>
            <a:pPr lvl="0" algn="ctr">
              <a:spcBef>
                <a:spcPct val="0"/>
              </a:spcBef>
              <a:defRPr/>
            </a:pPr>
            <a:r>
              <a:rPr lang="it-IT" sz="1600" b="1">
                <a:solidFill>
                  <a:schemeClr val="accent1"/>
                </a:solidFill>
                <a:latin typeface="+mj-lt"/>
              </a:rPr>
              <a:t>IBFM-CNR</a:t>
            </a:r>
            <a:endParaRPr lang="it-IT" sz="1600">
              <a:solidFill>
                <a:schemeClr val="accent1"/>
              </a:solidFill>
              <a:latin typeface="+mj-lt"/>
              <a:ea typeface="+mj-ea"/>
              <a:cs typeface="+mj-cs"/>
            </a:endParaRPr>
          </a:p>
        </p:txBody>
      </p:sp>
      <p:grpSp>
        <p:nvGrpSpPr>
          <p:cNvPr id="6" name="Gruppo 5"/>
          <p:cNvGrpSpPr/>
          <p:nvPr/>
        </p:nvGrpSpPr>
        <p:grpSpPr>
          <a:xfrm>
            <a:off x="6168008" y="619944"/>
            <a:ext cx="4176018" cy="1728936"/>
            <a:chOff x="5436050" y="115888"/>
            <a:chExt cx="3600000" cy="1800000"/>
          </a:xfrm>
        </p:grpSpPr>
        <p:pic>
          <p:nvPicPr>
            <p:cNvPr id="7" name="Immagine 6"/>
            <p:cNvPicPr preferRelativeResize="0">
              <a:picLocks/>
            </p:cNvPicPr>
            <p:nvPr/>
          </p:nvPicPr>
          <p:blipFill rotWithShape="1">
            <a:blip r:embed="rId3" cstate="print">
              <a:extLst>
                <a:ext uri="{28A0092B-C50C-407E-A947-70E740481C1C}">
                  <a14:useLocalDpi xmlns:a14="http://schemas.microsoft.com/office/drawing/2010/main" val="0"/>
                </a:ext>
              </a:extLst>
            </a:blip>
            <a:srcRect l="41860" t="424" r="582" b="-424"/>
            <a:stretch/>
          </p:blipFill>
          <p:spPr>
            <a:xfrm>
              <a:off x="5436050" y="115888"/>
              <a:ext cx="3600000" cy="1800000"/>
            </a:xfrm>
            <a:prstGeom prst="rect">
              <a:avLst/>
            </a:prstGeom>
          </p:spPr>
        </p:pic>
        <p:pic>
          <p:nvPicPr>
            <p:cNvPr id="9" name="Immagine 8"/>
            <p:cNvPicPr>
              <a:picLocks noChangeAspect="1"/>
            </p:cNvPicPr>
            <p:nvPr/>
          </p:nvPicPr>
          <p:blipFill rotWithShape="1">
            <a:blip r:embed="rId4" cstate="print"/>
            <a:srcRect l="15372" t="26919" r="10408"/>
            <a:stretch/>
          </p:blipFill>
          <p:spPr>
            <a:xfrm>
              <a:off x="5436050" y="115888"/>
              <a:ext cx="1741491" cy="1800000"/>
            </a:xfrm>
            <a:prstGeom prst="rect">
              <a:avLst/>
            </a:prstGeom>
          </p:spPr>
        </p:pic>
      </p:gr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0927" y="260648"/>
            <a:ext cx="745567"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4" name="Gruppo 13"/>
          <p:cNvGrpSpPr/>
          <p:nvPr/>
        </p:nvGrpSpPr>
        <p:grpSpPr>
          <a:xfrm>
            <a:off x="6744072" y="2564904"/>
            <a:ext cx="2952328" cy="3668957"/>
            <a:chOff x="5004048" y="2564903"/>
            <a:chExt cx="2952328" cy="3668957"/>
          </a:xfrm>
        </p:grpSpPr>
        <p:pic>
          <p:nvPicPr>
            <p:cNvPr id="2" name="Immagine 1"/>
            <p:cNvPicPr>
              <a:picLocks noChangeAspect="1"/>
            </p:cNvPicPr>
            <p:nvPr/>
          </p:nvPicPr>
          <p:blipFill>
            <a:blip r:embed="rId6" cstate="print"/>
            <a:stretch>
              <a:fillRect/>
            </a:stretch>
          </p:blipFill>
          <p:spPr>
            <a:xfrm>
              <a:off x="5004048" y="2564903"/>
              <a:ext cx="2952328" cy="1442099"/>
            </a:xfrm>
            <a:prstGeom prst="rect">
              <a:avLst/>
            </a:prstGeom>
          </p:spPr>
        </p:pic>
        <p:pic>
          <p:nvPicPr>
            <p:cNvPr id="3" name="Immagine 2"/>
            <p:cNvPicPr>
              <a:picLocks noChangeAspect="1"/>
            </p:cNvPicPr>
            <p:nvPr/>
          </p:nvPicPr>
          <p:blipFill>
            <a:blip r:embed="rId7" cstate="print"/>
            <a:stretch>
              <a:fillRect/>
            </a:stretch>
          </p:blipFill>
          <p:spPr>
            <a:xfrm>
              <a:off x="5258834" y="4005064"/>
              <a:ext cx="2409510" cy="2228796"/>
            </a:xfrm>
            <a:prstGeom prst="rect">
              <a:avLst/>
            </a:prstGeom>
          </p:spPr>
        </p:pic>
      </p:grpSp>
      <p:grpSp>
        <p:nvGrpSpPr>
          <p:cNvPr id="13" name="Gruppo 12"/>
          <p:cNvGrpSpPr/>
          <p:nvPr/>
        </p:nvGrpSpPr>
        <p:grpSpPr>
          <a:xfrm>
            <a:off x="1919536" y="2924944"/>
            <a:ext cx="4032448" cy="3264024"/>
            <a:chOff x="251520" y="2996952"/>
            <a:chExt cx="3744416" cy="3264024"/>
          </a:xfrm>
        </p:grpSpPr>
        <p:sp>
          <p:nvSpPr>
            <p:cNvPr id="11" name="Segnaposto contenuto 2"/>
            <p:cNvSpPr txBox="1">
              <a:spLocks/>
            </p:cNvSpPr>
            <p:nvPr/>
          </p:nvSpPr>
          <p:spPr>
            <a:xfrm>
              <a:off x="251520" y="2996952"/>
              <a:ext cx="3744416" cy="3120008"/>
            </a:xfrm>
            <a:prstGeom prst="rect">
              <a:avLst/>
            </a:prstGeom>
            <a:ln w="25400">
              <a:solidFill>
                <a:schemeClr val="accent1"/>
              </a:solidFill>
            </a:ln>
          </p:spPr>
          <p:txBody>
            <a:bodyPr vert="horz" lIns="91440" tIns="45720" rIns="91440" bIns="45720" rtlCol="0">
              <a:normAutofit/>
            </a:bodyPr>
            <a:lstStyle/>
            <a:p>
              <a:pPr indent="-342900">
                <a:spcBef>
                  <a:spcPct val="20000"/>
                </a:spcBef>
              </a:pPr>
              <a:r>
                <a:rPr lang="en-US" sz="1200"/>
                <a:t>It owns staff with competences in:</a:t>
              </a:r>
            </a:p>
            <a:p>
              <a:pPr indent="-342900">
                <a:lnSpc>
                  <a:spcPct val="150000"/>
                </a:lnSpc>
                <a:spcBef>
                  <a:spcPct val="20000"/>
                </a:spcBef>
                <a:buFont typeface="Wingdings" pitchFamily="2" charset="2"/>
                <a:buChar char="ü"/>
              </a:pPr>
              <a:r>
                <a:rPr lang="en-US" sz="1200"/>
                <a:t>Animal Experimentation with FELASA Cat-C</a:t>
              </a:r>
            </a:p>
            <a:p>
              <a:pPr marL="355600" indent="-342900">
                <a:lnSpc>
                  <a:spcPct val="150000"/>
                </a:lnSpc>
                <a:buFont typeface="Wingdings" pitchFamily="2" charset="2"/>
                <a:buChar char="ü"/>
              </a:pPr>
              <a:r>
                <a:rPr lang="en-US" sz="1200"/>
                <a:t>Assistance for experimental design and support for  animal management at LNS.</a:t>
              </a:r>
            </a:p>
            <a:p>
              <a:pPr indent="-342900">
                <a:lnSpc>
                  <a:spcPct val="150000"/>
                </a:lnSpc>
                <a:spcBef>
                  <a:spcPct val="20000"/>
                </a:spcBef>
                <a:buFont typeface="Wingdings" pitchFamily="2" charset="2"/>
                <a:buChar char="ü"/>
              </a:pPr>
              <a:r>
                <a:rPr lang="en-US" sz="1200"/>
                <a:t>Processing of </a:t>
              </a:r>
              <a:r>
                <a:rPr lang="en-US" sz="1200" err="1"/>
                <a:t>bioimaging</a:t>
              </a:r>
              <a:r>
                <a:rPr lang="en-US" sz="1200"/>
                <a:t> for signal quantification.</a:t>
              </a:r>
              <a:endParaRPr lang="it-IT" sz="1200"/>
            </a:p>
          </p:txBody>
        </p:sp>
        <p:pic>
          <p:nvPicPr>
            <p:cNvPr id="4" name="Immagine 3"/>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20080" y="4365104"/>
              <a:ext cx="2843808" cy="1895872"/>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3"/>
          <p:cNvSpPr txBox="1">
            <a:spLocks/>
          </p:cNvSpPr>
          <p:nvPr/>
        </p:nvSpPr>
        <p:spPr>
          <a:xfrm>
            <a:off x="2063552" y="116632"/>
            <a:ext cx="3672408" cy="432048"/>
          </a:xfrm>
          <a:prstGeom prst="rect">
            <a:avLst/>
          </a:prstGeom>
        </p:spPr>
        <p:txBody>
          <a:bodyPr vert="horz" lIns="137160" tIns="91440" anchor="ctr">
            <a:noAutofit/>
          </a:bodyPr>
          <a:lstStyle/>
          <a:p>
            <a:pPr algn="ctr">
              <a:spcBef>
                <a:spcPts val="250"/>
              </a:spcBef>
              <a:buClr>
                <a:schemeClr val="accent1"/>
              </a:buClr>
              <a:buSzPct val="80000"/>
              <a:defRPr/>
            </a:pPr>
            <a:r>
              <a:rPr lang="it-IT" sz="1600" b="1" err="1">
                <a:solidFill>
                  <a:schemeClr val="accent1"/>
                </a:solidFill>
              </a:rPr>
              <a:t>Equipment</a:t>
            </a:r>
            <a:r>
              <a:rPr lang="it-IT" sz="1600" b="1">
                <a:solidFill>
                  <a:schemeClr val="accent1"/>
                </a:solidFill>
              </a:rPr>
              <a:t> &amp; </a:t>
            </a:r>
            <a:r>
              <a:rPr lang="it-IT" sz="1600" b="1" err="1">
                <a:solidFill>
                  <a:schemeClr val="accent1"/>
                </a:solidFill>
              </a:rPr>
              <a:t>skills</a:t>
            </a:r>
            <a:r>
              <a:rPr lang="it-IT" sz="1600" b="1">
                <a:solidFill>
                  <a:schemeClr val="accent1"/>
                </a:solidFill>
              </a:rPr>
              <a:t> </a:t>
            </a:r>
          </a:p>
          <a:p>
            <a:pPr algn="ctr">
              <a:spcBef>
                <a:spcPts val="250"/>
              </a:spcBef>
              <a:buClr>
                <a:schemeClr val="accent1"/>
              </a:buClr>
              <a:buSzPct val="80000"/>
              <a:defRPr/>
            </a:pPr>
            <a:r>
              <a:rPr lang="it-IT" sz="1600" b="1">
                <a:solidFill>
                  <a:schemeClr val="accent1"/>
                </a:solidFill>
              </a:rPr>
              <a:t>LNS-INFN</a:t>
            </a:r>
          </a:p>
        </p:txBody>
      </p:sp>
      <p:sp>
        <p:nvSpPr>
          <p:cNvPr id="13" name="Segnaposto contenuto 5"/>
          <p:cNvSpPr txBox="1">
            <a:spLocks/>
          </p:cNvSpPr>
          <p:nvPr/>
        </p:nvSpPr>
        <p:spPr>
          <a:xfrm>
            <a:off x="1631504" y="548680"/>
            <a:ext cx="5040560" cy="1728192"/>
          </a:xfrm>
          <a:prstGeom prst="rect">
            <a:avLst/>
          </a:prstGeom>
        </p:spPr>
        <p:txBody>
          <a:bodyPr vert="horz" lIns="182880" tIns="91440" anchor="t">
            <a:noAutofit/>
          </a:bodyPr>
          <a:lstStyle/>
          <a:p>
            <a:pPr indent="-265176" algn="just">
              <a:spcBef>
                <a:spcPts val="250"/>
              </a:spcBef>
              <a:buClr>
                <a:schemeClr val="accent1"/>
              </a:buClr>
              <a:buSzPct val="80000"/>
            </a:pPr>
            <a:r>
              <a:rPr lang="en-US" sz="1400"/>
              <a:t>Since 2001, the </a:t>
            </a:r>
            <a:r>
              <a:rPr lang="en-US" sz="1400" b="1">
                <a:solidFill>
                  <a:schemeClr val="accent1"/>
                </a:solidFill>
              </a:rPr>
              <a:t>Center for </a:t>
            </a:r>
            <a:r>
              <a:rPr lang="en-US" sz="1400" b="1" err="1">
                <a:solidFill>
                  <a:schemeClr val="accent1"/>
                </a:solidFill>
              </a:rPr>
              <a:t>Adrothrapy</a:t>
            </a:r>
            <a:r>
              <a:rPr lang="en-US" sz="1400" b="1">
                <a:solidFill>
                  <a:schemeClr val="accent1"/>
                </a:solidFill>
              </a:rPr>
              <a:t> and Advanced Nuclear Applications</a:t>
            </a:r>
            <a:r>
              <a:rPr lang="en-US" sz="1400" b="1">
                <a:solidFill>
                  <a:schemeClr val="accent6">
                    <a:lumMod val="75000"/>
                  </a:schemeClr>
                </a:solidFill>
              </a:rPr>
              <a:t> </a:t>
            </a:r>
            <a:r>
              <a:rPr lang="en-US" sz="1400"/>
              <a:t>(CATANA Center) to this day has been treating about 400 patients from all regions of Italy for eye cancer. It carries out preclinical preclinical research </a:t>
            </a:r>
            <a:r>
              <a:rPr lang="en-US" sz="1400" i="1"/>
              <a:t>in vivo </a:t>
            </a:r>
            <a:r>
              <a:rPr lang="en-US" sz="1400"/>
              <a:t>activities,</a:t>
            </a:r>
            <a:r>
              <a:rPr lang="en-US" sz="1400" i="1"/>
              <a:t> </a:t>
            </a:r>
            <a:r>
              <a:rPr lang="en-US" sz="1400"/>
              <a:t>being capable of an </a:t>
            </a:r>
            <a:r>
              <a:rPr lang="en-US" sz="1400" err="1"/>
              <a:t>adroterapic</a:t>
            </a:r>
            <a:r>
              <a:rPr lang="en-US" sz="1400"/>
              <a:t> and a conventional treatment room (CATANA center), an enclosure for temporary animal relaying and staff with dosimetry expertise using the </a:t>
            </a:r>
            <a:r>
              <a:rPr lang="en-US" sz="1400" err="1"/>
              <a:t>MonteCarlo</a:t>
            </a:r>
            <a:r>
              <a:rPr lang="en-US" sz="1400"/>
              <a:t> - Geant4 method.</a:t>
            </a:r>
            <a:endParaRPr lang="it-IT" sz="1400"/>
          </a:p>
        </p:txBody>
      </p:sp>
      <p:grpSp>
        <p:nvGrpSpPr>
          <p:cNvPr id="2" name="Gruppo 1"/>
          <p:cNvGrpSpPr/>
          <p:nvPr/>
        </p:nvGrpSpPr>
        <p:grpSpPr>
          <a:xfrm>
            <a:off x="6240018" y="2389879"/>
            <a:ext cx="4320470" cy="4319998"/>
            <a:chOff x="107504" y="2276872"/>
            <a:chExt cx="4248472" cy="4511753"/>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068960"/>
              <a:ext cx="1800200" cy="1350150"/>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276872"/>
              <a:ext cx="1068008" cy="72640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2927577"/>
              <a:ext cx="2211108" cy="1614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ttangolo 14"/>
            <p:cNvSpPr/>
            <p:nvPr/>
          </p:nvSpPr>
          <p:spPr>
            <a:xfrm>
              <a:off x="179512" y="2332555"/>
              <a:ext cx="3024336" cy="945028"/>
            </a:xfrm>
            <a:prstGeom prst="rect">
              <a:avLst/>
            </a:prstGeom>
          </p:spPr>
          <p:txBody>
            <a:bodyPr wrap="square">
              <a:spAutoFit/>
            </a:bodyPr>
            <a:lstStyle/>
            <a:p>
              <a:pPr indent="-342900">
                <a:spcBef>
                  <a:spcPct val="20000"/>
                </a:spcBef>
              </a:pPr>
              <a:r>
                <a:rPr lang="en-US" sz="1200"/>
                <a:t>"Transport Unit GM500" IVC.</a:t>
              </a:r>
            </a:p>
            <a:p>
              <a:pPr indent="-342900">
                <a:spcBef>
                  <a:spcPct val="20000"/>
                </a:spcBef>
              </a:pPr>
              <a:r>
                <a:rPr lang="en-US" sz="1200"/>
                <a:t>Chemical hood  for pretreatment anesthesia operations required.</a:t>
              </a:r>
              <a:endParaRPr lang="it-IT" sz="1200"/>
            </a:p>
            <a:p>
              <a:pPr indent="-342900">
                <a:spcBef>
                  <a:spcPct val="20000"/>
                </a:spcBef>
              </a:pPr>
              <a:endParaRPr lang="it-IT" sz="1200"/>
            </a:p>
          </p:txBody>
        </p:sp>
        <p:sp>
          <p:nvSpPr>
            <p:cNvPr id="18" name="Rettangolo 17"/>
            <p:cNvSpPr/>
            <p:nvPr/>
          </p:nvSpPr>
          <p:spPr>
            <a:xfrm>
              <a:off x="249120" y="5242221"/>
              <a:ext cx="1908217" cy="867883"/>
            </a:xfrm>
            <a:prstGeom prst="rect">
              <a:avLst/>
            </a:prstGeom>
          </p:spPr>
          <p:txBody>
            <a:bodyPr wrap="square">
              <a:spAutoFit/>
            </a:bodyPr>
            <a:lstStyle/>
            <a:p>
              <a:pPr indent="-342900" algn="just">
                <a:spcBef>
                  <a:spcPct val="20000"/>
                </a:spcBef>
              </a:pPr>
              <a:r>
                <a:rPr lang="en-US" sz="1200"/>
                <a:t>Holder specifically designed to treat small animals with proton beam.</a:t>
              </a:r>
              <a:endParaRPr lang="it-IT" sz="1200"/>
            </a:p>
          </p:txBody>
        </p:sp>
        <p:sp>
          <p:nvSpPr>
            <p:cNvPr id="55" name="Rettangolo 54"/>
            <p:cNvSpPr/>
            <p:nvPr/>
          </p:nvSpPr>
          <p:spPr>
            <a:xfrm>
              <a:off x="107504" y="2306889"/>
              <a:ext cx="4248472" cy="22322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p:cNvSpPr/>
            <p:nvPr/>
          </p:nvSpPr>
          <p:spPr>
            <a:xfrm>
              <a:off x="107504" y="4655769"/>
              <a:ext cx="4248472" cy="21328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 name="Gruppo 2"/>
          <p:cNvGrpSpPr/>
          <p:nvPr/>
        </p:nvGrpSpPr>
        <p:grpSpPr>
          <a:xfrm>
            <a:off x="1775520" y="2420888"/>
            <a:ext cx="4320480" cy="4293096"/>
            <a:chOff x="4572000" y="2401015"/>
            <a:chExt cx="4320480" cy="4293096"/>
          </a:xfrm>
        </p:grpSpPr>
        <p:pic>
          <p:nvPicPr>
            <p:cNvPr id="20" name="Picture 4" descr="http://www.blitzquotidiano.it/wp/wp/wp-content/uploads/2010/04/cellule-staminali.jpg"/>
            <p:cNvPicPr>
              <a:picLocks noChangeAspect="1" noChangeArrowheads="1"/>
            </p:cNvPicPr>
            <p:nvPr/>
          </p:nvPicPr>
          <p:blipFill>
            <a:blip r:embed="rId6" cstate="print"/>
            <a:srcRect t="22987" r="24138"/>
            <a:stretch>
              <a:fillRect/>
            </a:stretch>
          </p:blipFill>
          <p:spPr bwMode="auto">
            <a:xfrm>
              <a:off x="5004048" y="3193103"/>
              <a:ext cx="1347787" cy="1368425"/>
            </a:xfrm>
            <a:prstGeom prst="rect">
              <a:avLst/>
            </a:prstGeom>
            <a:noFill/>
            <a:ln w="9525">
              <a:noFill/>
              <a:miter lim="800000"/>
              <a:headEnd/>
              <a:tailEnd/>
            </a:ln>
          </p:spPr>
        </p:pic>
        <p:pic>
          <p:nvPicPr>
            <p:cNvPr id="50" name="Picture 3" descr="C:\Users\bravata.v\Desktop\MDA non trattato_ok.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3121095"/>
              <a:ext cx="1490362" cy="40648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1" name="Picture 4" descr="C:\Users\bravata.v\Desktop\MDA_9Gy_ok.jp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623329"/>
              <a:ext cx="1490362" cy="40648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2" name="Picture 5" descr="C:\Users\bravata.v\Desktop\MDA 23Gy_ok.jp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4127385"/>
              <a:ext cx="1490362" cy="40648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4" name="CasellaDiTesto 53"/>
            <p:cNvSpPr txBox="1"/>
            <p:nvPr/>
          </p:nvSpPr>
          <p:spPr>
            <a:xfrm>
              <a:off x="5076056" y="2473023"/>
              <a:ext cx="3384376" cy="461665"/>
            </a:xfrm>
            <a:prstGeom prst="rect">
              <a:avLst/>
            </a:prstGeom>
            <a:noFill/>
          </p:spPr>
          <p:txBody>
            <a:bodyPr wrap="square" rtlCol="0">
              <a:spAutoFit/>
            </a:bodyPr>
            <a:lstStyle/>
            <a:p>
              <a:pPr algn="ctr"/>
              <a:r>
                <a:rPr lang="en-US" sz="1200"/>
                <a:t>Radiobiology laboratory for preliminary </a:t>
              </a:r>
              <a:r>
                <a:rPr lang="en-US" sz="1200" i="1"/>
                <a:t>in vitro </a:t>
              </a:r>
              <a:r>
                <a:rPr lang="en-US" sz="1200"/>
                <a:t>studies of cellular lines.</a:t>
              </a:r>
              <a:endParaRPr lang="it-IT" sz="1200"/>
            </a:p>
          </p:txBody>
        </p:sp>
        <p:sp>
          <p:nvSpPr>
            <p:cNvPr id="57" name="Rettangolo 56"/>
            <p:cNvSpPr/>
            <p:nvPr/>
          </p:nvSpPr>
          <p:spPr>
            <a:xfrm>
              <a:off x="4572000" y="2401015"/>
              <a:ext cx="4320480" cy="429309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1" name="Picture 4" descr="https://lh5.googleusercontent.com/FNxTPr8fAbak0HG_uYpy4yby9sCj7sGNNg6XzNM0pTATEFtG3YPue47Vs0poA8AQ1AOu5W97-Q13L3mgOh9ih9THv6M1weVxz6Dg230n_E4fKsnUWsFVDZiCcBkRY8c514TOhj2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7609" y="4653137"/>
            <a:ext cx="2714625" cy="147637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Immagine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9436" y="4941169"/>
            <a:ext cx="1977045" cy="148278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Immagine 6"/>
          <p:cNvPicPr>
            <a:picLocks noChangeAspect="1"/>
          </p:cNvPicPr>
          <p:nvPr/>
        </p:nvPicPr>
        <p:blipFill>
          <a:blip r:embed="rId12" cstate="print"/>
          <a:stretch>
            <a:fillRect/>
          </a:stretch>
        </p:blipFill>
        <p:spPr>
          <a:xfrm>
            <a:off x="7136709" y="189792"/>
            <a:ext cx="3168352" cy="2015072"/>
          </a:xfrm>
          <a:prstGeom prst="rect">
            <a:avLst/>
          </a:prstGeom>
        </p:spPr>
      </p:pic>
      <p:pic>
        <p:nvPicPr>
          <p:cNvPr id="26" name="Picture 5"/>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40966" y="260648"/>
            <a:ext cx="903507"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ttangolo 22"/>
          <p:cNvSpPr/>
          <p:nvPr/>
        </p:nvSpPr>
        <p:spPr>
          <a:xfrm>
            <a:off x="2567608" y="6093297"/>
            <a:ext cx="2736304" cy="461665"/>
          </a:xfrm>
          <a:prstGeom prst="rect">
            <a:avLst/>
          </a:prstGeom>
        </p:spPr>
        <p:txBody>
          <a:bodyPr wrap="square">
            <a:spAutoFit/>
          </a:bodyPr>
          <a:lstStyle/>
          <a:p>
            <a:pPr indent="-342900" algn="just">
              <a:spcBef>
                <a:spcPct val="20000"/>
              </a:spcBef>
            </a:pPr>
            <a:r>
              <a:rPr lang="en-US" sz="1200"/>
              <a:t>Automatic system for in vitro treatment with proton beam.</a:t>
            </a:r>
            <a:endParaRPr lang="it-IT"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7FD2-428A-2348-A0E2-44012E07EAE8}"/>
              </a:ext>
            </a:extLst>
          </p:cNvPr>
          <p:cNvSpPr>
            <a:spLocks noGrp="1"/>
          </p:cNvSpPr>
          <p:nvPr>
            <p:ph type="title"/>
          </p:nvPr>
        </p:nvSpPr>
        <p:spPr>
          <a:xfrm>
            <a:off x="6138004" y="1480929"/>
            <a:ext cx="5607908" cy="3254321"/>
          </a:xfrm>
        </p:spPr>
        <p:txBody>
          <a:bodyPr vert="horz" lIns="91440" tIns="45720" rIns="91440" bIns="45720" rtlCol="0" anchor="b">
            <a:normAutofit/>
          </a:bodyPr>
          <a:lstStyle/>
          <a:p>
            <a:r>
              <a:rPr lang="en-US" sz="7000" cap="all"/>
              <a:t>Domande?</a:t>
            </a:r>
          </a:p>
        </p:txBody>
      </p:sp>
      <p:pic>
        <p:nvPicPr>
          <p:cNvPr id="6" name="Content Placeholder 5">
            <a:extLst>
              <a:ext uri="{FF2B5EF4-FFF2-40B4-BE49-F238E27FC236}">
                <a16:creationId xmlns:a16="http://schemas.microsoft.com/office/drawing/2014/main" id="{B8C884D6-51F9-3649-A567-BA544E82C228}"/>
              </a:ext>
            </a:extLst>
          </p:cNvPr>
          <p:cNvPicPr>
            <a:picLocks noGrp="1" noChangeAspect="1"/>
          </p:cNvPicPr>
          <p:nvPr>
            <p:ph idx="1"/>
          </p:nvPr>
        </p:nvPicPr>
        <p:blipFill rotWithShape="1">
          <a:blip r:embed="rId2"/>
          <a:srcRect l="13340" r="1231"/>
          <a:stretch/>
        </p:blipFill>
        <p:spPr>
          <a:xfrm>
            <a:off x="1155560" y="1129353"/>
            <a:ext cx="3914583" cy="4582236"/>
          </a:xfrm>
          <a:prstGeom prst="rect">
            <a:avLst/>
          </a:prstGeom>
        </p:spPr>
      </p:pic>
      <p:sp>
        <p:nvSpPr>
          <p:cNvPr id="4" name="Slide Number Placeholder 3">
            <a:extLst>
              <a:ext uri="{FF2B5EF4-FFF2-40B4-BE49-F238E27FC236}">
                <a16:creationId xmlns:a16="http://schemas.microsoft.com/office/drawing/2014/main" id="{79EA36DB-D394-7F49-B8BD-3E889236426C}"/>
              </a:ext>
            </a:extLst>
          </p:cNvPr>
          <p:cNvSpPr>
            <a:spLocks noGrp="1"/>
          </p:cNvSpPr>
          <p:nvPr>
            <p:ph type="sldNum" sz="quarter" idx="12"/>
          </p:nvPr>
        </p:nvSpPr>
        <p:spPr>
          <a:xfrm>
            <a:off x="9830683" y="6453386"/>
            <a:ext cx="1596292" cy="404614"/>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18</a:t>
            </a:fld>
            <a:endParaRPr lang="en-US"/>
          </a:p>
        </p:txBody>
      </p:sp>
      <p:sp>
        <p:nvSpPr>
          <p:cNvPr id="7" name="TextBox 6">
            <a:extLst>
              <a:ext uri="{FF2B5EF4-FFF2-40B4-BE49-F238E27FC236}">
                <a16:creationId xmlns:a16="http://schemas.microsoft.com/office/drawing/2014/main" id="{136B1283-873C-A641-B747-8F6D75FA8789}"/>
              </a:ext>
            </a:extLst>
          </p:cNvPr>
          <p:cNvSpPr txBox="1"/>
          <p:nvPr/>
        </p:nvSpPr>
        <p:spPr>
          <a:xfrm>
            <a:off x="6385587" y="5904431"/>
            <a:ext cx="2303836" cy="400110"/>
          </a:xfrm>
          <a:prstGeom prst="rect">
            <a:avLst/>
          </a:prstGeom>
          <a:noFill/>
        </p:spPr>
        <p:txBody>
          <a:bodyPr wrap="none" rtlCol="0">
            <a:spAutoFit/>
          </a:bodyPr>
          <a:lstStyle/>
          <a:p>
            <a:r>
              <a:rPr lang="it-IT" sz="2000" dirty="0" err="1"/>
              <a:t>giorgio-russo@cnr.it</a:t>
            </a:r>
            <a:endParaRPr lang="it-IT" sz="2000" dirty="0"/>
          </a:p>
        </p:txBody>
      </p:sp>
    </p:spTree>
    <p:extLst>
      <p:ext uri="{BB962C8B-B14F-4D97-AF65-F5344CB8AC3E}">
        <p14:creationId xmlns:p14="http://schemas.microsoft.com/office/powerpoint/2010/main" val="291945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and silver machine&#10;&#10;Description automatically generated">
            <a:extLst>
              <a:ext uri="{FF2B5EF4-FFF2-40B4-BE49-F238E27FC236}">
                <a16:creationId xmlns:a16="http://schemas.microsoft.com/office/drawing/2014/main" id="{498E1640-D1DE-B6E2-4198-F68B1DDF4016}"/>
              </a:ext>
            </a:extLst>
          </p:cNvPr>
          <p:cNvPicPr>
            <a:picLocks noChangeAspect="1"/>
          </p:cNvPicPr>
          <p:nvPr/>
        </p:nvPicPr>
        <p:blipFill rotWithShape="1">
          <a:blip r:embed="rId2"/>
          <a:srcRect l="1522"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57810D7-6B79-8AE6-3C60-AAAC2CD28103}"/>
              </a:ext>
            </a:extLst>
          </p:cNvPr>
          <p:cNvSpPr>
            <a:spLocks noGrp="1"/>
          </p:cNvSpPr>
          <p:nvPr>
            <p:ph type="title"/>
          </p:nvPr>
        </p:nvSpPr>
        <p:spPr>
          <a:xfrm>
            <a:off x="677333" y="609600"/>
            <a:ext cx="3851123" cy="1320800"/>
          </a:xfrm>
        </p:spPr>
        <p:txBody>
          <a:bodyPr>
            <a:normAutofit/>
          </a:bodyPr>
          <a:lstStyle/>
          <a:p>
            <a:r>
              <a:rPr lang="it-IT" dirty="0"/>
              <a:t>Caratteristiche della macchina</a:t>
            </a:r>
          </a:p>
        </p:txBody>
      </p:sp>
      <p:sp>
        <p:nvSpPr>
          <p:cNvPr id="3" name="Content Placeholder 2">
            <a:extLst>
              <a:ext uri="{FF2B5EF4-FFF2-40B4-BE49-F238E27FC236}">
                <a16:creationId xmlns:a16="http://schemas.microsoft.com/office/drawing/2014/main" id="{3F56BE18-2E36-52FB-479B-2E0FD18D1610}"/>
              </a:ext>
            </a:extLst>
          </p:cNvPr>
          <p:cNvSpPr>
            <a:spLocks noGrp="1"/>
          </p:cNvSpPr>
          <p:nvPr>
            <p:ph idx="1"/>
          </p:nvPr>
        </p:nvSpPr>
        <p:spPr>
          <a:xfrm>
            <a:off x="677334" y="2160589"/>
            <a:ext cx="3851122" cy="3880773"/>
          </a:xfrm>
        </p:spPr>
        <p:txBody>
          <a:bodyPr>
            <a:normAutofit/>
          </a:bodyPr>
          <a:lstStyle/>
          <a:p>
            <a:r>
              <a:rPr lang="it-IT" dirty="0" err="1"/>
              <a:t>Linac</a:t>
            </a:r>
            <a:r>
              <a:rPr lang="it-IT" dirty="0"/>
              <a:t> di elettroni fino a 9 MeV</a:t>
            </a:r>
          </a:p>
          <a:p>
            <a:r>
              <a:rPr lang="it-IT" dirty="0"/>
              <a:t>Dimensione del campo all’</a:t>
            </a:r>
            <a:r>
              <a:rPr lang="it-IT" dirty="0" err="1"/>
              <a:t>isocentro</a:t>
            </a:r>
            <a:r>
              <a:rPr lang="it-IT" dirty="0"/>
              <a:t> fino a 10 cm</a:t>
            </a:r>
          </a:p>
          <a:p>
            <a:r>
              <a:rPr lang="it-IT" dirty="0"/>
              <a:t>Dose Rate (condizioni di riferimento – campo 10 cm) da 0,005 a 1500 </a:t>
            </a:r>
            <a:r>
              <a:rPr lang="it-IT" dirty="0" err="1"/>
              <a:t>Gy</a:t>
            </a:r>
            <a:r>
              <a:rPr lang="it-IT" dirty="0"/>
              <a:t>/sec</a:t>
            </a:r>
          </a:p>
          <a:p>
            <a:r>
              <a:rPr lang="it-IT" dirty="0"/>
              <a:t>Modalità di lavoro con fascio sia ortogonale che parallelo al pavimento</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60784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8F3B-DD43-2891-1D8C-17ECD254872D}"/>
              </a:ext>
            </a:extLst>
          </p:cNvPr>
          <p:cNvSpPr>
            <a:spLocks noGrp="1"/>
          </p:cNvSpPr>
          <p:nvPr>
            <p:ph type="title"/>
          </p:nvPr>
        </p:nvSpPr>
        <p:spPr/>
        <p:txBody>
          <a:bodyPr/>
          <a:lstStyle/>
          <a:p>
            <a:r>
              <a:rPr lang="it-IT" dirty="0"/>
              <a:t>Caratteristiche della Sorgente – Aspetti riguardanti la Radioprotezione</a:t>
            </a:r>
          </a:p>
        </p:txBody>
      </p:sp>
      <p:sp>
        <p:nvSpPr>
          <p:cNvPr id="3" name="Content Placeholder 2">
            <a:extLst>
              <a:ext uri="{FF2B5EF4-FFF2-40B4-BE49-F238E27FC236}">
                <a16:creationId xmlns:a16="http://schemas.microsoft.com/office/drawing/2014/main" id="{D7070A3C-9A17-5E73-41A6-A74129C534F5}"/>
              </a:ext>
            </a:extLst>
          </p:cNvPr>
          <p:cNvSpPr>
            <a:spLocks noGrp="1"/>
          </p:cNvSpPr>
          <p:nvPr>
            <p:ph idx="1"/>
          </p:nvPr>
        </p:nvSpPr>
        <p:spPr/>
        <p:txBody>
          <a:bodyPr/>
          <a:lstStyle/>
          <a:p>
            <a:r>
              <a:rPr lang="it-IT" dirty="0"/>
              <a:t>Radiazione Primaria – Elettroni da 9 MeV</a:t>
            </a:r>
          </a:p>
          <a:p>
            <a:pPr lvl="1"/>
            <a:r>
              <a:rPr lang="it-IT" dirty="0"/>
              <a:t>5,4 cm di range in acqua</a:t>
            </a:r>
          </a:p>
          <a:p>
            <a:pPr lvl="1"/>
            <a:r>
              <a:rPr lang="it-IT" dirty="0"/>
              <a:t>2,3 cm di range in calcestruzzo ordinario (2,35 g/cm</a:t>
            </a:r>
            <a:r>
              <a:rPr lang="it-IT" baseline="30000" dirty="0"/>
              <a:t>3</a:t>
            </a:r>
            <a:r>
              <a:rPr lang="it-IT" dirty="0"/>
              <a:t>)</a:t>
            </a:r>
          </a:p>
          <a:p>
            <a:pPr lvl="1"/>
            <a:endParaRPr lang="it-IT" dirty="0"/>
          </a:p>
          <a:p>
            <a:r>
              <a:rPr lang="it-IT" dirty="0"/>
              <a:t>Radiazione Secondaria</a:t>
            </a:r>
          </a:p>
          <a:p>
            <a:pPr lvl="1"/>
            <a:r>
              <a:rPr lang="it-IT" dirty="0"/>
              <a:t>X di Bremsstrahlung da 9 MV</a:t>
            </a:r>
          </a:p>
          <a:p>
            <a:pPr lvl="1"/>
            <a:endParaRPr lang="it-IT" dirty="0"/>
          </a:p>
          <a:p>
            <a:r>
              <a:rPr lang="it-IT" dirty="0"/>
              <a:t>Produzione di neutroni trascurabile per l’impiego in ambito clinico/biologico*</a:t>
            </a:r>
          </a:p>
        </p:txBody>
      </p:sp>
      <p:sp>
        <p:nvSpPr>
          <p:cNvPr id="4" name="TextBox 3">
            <a:extLst>
              <a:ext uri="{FF2B5EF4-FFF2-40B4-BE49-F238E27FC236}">
                <a16:creationId xmlns:a16="http://schemas.microsoft.com/office/drawing/2014/main" id="{45976D73-EE80-8AE1-55D5-AE0D359353F3}"/>
              </a:ext>
            </a:extLst>
          </p:cNvPr>
          <p:cNvSpPr txBox="1"/>
          <p:nvPr/>
        </p:nvSpPr>
        <p:spPr>
          <a:xfrm>
            <a:off x="462454" y="6437586"/>
            <a:ext cx="4146904" cy="307777"/>
          </a:xfrm>
          <a:prstGeom prst="rect">
            <a:avLst/>
          </a:prstGeom>
          <a:noFill/>
        </p:spPr>
        <p:txBody>
          <a:bodyPr wrap="none" rtlCol="0">
            <a:spAutoFit/>
          </a:bodyPr>
          <a:lstStyle/>
          <a:p>
            <a:r>
              <a:rPr lang="it-IT" sz="1400" dirty="0"/>
              <a:t>*G. Loie </a:t>
            </a:r>
            <a:r>
              <a:rPr lang="it-IT" sz="1400" dirty="0" err="1"/>
              <a:t>at</a:t>
            </a:r>
            <a:r>
              <a:rPr lang="it-IT" sz="1400" dirty="0"/>
              <a:t> al. </a:t>
            </a:r>
            <a:r>
              <a:rPr lang="it-IT" sz="1400" dirty="0" err="1"/>
              <a:t>Phys</a:t>
            </a:r>
            <a:r>
              <a:rPr lang="it-IT" sz="1400" dirty="0"/>
              <a:t>. </a:t>
            </a:r>
            <a:r>
              <a:rPr lang="it-IT" sz="1400" dirty="0" err="1"/>
              <a:t>Med</a:t>
            </a:r>
            <a:r>
              <a:rPr lang="it-IT" sz="1400" dirty="0"/>
              <a:t>. </a:t>
            </a:r>
            <a:r>
              <a:rPr lang="it-IT" sz="1400" dirty="0" err="1"/>
              <a:t>Biol</a:t>
            </a:r>
            <a:r>
              <a:rPr lang="it-IT" sz="1400" dirty="0"/>
              <a:t>. 51 (2006) 695-702</a:t>
            </a:r>
          </a:p>
        </p:txBody>
      </p:sp>
      <p:pic>
        <p:nvPicPr>
          <p:cNvPr id="5" name="Picture 4" descr="Icon&#10;&#10;Description automatically generated">
            <a:extLst>
              <a:ext uri="{FF2B5EF4-FFF2-40B4-BE49-F238E27FC236}">
                <a16:creationId xmlns:a16="http://schemas.microsoft.com/office/drawing/2014/main" id="{D5312E6D-302B-4528-9D8B-86E32A43C411}"/>
              </a:ext>
            </a:extLst>
          </p:cNvPr>
          <p:cNvPicPr>
            <a:picLocks noChangeAspect="1"/>
          </p:cNvPicPr>
          <p:nvPr/>
        </p:nvPicPr>
        <p:blipFill>
          <a:blip r:embed="rId2"/>
          <a:stretch>
            <a:fillRect/>
          </a:stretch>
        </p:blipFill>
        <p:spPr>
          <a:xfrm>
            <a:off x="9274001" y="1930400"/>
            <a:ext cx="1296069" cy="1296069"/>
          </a:xfrm>
          <a:prstGeom prst="rect">
            <a:avLst/>
          </a:prstGeom>
        </p:spPr>
      </p:pic>
      <p:pic>
        <p:nvPicPr>
          <p:cNvPr id="6" name="Picture 5" descr="Icon&#10;&#10;Description automatically generated">
            <a:extLst>
              <a:ext uri="{FF2B5EF4-FFF2-40B4-BE49-F238E27FC236}">
                <a16:creationId xmlns:a16="http://schemas.microsoft.com/office/drawing/2014/main" id="{9B1393E4-5E03-2975-F2D4-B394D3501F9D}"/>
              </a:ext>
            </a:extLst>
          </p:cNvPr>
          <p:cNvPicPr>
            <a:picLocks noChangeAspect="1"/>
          </p:cNvPicPr>
          <p:nvPr/>
        </p:nvPicPr>
        <p:blipFill>
          <a:blip r:embed="rId2"/>
          <a:stretch>
            <a:fillRect/>
          </a:stretch>
        </p:blipFill>
        <p:spPr>
          <a:xfrm>
            <a:off x="9261204" y="4799504"/>
            <a:ext cx="1296069" cy="1296069"/>
          </a:xfrm>
          <a:prstGeom prst="rect">
            <a:avLst/>
          </a:prstGeom>
        </p:spPr>
      </p:pic>
      <p:pic>
        <p:nvPicPr>
          <p:cNvPr id="7" name="Picture 6">
            <a:extLst>
              <a:ext uri="{FF2B5EF4-FFF2-40B4-BE49-F238E27FC236}">
                <a16:creationId xmlns:a16="http://schemas.microsoft.com/office/drawing/2014/main" id="{687D1A75-D093-90F6-0F14-C65DD0DA6A0A}"/>
              </a:ext>
            </a:extLst>
          </p:cNvPr>
          <p:cNvPicPr>
            <a:picLocks noChangeAspect="1"/>
          </p:cNvPicPr>
          <p:nvPr/>
        </p:nvPicPr>
        <p:blipFill>
          <a:blip r:embed="rId3"/>
          <a:stretch>
            <a:fillRect/>
          </a:stretch>
        </p:blipFill>
        <p:spPr>
          <a:xfrm>
            <a:off x="9097995" y="3353753"/>
            <a:ext cx="1648083" cy="1318466"/>
          </a:xfrm>
          <a:prstGeom prst="rect">
            <a:avLst/>
          </a:prstGeom>
        </p:spPr>
      </p:pic>
    </p:spTree>
    <p:extLst>
      <p:ext uri="{BB962C8B-B14F-4D97-AF65-F5344CB8AC3E}">
        <p14:creationId xmlns:p14="http://schemas.microsoft.com/office/powerpoint/2010/main" val="125454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BF35-143B-D1CB-110D-494B0625642B}"/>
              </a:ext>
            </a:extLst>
          </p:cNvPr>
          <p:cNvSpPr>
            <a:spLocks noGrp="1"/>
          </p:cNvSpPr>
          <p:nvPr>
            <p:ph type="title"/>
          </p:nvPr>
        </p:nvSpPr>
        <p:spPr/>
        <p:txBody>
          <a:bodyPr/>
          <a:lstStyle/>
          <a:p>
            <a:r>
              <a:rPr lang="it-IT" dirty="0"/>
              <a:t>Campo X - Bremsstrahlung</a:t>
            </a:r>
          </a:p>
        </p:txBody>
      </p:sp>
      <p:pic>
        <p:nvPicPr>
          <p:cNvPr id="5" name="Content Placeholder 4" descr="A blue and white machine with a blue light coming out of it&#10;&#10;Description automatically generated">
            <a:extLst>
              <a:ext uri="{FF2B5EF4-FFF2-40B4-BE49-F238E27FC236}">
                <a16:creationId xmlns:a16="http://schemas.microsoft.com/office/drawing/2014/main" id="{CCF6697A-BCC6-08BA-D4F4-13225EF895CB}"/>
              </a:ext>
            </a:extLst>
          </p:cNvPr>
          <p:cNvPicPr>
            <a:picLocks noGrp="1" noChangeAspect="1"/>
          </p:cNvPicPr>
          <p:nvPr>
            <p:ph idx="1"/>
          </p:nvPr>
        </p:nvPicPr>
        <p:blipFill>
          <a:blip r:embed="rId2"/>
          <a:stretch>
            <a:fillRect/>
          </a:stretch>
        </p:blipFill>
        <p:spPr>
          <a:xfrm>
            <a:off x="677334" y="1381811"/>
            <a:ext cx="7907709" cy="4561789"/>
          </a:xfrm>
        </p:spPr>
      </p:pic>
      <p:graphicFrame>
        <p:nvGraphicFramePr>
          <p:cNvPr id="6" name="Table 5">
            <a:extLst>
              <a:ext uri="{FF2B5EF4-FFF2-40B4-BE49-F238E27FC236}">
                <a16:creationId xmlns:a16="http://schemas.microsoft.com/office/drawing/2014/main" id="{2765DFD5-2AE0-4EB9-70D6-ACFAED65EA0F}"/>
              </a:ext>
            </a:extLst>
          </p:cNvPr>
          <p:cNvGraphicFramePr>
            <a:graphicFrameLocks noGrp="1"/>
          </p:cNvGraphicFramePr>
          <p:nvPr>
            <p:extLst>
              <p:ext uri="{D42A27DB-BD31-4B8C-83A1-F6EECF244321}">
                <p14:modId xmlns:p14="http://schemas.microsoft.com/office/powerpoint/2010/main" val="520898804"/>
              </p:ext>
            </p:extLst>
          </p:nvPr>
        </p:nvGraphicFramePr>
        <p:xfrm>
          <a:off x="8669126" y="2278117"/>
          <a:ext cx="3365219" cy="2301765"/>
        </p:xfrm>
        <a:graphic>
          <a:graphicData uri="http://schemas.openxmlformats.org/drawingml/2006/table">
            <a:tbl>
              <a:tblPr>
                <a:tableStyleId>{5C22544A-7EE6-4342-B048-85BDC9FD1C3A}</a:tableStyleId>
              </a:tblPr>
              <a:tblGrid>
                <a:gridCol w="902865">
                  <a:extLst>
                    <a:ext uri="{9D8B030D-6E8A-4147-A177-3AD203B41FA5}">
                      <a16:colId xmlns:a16="http://schemas.microsoft.com/office/drawing/2014/main" val="1223037958"/>
                    </a:ext>
                  </a:extLst>
                </a:gridCol>
                <a:gridCol w="968526">
                  <a:extLst>
                    <a:ext uri="{9D8B030D-6E8A-4147-A177-3AD203B41FA5}">
                      <a16:colId xmlns:a16="http://schemas.microsoft.com/office/drawing/2014/main" val="1735881614"/>
                    </a:ext>
                  </a:extLst>
                </a:gridCol>
                <a:gridCol w="1493828">
                  <a:extLst>
                    <a:ext uri="{9D8B030D-6E8A-4147-A177-3AD203B41FA5}">
                      <a16:colId xmlns:a16="http://schemas.microsoft.com/office/drawing/2014/main" val="3074795562"/>
                    </a:ext>
                  </a:extLst>
                </a:gridCol>
              </a:tblGrid>
              <a:tr h="460353">
                <a:tc rowSpan="2">
                  <a:txBody>
                    <a:bodyPr/>
                    <a:lstStyle/>
                    <a:p>
                      <a:pPr algn="ctr" fontAlgn="ctr"/>
                      <a:r>
                        <a:rPr lang="en-GB" sz="1800" u="none" strike="noStrike">
                          <a:effectLst/>
                        </a:rPr>
                        <a:t>Angolo</a:t>
                      </a:r>
                      <a:endParaRPr lang="en-GB" sz="18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GB" sz="1800" u="none" strike="noStrike">
                          <a:effectLst/>
                        </a:rPr>
                        <a:t>TVL (CM)</a:t>
                      </a:r>
                      <a:endParaRPr lang="en-GB" sz="18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extLst>
                  <a:ext uri="{0D108BD9-81ED-4DB2-BD59-A6C34878D82A}">
                    <a16:rowId xmlns:a16="http://schemas.microsoft.com/office/drawing/2014/main" val="2512007303"/>
                  </a:ext>
                </a:extLst>
              </a:tr>
              <a:tr h="460353">
                <a:tc vMerge="1">
                  <a:txBody>
                    <a:bodyPr/>
                    <a:lstStyle/>
                    <a:p>
                      <a:endParaRPr lang="it-IT"/>
                    </a:p>
                  </a:txBody>
                  <a:tcPr/>
                </a:tc>
                <a:tc>
                  <a:txBody>
                    <a:bodyPr/>
                    <a:lstStyle/>
                    <a:p>
                      <a:pPr algn="ctr" fontAlgn="b"/>
                      <a:r>
                        <a:rPr lang="en-GB" sz="1800" u="none" strike="noStrike">
                          <a:effectLst/>
                        </a:rPr>
                        <a:t>Piombo</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Calcestruzzo</a:t>
                      </a:r>
                      <a:endParaRPr lang="en-GB"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112451"/>
                  </a:ext>
                </a:extLst>
              </a:tr>
              <a:tr h="460353">
                <a:tc>
                  <a:txBody>
                    <a:bodyPr/>
                    <a:lstStyle/>
                    <a:p>
                      <a:pPr algn="ctr" fontAlgn="b"/>
                      <a:r>
                        <a:rPr lang="en-IT" sz="1800" u="none" strike="noStrike">
                          <a:effectLst/>
                        </a:rPr>
                        <a:t>0°</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a:effectLst/>
                        </a:rPr>
                        <a:t>5</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a:effectLst/>
                        </a:rPr>
                        <a:t>33</a:t>
                      </a:r>
                      <a:endParaRPr lang="en-IT"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995784"/>
                  </a:ext>
                </a:extLst>
              </a:tr>
              <a:tr h="460353">
                <a:tc>
                  <a:txBody>
                    <a:bodyPr/>
                    <a:lstStyle/>
                    <a:p>
                      <a:pPr algn="ctr" fontAlgn="b"/>
                      <a:r>
                        <a:rPr lang="en-IT" sz="1800" u="none" strike="noStrike">
                          <a:effectLst/>
                        </a:rPr>
                        <a:t>90°</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a:effectLst/>
                        </a:rPr>
                        <a:t>1,3</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a:effectLst/>
                        </a:rPr>
                        <a:t>12</a:t>
                      </a:r>
                      <a:endParaRPr lang="en-IT"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7448599"/>
                  </a:ext>
                </a:extLst>
              </a:tr>
              <a:tr h="460353">
                <a:tc>
                  <a:txBody>
                    <a:bodyPr/>
                    <a:lstStyle/>
                    <a:p>
                      <a:pPr algn="ctr" fontAlgn="b"/>
                      <a:r>
                        <a:rPr lang="en-IT" sz="1800" u="none" strike="noStrike">
                          <a:effectLst/>
                        </a:rPr>
                        <a:t>180°</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a:effectLst/>
                        </a:rPr>
                        <a:t>3</a:t>
                      </a:r>
                      <a:endParaRPr lang="en-IT"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T" sz="1800" u="none" strike="noStrike" dirty="0">
                          <a:effectLst/>
                        </a:rPr>
                        <a:t>18</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9538266"/>
                  </a:ext>
                </a:extLst>
              </a:tr>
            </a:tbl>
          </a:graphicData>
        </a:graphic>
      </p:graphicFrame>
      <p:sp>
        <p:nvSpPr>
          <p:cNvPr id="7" name="Oval 6">
            <a:extLst>
              <a:ext uri="{FF2B5EF4-FFF2-40B4-BE49-F238E27FC236}">
                <a16:creationId xmlns:a16="http://schemas.microsoft.com/office/drawing/2014/main" id="{6713EB52-27AA-02FF-9F90-74B4A9C8DA69}"/>
              </a:ext>
            </a:extLst>
          </p:cNvPr>
          <p:cNvSpPr/>
          <p:nvPr/>
        </p:nvSpPr>
        <p:spPr>
          <a:xfrm>
            <a:off x="2070538" y="5612525"/>
            <a:ext cx="546538" cy="409903"/>
          </a:xfrm>
          <a:prstGeom prst="ellipse">
            <a:avLst/>
          </a:prstGeom>
          <a:solidFill>
            <a:srgbClr val="FF0000">
              <a:alpha val="63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a:extLst>
              <a:ext uri="{FF2B5EF4-FFF2-40B4-BE49-F238E27FC236}">
                <a16:creationId xmlns:a16="http://schemas.microsoft.com/office/drawing/2014/main" id="{FE5A8ACF-D3BF-1593-CEF4-312A34AFE572}"/>
              </a:ext>
            </a:extLst>
          </p:cNvPr>
          <p:cNvSpPr txBox="1"/>
          <p:nvPr/>
        </p:nvSpPr>
        <p:spPr>
          <a:xfrm>
            <a:off x="2070538" y="6153665"/>
            <a:ext cx="6128024" cy="369332"/>
          </a:xfrm>
          <a:prstGeom prst="rect">
            <a:avLst/>
          </a:prstGeom>
          <a:noFill/>
          <a:ln>
            <a:solidFill>
              <a:srgbClr val="FF0000"/>
            </a:solidFill>
          </a:ln>
        </p:spPr>
        <p:txBody>
          <a:bodyPr wrap="none" rtlCol="0">
            <a:spAutoFit/>
          </a:bodyPr>
          <a:lstStyle/>
          <a:p>
            <a:r>
              <a:rPr lang="it-IT" dirty="0"/>
              <a:t>Attenzione !! – E’ necessario aggiornare le stime ai 9 MeV</a:t>
            </a:r>
          </a:p>
        </p:txBody>
      </p:sp>
    </p:spTree>
    <p:extLst>
      <p:ext uri="{BB962C8B-B14F-4D97-AF65-F5344CB8AC3E}">
        <p14:creationId xmlns:p14="http://schemas.microsoft.com/office/powerpoint/2010/main" val="33665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print of a building&#10;&#10;Description automatically generated">
            <a:extLst>
              <a:ext uri="{FF2B5EF4-FFF2-40B4-BE49-F238E27FC236}">
                <a16:creationId xmlns:a16="http://schemas.microsoft.com/office/drawing/2014/main" id="{889E9C62-B979-9714-E204-968F758C010F}"/>
              </a:ext>
            </a:extLst>
          </p:cNvPr>
          <p:cNvPicPr>
            <a:picLocks noGrp="1" noChangeAspect="1"/>
          </p:cNvPicPr>
          <p:nvPr>
            <p:ph idx="1"/>
          </p:nvPr>
        </p:nvPicPr>
        <p:blipFill>
          <a:blip r:embed="rId2"/>
          <a:stretch>
            <a:fillRect/>
          </a:stretch>
        </p:blipFill>
        <p:spPr>
          <a:xfrm>
            <a:off x="2335427" y="117453"/>
            <a:ext cx="7492691" cy="6329705"/>
          </a:xfrm>
        </p:spPr>
      </p:pic>
      <p:pic>
        <p:nvPicPr>
          <p:cNvPr id="6" name="Picture 5">
            <a:extLst>
              <a:ext uri="{FF2B5EF4-FFF2-40B4-BE49-F238E27FC236}">
                <a16:creationId xmlns:a16="http://schemas.microsoft.com/office/drawing/2014/main" id="{FDF3A8B0-2BDA-ABA7-32DF-27AA319164D5}"/>
              </a:ext>
            </a:extLst>
          </p:cNvPr>
          <p:cNvPicPr>
            <a:picLocks noChangeAspect="1"/>
          </p:cNvPicPr>
          <p:nvPr/>
        </p:nvPicPr>
        <p:blipFill>
          <a:blip r:embed="rId3"/>
          <a:stretch>
            <a:fillRect/>
          </a:stretch>
        </p:blipFill>
        <p:spPr>
          <a:xfrm>
            <a:off x="9233619" y="203886"/>
            <a:ext cx="2683398" cy="1247902"/>
          </a:xfrm>
          <a:prstGeom prst="rect">
            <a:avLst/>
          </a:prstGeom>
        </p:spPr>
      </p:pic>
      <p:pic>
        <p:nvPicPr>
          <p:cNvPr id="7" name="Picture 6">
            <a:extLst>
              <a:ext uri="{FF2B5EF4-FFF2-40B4-BE49-F238E27FC236}">
                <a16:creationId xmlns:a16="http://schemas.microsoft.com/office/drawing/2014/main" id="{005B1554-F566-2558-6CDF-5E7690957808}"/>
              </a:ext>
            </a:extLst>
          </p:cNvPr>
          <p:cNvPicPr>
            <a:picLocks noChangeAspect="1"/>
          </p:cNvPicPr>
          <p:nvPr/>
        </p:nvPicPr>
        <p:blipFill>
          <a:blip r:embed="rId4"/>
          <a:stretch>
            <a:fillRect/>
          </a:stretch>
        </p:blipFill>
        <p:spPr>
          <a:xfrm>
            <a:off x="274983" y="5199256"/>
            <a:ext cx="3662321" cy="1247902"/>
          </a:xfrm>
          <a:prstGeom prst="rect">
            <a:avLst/>
          </a:prstGeom>
        </p:spPr>
      </p:pic>
      <p:sp>
        <p:nvSpPr>
          <p:cNvPr id="2" name="Title 1">
            <a:extLst>
              <a:ext uri="{FF2B5EF4-FFF2-40B4-BE49-F238E27FC236}">
                <a16:creationId xmlns:a16="http://schemas.microsoft.com/office/drawing/2014/main" id="{D8095AFC-476B-DA24-F04B-026D1FF6E585}"/>
              </a:ext>
            </a:extLst>
          </p:cNvPr>
          <p:cNvSpPr>
            <a:spLocks noGrp="1"/>
          </p:cNvSpPr>
          <p:nvPr>
            <p:ph type="title"/>
          </p:nvPr>
        </p:nvSpPr>
        <p:spPr>
          <a:xfrm>
            <a:off x="246528" y="410842"/>
            <a:ext cx="8596668" cy="1320800"/>
          </a:xfrm>
        </p:spPr>
        <p:txBody>
          <a:bodyPr/>
          <a:lstStyle/>
          <a:p>
            <a:r>
              <a:rPr lang="it-IT" dirty="0"/>
              <a:t>Sede Istallazione</a:t>
            </a:r>
          </a:p>
        </p:txBody>
      </p:sp>
      <p:sp>
        <p:nvSpPr>
          <p:cNvPr id="8" name="Oval 7">
            <a:extLst>
              <a:ext uri="{FF2B5EF4-FFF2-40B4-BE49-F238E27FC236}">
                <a16:creationId xmlns:a16="http://schemas.microsoft.com/office/drawing/2014/main" id="{802E3500-BBF5-1D7D-3C9F-BDDC544583B9}"/>
              </a:ext>
            </a:extLst>
          </p:cNvPr>
          <p:cNvSpPr/>
          <p:nvPr/>
        </p:nvSpPr>
        <p:spPr>
          <a:xfrm>
            <a:off x="4893276" y="5004487"/>
            <a:ext cx="1470454" cy="1309816"/>
          </a:xfrm>
          <a:prstGeom prst="ellipse">
            <a:avLst/>
          </a:prstGeom>
          <a:solidFill>
            <a:schemeClr val="accent1">
              <a:alpha val="5578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663DF837-FA9B-7A27-D0E7-86A5C2A80261}"/>
              </a:ext>
            </a:extLst>
          </p:cNvPr>
          <p:cNvSpPr txBox="1"/>
          <p:nvPr/>
        </p:nvSpPr>
        <p:spPr>
          <a:xfrm>
            <a:off x="6373769" y="5823207"/>
            <a:ext cx="1891865" cy="369332"/>
          </a:xfrm>
          <a:prstGeom prst="rect">
            <a:avLst/>
          </a:prstGeom>
          <a:noFill/>
          <a:ln>
            <a:solidFill>
              <a:schemeClr val="accent1">
                <a:shade val="15000"/>
              </a:schemeClr>
            </a:solidFill>
          </a:ln>
        </p:spPr>
        <p:txBody>
          <a:bodyPr wrap="none" rtlCol="0">
            <a:spAutoFit/>
          </a:bodyPr>
          <a:lstStyle/>
          <a:p>
            <a:r>
              <a:rPr lang="it-IT" dirty="0"/>
              <a:t>Locale destinato</a:t>
            </a:r>
          </a:p>
        </p:txBody>
      </p:sp>
    </p:spTree>
    <p:extLst>
      <p:ext uri="{BB962C8B-B14F-4D97-AF65-F5344CB8AC3E}">
        <p14:creationId xmlns:p14="http://schemas.microsoft.com/office/powerpoint/2010/main" val="365675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50E3-5ED6-2DD8-03D8-B99C9EEDDFBB}"/>
              </a:ext>
            </a:extLst>
          </p:cNvPr>
          <p:cNvSpPr>
            <a:spLocks noGrp="1"/>
          </p:cNvSpPr>
          <p:nvPr>
            <p:ph type="title"/>
          </p:nvPr>
        </p:nvSpPr>
        <p:spPr/>
        <p:txBody>
          <a:bodyPr/>
          <a:lstStyle/>
          <a:p>
            <a:r>
              <a:rPr lang="it-IT" dirty="0"/>
              <a:t>Potenziale Configurazione</a:t>
            </a:r>
          </a:p>
        </p:txBody>
      </p:sp>
      <p:pic>
        <p:nvPicPr>
          <p:cNvPr id="4" name="Content Placeholder 3" descr="A blueprint of a building&#10;&#10;Description automatically generated">
            <a:extLst>
              <a:ext uri="{FF2B5EF4-FFF2-40B4-BE49-F238E27FC236}">
                <a16:creationId xmlns:a16="http://schemas.microsoft.com/office/drawing/2014/main" id="{0043F45B-D94F-4E6C-2ECB-7AB0A09273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135" r="1" b="24139"/>
          <a:stretch/>
        </p:blipFill>
        <p:spPr>
          <a:xfrm>
            <a:off x="677335" y="1375822"/>
            <a:ext cx="9206894" cy="5177878"/>
          </a:xfrm>
          <a:prstGeom prst="rect">
            <a:avLst/>
          </a:prstGeom>
        </p:spPr>
      </p:pic>
      <p:grpSp>
        <p:nvGrpSpPr>
          <p:cNvPr id="7" name="Group 6">
            <a:extLst>
              <a:ext uri="{FF2B5EF4-FFF2-40B4-BE49-F238E27FC236}">
                <a16:creationId xmlns:a16="http://schemas.microsoft.com/office/drawing/2014/main" id="{1F8199D0-DCB2-22AD-BD72-4EDCDC3B9898}"/>
              </a:ext>
            </a:extLst>
          </p:cNvPr>
          <p:cNvGrpSpPr/>
          <p:nvPr/>
        </p:nvGrpSpPr>
        <p:grpSpPr>
          <a:xfrm>
            <a:off x="1679521" y="1488253"/>
            <a:ext cx="4968783" cy="3432012"/>
            <a:chOff x="1679521" y="1488253"/>
            <a:chExt cx="4968783" cy="3432012"/>
          </a:xfrm>
        </p:grpSpPr>
        <p:sp>
          <p:nvSpPr>
            <p:cNvPr id="5" name="Rectangle 4">
              <a:extLst>
                <a:ext uri="{FF2B5EF4-FFF2-40B4-BE49-F238E27FC236}">
                  <a16:creationId xmlns:a16="http://schemas.microsoft.com/office/drawing/2014/main" id="{4DDB754A-BD1B-94BD-543A-7CC89C2FF2C2}"/>
                </a:ext>
              </a:extLst>
            </p:cNvPr>
            <p:cNvSpPr/>
            <p:nvPr/>
          </p:nvSpPr>
          <p:spPr>
            <a:xfrm rot="18917113">
              <a:off x="1679521" y="1954556"/>
              <a:ext cx="2864918" cy="2965709"/>
            </a:xfrm>
            <a:prstGeom prst="rect">
              <a:avLst/>
            </a:prstGeom>
            <a:solidFill>
              <a:schemeClr val="accent1">
                <a:alpha val="3631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extBox 5">
              <a:extLst>
                <a:ext uri="{FF2B5EF4-FFF2-40B4-BE49-F238E27FC236}">
                  <a16:creationId xmlns:a16="http://schemas.microsoft.com/office/drawing/2014/main" id="{E3C5886A-8DF0-200B-C263-97E8B8C92A78}"/>
                </a:ext>
              </a:extLst>
            </p:cNvPr>
            <p:cNvSpPr txBox="1"/>
            <p:nvPr/>
          </p:nvSpPr>
          <p:spPr>
            <a:xfrm>
              <a:off x="3913260" y="1488253"/>
              <a:ext cx="2735044" cy="646331"/>
            </a:xfrm>
            <a:prstGeom prst="rect">
              <a:avLst/>
            </a:prstGeom>
            <a:solidFill>
              <a:srgbClr val="92D050"/>
            </a:solidFill>
            <a:ln>
              <a:solidFill>
                <a:schemeClr val="accent1">
                  <a:shade val="15000"/>
                </a:schemeClr>
              </a:solidFill>
            </a:ln>
          </p:spPr>
          <p:txBody>
            <a:bodyPr wrap="none" rtlCol="0">
              <a:spAutoFit/>
            </a:bodyPr>
            <a:lstStyle/>
            <a:p>
              <a:r>
                <a:rPr lang="it-IT" dirty="0"/>
                <a:t>Area Interdetta durante </a:t>
              </a:r>
            </a:p>
            <a:p>
              <a:r>
                <a:rPr lang="it-IT" dirty="0"/>
                <a:t>il funzionamento</a:t>
              </a:r>
            </a:p>
          </p:txBody>
        </p:sp>
      </p:grpSp>
      <p:grpSp>
        <p:nvGrpSpPr>
          <p:cNvPr id="11" name="Group 10">
            <a:extLst>
              <a:ext uri="{FF2B5EF4-FFF2-40B4-BE49-F238E27FC236}">
                <a16:creationId xmlns:a16="http://schemas.microsoft.com/office/drawing/2014/main" id="{338C2BF6-AB6D-3016-31E7-DFECB2F97D1E}"/>
              </a:ext>
            </a:extLst>
          </p:cNvPr>
          <p:cNvGrpSpPr/>
          <p:nvPr/>
        </p:nvGrpSpPr>
        <p:grpSpPr>
          <a:xfrm>
            <a:off x="3556000" y="1375820"/>
            <a:ext cx="2723264" cy="4163173"/>
            <a:chOff x="3556000" y="1375820"/>
            <a:chExt cx="2723264" cy="4163173"/>
          </a:xfrm>
        </p:grpSpPr>
        <p:grpSp>
          <p:nvGrpSpPr>
            <p:cNvPr id="3" name="Group 2">
              <a:extLst>
                <a:ext uri="{FF2B5EF4-FFF2-40B4-BE49-F238E27FC236}">
                  <a16:creationId xmlns:a16="http://schemas.microsoft.com/office/drawing/2014/main" id="{64A268FD-ECB6-271D-5753-9347839DD1A9}"/>
                </a:ext>
              </a:extLst>
            </p:cNvPr>
            <p:cNvGrpSpPr/>
            <p:nvPr/>
          </p:nvGrpSpPr>
          <p:grpSpPr>
            <a:xfrm>
              <a:off x="3556000" y="1375820"/>
              <a:ext cx="562120" cy="3993927"/>
              <a:chOff x="3556000" y="1375820"/>
              <a:chExt cx="562120" cy="3993927"/>
            </a:xfrm>
          </p:grpSpPr>
          <p:sp>
            <p:nvSpPr>
              <p:cNvPr id="8" name="Oval 7">
                <a:extLst>
                  <a:ext uri="{FF2B5EF4-FFF2-40B4-BE49-F238E27FC236}">
                    <a16:creationId xmlns:a16="http://schemas.microsoft.com/office/drawing/2014/main" id="{3CA8A90A-8347-7EC8-AD9E-3E130825F44A}"/>
                  </a:ext>
                </a:extLst>
              </p:cNvPr>
              <p:cNvSpPr/>
              <p:nvPr/>
            </p:nvSpPr>
            <p:spPr>
              <a:xfrm>
                <a:off x="3556000" y="1375820"/>
                <a:ext cx="217714" cy="307837"/>
              </a:xfrm>
              <a:prstGeom prst="ellipse">
                <a:avLst/>
              </a:prstGeom>
              <a:solidFill>
                <a:srgbClr val="FFFF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B784B9AA-93D8-C2F1-4DCB-6D884B8B439C}"/>
                  </a:ext>
                </a:extLst>
              </p:cNvPr>
              <p:cNvSpPr/>
              <p:nvPr/>
            </p:nvSpPr>
            <p:spPr>
              <a:xfrm>
                <a:off x="3900406" y="5061910"/>
                <a:ext cx="217714" cy="307837"/>
              </a:xfrm>
              <a:prstGeom prst="ellipse">
                <a:avLst/>
              </a:prstGeom>
              <a:solidFill>
                <a:srgbClr val="FFFF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TextBox 9">
              <a:extLst>
                <a:ext uri="{FF2B5EF4-FFF2-40B4-BE49-F238E27FC236}">
                  <a16:creationId xmlns:a16="http://schemas.microsoft.com/office/drawing/2014/main" id="{1F53180D-14F9-77F8-F40D-D54C3FE2C4A5}"/>
                </a:ext>
              </a:extLst>
            </p:cNvPr>
            <p:cNvSpPr txBox="1"/>
            <p:nvPr/>
          </p:nvSpPr>
          <p:spPr>
            <a:xfrm>
              <a:off x="4282299" y="4892662"/>
              <a:ext cx="1996965" cy="646331"/>
            </a:xfrm>
            <a:prstGeom prst="rect">
              <a:avLst/>
            </a:prstGeom>
            <a:solidFill>
              <a:schemeClr val="bg1"/>
            </a:solidFill>
            <a:ln w="25400">
              <a:solidFill>
                <a:srgbClr val="FFFF00"/>
              </a:solidFill>
            </a:ln>
          </p:spPr>
          <p:txBody>
            <a:bodyPr wrap="square" rtlCol="0">
              <a:spAutoFit/>
            </a:bodyPr>
            <a:lstStyle/>
            <a:p>
              <a:r>
                <a:rPr lang="it-IT" dirty="0"/>
                <a:t>Sistemi di misura </a:t>
              </a:r>
              <a:r>
                <a:rPr lang="it-IT" dirty="0" err="1"/>
                <a:t>real</a:t>
              </a:r>
              <a:r>
                <a:rPr lang="it-IT" dirty="0"/>
                <a:t> time</a:t>
              </a:r>
            </a:p>
          </p:txBody>
        </p:sp>
      </p:grpSp>
      <p:grpSp>
        <p:nvGrpSpPr>
          <p:cNvPr id="16" name="Group 15">
            <a:extLst>
              <a:ext uri="{FF2B5EF4-FFF2-40B4-BE49-F238E27FC236}">
                <a16:creationId xmlns:a16="http://schemas.microsoft.com/office/drawing/2014/main" id="{0EDCC6D1-8415-0AE9-38CD-AAD7728FF9E9}"/>
              </a:ext>
            </a:extLst>
          </p:cNvPr>
          <p:cNvGrpSpPr/>
          <p:nvPr/>
        </p:nvGrpSpPr>
        <p:grpSpPr>
          <a:xfrm>
            <a:off x="1587500" y="3187700"/>
            <a:ext cx="4279015" cy="1829817"/>
            <a:chOff x="1587500" y="3187700"/>
            <a:chExt cx="4279015" cy="1829817"/>
          </a:xfrm>
        </p:grpSpPr>
        <p:sp>
          <p:nvSpPr>
            <p:cNvPr id="12" name="Oval 11">
              <a:extLst>
                <a:ext uri="{FF2B5EF4-FFF2-40B4-BE49-F238E27FC236}">
                  <a16:creationId xmlns:a16="http://schemas.microsoft.com/office/drawing/2014/main" id="{24753688-720A-CC38-82F7-11F9E364DE8E}"/>
                </a:ext>
              </a:extLst>
            </p:cNvPr>
            <p:cNvSpPr/>
            <p:nvPr/>
          </p:nvSpPr>
          <p:spPr>
            <a:xfrm>
              <a:off x="1587500" y="3187700"/>
              <a:ext cx="317500" cy="249710"/>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a:extLst>
                <a:ext uri="{FF2B5EF4-FFF2-40B4-BE49-F238E27FC236}">
                  <a16:creationId xmlns:a16="http://schemas.microsoft.com/office/drawing/2014/main" id="{C34A7D10-5D81-383E-B0E2-F0D33630AA5A}"/>
                </a:ext>
              </a:extLst>
            </p:cNvPr>
            <p:cNvSpPr/>
            <p:nvPr/>
          </p:nvSpPr>
          <p:spPr>
            <a:xfrm>
              <a:off x="2953230" y="4267200"/>
              <a:ext cx="317500" cy="249710"/>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a:extLst>
                <a:ext uri="{FF2B5EF4-FFF2-40B4-BE49-F238E27FC236}">
                  <a16:creationId xmlns:a16="http://schemas.microsoft.com/office/drawing/2014/main" id="{9FAB72FC-DC17-17B6-FB99-98F2B501C8E3}"/>
                </a:ext>
              </a:extLst>
            </p:cNvPr>
            <p:cNvSpPr/>
            <p:nvPr/>
          </p:nvSpPr>
          <p:spPr>
            <a:xfrm>
              <a:off x="3664857" y="4767807"/>
              <a:ext cx="317500" cy="249710"/>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a:extLst>
                <a:ext uri="{FF2B5EF4-FFF2-40B4-BE49-F238E27FC236}">
                  <a16:creationId xmlns:a16="http://schemas.microsoft.com/office/drawing/2014/main" id="{977179CE-AF1A-3FD1-6FE7-A788DD1EDB76}"/>
                </a:ext>
              </a:extLst>
            </p:cNvPr>
            <p:cNvSpPr txBox="1"/>
            <p:nvPr/>
          </p:nvSpPr>
          <p:spPr>
            <a:xfrm>
              <a:off x="4282299" y="4392055"/>
              <a:ext cx="1584216" cy="369332"/>
            </a:xfrm>
            <a:prstGeom prst="rect">
              <a:avLst/>
            </a:prstGeom>
            <a:solidFill>
              <a:schemeClr val="bg1"/>
            </a:solidFill>
            <a:ln w="25400">
              <a:solidFill>
                <a:srgbClr val="00B0F0"/>
              </a:solidFill>
            </a:ln>
          </p:spPr>
          <p:txBody>
            <a:bodyPr wrap="none" rtlCol="0">
              <a:spAutoFit/>
            </a:bodyPr>
            <a:lstStyle/>
            <a:p>
              <a:r>
                <a:rPr lang="it-IT" dirty="0"/>
                <a:t>Tasti di ronda</a:t>
              </a:r>
            </a:p>
          </p:txBody>
        </p:sp>
      </p:grpSp>
    </p:spTree>
    <p:extLst>
      <p:ext uri="{BB962C8B-B14F-4D97-AF65-F5344CB8AC3E}">
        <p14:creationId xmlns:p14="http://schemas.microsoft.com/office/powerpoint/2010/main" val="24887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screen on a blue screen&#10;&#10;Description automatically generated">
            <a:extLst>
              <a:ext uri="{FF2B5EF4-FFF2-40B4-BE49-F238E27FC236}">
                <a16:creationId xmlns:a16="http://schemas.microsoft.com/office/drawing/2014/main" id="{C8524BB3-A107-24EA-B278-F7803FF0A307}"/>
              </a:ext>
            </a:extLst>
          </p:cNvPr>
          <p:cNvPicPr>
            <a:picLocks noGrp="1" noChangeAspect="1"/>
          </p:cNvPicPr>
          <p:nvPr>
            <p:ph idx="1"/>
          </p:nvPr>
        </p:nvPicPr>
        <p:blipFill>
          <a:blip r:embed="rId2"/>
          <a:stretch>
            <a:fillRect/>
          </a:stretch>
        </p:blipFill>
        <p:spPr>
          <a:xfrm rot="5400000">
            <a:off x="4841004" y="-389456"/>
            <a:ext cx="6543963" cy="7677817"/>
          </a:xfrm>
        </p:spPr>
      </p:pic>
      <p:sp>
        <p:nvSpPr>
          <p:cNvPr id="2" name="Title 1">
            <a:extLst>
              <a:ext uri="{FF2B5EF4-FFF2-40B4-BE49-F238E27FC236}">
                <a16:creationId xmlns:a16="http://schemas.microsoft.com/office/drawing/2014/main" id="{B104B76C-6817-BE2E-CF36-5363D9F3E92D}"/>
              </a:ext>
            </a:extLst>
          </p:cNvPr>
          <p:cNvSpPr>
            <a:spLocks noGrp="1"/>
          </p:cNvSpPr>
          <p:nvPr>
            <p:ph type="title"/>
          </p:nvPr>
        </p:nvSpPr>
        <p:spPr>
          <a:xfrm>
            <a:off x="392326" y="265216"/>
            <a:ext cx="8596668" cy="1320800"/>
          </a:xfrm>
        </p:spPr>
        <p:txBody>
          <a:bodyPr/>
          <a:lstStyle/>
          <a:p>
            <a:r>
              <a:rPr lang="it-IT" dirty="0"/>
              <a:t>Potenziali Schermature</a:t>
            </a:r>
          </a:p>
        </p:txBody>
      </p:sp>
      <p:sp>
        <p:nvSpPr>
          <p:cNvPr id="3" name="Down Arrow 2">
            <a:extLst>
              <a:ext uri="{FF2B5EF4-FFF2-40B4-BE49-F238E27FC236}">
                <a16:creationId xmlns:a16="http://schemas.microsoft.com/office/drawing/2014/main" id="{869F914A-1EEA-3D7C-9576-987164C5D212}"/>
              </a:ext>
            </a:extLst>
          </p:cNvPr>
          <p:cNvSpPr/>
          <p:nvPr/>
        </p:nvSpPr>
        <p:spPr>
          <a:xfrm rot="12026199">
            <a:off x="5052148" y="1364180"/>
            <a:ext cx="700082" cy="1660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90</a:t>
            </a:r>
          </a:p>
        </p:txBody>
      </p:sp>
      <p:sp>
        <p:nvSpPr>
          <p:cNvPr id="4" name="Down Arrow 3">
            <a:extLst>
              <a:ext uri="{FF2B5EF4-FFF2-40B4-BE49-F238E27FC236}">
                <a16:creationId xmlns:a16="http://schemas.microsoft.com/office/drawing/2014/main" id="{80CE5654-149B-6FDE-610D-4C1ABBA4A090}"/>
              </a:ext>
            </a:extLst>
          </p:cNvPr>
          <p:cNvSpPr/>
          <p:nvPr/>
        </p:nvSpPr>
        <p:spPr>
          <a:xfrm rot="17399883">
            <a:off x="7487096" y="3323408"/>
            <a:ext cx="912843" cy="1660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180</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6977513-EB6C-081F-08AB-4539ECD09008}"/>
                  </a:ext>
                </a:extLst>
              </p:cNvPr>
              <p:cNvSpPr txBox="1"/>
              <p:nvPr/>
            </p:nvSpPr>
            <p:spPr>
              <a:xfrm>
                <a:off x="369315" y="1294216"/>
                <a:ext cx="5070619" cy="3199274"/>
              </a:xfrm>
              <a:prstGeom prst="rect">
                <a:avLst/>
              </a:prstGeom>
              <a:noFill/>
            </p:spPr>
            <p:txBody>
              <a:bodyPr wrap="none" rtlCol="0">
                <a:spAutoFit/>
              </a:bodyPr>
              <a:lstStyle/>
              <a:p>
                <a:r>
                  <a:rPr lang="it-IT" dirty="0"/>
                  <a:t>Calcolo delle schermature</a:t>
                </a:r>
              </a:p>
              <a:p>
                <a:endParaRPr lang="it-IT" dirty="0"/>
              </a:p>
              <a:p>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𝐵</m:t>
                      </m:r>
                      <m:r>
                        <a:rPr lang="it-IT" b="0" i="1" smtClean="0">
                          <a:latin typeface="Cambria Math" panose="02040503050406030204" pitchFamily="18" charset="0"/>
                        </a:rPr>
                        <m:t>=</m:t>
                      </m:r>
                      <m:r>
                        <a:rPr lang="it-IT" b="0" i="1" smtClean="0">
                          <a:latin typeface="Cambria Math" panose="02040503050406030204" pitchFamily="18" charset="0"/>
                        </a:rPr>
                        <m:t>𝑃</m:t>
                      </m:r>
                      <m:r>
                        <a:rPr lang="it-IT" b="0" i="1" smtClean="0">
                          <a:latin typeface="Cambria Math" panose="02040503050406030204" pitchFamily="18" charset="0"/>
                        </a:rPr>
                        <m:t>∘</m:t>
                      </m:r>
                      <m:r>
                        <a:rPr lang="it-IT" b="0" i="1" smtClean="0">
                          <a:latin typeface="Cambria Math" panose="02040503050406030204" pitchFamily="18" charset="0"/>
                        </a:rPr>
                        <m:t>𝑇</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2</m:t>
                              </m:r>
                            </m:sup>
                          </m:sSup>
                        </m:num>
                        <m:den>
                          <m:r>
                            <a:rPr lang="it-IT" b="0" i="1" smtClean="0">
                              <a:latin typeface="Cambria Math" panose="02040503050406030204" pitchFamily="18" charset="0"/>
                            </a:rPr>
                            <m:t>𝑊</m:t>
                          </m:r>
                        </m:den>
                      </m:f>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𝑆𝑅</m:t>
                              </m:r>
                            </m:e>
                            <m:sub>
                              <m:r>
                                <a:rPr lang="it-IT" b="0" i="1" smtClean="0">
                                  <a:latin typeface="Cambria Math" panose="02040503050406030204" pitchFamily="18" charset="0"/>
                                </a:rPr>
                                <m:t>@1</m:t>
                              </m:r>
                              <m:r>
                                <a:rPr lang="it-IT" b="0" i="1" smtClean="0">
                                  <a:latin typeface="Cambria Math" panose="02040503050406030204" pitchFamily="18" charset="0"/>
                                </a:rPr>
                                <m:t>𝑚</m:t>
                              </m:r>
                            </m:sub>
                          </m:sSub>
                        </m:den>
                      </m:f>
                    </m:oMath>
                  </m:oMathPara>
                </a14:m>
                <a:endParaRPr lang="it-IT" dirty="0"/>
              </a:p>
              <a:p>
                <a:endParaRPr lang="it-IT" dirty="0"/>
              </a:p>
              <a:p>
                <a:pPr marL="285750" indent="-285750">
                  <a:buFont typeface="Arial" panose="020B0604020202020204" pitchFamily="34" charset="0"/>
                  <a:buChar char="•"/>
                </a:pPr>
                <a:r>
                  <a:rPr lang="it-IT" dirty="0"/>
                  <a:t>B, il fattore di attenuazione</a:t>
                </a:r>
              </a:p>
              <a:p>
                <a:pPr marL="285750" indent="-285750">
                  <a:buFont typeface="Arial" panose="020B0604020202020204" pitchFamily="34" charset="0"/>
                  <a:buChar char="•"/>
                </a:pPr>
                <a:r>
                  <a:rPr lang="it-IT" dirty="0" err="1"/>
                  <a:t>W</a:t>
                </a:r>
                <a:r>
                  <a:rPr lang="it-IT" dirty="0"/>
                  <a:t>, il carico di lavoro (</a:t>
                </a:r>
                <a:r>
                  <a:rPr lang="it-IT" dirty="0" err="1"/>
                  <a:t>Gy</a:t>
                </a:r>
                <a:r>
                  <a:rPr lang="it-IT" dirty="0"/>
                  <a:t>/</a:t>
                </a:r>
                <a:r>
                  <a:rPr lang="it-IT" dirty="0" err="1"/>
                  <a:t>wk</a:t>
                </a:r>
                <a:r>
                  <a:rPr lang="it-IT" dirty="0"/>
                  <a:t>)</a:t>
                </a:r>
              </a:p>
              <a:p>
                <a:pPr marL="285750" indent="-285750">
                  <a:buFont typeface="Arial" panose="020B0604020202020204" pitchFamily="34" charset="0"/>
                  <a:buChar char="•"/>
                </a:pPr>
                <a:r>
                  <a:rPr lang="it-IT" dirty="0"/>
                  <a:t>T, Fattore di occupazione</a:t>
                </a:r>
              </a:p>
              <a:p>
                <a:pPr marL="285750" indent="-285750">
                  <a:buFont typeface="Arial" panose="020B0604020202020204" pitchFamily="34" charset="0"/>
                  <a:buChar char="•"/>
                </a:pPr>
                <a:r>
                  <a:rPr lang="it-IT" dirty="0" err="1"/>
                  <a:t>P</a:t>
                </a:r>
                <a:r>
                  <a:rPr lang="it-IT" dirty="0"/>
                  <a:t>, obbiettivo di progetto (</a:t>
                </a:r>
                <a:r>
                  <a:rPr lang="it-IT" dirty="0" err="1"/>
                  <a:t>uSv</a:t>
                </a:r>
                <a:r>
                  <a:rPr lang="it-IT" dirty="0"/>
                  <a:t>/</a:t>
                </a:r>
                <a:r>
                  <a:rPr lang="it-IT" dirty="0" err="1"/>
                  <a:t>wk</a:t>
                </a:r>
                <a:r>
                  <a:rPr lang="it-IT" dirty="0"/>
                  <a:t>)</a:t>
                </a:r>
              </a:p>
              <a:p>
                <a:pPr marL="285750" indent="-285750">
                  <a:buFont typeface="Arial" panose="020B0604020202020204" pitchFamily="34" charset="0"/>
                  <a:buChar char="•"/>
                </a:pPr>
                <a:r>
                  <a:rPr lang="it-IT" dirty="0"/>
                  <a:t>d, distanza (m)</a:t>
                </a:r>
              </a:p>
              <a:p>
                <a:pPr marL="285750" indent="-285750">
                  <a:buFont typeface="Arial" panose="020B0604020202020204" pitchFamily="34" charset="0"/>
                  <a:buChar char="•"/>
                </a:pPr>
                <a:r>
                  <a:rPr lang="it-IT" dirty="0"/>
                  <a:t>SR, dose da Bremsstrahlung (</a:t>
                </a:r>
                <a:r>
                  <a:rPr lang="it-IT" dirty="0" err="1"/>
                  <a:t>uSv</a:t>
                </a:r>
                <a:r>
                  <a:rPr lang="it-IT" dirty="0"/>
                  <a:t>/</a:t>
                </a:r>
                <a:r>
                  <a:rPr lang="it-IT" dirty="0" err="1"/>
                  <a:t>Gy</a:t>
                </a:r>
                <a:r>
                  <a:rPr lang="it-IT" dirty="0"/>
                  <a:t>) @ 1 m </a:t>
                </a:r>
              </a:p>
            </p:txBody>
          </p:sp>
        </mc:Choice>
        <mc:Fallback>
          <p:sp>
            <p:nvSpPr>
              <p:cNvPr id="6" name="TextBox 5">
                <a:extLst>
                  <a:ext uri="{FF2B5EF4-FFF2-40B4-BE49-F238E27FC236}">
                    <a16:creationId xmlns:a16="http://schemas.microsoft.com/office/drawing/2014/main" id="{E6977513-EB6C-081F-08AB-4539ECD09008}"/>
                  </a:ext>
                </a:extLst>
              </p:cNvPr>
              <p:cNvSpPr txBox="1">
                <a:spLocks noRot="1" noChangeAspect="1" noMove="1" noResize="1" noEditPoints="1" noAdjustHandles="1" noChangeArrowheads="1" noChangeShapeType="1" noTextEdit="1"/>
              </p:cNvSpPr>
              <p:nvPr/>
            </p:nvSpPr>
            <p:spPr>
              <a:xfrm>
                <a:off x="369315" y="1294216"/>
                <a:ext cx="5070619" cy="3199274"/>
              </a:xfrm>
              <a:prstGeom prst="rect">
                <a:avLst/>
              </a:prstGeom>
              <a:blipFill>
                <a:blip r:embed="rId3"/>
                <a:stretch>
                  <a:fillRect l="-1250" t="-791" b="-1976"/>
                </a:stretch>
              </a:blipFill>
            </p:spPr>
            <p:txBody>
              <a:bodyPr/>
              <a:lstStyle/>
              <a:p>
                <a:r>
                  <a:rPr lang="it-IT">
                    <a:noFill/>
                  </a:rPr>
                  <a:t> </a:t>
                </a:r>
              </a:p>
            </p:txBody>
          </p:sp>
        </mc:Fallback>
      </mc:AlternateContent>
      <p:pic>
        <p:nvPicPr>
          <p:cNvPr id="7" name="Content Placeholder 4" descr="A blue and white machine with a blue light coming out of it&#10;&#10;Description automatically generated">
            <a:extLst>
              <a:ext uri="{FF2B5EF4-FFF2-40B4-BE49-F238E27FC236}">
                <a16:creationId xmlns:a16="http://schemas.microsoft.com/office/drawing/2014/main" id="{86B26AD0-AE30-CA5E-E0C8-439C34C0D893}"/>
              </a:ext>
            </a:extLst>
          </p:cNvPr>
          <p:cNvPicPr>
            <a:picLocks noChangeAspect="1"/>
          </p:cNvPicPr>
          <p:nvPr/>
        </p:nvPicPr>
        <p:blipFill>
          <a:blip r:embed="rId4"/>
          <a:stretch>
            <a:fillRect/>
          </a:stretch>
        </p:blipFill>
        <p:spPr>
          <a:xfrm>
            <a:off x="1216408" y="4717212"/>
            <a:ext cx="3474252" cy="2004222"/>
          </a:xfrm>
          <a:prstGeom prst="rect">
            <a:avLst/>
          </a:prstGeom>
        </p:spPr>
      </p:pic>
      <p:sp>
        <p:nvSpPr>
          <p:cNvPr id="8" name="Bent Arrow 7">
            <a:extLst>
              <a:ext uri="{FF2B5EF4-FFF2-40B4-BE49-F238E27FC236}">
                <a16:creationId xmlns:a16="http://schemas.microsoft.com/office/drawing/2014/main" id="{6C97ED7E-B1D1-769C-2A11-0AD1919ABC7F}"/>
              </a:ext>
            </a:extLst>
          </p:cNvPr>
          <p:cNvSpPr/>
          <p:nvPr/>
        </p:nvSpPr>
        <p:spPr>
          <a:xfrm rot="10800000" flipH="1">
            <a:off x="798784" y="4459202"/>
            <a:ext cx="525517" cy="8147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20818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EC729-3B9A-FDEF-EC5B-277D054A5924}"/>
            </a:ext>
          </a:extLst>
        </p:cNvPr>
        <p:cNvGrpSpPr/>
        <p:nvPr/>
      </p:nvGrpSpPr>
      <p:grpSpPr>
        <a:xfrm>
          <a:off x="0" y="0"/>
          <a:ext cx="0" cy="0"/>
          <a:chOff x="0" y="0"/>
          <a:chExt cx="0" cy="0"/>
        </a:xfrm>
      </p:grpSpPr>
      <p:pic>
        <p:nvPicPr>
          <p:cNvPr id="5" name="Content Placeholder 4" descr="A blue screen on a blue screen&#10;&#10;Description automatically generated">
            <a:extLst>
              <a:ext uri="{FF2B5EF4-FFF2-40B4-BE49-F238E27FC236}">
                <a16:creationId xmlns:a16="http://schemas.microsoft.com/office/drawing/2014/main" id="{3EA2CE12-78BF-00EA-1030-30A08CFAFAE1}"/>
              </a:ext>
            </a:extLst>
          </p:cNvPr>
          <p:cNvPicPr>
            <a:picLocks noGrp="1" noChangeAspect="1"/>
          </p:cNvPicPr>
          <p:nvPr>
            <p:ph idx="1"/>
          </p:nvPr>
        </p:nvPicPr>
        <p:blipFill>
          <a:blip r:embed="rId2"/>
          <a:stretch>
            <a:fillRect/>
          </a:stretch>
        </p:blipFill>
        <p:spPr>
          <a:xfrm rot="5400000">
            <a:off x="4841004" y="-389456"/>
            <a:ext cx="6543963" cy="7677817"/>
          </a:xfrm>
        </p:spPr>
      </p:pic>
      <p:sp>
        <p:nvSpPr>
          <p:cNvPr id="2" name="Title 1">
            <a:extLst>
              <a:ext uri="{FF2B5EF4-FFF2-40B4-BE49-F238E27FC236}">
                <a16:creationId xmlns:a16="http://schemas.microsoft.com/office/drawing/2014/main" id="{1A3CC446-E2F4-4156-4EC8-60C244CBD086}"/>
              </a:ext>
            </a:extLst>
          </p:cNvPr>
          <p:cNvSpPr>
            <a:spLocks noGrp="1"/>
          </p:cNvSpPr>
          <p:nvPr>
            <p:ph type="title"/>
          </p:nvPr>
        </p:nvSpPr>
        <p:spPr>
          <a:xfrm>
            <a:off x="392326" y="265216"/>
            <a:ext cx="8596668" cy="1320800"/>
          </a:xfrm>
        </p:spPr>
        <p:txBody>
          <a:bodyPr/>
          <a:lstStyle/>
          <a:p>
            <a:r>
              <a:rPr lang="it-IT" dirty="0"/>
              <a:t>Potenziali Schermature</a:t>
            </a:r>
          </a:p>
        </p:txBody>
      </p:sp>
      <p:sp>
        <p:nvSpPr>
          <p:cNvPr id="3" name="Down Arrow 2">
            <a:extLst>
              <a:ext uri="{FF2B5EF4-FFF2-40B4-BE49-F238E27FC236}">
                <a16:creationId xmlns:a16="http://schemas.microsoft.com/office/drawing/2014/main" id="{E6C30A01-7D1A-1199-8544-D32A3296AD06}"/>
              </a:ext>
            </a:extLst>
          </p:cNvPr>
          <p:cNvSpPr/>
          <p:nvPr/>
        </p:nvSpPr>
        <p:spPr>
          <a:xfrm rot="12026199">
            <a:off x="5052148" y="1364180"/>
            <a:ext cx="700082" cy="1660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90</a:t>
            </a:r>
          </a:p>
        </p:txBody>
      </p:sp>
      <p:sp>
        <p:nvSpPr>
          <p:cNvPr id="4" name="Down Arrow 3">
            <a:extLst>
              <a:ext uri="{FF2B5EF4-FFF2-40B4-BE49-F238E27FC236}">
                <a16:creationId xmlns:a16="http://schemas.microsoft.com/office/drawing/2014/main" id="{145B5E5E-DA72-E0B2-98D1-423B0CCC4E77}"/>
              </a:ext>
            </a:extLst>
          </p:cNvPr>
          <p:cNvSpPr/>
          <p:nvPr/>
        </p:nvSpPr>
        <p:spPr>
          <a:xfrm rot="17399883">
            <a:off x="7487096" y="3323408"/>
            <a:ext cx="912843" cy="1660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180</a:t>
            </a:r>
          </a:p>
        </p:txBody>
      </p:sp>
      <p:sp>
        <p:nvSpPr>
          <p:cNvPr id="6" name="TextBox 5">
            <a:extLst>
              <a:ext uri="{FF2B5EF4-FFF2-40B4-BE49-F238E27FC236}">
                <a16:creationId xmlns:a16="http://schemas.microsoft.com/office/drawing/2014/main" id="{A8543A2F-42E8-6B0E-C0C9-55EE43FBE12D}"/>
              </a:ext>
            </a:extLst>
          </p:cNvPr>
          <p:cNvSpPr txBox="1"/>
          <p:nvPr/>
        </p:nvSpPr>
        <p:spPr>
          <a:xfrm>
            <a:off x="369315" y="1294216"/>
            <a:ext cx="3623749" cy="1477328"/>
          </a:xfrm>
          <a:prstGeom prst="rect">
            <a:avLst/>
          </a:prstGeom>
          <a:noFill/>
        </p:spPr>
        <p:txBody>
          <a:bodyPr wrap="none" rtlCol="0">
            <a:spAutoFit/>
          </a:bodyPr>
          <a:lstStyle/>
          <a:p>
            <a:r>
              <a:rPr lang="it-IT" dirty="0"/>
              <a:t>Calcolo delle schermature</a:t>
            </a:r>
          </a:p>
          <a:p>
            <a:endParaRPr lang="it-IT" dirty="0"/>
          </a:p>
          <a:p>
            <a:pPr marL="285750" indent="-285750">
              <a:buFont typeface="Arial" panose="020B0604020202020204" pitchFamily="34" charset="0"/>
              <a:buChar char="•"/>
            </a:pPr>
            <a:r>
              <a:rPr lang="it-IT" dirty="0" err="1"/>
              <a:t>W</a:t>
            </a:r>
            <a:r>
              <a:rPr lang="it-IT" dirty="0"/>
              <a:t> (</a:t>
            </a:r>
            <a:r>
              <a:rPr lang="it-IT" dirty="0" err="1"/>
              <a:t>Gy</a:t>
            </a:r>
            <a:r>
              <a:rPr lang="it-IT" dirty="0"/>
              <a:t>/</a:t>
            </a:r>
            <a:r>
              <a:rPr lang="it-IT" dirty="0" err="1"/>
              <a:t>wk</a:t>
            </a:r>
            <a:r>
              <a:rPr lang="it-IT" dirty="0"/>
              <a:t>) = 13000 </a:t>
            </a:r>
          </a:p>
          <a:p>
            <a:pPr marL="285750" indent="-285750">
              <a:buFont typeface="Arial" panose="020B0604020202020204" pitchFamily="34" charset="0"/>
              <a:buChar char="•"/>
            </a:pPr>
            <a:r>
              <a:rPr lang="it-IT" dirty="0" err="1"/>
              <a:t>P</a:t>
            </a:r>
            <a:r>
              <a:rPr lang="it-IT" dirty="0"/>
              <a:t> (</a:t>
            </a:r>
            <a:r>
              <a:rPr lang="it-IT" dirty="0" err="1"/>
              <a:t>uSv</a:t>
            </a:r>
            <a:r>
              <a:rPr lang="it-IT" dirty="0"/>
              <a:t>/</a:t>
            </a:r>
            <a:r>
              <a:rPr lang="it-IT" dirty="0" err="1"/>
              <a:t>wk</a:t>
            </a:r>
            <a:r>
              <a:rPr lang="it-IT" dirty="0"/>
              <a:t>) = 5 (250 </a:t>
            </a:r>
            <a:r>
              <a:rPr lang="it-IT" dirty="0" err="1"/>
              <a:t>uSv</a:t>
            </a:r>
            <a:r>
              <a:rPr lang="it-IT" dirty="0"/>
              <a:t>/anno)</a:t>
            </a:r>
          </a:p>
          <a:p>
            <a:pPr marL="285750" indent="-285750">
              <a:buFont typeface="Arial" panose="020B0604020202020204" pitchFamily="34" charset="0"/>
              <a:buChar char="•"/>
            </a:pPr>
            <a:r>
              <a:rPr lang="it-IT" dirty="0"/>
              <a:t>T = 1/5 (corridoio)</a:t>
            </a:r>
          </a:p>
        </p:txBody>
      </p:sp>
      <p:sp>
        <p:nvSpPr>
          <p:cNvPr id="9" name="Oval 8">
            <a:extLst>
              <a:ext uri="{FF2B5EF4-FFF2-40B4-BE49-F238E27FC236}">
                <a16:creationId xmlns:a16="http://schemas.microsoft.com/office/drawing/2014/main" id="{F9F12D9A-D4FD-62E9-9E54-783E343EB7FD}"/>
              </a:ext>
            </a:extLst>
          </p:cNvPr>
          <p:cNvSpPr/>
          <p:nvPr/>
        </p:nvSpPr>
        <p:spPr>
          <a:xfrm>
            <a:off x="7267288" y="588409"/>
            <a:ext cx="1744717" cy="420414"/>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 9">
            <a:extLst>
              <a:ext uri="{FF2B5EF4-FFF2-40B4-BE49-F238E27FC236}">
                <a16:creationId xmlns:a16="http://schemas.microsoft.com/office/drawing/2014/main" id="{1E9FA90B-09E1-AB38-8B12-A47CE64E34A4}"/>
              </a:ext>
            </a:extLst>
          </p:cNvPr>
          <p:cNvSpPr/>
          <p:nvPr/>
        </p:nvSpPr>
        <p:spPr>
          <a:xfrm>
            <a:off x="9159588" y="2674365"/>
            <a:ext cx="1744717" cy="420414"/>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 10">
            <a:extLst>
              <a:ext uri="{FF2B5EF4-FFF2-40B4-BE49-F238E27FC236}">
                <a16:creationId xmlns:a16="http://schemas.microsoft.com/office/drawing/2014/main" id="{C95F7A61-3E50-A3F2-2158-BB624A3DE34E}"/>
              </a:ext>
            </a:extLst>
          </p:cNvPr>
          <p:cNvSpPr/>
          <p:nvPr/>
        </p:nvSpPr>
        <p:spPr>
          <a:xfrm>
            <a:off x="9478965" y="4656379"/>
            <a:ext cx="1744717" cy="420414"/>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9" name="Group 28">
            <a:extLst>
              <a:ext uri="{FF2B5EF4-FFF2-40B4-BE49-F238E27FC236}">
                <a16:creationId xmlns:a16="http://schemas.microsoft.com/office/drawing/2014/main" id="{723FD992-BF7C-3C71-F4F8-93979529FB5C}"/>
              </a:ext>
            </a:extLst>
          </p:cNvPr>
          <p:cNvGrpSpPr/>
          <p:nvPr/>
        </p:nvGrpSpPr>
        <p:grpSpPr>
          <a:xfrm>
            <a:off x="6708162" y="473484"/>
            <a:ext cx="3067834" cy="3862497"/>
            <a:chOff x="6708162" y="473484"/>
            <a:chExt cx="3067834" cy="3862497"/>
          </a:xfrm>
        </p:grpSpPr>
        <p:grpSp>
          <p:nvGrpSpPr>
            <p:cNvPr id="27" name="Group 26">
              <a:extLst>
                <a:ext uri="{FF2B5EF4-FFF2-40B4-BE49-F238E27FC236}">
                  <a16:creationId xmlns:a16="http://schemas.microsoft.com/office/drawing/2014/main" id="{992D0A3D-8E22-7044-2448-EDCA1E32D37F}"/>
                </a:ext>
              </a:extLst>
            </p:cNvPr>
            <p:cNvGrpSpPr/>
            <p:nvPr/>
          </p:nvGrpSpPr>
          <p:grpSpPr>
            <a:xfrm>
              <a:off x="6708162" y="473484"/>
              <a:ext cx="2171700" cy="3862497"/>
              <a:chOff x="6350000" y="588409"/>
              <a:chExt cx="2171700" cy="3862497"/>
            </a:xfrm>
          </p:grpSpPr>
          <p:cxnSp>
            <p:nvCxnSpPr>
              <p:cNvPr id="22" name="Straight Connector 21">
                <a:extLst>
                  <a:ext uri="{FF2B5EF4-FFF2-40B4-BE49-F238E27FC236}">
                    <a16:creationId xmlns:a16="http://schemas.microsoft.com/office/drawing/2014/main" id="{5BDBCEE6-F607-F87A-5984-7941000A2004}"/>
                  </a:ext>
                </a:extLst>
              </p:cNvPr>
              <p:cNvCxnSpPr/>
              <p:nvPr/>
            </p:nvCxnSpPr>
            <p:spPr>
              <a:xfrm>
                <a:off x="6350000" y="588409"/>
                <a:ext cx="2171700" cy="2183135"/>
              </a:xfrm>
              <a:prstGeom prst="line">
                <a:avLst/>
              </a:prstGeom>
              <a:ln w="1206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963AD9-B002-EF17-5BF0-83BCFE6451D8}"/>
                  </a:ext>
                </a:extLst>
              </p:cNvPr>
              <p:cNvCxnSpPr>
                <a:cxnSpLocks/>
              </p:cNvCxnSpPr>
              <p:nvPr/>
            </p:nvCxnSpPr>
            <p:spPr>
              <a:xfrm>
                <a:off x="8449950" y="2771544"/>
                <a:ext cx="0" cy="1679362"/>
              </a:xfrm>
              <a:prstGeom prst="line">
                <a:avLst/>
              </a:prstGeom>
              <a:ln w="1206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600262CD-AFC9-A442-DB90-0A9C95108D0F}"/>
                </a:ext>
              </a:extLst>
            </p:cNvPr>
            <p:cNvSpPr txBox="1"/>
            <p:nvPr/>
          </p:nvSpPr>
          <p:spPr>
            <a:xfrm>
              <a:off x="8248014" y="1440667"/>
              <a:ext cx="1527982" cy="369332"/>
            </a:xfrm>
            <a:prstGeom prst="rect">
              <a:avLst/>
            </a:prstGeom>
            <a:noFill/>
            <a:ln w="25400">
              <a:solidFill>
                <a:srgbClr val="00B0F0"/>
              </a:solidFill>
            </a:ln>
          </p:spPr>
          <p:txBody>
            <a:bodyPr wrap="none" rtlCol="0">
              <a:spAutoFit/>
            </a:bodyPr>
            <a:lstStyle/>
            <a:p>
              <a:r>
                <a:rPr lang="it-IT" dirty="0"/>
                <a:t>Diffusa a 90°</a:t>
              </a:r>
            </a:p>
          </p:txBody>
        </p:sp>
      </p:grpSp>
      <p:grpSp>
        <p:nvGrpSpPr>
          <p:cNvPr id="33" name="Group 32">
            <a:extLst>
              <a:ext uri="{FF2B5EF4-FFF2-40B4-BE49-F238E27FC236}">
                <a16:creationId xmlns:a16="http://schemas.microsoft.com/office/drawing/2014/main" id="{1BD3114A-4BD3-9CB4-6926-60390D75763E}"/>
              </a:ext>
            </a:extLst>
          </p:cNvPr>
          <p:cNvGrpSpPr/>
          <p:nvPr/>
        </p:nvGrpSpPr>
        <p:grpSpPr>
          <a:xfrm>
            <a:off x="7175500" y="4508500"/>
            <a:ext cx="2587296" cy="1549400"/>
            <a:chOff x="7175500" y="4508500"/>
            <a:chExt cx="2587296" cy="1549400"/>
          </a:xfrm>
        </p:grpSpPr>
        <p:cxnSp>
          <p:nvCxnSpPr>
            <p:cNvPr id="31" name="Straight Connector 30">
              <a:extLst>
                <a:ext uri="{FF2B5EF4-FFF2-40B4-BE49-F238E27FC236}">
                  <a16:creationId xmlns:a16="http://schemas.microsoft.com/office/drawing/2014/main" id="{AD8E62A3-E22C-EA2D-3E54-C9E47D0F41E1}"/>
                </a:ext>
              </a:extLst>
            </p:cNvPr>
            <p:cNvCxnSpPr/>
            <p:nvPr/>
          </p:nvCxnSpPr>
          <p:spPr>
            <a:xfrm flipH="1">
              <a:off x="7175500" y="4508500"/>
              <a:ext cx="1704362" cy="154940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0F1006C-8D47-60DF-1396-5EC8DB633DDE}"/>
                </a:ext>
              </a:extLst>
            </p:cNvPr>
            <p:cNvSpPr txBox="1"/>
            <p:nvPr/>
          </p:nvSpPr>
          <p:spPr>
            <a:xfrm>
              <a:off x="8112985" y="5402948"/>
              <a:ext cx="1649811" cy="369332"/>
            </a:xfrm>
            <a:prstGeom prst="rect">
              <a:avLst/>
            </a:prstGeom>
            <a:noFill/>
            <a:ln w="25400">
              <a:solidFill>
                <a:srgbClr val="0070C0"/>
              </a:solidFill>
            </a:ln>
          </p:spPr>
          <p:txBody>
            <a:bodyPr wrap="none" rtlCol="0">
              <a:spAutoFit/>
            </a:bodyPr>
            <a:lstStyle/>
            <a:p>
              <a:r>
                <a:rPr lang="it-IT" dirty="0"/>
                <a:t>Diffusa a 180°</a:t>
              </a:r>
            </a:p>
          </p:txBody>
        </p:sp>
      </p:grpSp>
      <p:sp>
        <p:nvSpPr>
          <p:cNvPr id="34" name="Down Arrow 33">
            <a:extLst>
              <a:ext uri="{FF2B5EF4-FFF2-40B4-BE49-F238E27FC236}">
                <a16:creationId xmlns:a16="http://schemas.microsoft.com/office/drawing/2014/main" id="{E64A3DCC-13BA-C9CB-FE94-DF07938F5CCE}"/>
              </a:ext>
            </a:extLst>
          </p:cNvPr>
          <p:cNvSpPr/>
          <p:nvPr/>
        </p:nvSpPr>
        <p:spPr>
          <a:xfrm>
            <a:off x="1612129" y="2898544"/>
            <a:ext cx="863600" cy="5304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extBox 34">
            <a:extLst>
              <a:ext uri="{FF2B5EF4-FFF2-40B4-BE49-F238E27FC236}">
                <a16:creationId xmlns:a16="http://schemas.microsoft.com/office/drawing/2014/main" id="{5BDB9AA5-DD4E-0B02-9FCC-129083F6D294}"/>
              </a:ext>
            </a:extLst>
          </p:cNvPr>
          <p:cNvSpPr txBox="1"/>
          <p:nvPr/>
        </p:nvSpPr>
        <p:spPr>
          <a:xfrm>
            <a:off x="399679" y="3563317"/>
            <a:ext cx="4152099" cy="1200329"/>
          </a:xfrm>
          <a:prstGeom prst="rect">
            <a:avLst/>
          </a:prstGeom>
          <a:noFill/>
        </p:spPr>
        <p:txBody>
          <a:bodyPr wrap="none" rtlCol="0">
            <a:spAutoFit/>
          </a:bodyPr>
          <a:lstStyle/>
          <a:p>
            <a:r>
              <a:rPr lang="it-IT" dirty="0" err="1"/>
              <a:t>W</a:t>
            </a:r>
            <a:r>
              <a:rPr lang="it-IT" dirty="0"/>
              <a:t> (</a:t>
            </a:r>
            <a:r>
              <a:rPr lang="it-IT" dirty="0" err="1"/>
              <a:t>Gy</a:t>
            </a:r>
            <a:r>
              <a:rPr lang="it-IT" dirty="0"/>
              <a:t>/</a:t>
            </a:r>
            <a:r>
              <a:rPr lang="it-IT" dirty="0" err="1"/>
              <a:t>wk</a:t>
            </a:r>
            <a:r>
              <a:rPr lang="it-IT" dirty="0"/>
              <a:t>) 13000:</a:t>
            </a:r>
          </a:p>
          <a:p>
            <a:pPr marL="285750" indent="-285750">
              <a:buFont typeface="Arial" panose="020B0604020202020204" pitchFamily="34" charset="0"/>
              <a:buChar char="•"/>
            </a:pPr>
            <a:r>
              <a:rPr lang="it-IT" dirty="0"/>
              <a:t>per studi preclinici e in vitro -&gt; OK!</a:t>
            </a:r>
          </a:p>
          <a:p>
            <a:pPr marL="285750" indent="-285750">
              <a:buFont typeface="Arial" panose="020B0604020202020204" pitchFamily="34" charset="0"/>
              <a:buChar char="•"/>
            </a:pPr>
            <a:r>
              <a:rPr lang="it-IT" dirty="0"/>
              <a:t>caratterizzazione dosimetrica -&gt; ??</a:t>
            </a:r>
          </a:p>
          <a:p>
            <a:pPr marL="285750" indent="-285750">
              <a:buFont typeface="Arial" panose="020B0604020202020204" pitchFamily="34" charset="0"/>
              <a:buChar char="•"/>
            </a:pPr>
            <a:endParaRPr lang="it-IT" dirty="0"/>
          </a:p>
        </p:txBody>
      </p:sp>
      <p:sp>
        <p:nvSpPr>
          <p:cNvPr id="36" name="Bent Arrow 35">
            <a:extLst>
              <a:ext uri="{FF2B5EF4-FFF2-40B4-BE49-F238E27FC236}">
                <a16:creationId xmlns:a16="http://schemas.microsoft.com/office/drawing/2014/main" id="{D713C5A8-D812-5EA3-6491-36C6D997D77D}"/>
              </a:ext>
            </a:extLst>
          </p:cNvPr>
          <p:cNvSpPr/>
          <p:nvPr/>
        </p:nvSpPr>
        <p:spPr>
          <a:xfrm rot="10800000">
            <a:off x="3743996" y="4527557"/>
            <a:ext cx="572710" cy="74081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7" name="TextBox 36">
            <a:extLst>
              <a:ext uri="{FF2B5EF4-FFF2-40B4-BE49-F238E27FC236}">
                <a16:creationId xmlns:a16="http://schemas.microsoft.com/office/drawing/2014/main" id="{1E53054F-CC26-05D3-5CD0-2B7921971DCC}"/>
              </a:ext>
            </a:extLst>
          </p:cNvPr>
          <p:cNvSpPr txBox="1"/>
          <p:nvPr/>
        </p:nvSpPr>
        <p:spPr>
          <a:xfrm>
            <a:off x="489122" y="4580572"/>
            <a:ext cx="3126947" cy="1477328"/>
          </a:xfrm>
          <a:prstGeom prst="rect">
            <a:avLst/>
          </a:prstGeom>
          <a:noFill/>
          <a:ln w="34925">
            <a:solidFill>
              <a:srgbClr val="FF0000"/>
            </a:solidFill>
          </a:ln>
        </p:spPr>
        <p:txBody>
          <a:bodyPr wrap="square" rtlCol="0">
            <a:spAutoFit/>
          </a:bodyPr>
          <a:lstStyle/>
          <a:p>
            <a:pPr algn="just"/>
            <a:r>
              <a:rPr lang="it-IT" dirty="0"/>
              <a:t>Necessità di effettuare una simulazione Monte Carlo per stimare in modo più accurato la distribuzione di dose</a:t>
            </a:r>
          </a:p>
        </p:txBody>
      </p:sp>
      <p:sp>
        <p:nvSpPr>
          <p:cNvPr id="38" name="Bent Arrow 37">
            <a:extLst>
              <a:ext uri="{FF2B5EF4-FFF2-40B4-BE49-F238E27FC236}">
                <a16:creationId xmlns:a16="http://schemas.microsoft.com/office/drawing/2014/main" id="{CFC393D0-73A7-BB0D-2D71-282AF4190CF1}"/>
              </a:ext>
            </a:extLst>
          </p:cNvPr>
          <p:cNvSpPr/>
          <p:nvPr/>
        </p:nvSpPr>
        <p:spPr>
          <a:xfrm rot="10800000" flipH="1">
            <a:off x="3498407" y="6088518"/>
            <a:ext cx="635164" cy="394213"/>
          </a:xfrm>
          <a:prstGeom prst="bentArrow">
            <a:avLst>
              <a:gd name="adj1" fmla="val 25000"/>
              <a:gd name="adj2" fmla="val 23389"/>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40" name="Picture 39" descr="A logo with blue letters and a circle&#10;&#10;Description automatically generated">
            <a:extLst>
              <a:ext uri="{FF2B5EF4-FFF2-40B4-BE49-F238E27FC236}">
                <a16:creationId xmlns:a16="http://schemas.microsoft.com/office/drawing/2014/main" id="{44C3A8E6-6C90-4E4F-63DB-0624F3054533}"/>
              </a:ext>
            </a:extLst>
          </p:cNvPr>
          <p:cNvPicPr>
            <a:picLocks noChangeAspect="1"/>
          </p:cNvPicPr>
          <p:nvPr/>
        </p:nvPicPr>
        <p:blipFill>
          <a:blip r:embed="rId3"/>
          <a:stretch>
            <a:fillRect/>
          </a:stretch>
        </p:blipFill>
        <p:spPr>
          <a:xfrm>
            <a:off x="4373566" y="5348958"/>
            <a:ext cx="2472930" cy="1372476"/>
          </a:xfrm>
          <a:prstGeom prst="rect">
            <a:avLst/>
          </a:prstGeom>
        </p:spPr>
      </p:pic>
    </p:spTree>
    <p:extLst>
      <p:ext uri="{BB962C8B-B14F-4D97-AF65-F5344CB8AC3E}">
        <p14:creationId xmlns:p14="http://schemas.microsoft.com/office/powerpoint/2010/main" val="138383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FC21-97AB-20EF-E645-A435C2841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1CB85-AA04-3575-BF61-34115AF8E06A}"/>
              </a:ext>
            </a:extLst>
          </p:cNvPr>
          <p:cNvSpPr>
            <a:spLocks noGrp="1"/>
          </p:cNvSpPr>
          <p:nvPr>
            <p:ph type="title"/>
          </p:nvPr>
        </p:nvSpPr>
        <p:spPr>
          <a:xfrm>
            <a:off x="392326" y="265216"/>
            <a:ext cx="8596668" cy="1320800"/>
          </a:xfrm>
        </p:spPr>
        <p:txBody>
          <a:bodyPr/>
          <a:lstStyle/>
          <a:p>
            <a:r>
              <a:rPr lang="it-IT" dirty="0"/>
              <a:t>Potenziali Schermature</a:t>
            </a:r>
          </a:p>
        </p:txBody>
      </p:sp>
      <p:sp>
        <p:nvSpPr>
          <p:cNvPr id="6" name="TextBox 5">
            <a:extLst>
              <a:ext uri="{FF2B5EF4-FFF2-40B4-BE49-F238E27FC236}">
                <a16:creationId xmlns:a16="http://schemas.microsoft.com/office/drawing/2014/main" id="{7DE60A06-52DD-0DD8-95F6-9ECBDF64C15C}"/>
              </a:ext>
            </a:extLst>
          </p:cNvPr>
          <p:cNvSpPr txBox="1"/>
          <p:nvPr/>
        </p:nvSpPr>
        <p:spPr>
          <a:xfrm>
            <a:off x="369315" y="1294216"/>
            <a:ext cx="3623749" cy="1477328"/>
          </a:xfrm>
          <a:prstGeom prst="rect">
            <a:avLst/>
          </a:prstGeom>
          <a:noFill/>
        </p:spPr>
        <p:txBody>
          <a:bodyPr wrap="none" rtlCol="0">
            <a:spAutoFit/>
          </a:bodyPr>
          <a:lstStyle/>
          <a:p>
            <a:r>
              <a:rPr lang="it-IT" dirty="0"/>
              <a:t>Calcolo delle schermature</a:t>
            </a:r>
          </a:p>
          <a:p>
            <a:endParaRPr lang="it-IT" dirty="0"/>
          </a:p>
          <a:p>
            <a:pPr marL="285750" indent="-285750">
              <a:buFont typeface="Arial" panose="020B0604020202020204" pitchFamily="34" charset="0"/>
              <a:buChar char="•"/>
            </a:pPr>
            <a:r>
              <a:rPr lang="it-IT" dirty="0" err="1"/>
              <a:t>W</a:t>
            </a:r>
            <a:r>
              <a:rPr lang="it-IT" dirty="0"/>
              <a:t> (</a:t>
            </a:r>
            <a:r>
              <a:rPr lang="it-IT" dirty="0" err="1"/>
              <a:t>Gy</a:t>
            </a:r>
            <a:r>
              <a:rPr lang="it-IT" dirty="0"/>
              <a:t>/</a:t>
            </a:r>
            <a:r>
              <a:rPr lang="it-IT" dirty="0" err="1"/>
              <a:t>wk</a:t>
            </a:r>
            <a:r>
              <a:rPr lang="it-IT" dirty="0"/>
              <a:t>) = 13000 </a:t>
            </a:r>
          </a:p>
          <a:p>
            <a:pPr marL="285750" indent="-285750">
              <a:buFont typeface="Arial" panose="020B0604020202020204" pitchFamily="34" charset="0"/>
              <a:buChar char="•"/>
            </a:pPr>
            <a:r>
              <a:rPr lang="it-IT" dirty="0" err="1"/>
              <a:t>P</a:t>
            </a:r>
            <a:r>
              <a:rPr lang="it-IT" dirty="0"/>
              <a:t> (</a:t>
            </a:r>
            <a:r>
              <a:rPr lang="it-IT" dirty="0" err="1"/>
              <a:t>uSv</a:t>
            </a:r>
            <a:r>
              <a:rPr lang="it-IT" dirty="0"/>
              <a:t>/</a:t>
            </a:r>
            <a:r>
              <a:rPr lang="it-IT" dirty="0" err="1"/>
              <a:t>wk</a:t>
            </a:r>
            <a:r>
              <a:rPr lang="it-IT" dirty="0"/>
              <a:t>) = 5 (250 </a:t>
            </a:r>
            <a:r>
              <a:rPr lang="it-IT" dirty="0" err="1"/>
              <a:t>uSv</a:t>
            </a:r>
            <a:r>
              <a:rPr lang="it-IT" dirty="0"/>
              <a:t>/anno)</a:t>
            </a:r>
          </a:p>
          <a:p>
            <a:pPr marL="285750" indent="-285750">
              <a:buFont typeface="Arial" panose="020B0604020202020204" pitchFamily="34" charset="0"/>
              <a:buChar char="•"/>
            </a:pPr>
            <a:r>
              <a:rPr lang="it-IT" dirty="0"/>
              <a:t>T = 1/5 (corridoio)</a:t>
            </a:r>
          </a:p>
        </p:txBody>
      </p:sp>
      <p:sp>
        <p:nvSpPr>
          <p:cNvPr id="34" name="Down Arrow 33">
            <a:extLst>
              <a:ext uri="{FF2B5EF4-FFF2-40B4-BE49-F238E27FC236}">
                <a16:creationId xmlns:a16="http://schemas.microsoft.com/office/drawing/2014/main" id="{B5CD8934-0B3A-033F-A73B-2140295F915D}"/>
              </a:ext>
            </a:extLst>
          </p:cNvPr>
          <p:cNvSpPr/>
          <p:nvPr/>
        </p:nvSpPr>
        <p:spPr>
          <a:xfrm>
            <a:off x="1612129" y="2898544"/>
            <a:ext cx="863600" cy="5304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extBox 34">
            <a:extLst>
              <a:ext uri="{FF2B5EF4-FFF2-40B4-BE49-F238E27FC236}">
                <a16:creationId xmlns:a16="http://schemas.microsoft.com/office/drawing/2014/main" id="{5BF267F8-8B70-5D5F-AC9A-D740FBC76A6D}"/>
              </a:ext>
            </a:extLst>
          </p:cNvPr>
          <p:cNvSpPr txBox="1"/>
          <p:nvPr/>
        </p:nvSpPr>
        <p:spPr>
          <a:xfrm>
            <a:off x="399679" y="3563317"/>
            <a:ext cx="4152099" cy="1200329"/>
          </a:xfrm>
          <a:prstGeom prst="rect">
            <a:avLst/>
          </a:prstGeom>
          <a:noFill/>
        </p:spPr>
        <p:txBody>
          <a:bodyPr wrap="none" rtlCol="0">
            <a:spAutoFit/>
          </a:bodyPr>
          <a:lstStyle/>
          <a:p>
            <a:r>
              <a:rPr lang="it-IT" dirty="0" err="1"/>
              <a:t>W</a:t>
            </a:r>
            <a:r>
              <a:rPr lang="it-IT" dirty="0"/>
              <a:t> (</a:t>
            </a:r>
            <a:r>
              <a:rPr lang="it-IT" dirty="0" err="1"/>
              <a:t>Gy</a:t>
            </a:r>
            <a:r>
              <a:rPr lang="it-IT" dirty="0"/>
              <a:t>/</a:t>
            </a:r>
            <a:r>
              <a:rPr lang="it-IT" dirty="0" err="1"/>
              <a:t>wk</a:t>
            </a:r>
            <a:r>
              <a:rPr lang="it-IT" dirty="0"/>
              <a:t>) 13000:</a:t>
            </a:r>
          </a:p>
          <a:p>
            <a:pPr marL="285750" indent="-285750">
              <a:buFont typeface="Arial" panose="020B0604020202020204" pitchFamily="34" charset="0"/>
              <a:buChar char="•"/>
            </a:pPr>
            <a:r>
              <a:rPr lang="it-IT" dirty="0"/>
              <a:t>per studi preclinici e in vitro -&gt; OK!</a:t>
            </a:r>
          </a:p>
          <a:p>
            <a:pPr marL="285750" indent="-285750">
              <a:buFont typeface="Arial" panose="020B0604020202020204" pitchFamily="34" charset="0"/>
              <a:buChar char="•"/>
            </a:pPr>
            <a:r>
              <a:rPr lang="it-IT" dirty="0"/>
              <a:t>caratterizzazione dosimetrica -&gt; ??</a:t>
            </a:r>
          </a:p>
          <a:p>
            <a:pPr marL="285750" indent="-285750">
              <a:buFont typeface="Arial" panose="020B0604020202020204" pitchFamily="34" charset="0"/>
              <a:buChar char="•"/>
            </a:pPr>
            <a:endParaRPr lang="it-IT" dirty="0"/>
          </a:p>
        </p:txBody>
      </p:sp>
      <p:sp>
        <p:nvSpPr>
          <p:cNvPr id="36" name="Bent Arrow 35">
            <a:extLst>
              <a:ext uri="{FF2B5EF4-FFF2-40B4-BE49-F238E27FC236}">
                <a16:creationId xmlns:a16="http://schemas.microsoft.com/office/drawing/2014/main" id="{812E7790-2EA8-433A-360A-F4F80BBBBE0B}"/>
              </a:ext>
            </a:extLst>
          </p:cNvPr>
          <p:cNvSpPr/>
          <p:nvPr/>
        </p:nvSpPr>
        <p:spPr>
          <a:xfrm rot="10800000">
            <a:off x="3743996" y="4527557"/>
            <a:ext cx="572710" cy="74081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7" name="TextBox 36">
            <a:extLst>
              <a:ext uri="{FF2B5EF4-FFF2-40B4-BE49-F238E27FC236}">
                <a16:creationId xmlns:a16="http://schemas.microsoft.com/office/drawing/2014/main" id="{45085538-17E6-48DD-2931-3B09D3A6D2EE}"/>
              </a:ext>
            </a:extLst>
          </p:cNvPr>
          <p:cNvSpPr txBox="1"/>
          <p:nvPr/>
        </p:nvSpPr>
        <p:spPr>
          <a:xfrm>
            <a:off x="489122" y="4580572"/>
            <a:ext cx="3126947" cy="1477328"/>
          </a:xfrm>
          <a:prstGeom prst="rect">
            <a:avLst/>
          </a:prstGeom>
          <a:noFill/>
          <a:ln w="34925">
            <a:solidFill>
              <a:srgbClr val="FF0000"/>
            </a:solidFill>
          </a:ln>
        </p:spPr>
        <p:txBody>
          <a:bodyPr wrap="square" rtlCol="0">
            <a:spAutoFit/>
          </a:bodyPr>
          <a:lstStyle/>
          <a:p>
            <a:pPr algn="just"/>
            <a:r>
              <a:rPr lang="it-IT" dirty="0"/>
              <a:t>Necessità di effettuare una simulazione Monte Carlo per stimare in modo più accurato la distribuzione di dose</a:t>
            </a:r>
          </a:p>
        </p:txBody>
      </p:sp>
      <p:sp>
        <p:nvSpPr>
          <p:cNvPr id="38" name="Bent Arrow 37">
            <a:extLst>
              <a:ext uri="{FF2B5EF4-FFF2-40B4-BE49-F238E27FC236}">
                <a16:creationId xmlns:a16="http://schemas.microsoft.com/office/drawing/2014/main" id="{0F6153F4-6461-F6F5-D87E-1D747C23CD5A}"/>
              </a:ext>
            </a:extLst>
          </p:cNvPr>
          <p:cNvSpPr/>
          <p:nvPr/>
        </p:nvSpPr>
        <p:spPr>
          <a:xfrm rot="10800000" flipH="1">
            <a:off x="3498407" y="6088518"/>
            <a:ext cx="635164" cy="394213"/>
          </a:xfrm>
          <a:prstGeom prst="bentArrow">
            <a:avLst>
              <a:gd name="adj1" fmla="val 25000"/>
              <a:gd name="adj2" fmla="val 23389"/>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40" name="Picture 39" descr="A logo with blue letters and a circle&#10;&#10;Description automatically generated">
            <a:extLst>
              <a:ext uri="{FF2B5EF4-FFF2-40B4-BE49-F238E27FC236}">
                <a16:creationId xmlns:a16="http://schemas.microsoft.com/office/drawing/2014/main" id="{C2275844-DA1D-30E2-8B08-A6B9EB1E310A}"/>
              </a:ext>
            </a:extLst>
          </p:cNvPr>
          <p:cNvPicPr>
            <a:picLocks noChangeAspect="1"/>
          </p:cNvPicPr>
          <p:nvPr/>
        </p:nvPicPr>
        <p:blipFill>
          <a:blip r:embed="rId2"/>
          <a:stretch>
            <a:fillRect/>
          </a:stretch>
        </p:blipFill>
        <p:spPr>
          <a:xfrm>
            <a:off x="4373566" y="5348958"/>
            <a:ext cx="2472930" cy="1372476"/>
          </a:xfrm>
          <a:prstGeom prst="rect">
            <a:avLst/>
          </a:prstGeom>
        </p:spPr>
      </p:pic>
      <p:pic>
        <p:nvPicPr>
          <p:cNvPr id="13" name="Picture 12" descr="A blue and grey machine&#10;&#10;Description automatically generated">
            <a:extLst>
              <a:ext uri="{FF2B5EF4-FFF2-40B4-BE49-F238E27FC236}">
                <a16:creationId xmlns:a16="http://schemas.microsoft.com/office/drawing/2014/main" id="{1D4D3F0C-1DD8-A606-EB27-2D6FC738A1B8}"/>
              </a:ext>
            </a:extLst>
          </p:cNvPr>
          <p:cNvPicPr>
            <a:picLocks noChangeAspect="1"/>
          </p:cNvPicPr>
          <p:nvPr/>
        </p:nvPicPr>
        <p:blipFill>
          <a:blip r:embed="rId3"/>
          <a:stretch>
            <a:fillRect/>
          </a:stretch>
        </p:blipFill>
        <p:spPr>
          <a:xfrm>
            <a:off x="6712580" y="417036"/>
            <a:ext cx="4787900" cy="4902200"/>
          </a:xfrm>
          <a:prstGeom prst="rect">
            <a:avLst/>
          </a:prstGeom>
        </p:spPr>
      </p:pic>
      <p:sp>
        <p:nvSpPr>
          <p:cNvPr id="14" name="Bent Arrow 13">
            <a:extLst>
              <a:ext uri="{FF2B5EF4-FFF2-40B4-BE49-F238E27FC236}">
                <a16:creationId xmlns:a16="http://schemas.microsoft.com/office/drawing/2014/main" id="{7EE92DAB-8A89-15CE-7FA7-A72D26AF481E}"/>
              </a:ext>
            </a:extLst>
          </p:cNvPr>
          <p:cNvSpPr/>
          <p:nvPr/>
        </p:nvSpPr>
        <p:spPr>
          <a:xfrm>
            <a:off x="5954727" y="3570402"/>
            <a:ext cx="740045" cy="14859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TextBox 14">
            <a:extLst>
              <a:ext uri="{FF2B5EF4-FFF2-40B4-BE49-F238E27FC236}">
                <a16:creationId xmlns:a16="http://schemas.microsoft.com/office/drawing/2014/main" id="{515837F0-2FE9-90FC-89F8-C0DD0D7ADA24}"/>
              </a:ext>
            </a:extLst>
          </p:cNvPr>
          <p:cNvSpPr txBox="1"/>
          <p:nvPr/>
        </p:nvSpPr>
        <p:spPr>
          <a:xfrm>
            <a:off x="6694772" y="847352"/>
            <a:ext cx="3443329" cy="1477328"/>
          </a:xfrm>
          <a:prstGeom prst="rect">
            <a:avLst/>
          </a:prstGeom>
          <a:noFill/>
          <a:ln w="25400">
            <a:solidFill>
              <a:srgbClr val="FF0000"/>
            </a:solidFill>
          </a:ln>
        </p:spPr>
        <p:txBody>
          <a:bodyPr wrap="square" rtlCol="0">
            <a:spAutoFit/>
          </a:bodyPr>
          <a:lstStyle/>
          <a:p>
            <a:pPr algn="just"/>
            <a:r>
              <a:rPr lang="it-IT" dirty="0"/>
              <a:t>Indispensabile l’impiego del Monte Carlo per poter conoscere la distribuzione di dose al piano sovrastante, in questa configurazione</a:t>
            </a:r>
          </a:p>
        </p:txBody>
      </p:sp>
    </p:spTree>
    <p:extLst>
      <p:ext uri="{BB962C8B-B14F-4D97-AF65-F5344CB8AC3E}">
        <p14:creationId xmlns:p14="http://schemas.microsoft.com/office/powerpoint/2010/main" val="30412557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{355D207A-D223-CD45-802D-C2E4E0639D36}tf10001060</Template>
  <TotalTime>1811</TotalTime>
  <Words>1408</Words>
  <Application>Microsoft Macintosh PowerPoint</Application>
  <PresentationFormat>Widescreen</PresentationFormat>
  <Paragraphs>196</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Trebuchet MS</vt:lpstr>
      <vt:lpstr>Wingdings</vt:lpstr>
      <vt:lpstr>Wingdings 3</vt:lpstr>
      <vt:lpstr>Facet</vt:lpstr>
      <vt:lpstr>Riunione INFN4LS</vt:lpstr>
      <vt:lpstr>Caratteristiche della macchina</vt:lpstr>
      <vt:lpstr>Caratteristiche della Sorgente – Aspetti riguardanti la Radioprotezione</vt:lpstr>
      <vt:lpstr>Campo X - Bremsstrahlung</vt:lpstr>
      <vt:lpstr>Sede Istallazione</vt:lpstr>
      <vt:lpstr>Potenziale Configurazione</vt:lpstr>
      <vt:lpstr>Potenziali Schermature</vt:lpstr>
      <vt:lpstr>Potenziali Schermature</vt:lpstr>
      <vt:lpstr>Potenziali Schermature</vt:lpstr>
      <vt:lpstr>Radioprotezione - Dura lex, sed lex</vt:lpstr>
      <vt:lpstr>Radioprotezione - Dura lex, sed lex</vt:lpstr>
      <vt:lpstr>Perché il Linac Falsh al CAPIR?</vt:lpstr>
      <vt:lpstr> THE RESEARCH NETWORK  PRECLINICAL IMAGING AND RADIOBIOLOGICAL STUDIES</vt:lpstr>
      <vt:lpstr>PowerPoint Presentation</vt:lpstr>
      <vt:lpstr>Equipment &amp; skills  AOE-Cannizzaro</vt:lpstr>
      <vt:lpstr>PowerPoint Presentation</vt:lpstr>
      <vt:lpstr>PowerPoint Presentation</vt:lpstr>
      <vt:lpstr>Domande?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GIORGIO RUSSO</dc:creator>
  <cp:lastModifiedBy>Giorgio Russo</cp:lastModifiedBy>
  <cp:revision>19</cp:revision>
  <dcterms:created xsi:type="dcterms:W3CDTF">2024-01-25T08:15:50Z</dcterms:created>
  <dcterms:modified xsi:type="dcterms:W3CDTF">2024-01-29T11:10:50Z</dcterms:modified>
</cp:coreProperties>
</file>