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9" r:id="rId4"/>
    <p:sldId id="270" r:id="rId5"/>
    <p:sldId id="266" r:id="rId6"/>
    <p:sldId id="267" r:id="rId7"/>
    <p:sldId id="263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4"/>
    <p:restoredTop sz="96327"/>
  </p:normalViewPr>
  <p:slideViewPr>
    <p:cSldViewPr snapToGrid="0">
      <p:cViewPr varScale="1">
        <p:scale>
          <a:sx n="109" d="100"/>
          <a:sy n="109" d="100"/>
        </p:scale>
        <p:origin x="208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EDF8B-2C5B-DA98-CF95-83AC34EA6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1D82BE-6A43-A012-15DA-7B07E0E20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FE204A-1F96-F887-B2BE-5BEBEFC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3AEBC9-262D-9A79-E892-B460B294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7E634B-A3C2-A69F-3CAF-80B2BC78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3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9240E-5D18-B985-0B7C-8590436D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332596-7E51-BF79-73D8-9258BD77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552968-5CF7-C00B-25E6-4863380D1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61386B-6B83-C0D3-B9E8-7051D128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E211FF-43A4-9986-443C-4A61261F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00C8D4E-B2C6-0F1A-7640-5FAF007AA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AB167D-A499-EA83-3B71-0DC9FF8D5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C734CE-C3A9-8EA5-BDF7-11DF773A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F43688-70C5-6E19-A937-6162EC76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F0C546-2687-C1D8-6C1C-D0148E49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6008A-827E-6FFB-4C2A-007AFCE5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50F14-14FA-56C6-CC17-37449B8A3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0D4863-1AE6-8069-B7EF-A2AA2C75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73866-D4ED-17CF-66FE-C0099A3D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4C70C2-9DF3-C07D-F953-6DA57C88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5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665E67-8685-C300-3994-792E11E5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43E844-7660-6F2A-2024-9D338B54A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56B0F9-732A-993B-E34C-02CFF80A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177840-C8F4-0CD0-1C20-1BA8E5EF7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BD84FE-82EB-994A-31A2-195EEB75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411484-030B-C2E9-E6A3-81A21F42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B5AA12-BED7-1034-27D3-509CE08C5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36D25F-2835-0FEA-2063-BC60C5E21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3859B0-999A-61CC-8AC5-B07C308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02A161-F9D8-06E8-71B2-7C27601E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C9F386-E589-F75A-7339-BE6CB1EA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2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FF99B-CC56-5191-11A7-4C15FB15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F6748F-CF16-8FFF-73FB-9EF3AE227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C21F9FA-EA9E-838C-DDFB-82A8D71C0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8F35F5-E9CF-16EF-50DA-A1A5E9313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4BC350F-AB12-938F-20AB-D1A65D3A8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72DA0BF-73BB-9F2B-DEC4-A50B5A48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1FC007D-9C71-6E32-5D1F-FA1D0C63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A29503-D34F-8395-C0DE-D7644C9D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8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714D7-8C7A-4FB9-1C1D-430FB875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C62ADB-9BDB-5E68-6956-78E4C3D4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30002D-6048-BDFA-69CA-32B4ABAC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EEC4934-3937-DFFE-F879-530B8B66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849F0C0-1B22-7386-CCF2-9E7EF30A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9517F0-9D87-D370-7524-A87CBBA0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F31D9-1E35-E5CA-3830-B2B2E7EF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56DFB-B8DA-C0C1-B902-B39DE1EC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A5E638-A346-E104-0673-8BF2F0564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4DD709-BDFF-DBA7-4AC0-90D5E3CA7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29AEDF-C521-AF20-3D1A-6D78B27F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B2E3AB-8817-4CD1-F71C-755DE168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C4AF59-9DBD-A53F-BA60-22DF4D44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4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D03F5-6A13-5C42-23CE-62FBA73D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60E4B3-E3F0-3CC3-058D-F60B4DD42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ABC407-DA31-5069-8F6E-ADE0980F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8C7333-8486-880F-269D-76D08123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42A67B-B38D-ACA8-24E5-FAA2CD12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C8C2BB-CE83-12AB-CDC3-3CCA3176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3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67E42A6-BB70-D410-266E-4FE0544D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513EDC-5A69-C316-7258-FDBE78FDB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51454C-04CE-1C04-33E0-435E8171E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C9BBB-DE6C-024A-8A05-F0643995C5C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55B50F-B08C-0BF5-159C-EA4BBDFF0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A86F70-BA5A-83A0-1D34-CC0B52B92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A90A97-8114-A24F-BD09-CE09E10664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2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&#10;&#10;Descrizione generata automaticamente">
            <a:extLst>
              <a:ext uri="{FF2B5EF4-FFF2-40B4-BE49-F238E27FC236}">
                <a16:creationId xmlns:a16="http://schemas.microsoft.com/office/drawing/2014/main" id="{7F8E7058-F40F-9B2D-E6F1-9F1C49D78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7" y="2842190"/>
            <a:ext cx="3320997" cy="29920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1B59F3-5A20-B255-ACD8-0814C8CF8EB6}"/>
              </a:ext>
            </a:extLst>
          </p:cNvPr>
          <p:cNvSpPr txBox="1"/>
          <p:nvPr/>
        </p:nvSpPr>
        <p:spPr>
          <a:xfrm>
            <a:off x="3900132" y="188476"/>
            <a:ext cx="3789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/>
              <a:t>ENP-Napoli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7FF4AA-94CF-3587-54A6-823D03A91A6C}"/>
              </a:ext>
            </a:extLst>
          </p:cNvPr>
          <p:cNvSpPr txBox="1"/>
          <p:nvPr/>
        </p:nvSpPr>
        <p:spPr>
          <a:xfrm>
            <a:off x="2702773" y="1103565"/>
            <a:ext cx="61838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Luigi </a:t>
            </a:r>
            <a:r>
              <a:rPr lang="en-US" sz="2400" dirty="0" err="1">
                <a:solidFill>
                  <a:srgbClr val="0070C0"/>
                </a:solidFill>
              </a:rPr>
              <a:t>Cappiello</a:t>
            </a:r>
            <a:r>
              <a:rPr lang="en-US" sz="2400" dirty="0"/>
              <a:t>, </a:t>
            </a:r>
            <a:r>
              <a:rPr lang="it-IT" sz="2000" dirty="0">
                <a:solidFill>
                  <a:srgbClr val="000007"/>
                </a:solidFill>
                <a:effectLst/>
                <a:latin typeface="LiberationSans"/>
              </a:rPr>
              <a:t>Ricercatore </a:t>
            </a:r>
            <a:r>
              <a:rPr lang="it-IT" sz="2000" dirty="0" err="1">
                <a:solidFill>
                  <a:srgbClr val="000007"/>
                </a:solidFill>
                <a:effectLst/>
                <a:latin typeface="LiberationSans"/>
              </a:rPr>
              <a:t>Univ</a:t>
            </a:r>
            <a:r>
              <a:rPr lang="it-IT" sz="2000" dirty="0">
                <a:solidFill>
                  <a:srgbClr val="000007"/>
                </a:solidFill>
                <a:effectLst/>
                <a:latin typeface="LiberationSans"/>
              </a:rPr>
              <a:t>. Federico II, 100%</a:t>
            </a:r>
            <a:endParaRPr lang="en-US" sz="2800" dirty="0"/>
          </a:p>
          <a:p>
            <a:r>
              <a:rPr lang="en-US" sz="2400" dirty="0">
                <a:solidFill>
                  <a:srgbClr val="0070C0"/>
                </a:solidFill>
              </a:rPr>
              <a:t>Giancarlo </a:t>
            </a:r>
            <a:r>
              <a:rPr lang="en-US" sz="2400" dirty="0" err="1">
                <a:solidFill>
                  <a:srgbClr val="0070C0"/>
                </a:solidFill>
              </a:rPr>
              <a:t>D’Ambrosio</a:t>
            </a:r>
            <a:r>
              <a:rPr lang="en-US" sz="2400" dirty="0"/>
              <a:t>, </a:t>
            </a:r>
            <a:r>
              <a:rPr lang="it-IT" sz="2000" dirty="0">
                <a:solidFill>
                  <a:srgbClr val="000007"/>
                </a:solidFill>
                <a:effectLst/>
                <a:latin typeface="LiberationSans"/>
              </a:rPr>
              <a:t>Dirigente di Ricerca, 100% </a:t>
            </a:r>
            <a:endParaRPr lang="it-IT" sz="2400" dirty="0">
              <a:effectLst/>
            </a:endParaRPr>
          </a:p>
          <a:p>
            <a:r>
              <a:rPr lang="en-US" sz="2400" u="sng" dirty="0">
                <a:solidFill>
                  <a:srgbClr val="0070C0"/>
                </a:solidFill>
              </a:rPr>
              <a:t>Giulia Ricciardi </a:t>
            </a:r>
            <a:r>
              <a:rPr lang="it-IT" sz="2000" dirty="0">
                <a:solidFill>
                  <a:srgbClr val="000007"/>
                </a:solidFill>
                <a:effectLst/>
                <a:latin typeface="LiberationSans"/>
              </a:rPr>
              <a:t>Prof. Associato, </a:t>
            </a:r>
            <a:r>
              <a:rPr lang="it-IT" sz="2000" dirty="0" err="1">
                <a:solidFill>
                  <a:srgbClr val="000007"/>
                </a:solidFill>
                <a:effectLst/>
                <a:latin typeface="LiberationSans"/>
              </a:rPr>
              <a:t>Univ</a:t>
            </a:r>
            <a:r>
              <a:rPr lang="it-IT" sz="2000" dirty="0">
                <a:solidFill>
                  <a:srgbClr val="000007"/>
                </a:solidFill>
                <a:effectLst/>
                <a:latin typeface="LiberationSans"/>
              </a:rPr>
              <a:t>. Federico II, 90% </a:t>
            </a:r>
            <a:endParaRPr lang="it-IT" sz="2400" dirty="0">
              <a:effectLst/>
            </a:endParaRPr>
          </a:p>
          <a:p>
            <a:endParaRPr lang="en-US" sz="2400" u="sng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245BAE-3BD5-CC69-B570-2DEF77324096}"/>
              </a:ext>
            </a:extLst>
          </p:cNvPr>
          <p:cNvSpPr txBox="1"/>
          <p:nvPr/>
        </p:nvSpPr>
        <p:spPr>
          <a:xfrm>
            <a:off x="4281481" y="2763079"/>
            <a:ext cx="389613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  <a:p>
            <a:endParaRPr lang="it-IT" sz="2000" kern="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neutrino physics</a:t>
            </a:r>
            <a:endParaRPr lang="it-IT" sz="2000" kern="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kern="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BSM models</a:t>
            </a:r>
            <a:endParaRPr lang="it-IT" sz="2000" kern="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kern="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kaon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Holographic models of QCD</a:t>
            </a:r>
            <a:endParaRPr lang="it-I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2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6825A2-4C3B-77FA-172E-70FF586A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77" y="359508"/>
            <a:ext cx="2233492" cy="576385"/>
          </a:xfrm>
          <a:prstGeom prst="rect">
            <a:avLst/>
          </a:prstGeom>
        </p:spPr>
      </p:pic>
      <p:pic>
        <p:nvPicPr>
          <p:cNvPr id="5" name="Immagine 4" descr="Immagine che contiene Carattere, tipografia, bianco, calligrafia&#10;&#10;Descrizione generata automaticamente">
            <a:extLst>
              <a:ext uri="{FF2B5EF4-FFF2-40B4-BE49-F238E27FC236}">
                <a16:creationId xmlns:a16="http://schemas.microsoft.com/office/drawing/2014/main" id="{A9F95F18-096A-4F7A-3E22-16F0C8CA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554" y="5584092"/>
            <a:ext cx="2692400" cy="660400"/>
          </a:xfrm>
          <a:prstGeom prst="rect">
            <a:avLst/>
          </a:prstGeom>
        </p:spPr>
      </p:pic>
      <p:pic>
        <p:nvPicPr>
          <p:cNvPr id="7" name="Immagine 6" descr="Immagine che contiene diagramma, linea, schizzo&#10;&#10;Descrizione generata automaticamente">
            <a:extLst>
              <a:ext uri="{FF2B5EF4-FFF2-40B4-BE49-F238E27FC236}">
                <a16:creationId xmlns:a16="http://schemas.microsoft.com/office/drawing/2014/main" id="{EF020B0E-8B4C-877F-5DD2-0907F69B9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" y="1530839"/>
            <a:ext cx="9201035" cy="31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C8CF7B31-653E-A9F8-033A-BF84F038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54" y="553915"/>
            <a:ext cx="7772400" cy="3819196"/>
          </a:xfrm>
          <a:prstGeom prst="rect">
            <a:avLst/>
          </a:prstGeom>
        </p:spPr>
      </p:pic>
      <p:pic>
        <p:nvPicPr>
          <p:cNvPr id="5" name="Immagine 4" descr="Immagine che contiene testo, Carattere, tipografia, bianco&#10;&#10;Descrizione generata automaticamente">
            <a:extLst>
              <a:ext uri="{FF2B5EF4-FFF2-40B4-BE49-F238E27FC236}">
                <a16:creationId xmlns:a16="http://schemas.microsoft.com/office/drawing/2014/main" id="{604B25F3-9032-A917-9F93-79C151EB4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906" y="4482123"/>
            <a:ext cx="2362200" cy="660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83F50F-6766-66D3-1DD2-A78148570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59" y="4539273"/>
            <a:ext cx="4889500" cy="546100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E5E402FB-30C6-4488-8064-5807C254C33A}"/>
              </a:ext>
            </a:extLst>
          </p:cNvPr>
          <p:cNvSpPr/>
          <p:nvPr/>
        </p:nvSpPr>
        <p:spPr>
          <a:xfrm>
            <a:off x="3933881" y="4689693"/>
            <a:ext cx="846349" cy="27798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80"/>
              </a:highlight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95AD203-5C96-AB85-4023-DF6D0C0D4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159" y="5657410"/>
            <a:ext cx="3759200" cy="5588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1658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, linea, schizzo, Piano&#10;&#10;Descrizione generata automaticamente">
            <a:extLst>
              <a:ext uri="{FF2B5EF4-FFF2-40B4-BE49-F238E27FC236}">
                <a16:creationId xmlns:a16="http://schemas.microsoft.com/office/drawing/2014/main" id="{73FF3011-6B5C-1CD0-D994-F868210FD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03" y="355437"/>
            <a:ext cx="7323347" cy="63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7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7B349BF8-CA8F-62F9-3AB6-F0854DCFA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7" y="144585"/>
            <a:ext cx="7772400" cy="3182400"/>
          </a:xfrm>
          <a:prstGeom prst="rect">
            <a:avLst/>
          </a:prstGeom>
        </p:spPr>
      </p:pic>
      <p:pic>
        <p:nvPicPr>
          <p:cNvPr id="5" name="Immagine 4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68BB2B32-7A44-B650-442B-D153A0D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958197"/>
            <a:ext cx="7772400" cy="38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agramma, linea, bianco, Carattere&#10;&#10;Descrizione generata automaticamente">
            <a:extLst>
              <a:ext uri="{FF2B5EF4-FFF2-40B4-BE49-F238E27FC236}">
                <a16:creationId xmlns:a16="http://schemas.microsoft.com/office/drawing/2014/main" id="{DEF20856-0F5A-9241-183F-E4E48C5F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79" y="1404109"/>
            <a:ext cx="9240042" cy="33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9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4C52C0A3-DDBB-3E18-DCDE-FA8E54A5A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9" y="1195754"/>
            <a:ext cx="7772400" cy="37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8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linea, Parallelo&#10;&#10;Descrizione generata automaticamente">
            <a:extLst>
              <a:ext uri="{FF2B5EF4-FFF2-40B4-BE49-F238E27FC236}">
                <a16:creationId xmlns:a16="http://schemas.microsoft.com/office/drawing/2014/main" id="{AE94E4B8-0C46-67BA-1532-1D24A83B9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199"/>
            <a:ext cx="10951158" cy="5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FCBBD4-0497-CA21-5D18-8B85EE4C9C65}"/>
              </a:ext>
            </a:extLst>
          </p:cNvPr>
          <p:cNvSpPr txBox="1"/>
          <p:nvPr/>
        </p:nvSpPr>
        <p:spPr>
          <a:xfrm>
            <a:off x="275809" y="13603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neutrino physics</a:t>
            </a:r>
            <a:endParaRPr lang="it-IT" sz="1800" kern="0" dirty="0">
              <a:solidFill>
                <a:srgbClr val="FF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067688-D19B-E6EC-82F8-52D30B538612}"/>
              </a:ext>
            </a:extLst>
          </p:cNvPr>
          <p:cNvSpPr txBox="1"/>
          <p:nvPr/>
        </p:nvSpPr>
        <p:spPr>
          <a:xfrm>
            <a:off x="275809" y="653181"/>
            <a:ext cx="10744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effectLst/>
                <a:latin typeface="SFRM1000"/>
              </a:rPr>
              <a:t>accurate </a:t>
            </a:r>
            <a:r>
              <a:rPr lang="it-IT" sz="2400" dirty="0" err="1">
                <a:solidFill>
                  <a:srgbClr val="0070C0"/>
                </a:solidFill>
                <a:effectLst/>
                <a:latin typeface="SFRM1000"/>
              </a:rPr>
              <a:t>evaluation</a:t>
            </a:r>
            <a:r>
              <a:rPr lang="it-IT" sz="2400" dirty="0">
                <a:solidFill>
                  <a:srgbClr val="0070C0"/>
                </a:solidFill>
                <a:effectLst/>
                <a:latin typeface="SFRM1000"/>
              </a:rPr>
              <a:t> of the cross </a:t>
            </a:r>
            <a:r>
              <a:rPr lang="it-IT" sz="2400" dirty="0" err="1">
                <a:solidFill>
                  <a:srgbClr val="0070C0"/>
                </a:solidFill>
                <a:effectLst/>
                <a:latin typeface="SFRM1000"/>
              </a:rPr>
              <a:t>section</a:t>
            </a:r>
            <a:r>
              <a:rPr lang="it-IT" sz="2400" dirty="0">
                <a:solidFill>
                  <a:srgbClr val="0070C0"/>
                </a:solidFill>
                <a:effectLst/>
                <a:latin typeface="SFRM1000"/>
              </a:rPr>
              <a:t> for inverse beta </a:t>
            </a:r>
            <a:r>
              <a:rPr lang="it-IT" sz="2400" dirty="0" err="1">
                <a:solidFill>
                  <a:srgbClr val="0070C0"/>
                </a:solidFill>
                <a:effectLst/>
                <a:latin typeface="SFRM1000"/>
              </a:rPr>
              <a:t>decay</a:t>
            </a:r>
            <a:r>
              <a:rPr lang="it-IT" sz="2400" dirty="0">
                <a:solidFill>
                  <a:srgbClr val="0070C0"/>
                </a:solidFill>
                <a:effectLst/>
                <a:latin typeface="SFRM1000"/>
              </a:rPr>
              <a:t> </a:t>
            </a:r>
            <a:r>
              <a:rPr lang="it-IT" sz="2400" dirty="0" err="1">
                <a:solidFill>
                  <a:srgbClr val="0070C0"/>
                </a:solidFill>
                <a:effectLst/>
                <a:latin typeface="SFRM1000"/>
              </a:rPr>
              <a:t>at</a:t>
            </a:r>
            <a:r>
              <a:rPr lang="it-IT" sz="2400" dirty="0">
                <a:solidFill>
                  <a:srgbClr val="0070C0"/>
                </a:solidFill>
                <a:effectLst/>
                <a:latin typeface="SFRM1000"/>
              </a:rPr>
              <a:t> low energies  </a:t>
            </a:r>
          </a:p>
          <a:p>
            <a:r>
              <a:rPr lang="it-IT" sz="2400" dirty="0"/>
              <a:t>(</a:t>
            </a:r>
            <a:r>
              <a:rPr lang="it-IT" sz="2400" dirty="0">
                <a:solidFill>
                  <a:srgbClr val="7C001E"/>
                </a:solidFill>
                <a:effectLst/>
                <a:latin typeface="Cochin" panose="02000603020000020003" pitchFamily="2" charset="0"/>
              </a:rPr>
              <a:t>G. </a:t>
            </a:r>
            <a:r>
              <a:rPr lang="it-IT" sz="2400" dirty="0" err="1">
                <a:solidFill>
                  <a:srgbClr val="7C001E"/>
                </a:solidFill>
                <a:effectLst/>
                <a:latin typeface="Cochin" panose="02000603020000020003" pitchFamily="2" charset="0"/>
              </a:rPr>
              <a:t>R</a:t>
            </a:r>
            <a:r>
              <a:rPr lang="it-IT" sz="2400" dirty="0">
                <a:solidFill>
                  <a:srgbClr val="7C001E"/>
                </a:solidFill>
                <a:effectLst/>
                <a:latin typeface="Cochin" panose="02000603020000020003" pitchFamily="2" charset="0"/>
              </a:rPr>
              <a:t>., </a:t>
            </a:r>
            <a:r>
              <a:rPr lang="it-IT" sz="2400" dirty="0" err="1">
                <a:solidFill>
                  <a:srgbClr val="7C001E"/>
                </a:solidFill>
                <a:effectLst/>
                <a:latin typeface="Cochin" panose="02000603020000020003" pitchFamily="2" charset="0"/>
              </a:rPr>
              <a:t>F</a:t>
            </a:r>
            <a:r>
              <a:rPr lang="it-IT" sz="2400" dirty="0">
                <a:solidFill>
                  <a:srgbClr val="7C001E"/>
                </a:solidFill>
                <a:effectLst/>
                <a:latin typeface="Cochin" panose="02000603020000020003" pitchFamily="2" charset="0"/>
              </a:rPr>
              <a:t>. Vissani, Natascia Vignaroli</a:t>
            </a:r>
            <a:r>
              <a:rPr lang="it-IT" sz="2400" dirty="0"/>
              <a:t>, </a:t>
            </a:r>
            <a:r>
              <a:rPr lang="it-IT" sz="2400" dirty="0">
                <a:solidFill>
                  <a:srgbClr val="7C001E"/>
                </a:solidFill>
                <a:effectLst/>
                <a:latin typeface="Cochin" panose="02000603020000020003" pitchFamily="2" charset="0"/>
              </a:rPr>
              <a:t>JHEP 08 (2022) 212) </a:t>
            </a:r>
            <a:endParaRPr lang="it-IT" sz="2400" dirty="0">
              <a:effectLst/>
            </a:endParaRPr>
          </a:p>
          <a:p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18C7C0E-5C5C-190F-E61D-86B1237E6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184" y="1563576"/>
            <a:ext cx="25019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magine 10" descr="Immagine che contiene diagramma, linea&#10;&#10;Descrizione generata automaticamente">
            <a:extLst>
              <a:ext uri="{FF2B5EF4-FFF2-40B4-BE49-F238E27FC236}">
                <a16:creationId xmlns:a16="http://schemas.microsoft.com/office/drawing/2014/main" id="{2C66A079-FE9D-0B99-9B5F-D3F83C99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344" y="1207179"/>
            <a:ext cx="1844229" cy="139126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B5A0DAE-C4AD-A621-55B4-D82E6D6DAD55}"/>
              </a:ext>
            </a:extLst>
          </p:cNvPr>
          <p:cNvSpPr txBox="1"/>
          <p:nvPr/>
        </p:nvSpPr>
        <p:spPr>
          <a:xfrm>
            <a:off x="79513" y="2598439"/>
            <a:ext cx="123371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by far the most important mechanism of interaction of low-energy antineutrinos</a:t>
            </a:r>
          </a:p>
          <a:p>
            <a:endParaRPr lang="en-US" sz="2400" dirty="0"/>
          </a:p>
          <a:p>
            <a:r>
              <a:rPr lang="it-IT" dirty="0">
                <a:latin typeface="CMR10"/>
              </a:rPr>
              <a:t>	--</a:t>
            </a:r>
            <a:r>
              <a:rPr lang="it-IT" sz="2400" dirty="0" err="1">
                <a:effectLst/>
                <a:latin typeface="CMR10"/>
              </a:rPr>
              <a:t>all</a:t>
            </a:r>
            <a:r>
              <a:rPr lang="it-IT" sz="2400" dirty="0">
                <a:effectLst/>
                <a:latin typeface="CMR10"/>
              </a:rPr>
              <a:t> </a:t>
            </a:r>
            <a:r>
              <a:rPr lang="it-IT" sz="2400" dirty="0" err="1">
                <a:effectLst/>
                <a:latin typeface="CMR10"/>
              </a:rPr>
              <a:t>reactor</a:t>
            </a:r>
            <a:r>
              <a:rPr lang="it-IT" sz="2400" dirty="0">
                <a:effectLst/>
                <a:latin typeface="CMR10"/>
              </a:rPr>
              <a:t> neutrino </a:t>
            </a:r>
            <a:r>
              <a:rPr lang="it-IT" sz="2400" dirty="0" err="1">
                <a:effectLst/>
                <a:latin typeface="CMR10"/>
              </a:rPr>
              <a:t>oscillation</a:t>
            </a:r>
            <a:r>
              <a:rPr lang="it-IT" sz="2400" dirty="0">
                <a:effectLst/>
                <a:latin typeface="CMR10"/>
              </a:rPr>
              <a:t> studies (</a:t>
            </a:r>
            <a:r>
              <a:rPr lang="it-IT" sz="2400" dirty="0" err="1">
                <a:effectLst/>
                <a:latin typeface="CMR10"/>
              </a:rPr>
              <a:t>Daya</a:t>
            </a:r>
            <a:r>
              <a:rPr lang="it-IT" sz="2400" dirty="0">
                <a:effectLst/>
                <a:latin typeface="CMR10"/>
              </a:rPr>
              <a:t> </a:t>
            </a:r>
            <a:r>
              <a:rPr lang="it-IT" sz="2400" dirty="0" err="1">
                <a:effectLst/>
                <a:latin typeface="CMR10"/>
              </a:rPr>
              <a:t>Bay</a:t>
            </a:r>
            <a:r>
              <a:rPr lang="it-IT" sz="2400" dirty="0">
                <a:effectLst/>
                <a:latin typeface="CMR10"/>
              </a:rPr>
              <a:t>, </a:t>
            </a:r>
            <a:r>
              <a:rPr lang="it-IT" sz="2400" i="1" dirty="0">
                <a:solidFill>
                  <a:schemeClr val="accent1"/>
                </a:solidFill>
                <a:effectLst/>
                <a:latin typeface="CMR10"/>
              </a:rPr>
              <a:t>RENO, JUNO</a:t>
            </a:r>
            <a:r>
              <a:rPr lang="it-IT" sz="2400" dirty="0">
                <a:effectLst/>
                <a:latin typeface="CMR10"/>
              </a:rPr>
              <a:t>…)</a:t>
            </a:r>
          </a:p>
          <a:p>
            <a:endParaRPr lang="it-IT" sz="2400" dirty="0">
              <a:latin typeface="CMR10"/>
            </a:endParaRPr>
          </a:p>
          <a:p>
            <a:r>
              <a:rPr lang="it-IT" sz="2400" dirty="0">
                <a:latin typeface="CMR10"/>
              </a:rPr>
              <a:t>	-core-</a:t>
            </a:r>
            <a:r>
              <a:rPr lang="it-IT" sz="2400" dirty="0" err="1">
                <a:latin typeface="CMR10"/>
              </a:rPr>
              <a:t>collapse</a:t>
            </a:r>
            <a:r>
              <a:rPr lang="it-IT" sz="2400" dirty="0">
                <a:latin typeface="CMR10"/>
              </a:rPr>
              <a:t> SN neutrino </a:t>
            </a:r>
            <a:r>
              <a:rPr lang="it-IT" sz="2400" dirty="0" err="1">
                <a:latin typeface="CMR10"/>
              </a:rPr>
              <a:t>detection</a:t>
            </a:r>
            <a:r>
              <a:rPr lang="it-IT" sz="2400" dirty="0">
                <a:latin typeface="CMR10"/>
              </a:rPr>
              <a:t>  (SN1987, </a:t>
            </a:r>
            <a:r>
              <a:rPr lang="it-IT" sz="2400" dirty="0" err="1">
                <a:latin typeface="CMR10"/>
              </a:rPr>
              <a:t>Kamiokande</a:t>
            </a:r>
            <a:r>
              <a:rPr lang="it-IT" sz="2400" dirty="0">
                <a:latin typeface="CMR10"/>
              </a:rPr>
              <a:t>-II, IMB, …</a:t>
            </a:r>
            <a:r>
              <a:rPr lang="it-IT" sz="2400" i="1" dirty="0" err="1">
                <a:solidFill>
                  <a:schemeClr val="accent1"/>
                </a:solidFill>
                <a:latin typeface="CMR10"/>
              </a:rPr>
              <a:t>HyperKamiokande</a:t>
            </a:r>
            <a:r>
              <a:rPr lang="it-IT" sz="2400" dirty="0">
                <a:latin typeface="CMR10"/>
              </a:rPr>
              <a:t> )</a:t>
            </a:r>
          </a:p>
          <a:p>
            <a:r>
              <a:rPr lang="it-IT" sz="2400" dirty="0">
                <a:latin typeface="CMR10"/>
              </a:rPr>
              <a:t>	-</a:t>
            </a:r>
            <a:r>
              <a:rPr lang="it-IT" sz="2400" dirty="0" err="1">
                <a:latin typeface="CMR10"/>
              </a:rPr>
              <a:t>geoneutrinos</a:t>
            </a:r>
            <a:endParaRPr lang="it-IT" sz="2400" dirty="0">
              <a:latin typeface="CMR10"/>
            </a:endParaRPr>
          </a:p>
          <a:p>
            <a:endParaRPr lang="it-IT" sz="2400" dirty="0">
              <a:effectLst/>
              <a:latin typeface="CMR10"/>
            </a:endParaRPr>
          </a:p>
          <a:p>
            <a:r>
              <a:rPr lang="it-IT" sz="2400" dirty="0">
                <a:effectLst/>
                <a:latin typeface="CMR10"/>
              </a:rPr>
              <a:t>In water &amp; </a:t>
            </a:r>
            <a:r>
              <a:rPr lang="it-IT" sz="2400" dirty="0" err="1">
                <a:effectLst/>
                <a:latin typeface="CMR10"/>
              </a:rPr>
              <a:t>scintillator</a:t>
            </a:r>
            <a:r>
              <a:rPr lang="it-IT" sz="2400" dirty="0">
                <a:effectLst/>
                <a:latin typeface="CMR10"/>
              </a:rPr>
              <a:t> detectors (</a:t>
            </a:r>
            <a:r>
              <a:rPr lang="it-IT" sz="2400" dirty="0" err="1">
                <a:effectLst/>
                <a:latin typeface="CMR10"/>
              </a:rPr>
              <a:t>lots</a:t>
            </a:r>
            <a:r>
              <a:rPr lang="it-IT" sz="2400" dirty="0">
                <a:effectLst/>
                <a:latin typeface="CMR10"/>
              </a:rPr>
              <a:t> of  «free» </a:t>
            </a:r>
            <a:r>
              <a:rPr lang="it-IT" sz="2400" dirty="0" err="1">
                <a:effectLst/>
                <a:latin typeface="CMR10"/>
              </a:rPr>
              <a:t>protons</a:t>
            </a:r>
            <a:r>
              <a:rPr lang="it-IT" sz="2400" dirty="0">
                <a:effectLst/>
                <a:latin typeface="CMR10"/>
              </a:rPr>
              <a:t>) </a:t>
            </a:r>
            <a:r>
              <a:rPr lang="it-IT" sz="2400" dirty="0" err="1">
                <a:effectLst/>
                <a:latin typeface="CMR10"/>
              </a:rPr>
              <a:t>dominates</a:t>
            </a:r>
            <a:r>
              <a:rPr lang="it-IT" sz="2400" dirty="0">
                <a:effectLst/>
                <a:latin typeface="CMR10"/>
              </a:rPr>
              <a:t> by </a:t>
            </a:r>
            <a:r>
              <a:rPr lang="it-IT" sz="2400" dirty="0" err="1">
                <a:effectLst/>
                <a:latin typeface="CMR10"/>
              </a:rPr>
              <a:t>orders</a:t>
            </a:r>
            <a:r>
              <a:rPr lang="it-IT" sz="2400" dirty="0">
                <a:effectLst/>
                <a:latin typeface="CMR10"/>
              </a:rPr>
              <a:t> of </a:t>
            </a:r>
            <a:r>
              <a:rPr lang="it-IT" sz="2400" dirty="0" err="1">
                <a:effectLst/>
                <a:latin typeface="CMR10"/>
              </a:rPr>
              <a:t>magnitude</a:t>
            </a:r>
            <a:endParaRPr lang="it-IT" sz="2400" dirty="0">
              <a:effectLst/>
              <a:latin typeface="CMR10"/>
            </a:endParaRPr>
          </a:p>
          <a:p>
            <a:r>
              <a:rPr lang="it-IT" sz="2400" dirty="0">
                <a:latin typeface="CMR10"/>
              </a:rPr>
              <a:t>            </a:t>
            </a:r>
          </a:p>
          <a:p>
            <a:endParaRPr lang="it-IT" sz="2400" dirty="0">
              <a:latin typeface="CMR10"/>
            </a:endParaRPr>
          </a:p>
          <a:p>
            <a:endParaRPr lang="it-IT" sz="2400" dirty="0">
              <a:latin typeface="CMR10"/>
            </a:endParaRPr>
          </a:p>
          <a:p>
            <a:endParaRPr lang="it-IT" sz="2400" dirty="0"/>
          </a:p>
        </p:txBody>
      </p:sp>
      <p:pic>
        <p:nvPicPr>
          <p:cNvPr id="16" name="Immagine 15" descr="Immagine dall’alto di piume bianche">
            <a:extLst>
              <a:ext uri="{FF2B5EF4-FFF2-40B4-BE49-F238E27FC236}">
                <a16:creationId xmlns:a16="http://schemas.microsoft.com/office/drawing/2014/main" id="{B39A6638-B165-ABC4-64B1-1EDA40216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" y="5872438"/>
            <a:ext cx="11857383" cy="83362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9BE7B4B-780E-DBAC-81D7-5B005094BE66}"/>
              </a:ext>
            </a:extLst>
          </p:cNvPr>
          <p:cNvSpPr txBox="1"/>
          <p:nvPr/>
        </p:nvSpPr>
        <p:spPr>
          <a:xfrm>
            <a:off x="2000247" y="5996041"/>
            <a:ext cx="8746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MR10"/>
              </a:rPr>
              <a:t>Precision </a:t>
            </a:r>
            <a:r>
              <a:rPr lang="it-IT" sz="2400" b="1" dirty="0" err="1">
                <a:latin typeface="CMR10"/>
              </a:rPr>
              <a:t>crucial</a:t>
            </a:r>
            <a:r>
              <a:rPr lang="it-IT" sz="2400" b="1" dirty="0">
                <a:latin typeface="CMR10"/>
              </a:rPr>
              <a:t> for high-</a:t>
            </a:r>
            <a:r>
              <a:rPr lang="it-IT" sz="2400" b="1" dirty="0" err="1">
                <a:latin typeface="CMR10"/>
              </a:rPr>
              <a:t>statistics</a:t>
            </a:r>
            <a:r>
              <a:rPr lang="it-IT" sz="2400" b="1" dirty="0">
                <a:latin typeface="CMR10"/>
              </a:rPr>
              <a:t> </a:t>
            </a:r>
            <a:r>
              <a:rPr lang="it-IT" sz="2400" b="1" dirty="0" err="1">
                <a:latin typeface="CMR10"/>
              </a:rPr>
              <a:t>planned</a:t>
            </a:r>
            <a:r>
              <a:rPr lang="it-IT" sz="2400" b="1" dirty="0">
                <a:latin typeface="CMR10"/>
              </a:rPr>
              <a:t>  </a:t>
            </a:r>
            <a:r>
              <a:rPr lang="it-IT" sz="2400" b="1" dirty="0" err="1">
                <a:latin typeface="CMR10"/>
              </a:rPr>
              <a:t>experiments</a:t>
            </a:r>
            <a:r>
              <a:rPr lang="it-IT" sz="2400" b="1" dirty="0">
                <a:latin typeface="CMR1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6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fondo in legno chiaro">
            <a:extLst>
              <a:ext uri="{FF2B5EF4-FFF2-40B4-BE49-F238E27FC236}">
                <a16:creationId xmlns:a16="http://schemas.microsoft.com/office/drawing/2014/main" id="{D4A22CB5-E39F-184D-4049-3540B5B8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3" y="0"/>
            <a:ext cx="11571514" cy="25218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5EE50A-92D4-0760-E45B-B729AC9A0201}"/>
              </a:ext>
            </a:extLst>
          </p:cNvPr>
          <p:cNvSpPr txBox="1"/>
          <p:nvPr/>
        </p:nvSpPr>
        <p:spPr>
          <a:xfrm>
            <a:off x="310243" y="615312"/>
            <a:ext cx="11772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effectLst/>
                <a:latin typeface="ArialMT"/>
              </a:rPr>
              <a:t>Most</a:t>
            </a:r>
            <a:r>
              <a:rPr lang="it-IT" sz="2400" dirty="0">
                <a:effectLst/>
                <a:latin typeface="ArialMT"/>
              </a:rPr>
              <a:t> accurate </a:t>
            </a:r>
            <a:r>
              <a:rPr lang="it-IT" sz="2400" dirty="0" err="1">
                <a:effectLst/>
                <a:latin typeface="ArialMT"/>
              </a:rPr>
              <a:t>estimates</a:t>
            </a:r>
            <a:r>
              <a:rPr lang="it-IT" sz="2400" dirty="0">
                <a:effectLst/>
                <a:latin typeface="ArialMT"/>
              </a:rPr>
              <a:t> </a:t>
            </a:r>
            <a:r>
              <a:rPr lang="it-IT" sz="2400" dirty="0" err="1">
                <a:effectLst/>
                <a:latin typeface="ArialMT"/>
              </a:rPr>
              <a:t>available</a:t>
            </a:r>
            <a:r>
              <a:rPr lang="it-IT" sz="2400" dirty="0">
                <a:effectLst/>
                <a:latin typeface="ArialMT"/>
              </a:rPr>
              <a:t> </a:t>
            </a:r>
            <a:r>
              <a:rPr lang="it-IT" sz="2400" dirty="0" err="1">
                <a:effectLst/>
                <a:latin typeface="ArialMT"/>
              </a:rPr>
              <a:t>at</a:t>
            </a:r>
            <a:r>
              <a:rPr lang="it-IT" sz="2400" dirty="0">
                <a:effectLst/>
                <a:latin typeface="ArialMT"/>
              </a:rPr>
              <a:t> the moment </a:t>
            </a:r>
            <a:r>
              <a:rPr lang="it-IT" sz="2400" dirty="0" err="1">
                <a:effectLst/>
                <a:latin typeface="ArialMT"/>
              </a:rPr>
              <a:t>were</a:t>
            </a:r>
            <a:r>
              <a:rPr lang="it-IT" sz="2400" dirty="0">
                <a:effectLst/>
                <a:latin typeface="ArialMT"/>
              </a:rPr>
              <a:t> </a:t>
            </a:r>
            <a:r>
              <a:rPr lang="it-IT" sz="2400" dirty="0" err="1">
                <a:effectLst/>
                <a:latin typeface="ArialMT"/>
              </a:rPr>
              <a:t>obtained</a:t>
            </a:r>
            <a:r>
              <a:rPr lang="it-IT" sz="2400" dirty="0">
                <a:effectLst/>
                <a:latin typeface="ArialMT"/>
              </a:rPr>
              <a:t> </a:t>
            </a:r>
            <a:r>
              <a:rPr lang="it-IT" sz="2400" dirty="0" err="1">
                <a:effectLst/>
                <a:latin typeface="ArialMT"/>
              </a:rPr>
              <a:t>almost</a:t>
            </a:r>
            <a:r>
              <a:rPr lang="it-IT" sz="2400" dirty="0">
                <a:effectLst/>
                <a:latin typeface="ArialMT"/>
              </a:rPr>
              <a:t> 20 </a:t>
            </a:r>
            <a:r>
              <a:rPr lang="it-IT" sz="2400" dirty="0" err="1">
                <a:effectLst/>
                <a:latin typeface="ArialMT"/>
              </a:rPr>
              <a:t>years</a:t>
            </a:r>
            <a:r>
              <a:rPr lang="it-IT" sz="2400" dirty="0">
                <a:effectLst/>
                <a:latin typeface="ArialMT"/>
              </a:rPr>
              <a:t> </a:t>
            </a:r>
            <a:r>
              <a:rPr lang="it-IT" sz="2400" dirty="0"/>
              <a:t> </a:t>
            </a:r>
            <a:r>
              <a:rPr lang="it-IT" sz="2400" dirty="0">
                <a:effectLst/>
                <a:latin typeface="ArialMT"/>
              </a:rPr>
              <a:t>ago: </a:t>
            </a:r>
            <a:r>
              <a:rPr lang="it-IT" sz="2400" dirty="0">
                <a:solidFill>
                  <a:srgbClr val="006600"/>
                </a:solidFill>
                <a:effectLst/>
                <a:latin typeface="ArialMT"/>
              </a:rPr>
              <a:t>Beacon, Vogel (1999) </a:t>
            </a:r>
            <a:r>
              <a:rPr lang="it-IT" sz="2400" dirty="0">
                <a:effectLst/>
                <a:latin typeface="ArialMT"/>
              </a:rPr>
              <a:t>and </a:t>
            </a:r>
            <a:r>
              <a:rPr lang="it-IT" sz="2400" dirty="0" err="1">
                <a:solidFill>
                  <a:srgbClr val="006600"/>
                </a:solidFill>
                <a:effectLst/>
                <a:latin typeface="ArialMT"/>
              </a:rPr>
              <a:t>Strumia</a:t>
            </a:r>
            <a:r>
              <a:rPr lang="it-IT" sz="2400" dirty="0">
                <a:solidFill>
                  <a:srgbClr val="006600"/>
                </a:solidFill>
                <a:effectLst/>
                <a:latin typeface="ArialMT"/>
              </a:rPr>
              <a:t>, Vissani (2003) </a:t>
            </a:r>
            <a:endParaRPr lang="it-IT" sz="2400" dirty="0">
              <a:effectLst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CAE587-2F3C-7108-1DCE-329F00B7AE34}"/>
              </a:ext>
            </a:extLst>
          </p:cNvPr>
          <p:cNvSpPr txBox="1"/>
          <p:nvPr/>
        </p:nvSpPr>
        <p:spPr>
          <a:xfrm>
            <a:off x="626833" y="1753271"/>
            <a:ext cx="10316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effectLst/>
                <a:latin typeface="ArialMT"/>
              </a:rPr>
              <a:t>We</a:t>
            </a:r>
            <a:r>
              <a:rPr lang="it-IT" sz="2400" dirty="0">
                <a:effectLst/>
                <a:latin typeface="ArialMT"/>
              </a:rPr>
              <a:t> </a:t>
            </a:r>
            <a:r>
              <a:rPr lang="it-IT" sz="2400" b="1" dirty="0">
                <a:effectLst/>
                <a:latin typeface="Arial" panose="020B0604020202020204" pitchFamily="34" charset="0"/>
              </a:rPr>
              <a:t>update </a:t>
            </a:r>
            <a:r>
              <a:rPr lang="it-IT" sz="2400" b="1" dirty="0" err="1">
                <a:effectLst/>
                <a:latin typeface="Arial" panose="020B0604020202020204" pitchFamily="34" charset="0"/>
              </a:rPr>
              <a:t>these</a:t>
            </a:r>
            <a:r>
              <a:rPr lang="it-IT" sz="2400" b="1" dirty="0">
                <a:effectLst/>
                <a:latin typeface="Arial" panose="020B0604020202020204" pitchFamily="34" charset="0"/>
              </a:rPr>
              <a:t> </a:t>
            </a:r>
            <a:r>
              <a:rPr lang="it-IT" sz="2400" b="1" dirty="0" err="1">
                <a:effectLst/>
                <a:latin typeface="Arial" panose="020B0604020202020204" pitchFamily="34" charset="0"/>
              </a:rPr>
              <a:t>results</a:t>
            </a:r>
            <a:r>
              <a:rPr lang="it-IT" sz="2400" dirty="0">
                <a:effectLst/>
                <a:latin typeface="ArialMT"/>
              </a:rPr>
              <a:t>:: </a:t>
            </a:r>
            <a:r>
              <a:rPr lang="it-IT" sz="2400" dirty="0" err="1">
                <a:latin typeface="ArialMT"/>
              </a:rPr>
              <a:t>b</a:t>
            </a:r>
            <a:r>
              <a:rPr lang="it-IT" sz="2400" dirty="0" err="1">
                <a:effectLst/>
                <a:latin typeface="ArialMT"/>
              </a:rPr>
              <a:t>oth</a:t>
            </a:r>
            <a:r>
              <a:rPr lang="it-IT" sz="2400" dirty="0">
                <a:effectLst/>
                <a:latin typeface="ArialMT"/>
              </a:rPr>
              <a:t> the </a:t>
            </a:r>
            <a:r>
              <a:rPr lang="it-IT" sz="2400" b="1" dirty="0" err="1">
                <a:effectLst/>
                <a:latin typeface="Arial" panose="020B0604020202020204" pitchFamily="34" charset="0"/>
              </a:rPr>
              <a:t>central</a:t>
            </a:r>
            <a:r>
              <a:rPr lang="it-IT" sz="2400" b="1" dirty="0">
                <a:effectLst/>
                <a:latin typeface="Arial" panose="020B0604020202020204" pitchFamily="34" charset="0"/>
              </a:rPr>
              <a:t> </a:t>
            </a:r>
            <a:r>
              <a:rPr lang="it-IT" sz="2400" b="1" dirty="0" err="1">
                <a:effectLst/>
                <a:latin typeface="Arial" panose="020B0604020202020204" pitchFamily="34" charset="0"/>
              </a:rPr>
              <a:t>values</a:t>
            </a:r>
            <a:r>
              <a:rPr lang="it-IT" sz="2400" b="1" dirty="0">
                <a:effectLst/>
                <a:latin typeface="Arial" panose="020B0604020202020204" pitchFamily="34" charset="0"/>
              </a:rPr>
              <a:t> </a:t>
            </a:r>
            <a:r>
              <a:rPr lang="it-IT" sz="2400" dirty="0">
                <a:effectLst/>
                <a:latin typeface="ArialMT"/>
              </a:rPr>
              <a:t>and the </a:t>
            </a:r>
            <a:r>
              <a:rPr lang="it-IT" sz="2400" b="1" dirty="0" err="1">
                <a:effectLst/>
                <a:latin typeface="Arial" panose="020B0604020202020204" pitchFamily="34" charset="0"/>
              </a:rPr>
              <a:t>uncertainties</a:t>
            </a:r>
            <a:r>
              <a:rPr lang="it-IT" sz="2400" b="1" dirty="0">
                <a:effectLst/>
                <a:latin typeface="Arial" panose="020B0604020202020204" pitchFamily="34" charset="0"/>
              </a:rPr>
              <a:t> </a:t>
            </a:r>
            <a:endParaRPr lang="it-IT" sz="2400" dirty="0"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E67692-00AD-1AE6-0F4E-32260A6FF5E0}"/>
              </a:ext>
            </a:extLst>
          </p:cNvPr>
          <p:cNvSpPr txBox="1"/>
          <p:nvPr/>
        </p:nvSpPr>
        <p:spPr>
          <a:xfrm>
            <a:off x="449942" y="3137210"/>
            <a:ext cx="10493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effectLst/>
                <a:latin typeface="CMR10"/>
              </a:rPr>
              <a:t>Neutrino interactions with a free </a:t>
            </a:r>
            <a:r>
              <a:rPr lang="it-IT" sz="2000" dirty="0" err="1">
                <a:effectLst/>
                <a:latin typeface="CMR10"/>
              </a:rPr>
              <a:t>nucleon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have</a:t>
            </a:r>
            <a:r>
              <a:rPr lang="it-IT" sz="2000" dirty="0">
                <a:effectLst/>
                <a:latin typeface="CMR10"/>
              </a:rPr>
              <a:t> the </a:t>
            </a:r>
            <a:r>
              <a:rPr lang="it-IT" sz="2000" dirty="0" err="1">
                <a:effectLst/>
                <a:latin typeface="CMR10"/>
              </a:rPr>
              <a:t>same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basic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characteristics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as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those</a:t>
            </a:r>
            <a:r>
              <a:rPr lang="it-IT" sz="2000" dirty="0">
                <a:effectLst/>
                <a:latin typeface="CMR10"/>
              </a:rPr>
              <a:t> of </a:t>
            </a:r>
            <a:r>
              <a:rPr lang="it-IT" sz="2000" dirty="0" err="1">
                <a:effectLst/>
                <a:latin typeface="CMR10"/>
              </a:rPr>
              <a:t>lepton</a:t>
            </a:r>
            <a:r>
              <a:rPr lang="it-IT" sz="2000" dirty="0">
                <a:effectLst/>
                <a:latin typeface="CMR10"/>
              </a:rPr>
              <a:t> scattering, </a:t>
            </a:r>
            <a:r>
              <a:rPr lang="it-IT" sz="2000" dirty="0" err="1">
                <a:effectLst/>
                <a:latin typeface="CMR10"/>
              </a:rPr>
              <a:t>though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different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hadronic</a:t>
            </a:r>
            <a:r>
              <a:rPr lang="it-IT" sz="2000" dirty="0">
                <a:effectLst/>
                <a:latin typeface="CMR10"/>
              </a:rPr>
              <a:t> </a:t>
            </a:r>
            <a:r>
              <a:rPr lang="it-IT" sz="2000" dirty="0" err="1">
                <a:effectLst/>
                <a:latin typeface="CMR10"/>
              </a:rPr>
              <a:t>current</a:t>
            </a:r>
            <a:endParaRPr lang="it-IT" sz="2000" dirty="0"/>
          </a:p>
        </p:txBody>
      </p:sp>
      <p:pic>
        <p:nvPicPr>
          <p:cNvPr id="18" name="Immagine 17" descr="Immagine che contiene testo, Carattere, calligrafia, linea&#10;&#10;Descrizione generata automaticamente">
            <a:extLst>
              <a:ext uri="{FF2B5EF4-FFF2-40B4-BE49-F238E27FC236}">
                <a16:creationId xmlns:a16="http://schemas.microsoft.com/office/drawing/2014/main" id="{8A1D0FC8-DFBE-F4AD-AB03-3128C914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3" y="4184108"/>
            <a:ext cx="7772400" cy="157622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102D6F-094A-9B09-B4BC-8879A490F90A}"/>
              </a:ext>
            </a:extLst>
          </p:cNvPr>
          <p:cNvSpPr txBox="1"/>
          <p:nvPr/>
        </p:nvSpPr>
        <p:spPr>
          <a:xfrm>
            <a:off x="310243" y="58088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Large source of </a:t>
            </a:r>
            <a:r>
              <a:rPr lang="it-IT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uncertainty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 to the cross </a:t>
            </a:r>
            <a:r>
              <a:rPr lang="it-IT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section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 from the </a:t>
            </a:r>
            <a:r>
              <a:rPr lang="it-IT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axial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 </a:t>
            </a:r>
            <a:r>
              <a:rPr lang="it-IT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form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 </a:t>
            </a:r>
            <a:r>
              <a:rPr lang="it-IT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factor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 g</a:t>
            </a:r>
            <a:r>
              <a:rPr lang="it-IT" sz="1000" dirty="0">
                <a:solidFill>
                  <a:schemeClr val="accent2">
                    <a:lumMod val="50000"/>
                  </a:schemeClr>
                </a:solidFill>
                <a:effectLst/>
                <a:latin typeface="ArialMT"/>
              </a:rPr>
              <a:t>1 </a:t>
            </a:r>
            <a:endParaRPr lang="it-IT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21" name="Anello 20">
            <a:extLst>
              <a:ext uri="{FF2B5EF4-FFF2-40B4-BE49-F238E27FC236}">
                <a16:creationId xmlns:a16="http://schemas.microsoft.com/office/drawing/2014/main" id="{3DB26C0D-F6A0-9B53-BE51-14ECF6BF8830}"/>
              </a:ext>
            </a:extLst>
          </p:cNvPr>
          <p:cNvSpPr/>
          <p:nvPr/>
        </p:nvSpPr>
        <p:spPr>
          <a:xfrm>
            <a:off x="5612581" y="4733309"/>
            <a:ext cx="2352859" cy="102616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1566231-032B-BC00-FCAB-239CFF3FCD20}"/>
              </a:ext>
            </a:extLst>
          </p:cNvPr>
          <p:cNvSpPr txBox="1"/>
          <p:nvPr/>
        </p:nvSpPr>
        <p:spPr>
          <a:xfrm>
            <a:off x="8347707" y="4899011"/>
            <a:ext cx="3534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SCC (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recently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discussed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 by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Ankovski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; Giunti; Ivanov)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previously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neglected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 for neutrino-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nucleon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 cross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ArialMT"/>
              </a:rPr>
              <a:t>section</a:t>
            </a:r>
            <a:r>
              <a:rPr lang="it-IT" sz="1800" dirty="0">
                <a:solidFill>
                  <a:srgbClr val="191919"/>
                </a:solidFill>
                <a:effectLst/>
                <a:latin typeface="ArialMT"/>
              </a:rPr>
              <a:t>.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442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FCEBC79F-8D38-BB39-061A-C4414E96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74" y="863600"/>
            <a:ext cx="7772400" cy="532785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29423C-FD28-7897-D10D-D1C0A2BC6ACE}"/>
              </a:ext>
            </a:extLst>
          </p:cNvPr>
          <p:cNvSpPr txBox="1"/>
          <p:nvPr/>
        </p:nvSpPr>
        <p:spPr>
          <a:xfrm>
            <a:off x="4857974" y="268520"/>
            <a:ext cx="1847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0099"/>
                </a:solidFill>
                <a:effectLst/>
                <a:latin typeface="ArialMT"/>
              </a:rPr>
              <a:t>cross </a:t>
            </a:r>
            <a:r>
              <a:rPr lang="it-IT" sz="1800" dirty="0" err="1">
                <a:solidFill>
                  <a:srgbClr val="000099"/>
                </a:solidFill>
                <a:effectLst/>
                <a:latin typeface="ArialMT"/>
              </a:rPr>
              <a:t>section</a:t>
            </a:r>
            <a:r>
              <a:rPr lang="it-IT" sz="1800" dirty="0">
                <a:solidFill>
                  <a:srgbClr val="000099"/>
                </a:solidFill>
                <a:effectLst/>
                <a:latin typeface="ArialMT"/>
              </a:rPr>
              <a:t>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176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E2B559-681B-81C3-4C1B-29E67D61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682" y="-18867"/>
            <a:ext cx="3736719" cy="48257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5F443B-FDBE-9885-638E-EE8891E7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97" y="449411"/>
            <a:ext cx="6290275" cy="21860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2F40D3E-6B99-5D22-3D2B-03B330C09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69" y="2675237"/>
            <a:ext cx="6620133" cy="229802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87654D-8D70-84BD-4811-9C62277F1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431" y="1544993"/>
            <a:ext cx="5537200" cy="24510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10D9911-6696-7AA2-EB6C-EDD2BCB12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21" y="5014742"/>
            <a:ext cx="5816945" cy="17307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571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3D27CB-C09A-DE6C-5A59-239898F55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142" y="111383"/>
            <a:ext cx="6464300" cy="901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C9EE06-AA75-1BF3-0603-77341C24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6" y="1013083"/>
            <a:ext cx="5290408" cy="14830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94117B-B25E-ACB2-3C91-93B50823F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73" y="980872"/>
            <a:ext cx="3075857" cy="27547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75B448-941E-7138-0016-10E7BDC6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70" y="3456001"/>
            <a:ext cx="4725774" cy="4771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CBCC59B-197B-F9BF-C91E-47DD6E211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38" y="4014526"/>
            <a:ext cx="3923613" cy="47259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FFD444E-EB5A-0A03-6C23-15843AF28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544" y="4239957"/>
            <a:ext cx="4019866" cy="2439802"/>
          </a:xfrm>
          <a:custGeom>
            <a:avLst/>
            <a:gdLst>
              <a:gd name="connsiteX0" fmla="*/ 0 w 4019866"/>
              <a:gd name="connsiteY0" fmla="*/ 0 h 2439802"/>
              <a:gd name="connsiteX1" fmla="*/ 4019866 w 4019866"/>
              <a:gd name="connsiteY1" fmla="*/ 0 h 2439802"/>
              <a:gd name="connsiteX2" fmla="*/ 4019866 w 4019866"/>
              <a:gd name="connsiteY2" fmla="*/ 2439802 h 2439802"/>
              <a:gd name="connsiteX3" fmla="*/ 0 w 4019866"/>
              <a:gd name="connsiteY3" fmla="*/ 2439802 h 2439802"/>
              <a:gd name="connsiteX4" fmla="*/ 0 w 4019866"/>
              <a:gd name="connsiteY4" fmla="*/ 0 h 243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9866" h="2439802" fill="none" extrusionOk="0">
                <a:moveTo>
                  <a:pt x="0" y="0"/>
                </a:moveTo>
                <a:cubicBezTo>
                  <a:pt x="721664" y="-49533"/>
                  <a:pt x="2086324" y="-14809"/>
                  <a:pt x="4019866" y="0"/>
                </a:cubicBezTo>
                <a:cubicBezTo>
                  <a:pt x="4107505" y="401539"/>
                  <a:pt x="3947187" y="2069976"/>
                  <a:pt x="4019866" y="2439802"/>
                </a:cubicBezTo>
                <a:cubicBezTo>
                  <a:pt x="2445629" y="2391571"/>
                  <a:pt x="1977353" y="2524257"/>
                  <a:pt x="0" y="2439802"/>
                </a:cubicBezTo>
                <a:cubicBezTo>
                  <a:pt x="-38581" y="1579686"/>
                  <a:pt x="63341" y="718783"/>
                  <a:pt x="0" y="0"/>
                </a:cubicBezTo>
                <a:close/>
              </a:path>
              <a:path w="4019866" h="2439802" stroke="0" extrusionOk="0">
                <a:moveTo>
                  <a:pt x="0" y="0"/>
                </a:moveTo>
                <a:cubicBezTo>
                  <a:pt x="470702" y="118645"/>
                  <a:pt x="3175459" y="116012"/>
                  <a:pt x="4019866" y="0"/>
                </a:cubicBezTo>
                <a:cubicBezTo>
                  <a:pt x="3886984" y="899130"/>
                  <a:pt x="4104817" y="2035862"/>
                  <a:pt x="4019866" y="2439802"/>
                </a:cubicBezTo>
                <a:cubicBezTo>
                  <a:pt x="3043909" y="2574402"/>
                  <a:pt x="1426473" y="2282606"/>
                  <a:pt x="0" y="2439802"/>
                </a:cubicBezTo>
                <a:cubicBezTo>
                  <a:pt x="-20187" y="2093789"/>
                  <a:pt x="-152480" y="1021236"/>
                  <a:pt x="0" y="0"/>
                </a:cubicBezTo>
                <a:close/>
              </a:path>
            </a:pathLst>
          </a:custGeom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5" name="Elemento grafico 14" descr="Ghianda con riempimento a tinta unita">
            <a:extLst>
              <a:ext uri="{FF2B5EF4-FFF2-40B4-BE49-F238E27FC236}">
                <a16:creationId xmlns:a16="http://schemas.microsoft.com/office/drawing/2014/main" id="{139FDBB8-6C95-6B23-4ED0-A2AC22FCD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194" y="3429000"/>
            <a:ext cx="428922" cy="400347"/>
          </a:xfrm>
          <a:prstGeom prst="rect">
            <a:avLst/>
          </a:prstGeom>
        </p:spPr>
      </p:pic>
      <p:pic>
        <p:nvPicPr>
          <p:cNvPr id="16" name="Elemento grafico 15" descr="Ghianda con riempimento a tinta unita">
            <a:extLst>
              <a:ext uri="{FF2B5EF4-FFF2-40B4-BE49-F238E27FC236}">
                <a16:creationId xmlns:a16="http://schemas.microsoft.com/office/drawing/2014/main" id="{5FA2B10A-ECAF-0A3F-3AB0-0CDD90B1B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15" y="1138237"/>
            <a:ext cx="428922" cy="400347"/>
          </a:xfrm>
          <a:prstGeom prst="rect">
            <a:avLst/>
          </a:prstGeom>
        </p:spPr>
      </p:pic>
      <p:pic>
        <p:nvPicPr>
          <p:cNvPr id="17" name="Elemento grafico 16" descr="Ghianda con riempimento a tinta unita">
            <a:extLst>
              <a:ext uri="{FF2B5EF4-FFF2-40B4-BE49-F238E27FC236}">
                <a16:creationId xmlns:a16="http://schemas.microsoft.com/office/drawing/2014/main" id="{6031142A-EA13-E51C-DD2B-0B672AF24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082" y="4039784"/>
            <a:ext cx="428922" cy="40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069970-5BFE-6D66-B374-BB1914E6A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87" y="-1"/>
            <a:ext cx="10121367" cy="64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F02B45CA-0A32-E6AB-F6FC-D588C2C3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842" y="562609"/>
            <a:ext cx="7658100" cy="1714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533DBE-2672-C091-0F83-090796E77004}"/>
              </a:ext>
            </a:extLst>
          </p:cNvPr>
          <p:cNvSpPr txBox="1"/>
          <p:nvPr/>
        </p:nvSpPr>
        <p:spPr>
          <a:xfrm>
            <a:off x="3214863" y="242219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/pdf/2312.02287.pdf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DC2C50-2BB8-C75D-1912-BB03E984C0CB}"/>
              </a:ext>
            </a:extLst>
          </p:cNvPr>
          <p:cNvSpPr txBox="1"/>
          <p:nvPr/>
        </p:nvSpPr>
        <p:spPr>
          <a:xfrm>
            <a:off x="583924" y="54968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BSM models</a:t>
            </a:r>
            <a:endParaRPr lang="it-IT" sz="1800" kern="0" dirty="0">
              <a:solidFill>
                <a:srgbClr val="FF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FB0C7F-C210-1A3E-31F3-9BC6394AB306}"/>
              </a:ext>
            </a:extLst>
          </p:cNvPr>
          <p:cNvSpPr txBox="1"/>
          <p:nvPr/>
        </p:nvSpPr>
        <p:spPr>
          <a:xfrm>
            <a:off x="899892" y="3821193"/>
            <a:ext cx="101226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minimal extension which includes vector-like quarks (</a:t>
            </a:r>
            <a:r>
              <a:rPr lang="en-US" b="1" dirty="0"/>
              <a:t>VLQ</a:t>
            </a:r>
            <a:r>
              <a:rPr lang="en-US" dirty="0"/>
              <a:t>s) and new gauge bosons, performing</a:t>
            </a:r>
          </a:p>
          <a:p>
            <a:r>
              <a:rPr lang="en-US" dirty="0"/>
              <a:t>analysis of the production at LHC of a pair </a:t>
            </a:r>
            <a:r>
              <a:rPr lang="en-US" b="1" dirty="0"/>
              <a:t>of doubly-charged bileptons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We include for the first time </a:t>
            </a:r>
            <a:r>
              <a:rPr lang="en-US" b="1" dirty="0"/>
              <a:t>all the relevant processes </a:t>
            </a:r>
            <a:r>
              <a:rPr lang="en-US" dirty="0"/>
              <a:t>where VLQs contribute, and in particular the associate production VLQ-bilepton. </a:t>
            </a:r>
          </a:p>
          <a:p>
            <a:endParaRPr lang="en-US" dirty="0"/>
          </a:p>
          <a:p>
            <a:r>
              <a:rPr lang="en-US" dirty="0"/>
              <a:t>Finally, we extract the bound on the bilepton mass, </a:t>
            </a:r>
            <a:r>
              <a:rPr lang="en-US" dirty="0" err="1"/>
              <a:t>mY</a:t>
            </a:r>
            <a:r>
              <a:rPr lang="en-US" dirty="0"/>
              <a:t> &gt; 1300 GeV, from a reinterpretation of a recent ATLAS search for doubly-charged Higgs bosons in multi-lepton final states.</a:t>
            </a:r>
          </a:p>
        </p:txBody>
      </p:sp>
    </p:spTree>
    <p:extLst>
      <p:ext uri="{BB962C8B-B14F-4D97-AF65-F5344CB8AC3E}">
        <p14:creationId xmlns:p14="http://schemas.microsoft.com/office/powerpoint/2010/main" val="148053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numero, Parallelo&#10;&#10;Descrizione generata automaticamente">
            <a:extLst>
              <a:ext uri="{FF2B5EF4-FFF2-40B4-BE49-F238E27FC236}">
                <a16:creationId xmlns:a16="http://schemas.microsoft.com/office/drawing/2014/main" id="{6364D45E-FC93-A045-7432-C3B48223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7078" y="151940"/>
            <a:ext cx="9020124" cy="67060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CAF88D-BA2D-5090-FBBB-EC96836D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355" y="1899139"/>
            <a:ext cx="1721572" cy="721199"/>
          </a:xfrm>
          <a:prstGeom prst="rect">
            <a:avLst/>
          </a:prstGeom>
        </p:spPr>
      </p:pic>
      <p:pic>
        <p:nvPicPr>
          <p:cNvPr id="7" name="Immagine 6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0CD8AC20-4FCB-4FDD-5459-32DC0EE7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135" y="3223846"/>
            <a:ext cx="4088424" cy="8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246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339</Words>
  <Application>Microsoft Macintosh PowerPoint</Application>
  <PresentationFormat>Widescreen</PresentationFormat>
  <Paragraphs>41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Aptos</vt:lpstr>
      <vt:lpstr>Aptos Display</vt:lpstr>
      <vt:lpstr>Arial</vt:lpstr>
      <vt:lpstr>ArialMT</vt:lpstr>
      <vt:lpstr>Calibri</vt:lpstr>
      <vt:lpstr>CMR10</vt:lpstr>
      <vt:lpstr>Cochin</vt:lpstr>
      <vt:lpstr>Courier New</vt:lpstr>
      <vt:lpstr>LiberationSans</vt:lpstr>
      <vt:lpstr>SFRM1000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RICCIARDI</dc:creator>
  <cp:lastModifiedBy>GIULIA RICCIARDI</cp:lastModifiedBy>
  <cp:revision>14</cp:revision>
  <dcterms:created xsi:type="dcterms:W3CDTF">2024-02-10T18:33:42Z</dcterms:created>
  <dcterms:modified xsi:type="dcterms:W3CDTF">2024-02-11T16:15:27Z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2024-02-10T18:34:30Z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17207270-8108-494f-95a6-0dac1f38f718</vt:lpwstr>
  </property>
  <property fmtid="{D5CDD505-2E9C-101B-9397-08002B2CF9AE}" pid="8" name="MSIP_Label_2ad0b24d-6422-44b0-b3de-abb3a9e8c81a_ContentBits">
    <vt:lpwstr>0</vt:lpwstr>
  </property>
</Properties>
</file>