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  <p:sldMasterId id="2147483702" r:id="rId3"/>
  </p:sldMasterIdLst>
  <p:notesMasterIdLst>
    <p:notesMasterId r:id="rId242"/>
  </p:notesMasterIdLst>
  <p:handoutMasterIdLst>
    <p:handoutMasterId r:id="rId243"/>
  </p:handoutMasterIdLst>
  <p:sldIdLst>
    <p:sldId id="725" r:id="rId4"/>
    <p:sldId id="659" r:id="rId5"/>
    <p:sldId id="673" r:id="rId6"/>
    <p:sldId id="354" r:id="rId7"/>
    <p:sldId id="353" r:id="rId8"/>
    <p:sldId id="355" r:id="rId9"/>
    <p:sldId id="357" r:id="rId10"/>
    <p:sldId id="655" r:id="rId11"/>
    <p:sldId id="359" r:id="rId12"/>
    <p:sldId id="763" r:id="rId13"/>
    <p:sldId id="358" r:id="rId14"/>
    <p:sldId id="708" r:id="rId15"/>
    <p:sldId id="362" r:id="rId16"/>
    <p:sldId id="364" r:id="rId17"/>
    <p:sldId id="365" r:id="rId18"/>
    <p:sldId id="366" r:id="rId19"/>
    <p:sldId id="666" r:id="rId20"/>
    <p:sldId id="367" r:id="rId21"/>
    <p:sldId id="657" r:id="rId22"/>
    <p:sldId id="658" r:id="rId23"/>
    <p:sldId id="371" r:id="rId24"/>
    <p:sldId id="372" r:id="rId25"/>
    <p:sldId id="373" r:id="rId26"/>
    <p:sldId id="660" r:id="rId27"/>
    <p:sldId id="661" r:id="rId28"/>
    <p:sldId id="375" r:id="rId29"/>
    <p:sldId id="376" r:id="rId30"/>
    <p:sldId id="662" r:id="rId31"/>
    <p:sldId id="377" r:id="rId32"/>
    <p:sldId id="381" r:id="rId33"/>
    <p:sldId id="384" r:id="rId34"/>
    <p:sldId id="385" r:id="rId35"/>
    <p:sldId id="772" r:id="rId36"/>
    <p:sldId id="709" r:id="rId37"/>
    <p:sldId id="306" r:id="rId38"/>
    <p:sldId id="307" r:id="rId39"/>
    <p:sldId id="308" r:id="rId40"/>
    <p:sldId id="309" r:id="rId41"/>
    <p:sldId id="310" r:id="rId42"/>
    <p:sldId id="333" r:id="rId43"/>
    <p:sldId id="395" r:id="rId44"/>
    <p:sldId id="334" r:id="rId45"/>
    <p:sldId id="305" r:id="rId46"/>
    <p:sldId id="313" r:id="rId47"/>
    <p:sldId id="314" r:id="rId48"/>
    <p:sldId id="340" r:id="rId49"/>
    <p:sldId id="315" r:id="rId50"/>
    <p:sldId id="764" r:id="rId51"/>
    <p:sldId id="765" r:id="rId52"/>
    <p:sldId id="300" r:id="rId53"/>
    <p:sldId id="301" r:id="rId54"/>
    <p:sldId id="302" r:id="rId55"/>
    <p:sldId id="303" r:id="rId56"/>
    <p:sldId id="304" r:id="rId57"/>
    <p:sldId id="312" r:id="rId58"/>
    <p:sldId id="316" r:id="rId59"/>
    <p:sldId id="350" r:id="rId60"/>
    <p:sldId id="351" r:id="rId61"/>
    <p:sldId id="344" r:id="rId62"/>
    <p:sldId id="318" r:id="rId63"/>
    <p:sldId id="319" r:id="rId64"/>
    <p:sldId id="321" r:id="rId65"/>
    <p:sldId id="348" r:id="rId66"/>
    <p:sldId id="649" r:id="rId67"/>
    <p:sldId id="631" r:id="rId68"/>
    <p:sldId id="650" r:id="rId69"/>
    <p:sldId id="639" r:id="rId70"/>
    <p:sldId id="626" r:id="rId71"/>
    <p:sldId id="652" r:id="rId72"/>
    <p:sldId id="651" r:id="rId73"/>
    <p:sldId id="635" r:id="rId74"/>
    <p:sldId id="634" r:id="rId75"/>
    <p:sldId id="636" r:id="rId76"/>
    <p:sldId id="643" r:id="rId77"/>
    <p:sldId id="728" r:id="rId78"/>
    <p:sldId id="710" r:id="rId79"/>
    <p:sldId id="290" r:id="rId80"/>
    <p:sldId id="259" r:id="rId81"/>
    <p:sldId id="289" r:id="rId82"/>
    <p:sldId id="291" r:id="rId83"/>
    <p:sldId id="483" r:id="rId84"/>
    <p:sldId id="511" r:id="rId85"/>
    <p:sldId id="766" r:id="rId86"/>
    <p:sldId id="767" r:id="rId87"/>
    <p:sldId id="495" r:id="rId88"/>
    <p:sldId id="691" r:id="rId89"/>
    <p:sldId id="768" r:id="rId90"/>
    <p:sldId id="692" r:id="rId91"/>
    <p:sldId id="713" r:id="rId92"/>
    <p:sldId id="669" r:id="rId93"/>
    <p:sldId id="513" r:id="rId94"/>
    <p:sldId id="500" r:id="rId95"/>
    <p:sldId id="505" r:id="rId96"/>
    <p:sldId id="714" r:id="rId97"/>
    <p:sldId id="504" r:id="rId98"/>
    <p:sldId id="711" r:id="rId99"/>
    <p:sldId id="665" r:id="rId100"/>
    <p:sldId id="481" r:id="rId101"/>
    <p:sldId id="769" r:id="rId102"/>
    <p:sldId id="482" r:id="rId103"/>
    <p:sldId id="671" r:id="rId104"/>
    <p:sldId id="664" r:id="rId105"/>
    <p:sldId id="789" r:id="rId106"/>
    <p:sldId id="796" r:id="rId107"/>
    <p:sldId id="672" r:id="rId108"/>
    <p:sldId id="773" r:id="rId109"/>
    <p:sldId id="774" r:id="rId110"/>
    <p:sldId id="776" r:id="rId111"/>
    <p:sldId id="778" r:id="rId112"/>
    <p:sldId id="645" r:id="rId113"/>
    <p:sldId id="674" r:id="rId114"/>
    <p:sldId id="675" r:id="rId115"/>
    <p:sldId id="704" r:id="rId116"/>
    <p:sldId id="705" r:id="rId117"/>
    <p:sldId id="715" r:id="rId118"/>
    <p:sldId id="770" r:id="rId119"/>
    <p:sldId id="771" r:id="rId120"/>
    <p:sldId id="706" r:id="rId121"/>
    <p:sldId id="779" r:id="rId122"/>
    <p:sldId id="677" r:id="rId123"/>
    <p:sldId id="716" r:id="rId124"/>
    <p:sldId id="717" r:id="rId125"/>
    <p:sldId id="694" r:id="rId126"/>
    <p:sldId id="695" r:id="rId127"/>
    <p:sldId id="790" r:id="rId128"/>
    <p:sldId id="726" r:id="rId129"/>
    <p:sldId id="782" r:id="rId130"/>
    <p:sldId id="791" r:id="rId131"/>
    <p:sldId id="696" r:id="rId132"/>
    <p:sldId id="700" r:id="rId133"/>
    <p:sldId id="699" r:id="rId134"/>
    <p:sldId id="701" r:id="rId135"/>
    <p:sldId id="702" r:id="rId136"/>
    <p:sldId id="718" r:id="rId137"/>
    <p:sldId id="780" r:id="rId138"/>
    <p:sldId id="690" r:id="rId139"/>
    <p:sldId id="720" r:id="rId140"/>
    <p:sldId id="681" r:id="rId141"/>
    <p:sldId id="721" r:id="rId142"/>
    <p:sldId id="783" r:id="rId143"/>
    <p:sldId id="722" r:id="rId144"/>
    <p:sldId id="723" r:id="rId145"/>
    <p:sldId id="680" r:id="rId146"/>
    <p:sldId id="724" r:id="rId147"/>
    <p:sldId id="777" r:id="rId148"/>
    <p:sldId id="707" r:id="rId149"/>
    <p:sldId id="793" r:id="rId150"/>
    <p:sldId id="794" r:id="rId151"/>
    <p:sldId id="795" r:id="rId152"/>
    <p:sldId id="676" r:id="rId153"/>
    <p:sldId id="786" r:id="rId154"/>
    <p:sldId id="785" r:id="rId155"/>
    <p:sldId id="787" r:id="rId156"/>
    <p:sldId id="703" r:id="rId157"/>
    <p:sldId id="784" r:id="rId158"/>
    <p:sldId id="792" r:id="rId159"/>
    <p:sldId id="757" r:id="rId160"/>
    <p:sldId id="729" r:id="rId161"/>
    <p:sldId id="758" r:id="rId162"/>
    <p:sldId id="256" r:id="rId163"/>
    <p:sldId id="258" r:id="rId164"/>
    <p:sldId id="282" r:id="rId165"/>
    <p:sldId id="260" r:id="rId166"/>
    <p:sldId id="261" r:id="rId167"/>
    <p:sldId id="328" r:id="rId168"/>
    <p:sldId id="730" r:id="rId169"/>
    <p:sldId id="327" r:id="rId170"/>
    <p:sldId id="731" r:id="rId171"/>
    <p:sldId id="732" r:id="rId172"/>
    <p:sldId id="293" r:id="rId173"/>
    <p:sldId id="294" r:id="rId174"/>
    <p:sldId id="739" r:id="rId175"/>
    <p:sldId id="740" r:id="rId176"/>
    <p:sldId id="741" r:id="rId177"/>
    <p:sldId id="742" r:id="rId178"/>
    <p:sldId id="743" r:id="rId179"/>
    <p:sldId id="744" r:id="rId180"/>
    <p:sldId id="745" r:id="rId181"/>
    <p:sldId id="746" r:id="rId182"/>
    <p:sldId id="747" r:id="rId183"/>
    <p:sldId id="748" r:id="rId184"/>
    <p:sldId id="752" r:id="rId185"/>
    <p:sldId id="753" r:id="rId186"/>
    <p:sldId id="754" r:id="rId187"/>
    <p:sldId id="755" r:id="rId188"/>
    <p:sldId id="686" r:id="rId189"/>
    <p:sldId id="687" r:id="rId190"/>
    <p:sldId id="759" r:id="rId191"/>
    <p:sldId id="678" r:id="rId192"/>
    <p:sldId id="760" r:id="rId193"/>
    <p:sldId id="343" r:id="rId194"/>
    <p:sldId id="682" r:id="rId195"/>
    <p:sldId id="683" r:id="rId196"/>
    <p:sldId id="352" r:id="rId197"/>
    <p:sldId id="514" r:id="rId198"/>
    <p:sldId id="537" r:id="rId199"/>
    <p:sldId id="538" r:id="rId200"/>
    <p:sldId id="295" r:id="rId201"/>
    <p:sldId id="685" r:id="rId202"/>
    <p:sldId id="762" r:id="rId203"/>
    <p:sldId id="688" r:id="rId204"/>
    <p:sldId id="386" r:id="rId205"/>
    <p:sldId id="389" r:id="rId206"/>
    <p:sldId id="390" r:id="rId207"/>
    <p:sldId id="391" r:id="rId208"/>
    <p:sldId id="387" r:id="rId209"/>
    <p:sldId id="392" r:id="rId210"/>
    <p:sldId id="382" r:id="rId211"/>
    <p:sldId id="394" r:id="rId212"/>
    <p:sldId id="383" r:id="rId213"/>
    <p:sldId id="689" r:id="rId214"/>
    <p:sldId id="349" r:id="rId215"/>
    <p:sldId id="347" r:id="rId216"/>
    <p:sldId id="336" r:id="rId217"/>
    <p:sldId id="311" r:id="rId218"/>
    <p:sldId id="331" r:id="rId219"/>
    <p:sldId id="332" r:id="rId220"/>
    <p:sldId id="320" r:id="rId221"/>
    <p:sldId id="663" r:id="rId222"/>
    <p:sldId id="326" r:id="rId223"/>
    <p:sldId id="479" r:id="rId224"/>
    <p:sldId id="463" r:id="rId225"/>
    <p:sldId id="464" r:id="rId226"/>
    <p:sldId id="465" r:id="rId227"/>
    <p:sldId id="466" r:id="rId228"/>
    <p:sldId id="467" r:id="rId229"/>
    <p:sldId id="468" r:id="rId230"/>
    <p:sldId id="497" r:id="rId231"/>
    <p:sldId id="471" r:id="rId232"/>
    <p:sldId id="501" r:id="rId233"/>
    <p:sldId id="502" r:id="rId234"/>
    <p:sldId id="474" r:id="rId235"/>
    <p:sldId id="470" r:id="rId236"/>
    <p:sldId id="472" r:id="rId237"/>
    <p:sldId id="517" r:id="rId238"/>
    <p:sldId id="473" r:id="rId239"/>
    <p:sldId id="712" r:id="rId240"/>
    <p:sldId id="494" r:id="rId24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D2D2D2"/>
    <a:srgbClr val="FF0101"/>
    <a:srgbClr val="FFC000"/>
    <a:srgbClr val="92D050"/>
    <a:srgbClr val="A0605C"/>
    <a:srgbClr val="FFFFFF"/>
    <a:srgbClr val="1D8DB0"/>
    <a:srgbClr val="747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169EB9-7846-4097-929F-18CB79F32E43}" v="133" dt="2024-10-05T12:50:13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2" autoAdjust="0"/>
    <p:restoredTop sz="94652"/>
  </p:normalViewPr>
  <p:slideViewPr>
    <p:cSldViewPr snapToGrid="0" snapToObjects="1">
      <p:cViewPr>
        <p:scale>
          <a:sx n="89" d="100"/>
          <a:sy n="89" d="100"/>
        </p:scale>
        <p:origin x="252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247" Type="http://schemas.openxmlformats.org/officeDocument/2006/relationships/tableStyles" Target="tableStyles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37" Type="http://schemas.openxmlformats.org/officeDocument/2006/relationships/slide" Target="slides/slide234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48" Type="http://schemas.microsoft.com/office/2015/10/relationships/revisionInfo" Target="revisionInfo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notesMaster" Target="notesMasters/notesMaster1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presProps" Target="presProps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viewProps" Target="viewProps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theme" Target="theme/theme1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B40C-1458-473F-ABB0-DA44F7DB94D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E5CE97-93A4-44F9-976F-A6EF848A924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Laser spectroscopy of radioactive atoms has become a mature field</a:t>
          </a:r>
          <a:endParaRPr lang="en-US" dirty="0"/>
        </a:p>
      </dgm:t>
    </dgm:pt>
    <dgm:pt modelId="{A8FB6396-DAD9-4678-AFFC-807F4D7A1F6D}" type="parTrans" cxnId="{7E2549ED-373B-4A7E-BB32-7F1B8AB97489}">
      <dgm:prSet/>
      <dgm:spPr/>
      <dgm:t>
        <a:bodyPr/>
        <a:lstStyle/>
        <a:p>
          <a:endParaRPr lang="en-US"/>
        </a:p>
      </dgm:t>
    </dgm:pt>
    <dgm:pt modelId="{777D751A-DACD-457C-88F3-E187400AF061}" type="sibTrans" cxnId="{7E2549ED-373B-4A7E-BB32-7F1B8AB97489}">
      <dgm:prSet/>
      <dgm:spPr/>
      <dgm:t>
        <a:bodyPr/>
        <a:lstStyle/>
        <a:p>
          <a:endParaRPr lang="en-US"/>
        </a:p>
      </dgm:t>
    </dgm:pt>
    <dgm:pt modelId="{20C97876-C1FD-4937-9BDE-6980573EC82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Extraction of nuclear properties requires knowledge of atomic matrix elements</a:t>
          </a:r>
          <a:endParaRPr lang="en-US"/>
        </a:p>
      </dgm:t>
    </dgm:pt>
    <dgm:pt modelId="{27A23BD9-CF8D-46B8-8A45-5AD6CA6079E1}" type="parTrans" cxnId="{E6BB283E-9E8B-4171-9B8E-12DF0CA81E5B}">
      <dgm:prSet/>
      <dgm:spPr/>
      <dgm:t>
        <a:bodyPr/>
        <a:lstStyle/>
        <a:p>
          <a:endParaRPr lang="en-US"/>
        </a:p>
      </dgm:t>
    </dgm:pt>
    <dgm:pt modelId="{7F079586-F74B-4E4B-8026-E7022B2C4EE1}" type="sibTrans" cxnId="{E6BB283E-9E8B-4171-9B8E-12DF0CA81E5B}">
      <dgm:prSet/>
      <dgm:spPr/>
      <dgm:t>
        <a:bodyPr/>
        <a:lstStyle/>
        <a:p>
          <a:endParaRPr lang="en-US"/>
        </a:p>
      </dgm:t>
    </dgm:pt>
    <dgm:pt modelId="{53C2077D-CB0C-4C70-870D-FDACA733320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Electromagnetic moments and radii are powerful tools for nuclear structure studies</a:t>
          </a:r>
          <a:endParaRPr lang="en-US" dirty="0"/>
        </a:p>
      </dgm:t>
    </dgm:pt>
    <dgm:pt modelId="{57E9DC62-867D-43A8-B486-FE97E22B3BE7}" type="parTrans" cxnId="{D1784031-7912-45A7-B540-C7FA1C415CAD}">
      <dgm:prSet/>
      <dgm:spPr/>
      <dgm:t>
        <a:bodyPr/>
        <a:lstStyle/>
        <a:p>
          <a:endParaRPr lang="en-US"/>
        </a:p>
      </dgm:t>
    </dgm:pt>
    <dgm:pt modelId="{7FB1AD33-AD16-47F4-A8FB-7698FB10F7DF}" type="sibTrans" cxnId="{D1784031-7912-45A7-B540-C7FA1C415CAD}">
      <dgm:prSet/>
      <dgm:spPr/>
      <dgm:t>
        <a:bodyPr/>
        <a:lstStyle/>
        <a:p>
          <a:endParaRPr lang="en-US"/>
        </a:p>
      </dgm:t>
    </dgm:pt>
    <dgm:pt modelId="{529C1D64-40A4-4A01-8557-93925C1573F8}" type="pres">
      <dgm:prSet presAssocID="{546AB40C-1458-473F-ABB0-DA44F7DB94D9}" presName="root" presStyleCnt="0">
        <dgm:presLayoutVars>
          <dgm:dir/>
          <dgm:resizeHandles val="exact"/>
        </dgm:presLayoutVars>
      </dgm:prSet>
      <dgm:spPr/>
    </dgm:pt>
    <dgm:pt modelId="{573610AD-5E18-4A39-8B73-A471085A336F}" type="pres">
      <dgm:prSet presAssocID="{5EE5CE97-93A4-44F9-976F-A6EF848A9246}" presName="compNode" presStyleCnt="0"/>
      <dgm:spPr/>
    </dgm:pt>
    <dgm:pt modelId="{FA9B5D4F-F955-46A7-A50E-526EB42BCB29}" type="pres">
      <dgm:prSet presAssocID="{5EE5CE97-93A4-44F9-976F-A6EF848A9246}" presName="bgRect" presStyleLbl="bgShp" presStyleIdx="0" presStyleCnt="3"/>
      <dgm:spPr/>
    </dgm:pt>
    <dgm:pt modelId="{262FD0F8-BC28-46D2-AAB4-FD568BEB152C}" type="pres">
      <dgm:prSet presAssocID="{5EE5CE97-93A4-44F9-976F-A6EF848A9246}" presName="iconRect" presStyleLbl="node1" presStyleIdx="0" presStyleCnt="3"/>
      <dgm:spPr>
        <a:ln>
          <a:noFill/>
        </a:ln>
      </dgm:spPr>
    </dgm:pt>
    <dgm:pt modelId="{5ADC9F3D-555A-4636-A8B9-3EEC824FC785}" type="pres">
      <dgm:prSet presAssocID="{5EE5CE97-93A4-44F9-976F-A6EF848A9246}" presName="spaceRect" presStyleCnt="0"/>
      <dgm:spPr/>
    </dgm:pt>
    <dgm:pt modelId="{B36B9091-EC48-4F2B-8B97-04301826BFE1}" type="pres">
      <dgm:prSet presAssocID="{5EE5CE97-93A4-44F9-976F-A6EF848A9246}" presName="parTx" presStyleLbl="revTx" presStyleIdx="0" presStyleCnt="3">
        <dgm:presLayoutVars>
          <dgm:chMax val="0"/>
          <dgm:chPref val="0"/>
        </dgm:presLayoutVars>
      </dgm:prSet>
      <dgm:spPr/>
    </dgm:pt>
    <dgm:pt modelId="{2FC77FD1-5FA8-4884-A9E3-9FF47B8AD397}" type="pres">
      <dgm:prSet presAssocID="{777D751A-DACD-457C-88F3-E187400AF061}" presName="sibTrans" presStyleCnt="0"/>
      <dgm:spPr/>
    </dgm:pt>
    <dgm:pt modelId="{E743E403-DFD6-40E6-9BEC-590EE0BA8D6E}" type="pres">
      <dgm:prSet presAssocID="{20C97876-C1FD-4937-9BDE-6980573EC829}" presName="compNode" presStyleCnt="0"/>
      <dgm:spPr/>
    </dgm:pt>
    <dgm:pt modelId="{80AD98DE-6386-45C6-B724-6D9348D6D50A}" type="pres">
      <dgm:prSet presAssocID="{20C97876-C1FD-4937-9BDE-6980573EC829}" presName="bgRect" presStyleLbl="bgShp" presStyleIdx="1" presStyleCnt="3"/>
      <dgm:spPr/>
    </dgm:pt>
    <dgm:pt modelId="{E8809A57-5F59-4E86-A459-D17540E1121B}" type="pres">
      <dgm:prSet presAssocID="{20C97876-C1FD-4937-9BDE-6980573EC829}" presName="iconRect" presStyleLbl="node1" presStyleIdx="1" presStyleCnt="3"/>
      <dgm:spPr>
        <a:ln>
          <a:noFill/>
        </a:ln>
      </dgm:spPr>
    </dgm:pt>
    <dgm:pt modelId="{391CE2EE-3858-46B1-BFFC-76D7AE02631B}" type="pres">
      <dgm:prSet presAssocID="{20C97876-C1FD-4937-9BDE-6980573EC829}" presName="spaceRect" presStyleCnt="0"/>
      <dgm:spPr/>
    </dgm:pt>
    <dgm:pt modelId="{503F4F04-FAD8-41EE-B46C-A27DE7F84CEC}" type="pres">
      <dgm:prSet presAssocID="{20C97876-C1FD-4937-9BDE-6980573EC829}" presName="parTx" presStyleLbl="revTx" presStyleIdx="1" presStyleCnt="3">
        <dgm:presLayoutVars>
          <dgm:chMax val="0"/>
          <dgm:chPref val="0"/>
        </dgm:presLayoutVars>
      </dgm:prSet>
      <dgm:spPr/>
    </dgm:pt>
    <dgm:pt modelId="{E437D3AB-53F1-4B6C-B86F-696BFDEBB129}" type="pres">
      <dgm:prSet presAssocID="{7F079586-F74B-4E4B-8026-E7022B2C4EE1}" presName="sibTrans" presStyleCnt="0"/>
      <dgm:spPr/>
    </dgm:pt>
    <dgm:pt modelId="{ECAB18DB-B962-4DAC-97F3-404BB9235441}" type="pres">
      <dgm:prSet presAssocID="{53C2077D-CB0C-4C70-870D-FDACA7333208}" presName="compNode" presStyleCnt="0"/>
      <dgm:spPr/>
    </dgm:pt>
    <dgm:pt modelId="{63D845EF-6393-4D2B-8354-B16E08F7389F}" type="pres">
      <dgm:prSet presAssocID="{53C2077D-CB0C-4C70-870D-FDACA7333208}" presName="bgRect" presStyleLbl="bgShp" presStyleIdx="2" presStyleCnt="3"/>
      <dgm:spPr/>
    </dgm:pt>
    <dgm:pt modelId="{90D00F58-F993-4ED6-80E0-B8B481CE7068}" type="pres">
      <dgm:prSet presAssocID="{53C2077D-CB0C-4C70-870D-FDACA7333208}" presName="iconRect" presStyleLbl="node1" presStyleIdx="2" presStyleCnt="3"/>
      <dgm:spPr>
        <a:ln>
          <a:noFill/>
        </a:ln>
      </dgm:spPr>
    </dgm:pt>
    <dgm:pt modelId="{5C1E84BD-FF2D-477D-A664-127092B285BB}" type="pres">
      <dgm:prSet presAssocID="{53C2077D-CB0C-4C70-870D-FDACA7333208}" presName="spaceRect" presStyleCnt="0"/>
      <dgm:spPr/>
    </dgm:pt>
    <dgm:pt modelId="{517CDD7D-A38E-48FA-88F2-F2D37AE59D26}" type="pres">
      <dgm:prSet presAssocID="{53C2077D-CB0C-4C70-870D-FDACA733320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1784031-7912-45A7-B540-C7FA1C415CAD}" srcId="{546AB40C-1458-473F-ABB0-DA44F7DB94D9}" destId="{53C2077D-CB0C-4C70-870D-FDACA7333208}" srcOrd="2" destOrd="0" parTransId="{57E9DC62-867D-43A8-B486-FE97E22B3BE7}" sibTransId="{7FB1AD33-AD16-47F4-A8FB-7698FB10F7DF}"/>
    <dgm:cxn modelId="{E6BB283E-9E8B-4171-9B8E-12DF0CA81E5B}" srcId="{546AB40C-1458-473F-ABB0-DA44F7DB94D9}" destId="{20C97876-C1FD-4937-9BDE-6980573EC829}" srcOrd="1" destOrd="0" parTransId="{27A23BD9-CF8D-46B8-8A45-5AD6CA6079E1}" sibTransId="{7F079586-F74B-4E4B-8026-E7022B2C4EE1}"/>
    <dgm:cxn modelId="{71E548A1-98BD-47FA-B406-CA0366D53CA6}" type="presOf" srcId="{5EE5CE97-93A4-44F9-976F-A6EF848A9246}" destId="{B36B9091-EC48-4F2B-8B97-04301826BFE1}" srcOrd="0" destOrd="0" presId="urn:microsoft.com/office/officeart/2018/2/layout/IconVerticalSolidList"/>
    <dgm:cxn modelId="{37127FA9-7A65-4B91-9C7D-585B6AF34909}" type="presOf" srcId="{20C97876-C1FD-4937-9BDE-6980573EC829}" destId="{503F4F04-FAD8-41EE-B46C-A27DE7F84CEC}" srcOrd="0" destOrd="0" presId="urn:microsoft.com/office/officeart/2018/2/layout/IconVerticalSolidList"/>
    <dgm:cxn modelId="{46456ACC-42AA-45A2-BA68-AAB758DDB4ED}" type="presOf" srcId="{53C2077D-CB0C-4C70-870D-FDACA7333208}" destId="{517CDD7D-A38E-48FA-88F2-F2D37AE59D26}" srcOrd="0" destOrd="0" presId="urn:microsoft.com/office/officeart/2018/2/layout/IconVerticalSolidList"/>
    <dgm:cxn modelId="{7E2549ED-373B-4A7E-BB32-7F1B8AB97489}" srcId="{546AB40C-1458-473F-ABB0-DA44F7DB94D9}" destId="{5EE5CE97-93A4-44F9-976F-A6EF848A9246}" srcOrd="0" destOrd="0" parTransId="{A8FB6396-DAD9-4678-AFFC-807F4D7A1F6D}" sibTransId="{777D751A-DACD-457C-88F3-E187400AF061}"/>
    <dgm:cxn modelId="{F32B93F1-CCB8-4153-84DC-292728EBF113}" type="presOf" srcId="{546AB40C-1458-473F-ABB0-DA44F7DB94D9}" destId="{529C1D64-40A4-4A01-8557-93925C1573F8}" srcOrd="0" destOrd="0" presId="urn:microsoft.com/office/officeart/2018/2/layout/IconVerticalSolidList"/>
    <dgm:cxn modelId="{7AAE0D37-D4FE-4883-BBAD-021FD4BD2A63}" type="presParOf" srcId="{529C1D64-40A4-4A01-8557-93925C1573F8}" destId="{573610AD-5E18-4A39-8B73-A471085A336F}" srcOrd="0" destOrd="0" presId="urn:microsoft.com/office/officeart/2018/2/layout/IconVerticalSolidList"/>
    <dgm:cxn modelId="{377E5803-20F4-489F-AAD2-B01365AE3CB4}" type="presParOf" srcId="{573610AD-5E18-4A39-8B73-A471085A336F}" destId="{FA9B5D4F-F955-46A7-A50E-526EB42BCB29}" srcOrd="0" destOrd="0" presId="urn:microsoft.com/office/officeart/2018/2/layout/IconVerticalSolidList"/>
    <dgm:cxn modelId="{C6A72C7A-B0E6-457C-95A0-ED4B701EB8CA}" type="presParOf" srcId="{573610AD-5E18-4A39-8B73-A471085A336F}" destId="{262FD0F8-BC28-46D2-AAB4-FD568BEB152C}" srcOrd="1" destOrd="0" presId="urn:microsoft.com/office/officeart/2018/2/layout/IconVerticalSolidList"/>
    <dgm:cxn modelId="{68D0B509-F1C7-413C-839E-190D277EB004}" type="presParOf" srcId="{573610AD-5E18-4A39-8B73-A471085A336F}" destId="{5ADC9F3D-555A-4636-A8B9-3EEC824FC785}" srcOrd="2" destOrd="0" presId="urn:microsoft.com/office/officeart/2018/2/layout/IconVerticalSolidList"/>
    <dgm:cxn modelId="{D9E5FFAE-54DB-40CD-B3D5-1CE8C2368A4A}" type="presParOf" srcId="{573610AD-5E18-4A39-8B73-A471085A336F}" destId="{B36B9091-EC48-4F2B-8B97-04301826BFE1}" srcOrd="3" destOrd="0" presId="urn:microsoft.com/office/officeart/2018/2/layout/IconVerticalSolidList"/>
    <dgm:cxn modelId="{C7986D8D-AD5A-4D23-AFBB-B24BE9AD8A41}" type="presParOf" srcId="{529C1D64-40A4-4A01-8557-93925C1573F8}" destId="{2FC77FD1-5FA8-4884-A9E3-9FF47B8AD397}" srcOrd="1" destOrd="0" presId="urn:microsoft.com/office/officeart/2018/2/layout/IconVerticalSolidList"/>
    <dgm:cxn modelId="{641568C4-B0BE-4F98-8FE5-DD5FCEFADD49}" type="presParOf" srcId="{529C1D64-40A4-4A01-8557-93925C1573F8}" destId="{E743E403-DFD6-40E6-9BEC-590EE0BA8D6E}" srcOrd="2" destOrd="0" presId="urn:microsoft.com/office/officeart/2018/2/layout/IconVerticalSolidList"/>
    <dgm:cxn modelId="{40567E1E-C2E3-4320-89B4-9CA9DB19D5A6}" type="presParOf" srcId="{E743E403-DFD6-40E6-9BEC-590EE0BA8D6E}" destId="{80AD98DE-6386-45C6-B724-6D9348D6D50A}" srcOrd="0" destOrd="0" presId="urn:microsoft.com/office/officeart/2018/2/layout/IconVerticalSolidList"/>
    <dgm:cxn modelId="{BEB543AB-F6DD-42FE-B955-2F5E8632BF4E}" type="presParOf" srcId="{E743E403-DFD6-40E6-9BEC-590EE0BA8D6E}" destId="{E8809A57-5F59-4E86-A459-D17540E1121B}" srcOrd="1" destOrd="0" presId="urn:microsoft.com/office/officeart/2018/2/layout/IconVerticalSolidList"/>
    <dgm:cxn modelId="{9344DB8B-C45C-4DAF-B1E3-000AC7B9934F}" type="presParOf" srcId="{E743E403-DFD6-40E6-9BEC-590EE0BA8D6E}" destId="{391CE2EE-3858-46B1-BFFC-76D7AE02631B}" srcOrd="2" destOrd="0" presId="urn:microsoft.com/office/officeart/2018/2/layout/IconVerticalSolidList"/>
    <dgm:cxn modelId="{CA18DA68-BFDD-42C8-946D-E600921F5238}" type="presParOf" srcId="{E743E403-DFD6-40E6-9BEC-590EE0BA8D6E}" destId="{503F4F04-FAD8-41EE-B46C-A27DE7F84CEC}" srcOrd="3" destOrd="0" presId="urn:microsoft.com/office/officeart/2018/2/layout/IconVerticalSolidList"/>
    <dgm:cxn modelId="{281CE06D-3FAF-477D-BB12-5708CC8301C2}" type="presParOf" srcId="{529C1D64-40A4-4A01-8557-93925C1573F8}" destId="{E437D3AB-53F1-4B6C-B86F-696BFDEBB129}" srcOrd="3" destOrd="0" presId="urn:microsoft.com/office/officeart/2018/2/layout/IconVerticalSolidList"/>
    <dgm:cxn modelId="{06ADFD0B-5E8E-4882-BAB0-836039029F65}" type="presParOf" srcId="{529C1D64-40A4-4A01-8557-93925C1573F8}" destId="{ECAB18DB-B962-4DAC-97F3-404BB9235441}" srcOrd="4" destOrd="0" presId="urn:microsoft.com/office/officeart/2018/2/layout/IconVerticalSolidList"/>
    <dgm:cxn modelId="{71A62B48-48B1-47EB-BF86-DFC21B051BBB}" type="presParOf" srcId="{ECAB18DB-B962-4DAC-97F3-404BB9235441}" destId="{63D845EF-6393-4D2B-8354-B16E08F7389F}" srcOrd="0" destOrd="0" presId="urn:microsoft.com/office/officeart/2018/2/layout/IconVerticalSolidList"/>
    <dgm:cxn modelId="{2FD3E317-4551-490D-AB73-884160BD9D87}" type="presParOf" srcId="{ECAB18DB-B962-4DAC-97F3-404BB9235441}" destId="{90D00F58-F993-4ED6-80E0-B8B481CE7068}" srcOrd="1" destOrd="0" presId="urn:microsoft.com/office/officeart/2018/2/layout/IconVerticalSolidList"/>
    <dgm:cxn modelId="{59EC1DAA-DBCA-4FF2-B01B-671548D2CB91}" type="presParOf" srcId="{ECAB18DB-B962-4DAC-97F3-404BB9235441}" destId="{5C1E84BD-FF2D-477D-A664-127092B285BB}" srcOrd="2" destOrd="0" presId="urn:microsoft.com/office/officeart/2018/2/layout/IconVerticalSolidList"/>
    <dgm:cxn modelId="{32202C3B-64A7-41BB-9A29-2DFFD2344BB0}" type="presParOf" srcId="{ECAB18DB-B962-4DAC-97F3-404BB9235441}" destId="{517CDD7D-A38E-48FA-88F2-F2D37AE59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6AB40C-1458-473F-ABB0-DA44F7DB94D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E5CE97-93A4-44F9-976F-A6EF848A924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It’s possible to </a:t>
          </a:r>
          <a:r>
            <a:rPr lang="en-GB" i="1" dirty="0"/>
            <a:t>control</a:t>
          </a:r>
          <a:r>
            <a:rPr lang="en-GB" dirty="0"/>
            <a:t> the internal and motional state of atoms</a:t>
          </a:r>
          <a:endParaRPr lang="en-US" dirty="0"/>
        </a:p>
      </dgm:t>
    </dgm:pt>
    <dgm:pt modelId="{A8FB6396-DAD9-4678-AFFC-807F4D7A1F6D}" type="parTrans" cxnId="{7E2549ED-373B-4A7E-BB32-7F1B8AB97489}">
      <dgm:prSet/>
      <dgm:spPr/>
      <dgm:t>
        <a:bodyPr/>
        <a:lstStyle/>
        <a:p>
          <a:endParaRPr lang="en-US"/>
        </a:p>
      </dgm:t>
    </dgm:pt>
    <dgm:pt modelId="{777D751A-DACD-457C-88F3-E187400AF061}" type="sibTrans" cxnId="{7E2549ED-373B-4A7E-BB32-7F1B8AB97489}">
      <dgm:prSet/>
      <dgm:spPr/>
      <dgm:t>
        <a:bodyPr/>
        <a:lstStyle/>
        <a:p>
          <a:endParaRPr lang="en-US"/>
        </a:p>
      </dgm:t>
    </dgm:pt>
    <dgm:pt modelId="{20C97876-C1FD-4937-9BDE-6980573EC8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This control can be leveraged into better measurement protocols.</a:t>
          </a:r>
        </a:p>
      </dgm:t>
    </dgm:pt>
    <dgm:pt modelId="{27A23BD9-CF8D-46B8-8A45-5AD6CA6079E1}" type="parTrans" cxnId="{E6BB283E-9E8B-4171-9B8E-12DF0CA81E5B}">
      <dgm:prSet/>
      <dgm:spPr/>
      <dgm:t>
        <a:bodyPr/>
        <a:lstStyle/>
        <a:p>
          <a:endParaRPr lang="en-US"/>
        </a:p>
      </dgm:t>
    </dgm:pt>
    <dgm:pt modelId="{7F079586-F74B-4E4B-8026-E7022B2C4EE1}" type="sibTrans" cxnId="{E6BB283E-9E8B-4171-9B8E-12DF0CA81E5B}">
      <dgm:prSet/>
      <dgm:spPr/>
      <dgm:t>
        <a:bodyPr/>
        <a:lstStyle/>
        <a:p>
          <a:endParaRPr lang="en-US"/>
        </a:p>
      </dgm:t>
    </dgm:pt>
    <dgm:pt modelId="{53C2077D-CB0C-4C70-870D-FDACA733320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Looking for ‘new’ physics invariably means discovering new features of the ‘known’ physics.</a:t>
          </a:r>
          <a:endParaRPr lang="en-US" dirty="0"/>
        </a:p>
      </dgm:t>
    </dgm:pt>
    <dgm:pt modelId="{57E9DC62-867D-43A8-B486-FE97E22B3BE7}" type="parTrans" cxnId="{D1784031-7912-45A7-B540-C7FA1C415CAD}">
      <dgm:prSet/>
      <dgm:spPr/>
      <dgm:t>
        <a:bodyPr/>
        <a:lstStyle/>
        <a:p>
          <a:endParaRPr lang="en-US"/>
        </a:p>
      </dgm:t>
    </dgm:pt>
    <dgm:pt modelId="{7FB1AD33-AD16-47F4-A8FB-7698FB10F7DF}" type="sibTrans" cxnId="{D1784031-7912-45A7-B540-C7FA1C415CAD}">
      <dgm:prSet/>
      <dgm:spPr/>
      <dgm:t>
        <a:bodyPr/>
        <a:lstStyle/>
        <a:p>
          <a:endParaRPr lang="en-US"/>
        </a:p>
      </dgm:t>
    </dgm:pt>
    <dgm:pt modelId="{529C1D64-40A4-4A01-8557-93925C1573F8}" type="pres">
      <dgm:prSet presAssocID="{546AB40C-1458-473F-ABB0-DA44F7DB94D9}" presName="root" presStyleCnt="0">
        <dgm:presLayoutVars>
          <dgm:dir/>
          <dgm:resizeHandles val="exact"/>
        </dgm:presLayoutVars>
      </dgm:prSet>
      <dgm:spPr/>
    </dgm:pt>
    <dgm:pt modelId="{573610AD-5E18-4A39-8B73-A471085A336F}" type="pres">
      <dgm:prSet presAssocID="{5EE5CE97-93A4-44F9-976F-A6EF848A9246}" presName="compNode" presStyleCnt="0"/>
      <dgm:spPr/>
    </dgm:pt>
    <dgm:pt modelId="{FA9B5D4F-F955-46A7-A50E-526EB42BCB29}" type="pres">
      <dgm:prSet presAssocID="{5EE5CE97-93A4-44F9-976F-A6EF848A9246}" presName="bgRect" presStyleLbl="bgShp" presStyleIdx="0" presStyleCnt="3"/>
      <dgm:spPr/>
    </dgm:pt>
    <dgm:pt modelId="{262FD0F8-BC28-46D2-AAB4-FD568BEB152C}" type="pres">
      <dgm:prSet presAssocID="{5EE5CE97-93A4-44F9-976F-A6EF848A9246}" presName="iconRect" presStyleLbl="node1" presStyleIdx="0" presStyleCnt="3"/>
      <dgm:spPr>
        <a:ln>
          <a:noFill/>
        </a:ln>
      </dgm:spPr>
    </dgm:pt>
    <dgm:pt modelId="{5ADC9F3D-555A-4636-A8B9-3EEC824FC785}" type="pres">
      <dgm:prSet presAssocID="{5EE5CE97-93A4-44F9-976F-A6EF848A9246}" presName="spaceRect" presStyleCnt="0"/>
      <dgm:spPr/>
    </dgm:pt>
    <dgm:pt modelId="{B36B9091-EC48-4F2B-8B97-04301826BFE1}" type="pres">
      <dgm:prSet presAssocID="{5EE5CE97-93A4-44F9-976F-A6EF848A9246}" presName="parTx" presStyleLbl="revTx" presStyleIdx="0" presStyleCnt="3">
        <dgm:presLayoutVars>
          <dgm:chMax val="0"/>
          <dgm:chPref val="0"/>
        </dgm:presLayoutVars>
      </dgm:prSet>
      <dgm:spPr/>
    </dgm:pt>
    <dgm:pt modelId="{2FC77FD1-5FA8-4884-A9E3-9FF47B8AD397}" type="pres">
      <dgm:prSet presAssocID="{777D751A-DACD-457C-88F3-E187400AF061}" presName="sibTrans" presStyleCnt="0"/>
      <dgm:spPr/>
    </dgm:pt>
    <dgm:pt modelId="{E743E403-DFD6-40E6-9BEC-590EE0BA8D6E}" type="pres">
      <dgm:prSet presAssocID="{20C97876-C1FD-4937-9BDE-6980573EC829}" presName="compNode" presStyleCnt="0"/>
      <dgm:spPr/>
    </dgm:pt>
    <dgm:pt modelId="{80AD98DE-6386-45C6-B724-6D9348D6D50A}" type="pres">
      <dgm:prSet presAssocID="{20C97876-C1FD-4937-9BDE-6980573EC829}" presName="bgRect" presStyleLbl="bgShp" presStyleIdx="1" presStyleCnt="3"/>
      <dgm:spPr/>
    </dgm:pt>
    <dgm:pt modelId="{E8809A57-5F59-4E86-A459-D17540E1121B}" type="pres">
      <dgm:prSet presAssocID="{20C97876-C1FD-4937-9BDE-6980573EC829}" presName="iconRect" presStyleLbl="node1" presStyleIdx="1" presStyleCnt="3"/>
      <dgm:spPr>
        <a:ln>
          <a:noFill/>
        </a:ln>
      </dgm:spPr>
    </dgm:pt>
    <dgm:pt modelId="{391CE2EE-3858-46B1-BFFC-76D7AE02631B}" type="pres">
      <dgm:prSet presAssocID="{20C97876-C1FD-4937-9BDE-6980573EC829}" presName="spaceRect" presStyleCnt="0"/>
      <dgm:spPr/>
    </dgm:pt>
    <dgm:pt modelId="{503F4F04-FAD8-41EE-B46C-A27DE7F84CEC}" type="pres">
      <dgm:prSet presAssocID="{20C97876-C1FD-4937-9BDE-6980573EC829}" presName="parTx" presStyleLbl="revTx" presStyleIdx="1" presStyleCnt="3">
        <dgm:presLayoutVars>
          <dgm:chMax val="0"/>
          <dgm:chPref val="0"/>
        </dgm:presLayoutVars>
      </dgm:prSet>
      <dgm:spPr/>
    </dgm:pt>
    <dgm:pt modelId="{E437D3AB-53F1-4B6C-B86F-696BFDEBB129}" type="pres">
      <dgm:prSet presAssocID="{7F079586-F74B-4E4B-8026-E7022B2C4EE1}" presName="sibTrans" presStyleCnt="0"/>
      <dgm:spPr/>
    </dgm:pt>
    <dgm:pt modelId="{ECAB18DB-B962-4DAC-97F3-404BB9235441}" type="pres">
      <dgm:prSet presAssocID="{53C2077D-CB0C-4C70-870D-FDACA7333208}" presName="compNode" presStyleCnt="0"/>
      <dgm:spPr/>
    </dgm:pt>
    <dgm:pt modelId="{63D845EF-6393-4D2B-8354-B16E08F7389F}" type="pres">
      <dgm:prSet presAssocID="{53C2077D-CB0C-4C70-870D-FDACA7333208}" presName="bgRect" presStyleLbl="bgShp" presStyleIdx="2" presStyleCnt="3"/>
      <dgm:spPr/>
    </dgm:pt>
    <dgm:pt modelId="{90D00F58-F993-4ED6-80E0-B8B481CE7068}" type="pres">
      <dgm:prSet presAssocID="{53C2077D-CB0C-4C70-870D-FDACA7333208}" presName="iconRect" presStyleLbl="node1" presStyleIdx="2" presStyleCnt="3"/>
      <dgm:spPr>
        <a:ln>
          <a:noFill/>
        </a:ln>
      </dgm:spPr>
    </dgm:pt>
    <dgm:pt modelId="{5C1E84BD-FF2D-477D-A664-127092B285BB}" type="pres">
      <dgm:prSet presAssocID="{53C2077D-CB0C-4C70-870D-FDACA7333208}" presName="spaceRect" presStyleCnt="0"/>
      <dgm:spPr/>
    </dgm:pt>
    <dgm:pt modelId="{517CDD7D-A38E-48FA-88F2-F2D37AE59D26}" type="pres">
      <dgm:prSet presAssocID="{53C2077D-CB0C-4C70-870D-FDACA733320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1784031-7912-45A7-B540-C7FA1C415CAD}" srcId="{546AB40C-1458-473F-ABB0-DA44F7DB94D9}" destId="{53C2077D-CB0C-4C70-870D-FDACA7333208}" srcOrd="2" destOrd="0" parTransId="{57E9DC62-867D-43A8-B486-FE97E22B3BE7}" sibTransId="{7FB1AD33-AD16-47F4-A8FB-7698FB10F7DF}"/>
    <dgm:cxn modelId="{E6BB283E-9E8B-4171-9B8E-12DF0CA81E5B}" srcId="{546AB40C-1458-473F-ABB0-DA44F7DB94D9}" destId="{20C97876-C1FD-4937-9BDE-6980573EC829}" srcOrd="1" destOrd="0" parTransId="{27A23BD9-CF8D-46B8-8A45-5AD6CA6079E1}" sibTransId="{7F079586-F74B-4E4B-8026-E7022B2C4EE1}"/>
    <dgm:cxn modelId="{71E548A1-98BD-47FA-B406-CA0366D53CA6}" type="presOf" srcId="{5EE5CE97-93A4-44F9-976F-A6EF848A9246}" destId="{B36B9091-EC48-4F2B-8B97-04301826BFE1}" srcOrd="0" destOrd="0" presId="urn:microsoft.com/office/officeart/2018/2/layout/IconVerticalSolidList"/>
    <dgm:cxn modelId="{37127FA9-7A65-4B91-9C7D-585B6AF34909}" type="presOf" srcId="{20C97876-C1FD-4937-9BDE-6980573EC829}" destId="{503F4F04-FAD8-41EE-B46C-A27DE7F84CEC}" srcOrd="0" destOrd="0" presId="urn:microsoft.com/office/officeart/2018/2/layout/IconVerticalSolidList"/>
    <dgm:cxn modelId="{46456ACC-42AA-45A2-BA68-AAB758DDB4ED}" type="presOf" srcId="{53C2077D-CB0C-4C70-870D-FDACA7333208}" destId="{517CDD7D-A38E-48FA-88F2-F2D37AE59D26}" srcOrd="0" destOrd="0" presId="urn:microsoft.com/office/officeart/2018/2/layout/IconVerticalSolidList"/>
    <dgm:cxn modelId="{7E2549ED-373B-4A7E-BB32-7F1B8AB97489}" srcId="{546AB40C-1458-473F-ABB0-DA44F7DB94D9}" destId="{5EE5CE97-93A4-44F9-976F-A6EF848A9246}" srcOrd="0" destOrd="0" parTransId="{A8FB6396-DAD9-4678-AFFC-807F4D7A1F6D}" sibTransId="{777D751A-DACD-457C-88F3-E187400AF061}"/>
    <dgm:cxn modelId="{F32B93F1-CCB8-4153-84DC-292728EBF113}" type="presOf" srcId="{546AB40C-1458-473F-ABB0-DA44F7DB94D9}" destId="{529C1D64-40A4-4A01-8557-93925C1573F8}" srcOrd="0" destOrd="0" presId="urn:microsoft.com/office/officeart/2018/2/layout/IconVerticalSolidList"/>
    <dgm:cxn modelId="{7AAE0D37-D4FE-4883-BBAD-021FD4BD2A63}" type="presParOf" srcId="{529C1D64-40A4-4A01-8557-93925C1573F8}" destId="{573610AD-5E18-4A39-8B73-A471085A336F}" srcOrd="0" destOrd="0" presId="urn:microsoft.com/office/officeart/2018/2/layout/IconVerticalSolidList"/>
    <dgm:cxn modelId="{377E5803-20F4-489F-AAD2-B01365AE3CB4}" type="presParOf" srcId="{573610AD-5E18-4A39-8B73-A471085A336F}" destId="{FA9B5D4F-F955-46A7-A50E-526EB42BCB29}" srcOrd="0" destOrd="0" presId="urn:microsoft.com/office/officeart/2018/2/layout/IconVerticalSolidList"/>
    <dgm:cxn modelId="{C6A72C7A-B0E6-457C-95A0-ED4B701EB8CA}" type="presParOf" srcId="{573610AD-5E18-4A39-8B73-A471085A336F}" destId="{262FD0F8-BC28-46D2-AAB4-FD568BEB152C}" srcOrd="1" destOrd="0" presId="urn:microsoft.com/office/officeart/2018/2/layout/IconVerticalSolidList"/>
    <dgm:cxn modelId="{68D0B509-F1C7-413C-839E-190D277EB004}" type="presParOf" srcId="{573610AD-5E18-4A39-8B73-A471085A336F}" destId="{5ADC9F3D-555A-4636-A8B9-3EEC824FC785}" srcOrd="2" destOrd="0" presId="urn:microsoft.com/office/officeart/2018/2/layout/IconVerticalSolidList"/>
    <dgm:cxn modelId="{D9E5FFAE-54DB-40CD-B3D5-1CE8C2368A4A}" type="presParOf" srcId="{573610AD-5E18-4A39-8B73-A471085A336F}" destId="{B36B9091-EC48-4F2B-8B97-04301826BFE1}" srcOrd="3" destOrd="0" presId="urn:microsoft.com/office/officeart/2018/2/layout/IconVerticalSolidList"/>
    <dgm:cxn modelId="{C7986D8D-AD5A-4D23-AFBB-B24BE9AD8A41}" type="presParOf" srcId="{529C1D64-40A4-4A01-8557-93925C1573F8}" destId="{2FC77FD1-5FA8-4884-A9E3-9FF47B8AD397}" srcOrd="1" destOrd="0" presId="urn:microsoft.com/office/officeart/2018/2/layout/IconVerticalSolidList"/>
    <dgm:cxn modelId="{641568C4-B0BE-4F98-8FE5-DD5FCEFADD49}" type="presParOf" srcId="{529C1D64-40A4-4A01-8557-93925C1573F8}" destId="{E743E403-DFD6-40E6-9BEC-590EE0BA8D6E}" srcOrd="2" destOrd="0" presId="urn:microsoft.com/office/officeart/2018/2/layout/IconVerticalSolidList"/>
    <dgm:cxn modelId="{40567E1E-C2E3-4320-89B4-9CA9DB19D5A6}" type="presParOf" srcId="{E743E403-DFD6-40E6-9BEC-590EE0BA8D6E}" destId="{80AD98DE-6386-45C6-B724-6D9348D6D50A}" srcOrd="0" destOrd="0" presId="urn:microsoft.com/office/officeart/2018/2/layout/IconVerticalSolidList"/>
    <dgm:cxn modelId="{BEB543AB-F6DD-42FE-B955-2F5E8632BF4E}" type="presParOf" srcId="{E743E403-DFD6-40E6-9BEC-590EE0BA8D6E}" destId="{E8809A57-5F59-4E86-A459-D17540E1121B}" srcOrd="1" destOrd="0" presId="urn:microsoft.com/office/officeart/2018/2/layout/IconVerticalSolidList"/>
    <dgm:cxn modelId="{9344DB8B-C45C-4DAF-B1E3-000AC7B9934F}" type="presParOf" srcId="{E743E403-DFD6-40E6-9BEC-590EE0BA8D6E}" destId="{391CE2EE-3858-46B1-BFFC-76D7AE02631B}" srcOrd="2" destOrd="0" presId="urn:microsoft.com/office/officeart/2018/2/layout/IconVerticalSolidList"/>
    <dgm:cxn modelId="{CA18DA68-BFDD-42C8-946D-E600921F5238}" type="presParOf" srcId="{E743E403-DFD6-40E6-9BEC-590EE0BA8D6E}" destId="{503F4F04-FAD8-41EE-B46C-A27DE7F84CEC}" srcOrd="3" destOrd="0" presId="urn:microsoft.com/office/officeart/2018/2/layout/IconVerticalSolidList"/>
    <dgm:cxn modelId="{281CE06D-3FAF-477D-BB12-5708CC8301C2}" type="presParOf" srcId="{529C1D64-40A4-4A01-8557-93925C1573F8}" destId="{E437D3AB-53F1-4B6C-B86F-696BFDEBB129}" srcOrd="3" destOrd="0" presId="urn:microsoft.com/office/officeart/2018/2/layout/IconVerticalSolidList"/>
    <dgm:cxn modelId="{06ADFD0B-5E8E-4882-BAB0-836039029F65}" type="presParOf" srcId="{529C1D64-40A4-4A01-8557-93925C1573F8}" destId="{ECAB18DB-B962-4DAC-97F3-404BB9235441}" srcOrd="4" destOrd="0" presId="urn:microsoft.com/office/officeart/2018/2/layout/IconVerticalSolidList"/>
    <dgm:cxn modelId="{71A62B48-48B1-47EB-BF86-DFC21B051BBB}" type="presParOf" srcId="{ECAB18DB-B962-4DAC-97F3-404BB9235441}" destId="{63D845EF-6393-4D2B-8354-B16E08F7389F}" srcOrd="0" destOrd="0" presId="urn:microsoft.com/office/officeart/2018/2/layout/IconVerticalSolidList"/>
    <dgm:cxn modelId="{2FD3E317-4551-490D-AB73-884160BD9D87}" type="presParOf" srcId="{ECAB18DB-B962-4DAC-97F3-404BB9235441}" destId="{90D00F58-F993-4ED6-80E0-B8B481CE7068}" srcOrd="1" destOrd="0" presId="urn:microsoft.com/office/officeart/2018/2/layout/IconVerticalSolidList"/>
    <dgm:cxn modelId="{59EC1DAA-DBCA-4FF2-B01B-671548D2CB91}" type="presParOf" srcId="{ECAB18DB-B962-4DAC-97F3-404BB9235441}" destId="{5C1E84BD-FF2D-477D-A664-127092B285BB}" srcOrd="2" destOrd="0" presId="urn:microsoft.com/office/officeart/2018/2/layout/IconVerticalSolidList"/>
    <dgm:cxn modelId="{32202C3B-64A7-41BB-9A29-2DFFD2344BB0}" type="presParOf" srcId="{ECAB18DB-B962-4DAC-97F3-404BB9235441}" destId="{517CDD7D-A38E-48FA-88F2-F2D37AE59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6AB40C-1458-473F-ABB0-DA44F7DB94D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E5CE97-93A4-44F9-976F-A6EF848A924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Molecular probes may be the way forward for e.g. </a:t>
          </a:r>
          <a:r>
            <a:rPr lang="en-GB" dirty="0" err="1"/>
            <a:t>eEDM</a:t>
          </a:r>
          <a:endParaRPr lang="en-US" dirty="0"/>
        </a:p>
      </dgm:t>
    </dgm:pt>
    <dgm:pt modelId="{A8FB6396-DAD9-4678-AFFC-807F4D7A1F6D}" type="parTrans" cxnId="{7E2549ED-373B-4A7E-BB32-7F1B8AB97489}">
      <dgm:prSet/>
      <dgm:spPr/>
      <dgm:t>
        <a:bodyPr/>
        <a:lstStyle/>
        <a:p>
          <a:endParaRPr lang="en-US"/>
        </a:p>
      </dgm:t>
    </dgm:pt>
    <dgm:pt modelId="{777D751A-DACD-457C-88F3-E187400AF061}" type="sibTrans" cxnId="{7E2549ED-373B-4A7E-BB32-7F1B8AB97489}">
      <dgm:prSet/>
      <dgm:spPr/>
      <dgm:t>
        <a:bodyPr/>
        <a:lstStyle/>
        <a:p>
          <a:endParaRPr lang="en-US"/>
        </a:p>
      </dgm:t>
    </dgm:pt>
    <dgm:pt modelId="{20C97876-C1FD-4937-9BDE-6980573EC8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Radioactive molecules offer considerable advantages, but we do face even larger challenges</a:t>
          </a:r>
        </a:p>
      </dgm:t>
    </dgm:pt>
    <dgm:pt modelId="{27A23BD9-CF8D-46B8-8A45-5AD6CA6079E1}" type="parTrans" cxnId="{E6BB283E-9E8B-4171-9B8E-12DF0CA81E5B}">
      <dgm:prSet/>
      <dgm:spPr/>
      <dgm:t>
        <a:bodyPr/>
        <a:lstStyle/>
        <a:p>
          <a:endParaRPr lang="en-US"/>
        </a:p>
      </dgm:t>
    </dgm:pt>
    <dgm:pt modelId="{7F079586-F74B-4E4B-8026-E7022B2C4EE1}" type="sibTrans" cxnId="{E6BB283E-9E8B-4171-9B8E-12DF0CA81E5B}">
      <dgm:prSet/>
      <dgm:spPr/>
      <dgm:t>
        <a:bodyPr/>
        <a:lstStyle/>
        <a:p>
          <a:endParaRPr lang="en-US"/>
        </a:p>
      </dgm:t>
    </dgm:pt>
    <dgm:pt modelId="{53C2077D-CB0C-4C70-870D-FDACA733320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Looking for ‘new’ physics invariably means discovering new features of the ‘known’ physics.</a:t>
          </a:r>
          <a:endParaRPr lang="en-US" dirty="0"/>
        </a:p>
      </dgm:t>
    </dgm:pt>
    <dgm:pt modelId="{57E9DC62-867D-43A8-B486-FE97E22B3BE7}" type="parTrans" cxnId="{D1784031-7912-45A7-B540-C7FA1C415CAD}">
      <dgm:prSet/>
      <dgm:spPr/>
      <dgm:t>
        <a:bodyPr/>
        <a:lstStyle/>
        <a:p>
          <a:endParaRPr lang="en-US"/>
        </a:p>
      </dgm:t>
    </dgm:pt>
    <dgm:pt modelId="{7FB1AD33-AD16-47F4-A8FB-7698FB10F7DF}" type="sibTrans" cxnId="{D1784031-7912-45A7-B540-C7FA1C415CAD}">
      <dgm:prSet/>
      <dgm:spPr/>
      <dgm:t>
        <a:bodyPr/>
        <a:lstStyle/>
        <a:p>
          <a:endParaRPr lang="en-US"/>
        </a:p>
      </dgm:t>
    </dgm:pt>
    <dgm:pt modelId="{529C1D64-40A4-4A01-8557-93925C1573F8}" type="pres">
      <dgm:prSet presAssocID="{546AB40C-1458-473F-ABB0-DA44F7DB94D9}" presName="root" presStyleCnt="0">
        <dgm:presLayoutVars>
          <dgm:dir/>
          <dgm:resizeHandles val="exact"/>
        </dgm:presLayoutVars>
      </dgm:prSet>
      <dgm:spPr/>
    </dgm:pt>
    <dgm:pt modelId="{573610AD-5E18-4A39-8B73-A471085A336F}" type="pres">
      <dgm:prSet presAssocID="{5EE5CE97-93A4-44F9-976F-A6EF848A9246}" presName="compNode" presStyleCnt="0"/>
      <dgm:spPr/>
    </dgm:pt>
    <dgm:pt modelId="{FA9B5D4F-F955-46A7-A50E-526EB42BCB29}" type="pres">
      <dgm:prSet presAssocID="{5EE5CE97-93A4-44F9-976F-A6EF848A9246}" presName="bgRect" presStyleLbl="bgShp" presStyleIdx="0" presStyleCnt="3"/>
      <dgm:spPr/>
    </dgm:pt>
    <dgm:pt modelId="{262FD0F8-BC28-46D2-AAB4-FD568BEB152C}" type="pres">
      <dgm:prSet presAssocID="{5EE5CE97-93A4-44F9-976F-A6EF848A9246}" presName="iconRect" presStyleLbl="node1" presStyleIdx="0" presStyleCnt="3"/>
      <dgm:spPr>
        <a:ln>
          <a:noFill/>
        </a:ln>
      </dgm:spPr>
    </dgm:pt>
    <dgm:pt modelId="{5ADC9F3D-555A-4636-A8B9-3EEC824FC785}" type="pres">
      <dgm:prSet presAssocID="{5EE5CE97-93A4-44F9-976F-A6EF848A9246}" presName="spaceRect" presStyleCnt="0"/>
      <dgm:spPr/>
    </dgm:pt>
    <dgm:pt modelId="{B36B9091-EC48-4F2B-8B97-04301826BFE1}" type="pres">
      <dgm:prSet presAssocID="{5EE5CE97-93A4-44F9-976F-A6EF848A9246}" presName="parTx" presStyleLbl="revTx" presStyleIdx="0" presStyleCnt="3">
        <dgm:presLayoutVars>
          <dgm:chMax val="0"/>
          <dgm:chPref val="0"/>
        </dgm:presLayoutVars>
      </dgm:prSet>
      <dgm:spPr/>
    </dgm:pt>
    <dgm:pt modelId="{2FC77FD1-5FA8-4884-A9E3-9FF47B8AD397}" type="pres">
      <dgm:prSet presAssocID="{777D751A-DACD-457C-88F3-E187400AF061}" presName="sibTrans" presStyleCnt="0"/>
      <dgm:spPr/>
    </dgm:pt>
    <dgm:pt modelId="{E743E403-DFD6-40E6-9BEC-590EE0BA8D6E}" type="pres">
      <dgm:prSet presAssocID="{20C97876-C1FD-4937-9BDE-6980573EC829}" presName="compNode" presStyleCnt="0"/>
      <dgm:spPr/>
    </dgm:pt>
    <dgm:pt modelId="{80AD98DE-6386-45C6-B724-6D9348D6D50A}" type="pres">
      <dgm:prSet presAssocID="{20C97876-C1FD-4937-9BDE-6980573EC829}" presName="bgRect" presStyleLbl="bgShp" presStyleIdx="1" presStyleCnt="3"/>
      <dgm:spPr/>
    </dgm:pt>
    <dgm:pt modelId="{E8809A57-5F59-4E86-A459-D17540E1121B}" type="pres">
      <dgm:prSet presAssocID="{20C97876-C1FD-4937-9BDE-6980573EC829}" presName="iconRect" presStyleLbl="node1" presStyleIdx="1" presStyleCnt="3"/>
      <dgm:spPr>
        <a:ln>
          <a:noFill/>
        </a:ln>
      </dgm:spPr>
    </dgm:pt>
    <dgm:pt modelId="{391CE2EE-3858-46B1-BFFC-76D7AE02631B}" type="pres">
      <dgm:prSet presAssocID="{20C97876-C1FD-4937-9BDE-6980573EC829}" presName="spaceRect" presStyleCnt="0"/>
      <dgm:spPr/>
    </dgm:pt>
    <dgm:pt modelId="{503F4F04-FAD8-41EE-B46C-A27DE7F84CEC}" type="pres">
      <dgm:prSet presAssocID="{20C97876-C1FD-4937-9BDE-6980573EC829}" presName="parTx" presStyleLbl="revTx" presStyleIdx="1" presStyleCnt="3">
        <dgm:presLayoutVars>
          <dgm:chMax val="0"/>
          <dgm:chPref val="0"/>
        </dgm:presLayoutVars>
      </dgm:prSet>
      <dgm:spPr/>
    </dgm:pt>
    <dgm:pt modelId="{E437D3AB-53F1-4B6C-B86F-696BFDEBB129}" type="pres">
      <dgm:prSet presAssocID="{7F079586-F74B-4E4B-8026-E7022B2C4EE1}" presName="sibTrans" presStyleCnt="0"/>
      <dgm:spPr/>
    </dgm:pt>
    <dgm:pt modelId="{ECAB18DB-B962-4DAC-97F3-404BB9235441}" type="pres">
      <dgm:prSet presAssocID="{53C2077D-CB0C-4C70-870D-FDACA7333208}" presName="compNode" presStyleCnt="0"/>
      <dgm:spPr/>
    </dgm:pt>
    <dgm:pt modelId="{63D845EF-6393-4D2B-8354-B16E08F7389F}" type="pres">
      <dgm:prSet presAssocID="{53C2077D-CB0C-4C70-870D-FDACA7333208}" presName="bgRect" presStyleLbl="bgShp" presStyleIdx="2" presStyleCnt="3"/>
      <dgm:spPr/>
    </dgm:pt>
    <dgm:pt modelId="{90D00F58-F993-4ED6-80E0-B8B481CE7068}" type="pres">
      <dgm:prSet presAssocID="{53C2077D-CB0C-4C70-870D-FDACA7333208}" presName="iconRect" presStyleLbl="node1" presStyleIdx="2" presStyleCnt="3"/>
      <dgm:spPr>
        <a:ln>
          <a:noFill/>
        </a:ln>
      </dgm:spPr>
    </dgm:pt>
    <dgm:pt modelId="{5C1E84BD-FF2D-477D-A664-127092B285BB}" type="pres">
      <dgm:prSet presAssocID="{53C2077D-CB0C-4C70-870D-FDACA7333208}" presName="spaceRect" presStyleCnt="0"/>
      <dgm:spPr/>
    </dgm:pt>
    <dgm:pt modelId="{517CDD7D-A38E-48FA-88F2-F2D37AE59D26}" type="pres">
      <dgm:prSet presAssocID="{53C2077D-CB0C-4C70-870D-FDACA733320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1784031-7912-45A7-B540-C7FA1C415CAD}" srcId="{546AB40C-1458-473F-ABB0-DA44F7DB94D9}" destId="{53C2077D-CB0C-4C70-870D-FDACA7333208}" srcOrd="2" destOrd="0" parTransId="{57E9DC62-867D-43A8-B486-FE97E22B3BE7}" sibTransId="{7FB1AD33-AD16-47F4-A8FB-7698FB10F7DF}"/>
    <dgm:cxn modelId="{E6BB283E-9E8B-4171-9B8E-12DF0CA81E5B}" srcId="{546AB40C-1458-473F-ABB0-DA44F7DB94D9}" destId="{20C97876-C1FD-4937-9BDE-6980573EC829}" srcOrd="1" destOrd="0" parTransId="{27A23BD9-CF8D-46B8-8A45-5AD6CA6079E1}" sibTransId="{7F079586-F74B-4E4B-8026-E7022B2C4EE1}"/>
    <dgm:cxn modelId="{71E548A1-98BD-47FA-B406-CA0366D53CA6}" type="presOf" srcId="{5EE5CE97-93A4-44F9-976F-A6EF848A9246}" destId="{B36B9091-EC48-4F2B-8B97-04301826BFE1}" srcOrd="0" destOrd="0" presId="urn:microsoft.com/office/officeart/2018/2/layout/IconVerticalSolidList"/>
    <dgm:cxn modelId="{37127FA9-7A65-4B91-9C7D-585B6AF34909}" type="presOf" srcId="{20C97876-C1FD-4937-9BDE-6980573EC829}" destId="{503F4F04-FAD8-41EE-B46C-A27DE7F84CEC}" srcOrd="0" destOrd="0" presId="urn:microsoft.com/office/officeart/2018/2/layout/IconVerticalSolidList"/>
    <dgm:cxn modelId="{46456ACC-42AA-45A2-BA68-AAB758DDB4ED}" type="presOf" srcId="{53C2077D-CB0C-4C70-870D-FDACA7333208}" destId="{517CDD7D-A38E-48FA-88F2-F2D37AE59D26}" srcOrd="0" destOrd="0" presId="urn:microsoft.com/office/officeart/2018/2/layout/IconVerticalSolidList"/>
    <dgm:cxn modelId="{7E2549ED-373B-4A7E-BB32-7F1B8AB97489}" srcId="{546AB40C-1458-473F-ABB0-DA44F7DB94D9}" destId="{5EE5CE97-93A4-44F9-976F-A6EF848A9246}" srcOrd="0" destOrd="0" parTransId="{A8FB6396-DAD9-4678-AFFC-807F4D7A1F6D}" sibTransId="{777D751A-DACD-457C-88F3-E187400AF061}"/>
    <dgm:cxn modelId="{F32B93F1-CCB8-4153-84DC-292728EBF113}" type="presOf" srcId="{546AB40C-1458-473F-ABB0-DA44F7DB94D9}" destId="{529C1D64-40A4-4A01-8557-93925C1573F8}" srcOrd="0" destOrd="0" presId="urn:microsoft.com/office/officeart/2018/2/layout/IconVerticalSolidList"/>
    <dgm:cxn modelId="{7AAE0D37-D4FE-4883-BBAD-021FD4BD2A63}" type="presParOf" srcId="{529C1D64-40A4-4A01-8557-93925C1573F8}" destId="{573610AD-5E18-4A39-8B73-A471085A336F}" srcOrd="0" destOrd="0" presId="urn:microsoft.com/office/officeart/2018/2/layout/IconVerticalSolidList"/>
    <dgm:cxn modelId="{377E5803-20F4-489F-AAD2-B01365AE3CB4}" type="presParOf" srcId="{573610AD-5E18-4A39-8B73-A471085A336F}" destId="{FA9B5D4F-F955-46A7-A50E-526EB42BCB29}" srcOrd="0" destOrd="0" presId="urn:microsoft.com/office/officeart/2018/2/layout/IconVerticalSolidList"/>
    <dgm:cxn modelId="{C6A72C7A-B0E6-457C-95A0-ED4B701EB8CA}" type="presParOf" srcId="{573610AD-5E18-4A39-8B73-A471085A336F}" destId="{262FD0F8-BC28-46D2-AAB4-FD568BEB152C}" srcOrd="1" destOrd="0" presId="urn:microsoft.com/office/officeart/2018/2/layout/IconVerticalSolidList"/>
    <dgm:cxn modelId="{68D0B509-F1C7-413C-839E-190D277EB004}" type="presParOf" srcId="{573610AD-5E18-4A39-8B73-A471085A336F}" destId="{5ADC9F3D-555A-4636-A8B9-3EEC824FC785}" srcOrd="2" destOrd="0" presId="urn:microsoft.com/office/officeart/2018/2/layout/IconVerticalSolidList"/>
    <dgm:cxn modelId="{D9E5FFAE-54DB-40CD-B3D5-1CE8C2368A4A}" type="presParOf" srcId="{573610AD-5E18-4A39-8B73-A471085A336F}" destId="{B36B9091-EC48-4F2B-8B97-04301826BFE1}" srcOrd="3" destOrd="0" presId="urn:microsoft.com/office/officeart/2018/2/layout/IconVerticalSolidList"/>
    <dgm:cxn modelId="{C7986D8D-AD5A-4D23-AFBB-B24BE9AD8A41}" type="presParOf" srcId="{529C1D64-40A4-4A01-8557-93925C1573F8}" destId="{2FC77FD1-5FA8-4884-A9E3-9FF47B8AD397}" srcOrd="1" destOrd="0" presId="urn:microsoft.com/office/officeart/2018/2/layout/IconVerticalSolidList"/>
    <dgm:cxn modelId="{641568C4-B0BE-4F98-8FE5-DD5FCEFADD49}" type="presParOf" srcId="{529C1D64-40A4-4A01-8557-93925C1573F8}" destId="{E743E403-DFD6-40E6-9BEC-590EE0BA8D6E}" srcOrd="2" destOrd="0" presId="urn:microsoft.com/office/officeart/2018/2/layout/IconVerticalSolidList"/>
    <dgm:cxn modelId="{40567E1E-C2E3-4320-89B4-9CA9DB19D5A6}" type="presParOf" srcId="{E743E403-DFD6-40E6-9BEC-590EE0BA8D6E}" destId="{80AD98DE-6386-45C6-B724-6D9348D6D50A}" srcOrd="0" destOrd="0" presId="urn:microsoft.com/office/officeart/2018/2/layout/IconVerticalSolidList"/>
    <dgm:cxn modelId="{BEB543AB-F6DD-42FE-B955-2F5E8632BF4E}" type="presParOf" srcId="{E743E403-DFD6-40E6-9BEC-590EE0BA8D6E}" destId="{E8809A57-5F59-4E86-A459-D17540E1121B}" srcOrd="1" destOrd="0" presId="urn:microsoft.com/office/officeart/2018/2/layout/IconVerticalSolidList"/>
    <dgm:cxn modelId="{9344DB8B-C45C-4DAF-B1E3-000AC7B9934F}" type="presParOf" srcId="{E743E403-DFD6-40E6-9BEC-590EE0BA8D6E}" destId="{391CE2EE-3858-46B1-BFFC-76D7AE02631B}" srcOrd="2" destOrd="0" presId="urn:microsoft.com/office/officeart/2018/2/layout/IconVerticalSolidList"/>
    <dgm:cxn modelId="{CA18DA68-BFDD-42C8-946D-E600921F5238}" type="presParOf" srcId="{E743E403-DFD6-40E6-9BEC-590EE0BA8D6E}" destId="{503F4F04-FAD8-41EE-B46C-A27DE7F84CEC}" srcOrd="3" destOrd="0" presId="urn:microsoft.com/office/officeart/2018/2/layout/IconVerticalSolidList"/>
    <dgm:cxn modelId="{281CE06D-3FAF-477D-BB12-5708CC8301C2}" type="presParOf" srcId="{529C1D64-40A4-4A01-8557-93925C1573F8}" destId="{E437D3AB-53F1-4B6C-B86F-696BFDEBB129}" srcOrd="3" destOrd="0" presId="urn:microsoft.com/office/officeart/2018/2/layout/IconVerticalSolidList"/>
    <dgm:cxn modelId="{06ADFD0B-5E8E-4882-BAB0-836039029F65}" type="presParOf" srcId="{529C1D64-40A4-4A01-8557-93925C1573F8}" destId="{ECAB18DB-B962-4DAC-97F3-404BB9235441}" srcOrd="4" destOrd="0" presId="urn:microsoft.com/office/officeart/2018/2/layout/IconVerticalSolidList"/>
    <dgm:cxn modelId="{71A62B48-48B1-47EB-BF86-DFC21B051BBB}" type="presParOf" srcId="{ECAB18DB-B962-4DAC-97F3-404BB9235441}" destId="{63D845EF-6393-4D2B-8354-B16E08F7389F}" srcOrd="0" destOrd="0" presId="urn:microsoft.com/office/officeart/2018/2/layout/IconVerticalSolidList"/>
    <dgm:cxn modelId="{2FD3E317-4551-490D-AB73-884160BD9D87}" type="presParOf" srcId="{ECAB18DB-B962-4DAC-97F3-404BB9235441}" destId="{90D00F58-F993-4ED6-80E0-B8B481CE7068}" srcOrd="1" destOrd="0" presId="urn:microsoft.com/office/officeart/2018/2/layout/IconVerticalSolidList"/>
    <dgm:cxn modelId="{59EC1DAA-DBCA-4FF2-B01B-671548D2CB91}" type="presParOf" srcId="{ECAB18DB-B962-4DAC-97F3-404BB9235441}" destId="{5C1E84BD-FF2D-477D-A664-127092B285BB}" srcOrd="2" destOrd="0" presId="urn:microsoft.com/office/officeart/2018/2/layout/IconVerticalSolidList"/>
    <dgm:cxn modelId="{32202C3B-64A7-41BB-9A29-2DFFD2344BB0}" type="presParOf" srcId="{ECAB18DB-B962-4DAC-97F3-404BB9235441}" destId="{517CDD7D-A38E-48FA-88F2-F2D37AE59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6AB40C-1458-473F-ABB0-DA44F7DB94D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E5CE97-93A4-44F9-976F-A6EF848A924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New physics searches are challenging in part due to contributions of atomic and nuclear effects.</a:t>
          </a:r>
          <a:endParaRPr lang="en-US" dirty="0"/>
        </a:p>
      </dgm:t>
    </dgm:pt>
    <dgm:pt modelId="{A8FB6396-DAD9-4678-AFFC-807F4D7A1F6D}" type="parTrans" cxnId="{7E2549ED-373B-4A7E-BB32-7F1B8AB97489}">
      <dgm:prSet/>
      <dgm:spPr/>
      <dgm:t>
        <a:bodyPr/>
        <a:lstStyle/>
        <a:p>
          <a:endParaRPr lang="en-US"/>
        </a:p>
      </dgm:t>
    </dgm:pt>
    <dgm:pt modelId="{777D751A-DACD-457C-88F3-E187400AF061}" type="sibTrans" cxnId="{7E2549ED-373B-4A7E-BB32-7F1B8AB97489}">
      <dgm:prSet/>
      <dgm:spPr/>
      <dgm:t>
        <a:bodyPr/>
        <a:lstStyle/>
        <a:p>
          <a:endParaRPr lang="en-US"/>
        </a:p>
      </dgm:t>
    </dgm:pt>
    <dgm:pt modelId="{20C97876-C1FD-4937-9BDE-6980573EC8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While performing more and better King Plot measurements can help, complimentary information is required.</a:t>
          </a:r>
        </a:p>
      </dgm:t>
    </dgm:pt>
    <dgm:pt modelId="{27A23BD9-CF8D-46B8-8A45-5AD6CA6079E1}" type="parTrans" cxnId="{E6BB283E-9E8B-4171-9B8E-12DF0CA81E5B}">
      <dgm:prSet/>
      <dgm:spPr/>
      <dgm:t>
        <a:bodyPr/>
        <a:lstStyle/>
        <a:p>
          <a:endParaRPr lang="en-US"/>
        </a:p>
      </dgm:t>
    </dgm:pt>
    <dgm:pt modelId="{7F079586-F74B-4E4B-8026-E7022B2C4EE1}" type="sibTrans" cxnId="{E6BB283E-9E8B-4171-9B8E-12DF0CA81E5B}">
      <dgm:prSet/>
      <dgm:spPr/>
      <dgm:t>
        <a:bodyPr/>
        <a:lstStyle/>
        <a:p>
          <a:endParaRPr lang="en-US"/>
        </a:p>
      </dgm:t>
    </dgm:pt>
    <dgm:pt modelId="{53C2077D-CB0C-4C70-870D-FDACA733320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Muonic atoms may provide one avenue to support this type of research.</a:t>
          </a:r>
          <a:endParaRPr lang="en-US" dirty="0"/>
        </a:p>
      </dgm:t>
    </dgm:pt>
    <dgm:pt modelId="{57E9DC62-867D-43A8-B486-FE97E22B3BE7}" type="parTrans" cxnId="{D1784031-7912-45A7-B540-C7FA1C415CAD}">
      <dgm:prSet/>
      <dgm:spPr/>
      <dgm:t>
        <a:bodyPr/>
        <a:lstStyle/>
        <a:p>
          <a:endParaRPr lang="en-US"/>
        </a:p>
      </dgm:t>
    </dgm:pt>
    <dgm:pt modelId="{7FB1AD33-AD16-47F4-A8FB-7698FB10F7DF}" type="sibTrans" cxnId="{D1784031-7912-45A7-B540-C7FA1C415CAD}">
      <dgm:prSet/>
      <dgm:spPr/>
      <dgm:t>
        <a:bodyPr/>
        <a:lstStyle/>
        <a:p>
          <a:endParaRPr lang="en-US"/>
        </a:p>
      </dgm:t>
    </dgm:pt>
    <dgm:pt modelId="{529C1D64-40A4-4A01-8557-93925C1573F8}" type="pres">
      <dgm:prSet presAssocID="{546AB40C-1458-473F-ABB0-DA44F7DB94D9}" presName="root" presStyleCnt="0">
        <dgm:presLayoutVars>
          <dgm:dir/>
          <dgm:resizeHandles val="exact"/>
        </dgm:presLayoutVars>
      </dgm:prSet>
      <dgm:spPr/>
    </dgm:pt>
    <dgm:pt modelId="{573610AD-5E18-4A39-8B73-A471085A336F}" type="pres">
      <dgm:prSet presAssocID="{5EE5CE97-93A4-44F9-976F-A6EF848A9246}" presName="compNode" presStyleCnt="0"/>
      <dgm:spPr/>
    </dgm:pt>
    <dgm:pt modelId="{FA9B5D4F-F955-46A7-A50E-526EB42BCB29}" type="pres">
      <dgm:prSet presAssocID="{5EE5CE97-93A4-44F9-976F-A6EF848A9246}" presName="bgRect" presStyleLbl="bgShp" presStyleIdx="0" presStyleCnt="3"/>
      <dgm:spPr/>
    </dgm:pt>
    <dgm:pt modelId="{262FD0F8-BC28-46D2-AAB4-FD568BEB152C}" type="pres">
      <dgm:prSet presAssocID="{5EE5CE97-93A4-44F9-976F-A6EF848A9246}" presName="iconRect" presStyleLbl="node1" presStyleIdx="0" presStyleCnt="3"/>
      <dgm:spPr>
        <a:ln>
          <a:noFill/>
        </a:ln>
      </dgm:spPr>
    </dgm:pt>
    <dgm:pt modelId="{5ADC9F3D-555A-4636-A8B9-3EEC824FC785}" type="pres">
      <dgm:prSet presAssocID="{5EE5CE97-93A4-44F9-976F-A6EF848A9246}" presName="spaceRect" presStyleCnt="0"/>
      <dgm:spPr/>
    </dgm:pt>
    <dgm:pt modelId="{B36B9091-EC48-4F2B-8B97-04301826BFE1}" type="pres">
      <dgm:prSet presAssocID="{5EE5CE97-93A4-44F9-976F-A6EF848A9246}" presName="parTx" presStyleLbl="revTx" presStyleIdx="0" presStyleCnt="3">
        <dgm:presLayoutVars>
          <dgm:chMax val="0"/>
          <dgm:chPref val="0"/>
        </dgm:presLayoutVars>
      </dgm:prSet>
      <dgm:spPr/>
    </dgm:pt>
    <dgm:pt modelId="{2FC77FD1-5FA8-4884-A9E3-9FF47B8AD397}" type="pres">
      <dgm:prSet presAssocID="{777D751A-DACD-457C-88F3-E187400AF061}" presName="sibTrans" presStyleCnt="0"/>
      <dgm:spPr/>
    </dgm:pt>
    <dgm:pt modelId="{E743E403-DFD6-40E6-9BEC-590EE0BA8D6E}" type="pres">
      <dgm:prSet presAssocID="{20C97876-C1FD-4937-9BDE-6980573EC829}" presName="compNode" presStyleCnt="0"/>
      <dgm:spPr/>
    </dgm:pt>
    <dgm:pt modelId="{80AD98DE-6386-45C6-B724-6D9348D6D50A}" type="pres">
      <dgm:prSet presAssocID="{20C97876-C1FD-4937-9BDE-6980573EC829}" presName="bgRect" presStyleLbl="bgShp" presStyleIdx="1" presStyleCnt="3"/>
      <dgm:spPr/>
    </dgm:pt>
    <dgm:pt modelId="{E8809A57-5F59-4E86-A459-D17540E1121B}" type="pres">
      <dgm:prSet presAssocID="{20C97876-C1FD-4937-9BDE-6980573EC829}" presName="iconRect" presStyleLbl="node1" presStyleIdx="1" presStyleCnt="3"/>
      <dgm:spPr>
        <a:ln>
          <a:noFill/>
        </a:ln>
      </dgm:spPr>
    </dgm:pt>
    <dgm:pt modelId="{391CE2EE-3858-46B1-BFFC-76D7AE02631B}" type="pres">
      <dgm:prSet presAssocID="{20C97876-C1FD-4937-9BDE-6980573EC829}" presName="spaceRect" presStyleCnt="0"/>
      <dgm:spPr/>
    </dgm:pt>
    <dgm:pt modelId="{503F4F04-FAD8-41EE-B46C-A27DE7F84CEC}" type="pres">
      <dgm:prSet presAssocID="{20C97876-C1FD-4937-9BDE-6980573EC829}" presName="parTx" presStyleLbl="revTx" presStyleIdx="1" presStyleCnt="3">
        <dgm:presLayoutVars>
          <dgm:chMax val="0"/>
          <dgm:chPref val="0"/>
        </dgm:presLayoutVars>
      </dgm:prSet>
      <dgm:spPr/>
    </dgm:pt>
    <dgm:pt modelId="{E437D3AB-53F1-4B6C-B86F-696BFDEBB129}" type="pres">
      <dgm:prSet presAssocID="{7F079586-F74B-4E4B-8026-E7022B2C4EE1}" presName="sibTrans" presStyleCnt="0"/>
      <dgm:spPr/>
    </dgm:pt>
    <dgm:pt modelId="{ECAB18DB-B962-4DAC-97F3-404BB9235441}" type="pres">
      <dgm:prSet presAssocID="{53C2077D-CB0C-4C70-870D-FDACA7333208}" presName="compNode" presStyleCnt="0"/>
      <dgm:spPr/>
    </dgm:pt>
    <dgm:pt modelId="{63D845EF-6393-4D2B-8354-B16E08F7389F}" type="pres">
      <dgm:prSet presAssocID="{53C2077D-CB0C-4C70-870D-FDACA7333208}" presName="bgRect" presStyleLbl="bgShp" presStyleIdx="2" presStyleCnt="3"/>
      <dgm:spPr/>
    </dgm:pt>
    <dgm:pt modelId="{90D00F58-F993-4ED6-80E0-B8B481CE7068}" type="pres">
      <dgm:prSet presAssocID="{53C2077D-CB0C-4C70-870D-FDACA7333208}" presName="iconRect" presStyleLbl="node1" presStyleIdx="2" presStyleCnt="3"/>
      <dgm:spPr>
        <a:ln>
          <a:noFill/>
        </a:ln>
      </dgm:spPr>
    </dgm:pt>
    <dgm:pt modelId="{5C1E84BD-FF2D-477D-A664-127092B285BB}" type="pres">
      <dgm:prSet presAssocID="{53C2077D-CB0C-4C70-870D-FDACA7333208}" presName="spaceRect" presStyleCnt="0"/>
      <dgm:spPr/>
    </dgm:pt>
    <dgm:pt modelId="{517CDD7D-A38E-48FA-88F2-F2D37AE59D26}" type="pres">
      <dgm:prSet presAssocID="{53C2077D-CB0C-4C70-870D-FDACA733320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1784031-7912-45A7-B540-C7FA1C415CAD}" srcId="{546AB40C-1458-473F-ABB0-DA44F7DB94D9}" destId="{53C2077D-CB0C-4C70-870D-FDACA7333208}" srcOrd="2" destOrd="0" parTransId="{57E9DC62-867D-43A8-B486-FE97E22B3BE7}" sibTransId="{7FB1AD33-AD16-47F4-A8FB-7698FB10F7DF}"/>
    <dgm:cxn modelId="{E6BB283E-9E8B-4171-9B8E-12DF0CA81E5B}" srcId="{546AB40C-1458-473F-ABB0-DA44F7DB94D9}" destId="{20C97876-C1FD-4937-9BDE-6980573EC829}" srcOrd="1" destOrd="0" parTransId="{27A23BD9-CF8D-46B8-8A45-5AD6CA6079E1}" sibTransId="{7F079586-F74B-4E4B-8026-E7022B2C4EE1}"/>
    <dgm:cxn modelId="{71E548A1-98BD-47FA-B406-CA0366D53CA6}" type="presOf" srcId="{5EE5CE97-93A4-44F9-976F-A6EF848A9246}" destId="{B36B9091-EC48-4F2B-8B97-04301826BFE1}" srcOrd="0" destOrd="0" presId="urn:microsoft.com/office/officeart/2018/2/layout/IconVerticalSolidList"/>
    <dgm:cxn modelId="{37127FA9-7A65-4B91-9C7D-585B6AF34909}" type="presOf" srcId="{20C97876-C1FD-4937-9BDE-6980573EC829}" destId="{503F4F04-FAD8-41EE-B46C-A27DE7F84CEC}" srcOrd="0" destOrd="0" presId="urn:microsoft.com/office/officeart/2018/2/layout/IconVerticalSolidList"/>
    <dgm:cxn modelId="{46456ACC-42AA-45A2-BA68-AAB758DDB4ED}" type="presOf" srcId="{53C2077D-CB0C-4C70-870D-FDACA7333208}" destId="{517CDD7D-A38E-48FA-88F2-F2D37AE59D26}" srcOrd="0" destOrd="0" presId="urn:microsoft.com/office/officeart/2018/2/layout/IconVerticalSolidList"/>
    <dgm:cxn modelId="{7E2549ED-373B-4A7E-BB32-7F1B8AB97489}" srcId="{546AB40C-1458-473F-ABB0-DA44F7DB94D9}" destId="{5EE5CE97-93A4-44F9-976F-A6EF848A9246}" srcOrd="0" destOrd="0" parTransId="{A8FB6396-DAD9-4678-AFFC-807F4D7A1F6D}" sibTransId="{777D751A-DACD-457C-88F3-E187400AF061}"/>
    <dgm:cxn modelId="{F32B93F1-CCB8-4153-84DC-292728EBF113}" type="presOf" srcId="{546AB40C-1458-473F-ABB0-DA44F7DB94D9}" destId="{529C1D64-40A4-4A01-8557-93925C1573F8}" srcOrd="0" destOrd="0" presId="urn:microsoft.com/office/officeart/2018/2/layout/IconVerticalSolidList"/>
    <dgm:cxn modelId="{7AAE0D37-D4FE-4883-BBAD-021FD4BD2A63}" type="presParOf" srcId="{529C1D64-40A4-4A01-8557-93925C1573F8}" destId="{573610AD-5E18-4A39-8B73-A471085A336F}" srcOrd="0" destOrd="0" presId="urn:microsoft.com/office/officeart/2018/2/layout/IconVerticalSolidList"/>
    <dgm:cxn modelId="{377E5803-20F4-489F-AAD2-B01365AE3CB4}" type="presParOf" srcId="{573610AD-5E18-4A39-8B73-A471085A336F}" destId="{FA9B5D4F-F955-46A7-A50E-526EB42BCB29}" srcOrd="0" destOrd="0" presId="urn:microsoft.com/office/officeart/2018/2/layout/IconVerticalSolidList"/>
    <dgm:cxn modelId="{C6A72C7A-B0E6-457C-95A0-ED4B701EB8CA}" type="presParOf" srcId="{573610AD-5E18-4A39-8B73-A471085A336F}" destId="{262FD0F8-BC28-46D2-AAB4-FD568BEB152C}" srcOrd="1" destOrd="0" presId="urn:microsoft.com/office/officeart/2018/2/layout/IconVerticalSolidList"/>
    <dgm:cxn modelId="{68D0B509-F1C7-413C-839E-190D277EB004}" type="presParOf" srcId="{573610AD-5E18-4A39-8B73-A471085A336F}" destId="{5ADC9F3D-555A-4636-A8B9-3EEC824FC785}" srcOrd="2" destOrd="0" presId="urn:microsoft.com/office/officeart/2018/2/layout/IconVerticalSolidList"/>
    <dgm:cxn modelId="{D9E5FFAE-54DB-40CD-B3D5-1CE8C2368A4A}" type="presParOf" srcId="{573610AD-5E18-4A39-8B73-A471085A336F}" destId="{B36B9091-EC48-4F2B-8B97-04301826BFE1}" srcOrd="3" destOrd="0" presId="urn:microsoft.com/office/officeart/2018/2/layout/IconVerticalSolidList"/>
    <dgm:cxn modelId="{C7986D8D-AD5A-4D23-AFBB-B24BE9AD8A41}" type="presParOf" srcId="{529C1D64-40A4-4A01-8557-93925C1573F8}" destId="{2FC77FD1-5FA8-4884-A9E3-9FF47B8AD397}" srcOrd="1" destOrd="0" presId="urn:microsoft.com/office/officeart/2018/2/layout/IconVerticalSolidList"/>
    <dgm:cxn modelId="{641568C4-B0BE-4F98-8FE5-DD5FCEFADD49}" type="presParOf" srcId="{529C1D64-40A4-4A01-8557-93925C1573F8}" destId="{E743E403-DFD6-40E6-9BEC-590EE0BA8D6E}" srcOrd="2" destOrd="0" presId="urn:microsoft.com/office/officeart/2018/2/layout/IconVerticalSolidList"/>
    <dgm:cxn modelId="{40567E1E-C2E3-4320-89B4-9CA9DB19D5A6}" type="presParOf" srcId="{E743E403-DFD6-40E6-9BEC-590EE0BA8D6E}" destId="{80AD98DE-6386-45C6-B724-6D9348D6D50A}" srcOrd="0" destOrd="0" presId="urn:microsoft.com/office/officeart/2018/2/layout/IconVerticalSolidList"/>
    <dgm:cxn modelId="{BEB543AB-F6DD-42FE-B955-2F5E8632BF4E}" type="presParOf" srcId="{E743E403-DFD6-40E6-9BEC-590EE0BA8D6E}" destId="{E8809A57-5F59-4E86-A459-D17540E1121B}" srcOrd="1" destOrd="0" presId="urn:microsoft.com/office/officeart/2018/2/layout/IconVerticalSolidList"/>
    <dgm:cxn modelId="{9344DB8B-C45C-4DAF-B1E3-000AC7B9934F}" type="presParOf" srcId="{E743E403-DFD6-40E6-9BEC-590EE0BA8D6E}" destId="{391CE2EE-3858-46B1-BFFC-76D7AE02631B}" srcOrd="2" destOrd="0" presId="urn:microsoft.com/office/officeart/2018/2/layout/IconVerticalSolidList"/>
    <dgm:cxn modelId="{CA18DA68-BFDD-42C8-946D-E600921F5238}" type="presParOf" srcId="{E743E403-DFD6-40E6-9BEC-590EE0BA8D6E}" destId="{503F4F04-FAD8-41EE-B46C-A27DE7F84CEC}" srcOrd="3" destOrd="0" presId="urn:microsoft.com/office/officeart/2018/2/layout/IconVerticalSolidList"/>
    <dgm:cxn modelId="{281CE06D-3FAF-477D-BB12-5708CC8301C2}" type="presParOf" srcId="{529C1D64-40A4-4A01-8557-93925C1573F8}" destId="{E437D3AB-53F1-4B6C-B86F-696BFDEBB129}" srcOrd="3" destOrd="0" presId="urn:microsoft.com/office/officeart/2018/2/layout/IconVerticalSolidList"/>
    <dgm:cxn modelId="{06ADFD0B-5E8E-4882-BAB0-836039029F65}" type="presParOf" srcId="{529C1D64-40A4-4A01-8557-93925C1573F8}" destId="{ECAB18DB-B962-4DAC-97F3-404BB9235441}" srcOrd="4" destOrd="0" presId="urn:microsoft.com/office/officeart/2018/2/layout/IconVerticalSolidList"/>
    <dgm:cxn modelId="{71A62B48-48B1-47EB-BF86-DFC21B051BBB}" type="presParOf" srcId="{ECAB18DB-B962-4DAC-97F3-404BB9235441}" destId="{63D845EF-6393-4D2B-8354-B16E08F7389F}" srcOrd="0" destOrd="0" presId="urn:microsoft.com/office/officeart/2018/2/layout/IconVerticalSolidList"/>
    <dgm:cxn modelId="{2FD3E317-4551-490D-AB73-884160BD9D87}" type="presParOf" srcId="{ECAB18DB-B962-4DAC-97F3-404BB9235441}" destId="{90D00F58-F993-4ED6-80E0-B8B481CE7068}" srcOrd="1" destOrd="0" presId="urn:microsoft.com/office/officeart/2018/2/layout/IconVerticalSolidList"/>
    <dgm:cxn modelId="{59EC1DAA-DBCA-4FF2-B01B-671548D2CB91}" type="presParOf" srcId="{ECAB18DB-B962-4DAC-97F3-404BB9235441}" destId="{5C1E84BD-FF2D-477D-A664-127092B285BB}" srcOrd="2" destOrd="0" presId="urn:microsoft.com/office/officeart/2018/2/layout/IconVerticalSolidList"/>
    <dgm:cxn modelId="{32202C3B-64A7-41BB-9A29-2DFFD2344BB0}" type="presParOf" srcId="{ECAB18DB-B962-4DAC-97F3-404BB9235441}" destId="{517CDD7D-A38E-48FA-88F2-F2D37AE59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B5D4F-F955-46A7-A50E-526EB42BCB29}">
      <dsp:nvSpPr>
        <dsp:cNvPr id="0" name=""/>
        <dsp:cNvSpPr/>
      </dsp:nvSpPr>
      <dsp:spPr>
        <a:xfrm>
          <a:off x="0" y="540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FD0F8-BC28-46D2-AAB4-FD568BEB152C}">
      <dsp:nvSpPr>
        <dsp:cNvPr id="0" name=""/>
        <dsp:cNvSpPr/>
      </dsp:nvSpPr>
      <dsp:spPr>
        <a:xfrm>
          <a:off x="382612" y="285128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B9091-EC48-4F2B-8B97-04301826BFE1}">
      <dsp:nvSpPr>
        <dsp:cNvPr id="0" name=""/>
        <dsp:cNvSpPr/>
      </dsp:nvSpPr>
      <dsp:spPr>
        <a:xfrm>
          <a:off x="1460883" y="540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Laser spectroscopy of radioactive atoms has become a mature field</a:t>
          </a:r>
          <a:endParaRPr lang="en-US" sz="2500" kern="1200" dirty="0"/>
        </a:p>
      </dsp:txBody>
      <dsp:txXfrm>
        <a:off x="1460883" y="540"/>
        <a:ext cx="9651116" cy="1264833"/>
      </dsp:txXfrm>
    </dsp:sp>
    <dsp:sp modelId="{80AD98DE-6386-45C6-B724-6D9348D6D50A}">
      <dsp:nvSpPr>
        <dsp:cNvPr id="0" name=""/>
        <dsp:cNvSpPr/>
      </dsp:nvSpPr>
      <dsp:spPr>
        <a:xfrm>
          <a:off x="0" y="1581583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09A57-5F59-4E86-A459-D17540E1121B}">
      <dsp:nvSpPr>
        <dsp:cNvPr id="0" name=""/>
        <dsp:cNvSpPr/>
      </dsp:nvSpPr>
      <dsp:spPr>
        <a:xfrm>
          <a:off x="382612" y="1866170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3F4F04-FAD8-41EE-B46C-A27DE7F84CEC}">
      <dsp:nvSpPr>
        <dsp:cNvPr id="0" name=""/>
        <dsp:cNvSpPr/>
      </dsp:nvSpPr>
      <dsp:spPr>
        <a:xfrm>
          <a:off x="1460883" y="1581583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Extraction of nuclear properties requires knowledge of atomic matrix elements</a:t>
          </a:r>
          <a:endParaRPr lang="en-US" sz="2500" kern="1200"/>
        </a:p>
      </dsp:txBody>
      <dsp:txXfrm>
        <a:off x="1460883" y="1581583"/>
        <a:ext cx="9651116" cy="1264833"/>
      </dsp:txXfrm>
    </dsp:sp>
    <dsp:sp modelId="{63D845EF-6393-4D2B-8354-B16E08F7389F}">
      <dsp:nvSpPr>
        <dsp:cNvPr id="0" name=""/>
        <dsp:cNvSpPr/>
      </dsp:nvSpPr>
      <dsp:spPr>
        <a:xfrm>
          <a:off x="0" y="3162625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00F58-F993-4ED6-80E0-B8B481CE7068}">
      <dsp:nvSpPr>
        <dsp:cNvPr id="0" name=""/>
        <dsp:cNvSpPr/>
      </dsp:nvSpPr>
      <dsp:spPr>
        <a:xfrm>
          <a:off x="382612" y="3447213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CDD7D-A38E-48FA-88F2-F2D37AE59D26}">
      <dsp:nvSpPr>
        <dsp:cNvPr id="0" name=""/>
        <dsp:cNvSpPr/>
      </dsp:nvSpPr>
      <dsp:spPr>
        <a:xfrm>
          <a:off x="1460883" y="3162625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Electromagnetic moments and radii are powerful tools for nuclear structure studies</a:t>
          </a:r>
          <a:endParaRPr lang="en-US" sz="2500" kern="1200" dirty="0"/>
        </a:p>
      </dsp:txBody>
      <dsp:txXfrm>
        <a:off x="1460883" y="3162625"/>
        <a:ext cx="9651116" cy="1264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B5D4F-F955-46A7-A50E-526EB42BCB29}">
      <dsp:nvSpPr>
        <dsp:cNvPr id="0" name=""/>
        <dsp:cNvSpPr/>
      </dsp:nvSpPr>
      <dsp:spPr>
        <a:xfrm>
          <a:off x="0" y="540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FD0F8-BC28-46D2-AAB4-FD568BEB152C}">
      <dsp:nvSpPr>
        <dsp:cNvPr id="0" name=""/>
        <dsp:cNvSpPr/>
      </dsp:nvSpPr>
      <dsp:spPr>
        <a:xfrm>
          <a:off x="382612" y="285128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B9091-EC48-4F2B-8B97-04301826BFE1}">
      <dsp:nvSpPr>
        <dsp:cNvPr id="0" name=""/>
        <dsp:cNvSpPr/>
      </dsp:nvSpPr>
      <dsp:spPr>
        <a:xfrm>
          <a:off x="1460883" y="540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It’s possible to </a:t>
          </a:r>
          <a:r>
            <a:rPr lang="en-GB" sz="2500" i="1" kern="1200" dirty="0"/>
            <a:t>control</a:t>
          </a:r>
          <a:r>
            <a:rPr lang="en-GB" sz="2500" kern="1200" dirty="0"/>
            <a:t> the internal and motional state of atoms</a:t>
          </a:r>
          <a:endParaRPr lang="en-US" sz="2500" kern="1200" dirty="0"/>
        </a:p>
      </dsp:txBody>
      <dsp:txXfrm>
        <a:off x="1460883" y="540"/>
        <a:ext cx="9651116" cy="1264833"/>
      </dsp:txXfrm>
    </dsp:sp>
    <dsp:sp modelId="{80AD98DE-6386-45C6-B724-6D9348D6D50A}">
      <dsp:nvSpPr>
        <dsp:cNvPr id="0" name=""/>
        <dsp:cNvSpPr/>
      </dsp:nvSpPr>
      <dsp:spPr>
        <a:xfrm>
          <a:off x="0" y="1581583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09A57-5F59-4E86-A459-D17540E1121B}">
      <dsp:nvSpPr>
        <dsp:cNvPr id="0" name=""/>
        <dsp:cNvSpPr/>
      </dsp:nvSpPr>
      <dsp:spPr>
        <a:xfrm>
          <a:off x="382612" y="1866170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3F4F04-FAD8-41EE-B46C-A27DE7F84CEC}">
      <dsp:nvSpPr>
        <dsp:cNvPr id="0" name=""/>
        <dsp:cNvSpPr/>
      </dsp:nvSpPr>
      <dsp:spPr>
        <a:xfrm>
          <a:off x="1460883" y="1581583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This control can be leveraged into better measurement protocols.</a:t>
          </a:r>
        </a:p>
      </dsp:txBody>
      <dsp:txXfrm>
        <a:off x="1460883" y="1581583"/>
        <a:ext cx="9651116" cy="1264833"/>
      </dsp:txXfrm>
    </dsp:sp>
    <dsp:sp modelId="{63D845EF-6393-4D2B-8354-B16E08F7389F}">
      <dsp:nvSpPr>
        <dsp:cNvPr id="0" name=""/>
        <dsp:cNvSpPr/>
      </dsp:nvSpPr>
      <dsp:spPr>
        <a:xfrm>
          <a:off x="0" y="3162625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00F58-F993-4ED6-80E0-B8B481CE7068}">
      <dsp:nvSpPr>
        <dsp:cNvPr id="0" name=""/>
        <dsp:cNvSpPr/>
      </dsp:nvSpPr>
      <dsp:spPr>
        <a:xfrm>
          <a:off x="382612" y="3447213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CDD7D-A38E-48FA-88F2-F2D37AE59D26}">
      <dsp:nvSpPr>
        <dsp:cNvPr id="0" name=""/>
        <dsp:cNvSpPr/>
      </dsp:nvSpPr>
      <dsp:spPr>
        <a:xfrm>
          <a:off x="1460883" y="3162625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Looking for ‘new’ physics invariably means discovering new features of the ‘known’ physics.</a:t>
          </a:r>
          <a:endParaRPr lang="en-US" sz="2500" kern="1200" dirty="0"/>
        </a:p>
      </dsp:txBody>
      <dsp:txXfrm>
        <a:off x="1460883" y="3162625"/>
        <a:ext cx="9651116" cy="12648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B5D4F-F955-46A7-A50E-526EB42BCB29}">
      <dsp:nvSpPr>
        <dsp:cNvPr id="0" name=""/>
        <dsp:cNvSpPr/>
      </dsp:nvSpPr>
      <dsp:spPr>
        <a:xfrm>
          <a:off x="0" y="540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FD0F8-BC28-46D2-AAB4-FD568BEB152C}">
      <dsp:nvSpPr>
        <dsp:cNvPr id="0" name=""/>
        <dsp:cNvSpPr/>
      </dsp:nvSpPr>
      <dsp:spPr>
        <a:xfrm>
          <a:off x="382612" y="285128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B9091-EC48-4F2B-8B97-04301826BFE1}">
      <dsp:nvSpPr>
        <dsp:cNvPr id="0" name=""/>
        <dsp:cNvSpPr/>
      </dsp:nvSpPr>
      <dsp:spPr>
        <a:xfrm>
          <a:off x="1460883" y="540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Molecular probes may be the way forward for e.g. </a:t>
          </a:r>
          <a:r>
            <a:rPr lang="en-GB" sz="2500" kern="1200" dirty="0" err="1"/>
            <a:t>eEDM</a:t>
          </a:r>
          <a:endParaRPr lang="en-US" sz="2500" kern="1200" dirty="0"/>
        </a:p>
      </dsp:txBody>
      <dsp:txXfrm>
        <a:off x="1460883" y="540"/>
        <a:ext cx="9651116" cy="1264833"/>
      </dsp:txXfrm>
    </dsp:sp>
    <dsp:sp modelId="{80AD98DE-6386-45C6-B724-6D9348D6D50A}">
      <dsp:nvSpPr>
        <dsp:cNvPr id="0" name=""/>
        <dsp:cNvSpPr/>
      </dsp:nvSpPr>
      <dsp:spPr>
        <a:xfrm>
          <a:off x="0" y="1581583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09A57-5F59-4E86-A459-D17540E1121B}">
      <dsp:nvSpPr>
        <dsp:cNvPr id="0" name=""/>
        <dsp:cNvSpPr/>
      </dsp:nvSpPr>
      <dsp:spPr>
        <a:xfrm>
          <a:off x="382612" y="1866170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3F4F04-FAD8-41EE-B46C-A27DE7F84CEC}">
      <dsp:nvSpPr>
        <dsp:cNvPr id="0" name=""/>
        <dsp:cNvSpPr/>
      </dsp:nvSpPr>
      <dsp:spPr>
        <a:xfrm>
          <a:off x="1460883" y="1581583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Radioactive molecules offer considerable advantages, but we do face even larger challenges</a:t>
          </a:r>
        </a:p>
      </dsp:txBody>
      <dsp:txXfrm>
        <a:off x="1460883" y="1581583"/>
        <a:ext cx="9651116" cy="1264833"/>
      </dsp:txXfrm>
    </dsp:sp>
    <dsp:sp modelId="{63D845EF-6393-4D2B-8354-B16E08F7389F}">
      <dsp:nvSpPr>
        <dsp:cNvPr id="0" name=""/>
        <dsp:cNvSpPr/>
      </dsp:nvSpPr>
      <dsp:spPr>
        <a:xfrm>
          <a:off x="0" y="3162625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00F58-F993-4ED6-80E0-B8B481CE7068}">
      <dsp:nvSpPr>
        <dsp:cNvPr id="0" name=""/>
        <dsp:cNvSpPr/>
      </dsp:nvSpPr>
      <dsp:spPr>
        <a:xfrm>
          <a:off x="382612" y="3447213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CDD7D-A38E-48FA-88F2-F2D37AE59D26}">
      <dsp:nvSpPr>
        <dsp:cNvPr id="0" name=""/>
        <dsp:cNvSpPr/>
      </dsp:nvSpPr>
      <dsp:spPr>
        <a:xfrm>
          <a:off x="1460883" y="3162625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Looking for ‘new’ physics invariably means discovering new features of the ‘known’ physics.</a:t>
          </a:r>
          <a:endParaRPr lang="en-US" sz="2500" kern="1200" dirty="0"/>
        </a:p>
      </dsp:txBody>
      <dsp:txXfrm>
        <a:off x="1460883" y="3162625"/>
        <a:ext cx="9651116" cy="12648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B5D4F-F955-46A7-A50E-526EB42BCB29}">
      <dsp:nvSpPr>
        <dsp:cNvPr id="0" name=""/>
        <dsp:cNvSpPr/>
      </dsp:nvSpPr>
      <dsp:spPr>
        <a:xfrm>
          <a:off x="0" y="540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FD0F8-BC28-46D2-AAB4-FD568BEB152C}">
      <dsp:nvSpPr>
        <dsp:cNvPr id="0" name=""/>
        <dsp:cNvSpPr/>
      </dsp:nvSpPr>
      <dsp:spPr>
        <a:xfrm>
          <a:off x="382612" y="285128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B9091-EC48-4F2B-8B97-04301826BFE1}">
      <dsp:nvSpPr>
        <dsp:cNvPr id="0" name=""/>
        <dsp:cNvSpPr/>
      </dsp:nvSpPr>
      <dsp:spPr>
        <a:xfrm>
          <a:off x="1460883" y="540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New physics searches are challenging in part due to contributions of atomic and nuclear effects.</a:t>
          </a:r>
          <a:endParaRPr lang="en-US" sz="2500" kern="1200" dirty="0"/>
        </a:p>
      </dsp:txBody>
      <dsp:txXfrm>
        <a:off x="1460883" y="540"/>
        <a:ext cx="9651116" cy="1264833"/>
      </dsp:txXfrm>
    </dsp:sp>
    <dsp:sp modelId="{80AD98DE-6386-45C6-B724-6D9348D6D50A}">
      <dsp:nvSpPr>
        <dsp:cNvPr id="0" name=""/>
        <dsp:cNvSpPr/>
      </dsp:nvSpPr>
      <dsp:spPr>
        <a:xfrm>
          <a:off x="0" y="1581583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09A57-5F59-4E86-A459-D17540E1121B}">
      <dsp:nvSpPr>
        <dsp:cNvPr id="0" name=""/>
        <dsp:cNvSpPr/>
      </dsp:nvSpPr>
      <dsp:spPr>
        <a:xfrm>
          <a:off x="382612" y="1866170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3F4F04-FAD8-41EE-B46C-A27DE7F84CEC}">
      <dsp:nvSpPr>
        <dsp:cNvPr id="0" name=""/>
        <dsp:cNvSpPr/>
      </dsp:nvSpPr>
      <dsp:spPr>
        <a:xfrm>
          <a:off x="1460883" y="1581583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While performing more and better King Plot measurements can help, complimentary information is required.</a:t>
          </a:r>
        </a:p>
      </dsp:txBody>
      <dsp:txXfrm>
        <a:off x="1460883" y="1581583"/>
        <a:ext cx="9651116" cy="1264833"/>
      </dsp:txXfrm>
    </dsp:sp>
    <dsp:sp modelId="{63D845EF-6393-4D2B-8354-B16E08F7389F}">
      <dsp:nvSpPr>
        <dsp:cNvPr id="0" name=""/>
        <dsp:cNvSpPr/>
      </dsp:nvSpPr>
      <dsp:spPr>
        <a:xfrm>
          <a:off x="0" y="3162625"/>
          <a:ext cx="11112000" cy="12648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00F58-F993-4ED6-80E0-B8B481CE7068}">
      <dsp:nvSpPr>
        <dsp:cNvPr id="0" name=""/>
        <dsp:cNvSpPr/>
      </dsp:nvSpPr>
      <dsp:spPr>
        <a:xfrm>
          <a:off x="382612" y="3447213"/>
          <a:ext cx="695658" cy="695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CDD7D-A38E-48FA-88F2-F2D37AE59D26}">
      <dsp:nvSpPr>
        <dsp:cNvPr id="0" name=""/>
        <dsp:cNvSpPr/>
      </dsp:nvSpPr>
      <dsp:spPr>
        <a:xfrm>
          <a:off x="1460883" y="3162625"/>
          <a:ext cx="9651116" cy="126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62" tIns="133862" rIns="133862" bIns="1338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Muonic atoms may provide one avenue to support this type of research.</a:t>
          </a:r>
          <a:endParaRPr lang="en-US" sz="2500" kern="1200" dirty="0"/>
        </a:p>
      </dsp:txBody>
      <dsp:txXfrm>
        <a:off x="1460883" y="3162625"/>
        <a:ext cx="9651116" cy="1264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5-10-2024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5-10-2024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Quadrupole</a:t>
            </a:r>
            <a:r>
              <a:rPr lang="fi-FI" dirty="0"/>
              <a:t> </a:t>
            </a:r>
            <a:r>
              <a:rPr lang="fi-FI" dirty="0" err="1"/>
              <a:t>moments</a:t>
            </a:r>
            <a:r>
              <a:rPr lang="fi-FI" dirty="0"/>
              <a:t> </a:t>
            </a:r>
            <a:r>
              <a:rPr lang="fi-FI" dirty="0" err="1"/>
              <a:t>indicate</a:t>
            </a:r>
            <a:r>
              <a:rPr lang="fi-FI" dirty="0"/>
              <a:t> a </a:t>
            </a:r>
            <a:r>
              <a:rPr lang="fi-FI" dirty="0" err="1"/>
              <a:t>shape</a:t>
            </a:r>
            <a:r>
              <a:rPr lang="fi-FI" dirty="0"/>
              <a:t> </a:t>
            </a:r>
            <a:r>
              <a:rPr lang="fi-FI" dirty="0" err="1"/>
              <a:t>transition</a:t>
            </a:r>
            <a:r>
              <a:rPr lang="fi-FI" baseline="0" dirty="0"/>
              <a:t> </a:t>
            </a:r>
            <a:r>
              <a:rPr lang="fi-FI" baseline="0" dirty="0" err="1"/>
              <a:t>from</a:t>
            </a:r>
            <a:r>
              <a:rPr lang="fi-FI" baseline="0" dirty="0"/>
              <a:t> (</a:t>
            </a:r>
            <a:r>
              <a:rPr lang="fi-FI" baseline="0" dirty="0" err="1"/>
              <a:t>weakly</a:t>
            </a:r>
            <a:r>
              <a:rPr lang="fi-FI" baseline="0" dirty="0"/>
              <a:t>) </a:t>
            </a:r>
            <a:r>
              <a:rPr lang="fi-FI" baseline="0" dirty="0" err="1"/>
              <a:t>oblate</a:t>
            </a:r>
            <a:r>
              <a:rPr lang="fi-FI" baseline="0" dirty="0"/>
              <a:t> to (</a:t>
            </a:r>
            <a:r>
              <a:rPr lang="fi-FI" baseline="0" dirty="0" err="1"/>
              <a:t>strongly</a:t>
            </a:r>
            <a:r>
              <a:rPr lang="fi-FI" baseline="0" dirty="0"/>
              <a:t>) </a:t>
            </a:r>
            <a:r>
              <a:rPr lang="fi-FI" baseline="0" dirty="0" err="1"/>
              <a:t>prolate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DE6B-DEEC-468B-BA31-0A053B78E192}" type="slidenum">
              <a:rPr lang="fi-FI" smtClean="0"/>
              <a:t>65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41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origin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staggering</a:t>
            </a:r>
            <a:r>
              <a:rPr lang="fi-FI" dirty="0"/>
              <a:t> is </a:t>
            </a:r>
            <a:r>
              <a:rPr lang="fi-FI" dirty="0" err="1"/>
              <a:t>understood</a:t>
            </a:r>
            <a:r>
              <a:rPr lang="fi-FI" dirty="0"/>
              <a:t> </a:t>
            </a:r>
            <a:r>
              <a:rPr lang="fi-FI" dirty="0" err="1"/>
              <a:t>microscopically</a:t>
            </a:r>
            <a:r>
              <a:rPr lang="fi-FI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DE6B-DEEC-468B-BA31-0A053B78E192}" type="slidenum">
              <a:rPr lang="fi-FI" smtClean="0"/>
              <a:t>74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5155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LID4096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B3862F-A09D-41EC-9705-1B820FA7DEE8}" type="datetime3">
              <a:rPr lang="en-GB" smtClean="0"/>
              <a:t>5 October,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97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LID4096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B3862F-A09D-41EC-9705-1B820FA7DEE8}" type="datetime3">
              <a:rPr lang="en-GB" smtClean="0"/>
              <a:t>5 October,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17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283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752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19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Quadrupole</a:t>
            </a:r>
            <a:r>
              <a:rPr lang="fi-FI" dirty="0"/>
              <a:t> </a:t>
            </a:r>
            <a:r>
              <a:rPr lang="fi-FI" dirty="0" err="1"/>
              <a:t>moments</a:t>
            </a:r>
            <a:r>
              <a:rPr lang="fi-FI" dirty="0"/>
              <a:t> </a:t>
            </a:r>
            <a:r>
              <a:rPr lang="fi-FI" dirty="0" err="1"/>
              <a:t>indicate</a:t>
            </a:r>
            <a:r>
              <a:rPr lang="fi-FI" dirty="0"/>
              <a:t> a </a:t>
            </a:r>
            <a:r>
              <a:rPr lang="fi-FI" dirty="0" err="1"/>
              <a:t>shape</a:t>
            </a:r>
            <a:r>
              <a:rPr lang="fi-FI" dirty="0"/>
              <a:t> </a:t>
            </a:r>
            <a:r>
              <a:rPr lang="fi-FI" dirty="0" err="1"/>
              <a:t>transition</a:t>
            </a:r>
            <a:r>
              <a:rPr lang="fi-FI" baseline="0" dirty="0"/>
              <a:t> </a:t>
            </a:r>
            <a:r>
              <a:rPr lang="fi-FI" baseline="0" dirty="0" err="1"/>
              <a:t>from</a:t>
            </a:r>
            <a:r>
              <a:rPr lang="fi-FI" baseline="0" dirty="0"/>
              <a:t> (</a:t>
            </a:r>
            <a:r>
              <a:rPr lang="fi-FI" baseline="0" dirty="0" err="1"/>
              <a:t>weakly</a:t>
            </a:r>
            <a:r>
              <a:rPr lang="fi-FI" baseline="0" dirty="0"/>
              <a:t>) </a:t>
            </a:r>
            <a:r>
              <a:rPr lang="fi-FI" baseline="0" dirty="0" err="1"/>
              <a:t>oblate</a:t>
            </a:r>
            <a:r>
              <a:rPr lang="fi-FI" baseline="0" dirty="0"/>
              <a:t> to (</a:t>
            </a:r>
            <a:r>
              <a:rPr lang="fi-FI" baseline="0" dirty="0" err="1"/>
              <a:t>strongly</a:t>
            </a:r>
            <a:r>
              <a:rPr lang="fi-FI" baseline="0" dirty="0"/>
              <a:t>) </a:t>
            </a:r>
            <a:r>
              <a:rPr lang="fi-FI" baseline="0" dirty="0" err="1"/>
              <a:t>prolate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DE6B-DEEC-468B-BA31-0A053B78E192}" type="slidenum">
              <a:rPr lang="fi-FI" smtClean="0"/>
              <a:t>66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7822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Quadrupole</a:t>
            </a:r>
            <a:r>
              <a:rPr lang="fi-FI" dirty="0"/>
              <a:t> </a:t>
            </a:r>
            <a:r>
              <a:rPr lang="fi-FI" dirty="0" err="1"/>
              <a:t>moments</a:t>
            </a:r>
            <a:r>
              <a:rPr lang="fi-FI" dirty="0"/>
              <a:t> </a:t>
            </a:r>
            <a:r>
              <a:rPr lang="fi-FI" dirty="0" err="1"/>
              <a:t>indicate</a:t>
            </a:r>
            <a:r>
              <a:rPr lang="fi-FI" dirty="0"/>
              <a:t> a </a:t>
            </a:r>
            <a:r>
              <a:rPr lang="fi-FI" dirty="0" err="1"/>
              <a:t>shape</a:t>
            </a:r>
            <a:r>
              <a:rPr lang="fi-FI" dirty="0"/>
              <a:t> </a:t>
            </a:r>
            <a:r>
              <a:rPr lang="fi-FI" dirty="0" err="1"/>
              <a:t>transition</a:t>
            </a:r>
            <a:r>
              <a:rPr lang="fi-FI" baseline="0" dirty="0"/>
              <a:t> </a:t>
            </a:r>
            <a:r>
              <a:rPr lang="fi-FI" baseline="0" dirty="0" err="1"/>
              <a:t>from</a:t>
            </a:r>
            <a:r>
              <a:rPr lang="fi-FI" baseline="0" dirty="0"/>
              <a:t> (</a:t>
            </a:r>
            <a:r>
              <a:rPr lang="fi-FI" baseline="0" dirty="0" err="1"/>
              <a:t>weakly</a:t>
            </a:r>
            <a:r>
              <a:rPr lang="fi-FI" baseline="0" dirty="0"/>
              <a:t>) </a:t>
            </a:r>
            <a:r>
              <a:rPr lang="fi-FI" baseline="0" dirty="0" err="1"/>
              <a:t>oblate</a:t>
            </a:r>
            <a:r>
              <a:rPr lang="fi-FI" baseline="0" dirty="0"/>
              <a:t> to (</a:t>
            </a:r>
            <a:r>
              <a:rPr lang="fi-FI" baseline="0" dirty="0" err="1"/>
              <a:t>strongly</a:t>
            </a:r>
            <a:r>
              <a:rPr lang="fi-FI" baseline="0" dirty="0"/>
              <a:t>) </a:t>
            </a:r>
            <a:r>
              <a:rPr lang="fi-FI" baseline="0" dirty="0" err="1"/>
              <a:t>prolate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DE6B-DEEC-468B-BA31-0A053B78E192}" type="slidenum">
              <a:rPr lang="fi-FI" smtClean="0"/>
              <a:t>67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359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At A~100, the </a:t>
                </a:r>
                <a:r>
                  <a:rPr lang="el-GR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δ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&lt;r2&gt;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arising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from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size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increase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on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addition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1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neutron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is ~0.07fm2.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If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shape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changes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from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sz="1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i-FI" sz="12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i-FI" sz="120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  <m:r>
                              <a:rPr lang="fi-FI" sz="1200" b="0" i="1" baseline="-25000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e>
                          <m:sub/>
                          <m:sup>
                            <m:r>
                              <a:rPr lang="fi-FI" sz="12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=0 to 0.1, an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order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magnitude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larger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increase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is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expected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! Extreme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baseline="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sensitivity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</a:t>
                </a:r>
                <a:r>
                  <a:rPr lang="el-GR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δ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&lt;r2&gt; to </a:t>
                </a:r>
                <a:r>
                  <a:rPr lang="fi-FI" sz="1200" baseline="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changes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in </a:t>
                </a:r>
                <a:r>
                  <a:rPr lang="fi-FI" sz="1200" baseline="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nuclear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baseline="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shape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!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At A~100, the </a:t>
                </a:r>
                <a:r>
                  <a:rPr lang="el-GR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δ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&lt;r2&gt;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arising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from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size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increase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on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addition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1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neutron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is ~0.07fm2.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If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shape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changes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from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i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⟨〖</a:t>
                </a:r>
                <a:r>
                  <a:rPr lang="fi-FI" sz="1200" i="0" smtClean="0">
                    <a:solidFill>
                      <a:srgbClr val="0000FF"/>
                    </a:solidFill>
                    <a:latin typeface="Cambria Math"/>
                    <a:ea typeface="Cambria Math"/>
                  </a:rPr>
                  <a:t>𝛽</a:t>
                </a:r>
                <a:r>
                  <a:rPr lang="fi-FI" sz="1200" b="0" i="0" baseline="-25000" smtClean="0">
                    <a:solidFill>
                      <a:srgbClr val="0000FF"/>
                    </a:solidFill>
                    <a:latin typeface="Cambria Math"/>
                    <a:ea typeface="Cambria Math"/>
                  </a:rPr>
                  <a:t>2</a:t>
                </a:r>
                <a:r>
                  <a:rPr lang="fi-FI" sz="1200" b="0" i="0" baseline="-2500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/>
                  </a:rPr>
                  <a:t>〗_^</a:t>
                </a:r>
                <a:r>
                  <a:rPr lang="fi-FI" sz="1200" b="0" i="0" smtClean="0">
                    <a:solidFill>
                      <a:srgbClr val="0000FF"/>
                    </a:solidFill>
                    <a:latin typeface="Cambria Math"/>
                  </a:rPr>
                  <a:t>2</a:t>
                </a:r>
                <a:r>
                  <a:rPr lang="fi-FI" sz="1200" b="0" i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⟩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=0 to 0.1, an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order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magnitude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larger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increase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is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expected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! Extreme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baseline="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sensitivity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</a:t>
                </a:r>
                <a:r>
                  <a:rPr lang="el-GR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δ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&lt;r2&gt; to </a:t>
                </a:r>
                <a:r>
                  <a:rPr lang="fi-FI" sz="1200" baseline="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changes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in </a:t>
                </a:r>
                <a:r>
                  <a:rPr lang="fi-FI" sz="1200" baseline="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nuclear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baseline="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shape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!</a:t>
                </a:r>
                <a:endParaRPr lang="fi-FI" sz="1200" baseline="0" dirty="0" smtClean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DE6B-DEEC-468B-BA31-0A053B78E192}" type="slidenum">
              <a:rPr lang="fi-FI" smtClean="0"/>
              <a:t>68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860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At A~100, the </a:t>
                </a:r>
                <a:r>
                  <a:rPr lang="el-GR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δ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&lt;r2&gt;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arising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from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size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increase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on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addition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1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neutron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is ~0.07fm2.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If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shape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changes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from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sz="1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i-FI" sz="12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i-FI" sz="120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  <m:r>
                              <a:rPr lang="fi-FI" sz="1200" b="0" i="1" baseline="-25000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e>
                          <m:sub/>
                          <m:sup>
                            <m:r>
                              <a:rPr lang="fi-FI" sz="12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=0 to 0.1, an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order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magnitude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larger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increase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is </a:t>
                </a:r>
                <a:r>
                  <a:rPr lang="fi-FI" sz="120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expected</a:t>
                </a:r>
                <a:r>
                  <a:rPr lang="fi-FI" sz="12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! Extreme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baseline="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sensitivity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</a:t>
                </a:r>
                <a:r>
                  <a:rPr lang="el-GR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δ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&lt;r2&gt; to </a:t>
                </a:r>
                <a:r>
                  <a:rPr lang="fi-FI" sz="1200" baseline="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changes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in </a:t>
                </a:r>
                <a:r>
                  <a:rPr lang="fi-FI" sz="1200" baseline="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nuclear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baseline="0" dirty="0" err="1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shape</a:t>
                </a:r>
                <a:r>
                  <a:rPr lang="fi-FI" sz="1200" baseline="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!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At A~100, the </a:t>
                </a:r>
                <a:r>
                  <a:rPr lang="el-GR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δ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&lt;r2&gt;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arising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from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size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increase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on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addition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1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neutron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is ~0.07fm2.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If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shape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changes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from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i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⟨〖</a:t>
                </a:r>
                <a:r>
                  <a:rPr lang="fi-FI" sz="1200" i="0" smtClean="0">
                    <a:solidFill>
                      <a:srgbClr val="0000FF"/>
                    </a:solidFill>
                    <a:latin typeface="Cambria Math"/>
                    <a:ea typeface="Cambria Math"/>
                  </a:rPr>
                  <a:t>𝛽</a:t>
                </a:r>
                <a:r>
                  <a:rPr lang="fi-FI" sz="1200" b="0" i="0" baseline="-25000" smtClean="0">
                    <a:solidFill>
                      <a:srgbClr val="0000FF"/>
                    </a:solidFill>
                    <a:latin typeface="Cambria Math"/>
                    <a:ea typeface="Cambria Math"/>
                  </a:rPr>
                  <a:t>2</a:t>
                </a:r>
                <a:r>
                  <a:rPr lang="fi-FI" sz="1200" b="0" i="0" baseline="-2500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/>
                  </a:rPr>
                  <a:t>〗_^</a:t>
                </a:r>
                <a:r>
                  <a:rPr lang="fi-FI" sz="1200" b="0" i="0" smtClean="0">
                    <a:solidFill>
                      <a:srgbClr val="0000FF"/>
                    </a:solidFill>
                    <a:latin typeface="Cambria Math"/>
                  </a:rPr>
                  <a:t>2</a:t>
                </a:r>
                <a:r>
                  <a:rPr lang="fi-FI" sz="1200" b="0" i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⟩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=0 to 0.1, an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order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magnitude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larger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increase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is </a:t>
                </a:r>
                <a:r>
                  <a:rPr lang="fi-FI" sz="120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expected</a:t>
                </a:r>
                <a:r>
                  <a:rPr lang="fi-FI" sz="12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! Extreme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baseline="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sensitivity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of </a:t>
                </a:r>
                <a:r>
                  <a:rPr lang="el-GR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δ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&lt;r2&gt; to </a:t>
                </a:r>
                <a:r>
                  <a:rPr lang="fi-FI" sz="1200" baseline="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changes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in </a:t>
                </a:r>
                <a:r>
                  <a:rPr lang="fi-FI" sz="1200" baseline="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nuclear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fi-FI" sz="1200" baseline="0" dirty="0" err="1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shape</a:t>
                </a:r>
                <a:r>
                  <a:rPr lang="fi-FI" sz="1200" baseline="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!</a:t>
                </a:r>
                <a:endParaRPr lang="fi-FI" sz="1200" baseline="0" dirty="0" smtClean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DE6B-DEEC-468B-BA31-0A053B78E192}" type="slidenum">
              <a:rPr lang="fi-FI" smtClean="0"/>
              <a:t>69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4227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Quadrupole</a:t>
            </a:r>
            <a:r>
              <a:rPr lang="fi-FI" dirty="0"/>
              <a:t> </a:t>
            </a:r>
            <a:r>
              <a:rPr lang="fi-FI" dirty="0" err="1"/>
              <a:t>moments</a:t>
            </a:r>
            <a:r>
              <a:rPr lang="fi-FI" dirty="0"/>
              <a:t> </a:t>
            </a:r>
            <a:r>
              <a:rPr lang="fi-FI" dirty="0" err="1"/>
              <a:t>indicate</a:t>
            </a:r>
            <a:r>
              <a:rPr lang="fi-FI" dirty="0"/>
              <a:t> a </a:t>
            </a:r>
            <a:r>
              <a:rPr lang="fi-FI" dirty="0" err="1"/>
              <a:t>shape</a:t>
            </a:r>
            <a:r>
              <a:rPr lang="fi-FI" dirty="0"/>
              <a:t> </a:t>
            </a:r>
            <a:r>
              <a:rPr lang="fi-FI" dirty="0" err="1"/>
              <a:t>transition</a:t>
            </a:r>
            <a:r>
              <a:rPr lang="fi-FI" baseline="0" dirty="0"/>
              <a:t> </a:t>
            </a:r>
            <a:r>
              <a:rPr lang="fi-FI" baseline="0" dirty="0" err="1"/>
              <a:t>from</a:t>
            </a:r>
            <a:r>
              <a:rPr lang="fi-FI" baseline="0" dirty="0"/>
              <a:t> (</a:t>
            </a:r>
            <a:r>
              <a:rPr lang="fi-FI" baseline="0" dirty="0" err="1"/>
              <a:t>weakly</a:t>
            </a:r>
            <a:r>
              <a:rPr lang="fi-FI" baseline="0" dirty="0"/>
              <a:t>) </a:t>
            </a:r>
            <a:r>
              <a:rPr lang="fi-FI" baseline="0" dirty="0" err="1"/>
              <a:t>oblate</a:t>
            </a:r>
            <a:r>
              <a:rPr lang="fi-FI" baseline="0" dirty="0"/>
              <a:t> to (</a:t>
            </a:r>
            <a:r>
              <a:rPr lang="fi-FI" baseline="0" dirty="0" err="1"/>
              <a:t>strongly</a:t>
            </a:r>
            <a:r>
              <a:rPr lang="fi-FI" baseline="0" dirty="0"/>
              <a:t>) </a:t>
            </a:r>
            <a:r>
              <a:rPr lang="fi-FI" baseline="0" dirty="0" err="1"/>
              <a:t>prolate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DE6B-DEEC-468B-BA31-0A053B78E192}" type="slidenum">
              <a:rPr lang="fi-FI" smtClean="0"/>
              <a:t>70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0648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Sudden</a:t>
            </a:r>
            <a:r>
              <a:rPr lang="fi-FI" dirty="0"/>
              <a:t> </a:t>
            </a:r>
            <a:r>
              <a:rPr lang="fi-FI" dirty="0" err="1"/>
              <a:t>onset</a:t>
            </a:r>
            <a:r>
              <a:rPr lang="fi-FI" dirty="0"/>
              <a:t> of </a:t>
            </a:r>
            <a:r>
              <a:rPr lang="fi-FI" dirty="0" err="1"/>
              <a:t>deformation</a:t>
            </a:r>
            <a:r>
              <a:rPr lang="fi-FI" dirty="0"/>
              <a:t> </a:t>
            </a:r>
            <a:r>
              <a:rPr lang="fi-FI" dirty="0" err="1"/>
              <a:t>shows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ms </a:t>
            </a:r>
            <a:r>
              <a:rPr lang="fi-FI" dirty="0" err="1"/>
              <a:t>charge</a:t>
            </a:r>
            <a:r>
              <a:rPr lang="fi-FI" dirty="0"/>
              <a:t> </a:t>
            </a:r>
            <a:r>
              <a:rPr lang="fi-FI" dirty="0" err="1"/>
              <a:t>radii</a:t>
            </a:r>
            <a:r>
              <a:rPr lang="fi-FI" dirty="0"/>
              <a:t>.</a:t>
            </a:r>
            <a:r>
              <a:rPr lang="fi-FI" baseline="0" dirty="0"/>
              <a:t> </a:t>
            </a:r>
            <a:r>
              <a:rPr lang="fi-FI" dirty="0" err="1"/>
              <a:t>Symmetric</a:t>
            </a:r>
            <a:r>
              <a:rPr lang="fi-FI" dirty="0"/>
              <a:t> in </a:t>
            </a:r>
            <a:r>
              <a:rPr lang="fi-FI" dirty="0" err="1"/>
              <a:t>onset</a:t>
            </a:r>
            <a:r>
              <a:rPr lang="fi-FI" dirty="0"/>
              <a:t> and </a:t>
            </a:r>
            <a:r>
              <a:rPr lang="fi-FI" dirty="0" err="1"/>
              <a:t>loss</a:t>
            </a:r>
            <a:r>
              <a:rPr lang="fi-FI" dirty="0"/>
              <a:t> of </a:t>
            </a:r>
            <a:r>
              <a:rPr lang="fi-FI" dirty="0" err="1"/>
              <a:t>collectivity</a:t>
            </a:r>
            <a:r>
              <a:rPr lang="fi-FI" dirty="0"/>
              <a:t> </a:t>
            </a:r>
            <a:r>
              <a:rPr lang="fi-FI" dirty="0" err="1"/>
              <a:t>around</a:t>
            </a:r>
            <a:r>
              <a:rPr lang="fi-FI" dirty="0"/>
              <a:t> Y. </a:t>
            </a:r>
            <a:r>
              <a:rPr lang="fi-FI" baseline="0" dirty="0" err="1"/>
              <a:t>Tc</a:t>
            </a:r>
            <a:r>
              <a:rPr lang="fi-FI" baseline="0" dirty="0"/>
              <a:t> long-</a:t>
            </a:r>
            <a:r>
              <a:rPr lang="fi-FI" baseline="0" dirty="0" err="1"/>
              <a:t>lived</a:t>
            </a:r>
            <a:r>
              <a:rPr lang="fi-FI" baseline="0" dirty="0"/>
              <a:t> </a:t>
            </a:r>
            <a:r>
              <a:rPr lang="fi-FI" baseline="0" dirty="0" err="1"/>
              <a:t>isotopes</a:t>
            </a:r>
            <a:r>
              <a:rPr lang="fi-FI" baseline="0" dirty="0"/>
              <a:t> at U-</a:t>
            </a:r>
            <a:r>
              <a:rPr lang="fi-FI" baseline="0" dirty="0" err="1"/>
              <a:t>Mainz</a:t>
            </a:r>
            <a:r>
              <a:rPr lang="fi-FI" baseline="0" dirty="0"/>
              <a:t> </a:t>
            </a:r>
            <a:r>
              <a:rPr lang="fi-FI" baseline="0" dirty="0" err="1"/>
              <a:t>with</a:t>
            </a:r>
            <a:r>
              <a:rPr lang="fi-FI" baseline="0" dirty="0"/>
              <a:t> PI-LIST.</a:t>
            </a:r>
          </a:p>
          <a:p>
            <a:r>
              <a:rPr lang="fi-FI" baseline="0" dirty="0"/>
              <a:t>It </a:t>
            </a:r>
            <a:r>
              <a:rPr lang="fi-FI" baseline="0" dirty="0" err="1"/>
              <a:t>would</a:t>
            </a:r>
            <a:r>
              <a:rPr lang="fi-FI" baseline="0" dirty="0"/>
              <a:t> </a:t>
            </a:r>
            <a:r>
              <a:rPr lang="fi-FI" baseline="0" dirty="0" err="1"/>
              <a:t>be</a:t>
            </a:r>
            <a:r>
              <a:rPr lang="fi-FI" baseline="0" dirty="0"/>
              <a:t> </a:t>
            </a:r>
            <a:r>
              <a:rPr lang="fi-FI" baseline="0" dirty="0" err="1"/>
              <a:t>very</a:t>
            </a:r>
            <a:r>
              <a:rPr lang="fi-FI" baseline="0" dirty="0"/>
              <a:t> </a:t>
            </a:r>
            <a:r>
              <a:rPr lang="fi-FI" baseline="0" dirty="0" err="1"/>
              <a:t>nice</a:t>
            </a:r>
            <a:r>
              <a:rPr lang="fi-FI" baseline="0" dirty="0"/>
              <a:t> to go </a:t>
            </a:r>
            <a:r>
              <a:rPr lang="fi-FI" baseline="0" dirty="0" err="1"/>
              <a:t>across</a:t>
            </a:r>
            <a:r>
              <a:rPr lang="fi-FI" baseline="0" dirty="0"/>
              <a:t> N=60 in Kr – ISOLDE? GANIL?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DE6B-DEEC-468B-BA31-0A053B78E192}" type="slidenum">
              <a:rPr lang="fi-FI" smtClean="0"/>
              <a:t>71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271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The </a:t>
            </a:r>
            <a:r>
              <a:rPr lang="fi-FI" dirty="0" err="1"/>
              <a:t>overall</a:t>
            </a:r>
            <a:r>
              <a:rPr lang="fi-FI" dirty="0"/>
              <a:t> </a:t>
            </a:r>
            <a:r>
              <a:rPr lang="fi-FI" dirty="0" err="1"/>
              <a:t>trend</a:t>
            </a:r>
            <a:r>
              <a:rPr lang="fi-FI" dirty="0"/>
              <a:t> is a monotonic </a:t>
            </a:r>
            <a:r>
              <a:rPr lang="fi-FI" dirty="0" err="1"/>
              <a:t>decrease</a:t>
            </a:r>
            <a:r>
              <a:rPr lang="fi-FI" dirty="0"/>
              <a:t> of the 2-n </a:t>
            </a:r>
            <a:r>
              <a:rPr lang="fi-FI" dirty="0" err="1"/>
              <a:t>separation</a:t>
            </a:r>
            <a:r>
              <a:rPr lang="fi-FI" dirty="0"/>
              <a:t> </a:t>
            </a:r>
            <a:r>
              <a:rPr lang="fi-FI" dirty="0" err="1"/>
              <a:t>energy</a:t>
            </a:r>
            <a:r>
              <a:rPr lang="fi-FI" dirty="0"/>
              <a:t> as a </a:t>
            </a:r>
            <a:r>
              <a:rPr lang="fi-FI" dirty="0" err="1"/>
              <a:t>function</a:t>
            </a:r>
            <a:r>
              <a:rPr lang="fi-FI" dirty="0"/>
              <a:t> of </a:t>
            </a:r>
            <a:r>
              <a:rPr lang="fi-FI" dirty="0" err="1"/>
              <a:t>neutron</a:t>
            </a:r>
            <a:r>
              <a:rPr lang="fi-FI" baseline="0" dirty="0"/>
              <a:t> </a:t>
            </a:r>
            <a:r>
              <a:rPr lang="fi-FI" baseline="0" dirty="0" err="1"/>
              <a:t>number</a:t>
            </a:r>
            <a:r>
              <a:rPr lang="fi-FI" baseline="0" dirty="0"/>
              <a:t> </a:t>
            </a:r>
            <a:r>
              <a:rPr lang="fi-FI" baseline="0" dirty="0" err="1"/>
              <a:t>due</a:t>
            </a:r>
            <a:r>
              <a:rPr lang="fi-FI" baseline="0" dirty="0"/>
              <a:t> to the </a:t>
            </a:r>
            <a:r>
              <a:rPr lang="fi-FI" baseline="0" dirty="0" err="1"/>
              <a:t>filling</a:t>
            </a:r>
            <a:r>
              <a:rPr lang="fi-FI" baseline="0" dirty="0"/>
              <a:t> of </a:t>
            </a:r>
            <a:r>
              <a:rPr lang="fi-FI" baseline="0" dirty="0" err="1"/>
              <a:t>less</a:t>
            </a:r>
            <a:r>
              <a:rPr lang="fi-FI" baseline="0" dirty="0"/>
              <a:t> </a:t>
            </a:r>
            <a:r>
              <a:rPr lang="fi-FI" baseline="0" dirty="0" err="1"/>
              <a:t>bound</a:t>
            </a:r>
            <a:r>
              <a:rPr lang="fi-FI" baseline="0" dirty="0"/>
              <a:t>, </a:t>
            </a:r>
            <a:r>
              <a:rPr lang="fi-FI" baseline="0" dirty="0" err="1"/>
              <a:t>higher</a:t>
            </a:r>
            <a:r>
              <a:rPr lang="fi-FI" baseline="0" dirty="0"/>
              <a:t> </a:t>
            </a:r>
            <a:r>
              <a:rPr lang="fi-FI" baseline="0" dirty="0" err="1"/>
              <a:t>orbitals</a:t>
            </a:r>
            <a:r>
              <a:rPr lang="fi-FI" baseline="0" dirty="0"/>
              <a:t>. The </a:t>
            </a:r>
            <a:r>
              <a:rPr lang="fi-FI" baseline="0" dirty="0" err="1"/>
              <a:t>kink</a:t>
            </a:r>
            <a:r>
              <a:rPr lang="fi-FI" baseline="0" dirty="0"/>
              <a:t> </a:t>
            </a:r>
            <a:r>
              <a:rPr lang="fi-FI" baseline="0" dirty="0" err="1"/>
              <a:t>near</a:t>
            </a:r>
            <a:r>
              <a:rPr lang="fi-FI" baseline="0" dirty="0"/>
              <a:t> N=60 </a:t>
            </a:r>
            <a:r>
              <a:rPr lang="fi-FI" baseline="0" dirty="0" err="1"/>
              <a:t>from</a:t>
            </a:r>
            <a:r>
              <a:rPr lang="fi-FI" baseline="0" dirty="0"/>
              <a:t> Kr to </a:t>
            </a:r>
            <a:r>
              <a:rPr lang="fi-FI" baseline="0" dirty="0" err="1"/>
              <a:t>Mo</a:t>
            </a:r>
            <a:r>
              <a:rPr lang="fi-FI" baseline="0" dirty="0"/>
              <a:t> is </a:t>
            </a:r>
            <a:r>
              <a:rPr lang="fi-FI" baseline="0" dirty="0" err="1"/>
              <a:t>known</a:t>
            </a:r>
            <a:r>
              <a:rPr lang="fi-FI" baseline="0" dirty="0"/>
              <a:t> to </a:t>
            </a:r>
            <a:r>
              <a:rPr lang="fi-FI" baseline="0" dirty="0" err="1"/>
              <a:t>be</a:t>
            </a:r>
            <a:r>
              <a:rPr lang="fi-FI" baseline="0" dirty="0"/>
              <a:t> </a:t>
            </a:r>
            <a:r>
              <a:rPr lang="fi-FI" baseline="0" dirty="0" err="1"/>
              <a:t>due</a:t>
            </a:r>
            <a:r>
              <a:rPr lang="fi-FI" baseline="0" dirty="0"/>
              <a:t> to the </a:t>
            </a:r>
            <a:r>
              <a:rPr lang="fi-FI" baseline="0" dirty="0" err="1"/>
              <a:t>distinct</a:t>
            </a:r>
            <a:r>
              <a:rPr lang="fi-FI" baseline="0" dirty="0"/>
              <a:t> </a:t>
            </a:r>
            <a:r>
              <a:rPr lang="fi-FI" baseline="0" dirty="0" err="1"/>
              <a:t>shape</a:t>
            </a:r>
            <a:r>
              <a:rPr lang="fi-FI" baseline="0" dirty="0"/>
              <a:t> </a:t>
            </a:r>
            <a:r>
              <a:rPr lang="fi-FI" baseline="0" dirty="0" err="1"/>
              <a:t>change</a:t>
            </a:r>
            <a:r>
              <a:rPr lang="fi-FI" baseline="0" dirty="0"/>
              <a:t> </a:t>
            </a:r>
            <a:r>
              <a:rPr lang="fi-FI" baseline="0" dirty="0" err="1"/>
              <a:t>between</a:t>
            </a:r>
            <a:r>
              <a:rPr lang="fi-FI" baseline="0" dirty="0"/>
              <a:t> N=58 and N=60 at </a:t>
            </a:r>
            <a:r>
              <a:rPr lang="fi-FI" baseline="0" dirty="0" err="1"/>
              <a:t>which</a:t>
            </a:r>
            <a:r>
              <a:rPr lang="fi-FI" baseline="0" dirty="0"/>
              <a:t> </a:t>
            </a:r>
            <a:r>
              <a:rPr lang="fi-FI" baseline="0" dirty="0" err="1"/>
              <a:t>point</a:t>
            </a:r>
            <a:r>
              <a:rPr lang="fi-FI" baseline="0" dirty="0"/>
              <a:t> </a:t>
            </a:r>
            <a:r>
              <a:rPr lang="fi-FI" baseline="0" dirty="0" err="1"/>
              <a:t>strong</a:t>
            </a:r>
            <a:r>
              <a:rPr lang="fi-FI" baseline="0" dirty="0"/>
              <a:t> </a:t>
            </a:r>
            <a:r>
              <a:rPr lang="fi-FI" baseline="0" dirty="0" err="1"/>
              <a:t>prolate</a:t>
            </a:r>
            <a:r>
              <a:rPr lang="fi-FI" baseline="0" dirty="0"/>
              <a:t> </a:t>
            </a:r>
            <a:r>
              <a:rPr lang="fi-FI" baseline="0" dirty="0" err="1"/>
              <a:t>deformation</a:t>
            </a:r>
            <a:r>
              <a:rPr lang="fi-FI" baseline="0" dirty="0"/>
              <a:t> </a:t>
            </a:r>
            <a:r>
              <a:rPr lang="fi-FI" baseline="0" dirty="0" err="1"/>
              <a:t>sets</a:t>
            </a:r>
            <a:r>
              <a:rPr lang="fi-FI" baseline="0" dirty="0"/>
              <a:t> in.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DE6B-DEEC-468B-BA31-0A053B78E192}" type="slidenum">
              <a:rPr lang="fi-FI" smtClean="0"/>
              <a:t>72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5694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Isomeric</a:t>
            </a:r>
            <a:r>
              <a:rPr lang="en-US" baseline="0" dirty="0"/>
              <a:t> states are I=13/2. The ground states remain weakly oblate until N=105, sudden shape staggering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73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817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8576" y="-315416"/>
            <a:ext cx="11112000" cy="900000"/>
          </a:xfrm>
        </p:spPr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3831-E698-49AC-9F7F-FF9239E009DB}" type="datetime1">
              <a:rPr lang="nl-BE" smtClean="0"/>
              <a:t>5/10/2024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933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sisältökohdet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endParaRPr lang="fi-FI" b="1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49748"/>
            <a:ext cx="9808432" cy="1019912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322183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322183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F152193-20EA-4093-B36D-7F95B1FD3E9A}" type="datetime1">
              <a:rPr lang="nl-BE" smtClean="0"/>
              <a:t>5/10/2024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4572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942833"/>
            <a:ext cx="8534400" cy="604513"/>
          </a:xfrm>
        </p:spPr>
        <p:txBody>
          <a:bodyPr/>
          <a:lstStyle>
            <a:lvl1pPr marL="0" indent="0" algn="l">
              <a:buNone/>
              <a:defRPr sz="3200">
                <a:solidFill>
                  <a:srgbClr val="000000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96689"/>
            <a:ext cx="10972800" cy="1143000"/>
          </a:xfrm>
        </p:spPr>
        <p:txBody>
          <a:bodyPr/>
          <a:lstStyle>
            <a:lvl1pPr algn="l">
              <a:defRPr sz="5333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273581"/>
            <a:ext cx="8534400" cy="339811"/>
          </a:xfrm>
        </p:spPr>
        <p:txBody>
          <a:bodyPr/>
          <a:lstStyle>
            <a:lvl1pPr marL="0" indent="0" algn="l">
              <a:buNone/>
              <a:defRPr sz="1600" baseline="0">
                <a:solidFill>
                  <a:srgbClr val="002548"/>
                </a:solidFill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673109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6582"/>
            <a:ext cx="10972800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 sz="1600"/>
            </a:lvl3pPr>
            <a:lvl4pPr>
              <a:buClr>
                <a:srgbClr val="002548"/>
              </a:buClr>
              <a:defRPr sz="1600"/>
            </a:lvl4pPr>
            <a:lvl5pPr>
              <a:buClr>
                <a:srgbClr val="002548"/>
              </a:buClr>
              <a:defRPr sz="1600">
                <a:latin typeface="+mn-lt"/>
              </a:defRPr>
            </a:lvl5pPr>
            <a:lvl6pPr marL="3047924" indent="0">
              <a:buNone/>
              <a:defRPr sz="1867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1A4D76-2405-BECB-EC76-0D49108A4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EFC9ED-9FD5-4E8D-9D46-E9CB9EF6EB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52651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09601" y="2346582"/>
            <a:ext cx="5267836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87909"/>
            <a:ext cx="10972800" cy="50755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14564" y="2346582"/>
            <a:ext cx="5267837" cy="2598663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3733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“Click to add a quote”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14019" y="5187001"/>
            <a:ext cx="5268383" cy="644160"/>
          </a:xfr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600" baseline="0">
                <a:solidFill>
                  <a:srgbClr val="002548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 dirty="0"/>
              <a:t>Click to add quote attribution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578455D-AF5C-7462-C47C-388923E5D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EFC9ED-9FD5-4E8D-9D46-E9CB9EF6EB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8774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09601" y="2346582"/>
            <a:ext cx="5267836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87909"/>
            <a:ext cx="10972800" cy="50755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4019" y="2346583"/>
            <a:ext cx="5268383" cy="2635477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14019" y="5256947"/>
            <a:ext cx="5268383" cy="570541"/>
          </a:xfrm>
        </p:spPr>
        <p:txBody>
          <a:bodyPr/>
          <a:lstStyle>
            <a:lvl1pPr marL="0" indent="0">
              <a:buNone/>
              <a:defRPr sz="1333">
                <a:solidFill>
                  <a:srgbClr val="002548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13D59A2-E444-4EEA-A3B2-8587F5118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EFC9ED-9FD5-4E8D-9D46-E9CB9EF6EB1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05304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407989" y="980730"/>
            <a:ext cx="11376024" cy="5220047"/>
          </a:xfr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  <a:lvl2pPr marL="323992" indent="-323992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7984" indent="-323992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1976" indent="-323992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349" indent="-228594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>
          <a:xfrm>
            <a:off x="407989" y="373594"/>
            <a:ext cx="11376025" cy="535127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D6BD3EB7-A400-B5A7-E303-585FB3A7BE1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3" cy="365125"/>
          </a:xfrm>
        </p:spPr>
        <p:txBody>
          <a:bodyPr/>
          <a:lstStyle/>
          <a:p>
            <a:pPr>
              <a:defRPr/>
            </a:pPr>
            <a:fld id="{271F6112-F2CE-294C-B0D6-41C916DDA509}" type="datetime1">
              <a:rPr lang="de-CH" smtClean="0"/>
              <a:t>05.10.2024</a:t>
            </a:fld>
            <a:endParaRPr lang="en-US" dirty="0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2044976B-82B3-B68B-416A-12081A0C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259263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M. Au</a:t>
            </a:r>
            <a:endParaRPr lang="en-US" dirty="0"/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F2690B96-9CC2-AFEE-5F06-94BEC442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64553" y="6408000"/>
            <a:ext cx="681255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25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A3EE-AEC6-42A6-AF54-5A4EC419CC47}" type="datetime1">
              <a:rPr lang="nl-BE" smtClean="0"/>
              <a:t>5/10/2024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PLATAN conference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5592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681-1745-4A3E-9D48-2D73A570737F}" type="datetime1">
              <a:rPr lang="nl-BE" smtClean="0"/>
              <a:t>5/10/2024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9521-4CC2-437A-919B-6E98711042DB}" type="datetime1">
              <a:rPr lang="nl-BE" smtClean="0"/>
              <a:t>5/10/2024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8E2C-E3D1-4B68-A26C-5A6FF50FC3E2}" type="datetime1">
              <a:rPr lang="nl-BE" smtClean="0"/>
              <a:t>5/10/2024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9821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E16A-3F03-4B7C-9988-FD6588BE6220}" type="datetime1">
              <a:rPr lang="nl-BE" smtClean="0"/>
              <a:t>5/10/2024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Faculty, department, unit ...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784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D336-D5D0-4398-8592-79695DB3A9F9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Faculty, department, unit ...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81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6054-90B1-4B59-A183-85C7659196F1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Faculty, department, unit ...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57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9C87-F5F0-4CFE-A6EC-F51588CC2242}" type="datetime1">
              <a:rPr lang="nl-BE" smtClean="0"/>
              <a:t>5/10/2024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Faculty, department, unit ...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612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3EA2-DF40-40E9-868F-FF22B7B4488B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Faculty, department, unit ...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0732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8226A-3444-45D4-A289-DBC41457B9B9}" type="datetime1">
              <a:rPr lang="nl-BE" smtClean="0"/>
              <a:t>5/10/2024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Faculty, department, unit ...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7669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EBEE0-8C76-450A-96FC-FF9DFC6A6B6B}" type="datetime1">
              <a:rPr lang="nl-BE" smtClean="0"/>
              <a:t>5/10/2024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Faculty, department, unit ...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77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3B88B-16F1-481A-86DE-016F578701B2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Faculty, department, unit ...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292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CA86-42C0-4492-8BE8-596217341E75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5827-E192-4B55-8398-302ED6F5DF76}" type="datetime1">
              <a:rPr lang="nl-BE" smtClean="0"/>
              <a:t>5/10/2024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866503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0A568-11A7-4619-858C-83DB5FAA50E8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42CA-820F-43AD-9E30-245D04437757}" type="datetime1">
              <a:rPr lang="nl-BE" smtClean="0"/>
              <a:t>5/10/2024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31F3-1A7D-4176-B0A8-17BD9425AA46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99D4-FC16-40AF-9DBF-E8130C149252}" type="datetime1">
              <a:rPr lang="nl-BE" smtClean="0"/>
              <a:t>5/10/2024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E9F34-5767-49D7-89EF-8EA154CB2502}" type="datetime1">
              <a:rPr lang="nl-BE" smtClean="0"/>
              <a:t>5/10/2024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2F2-2691-4E36-81B4-1009A44F2EF8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A9A40D92-20DD-479F-90C1-095A46B3182D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99" r:id="rId10"/>
    <p:sldLayoutId id="2147483700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83F6A0DF-BC70-40D6-92D8-F5515673172A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F1B6C69B-F935-4903-AC65-94192232BCD5}" type="datetime1">
              <a:rPr lang="nl-BE" smtClean="0"/>
              <a:t>5/10/2024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Faculty, department, unit ...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542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100.e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600.png"/><Relationship Id="rId10" Type="http://schemas.openxmlformats.org/officeDocument/2006/relationships/image" Target="../media/image1100.png"/><Relationship Id="rId4" Type="http://schemas.openxmlformats.org/officeDocument/2006/relationships/image" Target="../media/image1500.png"/><Relationship Id="rId9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8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0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4" Type="http://schemas.openxmlformats.org/officeDocument/2006/relationships/image" Target="../media/image12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150.png"/><Relationship Id="rId4" Type="http://schemas.openxmlformats.org/officeDocument/2006/relationships/image" Target="../media/image12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1.png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4" Type="http://schemas.openxmlformats.org/officeDocument/2006/relationships/image" Target="../media/image12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0.png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0.png"/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30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15.xm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0.png"/><Relationship Id="rId3" Type="http://schemas.openxmlformats.org/officeDocument/2006/relationships/image" Target="../media/image1460.png"/><Relationship Id="rId7" Type="http://schemas.openxmlformats.org/officeDocument/2006/relationships/image" Target="../media/image1510.png"/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90.png"/><Relationship Id="rId5" Type="http://schemas.openxmlformats.org/officeDocument/2006/relationships/image" Target="../media/image1480.png"/><Relationship Id="rId4" Type="http://schemas.openxmlformats.org/officeDocument/2006/relationships/image" Target="../media/image1470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s://cfp.physics.northwestern.edu/gabrielse-group/acme-electron-edm.html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5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50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0.png"/><Relationship Id="rId4" Type="http://schemas.openxmlformats.org/officeDocument/2006/relationships/image" Target="../media/image155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5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4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6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2.png"/><Relationship Id="rId4" Type="http://schemas.openxmlformats.org/officeDocument/2006/relationships/image" Target="../media/image2010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10.png"/><Relationship Id="rId4" Type="http://schemas.openxmlformats.org/officeDocument/2006/relationships/image" Target="../media/image2010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10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00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1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1.jpe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211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jp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tmp"/><Relationship Id="rId2" Type="http://schemas.openxmlformats.org/officeDocument/2006/relationships/image" Target="../media/image235.tmp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physics.nist.gov/PhysRefData/ASD/levels_form.htm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mp"/><Relationship Id="rId5" Type="http://schemas.openxmlformats.org/officeDocument/2006/relationships/image" Target="../media/image53.wmf"/><Relationship Id="rId4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m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6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5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svg"/><Relationship Id="rId7" Type="http://schemas.openxmlformats.org/officeDocument/2006/relationships/image" Target="../media/image16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82.svg"/><Relationship Id="rId10" Type="http://schemas.openxmlformats.org/officeDocument/2006/relationships/image" Target="../media/image330.png"/><Relationship Id="rId4" Type="http://schemas.openxmlformats.org/officeDocument/2006/relationships/image" Target="../media/image81.png"/><Relationship Id="rId9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svg"/><Relationship Id="rId7" Type="http://schemas.openxmlformats.org/officeDocument/2006/relationships/image" Target="../media/image16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82.svg"/><Relationship Id="rId10" Type="http://schemas.openxmlformats.org/officeDocument/2006/relationships/image" Target="../media/image330.png"/><Relationship Id="rId4" Type="http://schemas.openxmlformats.org/officeDocument/2006/relationships/image" Target="../media/image81.png"/><Relationship Id="rId9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E0365-F37B-9D54-551E-74A68F985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9" r="9089" b="11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6199113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tx1"/>
                </a:solidFill>
                <a:latin typeface="+mj-lt"/>
              </a:rPr>
              <a:t>Nuclear and fundamental physics with atomic probes</a:t>
            </a: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6071503" cy="152044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Ruben de Groote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ruben.degroote@kuleuven.be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Selected topics in Nuclear and Atomic Physics 2024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28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BAF37E-EFC5-4B11-A5C9-6F9F085F7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057556" cy="4464000"/>
          </a:xfrm>
        </p:spPr>
        <p:txBody>
          <a:bodyPr>
            <a:normAutofit/>
          </a:bodyPr>
          <a:lstStyle/>
          <a:p>
            <a:r>
              <a:rPr lang="en-US" sz="2000" dirty="0"/>
              <a:t>Different elements have different absorption lines, because they have a different (quantum) structure</a:t>
            </a:r>
          </a:p>
          <a:p>
            <a:r>
              <a:rPr lang="en-US" sz="2000" dirty="0"/>
              <a:t>Every dark line corresponds to a transition between two bound states of the atom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CEE49-3064-48EA-B8EB-642B5D79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0485CA-AB9F-4F5F-9DDE-DDC4A955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the atom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DB3AD4-D11E-4D9A-B2DC-E87250CD3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05"/>
          <a:stretch/>
        </p:blipFill>
        <p:spPr>
          <a:xfrm>
            <a:off x="7369854" y="416323"/>
            <a:ext cx="3910595" cy="6117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1E908-91DB-4140-BD75-646A7BA5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0" y="182586"/>
            <a:ext cx="6058746" cy="64683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F956E1-FF58-4878-9654-05D937D33C1E}"/>
              </a:ext>
            </a:extLst>
          </p:cNvPr>
          <p:cNvSpPr/>
          <p:nvPr/>
        </p:nvSpPr>
        <p:spPr>
          <a:xfrm>
            <a:off x="9027622" y="972589"/>
            <a:ext cx="2252827" cy="764772"/>
          </a:xfrm>
          <a:prstGeom prst="roundRect">
            <a:avLst/>
          </a:prstGeom>
          <a:noFill/>
          <a:ln w="38100">
            <a:solidFill>
              <a:srgbClr val="FF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7840E-21D0-B6CD-9795-C9D819C591A8}"/>
              </a:ext>
            </a:extLst>
          </p:cNvPr>
          <p:cNvSpPr txBox="1"/>
          <p:nvPr/>
        </p:nvSpPr>
        <p:spPr>
          <a:xfrm>
            <a:off x="7419902" y="4699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Yb</a:t>
            </a:r>
            <a:r>
              <a:rPr lang="en-GB" b="1" baseline="30000" dirty="0"/>
              <a:t>+</a:t>
            </a:r>
            <a:endParaRPr lang="LID4096" b="1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5BB5F-EF1F-C6ED-DA8E-8FC9E5B2ADCA}"/>
              </a:ext>
            </a:extLst>
          </p:cNvPr>
          <p:cNvSpPr txBox="1"/>
          <p:nvPr/>
        </p:nvSpPr>
        <p:spPr>
          <a:xfrm>
            <a:off x="7369844" y="1346649"/>
            <a:ext cx="205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101"/>
                </a:solidFill>
              </a:rPr>
              <a:t>Fine structure</a:t>
            </a:r>
          </a:p>
        </p:txBody>
      </p:sp>
    </p:spTree>
    <p:extLst>
      <p:ext uri="{BB962C8B-B14F-4D97-AF65-F5344CB8AC3E}">
        <p14:creationId xmlns:p14="http://schemas.microsoft.com/office/powerpoint/2010/main" val="1751364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7557E-431E-49B0-8B45-D65ADC73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100</a:t>
            </a:fld>
            <a:endParaRPr lang="fi-FI" dirty="0"/>
          </a:p>
        </p:txBody>
      </p:sp>
      <p:pic>
        <p:nvPicPr>
          <p:cNvPr id="15" name="Picture 2" descr="https://ars.els-cdn.com/content/image/1-s2.0-S0146641015000915-gr1_lrg.jpg">
            <a:extLst>
              <a:ext uri="{FF2B5EF4-FFF2-40B4-BE49-F238E27FC236}">
                <a16:creationId xmlns:a16="http://schemas.microsoft.com/office/drawing/2014/main" id="{5FF264CE-3352-4073-9329-26BDFB3E1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01" y="372536"/>
            <a:ext cx="8223965" cy="539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7A323E3-D8B3-489E-99EC-50F68DAE349E}"/>
              </a:ext>
            </a:extLst>
          </p:cNvPr>
          <p:cNvSpPr txBox="1">
            <a:spLocks/>
          </p:cNvSpPr>
          <p:nvPr/>
        </p:nvSpPr>
        <p:spPr>
          <a:xfrm>
            <a:off x="6330689" y="3804321"/>
            <a:ext cx="5556511" cy="2312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key role will be played by facilities who can produce these elements in good quantities!</a:t>
            </a:r>
          </a:p>
          <a:p>
            <a:pPr lvl="1"/>
            <a:r>
              <a:rPr lang="en-US" sz="2000" dirty="0"/>
              <a:t>GSI/FAIR, NSCL/FRIB, GANIL, …</a:t>
            </a:r>
          </a:p>
          <a:p>
            <a:r>
              <a:rPr lang="en-US" sz="2000" dirty="0"/>
              <a:t>Still, significant work will need to be done to handle the complex atomic structure of these elements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D32C069C-CE4A-4296-8B0B-417CD8DC179E}"/>
              </a:ext>
            </a:extLst>
          </p:cNvPr>
          <p:cNvSpPr txBox="1">
            <a:spLocks/>
          </p:cNvSpPr>
          <p:nvPr/>
        </p:nvSpPr>
        <p:spPr>
          <a:xfrm>
            <a:off x="263806" y="1710292"/>
            <a:ext cx="2672274" cy="1518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891" indent="-342891" algn="l" defTabSz="457189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Font typeface="Arial"/>
              <a:buChar char="•"/>
              <a:defRPr sz="3200" kern="1200">
                <a:solidFill>
                  <a:schemeClr val="tx2"/>
                </a:solidFill>
                <a:latin typeface="Helvetica" pitchFamily="34" charset="0"/>
                <a:ea typeface="+mn-ea"/>
                <a:cs typeface="Helvetica"/>
              </a:defRPr>
            </a:lvl1pPr>
            <a:lvl2pPr marL="742932" indent="-285744" algn="l" defTabSz="457189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FontTx/>
              <a:buBlip>
                <a:blip r:embed="rId3"/>
              </a:buBlip>
              <a:defRPr sz="2800" kern="1200">
                <a:solidFill>
                  <a:schemeClr val="tx2"/>
                </a:solidFill>
                <a:latin typeface="Helvetica" pitchFamily="34" charset="0"/>
                <a:ea typeface="+mn-ea"/>
                <a:cs typeface="Helvetica"/>
              </a:defRPr>
            </a:lvl2pPr>
            <a:lvl3pPr marL="1144771" indent="-228594" algn="l" defTabSz="457189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2"/>
                </a:solidFill>
                <a:latin typeface="Helvetica" pitchFamily="34" charset="0"/>
                <a:ea typeface="+mn-ea"/>
                <a:cs typeface="Helvetica"/>
              </a:defRPr>
            </a:lvl3pPr>
            <a:lvl4pPr marL="1600160" indent="-228594" algn="l" defTabSz="457189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Font typeface="Arial"/>
              <a:buChar char="–"/>
              <a:defRPr sz="2000" kern="1200">
                <a:solidFill>
                  <a:schemeClr val="tx2"/>
                </a:solidFill>
                <a:latin typeface="Helvetica" pitchFamily="34" charset="0"/>
                <a:ea typeface="+mn-ea"/>
                <a:cs typeface="Helvetica"/>
              </a:defRPr>
            </a:lvl4pPr>
            <a:lvl5pPr marL="2057349" indent="-228594" algn="l" defTabSz="457189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accent1"/>
              </a:buClr>
              <a:buFont typeface="Arial"/>
              <a:buChar char="»"/>
              <a:defRPr sz="2000" kern="1200">
                <a:solidFill>
                  <a:schemeClr val="tx2"/>
                </a:solidFill>
                <a:latin typeface="Helvetica" pitchFamily="34" charset="0"/>
                <a:ea typeface="+mn-ea"/>
                <a:cs typeface="Helvetica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Refractory elements and very light elements remain a huge challenge</a:t>
            </a:r>
          </a:p>
        </p:txBody>
      </p:sp>
      <p:sp>
        <p:nvSpPr>
          <p:cNvPr id="18" name="Arrow: Right 8">
            <a:extLst>
              <a:ext uri="{FF2B5EF4-FFF2-40B4-BE49-F238E27FC236}">
                <a16:creationId xmlns:a16="http://schemas.microsoft.com/office/drawing/2014/main" id="{3B52184F-E97B-459F-9158-0F6C08BFA170}"/>
              </a:ext>
            </a:extLst>
          </p:cNvPr>
          <p:cNvSpPr/>
          <p:nvPr/>
        </p:nvSpPr>
        <p:spPr>
          <a:xfrm rot="1549144">
            <a:off x="2808079" y="2995268"/>
            <a:ext cx="1664720" cy="341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9">
            <a:extLst>
              <a:ext uri="{FF2B5EF4-FFF2-40B4-BE49-F238E27FC236}">
                <a16:creationId xmlns:a16="http://schemas.microsoft.com/office/drawing/2014/main" id="{6414A324-3AF9-4687-80D4-FA20B25A41C2}"/>
              </a:ext>
            </a:extLst>
          </p:cNvPr>
          <p:cNvSpPr/>
          <p:nvPr/>
        </p:nvSpPr>
        <p:spPr>
          <a:xfrm rot="175001">
            <a:off x="3104934" y="1832195"/>
            <a:ext cx="3542478" cy="341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0">
            <a:extLst>
              <a:ext uri="{FF2B5EF4-FFF2-40B4-BE49-F238E27FC236}">
                <a16:creationId xmlns:a16="http://schemas.microsoft.com/office/drawing/2014/main" id="{3D2F8AD4-8AFB-45CA-8EB3-02C8F02BDBD8}"/>
              </a:ext>
            </a:extLst>
          </p:cNvPr>
          <p:cNvSpPr/>
          <p:nvPr/>
        </p:nvSpPr>
        <p:spPr>
          <a:xfrm rot="1086064">
            <a:off x="3055742" y="2388205"/>
            <a:ext cx="2133559" cy="341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11">
            <a:extLst>
              <a:ext uri="{FF2B5EF4-FFF2-40B4-BE49-F238E27FC236}">
                <a16:creationId xmlns:a16="http://schemas.microsoft.com/office/drawing/2014/main" id="{A8DBC88D-52CE-4120-9699-BAB0E4B84060}"/>
              </a:ext>
            </a:extLst>
          </p:cNvPr>
          <p:cNvSpPr/>
          <p:nvPr/>
        </p:nvSpPr>
        <p:spPr>
          <a:xfrm rot="3971112">
            <a:off x="1007301" y="4045715"/>
            <a:ext cx="1651000" cy="341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D7E278-9632-4DC7-8790-2F22ADE6A192}"/>
              </a:ext>
            </a:extLst>
          </p:cNvPr>
          <p:cNvSpPr/>
          <p:nvPr/>
        </p:nvSpPr>
        <p:spPr>
          <a:xfrm rot="19966856">
            <a:off x="8270648" y="347865"/>
            <a:ext cx="1845425" cy="99550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1406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5198CF-93BF-36AF-247B-7589829C8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Atomic electrons ‘spy’ on the properties of the nucleus</a:t>
            </a:r>
          </a:p>
          <a:p>
            <a:r>
              <a:rPr lang="en-GB" dirty="0"/>
              <a:t>Atoms can be precisely manipulated and interrogated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Symbol" panose="05050102010706020507" pitchFamily="18" charset="2"/>
              <a:buChar char="Þ"/>
            </a:pPr>
            <a:r>
              <a:rPr lang="en-GB" dirty="0"/>
              <a:t> Atomic spectroscopy is a powerful probe for many properties of nuclei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dirty="0"/>
              <a:t> Observables are generally nuclear-model independent!</a:t>
            </a:r>
          </a:p>
          <a:p>
            <a:endParaRPr lang="en-GB" dirty="0"/>
          </a:p>
          <a:p>
            <a:r>
              <a:rPr lang="en-GB" dirty="0"/>
              <a:t>Important note: any experiment always measures a </a:t>
            </a:r>
            <a:r>
              <a:rPr lang="en-GB" b="1" dirty="0"/>
              <a:t>product of an atomic matrix element and a nuclear property</a:t>
            </a:r>
          </a:p>
          <a:p>
            <a:pPr lvl="1"/>
            <a:r>
              <a:rPr lang="en-GB" dirty="0"/>
              <a:t>Atomic matrix elements: can be calculated… </a:t>
            </a:r>
          </a:p>
          <a:p>
            <a:pPr lvl="2"/>
            <a:r>
              <a:rPr lang="en-GB" sz="2400" dirty="0"/>
              <a:t>but this is not easy! </a:t>
            </a:r>
          </a:p>
          <a:p>
            <a:pPr lvl="2"/>
            <a:r>
              <a:rPr lang="en-GB" sz="2400" dirty="0"/>
              <a:t>Precision is limited, accuracy can be unknown.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DDA94-9CBC-E8A7-CA12-F02E6B18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156ADC-B486-F0B1-5C30-BB4EE4C1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496C0-B7D4-EBE9-9B22-5FB482D8E2DE}"/>
              </a:ext>
            </a:extLst>
          </p:cNvPr>
          <p:cNvSpPr txBox="1"/>
          <p:nvPr/>
        </p:nvSpPr>
        <p:spPr>
          <a:xfrm>
            <a:off x="6897421" y="207036"/>
            <a:ext cx="519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Next lecture: fundamental physics</a:t>
            </a:r>
            <a:endParaRPr lang="LID4096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478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37A617-2A1D-CDBD-C778-8DC93A98A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DD786A-84A3-4296-3179-DB975D38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960627-3821-4EF6-ED37-D04EDF47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449205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840DCB-CBA7-ABAA-542B-AF7A4923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I: nuclear physics</a:t>
            </a:r>
            <a:br>
              <a:rPr lang="en-GB" dirty="0"/>
            </a:b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7F5AA-D187-6357-2F2B-1466422C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1003-DD7A-448A-9A72-A9C2DD6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103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200F3-17E2-BF69-E74F-AD88049DA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893DBE-273A-A7FE-1C66-64AEE7C04C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31362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840DCB-CBA7-ABAA-542B-AF7A4923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I: nuclear physics</a:t>
            </a:r>
            <a:br>
              <a:rPr lang="en-GB" dirty="0"/>
            </a:br>
            <a:r>
              <a:rPr lang="en-GB" dirty="0"/>
              <a:t>a.k.a. my career so far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7F5AA-D187-6357-2F2B-1466422C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1003-DD7A-448A-9A72-A9C2DD6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104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200F3-17E2-BF69-E74F-AD88049DA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893DBE-273A-A7FE-1C66-64AEE7C04C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72433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BD60EF-B033-E612-380A-3CA9B06B0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555119" cy="1980143"/>
          </a:xfrm>
        </p:spPr>
        <p:txBody>
          <a:bodyPr/>
          <a:lstStyle/>
          <a:p>
            <a:r>
              <a:rPr lang="en-GB" dirty="0"/>
              <a:t>Electrons probe nuclear properties</a:t>
            </a:r>
          </a:p>
          <a:p>
            <a:pPr lvl="1"/>
            <a:r>
              <a:rPr lang="en-GB" dirty="0"/>
              <a:t>HFS: spin, moments</a:t>
            </a:r>
          </a:p>
          <a:p>
            <a:pPr lvl="1"/>
            <a:r>
              <a:rPr lang="en-GB" dirty="0"/>
              <a:t>Isotope shifts: size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65FDA2-269E-1D0D-4125-9A3C29BC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933D10-7D35-2351-ED7E-7EBE53932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Last lecture…</a:t>
            </a:r>
            <a:endParaRPr lang="LID4096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2B6869-0110-5E08-A340-335555DB7EF6}"/>
              </a:ext>
            </a:extLst>
          </p:cNvPr>
          <p:cNvGrpSpPr/>
          <p:nvPr/>
        </p:nvGrpSpPr>
        <p:grpSpPr>
          <a:xfrm>
            <a:off x="7022709" y="36950"/>
            <a:ext cx="5555120" cy="3333407"/>
            <a:chOff x="3297554" y="1566000"/>
            <a:chExt cx="6419849" cy="45317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10DC36-137B-E638-2DE3-0F1D212EFCBC}"/>
                </a:ext>
              </a:extLst>
            </p:cNvPr>
            <p:cNvSpPr txBox="1"/>
            <p:nvPr/>
          </p:nvSpPr>
          <p:spPr>
            <a:xfrm>
              <a:off x="4592954" y="5369511"/>
              <a:ext cx="3124200" cy="72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Point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nuclear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charge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:</a:t>
              </a:r>
            </a:p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Coulomb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potential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(-1/r)</a:t>
              </a:r>
              <a:endParaRPr lang="en-US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13FE2A-FD66-571E-3E4E-ED5740E3FB7E}"/>
                </a:ext>
              </a:extLst>
            </p:cNvPr>
            <p:cNvSpPr txBox="1"/>
            <p:nvPr/>
          </p:nvSpPr>
          <p:spPr>
            <a:xfrm>
              <a:off x="5402578" y="3350211"/>
              <a:ext cx="4314825" cy="93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dirty="0" err="1">
                  <a:latin typeface="+mj-lt"/>
                </a:rPr>
                <a:t>Potential</a:t>
              </a:r>
              <a:r>
                <a:rPr lang="fi-FI" sz="1600" dirty="0">
                  <a:latin typeface="+mj-lt"/>
                </a:rPr>
                <a:t> is </a:t>
              </a:r>
              <a:r>
                <a:rPr lang="fi-FI" sz="1600" dirty="0" err="1">
                  <a:latin typeface="+mj-lt"/>
                </a:rPr>
                <a:t>slightly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deeper</a:t>
              </a:r>
              <a:r>
                <a:rPr lang="fi-FI" sz="1600" dirty="0">
                  <a:latin typeface="+mj-lt"/>
                </a:rPr>
                <a:t> for the</a:t>
              </a:r>
            </a:p>
            <a:p>
              <a:r>
                <a:rPr lang="fi-FI" sz="1600" dirty="0" err="1">
                  <a:latin typeface="+mj-lt"/>
                </a:rPr>
                <a:t>smaller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isotope</a:t>
              </a:r>
              <a:r>
                <a:rPr lang="fi-FI" sz="1600" dirty="0">
                  <a:latin typeface="+mj-lt"/>
                </a:rPr>
                <a:t>: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s-electrons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more</a:t>
              </a:r>
              <a:endParaRPr lang="fi-FI" sz="1600" dirty="0">
                <a:latin typeface="+mj-lt"/>
              </a:endParaRPr>
            </a:p>
            <a:p>
              <a:r>
                <a:rPr lang="fi-FI" sz="1600" dirty="0" err="1">
                  <a:latin typeface="+mj-lt"/>
                </a:rPr>
                <a:t>tightly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bound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9" name="Picture 40">
              <a:extLst>
                <a:ext uri="{FF2B5EF4-FFF2-40B4-BE49-F238E27FC236}">
                  <a16:creationId xmlns:a16="http://schemas.microsoft.com/office/drawing/2014/main" id="{F9BCD395-B1C2-9370-0E3B-D2DC810F4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97554" y="1766025"/>
              <a:ext cx="5486400" cy="423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5">
              <a:extLst>
                <a:ext uri="{FF2B5EF4-FFF2-40B4-BE49-F238E27FC236}">
                  <a16:creationId xmlns:a16="http://schemas.microsoft.com/office/drawing/2014/main" id="{01A47F32-7D52-F1F3-47D0-BA1BDE4A3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4028" y="1566000"/>
              <a:ext cx="1664605" cy="1720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F9946A-05F9-823E-324A-E7660D34ED73}"/>
                </a:ext>
              </a:extLst>
            </p:cNvPr>
            <p:cNvSpPr/>
            <p:nvPr/>
          </p:nvSpPr>
          <p:spPr>
            <a:xfrm>
              <a:off x="3440429" y="4375875"/>
              <a:ext cx="714375" cy="1019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D1E697-8A75-022B-6049-AB3115ADDBBE}"/>
                </a:ext>
              </a:extLst>
            </p:cNvPr>
            <p:cNvSpPr/>
            <p:nvPr/>
          </p:nvSpPr>
          <p:spPr>
            <a:xfrm>
              <a:off x="8374379" y="2175600"/>
              <a:ext cx="295275" cy="447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705C78-68C6-72D8-D895-4091E646627D}"/>
                </a:ext>
              </a:extLst>
            </p:cNvPr>
            <p:cNvSpPr txBox="1"/>
            <p:nvPr/>
          </p:nvSpPr>
          <p:spPr>
            <a:xfrm>
              <a:off x="3414028" y="4358009"/>
              <a:ext cx="664718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err="1">
                  <a:latin typeface="+mj-lt"/>
                </a:rPr>
                <a:t>V(r</a:t>
              </a:r>
              <a:r>
                <a:rPr lang="fi-FI" sz="2400" dirty="0">
                  <a:latin typeface="+mj-lt"/>
                </a:rPr>
                <a:t>)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BF50BB-3873-3BB4-1464-E883044A2193}"/>
                </a:ext>
              </a:extLst>
            </p:cNvPr>
            <p:cNvSpPr txBox="1"/>
            <p:nvPr/>
          </p:nvSpPr>
          <p:spPr>
            <a:xfrm>
              <a:off x="8412479" y="2166075"/>
              <a:ext cx="273707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latin typeface="+mj-lt"/>
                </a:rPr>
                <a:t>r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5" name="Ovaal 13">
              <a:extLst>
                <a:ext uri="{FF2B5EF4-FFF2-40B4-BE49-F238E27FC236}">
                  <a16:creationId xmlns:a16="http://schemas.microsoft.com/office/drawing/2014/main" id="{D711A8C4-DB6B-2EDF-A466-B70340CB32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9866" y="5657849"/>
              <a:ext cx="72000" cy="72000"/>
            </a:xfrm>
            <a:prstGeom prst="ellipse">
              <a:avLst/>
            </a:prstGeom>
            <a:solidFill>
              <a:srgbClr val="F352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B4C8FE9-289D-A033-6259-FD2A453130A2}"/>
                </a:ext>
              </a:extLst>
            </p:cNvPr>
            <p:cNvSpPr/>
            <p:nvPr/>
          </p:nvSpPr>
          <p:spPr>
            <a:xfrm>
              <a:off x="4176757" y="565398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  <a:cs typeface="Helvetica" panose="020B0604020202020204" pitchFamily="34" charset="0"/>
              </a:endParaRPr>
            </a:p>
          </p:txBody>
        </p:sp>
        <p:pic>
          <p:nvPicPr>
            <p:cNvPr id="17" name="Afbeelding 80">
              <a:extLst>
                <a:ext uri="{FF2B5EF4-FFF2-40B4-BE49-F238E27FC236}">
                  <a16:creationId xmlns:a16="http://schemas.microsoft.com/office/drawing/2014/main" id="{2A2B9922-29A3-81CA-9B57-DD86DA53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4184" y="5480778"/>
              <a:ext cx="467735" cy="454105"/>
            </a:xfrm>
            <a:prstGeom prst="rect">
              <a:avLst/>
            </a:prstGeom>
          </p:spPr>
        </p:pic>
        <p:cxnSp>
          <p:nvCxnSpPr>
            <p:cNvPr id="18" name="Curved Connector 58">
              <a:extLst>
                <a:ext uri="{FF2B5EF4-FFF2-40B4-BE49-F238E27FC236}">
                  <a16:creationId xmlns:a16="http://schemas.microsoft.com/office/drawing/2014/main" id="{B00B0EAD-5494-2AF3-C06D-A69389488D2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5040598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60">
              <a:extLst>
                <a:ext uri="{FF2B5EF4-FFF2-40B4-BE49-F238E27FC236}">
                  <a16:creationId xmlns:a16="http://schemas.microsoft.com/office/drawing/2014/main" id="{14B89D59-84F7-0297-0E43-4BA17EE4473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2072"/>
                <a:gd name="adj2" fmla="val 3925102"/>
                <a:gd name="adj3" fmla="val 117438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urved Connector 74">
              <a:extLst>
                <a:ext uri="{FF2B5EF4-FFF2-40B4-BE49-F238E27FC236}">
                  <a16:creationId xmlns:a16="http://schemas.microsoft.com/office/drawing/2014/main" id="{B690E5C3-FCB8-FB81-7667-AB083ADD3CC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-4897441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75">
              <a:extLst>
                <a:ext uri="{FF2B5EF4-FFF2-40B4-BE49-F238E27FC236}">
                  <a16:creationId xmlns:a16="http://schemas.microsoft.com/office/drawing/2014/main" id="{58593E80-33A9-7AE1-9B87-6DE011E5883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3861"/>
                <a:gd name="adj2" fmla="val -3781945"/>
                <a:gd name="adj3" fmla="val 115649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55">
              <a:extLst>
                <a:ext uri="{FF2B5EF4-FFF2-40B4-BE49-F238E27FC236}">
                  <a16:creationId xmlns:a16="http://schemas.microsoft.com/office/drawing/2014/main" id="{5BDFDACC-66BA-F4D6-E6EB-532526961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7378" y="5320109"/>
              <a:ext cx="0" cy="777686"/>
            </a:xfrm>
            <a:prstGeom prst="straightConnector1">
              <a:avLst/>
            </a:prstGeom>
            <a:ln w="47625">
              <a:solidFill>
                <a:srgbClr val="92D05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45">
              <a:extLst>
                <a:ext uri="{FF2B5EF4-FFF2-40B4-BE49-F238E27FC236}">
                  <a16:creationId xmlns:a16="http://schemas.microsoft.com/office/drawing/2014/main" id="{A7B31FA2-846D-87A8-B3F1-1C4502E73FD6}"/>
                </a:ext>
              </a:extLst>
            </p:cNvPr>
            <p:cNvSpPr>
              <a:spLocks noChangeAspect="1"/>
            </p:cNvSpPr>
            <p:nvPr/>
          </p:nvSpPr>
          <p:spPr bwMode="auto">
            <a:xfrm rot="1284754" flipH="1">
              <a:off x="3550778" y="5572625"/>
              <a:ext cx="1299499" cy="299204"/>
            </a:xfrm>
            <a:custGeom>
              <a:avLst/>
              <a:gdLst>
                <a:gd name="G0" fmla="+- 21600 0 0"/>
                <a:gd name="G1" fmla="+- 19281 0 0"/>
                <a:gd name="G2" fmla="+- 21600 0 0"/>
                <a:gd name="T0" fmla="*/ 31337 w 43200"/>
                <a:gd name="T1" fmla="*/ 0 h 40881"/>
                <a:gd name="T2" fmla="*/ 11412 w 43200"/>
                <a:gd name="T3" fmla="*/ 234 h 40881"/>
                <a:gd name="T4" fmla="*/ 21600 w 43200"/>
                <a:gd name="T5" fmla="*/ 19281 h 40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0881" fill="none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</a:path>
                <a:path w="43200" h="40881" stroke="0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  <a:lnTo>
                    <a:pt x="21600" y="19281"/>
                  </a:lnTo>
                  <a:close/>
                </a:path>
              </a:pathLst>
            </a:custGeom>
            <a:noFill/>
            <a:ln>
              <a:solidFill>
                <a:srgbClr val="92D050"/>
              </a:solidFill>
              <a:headEnd/>
              <a:tailEnd type="arrow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+mj-lt"/>
                <a:cs typeface="Helvetica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C326167-6440-A6DD-CEEB-8C02BF8DB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81" y="3463193"/>
            <a:ext cx="3006901" cy="919466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6619B7B-501D-4F04-77BC-3329ED9F3B98}"/>
              </a:ext>
            </a:extLst>
          </p:cNvPr>
          <p:cNvCxnSpPr>
            <a:cxnSpLocks/>
          </p:cNvCxnSpPr>
          <p:nvPr/>
        </p:nvCxnSpPr>
        <p:spPr>
          <a:xfrm flipH="1">
            <a:off x="1955067" y="4051629"/>
            <a:ext cx="899392" cy="85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4C1113A-BF6C-1D81-89D4-94D26714ADE6}"/>
              </a:ext>
            </a:extLst>
          </p:cNvPr>
          <p:cNvSpPr txBox="1"/>
          <p:nvPr/>
        </p:nvSpPr>
        <p:spPr>
          <a:xfrm>
            <a:off x="284358" y="4909763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electromagnetic </a:t>
            </a:r>
            <a:br>
              <a:rPr lang="en-US" dirty="0"/>
            </a:br>
            <a:r>
              <a:rPr lang="en-US" dirty="0"/>
              <a:t>moment</a:t>
            </a:r>
            <a:endParaRPr lang="LID4096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6B5CB1-C46E-A8AA-48D0-F48A2491A0B5}"/>
              </a:ext>
            </a:extLst>
          </p:cNvPr>
          <p:cNvCxnSpPr>
            <a:cxnSpLocks/>
          </p:cNvCxnSpPr>
          <p:nvPr/>
        </p:nvCxnSpPr>
        <p:spPr>
          <a:xfrm>
            <a:off x="3582055" y="3985681"/>
            <a:ext cx="1051328" cy="56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AF30B5-D6B8-9AFF-5AF9-FB38A17E1C7A}"/>
              </a:ext>
            </a:extLst>
          </p:cNvPr>
          <p:cNvSpPr txBox="1"/>
          <p:nvPr/>
        </p:nvSpPr>
        <p:spPr>
          <a:xfrm>
            <a:off x="3242001" y="4576831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Fields generated by </a:t>
            </a:r>
            <a:br>
              <a:rPr lang="en-US" dirty="0"/>
            </a:br>
            <a:r>
              <a:rPr lang="en-US" dirty="0"/>
              <a:t>the electrons</a:t>
            </a:r>
            <a:endParaRPr lang="LID4096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3FD714-CEE1-BD70-A0E2-5C85144A60A0}"/>
              </a:ext>
            </a:extLst>
          </p:cNvPr>
          <p:cNvGrpSpPr/>
          <p:nvPr/>
        </p:nvGrpSpPr>
        <p:grpSpPr>
          <a:xfrm>
            <a:off x="5963145" y="3676899"/>
            <a:ext cx="6165706" cy="3029778"/>
            <a:chOff x="1515142" y="2090010"/>
            <a:chExt cx="5492052" cy="2698749"/>
          </a:xfrm>
          <a:solidFill>
            <a:schemeClr val="bg1"/>
          </a:solidFill>
        </p:grpSpPr>
        <p:sp>
          <p:nvSpPr>
            <p:cNvPr id="30" name="Text Box 3">
              <a:extLst>
                <a:ext uri="{FF2B5EF4-FFF2-40B4-BE49-F238E27FC236}">
                  <a16:creationId xmlns:a16="http://schemas.microsoft.com/office/drawing/2014/main" id="{14EF02ED-400D-3C35-CA47-17F686455E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5142" y="2090010"/>
              <a:ext cx="1468672" cy="646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 dirty="0" err="1">
                  <a:solidFill>
                    <a:srgbClr val="008000"/>
                  </a:solidFill>
                  <a:latin typeface="Symbol" pitchFamily="18" charset="2"/>
                  <a:cs typeface="Arial" pitchFamily="34" charset="0"/>
                </a:rPr>
                <a:t>dn</a:t>
              </a:r>
              <a:r>
                <a:rPr lang="en-US" sz="3600" baseline="-25000" dirty="0" err="1">
                  <a:solidFill>
                    <a:srgbClr val="008000"/>
                  </a:solidFill>
                  <a:latin typeface="+mj-lt"/>
                  <a:cs typeface="Arial" pitchFamily="34" charset="0"/>
                </a:rPr>
                <a:t>IS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= </a:t>
              </a:r>
              <a:endParaRPr lang="de-DE" sz="3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1D9001ED-9FAF-299F-99ED-886493497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742" y="2090010"/>
              <a:ext cx="1044574" cy="6413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 dirty="0" err="1">
                  <a:solidFill>
                    <a:schemeClr val="accent2"/>
                  </a:solidFill>
                  <a:latin typeface="Symbol" pitchFamily="18" charset="2"/>
                  <a:cs typeface="Arial" pitchFamily="34" charset="0"/>
                </a:rPr>
                <a:t>dn</a:t>
              </a:r>
              <a:r>
                <a:rPr lang="en-US" sz="3600" baseline="-25000" dirty="0" err="1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FS</a:t>
              </a:r>
              <a:endParaRPr lang="de-DE" sz="3600" baseline="-25000" dirty="0">
                <a:solidFill>
                  <a:schemeClr val="accent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2" name="Line 5">
              <a:extLst>
                <a:ext uri="{FF2B5EF4-FFF2-40B4-BE49-F238E27FC236}">
                  <a16:creationId xmlns:a16="http://schemas.microsoft.com/office/drawing/2014/main" id="{CB93DB7C-14DE-C35D-F7E3-CCFBA34062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5692" y="2718660"/>
              <a:ext cx="0" cy="28575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87CDCE35-B807-014A-D790-1A1B2B1F0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4842" y="2090010"/>
              <a:ext cx="1120775" cy="6413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 dirty="0" err="1">
                  <a:solidFill>
                    <a:srgbClr val="FF3300"/>
                  </a:solidFill>
                  <a:latin typeface="Symbol" pitchFamily="18" charset="2"/>
                  <a:cs typeface="Arial" pitchFamily="34" charset="0"/>
                </a:rPr>
                <a:t>dn</a:t>
              </a:r>
              <a:r>
                <a:rPr lang="en-US" sz="3600" baseline="-25000" dirty="0" err="1">
                  <a:solidFill>
                    <a:srgbClr val="FF3300"/>
                  </a:solidFill>
                  <a:latin typeface="+mj-lt"/>
                  <a:cs typeface="Arial" pitchFamily="34" charset="0"/>
                </a:rPr>
                <a:t>MS</a:t>
              </a:r>
              <a:endParaRPr lang="de-DE" sz="3600" baseline="-25000" dirty="0">
                <a:solidFill>
                  <a:srgbClr val="FF3300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E8524847-7B99-820B-AC7B-35DFB0A9D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642" y="2090010"/>
              <a:ext cx="450850" cy="6413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>
                  <a:latin typeface="Arial" pitchFamily="34" charset="0"/>
                  <a:cs typeface="Arial" pitchFamily="34" charset="0"/>
                </a:rPr>
                <a:t>+</a:t>
              </a:r>
              <a:endParaRPr lang="de-DE" sz="3600" baseline="-250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5" name="Group 10">
              <a:extLst>
                <a:ext uri="{FF2B5EF4-FFF2-40B4-BE49-F238E27FC236}">
                  <a16:creationId xmlns:a16="http://schemas.microsoft.com/office/drawing/2014/main" id="{029437B9-EA49-D72B-B715-3B374E60CF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0180" y="2942497"/>
              <a:ext cx="2273301" cy="942974"/>
              <a:chOff x="2079" y="1791"/>
              <a:chExt cx="1432" cy="594"/>
            </a:xfrm>
            <a:grpFill/>
          </p:grpSpPr>
          <p:sp>
            <p:nvSpPr>
              <p:cNvPr id="49" name="Rectangle 11">
                <a:extLst>
                  <a:ext uri="{FF2B5EF4-FFF2-40B4-BE49-F238E27FC236}">
                    <a16:creationId xmlns:a16="http://schemas.microsoft.com/office/drawing/2014/main" id="{B3736F5B-E54E-9FEA-5358-E44A62E1E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8" y="1920"/>
                <a:ext cx="973" cy="33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800" dirty="0">
                    <a:solidFill>
                      <a:srgbClr val="FF3300"/>
                    </a:solidFill>
                    <a:latin typeface="Symbol" pitchFamily="18" charset="2"/>
                    <a:cs typeface="Arial" pitchFamily="34" charset="0"/>
                    <a:sym typeface="Symbol" pitchFamily="18" charset="2"/>
                  </a:rPr>
                  <a:t>D</a:t>
                </a:r>
                <a:r>
                  <a:rPr lang="en-US" sz="28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|</a:t>
                </a:r>
                <a:r>
                  <a:rPr lang="en-US" sz="2800" baseline="-250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e</a:t>
                </a:r>
                <a:r>
                  <a:rPr lang="en-US" sz="28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(0)|</a:t>
                </a:r>
                <a:r>
                  <a:rPr lang="en-US" sz="2800" baseline="300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2</a:t>
                </a:r>
                <a:endParaRPr lang="de-DE" sz="2800" dirty="0">
                  <a:solidFill>
                    <a:srgbClr val="FF33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50" name="Rectangle 12">
                <a:extLst>
                  <a:ext uri="{FF2B5EF4-FFF2-40B4-BE49-F238E27FC236}">
                    <a16:creationId xmlns:a16="http://schemas.microsoft.com/office/drawing/2014/main" id="{7CCDB382-F2D5-399A-FF79-BF4F94E92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1791"/>
                <a:ext cx="495" cy="32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endParaRPr lang="de-DE" sz="2800" dirty="0">
                  <a:solidFill>
                    <a:srgbClr val="FF3300"/>
                  </a:solidFill>
                  <a:latin typeface="Comic Sans MS" pitchFamily="66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51" name="Line 13">
                <a:extLst>
                  <a:ext uri="{FF2B5EF4-FFF2-40B4-BE49-F238E27FC236}">
                    <a16:creationId xmlns:a16="http://schemas.microsoft.com/office/drawing/2014/main" id="{A647C289-676E-87FA-B432-DC3AE5804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8" y="2100"/>
                <a:ext cx="336" cy="0"/>
              </a:xfrm>
              <a:prstGeom prst="line">
                <a:avLst/>
              </a:prstGeom>
              <a:grp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14">
                <a:extLst>
                  <a:ext uri="{FF2B5EF4-FFF2-40B4-BE49-F238E27FC236}">
                    <a16:creationId xmlns:a16="http://schemas.microsoft.com/office/drawing/2014/main" id="{40E94656-D4E5-4DF0-560E-C7CA3351D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" y="2055"/>
                <a:ext cx="554" cy="33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fi-FI" sz="28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6h</a:t>
                </a:r>
                <a:r>
                  <a:rPr lang="el-GR" sz="28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ε</a:t>
                </a:r>
                <a:r>
                  <a:rPr lang="fi-FI" sz="2800" baseline="-250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0</a:t>
                </a:r>
                <a:endParaRPr lang="de-DE" sz="2800" baseline="-25000" dirty="0">
                  <a:solidFill>
                    <a:srgbClr val="FF33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</p:grpSp>
        <p:sp>
          <p:nvSpPr>
            <p:cNvPr id="36" name="Text Box 16">
              <a:extLst>
                <a:ext uri="{FF2B5EF4-FFF2-40B4-BE49-F238E27FC236}">
                  <a16:creationId xmlns:a16="http://schemas.microsoft.com/office/drawing/2014/main" id="{93B944F8-B51B-8FC1-EB36-C3D50F6AF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7830" y="4309335"/>
              <a:ext cx="1454150" cy="466725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dirty="0">
                  <a:solidFill>
                    <a:srgbClr val="FF3300"/>
                  </a:solidFill>
                  <a:latin typeface="+mj-lt"/>
                  <a:cs typeface="Arial" pitchFamily="34" charset="0"/>
                </a:rPr>
                <a:t>THEORY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AB9061D-759B-55A7-338A-E0591B7CFC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8242" y="2852010"/>
              <a:ext cx="1947863" cy="1457325"/>
              <a:chOff x="1488" y="1401"/>
              <a:chExt cx="1227" cy="918"/>
            </a:xfrm>
            <a:grpFill/>
          </p:grpSpPr>
          <p:sp>
            <p:nvSpPr>
              <p:cNvPr id="45" name="Line 18">
                <a:extLst>
                  <a:ext uri="{FF2B5EF4-FFF2-40B4-BE49-F238E27FC236}">
                    <a16:creationId xmlns:a16="http://schemas.microsoft.com/office/drawing/2014/main" id="{4DBD7990-4105-2D9D-DCA8-CB5016C6A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5" y="2127"/>
                <a:ext cx="0" cy="192"/>
              </a:xfrm>
              <a:prstGeom prst="line">
                <a:avLst/>
              </a:prstGeom>
              <a:grp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19">
                <a:extLst>
                  <a:ext uri="{FF2B5EF4-FFF2-40B4-BE49-F238E27FC236}">
                    <a16:creationId xmlns:a16="http://schemas.microsoft.com/office/drawing/2014/main" id="{648C5CA2-EA07-40D4-C852-809D7F918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112"/>
                <a:ext cx="1225" cy="0"/>
              </a:xfrm>
              <a:prstGeom prst="line">
                <a:avLst/>
              </a:prstGeom>
              <a:grp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20">
                <a:extLst>
                  <a:ext uri="{FF2B5EF4-FFF2-40B4-BE49-F238E27FC236}">
                    <a16:creationId xmlns:a16="http://schemas.microsoft.com/office/drawing/2014/main" id="{1E6B12B1-5989-5FD8-C2C5-63F9ACD52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88" y="1401"/>
                <a:ext cx="0" cy="720"/>
              </a:xfrm>
              <a:prstGeom prst="line">
                <a:avLst/>
              </a:prstGeom>
              <a:grp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21">
                <a:extLst>
                  <a:ext uri="{FF2B5EF4-FFF2-40B4-BE49-F238E27FC236}">
                    <a16:creationId xmlns:a16="http://schemas.microsoft.com/office/drawing/2014/main" id="{A53DADC3-77F8-C10D-C0FF-E19BFE7FC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5" y="1947"/>
                <a:ext cx="0" cy="172"/>
              </a:xfrm>
              <a:prstGeom prst="line">
                <a:avLst/>
              </a:prstGeom>
              <a:grp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 Box 23">
              <a:extLst>
                <a:ext uri="{FF2B5EF4-FFF2-40B4-BE49-F238E27FC236}">
                  <a16:creationId xmlns:a16="http://schemas.microsoft.com/office/drawing/2014/main" id="{59209180-C9F8-2183-BC49-F824628E04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3255" y="4322034"/>
              <a:ext cx="2239962" cy="466725"/>
            </a:xfrm>
            <a:prstGeom prst="rect">
              <a:avLst/>
            </a:prstGeom>
            <a:grpFill/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 dirty="0">
                  <a:solidFill>
                    <a:srgbClr val="008000"/>
                  </a:solidFill>
                  <a:latin typeface="+mj-lt"/>
                  <a:cs typeface="Arial" pitchFamily="34" charset="0"/>
                </a:rPr>
                <a:t>EXPERIMENT</a:t>
              </a:r>
            </a:p>
          </p:txBody>
        </p:sp>
        <p:sp>
          <p:nvSpPr>
            <p:cNvPr id="39" name="Line 24">
              <a:extLst>
                <a:ext uri="{FF2B5EF4-FFF2-40B4-BE49-F238E27FC236}">
                  <a16:creationId xmlns:a16="http://schemas.microsoft.com/office/drawing/2014/main" id="{7C3D16EE-C16B-C46C-6E73-651AAB982B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43780" y="2761523"/>
              <a:ext cx="0" cy="1447800"/>
            </a:xfrm>
            <a:prstGeom prst="lin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359545C3-2F02-CFBB-AEF0-2A5D78F38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942" y="2980598"/>
              <a:ext cx="737702" cy="5232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800" dirty="0">
                  <a:solidFill>
                    <a:srgbClr val="FF3300"/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  <a:sym typeface="Symbol" pitchFamily="18" charset="2"/>
                </a:rPr>
                <a:t>Ze</a:t>
              </a:r>
              <a:r>
                <a:rPr lang="en-US" sz="2800" baseline="30000" dirty="0">
                  <a:solidFill>
                    <a:srgbClr val="FF3300"/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  <a:sym typeface="Symbol" pitchFamily="18" charset="2"/>
                </a:rPr>
                <a:t>2</a:t>
              </a:r>
              <a:endParaRPr lang="de-DE" sz="2800" baseline="30000" dirty="0">
                <a:solidFill>
                  <a:srgbClr val="FF33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  <a:sym typeface="Symbol" pitchFamily="18" charset="2"/>
              </a:endParaRPr>
            </a:p>
          </p:txBody>
        </p:sp>
        <p:sp>
          <p:nvSpPr>
            <p:cNvPr id="41" name="Line 44">
              <a:extLst>
                <a:ext uri="{FF2B5EF4-FFF2-40B4-BE49-F238E27FC236}">
                  <a16:creationId xmlns:a16="http://schemas.microsoft.com/office/drawing/2014/main" id="{443BFEB7-1DF2-735F-2F53-40C15311CE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8305" y="2217010"/>
              <a:ext cx="1587" cy="719138"/>
            </a:xfrm>
            <a:prstGeom prst="line">
              <a:avLst/>
            </a:prstGeom>
            <a:grpFill/>
            <a:ln w="254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2" name="Line 45">
              <a:extLst>
                <a:ext uri="{FF2B5EF4-FFF2-40B4-BE49-F238E27FC236}">
                  <a16:creationId xmlns:a16="http://schemas.microsoft.com/office/drawing/2014/main" id="{EA3A6C9B-2785-2A0E-4E30-1CD845E1CD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5642" y="2217010"/>
              <a:ext cx="1588" cy="719138"/>
            </a:xfrm>
            <a:prstGeom prst="line">
              <a:avLst/>
            </a:prstGeom>
            <a:grpFill/>
            <a:ln w="254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3" name="Line 46">
              <a:extLst>
                <a:ext uri="{FF2B5EF4-FFF2-40B4-BE49-F238E27FC236}">
                  <a16:creationId xmlns:a16="http://schemas.microsoft.com/office/drawing/2014/main" id="{49123778-D060-6D52-36AC-C0D94E5A5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7255" y="2217010"/>
              <a:ext cx="1587" cy="719138"/>
            </a:xfrm>
            <a:prstGeom prst="line">
              <a:avLst/>
            </a:prstGeom>
            <a:grpFill/>
            <a:ln w="254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44" name="Object 6">
              <a:extLst>
                <a:ext uri="{FF2B5EF4-FFF2-40B4-BE49-F238E27FC236}">
                  <a16:creationId xmlns:a16="http://schemas.microsoft.com/office/drawing/2014/main" id="{A2054EB3-6397-3A0A-11CA-CEBDF9AB20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8762892"/>
                </p:ext>
              </p:extLst>
            </p:nvPr>
          </p:nvGraphicFramePr>
          <p:xfrm>
            <a:off x="5802282" y="3093309"/>
            <a:ext cx="1204912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57200" imgH="279360" progId="Equation.3">
                    <p:embed/>
                  </p:oleObj>
                </mc:Choice>
                <mc:Fallback>
                  <p:oleObj name="Equation" r:id="rId6" imgW="457200" imgH="279360" progId="Equation.3">
                    <p:embed/>
                    <p:pic>
                      <p:nvPicPr>
                        <p:cNvPr id="44" name="Object 6">
                          <a:extLst>
                            <a:ext uri="{FF2B5EF4-FFF2-40B4-BE49-F238E27FC236}">
                              <a16:creationId xmlns:a16="http://schemas.microsoft.com/office/drawing/2014/main" id="{A2054EB3-6397-3A0A-11CA-CEBDF9AB20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2282" y="3093309"/>
                          <a:ext cx="1204912" cy="736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083998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547BE-43BC-48CD-9365-7B0B8840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1AC0C1-8319-425B-8BB5-18143DB7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But that’s not the whole story…</a:t>
            </a:r>
            <a:endParaRPr lang="LID4096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202D31-038F-4024-9ECF-83169815426A}"/>
              </a:ext>
            </a:extLst>
          </p:cNvPr>
          <p:cNvCxnSpPr/>
          <p:nvPr/>
        </p:nvCxnSpPr>
        <p:spPr>
          <a:xfrm>
            <a:off x="1738312" y="41618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2BC4BC-F2E5-4BDA-A74B-7FCE33568730}"/>
              </a:ext>
            </a:extLst>
          </p:cNvPr>
          <p:cNvCxnSpPr/>
          <p:nvPr/>
        </p:nvCxnSpPr>
        <p:spPr>
          <a:xfrm>
            <a:off x="1738312" y="421898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EF713C-6C00-4EE0-9F72-81ADDC48A95B}"/>
              </a:ext>
            </a:extLst>
          </p:cNvPr>
          <p:cNvCxnSpPr/>
          <p:nvPr/>
        </p:nvCxnSpPr>
        <p:spPr>
          <a:xfrm>
            <a:off x="3224212" y="28283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DE174E-DC53-4C37-BEFD-FE0D9BF98122}"/>
              </a:ext>
            </a:extLst>
          </p:cNvPr>
          <p:cNvCxnSpPr/>
          <p:nvPr/>
        </p:nvCxnSpPr>
        <p:spPr>
          <a:xfrm>
            <a:off x="3224212" y="318075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632EA8-777E-4564-AB27-202CC63FD99D}"/>
              </a:ext>
            </a:extLst>
          </p:cNvPr>
          <p:cNvCxnSpPr/>
          <p:nvPr/>
        </p:nvCxnSpPr>
        <p:spPr>
          <a:xfrm>
            <a:off x="4814887" y="22187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F637F1-195F-48D8-BD4D-51AFF53C0E4B}"/>
              </a:ext>
            </a:extLst>
          </p:cNvPr>
          <p:cNvCxnSpPr/>
          <p:nvPr/>
        </p:nvCxnSpPr>
        <p:spPr>
          <a:xfrm>
            <a:off x="4805362" y="29045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E7C99A-1B0B-43E2-8686-9D0BDEB2FBAA}"/>
              </a:ext>
            </a:extLst>
          </p:cNvPr>
          <p:cNvCxnSpPr/>
          <p:nvPr/>
        </p:nvCxnSpPr>
        <p:spPr>
          <a:xfrm>
            <a:off x="4824412" y="326648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3E54AF-A6C1-4405-98A7-178BE9DA4A1B}"/>
              </a:ext>
            </a:extLst>
          </p:cNvPr>
          <p:cNvCxnSpPr/>
          <p:nvPr/>
        </p:nvCxnSpPr>
        <p:spPr>
          <a:xfrm>
            <a:off x="6443662" y="201870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DF87B9-F0BA-42F8-935D-B5FF365F2D2B}"/>
              </a:ext>
            </a:extLst>
          </p:cNvPr>
          <p:cNvCxnSpPr/>
          <p:nvPr/>
        </p:nvCxnSpPr>
        <p:spPr>
          <a:xfrm>
            <a:off x="6462712" y="299025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54B27-B13A-47BC-AD28-C05814BCFBD6}"/>
              </a:ext>
            </a:extLst>
          </p:cNvPr>
          <p:cNvCxnSpPr/>
          <p:nvPr/>
        </p:nvCxnSpPr>
        <p:spPr>
          <a:xfrm>
            <a:off x="6472237" y="319980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1F49BB-E1BE-41B1-921C-CD8C37A42C84}"/>
              </a:ext>
            </a:extLst>
          </p:cNvPr>
          <p:cNvCxnSpPr/>
          <p:nvPr/>
        </p:nvCxnSpPr>
        <p:spPr>
          <a:xfrm flipV="1">
            <a:off x="2633662" y="2828330"/>
            <a:ext cx="581025" cy="1323975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8A135E-8153-45D5-A345-99F0CA6A9DAF}"/>
              </a:ext>
            </a:extLst>
          </p:cNvPr>
          <p:cNvCxnSpPr/>
          <p:nvPr/>
        </p:nvCxnSpPr>
        <p:spPr>
          <a:xfrm flipV="1">
            <a:off x="2624137" y="3171230"/>
            <a:ext cx="619125" cy="1066801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4EC072-9F65-4B88-AA6A-1AFC6F2F8A2E}"/>
              </a:ext>
            </a:extLst>
          </p:cNvPr>
          <p:cNvCxnSpPr/>
          <p:nvPr/>
        </p:nvCxnSpPr>
        <p:spPr>
          <a:xfrm flipV="1">
            <a:off x="4110037" y="2228255"/>
            <a:ext cx="685800" cy="5905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37DE1E-AED7-40EC-8B7F-437658AF57BE}"/>
              </a:ext>
            </a:extLst>
          </p:cNvPr>
          <p:cNvCxnSpPr/>
          <p:nvPr/>
        </p:nvCxnSpPr>
        <p:spPr>
          <a:xfrm>
            <a:off x="4129087" y="2828330"/>
            <a:ext cx="685800" cy="85725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1A838-5DFE-4264-81FA-739B68945BAF}"/>
              </a:ext>
            </a:extLst>
          </p:cNvPr>
          <p:cNvCxnSpPr/>
          <p:nvPr/>
        </p:nvCxnSpPr>
        <p:spPr>
          <a:xfrm>
            <a:off x="4100512" y="2828330"/>
            <a:ext cx="752475" cy="45720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A92141-B959-496E-B461-828B813418EB}"/>
              </a:ext>
            </a:extLst>
          </p:cNvPr>
          <p:cNvCxnSpPr/>
          <p:nvPr/>
        </p:nvCxnSpPr>
        <p:spPr>
          <a:xfrm flipV="1">
            <a:off x="5710237" y="2018705"/>
            <a:ext cx="733425" cy="19050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1137ED-60E6-4062-A665-A8E86DF3BC25}"/>
              </a:ext>
            </a:extLst>
          </p:cNvPr>
          <p:cNvCxnSpPr/>
          <p:nvPr/>
        </p:nvCxnSpPr>
        <p:spPr>
          <a:xfrm>
            <a:off x="5681662" y="2895005"/>
            <a:ext cx="819150" cy="952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0F8691-3DD5-47ED-A905-83DFAA20ADC3}"/>
              </a:ext>
            </a:extLst>
          </p:cNvPr>
          <p:cNvCxnSpPr/>
          <p:nvPr/>
        </p:nvCxnSpPr>
        <p:spPr>
          <a:xfrm flipV="1">
            <a:off x="5691187" y="3199805"/>
            <a:ext cx="809625" cy="571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DEFE39-741A-4987-B255-6B589F84A2BA}"/>
              </a:ext>
            </a:extLst>
          </p:cNvPr>
          <p:cNvSpPr txBox="1"/>
          <p:nvPr/>
        </p:nvSpPr>
        <p:spPr>
          <a:xfrm>
            <a:off x="1160712" y="3761364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(A-1)</a:t>
            </a:r>
            <a:endParaRPr lang="en-US" sz="16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DCA722-AF25-4762-9922-E9272FC6876F}"/>
              </a:ext>
            </a:extLst>
          </p:cNvPr>
          <p:cNvSpPr txBox="1"/>
          <p:nvPr/>
        </p:nvSpPr>
        <p:spPr>
          <a:xfrm>
            <a:off x="1388975" y="4285655"/>
            <a:ext cx="1040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A</a:t>
            </a:r>
            <a:endParaRPr lang="en-US" sz="16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20FDA6-854E-4015-9AE7-D62E01D8BE5A}"/>
              </a:ext>
            </a:extLst>
          </p:cNvPr>
          <p:cNvSpPr txBox="1"/>
          <p:nvPr/>
        </p:nvSpPr>
        <p:spPr>
          <a:xfrm>
            <a:off x="3119437" y="3285530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(A-1)</a:t>
            </a:r>
            <a:endParaRPr lang="en-US" sz="16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1FA39C-4C6C-4F7F-829E-DBC65DCD61AD}"/>
              </a:ext>
            </a:extLst>
          </p:cNvPr>
          <p:cNvSpPr txBox="1"/>
          <p:nvPr/>
        </p:nvSpPr>
        <p:spPr>
          <a:xfrm>
            <a:off x="3176587" y="2437805"/>
            <a:ext cx="1040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A</a:t>
            </a:r>
            <a:endParaRPr lang="en-US" sz="16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3A53F0-76B3-45DE-938D-ADA9A2AF9DB5}"/>
              </a:ext>
            </a:extLst>
          </p:cNvPr>
          <p:cNvSpPr txBox="1"/>
          <p:nvPr/>
        </p:nvSpPr>
        <p:spPr>
          <a:xfrm>
            <a:off x="4918542" y="1929620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1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C50709-9F63-49BC-99C0-8376E3D8CBB9}"/>
              </a:ext>
            </a:extLst>
          </p:cNvPr>
          <p:cNvSpPr txBox="1"/>
          <p:nvPr/>
        </p:nvSpPr>
        <p:spPr>
          <a:xfrm>
            <a:off x="4919662" y="2633910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2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32235E-A7D6-4699-8089-5C14DF311C0D}"/>
              </a:ext>
            </a:extLst>
          </p:cNvPr>
          <p:cNvSpPr txBox="1"/>
          <p:nvPr/>
        </p:nvSpPr>
        <p:spPr>
          <a:xfrm>
            <a:off x="4919662" y="3295055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3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1FEB0-B203-4769-BB2A-55D23B6581C4}"/>
              </a:ext>
            </a:extLst>
          </p:cNvPr>
          <p:cNvSpPr txBox="1"/>
          <p:nvPr/>
        </p:nvSpPr>
        <p:spPr>
          <a:xfrm>
            <a:off x="1260942" y="1443023"/>
            <a:ext cx="765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2"/>
                </a:solidFill>
                <a:latin typeface="+mj-lt"/>
              </a:rPr>
              <a:t>Point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nucleus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+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Finite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size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 + 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Magnetic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dipole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 +  Electric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quadrupole</a:t>
            </a:r>
            <a:endParaRPr lang="fi-FI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C33BAD61-A9EA-49E2-A770-058928447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64" y="5817968"/>
            <a:ext cx="820896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dirty="0">
                <a:solidFill>
                  <a:schemeClr val="tx2"/>
                </a:solidFill>
                <a:latin typeface="+mj-lt"/>
              </a:rPr>
              <a:t>These energy shifts of may be only a few parts per million of the energy of an optical atomic transition. Optical techniques provide the sensitivity and precision required to measure these effects.</a:t>
            </a:r>
          </a:p>
        </p:txBody>
      </p:sp>
      <p:graphicFrame>
        <p:nvGraphicFramePr>
          <p:cNvPr id="34" name="Object 1">
            <a:extLst>
              <a:ext uri="{FF2B5EF4-FFF2-40B4-BE49-F238E27FC236}">
                <a16:creationId xmlns:a16="http://schemas.microsoft.com/office/drawing/2014/main" id="{BC81130F-A2A5-42C2-A6E1-B3E3D05225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3897" y="4988272"/>
          <a:ext cx="15414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a" r:id="rId2" imgW="723600" imgH="228600" progId="Equation.3">
                  <p:embed/>
                </p:oleObj>
              </mc:Choice>
              <mc:Fallback>
                <p:oleObj name="Kaava" r:id="rId2" imgW="723600" imgH="228600" progId="Equation.3">
                  <p:embed/>
                  <p:pic>
                    <p:nvPicPr>
                      <p:cNvPr id="34" name="Object 1">
                        <a:extLst>
                          <a:ext uri="{FF2B5EF4-FFF2-40B4-BE49-F238E27FC236}">
                            <a16:creationId xmlns:a16="http://schemas.microsoft.com/office/drawing/2014/main" id="{BC81130F-A2A5-42C2-A6E1-B3E3D05225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3897" y="4988272"/>
                        <a:ext cx="1541462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">
            <a:extLst>
              <a:ext uri="{FF2B5EF4-FFF2-40B4-BE49-F238E27FC236}">
                <a16:creationId xmlns:a16="http://schemas.microsoft.com/office/drawing/2014/main" id="{58B3B02A-1D81-4188-A8D7-9A62BCCB0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3905" y="4824610"/>
          <a:ext cx="2484438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a" r:id="rId4" imgW="1231560" imgH="393480" progId="Equation.3">
                  <p:embed/>
                </p:oleObj>
              </mc:Choice>
              <mc:Fallback>
                <p:oleObj name="Kaava" r:id="rId4" imgW="1231560" imgH="393480" progId="Equation.3">
                  <p:embed/>
                  <p:pic>
                    <p:nvPicPr>
                      <p:cNvPr id="35" name="Object 2">
                        <a:extLst>
                          <a:ext uri="{FF2B5EF4-FFF2-40B4-BE49-F238E27FC236}">
                            <a16:creationId xmlns:a16="http://schemas.microsoft.com/office/drawing/2014/main" id="{58B3B02A-1D81-4188-A8D7-9A62BCCB0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3905" y="4824610"/>
                        <a:ext cx="2484438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5B1A36D-2EB0-421A-B6E2-B274B84AA7FD}"/>
              </a:ext>
            </a:extLst>
          </p:cNvPr>
          <p:cNvSpPr txBox="1"/>
          <p:nvPr/>
        </p:nvSpPr>
        <p:spPr>
          <a:xfrm>
            <a:off x="1388975" y="4969220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>
                <a:latin typeface="+mj-lt"/>
                <a:cs typeface="Calibri" pitchFamily="34" charset="0"/>
              </a:rPr>
              <a:t>Mass</a:t>
            </a:r>
            <a:r>
              <a:rPr lang="fi-FI" sz="2400" dirty="0">
                <a:latin typeface="+mj-lt"/>
                <a:cs typeface="Calibri" pitchFamily="34" charset="0"/>
              </a:rPr>
              <a:t> </a:t>
            </a:r>
            <a:r>
              <a:rPr lang="fi-FI" sz="2400" dirty="0" err="1">
                <a:latin typeface="+mj-lt"/>
                <a:cs typeface="Calibri" pitchFamily="34" charset="0"/>
              </a:rPr>
              <a:t>shift</a:t>
            </a:r>
            <a:r>
              <a:rPr lang="fi-FI" sz="2400" dirty="0">
                <a:latin typeface="+mj-lt"/>
                <a:cs typeface="Calibri" pitchFamily="34" charset="0"/>
              </a:rPr>
              <a:t> + </a:t>
            </a:r>
            <a:r>
              <a:rPr lang="fi-FI" sz="2400" dirty="0" err="1">
                <a:solidFill>
                  <a:srgbClr val="0000FF"/>
                </a:solidFill>
                <a:latin typeface="+mj-lt"/>
                <a:cs typeface="Calibri" pitchFamily="34" charset="0"/>
              </a:rPr>
              <a:t>Field</a:t>
            </a:r>
            <a:r>
              <a:rPr lang="fi-FI" sz="2400" dirty="0">
                <a:solidFill>
                  <a:srgbClr val="0000FF"/>
                </a:solidFill>
                <a:latin typeface="+mj-lt"/>
                <a:cs typeface="Calibri" pitchFamily="34" charset="0"/>
              </a:rPr>
              <a:t> </a:t>
            </a:r>
            <a:r>
              <a:rPr lang="fi-FI" sz="2400" dirty="0" err="1">
                <a:solidFill>
                  <a:srgbClr val="0000FF"/>
                </a:solidFill>
                <a:latin typeface="+mj-lt"/>
                <a:cs typeface="Calibri" pitchFamily="34" charset="0"/>
              </a:rPr>
              <a:t>shift</a:t>
            </a:r>
            <a:endParaRPr lang="fi-FI" sz="2400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93179-7468-4CFC-8F45-D9727E88F7A3}"/>
              </a:ext>
            </a:extLst>
          </p:cNvPr>
          <p:cNvSpPr/>
          <p:nvPr/>
        </p:nvSpPr>
        <p:spPr>
          <a:xfrm>
            <a:off x="1286925" y="4828579"/>
            <a:ext cx="7727805" cy="771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52A78-358B-4C42-A89B-5C1F01B00F3F}"/>
              </a:ext>
            </a:extLst>
          </p:cNvPr>
          <p:cNvSpPr txBox="1"/>
          <p:nvPr/>
        </p:nvSpPr>
        <p:spPr>
          <a:xfrm>
            <a:off x="7676124" y="1912121"/>
            <a:ext cx="44486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higher order perturbative HFS</a:t>
            </a:r>
          </a:p>
          <a:p>
            <a:r>
              <a:rPr lang="en-US" dirty="0"/>
              <a:t>+ higher multipole order HFS</a:t>
            </a:r>
          </a:p>
          <a:p>
            <a:r>
              <a:rPr lang="en-US" dirty="0"/>
              <a:t>+ higher order radial moment isotope shift</a:t>
            </a:r>
            <a:br>
              <a:rPr lang="en-US" dirty="0"/>
            </a:br>
            <a:r>
              <a:rPr lang="en-US" dirty="0"/>
              <a:t>+ Zeeman effect</a:t>
            </a:r>
            <a:br>
              <a:rPr lang="en-US" dirty="0"/>
            </a:br>
            <a:r>
              <a:rPr lang="en-US" dirty="0"/>
              <a:t>+ Bohr Weisskopf effect</a:t>
            </a:r>
          </a:p>
          <a:p>
            <a:r>
              <a:rPr lang="en-US" dirty="0"/>
              <a:t>+ </a:t>
            </a:r>
            <a:r>
              <a:rPr lang="en-US" dirty="0" err="1"/>
              <a:t>Breit</a:t>
            </a:r>
            <a:r>
              <a:rPr lang="en-US" dirty="0"/>
              <a:t>-Rosenthal effect</a:t>
            </a:r>
          </a:p>
          <a:p>
            <a:pPr algn="just"/>
            <a:r>
              <a:rPr lang="en-US" dirty="0"/>
              <a:t>+ isotope shift of the atomic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g</a:t>
            </a:r>
            <a:r>
              <a:rPr lang="en-US" baseline="-25000" dirty="0" err="1"/>
              <a:t>J</a:t>
            </a:r>
            <a:r>
              <a:rPr lang="en-US" dirty="0"/>
              <a:t>-factor</a:t>
            </a:r>
            <a:br>
              <a:rPr lang="en-US" dirty="0"/>
            </a:br>
            <a:r>
              <a:rPr lang="en-US" dirty="0"/>
              <a:t>+ ….</a:t>
            </a:r>
            <a:endParaRPr lang="LID4096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802574-D14E-3590-EC41-51D9851CCCAC}"/>
              </a:ext>
            </a:extLst>
          </p:cNvPr>
          <p:cNvSpPr txBox="1"/>
          <p:nvPr/>
        </p:nvSpPr>
        <p:spPr>
          <a:xfrm>
            <a:off x="9246876" y="4511374"/>
            <a:ext cx="2675225" cy="132343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All of this is </a:t>
            </a:r>
            <a:r>
              <a:rPr lang="en-GB" sz="2000" b="1" i="1" dirty="0">
                <a:solidFill>
                  <a:srgbClr val="FF0000"/>
                </a:solidFill>
              </a:rPr>
              <a:t>not ‘new’ </a:t>
            </a:r>
            <a:r>
              <a:rPr lang="en-GB" sz="2000" b="1" dirty="0">
                <a:solidFill>
                  <a:srgbClr val="FF0000"/>
                </a:solidFill>
              </a:rPr>
              <a:t>physics.</a:t>
            </a:r>
            <a:r>
              <a:rPr lang="en-GB" sz="2000" b="1" dirty="0">
                <a:solidFill>
                  <a:schemeClr val="tx1">
                    <a:lumMod val="50000"/>
                  </a:schemeClr>
                </a:solidFill>
              </a:rPr>
              <a:t> It is (in practice often poorly!) known.</a:t>
            </a:r>
            <a:endParaRPr lang="LID4096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352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48C11E-A217-1FF3-C1B2-32C4874F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7138827" cy="4464000"/>
          </a:xfrm>
        </p:spPr>
        <p:txBody>
          <a:bodyPr>
            <a:normAutofit/>
          </a:bodyPr>
          <a:lstStyle/>
          <a:p>
            <a:r>
              <a:rPr lang="en-GB" sz="2000" dirty="0"/>
              <a:t>Nuclei certainly are complex quantum systems</a:t>
            </a:r>
          </a:p>
          <a:p>
            <a:r>
              <a:rPr lang="en-GB" sz="2000" dirty="0"/>
              <a:t>But so far, we have only 2 parameters to constrain their shape and size</a:t>
            </a:r>
          </a:p>
          <a:p>
            <a:pPr lvl="1"/>
            <a:r>
              <a:rPr lang="en-GB" sz="2000" dirty="0"/>
              <a:t>Q: assuming axial symmetry, oblate/prolate?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d&lt;r</a:t>
            </a:r>
            <a:r>
              <a:rPr lang="en-GB" sz="2000" baseline="30000" dirty="0"/>
              <a:t>2</a:t>
            </a:r>
            <a:r>
              <a:rPr lang="en-GB" sz="2000" dirty="0"/>
              <a:t>&gt;: what is the size of </a:t>
            </a:r>
            <a:r>
              <a:rPr lang="en-GB" sz="2000" i="1" dirty="0"/>
              <a:t>only</a:t>
            </a:r>
            <a:r>
              <a:rPr lang="en-GB" sz="2000" dirty="0"/>
              <a:t> the charge distribution?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1D05F0-19ED-7FC5-A591-DBFF9666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3D190B-60C1-7114-543C-5D981658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to learn</a:t>
            </a:r>
            <a:endParaRPr lang="LID4096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C1A36E-C857-9DDE-287A-BFEFF7CF0F4E}"/>
              </a:ext>
            </a:extLst>
          </p:cNvPr>
          <p:cNvGrpSpPr/>
          <p:nvPr/>
        </p:nvGrpSpPr>
        <p:grpSpPr>
          <a:xfrm>
            <a:off x="8512106" y="317606"/>
            <a:ext cx="2618044" cy="3642528"/>
            <a:chOff x="6878170" y="2258445"/>
            <a:chExt cx="2618044" cy="36425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83C388-41E9-BD5B-48DD-C854B8633D93}"/>
                </a:ext>
              </a:extLst>
            </p:cNvPr>
            <p:cNvGrpSpPr/>
            <p:nvPr/>
          </p:nvGrpSpPr>
          <p:grpSpPr>
            <a:xfrm>
              <a:off x="6878170" y="2258445"/>
              <a:ext cx="2618044" cy="3642528"/>
              <a:chOff x="3561075" y="3215472"/>
              <a:chExt cx="2618044" cy="364252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809FED-2BE9-6CE5-8620-9729B19BA5CD}"/>
                  </a:ext>
                </a:extLst>
              </p:cNvPr>
              <p:cNvSpPr/>
              <p:nvPr/>
            </p:nvSpPr>
            <p:spPr>
              <a:xfrm>
                <a:off x="3561075" y="3215472"/>
                <a:ext cx="2618044" cy="35869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pic>
            <p:nvPicPr>
              <p:cNvPr id="7" name="Picture 6" descr="A picture containing light, sitting, clock&#10;&#10;Description automatically generated">
                <a:extLst>
                  <a:ext uri="{FF2B5EF4-FFF2-40B4-BE49-F238E27FC236}">
                    <a16:creationId xmlns:a16="http://schemas.microsoft.com/office/drawing/2014/main" id="{519C3829-CDFA-401E-665E-CD88EFDE73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23" r="21065" b="-2838"/>
              <a:stretch/>
            </p:blipFill>
            <p:spPr>
              <a:xfrm>
                <a:off x="3635888" y="3215472"/>
                <a:ext cx="2360351" cy="3642528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CB8B0A-D7F0-B06D-6301-0B50D600D1EC}"/>
                </a:ext>
              </a:extLst>
            </p:cNvPr>
            <p:cNvSpPr/>
            <p:nvPr/>
          </p:nvSpPr>
          <p:spPr>
            <a:xfrm>
              <a:off x="9130453" y="2817707"/>
              <a:ext cx="264160" cy="785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5197FFD-363A-42B2-14B7-414587508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18" y="4025751"/>
            <a:ext cx="3142549" cy="12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701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48C11E-A217-1FF3-C1B2-32C4874F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7138827" cy="4464000"/>
          </a:xfrm>
        </p:spPr>
        <p:txBody>
          <a:bodyPr>
            <a:normAutofit/>
          </a:bodyPr>
          <a:lstStyle/>
          <a:p>
            <a:r>
              <a:rPr lang="en-GB" sz="2000" dirty="0"/>
              <a:t>Nuclei certainly are complex quantum systems</a:t>
            </a:r>
          </a:p>
          <a:p>
            <a:r>
              <a:rPr lang="en-GB" sz="2000" dirty="0"/>
              <a:t>But so far, we have only 2 parameters to constrain their shape and size</a:t>
            </a:r>
          </a:p>
          <a:p>
            <a:pPr lvl="1"/>
            <a:r>
              <a:rPr lang="en-GB" sz="2000" dirty="0"/>
              <a:t>Q: assuming axial symmetry, oblate/prolate?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d&lt;r</a:t>
            </a:r>
            <a:r>
              <a:rPr lang="en-GB" sz="2000" baseline="30000" dirty="0"/>
              <a:t>2</a:t>
            </a:r>
            <a:r>
              <a:rPr lang="en-GB" sz="2000" dirty="0"/>
              <a:t>&gt;: what is the size of </a:t>
            </a:r>
            <a:r>
              <a:rPr lang="en-GB" sz="2000" i="1" dirty="0"/>
              <a:t>only</a:t>
            </a:r>
            <a:r>
              <a:rPr lang="en-GB" sz="2000" dirty="0"/>
              <a:t> the charge distribution?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1D05F0-19ED-7FC5-A591-DBFF9666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3D190B-60C1-7114-543C-5D981658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to learn</a:t>
            </a:r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197FFD-363A-42B2-14B7-414587508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118" y="4025751"/>
            <a:ext cx="3142549" cy="1277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4FA9A-2557-D304-C122-BF33D74B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228" y="3661071"/>
            <a:ext cx="4443308" cy="3081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1EF3E2-0A83-40E4-F9FD-C49EBB564398}"/>
              </a:ext>
            </a:extLst>
          </p:cNvPr>
          <p:cNvSpPr txBox="1"/>
          <p:nvPr/>
        </p:nvSpPr>
        <p:spPr>
          <a:xfrm>
            <a:off x="5090008" y="5153128"/>
            <a:ext cx="2540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101"/>
                </a:solidFill>
              </a:rPr>
              <a:t>Matter radii? Neutron distribution? Skin thickness?</a:t>
            </a:r>
            <a:endParaRPr lang="LID4096" dirty="0">
              <a:solidFill>
                <a:srgbClr val="FF010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DCCF-7A08-8CB5-3923-CE35EA820D60}"/>
              </a:ext>
            </a:extLst>
          </p:cNvPr>
          <p:cNvSpPr txBox="1"/>
          <p:nvPr/>
        </p:nvSpPr>
        <p:spPr>
          <a:xfrm>
            <a:off x="6644107" y="2601851"/>
            <a:ext cx="3061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101"/>
                </a:solidFill>
              </a:rPr>
              <a:t>Triaxiality? </a:t>
            </a:r>
            <a:br>
              <a:rPr lang="en-GB" dirty="0">
                <a:solidFill>
                  <a:srgbClr val="FF0101"/>
                </a:solidFill>
              </a:rPr>
            </a:br>
            <a:r>
              <a:rPr lang="en-GB" dirty="0" err="1">
                <a:solidFill>
                  <a:srgbClr val="FF0101"/>
                </a:solidFill>
              </a:rPr>
              <a:t>Hexadacapole</a:t>
            </a:r>
            <a:r>
              <a:rPr lang="en-GB" dirty="0">
                <a:solidFill>
                  <a:srgbClr val="FF0101"/>
                </a:solidFill>
              </a:rPr>
              <a:t> </a:t>
            </a:r>
            <a:br>
              <a:rPr lang="en-GB" dirty="0">
                <a:solidFill>
                  <a:srgbClr val="FF0101"/>
                </a:solidFill>
              </a:rPr>
            </a:br>
            <a:r>
              <a:rPr lang="en-GB" dirty="0">
                <a:solidFill>
                  <a:srgbClr val="FF0101"/>
                </a:solidFill>
              </a:rPr>
              <a:t>deformation?</a:t>
            </a:r>
            <a:endParaRPr lang="LID4096" dirty="0">
              <a:solidFill>
                <a:srgbClr val="FF010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CCB566-46F2-AC39-0449-A41C5D06D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595" y="291254"/>
            <a:ext cx="3828426" cy="299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789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DB9AD4-FB7B-C298-74A8-9FC80433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3AE2B3-623B-C2D8-9FF0-F5301D36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003FCD-FD84-9398-1D9F-EDF3FEEA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F4BC2-C9D5-2BCF-5720-D910D80BA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000"/>
            <a:ext cx="12192000" cy="2262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3EBEC8-AB05-427D-4412-039400D47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2460"/>
            <a:ext cx="12192000" cy="293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7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F3A003-D203-4456-9CE8-3F1E09AFE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741673" cy="4464000"/>
          </a:xfrm>
        </p:spPr>
        <p:txBody>
          <a:bodyPr>
            <a:normAutofit/>
          </a:bodyPr>
          <a:lstStyle/>
          <a:p>
            <a:r>
              <a:rPr lang="en-US" sz="2000" b="1" dirty="0"/>
              <a:t>Fine structure splitting</a:t>
            </a:r>
          </a:p>
          <a:p>
            <a:endParaRPr lang="en-US" sz="2000" b="1" dirty="0"/>
          </a:p>
          <a:p>
            <a:r>
              <a:rPr lang="en-US" sz="2000" dirty="0"/>
              <a:t>The coupling between the electron dipole moment and the field due to orbital motion</a:t>
            </a:r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0FB7E0-23EE-4B34-8FC5-EF1A100E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4CA36A-B27C-4DDF-A70A-92183A5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fine structure of the atom</a:t>
            </a:r>
            <a:endParaRPr lang="LID4096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2EC408-70CA-4B20-B4D8-D9646284CAE0}"/>
              </a:ext>
            </a:extLst>
          </p:cNvPr>
          <p:cNvGrpSpPr/>
          <p:nvPr/>
        </p:nvGrpSpPr>
        <p:grpSpPr>
          <a:xfrm>
            <a:off x="6317673" y="1832898"/>
            <a:ext cx="5663360" cy="3336151"/>
            <a:chOff x="7242075" y="1865849"/>
            <a:chExt cx="4522837" cy="2664296"/>
          </a:xfrm>
        </p:grpSpPr>
        <p:pic>
          <p:nvPicPr>
            <p:cNvPr id="8" name="Picture 2" descr="http://upload.wikimedia.org/wikipedia/commons/2/21/Visible_spectrum_of_hydrogen.jpg">
              <a:extLst>
                <a:ext uri="{FF2B5EF4-FFF2-40B4-BE49-F238E27FC236}">
                  <a16:creationId xmlns:a16="http://schemas.microsoft.com/office/drawing/2014/main" id="{0D95143A-0593-4B80-944C-561B3A694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242075" y="2216598"/>
              <a:ext cx="4522837" cy="460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341F417-15A1-4050-8982-BF94BCCA9214}"/>
                </a:ext>
              </a:extLst>
            </p:cNvPr>
            <p:cNvCxnSpPr/>
            <p:nvPr/>
          </p:nvCxnSpPr>
          <p:spPr>
            <a:xfrm flipH="1">
              <a:off x="8250187" y="2683491"/>
              <a:ext cx="206986" cy="2624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5E75F5-C55A-4D84-A1C2-F3A3DB0B96E6}"/>
                </a:ext>
              </a:extLst>
            </p:cNvPr>
            <p:cNvCxnSpPr/>
            <p:nvPr/>
          </p:nvCxnSpPr>
          <p:spPr>
            <a:xfrm>
              <a:off x="8457172" y="2691442"/>
              <a:ext cx="153055" cy="2545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 descr="https://encrypted-tbn0.gstatic.com/images?q=tbn:ANd9GcQMWgurxl9GKuIBGg5slvlFDnFGQOznpMsfoxwaqJsEou_LChn0Pg">
              <a:extLst>
                <a:ext uri="{FF2B5EF4-FFF2-40B4-BE49-F238E27FC236}">
                  <a16:creationId xmlns:a16="http://schemas.microsoft.com/office/drawing/2014/main" id="{793C758C-FF22-4243-90BF-77F9EA197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765"/>
            <a:stretch/>
          </p:blipFill>
          <p:spPr bwMode="auto">
            <a:xfrm>
              <a:off x="7968976" y="3015670"/>
              <a:ext cx="989522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DD0737-B88E-453C-BCCB-15E359161193}"/>
                </a:ext>
              </a:extLst>
            </p:cNvPr>
            <p:cNvSpPr txBox="1"/>
            <p:nvPr/>
          </p:nvSpPr>
          <p:spPr>
            <a:xfrm>
              <a:off x="7458099" y="1865849"/>
              <a:ext cx="3866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latin typeface="Cambria" panose="02040503050406030204" pitchFamily="18" charset="0"/>
                </a:rPr>
                <a:t>λ</a:t>
              </a:r>
              <a:r>
                <a:rPr lang="fi-FI" sz="1600" dirty="0"/>
                <a:t>=656.279 </a:t>
              </a:r>
              <a:r>
                <a:rPr lang="fi-FI" sz="1600" dirty="0" err="1"/>
                <a:t>nm</a:t>
              </a:r>
              <a:r>
                <a:rPr lang="fi-FI" sz="1600" dirty="0"/>
                <a:t> (N=3 </a:t>
              </a:r>
              <a:r>
                <a:rPr lang="fi-FI" sz="1600" dirty="0">
                  <a:latin typeface="Cambria" panose="02040503050406030204" pitchFamily="18" charset="0"/>
                </a:rPr>
                <a:t>→ </a:t>
              </a:r>
              <a:r>
                <a:rPr lang="fi-FI" sz="1600" dirty="0"/>
                <a:t>N=2 in </a:t>
              </a:r>
              <a:r>
                <a:rPr lang="fi-FI" sz="1600" dirty="0" err="1"/>
                <a:t>Balmer</a:t>
              </a:r>
              <a:r>
                <a:rPr lang="fi-FI" sz="1600" dirty="0"/>
                <a:t> </a:t>
              </a:r>
              <a:r>
                <a:rPr lang="fi-FI" sz="1600" dirty="0" err="1"/>
                <a:t>series</a:t>
              </a:r>
              <a:r>
                <a:rPr lang="fi-FI" sz="1600" dirty="0"/>
                <a:t>)</a:t>
              </a:r>
              <a:endParaRPr lang="en-US" sz="1600" dirty="0"/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69569BB9-DF9E-3B6B-7173-8D7BD226B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0" b="57693"/>
          <a:stretch/>
        </p:blipFill>
        <p:spPr bwMode="auto">
          <a:xfrm>
            <a:off x="1108953" y="3429000"/>
            <a:ext cx="4550648" cy="226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349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840DCB-CBA7-ABAA-542B-AF7A4923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II: fundamental interactions</a:t>
            </a:r>
            <a:br>
              <a:rPr lang="en-GB" dirty="0"/>
            </a:br>
            <a:r>
              <a:rPr lang="en-GB" dirty="0"/>
              <a:t>a.k.a. speculative stuff 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7F5AA-D187-6357-2F2B-1466422C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1003-DD7A-448A-9A72-A9C2DD6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110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200F3-17E2-BF69-E74F-AD88049DA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893DBE-273A-A7FE-1C66-64AEE7C04C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93921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4A046-FDEB-12AA-056A-440E66E6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C66060-1A8E-EDC1-0F0D-C15E460D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that’s not the whole story…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2C0DD-2A3A-62F8-E625-8F48AAAC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0" y="1121310"/>
            <a:ext cx="11012437" cy="2400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8E32AC-1EF8-7136-3548-DF0D8AD64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77" y="2792462"/>
            <a:ext cx="5623324" cy="386637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79598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946FE1-ED05-7916-902F-41E879398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3521944"/>
            <a:ext cx="5623323" cy="2063365"/>
          </a:xfrm>
        </p:spPr>
        <p:txBody>
          <a:bodyPr/>
          <a:lstStyle/>
          <a:p>
            <a:r>
              <a:rPr lang="en-GB" dirty="0"/>
              <a:t>Well-understood (for some definition of ‘well’)</a:t>
            </a:r>
          </a:p>
          <a:p>
            <a:r>
              <a:rPr lang="en-GB" dirty="0"/>
              <a:t>Known, but poorly understood</a:t>
            </a:r>
          </a:p>
          <a:p>
            <a:r>
              <a:rPr lang="en-GB" dirty="0"/>
              <a:t>‘New’, so far only constrained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4A046-FDEB-12AA-056A-440E66E6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C66060-1A8E-EDC1-0F0D-C15E460D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that’s not the whole story…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2C0DD-2A3A-62F8-E625-8F48AAAC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0" y="1121310"/>
            <a:ext cx="11012437" cy="24006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3BF55A-9A97-9E56-274C-0B7E3C698E2F}"/>
              </a:ext>
            </a:extLst>
          </p:cNvPr>
          <p:cNvSpPr/>
          <p:nvPr/>
        </p:nvSpPr>
        <p:spPr>
          <a:xfrm>
            <a:off x="1976034" y="1332856"/>
            <a:ext cx="1828800" cy="867905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600897-CE52-AAFF-E92D-1E30AEC717EA}"/>
              </a:ext>
            </a:extLst>
          </p:cNvPr>
          <p:cNvSpPr/>
          <p:nvPr/>
        </p:nvSpPr>
        <p:spPr>
          <a:xfrm>
            <a:off x="4298197" y="1368579"/>
            <a:ext cx="1278610" cy="867905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20361A-E3DA-83C5-F0DC-3CAF897E0303}"/>
              </a:ext>
            </a:extLst>
          </p:cNvPr>
          <p:cNvSpPr/>
          <p:nvPr/>
        </p:nvSpPr>
        <p:spPr>
          <a:xfrm>
            <a:off x="7056730" y="1332855"/>
            <a:ext cx="1482836" cy="867905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71F0B-B3AA-F445-1F58-D8BFB933C223}"/>
              </a:ext>
            </a:extLst>
          </p:cNvPr>
          <p:cNvSpPr/>
          <p:nvPr/>
        </p:nvSpPr>
        <p:spPr>
          <a:xfrm>
            <a:off x="8981268" y="1332854"/>
            <a:ext cx="2366077" cy="867905"/>
          </a:xfrm>
          <a:prstGeom prst="rect">
            <a:avLst/>
          </a:prstGeom>
          <a:solidFill>
            <a:schemeClr val="accent5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1CAB8F-9DB8-2E59-2495-D137DCDDCE48}"/>
              </a:ext>
            </a:extLst>
          </p:cNvPr>
          <p:cNvSpPr/>
          <p:nvPr/>
        </p:nvSpPr>
        <p:spPr>
          <a:xfrm>
            <a:off x="6107387" y="1332853"/>
            <a:ext cx="949343" cy="867905"/>
          </a:xfrm>
          <a:prstGeom prst="rect">
            <a:avLst/>
          </a:prstGeom>
          <a:solidFill>
            <a:schemeClr val="accent5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EC8D8C-7B23-B883-9781-A74589CA8B51}"/>
              </a:ext>
            </a:extLst>
          </p:cNvPr>
          <p:cNvSpPr/>
          <p:nvPr/>
        </p:nvSpPr>
        <p:spPr>
          <a:xfrm>
            <a:off x="2415762" y="2266676"/>
            <a:ext cx="2450706" cy="1165267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BF477E-834D-3486-F6AF-8913F7930D9E}"/>
              </a:ext>
            </a:extLst>
          </p:cNvPr>
          <p:cNvSpPr/>
          <p:nvPr/>
        </p:nvSpPr>
        <p:spPr>
          <a:xfrm>
            <a:off x="816854" y="4883496"/>
            <a:ext cx="4212346" cy="486668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542AD6-2121-4C84-A86A-770A7BFB8843}"/>
              </a:ext>
            </a:extLst>
          </p:cNvPr>
          <p:cNvSpPr/>
          <p:nvPr/>
        </p:nvSpPr>
        <p:spPr>
          <a:xfrm>
            <a:off x="816854" y="3521945"/>
            <a:ext cx="5095749" cy="792596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5ADE6E-CC62-200D-AACE-5B2ADBD691C9}"/>
              </a:ext>
            </a:extLst>
          </p:cNvPr>
          <p:cNvSpPr/>
          <p:nvPr/>
        </p:nvSpPr>
        <p:spPr>
          <a:xfrm>
            <a:off x="816854" y="4404543"/>
            <a:ext cx="4212346" cy="478953"/>
          </a:xfrm>
          <a:prstGeom prst="rect">
            <a:avLst/>
          </a:prstGeom>
          <a:solidFill>
            <a:schemeClr val="accent5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E32AC-1EF8-7136-3548-DF0D8AD64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77" y="2792462"/>
            <a:ext cx="5623324" cy="386637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29073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E8BFF0-2FFD-DF79-0D43-96F978B24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want to give you a feeling for what is currently possible</a:t>
            </a:r>
          </a:p>
          <a:p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King plots – what, why, how?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Experiment 1: Strontium: Focus on the experiment itself: </a:t>
            </a:r>
            <a:r>
              <a:rPr lang="en-GB" u="sng" dirty="0"/>
              <a:t>quantum control.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Experiment 2: Ytterbium: Focus on the result: </a:t>
            </a:r>
            <a:r>
              <a:rPr lang="en-GB" u="sng" dirty="0"/>
              <a:t>‘known’ and ‘new’ physics.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Time permitting: molecular probes for </a:t>
            </a:r>
            <a:r>
              <a:rPr lang="en-GB" dirty="0" err="1"/>
              <a:t>eEDM</a:t>
            </a:r>
            <a:r>
              <a:rPr lang="en-GB" dirty="0"/>
              <a:t>?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13998-BDE9-F25C-5D32-20B8A53A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096D2D-333D-CCBF-D754-97F5C166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for the lecture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083054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D54FC5-71B0-F30C-A786-55626D75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II.</a:t>
            </a:r>
            <a:br>
              <a:rPr lang="en-GB" dirty="0"/>
            </a:br>
            <a:r>
              <a:rPr lang="en-GB" dirty="0"/>
              <a:t>King plots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E256DA-8CC5-0541-D6E2-EBEDBA2CB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56ECE-F0FA-C0EE-9525-B7158696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114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0DB857-E268-6C3F-48FB-CB0F755EB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7EC157-1DA2-B1A1-B4DC-31AA3CD9E1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337237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2ED49F-F746-C3F0-3479-8D1B769E4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3359572"/>
            <a:ext cx="11041200" cy="2760427"/>
          </a:xfrm>
        </p:spPr>
        <p:txBody>
          <a:bodyPr/>
          <a:lstStyle/>
          <a:p>
            <a:r>
              <a:rPr lang="en-GB" dirty="0"/>
              <a:t>Two transitions: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          y                     =           m            x        +       b</a:t>
            </a:r>
            <a:r>
              <a:rPr lang="en-GB" baseline="-25000" dirty="0"/>
              <a:t> 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EE85C-D6E8-BA76-1DB7-5669E1B2C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115</a:t>
            </a:fld>
            <a:endParaRPr lang="nl-NL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0F38CA9-3355-0B2A-8B33-B771D13DF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King plots</a:t>
            </a:r>
            <a:endParaRPr lang="LID40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7B78A5-356E-760A-0D13-045C3DAC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46" y="1366661"/>
            <a:ext cx="6354062" cy="1590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FA6414-C810-77A6-8E4C-3E57D0BCE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14" y="4379536"/>
            <a:ext cx="7983064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943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0C1F80-9860-98E6-D04F-5AD4F453E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F51A07-6F6F-59C4-4A26-109A04C9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537940-81C1-C4CF-D9EB-8AC15692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23D659-66A5-A71B-068D-B82B34F72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813" y="22013"/>
            <a:ext cx="7212297" cy="59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039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7074C3-D0F5-1D9D-D279-2E297A99D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3515360"/>
            <a:ext cx="11041200" cy="2604640"/>
          </a:xfrm>
        </p:spPr>
        <p:txBody>
          <a:bodyPr/>
          <a:lstStyle/>
          <a:p>
            <a:r>
              <a:rPr lang="en-GB" dirty="0"/>
              <a:t>King plot will no longer be linear</a:t>
            </a:r>
          </a:p>
          <a:p>
            <a:r>
              <a:rPr lang="en-GB" dirty="0"/>
              <a:t>Hunt for non-linearities!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G</a:t>
            </a:r>
            <a:r>
              <a:rPr lang="en-GB" baseline="30000" dirty="0"/>
              <a:t>(2)</a:t>
            </a:r>
            <a:r>
              <a:rPr lang="en-GB" dirty="0"/>
              <a:t>: Purely atomic physics; second-order field shift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G</a:t>
            </a:r>
            <a:r>
              <a:rPr lang="en-GB" baseline="30000" dirty="0"/>
              <a:t>(2) </a:t>
            </a:r>
            <a:r>
              <a:rPr lang="en-GB" dirty="0"/>
              <a:t>d&lt;r</a:t>
            </a:r>
            <a:r>
              <a:rPr lang="en-GB" baseline="30000" dirty="0"/>
              <a:t>4 </a:t>
            </a:r>
            <a:r>
              <a:rPr lang="en-GB" dirty="0"/>
              <a:t>&gt;: nuclear physics information as well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‘h’: new boson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539ADE-41FF-4CA9-A027-0BBE98CA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28947E-AA51-31DE-51FD-FAA6AEA7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Non-linear king plots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CE225-52EB-42F5-E3BC-53222E3F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80" y="1765362"/>
            <a:ext cx="7631610" cy="16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0166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D54FC5-71B0-F30C-A786-55626D75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II.</a:t>
            </a:r>
            <a:br>
              <a:rPr lang="en-GB" dirty="0"/>
            </a:br>
            <a:r>
              <a:rPr lang="en-GB" dirty="0"/>
              <a:t>Experiment 1: Sr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E256DA-8CC5-0541-D6E2-EBEDBA2CB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56ECE-F0FA-C0EE-9525-B7158696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118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0DB857-E268-6C3F-48FB-CB0F755EB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7EC157-1DA2-B1A1-B4DC-31AA3CD9E1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839422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CDA96-1986-906A-126C-C2E1CE91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119</a:t>
            </a:fld>
            <a:endParaRPr lang="nl-NL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5E384E-95A2-A75D-1FE1-C3A03630C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903B55-8ECA-B903-6D3D-2011746F311E}"/>
                  </a:ext>
                </a:extLst>
              </p:cNvPr>
              <p:cNvSpPr txBox="1"/>
              <p:nvPr/>
            </p:nvSpPr>
            <p:spPr>
              <a:xfrm>
                <a:off x="9411088" y="3521470"/>
                <a:ext cx="11478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BE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903B55-8ECA-B903-6D3D-2011746F3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088" y="3521470"/>
                <a:ext cx="114781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7FCCD1D-39BE-9465-98A8-DC98BAC0A21D}"/>
              </a:ext>
            </a:extLst>
          </p:cNvPr>
          <p:cNvGrpSpPr/>
          <p:nvPr/>
        </p:nvGrpSpPr>
        <p:grpSpPr>
          <a:xfrm>
            <a:off x="6834140" y="5636124"/>
            <a:ext cx="2049123" cy="276999"/>
            <a:chOff x="5558630" y="5596964"/>
            <a:chExt cx="2049123" cy="27699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378577-72FD-E131-9AFF-523F022AE436}"/>
                </a:ext>
              </a:extLst>
            </p:cNvPr>
            <p:cNvCxnSpPr/>
            <p:nvPr/>
          </p:nvCxnSpPr>
          <p:spPr>
            <a:xfrm flipH="1">
              <a:off x="5558630" y="5735463"/>
              <a:ext cx="1536033" cy="1"/>
            </a:xfrm>
            <a:prstGeom prst="line">
              <a:avLst/>
            </a:prstGeom>
            <a:ln w="85725" cap="rnd">
              <a:solidFill>
                <a:srgbClr val="6575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232E65B-3332-C30D-A7CB-2F2A0BE94D6E}"/>
                    </a:ext>
                  </a:extLst>
                </p:cNvPr>
                <p:cNvSpPr txBox="1"/>
                <p:nvPr/>
              </p:nvSpPr>
              <p:spPr>
                <a:xfrm>
                  <a:off x="7258683" y="5596964"/>
                  <a:ext cx="349070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65757D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solidFill>
                                  <a:srgbClr val="6575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65757D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2" name="TextBox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683" y="5596964"/>
                  <a:ext cx="34907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895" t="-171739" r="-159649" b="-2630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536209-82EE-0EDC-C9D9-56B42D97946F}"/>
              </a:ext>
            </a:extLst>
          </p:cNvPr>
          <p:cNvGrpSpPr/>
          <p:nvPr/>
        </p:nvGrpSpPr>
        <p:grpSpPr>
          <a:xfrm>
            <a:off x="6834140" y="4114095"/>
            <a:ext cx="2049123" cy="276999"/>
            <a:chOff x="5558630" y="4426122"/>
            <a:chExt cx="2049123" cy="27699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395B10F-D332-7F07-905B-1B035AF5BF6A}"/>
                </a:ext>
              </a:extLst>
            </p:cNvPr>
            <p:cNvCxnSpPr/>
            <p:nvPr/>
          </p:nvCxnSpPr>
          <p:spPr>
            <a:xfrm flipH="1">
              <a:off x="5558630" y="4592148"/>
              <a:ext cx="1536033" cy="1"/>
            </a:xfrm>
            <a:prstGeom prst="line">
              <a:avLst/>
            </a:prstGeom>
            <a:ln w="85725" cap="rnd">
              <a:solidFill>
                <a:srgbClr val="6575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FA10EA6-E816-94B5-89D0-0F6805A635C5}"/>
                    </a:ext>
                  </a:extLst>
                </p:cNvPr>
                <p:cNvSpPr txBox="1"/>
                <p:nvPr/>
              </p:nvSpPr>
              <p:spPr>
                <a:xfrm>
                  <a:off x="7258683" y="4426122"/>
                  <a:ext cx="349070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65757D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solidFill>
                                  <a:srgbClr val="6575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65757D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4" name="TextBox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683" y="4426122"/>
                  <a:ext cx="34907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895" t="-177778" r="-159649" b="-2688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F4C57E-4E18-4332-3269-E51591D7A911}"/>
              </a:ext>
            </a:extLst>
          </p:cNvPr>
          <p:cNvCxnSpPr/>
          <p:nvPr/>
        </p:nvCxnSpPr>
        <p:spPr>
          <a:xfrm flipV="1">
            <a:off x="7603413" y="4273575"/>
            <a:ext cx="0" cy="1512887"/>
          </a:xfrm>
          <a:prstGeom prst="straightConnector1">
            <a:avLst/>
          </a:prstGeom>
          <a:ln w="47625">
            <a:solidFill>
              <a:srgbClr val="28FC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873288-CB5D-E210-9D84-F2CC2DEFA1C6}"/>
                  </a:ext>
                </a:extLst>
              </p:cNvPr>
              <p:cNvSpPr txBox="1"/>
              <p:nvPr/>
            </p:nvSpPr>
            <p:spPr>
              <a:xfrm>
                <a:off x="7707659" y="4781151"/>
                <a:ext cx="3134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873288-CB5D-E210-9D84-F2CC2DEFA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659" y="4781151"/>
                <a:ext cx="31341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954D4A2-EE76-F2F9-8BE2-69DB21470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1706" y="3885830"/>
            <a:ext cx="714475" cy="7335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786780-9668-F083-4881-9D037B5413E8}"/>
              </a:ext>
            </a:extLst>
          </p:cNvPr>
          <p:cNvSpPr txBox="1"/>
          <p:nvPr/>
        </p:nvSpPr>
        <p:spPr>
          <a:xfrm>
            <a:off x="6221060" y="1625113"/>
            <a:ext cx="3531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Weak transition </a:t>
            </a:r>
          </a:p>
          <a:p>
            <a:r>
              <a:rPr lang="en-US" dirty="0"/>
              <a:t>-&gt; Long half-life O(</a:t>
            </a:r>
            <a:r>
              <a:rPr lang="en-US" dirty="0" err="1"/>
              <a:t>ms</a:t>
            </a:r>
            <a:r>
              <a:rPr lang="en-US" dirty="0"/>
              <a:t> &gt; s &gt; h)</a:t>
            </a:r>
            <a:br>
              <a:rPr lang="en-US" dirty="0"/>
            </a:br>
            <a:r>
              <a:rPr lang="en-US" dirty="0"/>
              <a:t>-&gt; Narrow linewidth</a:t>
            </a:r>
          </a:p>
          <a:p>
            <a:r>
              <a:rPr lang="en-US" dirty="0"/>
              <a:t>-&gt; e.g., Quadrupole S-&gt;D transitions</a:t>
            </a:r>
            <a:br>
              <a:rPr lang="en-US" dirty="0"/>
            </a:br>
            <a:endParaRPr lang="en-BE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6940EF-27E5-0AAB-D429-6BBB033EEC53}"/>
              </a:ext>
            </a:extLst>
          </p:cNvPr>
          <p:cNvCxnSpPr>
            <a:cxnSpLocks/>
          </p:cNvCxnSpPr>
          <p:nvPr/>
        </p:nvCxnSpPr>
        <p:spPr>
          <a:xfrm>
            <a:off x="9328943" y="3777673"/>
            <a:ext cx="0" cy="4038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FB53CEA-58B6-ED71-BC67-EBAD3562FAFA}"/>
              </a:ext>
            </a:extLst>
          </p:cNvPr>
          <p:cNvCxnSpPr>
            <a:cxnSpLocks/>
          </p:cNvCxnSpPr>
          <p:nvPr/>
        </p:nvCxnSpPr>
        <p:spPr>
          <a:xfrm flipV="1">
            <a:off x="9328943" y="4360277"/>
            <a:ext cx="0" cy="4079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06CCE06-9B93-D8F4-8C62-4733D9B1C3C6}"/>
              </a:ext>
            </a:extLst>
          </p:cNvPr>
          <p:cNvSpPr txBox="1"/>
          <p:nvPr/>
        </p:nvSpPr>
        <p:spPr>
          <a:xfrm>
            <a:off x="9807910" y="391078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 Hz</a:t>
            </a:r>
            <a:endParaRPr lang="en-BE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31A302-7B8B-1612-733E-97FBE6CBD86F}"/>
              </a:ext>
            </a:extLst>
          </p:cNvPr>
          <p:cNvGrpSpPr/>
          <p:nvPr/>
        </p:nvGrpSpPr>
        <p:grpSpPr>
          <a:xfrm>
            <a:off x="2255129" y="1624048"/>
            <a:ext cx="4690217" cy="4289076"/>
            <a:chOff x="2119956" y="767373"/>
            <a:chExt cx="4690217" cy="428907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0687694-DCFE-CB6F-72AD-0C9BAEB14463}"/>
                </a:ext>
              </a:extLst>
            </p:cNvPr>
            <p:cNvGrpSpPr/>
            <p:nvPr/>
          </p:nvGrpSpPr>
          <p:grpSpPr>
            <a:xfrm>
              <a:off x="2550507" y="4779450"/>
              <a:ext cx="2049123" cy="276999"/>
              <a:chOff x="5558630" y="5596964"/>
              <a:chExt cx="2049123" cy="276999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F81FFF8-25A2-2C48-4E4F-F0994F27DFE4}"/>
                  </a:ext>
                </a:extLst>
              </p:cNvPr>
              <p:cNvCxnSpPr/>
              <p:nvPr/>
            </p:nvCxnSpPr>
            <p:spPr>
              <a:xfrm flipH="1">
                <a:off x="5558630" y="5735463"/>
                <a:ext cx="1536033" cy="1"/>
              </a:xfrm>
              <a:prstGeom prst="line">
                <a:avLst/>
              </a:prstGeom>
              <a:ln w="85725" cap="rnd">
                <a:solidFill>
                  <a:srgbClr val="6575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E33F0692-2EB6-72BB-C31B-B8480350A7C3}"/>
                      </a:ext>
                    </a:extLst>
                  </p:cNvPr>
                  <p:cNvSpPr txBox="1"/>
                  <p:nvPr/>
                </p:nvSpPr>
                <p:spPr>
                  <a:xfrm>
                    <a:off x="7258683" y="5596964"/>
                    <a:ext cx="349070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65757D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65757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65757D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2" name="TextBox 1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8683" y="5596964"/>
                    <a:ext cx="349070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7895" t="-171739" r="-159649" b="-26304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0A380CA-FD32-DF16-F323-AEBD7673B2C9}"/>
                </a:ext>
              </a:extLst>
            </p:cNvPr>
            <p:cNvGrpSpPr/>
            <p:nvPr/>
          </p:nvGrpSpPr>
          <p:grpSpPr>
            <a:xfrm>
              <a:off x="2550507" y="3257421"/>
              <a:ext cx="2049123" cy="276999"/>
              <a:chOff x="5558630" y="4426122"/>
              <a:chExt cx="2049123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6F186D3-BB95-4D1B-516E-6F0E3DEBB31A}"/>
                  </a:ext>
                </a:extLst>
              </p:cNvPr>
              <p:cNvCxnSpPr/>
              <p:nvPr/>
            </p:nvCxnSpPr>
            <p:spPr>
              <a:xfrm flipH="1">
                <a:off x="5558630" y="4592148"/>
                <a:ext cx="1536033" cy="1"/>
              </a:xfrm>
              <a:prstGeom prst="line">
                <a:avLst/>
              </a:prstGeom>
              <a:ln w="85725" cap="rnd">
                <a:solidFill>
                  <a:srgbClr val="6575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938151BA-0F3D-491F-ACCC-9EF653E0387D}"/>
                      </a:ext>
                    </a:extLst>
                  </p:cNvPr>
                  <p:cNvSpPr txBox="1"/>
                  <p:nvPr/>
                </p:nvSpPr>
                <p:spPr>
                  <a:xfrm>
                    <a:off x="7258683" y="4426122"/>
                    <a:ext cx="349070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65757D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65757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65757D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4" name="TextBox 1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8683" y="4426122"/>
                    <a:ext cx="349070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7895" t="-177778" r="-159649" b="-26888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DB51B8-0ED1-9379-3CFB-4252A63F3D56}"/>
                </a:ext>
              </a:extLst>
            </p:cNvPr>
            <p:cNvGrpSpPr/>
            <p:nvPr/>
          </p:nvGrpSpPr>
          <p:grpSpPr>
            <a:xfrm>
              <a:off x="4595006" y="2243233"/>
              <a:ext cx="907171" cy="2305372"/>
              <a:chOff x="7414706" y="126754"/>
              <a:chExt cx="907171" cy="230537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8A00B7D-9272-1277-C156-97A006732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14706" y="126754"/>
                <a:ext cx="790685" cy="2305372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988285C-392F-F53B-115F-BC903C75CF34}"/>
                  </a:ext>
                </a:extLst>
              </p:cNvPr>
              <p:cNvSpPr/>
              <p:nvPr/>
            </p:nvSpPr>
            <p:spPr>
              <a:xfrm rot="10800000">
                <a:off x="7770869" y="1636906"/>
                <a:ext cx="551008" cy="517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E99D5E8-B248-FF5D-3149-D50DD25A9104}"/>
                  </a:ext>
                </a:extLst>
              </p:cNvPr>
              <p:cNvSpPr/>
              <p:nvPr/>
            </p:nvSpPr>
            <p:spPr>
              <a:xfrm>
                <a:off x="7598588" y="1812130"/>
                <a:ext cx="144924" cy="1449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615184-1C92-DF14-8A8D-F67C76D02F6A}"/>
                </a:ext>
              </a:extLst>
            </p:cNvPr>
            <p:cNvSpPr txBox="1"/>
            <p:nvPr/>
          </p:nvSpPr>
          <p:spPr>
            <a:xfrm>
              <a:off x="2119956" y="767373"/>
              <a:ext cx="2990883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Strong transition</a:t>
              </a:r>
            </a:p>
            <a:p>
              <a:r>
                <a:rPr lang="en-US" dirty="0"/>
                <a:t>-&gt; Short half-life O(ns)</a:t>
              </a:r>
              <a:br>
                <a:rPr lang="en-US" dirty="0"/>
              </a:br>
              <a:r>
                <a:rPr lang="en-US" dirty="0"/>
                <a:t>-&gt; Broad linewidth</a:t>
              </a:r>
              <a:br>
                <a:rPr lang="en-US" dirty="0"/>
              </a:br>
              <a:r>
                <a:rPr lang="en-US" dirty="0"/>
                <a:t>-&gt; e.g., Dipole S-&gt;P transitions</a:t>
              </a:r>
              <a:endParaRPr lang="en-BE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AF5E32D-E42D-84BA-5966-DB83D5F978C4}"/>
                </a:ext>
              </a:extLst>
            </p:cNvPr>
            <p:cNvCxnSpPr>
              <a:cxnSpLocks/>
            </p:cNvCxnSpPr>
            <p:nvPr/>
          </p:nvCxnSpPr>
          <p:spPr>
            <a:xfrm>
              <a:off x="5017294" y="2813315"/>
              <a:ext cx="0" cy="4038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4069447-9C07-F00D-BD65-34FDBEF5E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7294" y="3637219"/>
              <a:ext cx="0" cy="4079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C431667-4F86-7611-A11D-BC64B974DD14}"/>
                    </a:ext>
                  </a:extLst>
                </p:cNvPr>
                <p:cNvSpPr txBox="1"/>
                <p:nvPr/>
              </p:nvSpPr>
              <p:spPr>
                <a:xfrm>
                  <a:off x="3426167" y="3924478"/>
                  <a:ext cx="3134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30ABE66-D8F9-4860-AB07-2B9E222EC6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6167" y="3924478"/>
                  <a:ext cx="313419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5121ECD-2C6C-0784-0DC3-E9720B042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383" y="3416900"/>
              <a:ext cx="0" cy="1501049"/>
            </a:xfrm>
            <a:prstGeom prst="straightConnector1">
              <a:avLst/>
            </a:prstGeom>
            <a:ln w="190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3DCB60-834C-5A35-43B0-D00EF24A9109}"/>
                </a:ext>
              </a:extLst>
            </p:cNvPr>
            <p:cNvSpPr txBox="1"/>
            <p:nvPr/>
          </p:nvSpPr>
          <p:spPr>
            <a:xfrm>
              <a:off x="5402415" y="2898073"/>
              <a:ext cx="1407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10s of MHz</a:t>
              </a:r>
              <a:endParaRPr lang="en-B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9612426-8A6C-009D-6755-C7628DAE371A}"/>
                    </a:ext>
                  </a:extLst>
                </p:cNvPr>
                <p:cNvSpPr txBox="1"/>
                <p:nvPr/>
              </p:nvSpPr>
              <p:spPr>
                <a:xfrm>
                  <a:off x="5114530" y="2544475"/>
                  <a:ext cx="114781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l-G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BE" sz="28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9BAC0AA-6604-4ACE-8614-D395AB1A3F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4530" y="2544475"/>
                  <a:ext cx="1147814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0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840DCB-CBA7-ABAA-542B-AF7A4923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</a:t>
            </a:r>
            <a:br>
              <a:rPr lang="en-GB" dirty="0"/>
            </a:br>
            <a:r>
              <a:rPr lang="en-GB" dirty="0"/>
              <a:t>Nucleus-electron coupling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7F5AA-D187-6357-2F2B-1466422C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1003-DD7A-448A-9A72-A9C2DD6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200F3-17E2-BF69-E74F-AD88049DA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893DBE-273A-A7FE-1C66-64AEE7C04C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4689312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C56A74-86F4-D6A8-E80A-DA608CACC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63" y="1656000"/>
            <a:ext cx="10707196" cy="4464000"/>
          </a:xfrm>
        </p:spPr>
        <p:txBody>
          <a:bodyPr>
            <a:normAutofit/>
          </a:bodyPr>
          <a:lstStyle/>
          <a:p>
            <a:r>
              <a:rPr lang="en-GB" sz="2000" dirty="0"/>
              <a:t>‘Normal’ way: measure transition frequency in two different isotopes one after the other and subtract</a:t>
            </a:r>
          </a:p>
          <a:p>
            <a:endParaRPr lang="en-GB" sz="2000" dirty="0"/>
          </a:p>
          <a:p>
            <a:r>
              <a:rPr lang="en-GB" sz="2000" dirty="0"/>
              <a:t>This has </a:t>
            </a:r>
            <a:r>
              <a:rPr lang="en-GB" sz="2000" i="1" dirty="0"/>
              <a:t>many </a:t>
            </a:r>
            <a:r>
              <a:rPr lang="en-GB" sz="2000" dirty="0"/>
              <a:t>issues:</a:t>
            </a:r>
          </a:p>
          <a:p>
            <a:pPr lvl="1"/>
            <a:r>
              <a:rPr lang="en-GB" sz="2000" dirty="0"/>
              <a:t>Drift in the laser frequency</a:t>
            </a:r>
          </a:p>
          <a:p>
            <a:pPr lvl="1"/>
            <a:r>
              <a:rPr lang="en-GB" sz="2000" dirty="0"/>
              <a:t>Drift of external field</a:t>
            </a:r>
          </a:p>
          <a:p>
            <a:pPr lvl="1"/>
            <a:r>
              <a:rPr lang="en-GB" sz="2000" dirty="0"/>
              <a:t>Changes in trapping potentials</a:t>
            </a:r>
            <a:br>
              <a:rPr lang="en-GB" sz="2000" dirty="0"/>
            </a:br>
            <a:endParaRPr lang="en-GB" sz="2000" dirty="0"/>
          </a:p>
          <a:p>
            <a:pPr lvl="1"/>
            <a:r>
              <a:rPr lang="en-GB" sz="2000" dirty="0"/>
              <a:t>Total frequency: 10</a:t>
            </a:r>
            <a:r>
              <a:rPr lang="en-GB" sz="2000" baseline="30000" dirty="0"/>
              <a:t>15</a:t>
            </a:r>
            <a:r>
              <a:rPr lang="en-GB" sz="2000" dirty="0"/>
              <a:t> Hz; desired accuracy: &lt; 1 Hz </a:t>
            </a:r>
            <a:r>
              <a:rPr lang="en-GB" sz="2000" dirty="0">
                <a:sym typeface="Wingdings" panose="05000000000000000000" pitchFamily="2" charset="2"/>
              </a:rPr>
              <a:t> performance of best optical clocks required…</a:t>
            </a:r>
            <a:endParaRPr lang="en-GB" sz="2000" dirty="0"/>
          </a:p>
          <a:p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BFC86-C454-563C-0C6E-EC0C48BB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CABD8-1E54-F47F-78F8-2BA2209C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</a:t>
            </a:r>
            <a:r>
              <a:rPr lang="en-GB" baseline="30000" dirty="0"/>
              <a:t>+</a:t>
            </a:r>
            <a:r>
              <a:rPr lang="en-GB" dirty="0"/>
              <a:t> isotope shifts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982732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C56A74-86F4-D6A8-E80A-DA608CACC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63" y="1656000"/>
            <a:ext cx="5501670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Better way: </a:t>
            </a:r>
          </a:p>
          <a:p>
            <a:r>
              <a:rPr lang="en-GB" sz="2000" dirty="0"/>
              <a:t>Measurement with both isotopes </a:t>
            </a:r>
            <a:r>
              <a:rPr lang="en-GB" sz="2000" i="1" dirty="0"/>
              <a:t>simultaneously</a:t>
            </a:r>
          </a:p>
          <a:p>
            <a:pPr lvl="1"/>
            <a:r>
              <a:rPr lang="en-GB" sz="2000" dirty="0"/>
              <a:t>Remove drift</a:t>
            </a:r>
          </a:p>
          <a:p>
            <a:pPr lvl="1"/>
            <a:endParaRPr lang="en-GB" sz="2000" dirty="0"/>
          </a:p>
          <a:p>
            <a:r>
              <a:rPr lang="en-GB" sz="2000" dirty="0"/>
              <a:t>Measure isotope shift </a:t>
            </a:r>
            <a:r>
              <a:rPr lang="en-GB" sz="2000" i="1" dirty="0"/>
              <a:t>directly</a:t>
            </a:r>
          </a:p>
          <a:p>
            <a:pPr lvl="1"/>
            <a:r>
              <a:rPr lang="en-GB" sz="2000" dirty="0"/>
              <a:t>Shift: O(100 MHz) </a:t>
            </a:r>
            <a:r>
              <a:rPr lang="en-GB" sz="2000" dirty="0">
                <a:sym typeface="Wingdings" panose="05000000000000000000" pitchFamily="2" charset="2"/>
              </a:rPr>
              <a:t> lessen requirement by 6 orders of magnitude</a:t>
            </a:r>
          </a:p>
          <a:p>
            <a:pPr lvl="1"/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dirty="0"/>
              <a:t>Measurement with a clever entangled state</a:t>
            </a:r>
            <a:endParaRPr lang="en-GB" sz="2000" i="1" dirty="0"/>
          </a:p>
          <a:p>
            <a:pPr lvl="1"/>
            <a:r>
              <a:rPr lang="en-GB" sz="2000" dirty="0"/>
              <a:t>Remove remaining common-mode noise</a:t>
            </a:r>
          </a:p>
          <a:p>
            <a:pPr lvl="1"/>
            <a:endParaRPr lang="en-GB" sz="2000" dirty="0"/>
          </a:p>
          <a:p>
            <a:endParaRPr lang="en-GB" sz="2000" i="1" dirty="0"/>
          </a:p>
          <a:p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BFC86-C454-563C-0C6E-EC0C48BB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CABD8-1E54-F47F-78F8-2BA2209C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</a:t>
            </a:r>
            <a:r>
              <a:rPr lang="en-GB" baseline="30000" dirty="0"/>
              <a:t>+</a:t>
            </a:r>
            <a:r>
              <a:rPr lang="en-GB" dirty="0"/>
              <a:t> isotope shifts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58853B-F09F-44EA-7C31-A05FF3F16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871" y="1730600"/>
            <a:ext cx="5605734" cy="14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835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C56A74-86F4-D6A8-E80A-DA608CACC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63" y="1656000"/>
            <a:ext cx="5501670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Better way: </a:t>
            </a:r>
          </a:p>
          <a:p>
            <a:r>
              <a:rPr lang="en-GB" sz="2000" dirty="0"/>
              <a:t>Measurement with both isotopes </a:t>
            </a:r>
            <a:r>
              <a:rPr lang="en-GB" sz="2000" i="1" dirty="0"/>
              <a:t>simultaneously</a:t>
            </a:r>
          </a:p>
          <a:p>
            <a:pPr lvl="1"/>
            <a:r>
              <a:rPr lang="en-GB" sz="2000" dirty="0"/>
              <a:t>Remove drift</a:t>
            </a:r>
          </a:p>
          <a:p>
            <a:pPr lvl="1"/>
            <a:endParaRPr lang="en-GB" sz="2000" dirty="0"/>
          </a:p>
          <a:p>
            <a:r>
              <a:rPr lang="en-GB" sz="2000" dirty="0"/>
              <a:t>Measure isotope shift </a:t>
            </a:r>
            <a:r>
              <a:rPr lang="en-GB" sz="2000" i="1" dirty="0"/>
              <a:t>directly</a:t>
            </a:r>
          </a:p>
          <a:p>
            <a:pPr lvl="1"/>
            <a:r>
              <a:rPr lang="en-GB" sz="2000" dirty="0"/>
              <a:t>Shift: O(100 MHz) </a:t>
            </a:r>
            <a:r>
              <a:rPr lang="en-GB" sz="2000" dirty="0">
                <a:sym typeface="Wingdings" panose="05000000000000000000" pitchFamily="2" charset="2"/>
              </a:rPr>
              <a:t> lessen requirement by 6 orders of magnitude</a:t>
            </a:r>
          </a:p>
          <a:p>
            <a:pPr lvl="1"/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dirty="0"/>
              <a:t>Measurement with a clever entangled state</a:t>
            </a:r>
            <a:endParaRPr lang="en-GB" sz="2000" i="1" dirty="0"/>
          </a:p>
          <a:p>
            <a:pPr lvl="1"/>
            <a:r>
              <a:rPr lang="en-GB" sz="2000" dirty="0"/>
              <a:t>Remove remaining common-mode noise</a:t>
            </a:r>
          </a:p>
          <a:p>
            <a:pPr lvl="1"/>
            <a:endParaRPr lang="en-GB" sz="2000" dirty="0"/>
          </a:p>
          <a:p>
            <a:endParaRPr lang="en-GB" sz="2000" i="1" dirty="0"/>
          </a:p>
          <a:p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BFC86-C454-563C-0C6E-EC0C48BB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CABD8-1E54-F47F-78F8-2BA2209C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</a:t>
            </a:r>
            <a:r>
              <a:rPr lang="en-GB" baseline="30000" dirty="0"/>
              <a:t>+</a:t>
            </a:r>
            <a:r>
              <a:rPr lang="en-GB" dirty="0"/>
              <a:t> isotope shifts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4525B0-99C5-4CE0-C496-A485A0FB0F0D}"/>
              </a:ext>
            </a:extLst>
          </p:cNvPr>
          <p:cNvGrpSpPr/>
          <p:nvPr/>
        </p:nvGrpSpPr>
        <p:grpSpPr>
          <a:xfrm>
            <a:off x="5904917" y="1730600"/>
            <a:ext cx="6111910" cy="3635193"/>
            <a:chOff x="1769829" y="2144871"/>
            <a:chExt cx="4517248" cy="26867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58853B-F09F-44EA-7C31-A05FF3F16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0222" y="2144871"/>
              <a:ext cx="4143139" cy="103578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624BE6-9DAF-9670-97D7-749DBBE1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9829" y="3888000"/>
              <a:ext cx="4517248" cy="943603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C12A9FF-A0D2-FFF7-94BB-056E05A2CCF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915" y="3035106"/>
              <a:ext cx="0" cy="105181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1B7537-AE79-0305-80DF-0C602B4B4E84}"/>
                </a:ext>
              </a:extLst>
            </p:cNvPr>
            <p:cNvSpPr txBox="1"/>
            <p:nvPr/>
          </p:nvSpPr>
          <p:spPr>
            <a:xfrm>
              <a:off x="2708815" y="3378149"/>
              <a:ext cx="1843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Time evolution</a:t>
              </a:r>
              <a:endParaRPr lang="LID4096" sz="20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4B2B89-80A8-B869-454C-D3AF2B6F0417}"/>
                </a:ext>
              </a:extLst>
            </p:cNvPr>
            <p:cNvSpPr/>
            <p:nvPr/>
          </p:nvSpPr>
          <p:spPr>
            <a:xfrm>
              <a:off x="5024857" y="4173583"/>
              <a:ext cx="391836" cy="285677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</p:spTree>
    <p:extLst>
      <p:ext uri="{BB962C8B-B14F-4D97-AF65-F5344CB8AC3E}">
        <p14:creationId xmlns:p14="http://schemas.microsoft.com/office/powerpoint/2010/main" val="3195881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3093CC-E0E2-A9E2-83D0-C66EB489B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DF783-CB7D-BDA1-CCBD-339FFED0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20058-98B0-F898-B997-E527E2788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>
            <a:normAutofit/>
          </a:bodyPr>
          <a:lstStyle/>
          <a:p>
            <a:r>
              <a:rPr lang="en-GB" dirty="0"/>
              <a:t>How to produce an entangled state?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152BB-5DE3-BEE2-EB93-42866166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4" y="2052546"/>
            <a:ext cx="3829584" cy="325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1B5F8-3F8C-07E7-B7C9-E15150CE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646" y="1944198"/>
            <a:ext cx="6458851" cy="3753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C4BB9F-C798-711C-EF8D-572F5E03CF79}"/>
              </a:ext>
            </a:extLst>
          </p:cNvPr>
          <p:cNvSpPr txBox="1"/>
          <p:nvPr/>
        </p:nvSpPr>
        <p:spPr>
          <a:xfrm>
            <a:off x="899999" y="6351845"/>
            <a:ext cx="7286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bg1"/>
                </a:solidFill>
              </a:rPr>
              <a:t>Ground state cooling</a:t>
            </a:r>
            <a:r>
              <a:rPr lang="en-GB" dirty="0">
                <a:solidFill>
                  <a:schemeClr val="bg1"/>
                </a:solidFill>
              </a:rPr>
              <a:t> v</a:t>
            </a:r>
            <a:r>
              <a:rPr lang="LID4096" dirty="0">
                <a:solidFill>
                  <a:schemeClr val="bg1"/>
                </a:solidFill>
              </a:rPr>
              <a:t>ia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LID4096" dirty="0">
                <a:solidFill>
                  <a:schemeClr val="bg1"/>
                </a:solidFill>
              </a:rPr>
              <a:t>Sideband cooling</a:t>
            </a:r>
            <a:r>
              <a:rPr lang="en-GB" dirty="0">
                <a:solidFill>
                  <a:schemeClr val="bg1"/>
                </a:solidFill>
              </a:rPr>
              <a:t>, Fabian </a:t>
            </a:r>
            <a:r>
              <a:rPr lang="en-GB" dirty="0" err="1">
                <a:solidFill>
                  <a:schemeClr val="bg1"/>
                </a:solidFill>
              </a:rPr>
              <a:t>Flassig</a:t>
            </a:r>
            <a:r>
              <a:rPr lang="en-GB" dirty="0">
                <a:solidFill>
                  <a:schemeClr val="bg1"/>
                </a:solidFill>
              </a:rPr>
              <a:t> (TUM)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62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3093CC-E0E2-A9E2-83D0-C66EB489B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DF783-CB7D-BDA1-CCBD-339FFED0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20058-98B0-F898-B997-E527E278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produce an entangled state?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152BB-5DE3-BEE2-EB93-42866166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4" y="2052546"/>
            <a:ext cx="3829584" cy="325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1B5F8-3F8C-07E7-B7C9-E15150CE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51" y="1944198"/>
            <a:ext cx="6458851" cy="3753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79DD2-744D-4E66-26C7-776B68E04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239" y="2834252"/>
            <a:ext cx="6667793" cy="2819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5FBC3-64B6-BF26-EF42-B2F2BF547247}"/>
              </a:ext>
            </a:extLst>
          </p:cNvPr>
          <p:cNvSpPr txBox="1"/>
          <p:nvPr/>
        </p:nvSpPr>
        <p:spPr>
          <a:xfrm>
            <a:off x="899999" y="6351845"/>
            <a:ext cx="7286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bg1"/>
                </a:solidFill>
              </a:rPr>
              <a:t>Ground state cooling</a:t>
            </a:r>
            <a:r>
              <a:rPr lang="en-GB" dirty="0">
                <a:solidFill>
                  <a:schemeClr val="bg1"/>
                </a:solidFill>
              </a:rPr>
              <a:t> v</a:t>
            </a:r>
            <a:r>
              <a:rPr lang="LID4096" dirty="0">
                <a:solidFill>
                  <a:schemeClr val="bg1"/>
                </a:solidFill>
              </a:rPr>
              <a:t>ia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LID4096" dirty="0">
                <a:solidFill>
                  <a:schemeClr val="bg1"/>
                </a:solidFill>
              </a:rPr>
              <a:t>Sideband cooling</a:t>
            </a:r>
            <a:r>
              <a:rPr lang="en-GB" dirty="0">
                <a:solidFill>
                  <a:schemeClr val="bg1"/>
                </a:solidFill>
              </a:rPr>
              <a:t>, Fabian </a:t>
            </a:r>
            <a:r>
              <a:rPr lang="en-GB" dirty="0" err="1">
                <a:solidFill>
                  <a:schemeClr val="bg1"/>
                </a:solidFill>
              </a:rPr>
              <a:t>Flassig</a:t>
            </a:r>
            <a:r>
              <a:rPr lang="en-GB" dirty="0">
                <a:solidFill>
                  <a:schemeClr val="bg1"/>
                </a:solidFill>
              </a:rPr>
              <a:t> (TUM)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028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1D6915-7BEF-4407-F8DA-0411085E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9863CF-26AA-EBD0-B5B6-AB19358E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Precision measurements in </a:t>
            </a:r>
            <a:br>
              <a:rPr lang="en-GB" dirty="0"/>
            </a:br>
            <a:r>
              <a:rPr lang="en-GB" dirty="0"/>
              <a:t>ion traps</a:t>
            </a:r>
            <a:endParaRPr lang="LID4096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35ECF3-8BB4-0019-4F21-45FA32CD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8088315" cy="4464000"/>
          </a:xfrm>
        </p:spPr>
        <p:txBody>
          <a:bodyPr>
            <a:normAutofit/>
          </a:bodyPr>
          <a:lstStyle/>
          <a:p>
            <a:r>
              <a:rPr lang="en-GB" sz="2000" dirty="0"/>
              <a:t>T = 10 </a:t>
            </a:r>
            <a:r>
              <a:rPr lang="en-GB" sz="2000" dirty="0" err="1"/>
              <a:t>mK</a:t>
            </a:r>
            <a:r>
              <a:rPr lang="en-GB" sz="2000" dirty="0"/>
              <a:t> </a:t>
            </a:r>
            <a:r>
              <a:rPr lang="en-GB" sz="2000" dirty="0">
                <a:sym typeface="Wingdings" panose="05000000000000000000" pitchFamily="2" charset="2"/>
              </a:rPr>
              <a:t> ions form a ‘coulomb crystal’</a:t>
            </a:r>
            <a:endParaRPr lang="en-GB" sz="2000" dirty="0"/>
          </a:p>
          <a:p>
            <a:r>
              <a:rPr lang="en-GB" sz="2000" dirty="0"/>
              <a:t>Storage time: seconds – days – forever… (depending on vacuum)</a:t>
            </a:r>
          </a:p>
          <a:p>
            <a:r>
              <a:rPr lang="en-GB" sz="2000" dirty="0"/>
              <a:t>Fluorescence signal emitted forever </a:t>
            </a:r>
            <a:br>
              <a:rPr lang="en-GB" sz="2000" dirty="0"/>
            </a:br>
            <a:r>
              <a:rPr lang="en-GB" sz="2000" dirty="0"/>
              <a:t>=&gt; optical ‘amplifier’: one ion emits millions of photons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0FEC8-260A-2410-F729-1C0BA12488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136"/>
          <a:stretch/>
        </p:blipFill>
        <p:spPr>
          <a:xfrm>
            <a:off x="9025978" y="265501"/>
            <a:ext cx="2839225" cy="62544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9EB6B-F59D-0FF6-5DB9-44F119098CB3}"/>
              </a:ext>
            </a:extLst>
          </p:cNvPr>
          <p:cNvGrpSpPr/>
          <p:nvPr/>
        </p:nvGrpSpPr>
        <p:grpSpPr>
          <a:xfrm>
            <a:off x="842931" y="3912433"/>
            <a:ext cx="6508234" cy="2777835"/>
            <a:chOff x="370741" y="4103616"/>
            <a:chExt cx="6060308" cy="25866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C697BE-0191-EB9C-FE2A-5481E0F0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1290"/>
            <a:stretch/>
          </p:blipFill>
          <p:spPr>
            <a:xfrm>
              <a:off x="370741" y="4894288"/>
              <a:ext cx="3987264" cy="1795980"/>
            </a:xfrm>
            <a:prstGeom prst="rect">
              <a:avLst/>
            </a:prstGeom>
          </p:spPr>
        </p:pic>
        <p:pic>
          <p:nvPicPr>
            <p:cNvPr id="7" name="Picture 6" descr="A blue and yellow line drawing&#10;&#10;Description automatically generated with medium confidence">
              <a:extLst>
                <a:ext uri="{FF2B5EF4-FFF2-40B4-BE49-F238E27FC236}">
                  <a16:creationId xmlns:a16="http://schemas.microsoft.com/office/drawing/2014/main" id="{037BDC3A-75DD-FD05-5940-D0E7DF3F2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54" t="54133" r="3450" b="4903"/>
            <a:stretch/>
          </p:blipFill>
          <p:spPr>
            <a:xfrm>
              <a:off x="2646032" y="4103616"/>
              <a:ext cx="3785017" cy="87686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108975-4676-F8F0-F60B-E69D0B8DF4CB}"/>
                </a:ext>
              </a:extLst>
            </p:cNvPr>
            <p:cNvCxnSpPr/>
            <p:nvPr/>
          </p:nvCxnSpPr>
          <p:spPr>
            <a:xfrm flipV="1">
              <a:off x="2473377" y="4976734"/>
              <a:ext cx="174633" cy="68709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7A8AD72-18DE-97A0-0AB8-9BD12183A2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1002" y="4980482"/>
              <a:ext cx="3740047" cy="7133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5FDF03D0-C079-5AFE-5331-A33133C5ED7B}"/>
              </a:ext>
            </a:extLst>
          </p:cNvPr>
          <p:cNvSpPr/>
          <p:nvPr/>
        </p:nvSpPr>
        <p:spPr>
          <a:xfrm>
            <a:off x="4494472" y="3537224"/>
            <a:ext cx="658004" cy="31570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E8A4B3-1A49-2602-D258-4689D68E7FEA}"/>
              </a:ext>
            </a:extLst>
          </p:cNvPr>
          <p:cNvSpPr txBox="1"/>
          <p:nvPr/>
        </p:nvSpPr>
        <p:spPr>
          <a:xfrm>
            <a:off x="4285940" y="3200644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~ 15 </a:t>
            </a:r>
            <a:r>
              <a:rPr lang="el-GR" dirty="0"/>
              <a:t>μ</a:t>
            </a:r>
            <a:r>
              <a:rPr lang="en-GB" dirty="0"/>
              <a:t>m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9607126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3093CC-E0E2-A9E2-83D0-C66EB489B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DF783-CB7D-BDA1-CCBD-339FFED0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20058-98B0-F898-B997-E527E278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produce an entangled state?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152BB-5DE3-BEE2-EB93-42866166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4" y="2052546"/>
            <a:ext cx="3829584" cy="325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1B5F8-3F8C-07E7-B7C9-E15150CE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51" y="1944198"/>
            <a:ext cx="6458851" cy="3753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79DD2-744D-4E66-26C7-776B68E04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734" y="2834252"/>
            <a:ext cx="6667793" cy="2819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09B114-A186-2C09-5163-9BF7F59F2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293" y="2926711"/>
            <a:ext cx="6523400" cy="3172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5FBC3-64B6-BF26-EF42-B2F2BF547247}"/>
              </a:ext>
            </a:extLst>
          </p:cNvPr>
          <p:cNvSpPr txBox="1"/>
          <p:nvPr/>
        </p:nvSpPr>
        <p:spPr>
          <a:xfrm>
            <a:off x="899999" y="6351845"/>
            <a:ext cx="7286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bg1"/>
                </a:solidFill>
              </a:rPr>
              <a:t>Ground state cooling</a:t>
            </a:r>
            <a:r>
              <a:rPr lang="en-GB" dirty="0">
                <a:solidFill>
                  <a:schemeClr val="bg1"/>
                </a:solidFill>
              </a:rPr>
              <a:t> v</a:t>
            </a:r>
            <a:r>
              <a:rPr lang="LID4096" dirty="0">
                <a:solidFill>
                  <a:schemeClr val="bg1"/>
                </a:solidFill>
              </a:rPr>
              <a:t>ia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LID4096" dirty="0">
                <a:solidFill>
                  <a:schemeClr val="bg1"/>
                </a:solidFill>
              </a:rPr>
              <a:t>Sideband cooling</a:t>
            </a:r>
            <a:r>
              <a:rPr lang="en-GB" dirty="0">
                <a:solidFill>
                  <a:schemeClr val="bg1"/>
                </a:solidFill>
              </a:rPr>
              <a:t>, Fabian </a:t>
            </a:r>
            <a:r>
              <a:rPr lang="en-GB" dirty="0" err="1">
                <a:solidFill>
                  <a:schemeClr val="bg1"/>
                </a:solidFill>
              </a:rPr>
              <a:t>Flassig</a:t>
            </a:r>
            <a:r>
              <a:rPr lang="en-GB" dirty="0">
                <a:solidFill>
                  <a:schemeClr val="bg1"/>
                </a:solidFill>
              </a:rPr>
              <a:t> (TUM)</a:t>
            </a:r>
            <a:endParaRPr lang="LID4096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459B14-BB02-1AD0-775E-40E6230FAD7A}"/>
                  </a:ext>
                </a:extLst>
              </p:cNvPr>
              <p:cNvSpPr txBox="1"/>
              <p:nvPr/>
            </p:nvSpPr>
            <p:spPr>
              <a:xfrm>
                <a:off x="5761405" y="2617006"/>
                <a:ext cx="4433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dirty="0" smtClean="0"/>
                        <m:t>|</m:t>
                      </m:r>
                      <m:r>
                        <m:rPr>
                          <m:sty m:val="p"/>
                        </m:rPr>
                        <a:rPr lang="en-GB" b="0" i="1" dirty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m:rPr>
                          <m:nor/>
                        </m:rPr>
                        <a:rPr lang="en-GB" dirty="0" smtClean="0"/>
                        <m:t> 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𝑖𝑛𝑡𝑒𝑟𝑛𝑎𝑙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⟩⊗|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h𝑎𝑟𝑚𝑜𝑛𝑖𝑐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𝑜𝑠𝑐𝑖𝑙𝑙𝑎𝑡𝑜𝑟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459B14-BB02-1AD0-775E-40E6230FA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405" y="2617006"/>
                <a:ext cx="4433073" cy="369332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1274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8C80C-EAF5-4D02-B523-CE1DC406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6C0FA5-4685-40C5-B55A-58B2CA55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2-level dynamics</a:t>
            </a:r>
            <a:endParaRPr lang="LID4096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20AB1E0-5590-4D04-9FB1-E0913D615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91" y="101601"/>
            <a:ext cx="5101916" cy="35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564DC5-101A-408B-B908-FC38D4AB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147" y="3661106"/>
            <a:ext cx="4998689" cy="30817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61DD30-60B2-3A74-240A-D92AC8E14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68" y="2023583"/>
            <a:ext cx="5307679" cy="4186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845D4-4990-07F0-EAE1-4662151383DC}"/>
              </a:ext>
            </a:extLst>
          </p:cNvPr>
          <p:cNvSpPr txBox="1"/>
          <p:nvPr/>
        </p:nvSpPr>
        <p:spPr>
          <a:xfrm>
            <a:off x="2810651" y="1640688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Rabi oscillations</a:t>
            </a:r>
            <a:endParaRPr lang="LID4096" sz="2400" b="1" dirty="0"/>
          </a:p>
        </p:txBody>
      </p:sp>
    </p:spTree>
    <p:extLst>
      <p:ext uri="{BB962C8B-B14F-4D97-AF65-F5344CB8AC3E}">
        <p14:creationId xmlns:p14="http://schemas.microsoft.com/office/powerpoint/2010/main" val="13898068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8C80C-EAF5-4D02-B523-CE1DC406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6C0FA5-4685-40C5-B55A-58B2CA55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2-level dynamics</a:t>
            </a:r>
            <a:endParaRPr lang="LID4096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20AB1E0-5590-4D04-9FB1-E0913D615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91" y="101601"/>
            <a:ext cx="5101916" cy="35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564DC5-101A-408B-B908-FC38D4AB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147" y="3661106"/>
            <a:ext cx="4998689" cy="308178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FF9D9B1-AB48-FCC5-4D81-E76EEF3D64A4}"/>
              </a:ext>
            </a:extLst>
          </p:cNvPr>
          <p:cNvGrpSpPr/>
          <p:nvPr/>
        </p:nvGrpSpPr>
        <p:grpSpPr>
          <a:xfrm>
            <a:off x="0" y="1966870"/>
            <a:ext cx="6307046" cy="4243130"/>
            <a:chOff x="7582656" y="1243025"/>
            <a:chExt cx="4270559" cy="287306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C61DD30-60B2-3A74-240A-D92AC8E14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337" y="1281426"/>
              <a:ext cx="3593878" cy="2834662"/>
            </a:xfrm>
            <a:prstGeom prst="rect">
              <a:avLst/>
            </a:prstGeom>
          </p:spPr>
        </p:pic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45A30E0C-4C63-F8A8-9116-C07ECBB0CF68}"/>
                </a:ext>
              </a:extLst>
            </p:cNvPr>
            <p:cNvSpPr/>
            <p:nvPr/>
          </p:nvSpPr>
          <p:spPr>
            <a:xfrm>
              <a:off x="8177562" y="2433426"/>
              <a:ext cx="816163" cy="34197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CA7061C-1B9D-E3A4-3799-79F15CFDE5E5}"/>
                    </a:ext>
                  </a:extLst>
                </p:cNvPr>
                <p:cNvSpPr txBox="1"/>
                <p:nvPr/>
              </p:nvSpPr>
              <p:spPr>
                <a:xfrm>
                  <a:off x="7582656" y="2433427"/>
                  <a:ext cx="59490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LID4096" sz="2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CA7061C-1B9D-E3A4-3799-79F15CFDE5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2656" y="2433427"/>
                  <a:ext cx="59490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70380BD0-32F9-3EE1-B78D-C1E6866A44A7}"/>
                </a:ext>
              </a:extLst>
            </p:cNvPr>
            <p:cNvSpPr/>
            <p:nvPr/>
          </p:nvSpPr>
          <p:spPr>
            <a:xfrm>
              <a:off x="8441474" y="1243025"/>
              <a:ext cx="816163" cy="34197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C73BA8-D85D-F617-9023-F0DA716EE4A3}"/>
                    </a:ext>
                  </a:extLst>
                </p:cNvPr>
                <p:cNvSpPr txBox="1"/>
                <p:nvPr/>
              </p:nvSpPr>
              <p:spPr>
                <a:xfrm>
                  <a:off x="8077579" y="1243025"/>
                  <a:ext cx="27430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LID4096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C73BA8-D85D-F617-9023-F0DA716EE4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579" y="1243025"/>
                  <a:ext cx="2743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6E845D4-4990-07F0-EAE1-4662151383DC}"/>
              </a:ext>
            </a:extLst>
          </p:cNvPr>
          <p:cNvSpPr txBox="1"/>
          <p:nvPr/>
        </p:nvSpPr>
        <p:spPr>
          <a:xfrm>
            <a:off x="2810651" y="1640688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Rabi oscillations</a:t>
            </a:r>
            <a:endParaRPr lang="LID4096" sz="2400" b="1" dirty="0"/>
          </a:p>
        </p:txBody>
      </p:sp>
    </p:spTree>
    <p:extLst>
      <p:ext uri="{BB962C8B-B14F-4D97-AF65-F5344CB8AC3E}">
        <p14:creationId xmlns:p14="http://schemas.microsoft.com/office/powerpoint/2010/main" val="25095226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F08E2-8410-38AF-4E59-9A8156119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770C8-F18F-44D3-68B3-C10BA0D3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3104C3-3154-8016-620F-9838FF66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55DB1-90FF-675D-9CCB-58B9F2FA2547}"/>
              </a:ext>
            </a:extLst>
          </p:cNvPr>
          <p:cNvSpPr txBox="1"/>
          <p:nvPr/>
        </p:nvSpPr>
        <p:spPr>
          <a:xfrm>
            <a:off x="574800" y="5913740"/>
            <a:ext cx="5011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Ground state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v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ia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Sideband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, Fabian </a:t>
            </a:r>
            <a:r>
              <a:rPr lang="en-GB" dirty="0" err="1">
                <a:solidFill>
                  <a:schemeClr val="tx1">
                    <a:lumMod val="50000"/>
                  </a:schemeClr>
                </a:solidFill>
              </a:rPr>
              <a:t>Flassig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(TUM)</a:t>
            </a:r>
            <a:endParaRPr lang="LID4096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93D04B-B33B-64F1-55F1-8019FA078053}"/>
              </a:ext>
            </a:extLst>
          </p:cNvPr>
          <p:cNvGrpSpPr/>
          <p:nvPr/>
        </p:nvGrpSpPr>
        <p:grpSpPr>
          <a:xfrm>
            <a:off x="491893" y="51860"/>
            <a:ext cx="11208213" cy="6599104"/>
            <a:chOff x="491893" y="51860"/>
            <a:chExt cx="11208213" cy="65991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7A10B3-F733-28D3-67A3-B5CF84155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607" b="68723"/>
            <a:stretch/>
          </p:blipFill>
          <p:spPr>
            <a:xfrm>
              <a:off x="491893" y="51860"/>
              <a:ext cx="11208213" cy="65991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4D1261-96C6-8E5D-F70C-F1F71AB7D79C}"/>
                </a:ext>
              </a:extLst>
            </p:cNvPr>
            <p:cNvSpPr txBox="1"/>
            <p:nvPr/>
          </p:nvSpPr>
          <p:spPr>
            <a:xfrm>
              <a:off x="3979889" y="420474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</a:t>
              </a:r>
              <a:endParaRPr lang="LID4096" sz="1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5AA33D-6E45-237A-5D99-1C3196C8390E}"/>
                </a:ext>
              </a:extLst>
            </p:cNvPr>
            <p:cNvSpPr txBox="1"/>
            <p:nvPr/>
          </p:nvSpPr>
          <p:spPr>
            <a:xfrm>
              <a:off x="6650636" y="309835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2</a:t>
              </a:r>
              <a:endParaRPr lang="LID4096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548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A762B9-E358-4D44-A2AE-263F2F962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997466" cy="4464000"/>
          </a:xfrm>
        </p:spPr>
        <p:txBody>
          <a:bodyPr>
            <a:normAutofit/>
          </a:bodyPr>
          <a:lstStyle/>
          <a:p>
            <a:r>
              <a:rPr lang="en-US" sz="2000" dirty="0"/>
              <a:t>So far, we’ve not really had to think about the structure of the nucleus.</a:t>
            </a:r>
          </a:p>
          <a:p>
            <a:r>
              <a:rPr lang="en-US" sz="2000" dirty="0"/>
              <a:t>In fact, it takes a great deal more precision to figure out that the nucleus is not just a point charge!</a:t>
            </a:r>
          </a:p>
          <a:p>
            <a:endParaRPr lang="en-US" sz="2000" dirty="0"/>
          </a:p>
          <a:p>
            <a:r>
              <a:rPr lang="en-US" sz="2000" dirty="0"/>
              <a:t>Two effects are important for us here: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Hyper</a:t>
            </a:r>
            <a:r>
              <a:rPr lang="en-US" sz="2000" dirty="0"/>
              <a:t>fine structure (and Zeeman effect)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Isotope shift</a:t>
            </a:r>
            <a:br>
              <a:rPr lang="en-US" sz="2000" dirty="0"/>
            </a:br>
            <a:endParaRPr lang="en-US" sz="2000" dirty="0"/>
          </a:p>
          <a:p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05F06B-8304-444A-AD2B-15F581B5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70047B-5094-43EB-83EF-9B4B7BBC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the atom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122040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878116-FC08-A648-B929-90DB36A33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9EDA8B-1452-3570-3AF7-902A5D38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F203CD-FCA2-03A6-DAB3-265A3EB7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645DF-0894-BEE3-400C-A8996571814D}"/>
              </a:ext>
            </a:extLst>
          </p:cNvPr>
          <p:cNvSpPr txBox="1"/>
          <p:nvPr/>
        </p:nvSpPr>
        <p:spPr>
          <a:xfrm>
            <a:off x="574800" y="5913740"/>
            <a:ext cx="5011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Ground state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v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ia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Sideband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, Fabian </a:t>
            </a:r>
            <a:r>
              <a:rPr lang="en-GB" dirty="0" err="1">
                <a:solidFill>
                  <a:schemeClr val="tx1">
                    <a:lumMod val="50000"/>
                  </a:schemeClr>
                </a:solidFill>
              </a:rPr>
              <a:t>Flassig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(TUM)</a:t>
            </a:r>
            <a:endParaRPr lang="LID4096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26A18-6101-FD03-F964-A9382254B32A}"/>
              </a:ext>
            </a:extLst>
          </p:cNvPr>
          <p:cNvGrpSpPr/>
          <p:nvPr/>
        </p:nvGrpSpPr>
        <p:grpSpPr>
          <a:xfrm>
            <a:off x="491893" y="-44426"/>
            <a:ext cx="11208213" cy="6650964"/>
            <a:chOff x="491893" y="97979"/>
            <a:chExt cx="11208213" cy="66509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ED9812-2A3A-CE7E-882D-7490931A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6788" b="35325"/>
            <a:stretch/>
          </p:blipFill>
          <p:spPr>
            <a:xfrm>
              <a:off x="491893" y="97979"/>
              <a:ext cx="11208213" cy="665096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3BC50C-8DBC-DE7D-588D-A70CD15664D8}"/>
                </a:ext>
              </a:extLst>
            </p:cNvPr>
            <p:cNvSpPr txBox="1"/>
            <p:nvPr/>
          </p:nvSpPr>
          <p:spPr>
            <a:xfrm>
              <a:off x="3979889" y="432466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</a:t>
              </a:r>
              <a:endParaRPr lang="LID4096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AB99AF-280B-0BBE-968A-857017534EFC}"/>
                </a:ext>
              </a:extLst>
            </p:cNvPr>
            <p:cNvSpPr txBox="1"/>
            <p:nvPr/>
          </p:nvSpPr>
          <p:spPr>
            <a:xfrm>
              <a:off x="6650636" y="321827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2</a:t>
              </a:r>
              <a:endParaRPr lang="LID4096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7469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42BB51-C326-106D-A69B-9C77864F5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688F2B-0E1E-F0C3-9A74-8E081163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3B1840-68CA-4D2C-32CF-00A31838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BB722-093F-FB53-7854-E5E6527BF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721" b="1726"/>
          <a:stretch/>
        </p:blipFill>
        <p:spPr>
          <a:xfrm>
            <a:off x="491893" y="0"/>
            <a:ext cx="11208213" cy="6571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56612D-0B62-B922-36AF-8306D2F1C410}"/>
              </a:ext>
            </a:extLst>
          </p:cNvPr>
          <p:cNvSpPr txBox="1"/>
          <p:nvPr/>
        </p:nvSpPr>
        <p:spPr>
          <a:xfrm>
            <a:off x="574800" y="5913740"/>
            <a:ext cx="5011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Ground state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v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ia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Sideband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, Fabian </a:t>
            </a:r>
            <a:r>
              <a:rPr lang="en-GB" dirty="0" err="1">
                <a:solidFill>
                  <a:schemeClr val="tx1">
                    <a:lumMod val="50000"/>
                  </a:schemeClr>
                </a:solidFill>
              </a:rPr>
              <a:t>Flassig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(TUM)</a:t>
            </a:r>
            <a:endParaRPr lang="LID4096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65E6-3770-31A2-3B24-F8509874A3F0}"/>
              </a:ext>
            </a:extLst>
          </p:cNvPr>
          <p:cNvSpPr txBox="1"/>
          <p:nvPr/>
        </p:nvSpPr>
        <p:spPr>
          <a:xfrm>
            <a:off x="2878112" y="386618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33734460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583079-DA40-0D1D-2B7E-336D17BEF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CCEA9-1F65-691A-ABBD-699B3A3F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0C3EF8-92B3-D1E4-872B-8A426495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A4E3F6-227D-6DDC-B414-9D2AFFE9A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4" t="5626" b="52172"/>
          <a:stretch/>
        </p:blipFill>
        <p:spPr>
          <a:xfrm>
            <a:off x="574799" y="92280"/>
            <a:ext cx="10686583" cy="6603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2F505-3865-D5BC-D484-15B74CAD7CC6}"/>
              </a:ext>
            </a:extLst>
          </p:cNvPr>
          <p:cNvSpPr txBox="1"/>
          <p:nvPr/>
        </p:nvSpPr>
        <p:spPr>
          <a:xfrm>
            <a:off x="574800" y="5913740"/>
            <a:ext cx="5011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Ground state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v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ia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Sideband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, Fabian </a:t>
            </a:r>
            <a:r>
              <a:rPr lang="en-GB" dirty="0" err="1">
                <a:solidFill>
                  <a:schemeClr val="tx1">
                    <a:lumMod val="50000"/>
                  </a:schemeClr>
                </a:solidFill>
              </a:rPr>
              <a:t>Flassig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(TUM)</a:t>
            </a:r>
            <a:endParaRPr lang="LID4096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648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9E81F1-A834-33B7-F089-C5A331832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89208-FD82-3EAB-028D-92A9238A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360700-A46B-DD51-BF2A-858AB28AA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9D24A-B0CF-0093-FF6A-49CE240C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02" t="57355" b="2362"/>
          <a:stretch/>
        </p:blipFill>
        <p:spPr>
          <a:xfrm>
            <a:off x="495747" y="123147"/>
            <a:ext cx="10658404" cy="6443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85AFA8-E9F0-931A-1766-3F7850F6437E}"/>
              </a:ext>
            </a:extLst>
          </p:cNvPr>
          <p:cNvSpPr txBox="1"/>
          <p:nvPr/>
        </p:nvSpPr>
        <p:spPr>
          <a:xfrm>
            <a:off x="574800" y="5913740"/>
            <a:ext cx="5011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Ground state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v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ia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ID4096" dirty="0">
                <a:solidFill>
                  <a:schemeClr val="tx1">
                    <a:lumMod val="50000"/>
                  </a:schemeClr>
                </a:solidFill>
              </a:rPr>
              <a:t>Sideband cooling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, Fabian </a:t>
            </a:r>
            <a:r>
              <a:rPr lang="en-GB" dirty="0" err="1">
                <a:solidFill>
                  <a:schemeClr val="tx1">
                    <a:lumMod val="50000"/>
                  </a:schemeClr>
                </a:solidFill>
              </a:rPr>
              <a:t>Flassig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(TUM)</a:t>
            </a:r>
            <a:endParaRPr lang="LID4096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82378-62FE-F4C0-AF50-8148B9842DC4}"/>
              </a:ext>
            </a:extLst>
          </p:cNvPr>
          <p:cNvSpPr txBox="1"/>
          <p:nvPr/>
        </p:nvSpPr>
        <p:spPr>
          <a:xfrm>
            <a:off x="6841067" y="1128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dirty="0">
                <a:solidFill>
                  <a:schemeClr val="tx1">
                    <a:lumMod val="50000"/>
                  </a:schemeClr>
                </a:solidFill>
              </a:rPr>
              <a:t>Ground state cooling</a:t>
            </a:r>
            <a:r>
              <a:rPr lang="en-GB" sz="3200" dirty="0">
                <a:solidFill>
                  <a:schemeClr val="tx1">
                    <a:lumMod val="50000"/>
                  </a:schemeClr>
                </a:solidFill>
              </a:rPr>
              <a:t> v</a:t>
            </a:r>
            <a:r>
              <a:rPr lang="LID4096" sz="3200" dirty="0">
                <a:solidFill>
                  <a:schemeClr val="tx1">
                    <a:lumMod val="50000"/>
                  </a:schemeClr>
                </a:solidFill>
              </a:rPr>
              <a:t>ia</a:t>
            </a:r>
            <a:r>
              <a:rPr lang="en-GB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ID4096" sz="3200" dirty="0">
                <a:solidFill>
                  <a:schemeClr val="tx1">
                    <a:lumMod val="50000"/>
                  </a:schemeClr>
                </a:solidFill>
              </a:rPr>
              <a:t>Sideband cooling</a:t>
            </a:r>
            <a:r>
              <a:rPr lang="en-GB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09035900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C56A74-86F4-D6A8-E80A-DA608CACC0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001" y="1656000"/>
                <a:ext cx="6092428" cy="44640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Sequence of carefully crafted laser pulses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:r>
                  <a:rPr lang="en-GB" dirty="0"/>
                  <a:t>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begChr m:val="|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GB" b="0" dirty="0"/>
              </a:p>
              <a:p>
                <a:pPr marL="0" indent="0" algn="ctr">
                  <a:buNone/>
                </a:pPr>
                <a:r>
                  <a:rPr lang="en-GB" dirty="0"/>
                  <a:t> 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C56A74-86F4-D6A8-E80A-DA608CACC0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1" y="1656000"/>
                <a:ext cx="6092428" cy="4464000"/>
              </a:xfrm>
              <a:blipFill>
                <a:blip r:embed="rId2"/>
                <a:stretch>
                  <a:fillRect l="-1300" t="-956" r="-14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BFC86-C454-563C-0C6E-EC0C48BB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134</a:t>
            </a:fld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CABD8-1E54-F47F-78F8-2BA2209C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produce an entangled state?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1513173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C56A74-86F4-D6A8-E80A-DA608CACC0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001" y="1656000"/>
                <a:ext cx="6092428" cy="44640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Sequence of carefully crafted laser pulses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:r>
                  <a:rPr lang="en-GB" dirty="0"/>
                  <a:t>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begChr m:val="|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GB" b="0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     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C56A74-86F4-D6A8-E80A-DA608CACC0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1" y="1656000"/>
                <a:ext cx="6092428" cy="4464000"/>
              </a:xfrm>
              <a:blipFill>
                <a:blip r:embed="rId2"/>
                <a:stretch>
                  <a:fillRect l="-1300" t="-956" r="-14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BFC86-C454-563C-0C6E-EC0C48BB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135</a:t>
            </a:fld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CABD8-1E54-F47F-78F8-2BA2209C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produce an entangled state?</a:t>
            </a:r>
            <a:endParaRPr lang="LID4096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2A8C61-F7C3-5B89-0667-C867A3F7C0A3}"/>
              </a:ext>
            </a:extLst>
          </p:cNvPr>
          <p:cNvGrpSpPr/>
          <p:nvPr/>
        </p:nvGrpSpPr>
        <p:grpSpPr>
          <a:xfrm>
            <a:off x="6237249" y="4089375"/>
            <a:ext cx="5761464" cy="2030625"/>
            <a:chOff x="6043960" y="2976823"/>
            <a:chExt cx="5761464" cy="20306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39B9DB-4133-5DBE-63FA-14B64F22D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7111" r="3391"/>
            <a:stretch/>
          </p:blipFill>
          <p:spPr>
            <a:xfrm>
              <a:off x="7028945" y="2976823"/>
              <a:ext cx="4776479" cy="20306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67F208-048A-EECD-CF62-42EF471D7F24}"/>
                </a:ext>
              </a:extLst>
            </p:cNvPr>
            <p:cNvSpPr txBox="1"/>
            <p:nvPr/>
          </p:nvSpPr>
          <p:spPr>
            <a:xfrm>
              <a:off x="6043960" y="3414131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Isotope 1</a:t>
              </a:r>
              <a:endParaRPr lang="LID4096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2329EE-CF45-0DDC-2490-835E4597190E}"/>
                </a:ext>
              </a:extLst>
            </p:cNvPr>
            <p:cNvSpPr txBox="1"/>
            <p:nvPr/>
          </p:nvSpPr>
          <p:spPr>
            <a:xfrm>
              <a:off x="6043960" y="4250472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Isotope 2</a:t>
              </a:r>
              <a:endParaRPr lang="LID4096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F9D9B1-AB48-FCC5-4D81-E76EEF3D64A4}"/>
              </a:ext>
            </a:extLst>
          </p:cNvPr>
          <p:cNvGrpSpPr/>
          <p:nvPr/>
        </p:nvGrpSpPr>
        <p:grpSpPr>
          <a:xfrm>
            <a:off x="8000146" y="1178297"/>
            <a:ext cx="3853069" cy="2937791"/>
            <a:chOff x="8000146" y="1178297"/>
            <a:chExt cx="3853069" cy="29377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C61DD30-60B2-3A74-240A-D92AC8E14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337" y="1281426"/>
              <a:ext cx="3593878" cy="2834662"/>
            </a:xfrm>
            <a:prstGeom prst="rect">
              <a:avLst/>
            </a:prstGeom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70380BD0-32F9-3EE1-B78D-C1E6866A44A7}"/>
                </a:ext>
              </a:extLst>
            </p:cNvPr>
            <p:cNvSpPr/>
            <p:nvPr/>
          </p:nvSpPr>
          <p:spPr>
            <a:xfrm>
              <a:off x="8441474" y="1243025"/>
              <a:ext cx="816163" cy="34197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C73BA8-D85D-F617-9023-F0DA716EE4A3}"/>
                    </a:ext>
                  </a:extLst>
                </p:cNvPr>
                <p:cNvSpPr txBox="1"/>
                <p:nvPr/>
              </p:nvSpPr>
              <p:spPr>
                <a:xfrm>
                  <a:off x="8000146" y="1178297"/>
                  <a:ext cx="27430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LID4096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C73BA8-D85D-F617-9023-F0DA716EE4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146" y="1178297"/>
                  <a:ext cx="27430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1111" r="-11111" b="-1639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158899B-348F-ED3F-D006-AC957BFF3B8D}"/>
              </a:ext>
            </a:extLst>
          </p:cNvPr>
          <p:cNvSpPr/>
          <p:nvPr/>
        </p:nvSpPr>
        <p:spPr>
          <a:xfrm>
            <a:off x="7945348" y="4277968"/>
            <a:ext cx="3972674" cy="189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3021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C56A74-86F4-D6A8-E80A-DA608CACC0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001" y="1656000"/>
                <a:ext cx="6092428" cy="44640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Sequence of carefully crafted laser pulses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:r>
                  <a:rPr lang="en-GB" dirty="0"/>
                  <a:t>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begChr m:val="|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GB" b="0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     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C56A74-86F4-D6A8-E80A-DA608CACC0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1" y="1656000"/>
                <a:ext cx="6092428" cy="4464000"/>
              </a:xfrm>
              <a:blipFill>
                <a:blip r:embed="rId2"/>
                <a:stretch>
                  <a:fillRect l="-1300" t="-956" r="-14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BFC86-C454-563C-0C6E-EC0C48BB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136</a:t>
            </a:fld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CABD8-1E54-F47F-78F8-2BA2209C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produce an entangled state?</a:t>
            </a:r>
            <a:endParaRPr lang="LID4096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CAFC63-727B-4765-1EB6-12E608CC94BC}"/>
              </a:ext>
            </a:extLst>
          </p:cNvPr>
          <p:cNvGrpSpPr/>
          <p:nvPr/>
        </p:nvGrpSpPr>
        <p:grpSpPr>
          <a:xfrm>
            <a:off x="6237249" y="4089375"/>
            <a:ext cx="5761464" cy="2030625"/>
            <a:chOff x="6043960" y="2976823"/>
            <a:chExt cx="5761464" cy="20306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CB6D48-0933-5EB7-F2EF-79DABC37E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7111" r="3391"/>
            <a:stretch/>
          </p:blipFill>
          <p:spPr>
            <a:xfrm>
              <a:off x="7028945" y="2976823"/>
              <a:ext cx="4776479" cy="20306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2BEDE8-D297-F081-5569-AFB39FCE1D7A}"/>
                </a:ext>
              </a:extLst>
            </p:cNvPr>
            <p:cNvSpPr txBox="1"/>
            <p:nvPr/>
          </p:nvSpPr>
          <p:spPr>
            <a:xfrm>
              <a:off x="6043960" y="3414131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Isotope 1</a:t>
              </a:r>
              <a:endParaRPr lang="LID4096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459177-D2C4-849A-C026-5144F9A0DB4F}"/>
                </a:ext>
              </a:extLst>
            </p:cNvPr>
            <p:cNvSpPr txBox="1"/>
            <p:nvPr/>
          </p:nvSpPr>
          <p:spPr>
            <a:xfrm>
              <a:off x="6043960" y="4250472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Isotope 2</a:t>
              </a:r>
              <a:endParaRPr lang="LID4096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2A0D34-CF60-08B1-3FFE-0CC1D8D14F99}"/>
              </a:ext>
            </a:extLst>
          </p:cNvPr>
          <p:cNvGrpSpPr/>
          <p:nvPr/>
        </p:nvGrpSpPr>
        <p:grpSpPr>
          <a:xfrm>
            <a:off x="7505223" y="1281426"/>
            <a:ext cx="4347992" cy="2834662"/>
            <a:chOff x="7505223" y="1281426"/>
            <a:chExt cx="4347992" cy="28346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200DA8-F7A9-D050-AB69-B68CD1C67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337" y="1281426"/>
              <a:ext cx="3593878" cy="2834662"/>
            </a:xfrm>
            <a:prstGeom prst="rect">
              <a:avLst/>
            </a:prstGeom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B0770604-7097-2DAB-AD80-0B0083F9E60C}"/>
                </a:ext>
              </a:extLst>
            </p:cNvPr>
            <p:cNvSpPr/>
            <p:nvPr/>
          </p:nvSpPr>
          <p:spPr>
            <a:xfrm>
              <a:off x="8177562" y="2433426"/>
              <a:ext cx="816163" cy="34197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B3350AD-44B5-515E-1C2C-3E60D379D59F}"/>
                    </a:ext>
                  </a:extLst>
                </p:cNvPr>
                <p:cNvSpPr txBox="1"/>
                <p:nvPr/>
              </p:nvSpPr>
              <p:spPr>
                <a:xfrm>
                  <a:off x="7505223" y="2368698"/>
                  <a:ext cx="59490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LID4096" sz="24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B3350AD-44B5-515E-1C2C-3E60D379D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5223" y="2368698"/>
                  <a:ext cx="59490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102" r="-11224" b="-38333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2787FF6-A847-B614-8A4D-B749EA75A0C0}"/>
              </a:ext>
            </a:extLst>
          </p:cNvPr>
          <p:cNvSpPr/>
          <p:nvPr/>
        </p:nvSpPr>
        <p:spPr>
          <a:xfrm>
            <a:off x="8416522" y="4277968"/>
            <a:ext cx="3501500" cy="189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ADEFD-AE0B-8F2B-3926-49C30D1242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118" t="79211" r="46728" b="2944"/>
          <a:stretch/>
        </p:blipFill>
        <p:spPr>
          <a:xfrm>
            <a:off x="9230020" y="4166985"/>
            <a:ext cx="2848297" cy="2693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3E93A-DA5B-FFB7-3E5A-104FB85120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118" t="79211" r="46728" b="2944"/>
          <a:stretch/>
        </p:blipFill>
        <p:spPr>
          <a:xfrm>
            <a:off x="9230020" y="4173470"/>
            <a:ext cx="2848297" cy="26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66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C56A74-86F4-D6A8-E80A-DA608CACC0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001" y="1656000"/>
                <a:ext cx="6092428" cy="44640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Sequence of carefully crafted laser pulses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:r>
                  <a:rPr lang="en-GB" dirty="0"/>
                  <a:t>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begChr m:val="|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GB" b="0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     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C56A74-86F4-D6A8-E80A-DA608CACC0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1" y="1656000"/>
                <a:ext cx="6092428" cy="4464000"/>
              </a:xfrm>
              <a:blipFill>
                <a:blip r:embed="rId2"/>
                <a:stretch>
                  <a:fillRect l="-1300" t="-956" r="-14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BFC86-C454-563C-0C6E-EC0C48BB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137</a:t>
            </a:fld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CABD8-1E54-F47F-78F8-2BA2209C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produce an entangled state?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47513C-A8FA-8ADB-9B51-76C41CFB4889}"/>
              </a:ext>
            </a:extLst>
          </p:cNvPr>
          <p:cNvGrpSpPr/>
          <p:nvPr/>
        </p:nvGrpSpPr>
        <p:grpSpPr>
          <a:xfrm>
            <a:off x="6237249" y="4089375"/>
            <a:ext cx="5761464" cy="2030625"/>
            <a:chOff x="6043960" y="2976823"/>
            <a:chExt cx="5761464" cy="20306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FE962A-EDCB-445A-0F73-13BAF5D0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7111" r="3391"/>
            <a:stretch/>
          </p:blipFill>
          <p:spPr>
            <a:xfrm>
              <a:off x="7028945" y="2976823"/>
              <a:ext cx="4776479" cy="20306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C0765-8027-8A67-D961-4D736ACF1ABD}"/>
                </a:ext>
              </a:extLst>
            </p:cNvPr>
            <p:cNvSpPr txBox="1"/>
            <p:nvPr/>
          </p:nvSpPr>
          <p:spPr>
            <a:xfrm>
              <a:off x="6043960" y="3414131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Isotope 1</a:t>
              </a:r>
              <a:endParaRPr lang="LID4096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87B3BF-6102-3F5C-65CC-2C58697B53F1}"/>
                </a:ext>
              </a:extLst>
            </p:cNvPr>
            <p:cNvSpPr txBox="1"/>
            <p:nvPr/>
          </p:nvSpPr>
          <p:spPr>
            <a:xfrm>
              <a:off x="6043960" y="4250472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Isotope 2</a:t>
              </a:r>
              <a:endParaRPr lang="LID4096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431C92-6230-274D-093D-01B31FECD317}"/>
              </a:ext>
            </a:extLst>
          </p:cNvPr>
          <p:cNvGrpSpPr/>
          <p:nvPr/>
        </p:nvGrpSpPr>
        <p:grpSpPr>
          <a:xfrm>
            <a:off x="8000146" y="1178297"/>
            <a:ext cx="3853069" cy="2937791"/>
            <a:chOff x="8000146" y="1178297"/>
            <a:chExt cx="3853069" cy="2937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DFA972-12CD-136E-3474-D81E3D4F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337" y="1281426"/>
              <a:ext cx="3593878" cy="2834662"/>
            </a:xfrm>
            <a:prstGeom prst="rect">
              <a:avLst/>
            </a:prstGeom>
          </p:spPr>
        </p:pic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6CC4F1C7-E45A-EA01-720F-618B0971AF75}"/>
                </a:ext>
              </a:extLst>
            </p:cNvPr>
            <p:cNvSpPr/>
            <p:nvPr/>
          </p:nvSpPr>
          <p:spPr>
            <a:xfrm>
              <a:off x="8441474" y="1243025"/>
              <a:ext cx="816163" cy="34197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0E5DC20-DADB-30F5-16C2-B9DC182224C1}"/>
                    </a:ext>
                  </a:extLst>
                </p:cNvPr>
                <p:cNvSpPr txBox="1"/>
                <p:nvPr/>
              </p:nvSpPr>
              <p:spPr>
                <a:xfrm>
                  <a:off x="8000146" y="1178297"/>
                  <a:ext cx="27430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LID4096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0E5DC20-DADB-30F5-16C2-B9DC18222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146" y="1178297"/>
                  <a:ext cx="27430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1111" r="-11111" b="-1639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E3CB621-0EA5-FB08-030D-CA94D68685F6}"/>
              </a:ext>
            </a:extLst>
          </p:cNvPr>
          <p:cNvSpPr/>
          <p:nvPr/>
        </p:nvSpPr>
        <p:spPr>
          <a:xfrm>
            <a:off x="8993724" y="4277968"/>
            <a:ext cx="2924297" cy="189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5F30AC-C104-830D-B58F-6A03AD620B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118" t="79211" r="46728" b="2944"/>
          <a:stretch/>
        </p:blipFill>
        <p:spPr>
          <a:xfrm>
            <a:off x="9230020" y="4173470"/>
            <a:ext cx="2848297" cy="26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017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196544-6E2B-2381-7558-853970CC5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434519" cy="2011597"/>
          </a:xfrm>
        </p:spPr>
        <p:txBody>
          <a:bodyPr>
            <a:normAutofit/>
          </a:bodyPr>
          <a:lstStyle/>
          <a:p>
            <a:r>
              <a:rPr lang="en-GB" sz="2000" dirty="0"/>
              <a:t>Some really clever trick is then played (which still feels like black magic to me) </a:t>
            </a:r>
          </a:p>
          <a:p>
            <a:r>
              <a:rPr lang="en-GB" sz="2000" dirty="0"/>
              <a:t>Compare the oscillation frequency of this isotope-shift-oscillator to your own ‘local oscillator’ (= a laser)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DFDA28-70D4-F1C2-F877-60FA62C1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C77EF-AF40-6DE0-2971-7545F506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 the phase…</a:t>
            </a:r>
            <a:endParaRPr lang="LID4096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04205D-D163-B34B-F3F5-355C4772833B}"/>
              </a:ext>
            </a:extLst>
          </p:cNvPr>
          <p:cNvGrpSpPr/>
          <p:nvPr/>
        </p:nvGrpSpPr>
        <p:grpSpPr>
          <a:xfrm>
            <a:off x="6010519" y="1913694"/>
            <a:ext cx="6111910" cy="1276710"/>
            <a:chOff x="1769829" y="3888000"/>
            <a:chExt cx="4517248" cy="9436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158102-E2AE-3855-9A75-F027793D7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9829" y="3888000"/>
              <a:ext cx="4517248" cy="94360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9EE4EB-53EB-64A8-A562-B7009A8CF105}"/>
                </a:ext>
              </a:extLst>
            </p:cNvPr>
            <p:cNvSpPr/>
            <p:nvPr/>
          </p:nvSpPr>
          <p:spPr>
            <a:xfrm>
              <a:off x="5024857" y="4173583"/>
              <a:ext cx="391836" cy="285677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7C05D32-E488-F48A-342B-C2D3E737A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017" y="98522"/>
            <a:ext cx="5423022" cy="135575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A7305F2B-9218-86E1-605A-33AAF9FF8A19}"/>
              </a:ext>
            </a:extLst>
          </p:cNvPr>
          <p:cNvSpPr/>
          <p:nvPr/>
        </p:nvSpPr>
        <p:spPr>
          <a:xfrm>
            <a:off x="10268710" y="1145586"/>
            <a:ext cx="291830" cy="10030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539A6F-DAF9-CB10-DAD8-6EB7EC44E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0" y="3448098"/>
            <a:ext cx="6887536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1718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DFDA28-70D4-F1C2-F877-60FA62C1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C77EF-AF40-6DE0-2971-7545F506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 the phase…</a:t>
            </a:r>
            <a:endParaRPr lang="LID4096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9680DB-8824-E10E-0889-51BEA63B93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1"/>
          <a:stretch/>
        </p:blipFill>
        <p:spPr>
          <a:xfrm>
            <a:off x="139337" y="2059772"/>
            <a:ext cx="7382068" cy="306725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B561AB-4AEB-615D-DCEE-A97C0F92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3874" y="1656000"/>
            <a:ext cx="4023326" cy="4464000"/>
          </a:xfrm>
        </p:spPr>
        <p:txBody>
          <a:bodyPr/>
          <a:lstStyle/>
          <a:p>
            <a:r>
              <a:rPr lang="en-GB" dirty="0"/>
              <a:t>24hrs of data with </a:t>
            </a:r>
            <a:r>
              <a:rPr lang="en-GB" i="1" dirty="0"/>
              <a:t>the same two ions…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838222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43B3F5-75D8-4248-B21F-BE48A3506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549187" cy="446400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Different isotopes of the same element have slightly different absorption frequencies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Contribution because of the change in </a:t>
            </a:r>
            <a:r>
              <a:rPr lang="en-US" sz="2000" b="1" dirty="0"/>
              <a:t>mass: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074DA-0C3B-4E1B-B1D9-BE6923C3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F8DC7E-83AA-409B-90C0-133627353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Isotope shift</a:t>
            </a:r>
            <a:endParaRPr lang="LID4096" dirty="0"/>
          </a:p>
        </p:txBody>
      </p:sp>
      <p:pic>
        <p:nvPicPr>
          <p:cNvPr id="5" name="Picture 2" descr="https://encrypted-tbn0.gstatic.com/images?q=tbn:ANd9GcQMWgurxl9GKuIBGg5slvlFDnFGQOznpMsfoxwaqJsEou_LChn0Pg">
            <a:extLst>
              <a:ext uri="{FF2B5EF4-FFF2-40B4-BE49-F238E27FC236}">
                <a16:creationId xmlns:a16="http://schemas.microsoft.com/office/drawing/2014/main" id="{297677B0-25EC-4102-BE2D-F3302423A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515" y="3596114"/>
            <a:ext cx="3149335" cy="179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.wikimedia.org/wikipedia/commons/2/21/Visible_spectrum_of_hydrogen.jpg">
            <a:extLst>
              <a:ext uri="{FF2B5EF4-FFF2-40B4-BE49-F238E27FC236}">
                <a16:creationId xmlns:a16="http://schemas.microsoft.com/office/drawing/2014/main" id="{589BD0CA-77CB-4A53-8EF5-64778F7D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26515" y="2496501"/>
            <a:ext cx="5367350" cy="61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8DA621-0F40-4283-9C2C-BF67844DE236}"/>
              </a:ext>
            </a:extLst>
          </p:cNvPr>
          <p:cNvCxnSpPr/>
          <p:nvPr/>
        </p:nvCxnSpPr>
        <p:spPr>
          <a:xfrm flipH="1">
            <a:off x="7234042" y="3097098"/>
            <a:ext cx="820250" cy="518416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2FF44B-ECE6-48F6-99E1-C379AF49C818}"/>
              </a:ext>
            </a:extLst>
          </p:cNvPr>
          <p:cNvSpPr txBox="1"/>
          <p:nvPr/>
        </p:nvSpPr>
        <p:spPr>
          <a:xfrm>
            <a:off x="6626515" y="2069289"/>
            <a:ext cx="542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mbria" panose="02040503050406030204" pitchFamily="18" charset="0"/>
              </a:rPr>
              <a:t>λ</a:t>
            </a:r>
            <a:r>
              <a:rPr lang="fi-FI" dirty="0"/>
              <a:t>=656.279 </a:t>
            </a:r>
            <a:r>
              <a:rPr lang="fi-FI" dirty="0" err="1"/>
              <a:t>nm</a:t>
            </a:r>
            <a:r>
              <a:rPr lang="fi-FI" dirty="0"/>
              <a:t> (N=3 </a:t>
            </a:r>
            <a:r>
              <a:rPr lang="fi-FI" dirty="0">
                <a:latin typeface="Cambria" panose="02040503050406030204" pitchFamily="18" charset="0"/>
              </a:rPr>
              <a:t>→ </a:t>
            </a:r>
            <a:r>
              <a:rPr lang="fi-FI" dirty="0"/>
              <a:t>N=2 in </a:t>
            </a:r>
            <a:r>
              <a:rPr lang="fi-FI" dirty="0" err="1"/>
              <a:t>Balmer</a:t>
            </a:r>
            <a:r>
              <a:rPr lang="fi-FI" dirty="0"/>
              <a:t> </a:t>
            </a:r>
            <a:r>
              <a:rPr lang="fi-FI" dirty="0" err="1"/>
              <a:t>series</a:t>
            </a:r>
            <a:r>
              <a:rPr lang="fi-FI" dirty="0"/>
              <a:t>)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483FB9-8AB2-4455-81ED-600FFDF04035}"/>
              </a:ext>
            </a:extLst>
          </p:cNvPr>
          <p:cNvCxnSpPr/>
          <p:nvPr/>
        </p:nvCxnSpPr>
        <p:spPr>
          <a:xfrm>
            <a:off x="8054292" y="3116720"/>
            <a:ext cx="1118599" cy="498794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3C6E94-64A9-4D01-91CE-64C58D17E769}"/>
              </a:ext>
            </a:extLst>
          </p:cNvPr>
          <p:cNvSpPr txBox="1"/>
          <p:nvPr/>
        </p:nvSpPr>
        <p:spPr>
          <a:xfrm>
            <a:off x="6728146" y="5456233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Hydrogen</a:t>
            </a:r>
            <a:endParaRPr lang="fi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535A5A-E051-4009-ABBD-91EC7919E4FB}"/>
              </a:ext>
            </a:extLst>
          </p:cNvPr>
          <p:cNvSpPr txBox="1"/>
          <p:nvPr/>
        </p:nvSpPr>
        <p:spPr>
          <a:xfrm>
            <a:off x="8526853" y="5470098"/>
            <a:ext cx="11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Deuterium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B1601AB-2E5F-4204-BF96-8C63ABECC6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030476"/>
              </p:ext>
            </p:extLst>
          </p:nvPr>
        </p:nvGraphicFramePr>
        <p:xfrm>
          <a:off x="1914373" y="2947367"/>
          <a:ext cx="2872440" cy="648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016000" imgH="228600" progId="Equation.3">
                  <p:embed/>
                </p:oleObj>
              </mc:Choice>
              <mc:Fallback>
                <p:oleObj name="Formel" r:id="rId4" imgW="1016000" imgH="228600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B1601AB-2E5F-4204-BF96-8C63ABECC6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373" y="2947367"/>
                        <a:ext cx="2872440" cy="648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4838858E-828C-465E-9B95-AAA459B61014}"/>
              </a:ext>
            </a:extLst>
          </p:cNvPr>
          <p:cNvGrpSpPr/>
          <p:nvPr/>
        </p:nvGrpSpPr>
        <p:grpSpPr>
          <a:xfrm>
            <a:off x="438047" y="4440172"/>
            <a:ext cx="6091261" cy="1303923"/>
            <a:chOff x="304800" y="2932448"/>
            <a:chExt cx="6553200" cy="9260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F2370A8-5FDE-4EAA-996E-B439ED125683}"/>
                    </a:ext>
                  </a:extLst>
                </p:cNvPr>
                <p:cNvSpPr/>
                <p:nvPr/>
              </p:nvSpPr>
              <p:spPr>
                <a:xfrm>
                  <a:off x="304800" y="2936333"/>
                  <a:ext cx="6553200" cy="3278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fi-FI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i-FI" sz="240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fi-FI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𝑀𝑆</m:t>
                                </m:r>
                              </m:sub>
                            </m:sSub>
                            <m:r>
                              <a:rPr lang="fi-FI" sz="2400" i="0">
                                <a:latin typeface="Cambria Math" panose="02040503050406030204" pitchFamily="18" charset="0"/>
                              </a:rPr>
                              <m:t>= </m:t>
                            </m:r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fi-FI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𝑁𝑀𝑆</m:t>
                                </m:r>
                              </m:sub>
                            </m:sSub>
                            <m:r>
                              <a:rPr lang="fi-FI" sz="2400" i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fi-FI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𝑆𝑀𝑆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i-FI" sz="2400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F2370A8-5FDE-4EAA-996E-B439ED1256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" y="2936333"/>
                  <a:ext cx="6553200" cy="327880"/>
                </a:xfrm>
                <a:prstGeom prst="rect">
                  <a:avLst/>
                </a:prstGeom>
                <a:blipFill>
                  <a:blip r:embed="rId6"/>
                  <a:stretch>
                    <a:fillRect t="-127632" b="-197368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B28F89-BE56-4178-A183-8631F22B1484}"/>
                </a:ext>
              </a:extLst>
            </p:cNvPr>
            <p:cNvSpPr/>
            <p:nvPr/>
          </p:nvSpPr>
          <p:spPr>
            <a:xfrm>
              <a:off x="6396061" y="2932448"/>
              <a:ext cx="222446" cy="926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000"/>
            </a:p>
          </p:txBody>
        </p:sp>
      </p:grpSp>
    </p:spTree>
    <p:extLst>
      <p:ext uri="{BB962C8B-B14F-4D97-AF65-F5344CB8AC3E}">
        <p14:creationId xmlns:p14="http://schemas.microsoft.com/office/powerpoint/2010/main" val="81355664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196544-6E2B-2381-7558-853970CC5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4662" y="3710610"/>
            <a:ext cx="3112537" cy="240938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Oh-oh…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DFDA28-70D4-F1C2-F877-60FA62C1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C77EF-AF40-6DE0-2971-7545F506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 the phase…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4F16A-73F7-A0F8-1EDD-19BAEC31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/>
        </p:blipFill>
        <p:spPr>
          <a:xfrm>
            <a:off x="7098333" y="56771"/>
            <a:ext cx="5044452" cy="3653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9680DB-8824-E10E-0889-51BEA63B9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1"/>
          <a:stretch/>
        </p:blipFill>
        <p:spPr>
          <a:xfrm>
            <a:off x="139337" y="2059772"/>
            <a:ext cx="7382068" cy="30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8539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196544-6E2B-2381-7558-853970CC5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4662" y="3710610"/>
            <a:ext cx="3112537" cy="240938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Oh-oh…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Turns out the atomic g-factor is isotope-dependent!?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DFDA28-70D4-F1C2-F877-60FA62C1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C77EF-AF40-6DE0-2971-7545F506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 the phase…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4F16A-73F7-A0F8-1EDD-19BAEC31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/>
        </p:blipFill>
        <p:spPr>
          <a:xfrm>
            <a:off x="7098333" y="56771"/>
            <a:ext cx="5044452" cy="365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E3FE8-FF10-E695-A782-09439811A2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1"/>
          <a:stretch/>
        </p:blipFill>
        <p:spPr>
          <a:xfrm>
            <a:off x="139337" y="2059772"/>
            <a:ext cx="7382068" cy="30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558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1B100-E92C-1E7D-2928-B13375217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Isotope shift of g-factor: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r>
              <a:rPr lang="en-GB" dirty="0"/>
              <a:t>Test of atomic many-body methods! Purely an electron correlation effect.</a:t>
            </a:r>
          </a:p>
          <a:p>
            <a:pPr lvl="1"/>
            <a:endParaRPr lang="en-GB" dirty="0"/>
          </a:p>
          <a:p>
            <a:r>
              <a:rPr lang="en-GB" dirty="0"/>
              <a:t>Isotope shift of the optical transition: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1E152-275E-0315-D706-C44E377A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D1F9F7-58E1-8C02-4B9B-F2B31EAF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from the Sr</a:t>
            </a:r>
            <a:r>
              <a:rPr lang="en-GB" baseline="30000" dirty="0"/>
              <a:t>+</a:t>
            </a:r>
            <a:r>
              <a:rPr lang="en-GB" dirty="0"/>
              <a:t> measurements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EEB86-ADB9-41D2-BD35-0D41B420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213" y="2205313"/>
            <a:ext cx="5420481" cy="905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2E40C-46EE-88B9-0DF5-0F1389B5D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034" y="5038917"/>
            <a:ext cx="5496692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4820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A0F233-3822-2C2A-4334-CD0CF01B9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995785" cy="193469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Sr has 3 stable I = 0 isotopes and 1 stable I=9/2 isotope</a:t>
            </a:r>
          </a:p>
          <a:p>
            <a:pPr marL="0" indent="0">
              <a:buNone/>
            </a:pPr>
            <a:r>
              <a:rPr lang="en-GB" dirty="0"/>
              <a:t>=&gt; Three isotope shifts = three points in the King plot</a:t>
            </a:r>
          </a:p>
          <a:p>
            <a:endParaRPr lang="en-GB" dirty="0"/>
          </a:p>
          <a:p>
            <a:r>
              <a:rPr lang="en-GB" dirty="0"/>
              <a:t>King plot shows clear non-linearity! </a:t>
            </a:r>
          </a:p>
          <a:p>
            <a:pPr lvl="1"/>
            <a:r>
              <a:rPr lang="en-GB" dirty="0"/>
              <a:t>Deviation: due to </a:t>
            </a:r>
            <a:r>
              <a:rPr lang="en-GB" baseline="30000" dirty="0"/>
              <a:t>87</a:t>
            </a:r>
            <a:r>
              <a:rPr lang="en-GB" dirty="0"/>
              <a:t>Sr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FACCB7-9C66-EF3B-EE8E-3712EE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7F2D00-B53F-74A3-3F51-BA4DCD13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status of King-plot nonlinearity with Sr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CA446-AD7A-4F4C-1574-B3F665C0E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036" y="1227730"/>
            <a:ext cx="4972744" cy="4982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76C5F-1E40-8963-2148-B901FFE64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823" y="4684440"/>
            <a:ext cx="370215" cy="7162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B0405F-BDE0-B905-42D8-9EE9729A0A0E}"/>
              </a:ext>
            </a:extLst>
          </p:cNvPr>
          <p:cNvSpPr/>
          <p:nvPr/>
        </p:nvSpPr>
        <p:spPr>
          <a:xfrm>
            <a:off x="9878786" y="3610872"/>
            <a:ext cx="269144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586317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A0F233-3822-2C2A-4334-CD0CF01B9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995785" cy="44640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Sr has 3 stable I = 0 isotopes and 1 stable I=9/2 isotope</a:t>
            </a:r>
          </a:p>
          <a:p>
            <a:pPr marL="0" indent="0">
              <a:buNone/>
            </a:pPr>
            <a:r>
              <a:rPr lang="en-GB" dirty="0"/>
              <a:t>=&gt; Three isotope shifts = three points in the King plot</a:t>
            </a:r>
          </a:p>
          <a:p>
            <a:endParaRPr lang="en-GB" dirty="0"/>
          </a:p>
          <a:p>
            <a:r>
              <a:rPr lang="en-GB" dirty="0"/>
              <a:t>King plot shows clear non-linearity! </a:t>
            </a:r>
          </a:p>
          <a:p>
            <a:pPr lvl="1"/>
            <a:r>
              <a:rPr lang="en-GB" dirty="0"/>
              <a:t>Deviation: due to </a:t>
            </a:r>
            <a:r>
              <a:rPr lang="en-GB" baseline="30000" dirty="0"/>
              <a:t>87</a:t>
            </a:r>
            <a:r>
              <a:rPr lang="en-GB" dirty="0"/>
              <a:t>Sr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New physics? No… due to higher-order hyperfine structure effect </a:t>
            </a:r>
            <a:r>
              <a:rPr lang="en-GB" dirty="0">
                <a:sym typeface="Wingdings" panose="05000000000000000000" pitchFamily="2" charset="2"/>
              </a:rPr>
              <a:t></a:t>
            </a:r>
            <a:endParaRPr lang="en-GB" dirty="0"/>
          </a:p>
          <a:p>
            <a:endParaRPr lang="en-GB" dirty="0"/>
          </a:p>
          <a:p>
            <a:r>
              <a:rPr lang="en-GB" dirty="0"/>
              <a:t>Currently no evidence for remaining non-linearities.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FACCB7-9C66-EF3B-EE8E-3712EE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7F2D00-B53F-74A3-3F51-BA4DCD13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status of King-plot nonlinearity with Sr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CA446-AD7A-4F4C-1574-B3F665C0E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036" y="1227730"/>
            <a:ext cx="4972744" cy="49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5026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4EE266-A12D-F0D2-AA53-527A1E64D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4605866"/>
            <a:ext cx="5763840" cy="1514133"/>
          </a:xfrm>
        </p:spPr>
        <p:txBody>
          <a:bodyPr/>
          <a:lstStyle/>
          <a:p>
            <a:pPr marL="0" indent="0" algn="r">
              <a:buNone/>
            </a:pPr>
            <a:r>
              <a:rPr lang="en-GB" dirty="0"/>
              <a:t>Semi-random example: indium (30 isotopes!)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1E5391-3C15-6BA2-67FC-01C3BB57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F668D9-6EB3-2D5F-0FC6-3C23B93F6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nuclear physics advantage…</a:t>
            </a: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677787-3A11-CDAB-AFA8-DBFB4C4CB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5388"/>
            <a:ext cx="12192000" cy="5547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CF3935-A16B-ADC1-178A-3CE237B5E363}"/>
              </a:ext>
            </a:extLst>
          </p:cNvPr>
          <p:cNvGrpSpPr/>
          <p:nvPr/>
        </p:nvGrpSpPr>
        <p:grpSpPr>
          <a:xfrm>
            <a:off x="2708563" y="1223395"/>
            <a:ext cx="6774873" cy="1384100"/>
            <a:chOff x="2708563" y="1788994"/>
            <a:chExt cx="6774873" cy="13841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020553-6353-0B49-F6AE-58B8087D20C1}"/>
                </a:ext>
              </a:extLst>
            </p:cNvPr>
            <p:cNvGrpSpPr/>
            <p:nvPr/>
          </p:nvGrpSpPr>
          <p:grpSpPr>
            <a:xfrm>
              <a:off x="2708563" y="1788994"/>
              <a:ext cx="6774873" cy="1384100"/>
              <a:chOff x="2718262" y="2736950"/>
              <a:chExt cx="6774873" cy="13841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3063B68-55F6-1F5B-F3AA-A3F79DFF0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2295" r="22136"/>
              <a:stretch/>
            </p:blipFill>
            <p:spPr>
              <a:xfrm>
                <a:off x="2718262" y="2736950"/>
                <a:ext cx="6774873" cy="138410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577C9CF-EE40-03BA-E351-0A686EDB5D1F}"/>
                  </a:ext>
                </a:extLst>
              </p:cNvPr>
              <p:cNvSpPr/>
              <p:nvPr/>
            </p:nvSpPr>
            <p:spPr>
              <a:xfrm>
                <a:off x="4073236" y="2736950"/>
                <a:ext cx="1371600" cy="1384100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9E6AD3-397F-8F72-4B15-E61ED1116343}"/>
                </a:ext>
              </a:extLst>
            </p:cNvPr>
            <p:cNvSpPr/>
            <p:nvPr/>
          </p:nvSpPr>
          <p:spPr>
            <a:xfrm>
              <a:off x="6837680" y="2687320"/>
              <a:ext cx="650240" cy="4419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9BE63D-360D-026D-5FC8-6D0FB72012F2}"/>
                </a:ext>
              </a:extLst>
            </p:cNvPr>
            <p:cNvSpPr/>
            <p:nvPr/>
          </p:nvSpPr>
          <p:spPr>
            <a:xfrm>
              <a:off x="5486168" y="2687320"/>
              <a:ext cx="650240" cy="4419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91197B4-4D41-CE7B-B7CA-D265D87247FA}"/>
              </a:ext>
            </a:extLst>
          </p:cNvPr>
          <p:cNvSpPr/>
          <p:nvPr/>
        </p:nvSpPr>
        <p:spPr>
          <a:xfrm>
            <a:off x="5751046" y="2632461"/>
            <a:ext cx="770723" cy="6729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5" name="Google Shape;239;p35">
            <a:extLst>
              <a:ext uri="{FF2B5EF4-FFF2-40B4-BE49-F238E27FC236}">
                <a16:creationId xmlns:a16="http://schemas.microsoft.com/office/drawing/2014/main" id="{F1C80830-15D7-4F4A-6073-9E9EBA1FE8B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9373" y="3950124"/>
            <a:ext cx="5680400" cy="2867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03768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D54FC5-71B0-F30C-A786-55626D75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II.</a:t>
            </a:r>
            <a:br>
              <a:rPr lang="en-GB" dirty="0"/>
            </a:br>
            <a:r>
              <a:rPr lang="en-GB" dirty="0"/>
              <a:t>Experiment 2: Yb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E256DA-8CC5-0541-D6E2-EBEDBA2CB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56ECE-F0FA-C0EE-9525-B7158696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146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0DB857-E268-6C3F-48FB-CB0F755EB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7EC157-1DA2-B1A1-B4DC-31AA3CD9E1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845298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F18DC5-C106-4BC6-5B6F-1D512A946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443040" cy="4464000"/>
          </a:xfrm>
        </p:spPr>
        <p:txBody>
          <a:bodyPr>
            <a:normAutofit/>
          </a:bodyPr>
          <a:lstStyle/>
          <a:p>
            <a:r>
              <a:rPr lang="en-GB" sz="2000" dirty="0"/>
              <a:t>Requirement to laser-cool and to be able to drive these narrow transitions pushes you to ‘column two’ </a:t>
            </a:r>
          </a:p>
          <a:p>
            <a:r>
              <a:rPr lang="en-GB" sz="2000" dirty="0"/>
              <a:t>Ytterbium: quasi-two valence electron</a:t>
            </a:r>
            <a:endParaRPr lang="LID4096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B2DB2-A1BC-3B62-4ABC-02F59311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147</a:t>
            </a:fld>
            <a:endParaRPr lang="nl-NL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A4E860-74A2-D842-CEDD-4F1916664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comment about which elements are suitable…</a:t>
            </a: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0DEB72-316B-C7F5-476E-1A10A8052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240" y="1949217"/>
            <a:ext cx="6680891" cy="36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7540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B7DF6-229C-6324-3C3A-AC1430CD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148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B0392-EEE9-B32D-7EF9-80922427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6294"/>
            <a:ext cx="5231919" cy="5368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13DD63-F0DE-90D5-F148-5B24DF57B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47" y="486294"/>
            <a:ext cx="5174109" cy="5368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6E8A08-4319-FECE-5F60-BD26ACC9AAD3}"/>
              </a:ext>
            </a:extLst>
          </p:cNvPr>
          <p:cNvSpPr txBox="1"/>
          <p:nvPr/>
        </p:nvSpPr>
        <p:spPr>
          <a:xfrm>
            <a:off x="4293394" y="42719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Sr</a:t>
            </a:r>
            <a:r>
              <a:rPr lang="en-GB" baseline="30000" dirty="0"/>
              <a:t>+</a:t>
            </a:r>
            <a:endParaRPr lang="LID4096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5ABD47-902E-4C4B-9043-60649A55F889}"/>
              </a:ext>
            </a:extLst>
          </p:cNvPr>
          <p:cNvSpPr txBox="1"/>
          <p:nvPr/>
        </p:nvSpPr>
        <p:spPr>
          <a:xfrm>
            <a:off x="10017919" y="431506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Yb</a:t>
            </a:r>
            <a:r>
              <a:rPr lang="en-GB" baseline="30000" dirty="0"/>
              <a:t>+</a:t>
            </a:r>
            <a:endParaRPr lang="LID4096" baseline="30000" dirty="0"/>
          </a:p>
        </p:txBody>
      </p:sp>
    </p:spTree>
    <p:extLst>
      <p:ext uri="{BB962C8B-B14F-4D97-AF65-F5344CB8AC3E}">
        <p14:creationId xmlns:p14="http://schemas.microsoft.com/office/powerpoint/2010/main" val="137441073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B7DF6-229C-6324-3C3A-AC1430CD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149</a:t>
            </a:fld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E8A08-4319-FECE-5F60-BD26ACC9AAD3}"/>
              </a:ext>
            </a:extLst>
          </p:cNvPr>
          <p:cNvSpPr txBox="1"/>
          <p:nvPr/>
        </p:nvSpPr>
        <p:spPr>
          <a:xfrm>
            <a:off x="4293394" y="42719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Sr</a:t>
            </a:r>
            <a:r>
              <a:rPr lang="en-GB" baseline="30000" dirty="0"/>
              <a:t>+</a:t>
            </a:r>
            <a:endParaRPr lang="LID4096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5ABD47-902E-4C4B-9043-60649A55F889}"/>
              </a:ext>
            </a:extLst>
          </p:cNvPr>
          <p:cNvSpPr txBox="1"/>
          <p:nvPr/>
        </p:nvSpPr>
        <p:spPr>
          <a:xfrm>
            <a:off x="10017919" y="431506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Yb</a:t>
            </a:r>
            <a:r>
              <a:rPr lang="en-GB" baseline="30000" dirty="0"/>
              <a:t>+</a:t>
            </a:r>
            <a:endParaRPr lang="LID4096" baseline="30000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8ABAA30-2E5D-B50A-49D8-F7158FBD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348" y="306126"/>
            <a:ext cx="5010546" cy="558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r88+ partial energy-level diagram. The solid lines show the laser... |  Download Scientific Diagram">
            <a:extLst>
              <a:ext uri="{FF2B5EF4-FFF2-40B4-BE49-F238E27FC236}">
                <a16:creationId xmlns:a16="http://schemas.microsoft.com/office/drawing/2014/main" id="{1FD51BBB-060D-4268-1437-122EBB166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3" y="486293"/>
            <a:ext cx="5565725" cy="52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35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949CA-BB41-6FFC-4EBF-AE131C615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195" y="3763018"/>
            <a:ext cx="5685197" cy="301919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A36B7E-36DA-407C-A1CC-209FEF1E5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459994" cy="4464000"/>
          </a:xfrm>
        </p:spPr>
        <p:txBody>
          <a:bodyPr>
            <a:normAutofit/>
          </a:bodyPr>
          <a:lstStyle/>
          <a:p>
            <a:r>
              <a:rPr lang="en-US" sz="2000" dirty="0"/>
              <a:t>Contribution because of the change in </a:t>
            </a:r>
            <a:r>
              <a:rPr lang="en-US" sz="2000" b="1" dirty="0"/>
              <a:t>mass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Since these will be slightly different for different nuclear masses, this is </a:t>
            </a:r>
            <a:r>
              <a:rPr lang="en-US" sz="2000" b="1" dirty="0"/>
              <a:t>an isotope-dependent effect</a:t>
            </a:r>
          </a:p>
          <a:p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F3FB6-9E8A-44DB-A0BA-8151F2F6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2932EB-65AA-4710-BB95-C5B84B61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Isotope shift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BFB711-75FF-4266-AF62-0CEBF359CC62}"/>
              </a:ext>
            </a:extLst>
          </p:cNvPr>
          <p:cNvGrpSpPr/>
          <p:nvPr/>
        </p:nvGrpSpPr>
        <p:grpSpPr>
          <a:xfrm>
            <a:off x="2498043" y="1884852"/>
            <a:ext cx="6849804" cy="1303923"/>
            <a:chOff x="349106" y="2932448"/>
            <a:chExt cx="6269401" cy="9260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9A16228-F613-4C68-B47C-747CDF27FECE}"/>
                    </a:ext>
                  </a:extLst>
                </p:cNvPr>
                <p:cNvSpPr/>
                <p:nvPr/>
              </p:nvSpPr>
              <p:spPr>
                <a:xfrm>
                  <a:off x="349106" y="3075368"/>
                  <a:ext cx="4393512" cy="3278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fi-FI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fi-FI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𝑀𝑆</m:t>
                                </m:r>
                              </m:sub>
                            </m:sSub>
                            <m:r>
                              <a:rPr lang="fi-FI" sz="2400" i="0">
                                <a:latin typeface="Cambria Math" panose="02040503050406030204" pitchFamily="18" charset="0"/>
                              </a:rPr>
                              <m:t>= </m:t>
                            </m:r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fi-FI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𝑁𝑀𝑆</m:t>
                                </m:r>
                              </m:sub>
                            </m:sSub>
                            <m:r>
                              <a:rPr lang="fi-FI" sz="2400" i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fi-FI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fi-FI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i-FI" sz="2400" i="1">
                                    <a:latin typeface="Cambria Math" panose="02040503050406030204" pitchFamily="18" charset="0"/>
                                  </a:rPr>
                                  <m:t>𝑆𝑀𝑆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i-FI" sz="24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9A16228-F613-4C68-B47C-747CDF27FE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06" y="3075368"/>
                  <a:ext cx="4393512" cy="327880"/>
                </a:xfrm>
                <a:prstGeom prst="rect">
                  <a:avLst/>
                </a:prstGeom>
                <a:blipFill>
                  <a:blip r:embed="rId3"/>
                  <a:stretch>
                    <a:fillRect t="-127632" r="-1525" b="-197368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7DA790-EF71-48F1-A279-766142B62469}"/>
                </a:ext>
              </a:extLst>
            </p:cNvPr>
            <p:cNvSpPr/>
            <p:nvPr/>
          </p:nvSpPr>
          <p:spPr>
            <a:xfrm>
              <a:off x="6396061" y="2932448"/>
              <a:ext cx="222446" cy="926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0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282C2FA-E95D-40AB-860A-0E3DF167F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33" y="2880303"/>
            <a:ext cx="2391109" cy="8668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881DA0-31B5-4CDD-BEEC-BAC3401A8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94" y="2967336"/>
            <a:ext cx="5353797" cy="781159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9422EC3D-2054-4941-ADE6-E7BA67A16003}"/>
              </a:ext>
            </a:extLst>
          </p:cNvPr>
          <p:cNvSpPr/>
          <p:nvPr/>
        </p:nvSpPr>
        <p:spPr>
          <a:xfrm>
            <a:off x="2835861" y="3223114"/>
            <a:ext cx="1704186" cy="241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6C7083-D5CE-471E-B815-258229EF0933}"/>
              </a:ext>
            </a:extLst>
          </p:cNvPr>
          <p:cNvSpPr txBox="1"/>
          <p:nvPr/>
        </p:nvSpPr>
        <p:spPr>
          <a:xfrm>
            <a:off x="1012938" y="6220046"/>
            <a:ext cx="5248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bg1"/>
                </a:solidFill>
              </a:rPr>
              <a:t>https://www.ptb.de/cms/fileadmin/internet/institute/fpm/QMatter_2019/VL06.pdf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51D437-1877-44CF-A590-CB00EC2846FB}"/>
              </a:ext>
            </a:extLst>
          </p:cNvPr>
          <p:cNvCxnSpPr>
            <a:cxnSpLocks/>
          </p:cNvCxnSpPr>
          <p:nvPr/>
        </p:nvCxnSpPr>
        <p:spPr>
          <a:xfrm>
            <a:off x="4713316" y="2610580"/>
            <a:ext cx="1442679" cy="458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C1EEFE0-9BD2-4B91-B225-E56CB9D05CEF}"/>
              </a:ext>
            </a:extLst>
          </p:cNvPr>
          <p:cNvCxnSpPr>
            <a:cxnSpLocks/>
          </p:cNvCxnSpPr>
          <p:nvPr/>
        </p:nvCxnSpPr>
        <p:spPr>
          <a:xfrm>
            <a:off x="5781832" y="2599017"/>
            <a:ext cx="1935022" cy="528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73630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9C9773-A8CC-9569-96AC-2E188D43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0DD1C7-FEE4-A689-EB63-D8D43C974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Ytterbium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78032-129D-B04C-61DC-6DEB2F57E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017" y="207036"/>
            <a:ext cx="5487166" cy="6554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F72DB8-AAFB-0BA0-3982-5288581E2BF9}"/>
              </a:ext>
            </a:extLst>
          </p:cNvPr>
          <p:cNvSpPr txBox="1"/>
          <p:nvPr/>
        </p:nvSpPr>
        <p:spPr>
          <a:xfrm>
            <a:off x="1224000" y="6349334"/>
            <a:ext cx="284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arXiv:2403.07792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603D2-9996-A69C-F902-30AE499C9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96" y="1566000"/>
            <a:ext cx="5288037" cy="1152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7584DD-73CD-A801-4D1D-8D97199E24FF}"/>
              </a:ext>
            </a:extLst>
          </p:cNvPr>
          <p:cNvSpPr txBox="1"/>
          <p:nvPr/>
        </p:nvSpPr>
        <p:spPr>
          <a:xfrm>
            <a:off x="448542" y="3462924"/>
            <a:ext cx="471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Accurate nuclear masses are also required!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03260094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2ED49F-F746-C3F0-3479-8D1B769E4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3359572"/>
            <a:ext cx="11041200" cy="2760427"/>
          </a:xfrm>
        </p:spPr>
        <p:txBody>
          <a:bodyPr/>
          <a:lstStyle/>
          <a:p>
            <a:r>
              <a:rPr lang="en-GB" dirty="0"/>
              <a:t>Two transitions: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          y                     =           m            x        +       b</a:t>
            </a:r>
            <a:r>
              <a:rPr lang="en-GB" baseline="-25000" dirty="0"/>
              <a:t> 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EE85C-D6E8-BA76-1DB7-5669E1B2C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151</a:t>
            </a:fld>
            <a:endParaRPr lang="nl-NL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0F38CA9-3355-0B2A-8B33-B771D13DF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King plots</a:t>
            </a:r>
            <a:endParaRPr lang="LID40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7B78A5-356E-760A-0D13-045C3DAC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46" y="1366661"/>
            <a:ext cx="6354062" cy="1590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FA6414-C810-77A6-8E4C-3E57D0BCE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14" y="4379536"/>
            <a:ext cx="7983064" cy="1086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620017-BDA6-1891-D46A-D261B4974E9A}"/>
              </a:ext>
            </a:extLst>
          </p:cNvPr>
          <p:cNvSpPr/>
          <p:nvPr/>
        </p:nvSpPr>
        <p:spPr>
          <a:xfrm>
            <a:off x="1049867" y="4524587"/>
            <a:ext cx="1476586" cy="887306"/>
          </a:xfrm>
          <a:prstGeom prst="rect">
            <a:avLst/>
          </a:prstGeom>
          <a:solidFill>
            <a:srgbClr val="FF00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5C2CB3-3E4A-BB91-85BE-6156E0C8ECA9}"/>
              </a:ext>
            </a:extLst>
          </p:cNvPr>
          <p:cNvSpPr/>
          <p:nvPr/>
        </p:nvSpPr>
        <p:spPr>
          <a:xfrm>
            <a:off x="4252979" y="4488903"/>
            <a:ext cx="1389208" cy="887306"/>
          </a:xfrm>
          <a:prstGeom prst="rect">
            <a:avLst/>
          </a:prstGeom>
          <a:solidFill>
            <a:srgbClr val="FF00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88510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9C074A-A748-EB46-C600-A66104117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40F251-CE33-1600-A7AB-5A561590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797299-CC03-17E1-9A10-AC37CF451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61119-2FDB-9F16-A26F-7425C2DE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913064"/>
            <a:ext cx="12192000" cy="2515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02617E-8452-48FC-E9E5-B1B9794FB845}"/>
              </a:ext>
            </a:extLst>
          </p:cNvPr>
          <p:cNvSpPr txBox="1"/>
          <p:nvPr/>
        </p:nvSpPr>
        <p:spPr>
          <a:xfrm>
            <a:off x="1224000" y="6349334"/>
            <a:ext cx="284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arXiv:2403.07792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610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9C9773-A8CC-9569-96AC-2E188D43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0DD1C7-FEE4-A689-EB63-D8D43C974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Ytterbium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78032-129D-B04C-61DC-6DEB2F57E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017" y="207036"/>
            <a:ext cx="5487166" cy="6554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F72DB8-AAFB-0BA0-3982-5288581E2BF9}"/>
              </a:ext>
            </a:extLst>
          </p:cNvPr>
          <p:cNvSpPr txBox="1"/>
          <p:nvPr/>
        </p:nvSpPr>
        <p:spPr>
          <a:xfrm>
            <a:off x="1224000" y="6349334"/>
            <a:ext cx="284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arXiv:2403.07792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603D2-9996-A69C-F902-30AE499C9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96" y="1566000"/>
            <a:ext cx="5288037" cy="1152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7584DD-73CD-A801-4D1D-8D97199E24FF}"/>
              </a:ext>
            </a:extLst>
          </p:cNvPr>
          <p:cNvSpPr txBox="1"/>
          <p:nvPr/>
        </p:nvSpPr>
        <p:spPr>
          <a:xfrm>
            <a:off x="448542" y="3462924"/>
            <a:ext cx="463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Accurate nuclear masses are also required!</a:t>
            </a:r>
          </a:p>
          <a:p>
            <a:endParaRPr lang="en-GB" dirty="0"/>
          </a:p>
          <a:p>
            <a:r>
              <a:rPr lang="en-GB" dirty="0"/>
              <a:t>How do we now interpret this nonlinearity?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8497949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583C0D-451B-F448-4BD6-9B75898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3061546"/>
            <a:ext cx="4554296" cy="3058453"/>
          </a:xfrm>
        </p:spPr>
        <p:txBody>
          <a:bodyPr>
            <a:normAutofit/>
          </a:bodyPr>
          <a:lstStyle/>
          <a:p>
            <a:r>
              <a:rPr lang="en-GB" sz="2000" dirty="0"/>
              <a:t>Decompose the non-linearity in </a:t>
            </a:r>
            <a:r>
              <a:rPr lang="el-GR" sz="2000" dirty="0"/>
              <a:t>λ</a:t>
            </a:r>
            <a:r>
              <a:rPr lang="en-GB" sz="2000" baseline="-25000" dirty="0"/>
              <a:t>+</a:t>
            </a:r>
            <a:r>
              <a:rPr lang="el-GR" sz="2000" dirty="0"/>
              <a:t> λ</a:t>
            </a:r>
            <a:r>
              <a:rPr lang="en-GB" sz="2000" baseline="-25000" dirty="0"/>
              <a:t>- </a:t>
            </a:r>
            <a:r>
              <a:rPr lang="en-GB" sz="2000" dirty="0"/>
              <a:t>- space</a:t>
            </a:r>
          </a:p>
          <a:p>
            <a:r>
              <a:rPr lang="en-GB" sz="2000" dirty="0"/>
              <a:t>Do this for many different pairs of optical transitions</a:t>
            </a:r>
          </a:p>
          <a:p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61910-79B2-EE37-6831-D0A21A5A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C010A7-7301-98F0-C44A-548BFA935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F8A8B-D60F-1D9B-855F-A6D5C01B7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296" y="207036"/>
            <a:ext cx="6876888" cy="5846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1E9B0C-6AB6-4879-FE14-F3CC86443EB6}"/>
              </a:ext>
            </a:extLst>
          </p:cNvPr>
          <p:cNvSpPr txBox="1"/>
          <p:nvPr/>
        </p:nvSpPr>
        <p:spPr>
          <a:xfrm>
            <a:off x="1224000" y="6349334"/>
            <a:ext cx="284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arXiv:2403.07792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5F5D-54E6-210E-72A7-ACA4428F7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96" y="1566000"/>
            <a:ext cx="5288037" cy="11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6917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87A3ED-5A17-B88B-A80C-D04C7973D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EB9F1F-3332-F85C-7836-80C82990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D253AF-A4E2-047C-2429-2E0298E9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517E6-BBFD-4081-A8BF-D743399C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62" y="2166761"/>
            <a:ext cx="8059275" cy="2524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8CBF5-DA3D-7FAA-FC65-EA719FD9F46B}"/>
              </a:ext>
            </a:extLst>
          </p:cNvPr>
          <p:cNvSpPr txBox="1"/>
          <p:nvPr/>
        </p:nvSpPr>
        <p:spPr>
          <a:xfrm>
            <a:off x="1224000" y="6349334"/>
            <a:ext cx="284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arXiv:2403.07792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2918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583C0D-451B-F448-4BD6-9B7589804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61910-79B2-EE37-6831-D0A21A5A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C010A7-7301-98F0-C44A-548BFA935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F8A8B-D60F-1D9B-855F-A6D5C01B7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296" y="207036"/>
            <a:ext cx="6876888" cy="5846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1E9B0C-6AB6-4879-FE14-F3CC86443EB6}"/>
              </a:ext>
            </a:extLst>
          </p:cNvPr>
          <p:cNvSpPr txBox="1"/>
          <p:nvPr/>
        </p:nvSpPr>
        <p:spPr>
          <a:xfrm>
            <a:off x="1224000" y="6349334"/>
            <a:ext cx="284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arXiv:2403.07792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1DCAB-E8D2-8A12-7D35-1F06CF0CE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0" y="2885440"/>
            <a:ext cx="5540938" cy="3009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D5F5D-54E6-210E-72A7-ACA4428F7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96" y="1566000"/>
            <a:ext cx="5288037" cy="11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923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149484-4135-D3EF-DA7B-73612678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FD10ED-83BF-24B2-3524-30D14447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48BC4F-9941-D132-6769-B16764FD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110C16-E7C2-C47D-ADB5-59E8CF600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705" y="490127"/>
            <a:ext cx="7268589" cy="5877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83F44-02D8-47B2-2C79-B46F04B6C700}"/>
              </a:ext>
            </a:extLst>
          </p:cNvPr>
          <p:cNvSpPr txBox="1"/>
          <p:nvPr/>
        </p:nvSpPr>
        <p:spPr>
          <a:xfrm>
            <a:off x="1224000" y="6349334"/>
            <a:ext cx="284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arXiv:2403.07792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3436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D129C9-D744-4C5B-7804-5CB3EE73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001"/>
            <a:ext cx="10823376" cy="900000"/>
          </a:xfrm>
        </p:spPr>
        <p:txBody>
          <a:bodyPr anchor="ctr">
            <a:normAutofit/>
          </a:bodyPr>
          <a:lstStyle/>
          <a:p>
            <a:r>
              <a:rPr lang="en-GB" dirty="0"/>
              <a:t>Key points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08442-D01F-FBD6-79FF-990906F3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158</a:t>
            </a:fld>
            <a:endParaRPr lang="nl-NL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180AEC41-7B64-7F4D-63EA-2443F7947F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000" y="1349999"/>
          <a:ext cx="11112000" cy="44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A7F833-5B25-052F-86A0-DF7C601D9BBB}"/>
              </a:ext>
            </a:extLst>
          </p:cNvPr>
          <p:cNvSpPr txBox="1"/>
          <p:nvPr/>
        </p:nvSpPr>
        <p:spPr>
          <a:xfrm>
            <a:off x="978673" y="6275545"/>
            <a:ext cx="103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Lines between nuclear-atomic-fundamental-quantum become blurry.</a:t>
            </a:r>
          </a:p>
        </p:txBody>
      </p:sp>
    </p:spTree>
    <p:extLst>
      <p:ext uri="{BB962C8B-B14F-4D97-AF65-F5344CB8AC3E}">
        <p14:creationId xmlns:p14="http://schemas.microsoft.com/office/powerpoint/2010/main" val="129204978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D54FC5-71B0-F30C-A786-55626D75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II.</a:t>
            </a:r>
            <a:br>
              <a:rPr lang="en-GB" dirty="0"/>
            </a:br>
            <a:r>
              <a:rPr lang="en-GB" dirty="0"/>
              <a:t>Molecular probes for </a:t>
            </a:r>
            <a:r>
              <a:rPr lang="en-GB" dirty="0" err="1"/>
              <a:t>eEDMs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E256DA-8CC5-0541-D6E2-EBEDBA2CB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56ECE-F0FA-C0EE-9525-B7158696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159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0DB857-E268-6C3F-48FB-CB0F755EB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7EC157-1DA2-B1A1-B4DC-31AA3CD9E1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333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A36B7E-36DA-407C-A1CC-209FEF1E5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00" y="1359035"/>
            <a:ext cx="10364749" cy="4311579"/>
          </a:xfrm>
        </p:spPr>
        <p:txBody>
          <a:bodyPr>
            <a:normAutofit/>
          </a:bodyPr>
          <a:lstStyle/>
          <a:p>
            <a:r>
              <a:rPr lang="en-US" sz="2000" dirty="0"/>
              <a:t>Contribution because of the change in </a:t>
            </a:r>
            <a:r>
              <a:rPr lang="en-US" sz="2000" b="1" dirty="0"/>
              <a:t>mass – the mass shift</a:t>
            </a:r>
            <a:endParaRPr lang="en-US" sz="2000" dirty="0"/>
          </a:p>
          <a:p>
            <a:r>
              <a:rPr lang="en-US" sz="2000" dirty="0"/>
              <a:t>Contribution because of the change in the </a:t>
            </a:r>
            <a:r>
              <a:rPr lang="en-US" sz="2000" b="1" dirty="0"/>
              <a:t>size of the nucleus – the field shift </a:t>
            </a:r>
            <a:r>
              <a:rPr lang="en-US" sz="2000" dirty="0"/>
              <a:t> 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F3FB6-9E8A-44DB-A0BA-8151F2F6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2932EB-65AA-4710-BB95-C5B84B61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Isotope shift</a:t>
            </a:r>
            <a:endParaRPr lang="LID4096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B1E66E-F91E-4977-843A-D756A5729FCD}"/>
              </a:ext>
            </a:extLst>
          </p:cNvPr>
          <p:cNvGrpSpPr/>
          <p:nvPr/>
        </p:nvGrpSpPr>
        <p:grpSpPr>
          <a:xfrm>
            <a:off x="1486956" y="2166594"/>
            <a:ext cx="8936930" cy="4043017"/>
            <a:chOff x="3297554" y="1566000"/>
            <a:chExt cx="8515350" cy="45317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B4E536-77F9-4646-BB39-4EAF65220991}"/>
                </a:ext>
              </a:extLst>
            </p:cNvPr>
            <p:cNvSpPr txBox="1"/>
            <p:nvPr/>
          </p:nvSpPr>
          <p:spPr>
            <a:xfrm>
              <a:off x="8806430" y="2201199"/>
              <a:ext cx="2694612" cy="65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600" dirty="0" err="1">
                  <a:latin typeface="+mj-lt"/>
                </a:rPr>
                <a:t>Nuclear</a:t>
              </a:r>
              <a:r>
                <a:rPr lang="fi-FI" sz="1600" dirty="0">
                  <a:latin typeface="+mj-lt"/>
                </a:rPr>
                <a:t> radius: </a:t>
              </a:r>
              <a:r>
                <a:rPr lang="fi-FI" sz="1600" dirty="0" err="1">
                  <a:latin typeface="+mj-lt"/>
                </a:rPr>
                <a:t>few</a:t>
              </a:r>
              <a:r>
                <a:rPr lang="fi-FI" sz="1600" dirty="0">
                  <a:latin typeface="+mj-lt"/>
                </a:rPr>
                <a:t> × 10</a:t>
              </a:r>
              <a:r>
                <a:rPr lang="fi-FI" sz="1600" baseline="30000" dirty="0">
                  <a:latin typeface="+mj-lt"/>
                </a:rPr>
                <a:t>-15</a:t>
              </a:r>
              <a:r>
                <a:rPr lang="fi-FI" sz="1600" dirty="0">
                  <a:latin typeface="+mj-lt"/>
                </a:rPr>
                <a:t> m</a:t>
              </a:r>
            </a:p>
            <a:p>
              <a:r>
                <a:rPr lang="fi-FI" sz="1600" dirty="0" err="1">
                  <a:latin typeface="+mj-lt"/>
                </a:rPr>
                <a:t>Atomic</a:t>
              </a:r>
              <a:r>
                <a:rPr lang="fi-FI" sz="1600" dirty="0">
                  <a:latin typeface="+mj-lt"/>
                </a:rPr>
                <a:t> radius: </a:t>
              </a:r>
              <a:r>
                <a:rPr lang="fi-FI" sz="1600" dirty="0" err="1">
                  <a:latin typeface="+mj-lt"/>
                </a:rPr>
                <a:t>few</a:t>
              </a:r>
              <a:r>
                <a:rPr lang="fi-FI" sz="1600" dirty="0">
                  <a:latin typeface="+mj-lt"/>
                </a:rPr>
                <a:t> × 10</a:t>
              </a:r>
              <a:r>
                <a:rPr lang="fi-FI" sz="1600" baseline="30000" dirty="0">
                  <a:latin typeface="+mj-lt"/>
                </a:rPr>
                <a:t>-10</a:t>
              </a:r>
              <a:r>
                <a:rPr lang="fi-FI" sz="1600" dirty="0">
                  <a:latin typeface="+mj-lt"/>
                </a:rPr>
                <a:t> m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8AD5C2-044D-43A0-B86F-2E560E78B940}"/>
                </a:ext>
              </a:extLst>
            </p:cNvPr>
            <p:cNvSpPr txBox="1"/>
            <p:nvPr/>
          </p:nvSpPr>
          <p:spPr>
            <a:xfrm>
              <a:off x="4592954" y="5369511"/>
              <a:ext cx="3124200" cy="72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Point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nuclear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charge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:</a:t>
              </a:r>
            </a:p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Coulomb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potential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(-1/r)</a:t>
              </a:r>
              <a:endParaRPr lang="en-US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055BEA-7350-4ADA-BBD5-C8B3D7824A08}"/>
                </a:ext>
              </a:extLst>
            </p:cNvPr>
            <p:cNvSpPr txBox="1"/>
            <p:nvPr/>
          </p:nvSpPr>
          <p:spPr>
            <a:xfrm>
              <a:off x="5402578" y="3350211"/>
              <a:ext cx="4314825" cy="93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dirty="0" err="1">
                  <a:latin typeface="+mj-lt"/>
                </a:rPr>
                <a:t>Potential</a:t>
              </a:r>
              <a:r>
                <a:rPr lang="fi-FI" sz="1600" dirty="0">
                  <a:latin typeface="+mj-lt"/>
                </a:rPr>
                <a:t> is </a:t>
              </a:r>
              <a:r>
                <a:rPr lang="fi-FI" sz="1600" dirty="0" err="1">
                  <a:latin typeface="+mj-lt"/>
                </a:rPr>
                <a:t>slightly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deeper</a:t>
              </a:r>
              <a:r>
                <a:rPr lang="fi-FI" sz="1600" dirty="0">
                  <a:latin typeface="+mj-lt"/>
                </a:rPr>
                <a:t> for the</a:t>
              </a:r>
            </a:p>
            <a:p>
              <a:r>
                <a:rPr lang="fi-FI" sz="1600" dirty="0" err="1">
                  <a:latin typeface="+mj-lt"/>
                </a:rPr>
                <a:t>smaller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isotope</a:t>
              </a:r>
              <a:r>
                <a:rPr lang="fi-FI" sz="1600" dirty="0">
                  <a:latin typeface="+mj-lt"/>
                </a:rPr>
                <a:t>: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s-electrons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more</a:t>
              </a:r>
              <a:endParaRPr lang="fi-FI" sz="1600" dirty="0">
                <a:latin typeface="+mj-lt"/>
              </a:endParaRPr>
            </a:p>
            <a:p>
              <a:r>
                <a:rPr lang="fi-FI" sz="1600" dirty="0" err="1">
                  <a:latin typeface="+mj-lt"/>
                </a:rPr>
                <a:t>tightly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bound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17" name="Picture 40">
              <a:extLst>
                <a:ext uri="{FF2B5EF4-FFF2-40B4-BE49-F238E27FC236}">
                  <a16:creationId xmlns:a16="http://schemas.microsoft.com/office/drawing/2014/main" id="{579B56FF-4B8B-4D24-ADFA-1FE6012EE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97554" y="1766025"/>
              <a:ext cx="5486400" cy="423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5">
              <a:extLst>
                <a:ext uri="{FF2B5EF4-FFF2-40B4-BE49-F238E27FC236}">
                  <a16:creationId xmlns:a16="http://schemas.microsoft.com/office/drawing/2014/main" id="{8172AAEF-BB38-45D5-BDE5-20363B21D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4028" y="1566000"/>
              <a:ext cx="1664605" cy="1720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DD7782-96C0-4706-95EF-B715B88015D9}"/>
                </a:ext>
              </a:extLst>
            </p:cNvPr>
            <p:cNvSpPr/>
            <p:nvPr/>
          </p:nvSpPr>
          <p:spPr>
            <a:xfrm>
              <a:off x="3440429" y="4375875"/>
              <a:ext cx="714375" cy="1019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DF0E2E-A869-423B-B897-35C76FF5E842}"/>
                </a:ext>
              </a:extLst>
            </p:cNvPr>
            <p:cNvSpPr/>
            <p:nvPr/>
          </p:nvSpPr>
          <p:spPr>
            <a:xfrm>
              <a:off x="8374379" y="2175600"/>
              <a:ext cx="295275" cy="447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0DF896-8EDA-4290-ADAA-CFEDE28E57DD}"/>
                </a:ext>
              </a:extLst>
            </p:cNvPr>
            <p:cNvSpPr txBox="1"/>
            <p:nvPr/>
          </p:nvSpPr>
          <p:spPr>
            <a:xfrm>
              <a:off x="3414028" y="4358009"/>
              <a:ext cx="664718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err="1">
                  <a:latin typeface="+mj-lt"/>
                </a:rPr>
                <a:t>V(r</a:t>
              </a:r>
              <a:r>
                <a:rPr lang="fi-FI" sz="2400" dirty="0">
                  <a:latin typeface="+mj-lt"/>
                </a:rPr>
                <a:t>)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B5BE78-CAE0-47E0-B144-94912390D614}"/>
                </a:ext>
              </a:extLst>
            </p:cNvPr>
            <p:cNvSpPr txBox="1"/>
            <p:nvPr/>
          </p:nvSpPr>
          <p:spPr>
            <a:xfrm>
              <a:off x="8412479" y="2166075"/>
              <a:ext cx="273707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latin typeface="+mj-lt"/>
                </a:rPr>
                <a:t>r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80C1165C-E0FF-40CC-B19F-7D301812A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8601" y="4375602"/>
              <a:ext cx="1844303" cy="655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402" tIns="45702" rIns="91402" bIns="45702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GB" sz="1600" dirty="0">
                  <a:latin typeface="+mj-lt"/>
                </a:rPr>
                <a:t>Isotope shift of atomic level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9FAD5B-0846-48F5-BCD3-88F2B06B35D9}"/>
                </a:ext>
              </a:extLst>
            </p:cNvPr>
            <p:cNvCxnSpPr/>
            <p:nvPr/>
          </p:nvCxnSpPr>
          <p:spPr>
            <a:xfrm>
              <a:off x="8904083" y="4453488"/>
              <a:ext cx="8382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BA2300-9875-4A58-9778-56A646B69AB0}"/>
                </a:ext>
              </a:extLst>
            </p:cNvPr>
            <p:cNvCxnSpPr/>
            <p:nvPr/>
          </p:nvCxnSpPr>
          <p:spPr>
            <a:xfrm>
              <a:off x="7827758" y="4605888"/>
              <a:ext cx="838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F067AC-EAC3-487B-B966-1E6DDDAE9A66}"/>
                </a:ext>
              </a:extLst>
            </p:cNvPr>
            <p:cNvCxnSpPr/>
            <p:nvPr/>
          </p:nvCxnSpPr>
          <p:spPr>
            <a:xfrm>
              <a:off x="7399133" y="4767813"/>
              <a:ext cx="2333625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9DE1DF-3D07-4F1C-B409-1A2C19068B8E}"/>
                </a:ext>
              </a:extLst>
            </p:cNvPr>
            <p:cNvCxnSpPr/>
            <p:nvPr/>
          </p:nvCxnSpPr>
          <p:spPr>
            <a:xfrm flipH="1">
              <a:off x="6694283" y="4767813"/>
              <a:ext cx="695325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al 13">
              <a:extLst>
                <a:ext uri="{FF2B5EF4-FFF2-40B4-BE49-F238E27FC236}">
                  <a16:creationId xmlns:a16="http://schemas.microsoft.com/office/drawing/2014/main" id="{425D7638-467C-4753-A178-39DD75EDD3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9866" y="5657849"/>
              <a:ext cx="72000" cy="72000"/>
            </a:xfrm>
            <a:prstGeom prst="ellipse">
              <a:avLst/>
            </a:prstGeom>
            <a:solidFill>
              <a:srgbClr val="F352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448ED7E-30E4-413B-A639-199BB9A9D988}"/>
                </a:ext>
              </a:extLst>
            </p:cNvPr>
            <p:cNvSpPr/>
            <p:nvPr/>
          </p:nvSpPr>
          <p:spPr>
            <a:xfrm>
              <a:off x="4176757" y="565398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  <a:cs typeface="Helvetica" panose="020B0604020202020204" pitchFamily="34" charset="0"/>
              </a:endParaRPr>
            </a:p>
          </p:txBody>
        </p:sp>
        <p:pic>
          <p:nvPicPr>
            <p:cNvPr id="34" name="Afbeelding 80">
              <a:extLst>
                <a:ext uri="{FF2B5EF4-FFF2-40B4-BE49-F238E27FC236}">
                  <a16:creationId xmlns:a16="http://schemas.microsoft.com/office/drawing/2014/main" id="{932B952D-B496-4CA3-8555-734D53588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4184" y="5480778"/>
              <a:ext cx="467735" cy="454105"/>
            </a:xfrm>
            <a:prstGeom prst="rect">
              <a:avLst/>
            </a:prstGeom>
          </p:spPr>
        </p:pic>
        <p:cxnSp>
          <p:nvCxnSpPr>
            <p:cNvPr id="37" name="Curved Connector 58">
              <a:extLst>
                <a:ext uri="{FF2B5EF4-FFF2-40B4-BE49-F238E27FC236}">
                  <a16:creationId xmlns:a16="http://schemas.microsoft.com/office/drawing/2014/main" id="{92595AAA-3437-45AE-A588-198EACAA9F7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5040598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60">
              <a:extLst>
                <a:ext uri="{FF2B5EF4-FFF2-40B4-BE49-F238E27FC236}">
                  <a16:creationId xmlns:a16="http://schemas.microsoft.com/office/drawing/2014/main" id="{9DD779D8-14BA-457A-B9B6-54FFA073DA2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2072"/>
                <a:gd name="adj2" fmla="val 3925102"/>
                <a:gd name="adj3" fmla="val 117438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urved Connector 74">
              <a:extLst>
                <a:ext uri="{FF2B5EF4-FFF2-40B4-BE49-F238E27FC236}">
                  <a16:creationId xmlns:a16="http://schemas.microsoft.com/office/drawing/2014/main" id="{5DEAC648-E13B-49C7-8897-E4665F277FB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-4897441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75">
              <a:extLst>
                <a:ext uri="{FF2B5EF4-FFF2-40B4-BE49-F238E27FC236}">
                  <a16:creationId xmlns:a16="http://schemas.microsoft.com/office/drawing/2014/main" id="{C80D6055-5501-4758-9792-2E45DC65CE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3861"/>
                <a:gd name="adj2" fmla="val -3781945"/>
                <a:gd name="adj3" fmla="val 115649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55">
              <a:extLst>
                <a:ext uri="{FF2B5EF4-FFF2-40B4-BE49-F238E27FC236}">
                  <a16:creationId xmlns:a16="http://schemas.microsoft.com/office/drawing/2014/main" id="{6EF98F87-5C3E-4C16-833C-42BC1BEF7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7378" y="5320109"/>
              <a:ext cx="0" cy="777686"/>
            </a:xfrm>
            <a:prstGeom prst="straightConnector1">
              <a:avLst/>
            </a:prstGeom>
            <a:ln w="47625">
              <a:solidFill>
                <a:srgbClr val="92D05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5">
              <a:extLst>
                <a:ext uri="{FF2B5EF4-FFF2-40B4-BE49-F238E27FC236}">
                  <a16:creationId xmlns:a16="http://schemas.microsoft.com/office/drawing/2014/main" id="{04FA31EC-083E-4CEE-B6C6-19856D7076B9}"/>
                </a:ext>
              </a:extLst>
            </p:cNvPr>
            <p:cNvSpPr>
              <a:spLocks noChangeAspect="1"/>
            </p:cNvSpPr>
            <p:nvPr/>
          </p:nvSpPr>
          <p:spPr bwMode="auto">
            <a:xfrm rot="1284754" flipH="1">
              <a:off x="3550778" y="5572625"/>
              <a:ext cx="1299499" cy="299204"/>
            </a:xfrm>
            <a:custGeom>
              <a:avLst/>
              <a:gdLst>
                <a:gd name="G0" fmla="+- 21600 0 0"/>
                <a:gd name="G1" fmla="+- 19281 0 0"/>
                <a:gd name="G2" fmla="+- 21600 0 0"/>
                <a:gd name="T0" fmla="*/ 31337 w 43200"/>
                <a:gd name="T1" fmla="*/ 0 h 40881"/>
                <a:gd name="T2" fmla="*/ 11412 w 43200"/>
                <a:gd name="T3" fmla="*/ 234 h 40881"/>
                <a:gd name="T4" fmla="*/ 21600 w 43200"/>
                <a:gd name="T5" fmla="*/ 19281 h 40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0881" fill="none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</a:path>
                <a:path w="43200" h="40881" stroke="0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  <a:lnTo>
                    <a:pt x="21600" y="19281"/>
                  </a:lnTo>
                  <a:close/>
                </a:path>
              </a:pathLst>
            </a:custGeom>
            <a:noFill/>
            <a:ln>
              <a:solidFill>
                <a:srgbClr val="92D050"/>
              </a:solidFill>
              <a:headEnd/>
              <a:tailEnd type="arrow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+mj-lt"/>
                <a:cs typeface="Helvetica" panose="020B0604020202020204" pitchFamily="34" charset="0"/>
              </a:endParaRPr>
            </a:p>
          </p:txBody>
        </p:sp>
        <p:sp>
          <p:nvSpPr>
            <p:cNvPr id="46" name="Line 8">
              <a:extLst>
                <a:ext uri="{FF2B5EF4-FFF2-40B4-BE49-F238E27FC236}">
                  <a16:creationId xmlns:a16="http://schemas.microsoft.com/office/drawing/2014/main" id="{69117210-DE89-406B-94A7-6B5A183140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83954" y="4605887"/>
              <a:ext cx="0" cy="3914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1406" tIns="45703" rIns="91406" bIns="45703"/>
            <a:lstStyle/>
            <a:p>
              <a:pPr algn="l">
                <a:defRPr/>
              </a:pPr>
              <a:endParaRPr lang="en-GB" sz="984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47" name="Line 9">
              <a:extLst>
                <a:ext uri="{FF2B5EF4-FFF2-40B4-BE49-F238E27FC236}">
                  <a16:creationId xmlns:a16="http://schemas.microsoft.com/office/drawing/2014/main" id="{FDE93254-C22F-4C6F-B869-EE612BBD0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3954" y="4118104"/>
              <a:ext cx="0" cy="3594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1406" tIns="45703" rIns="91406" bIns="45703"/>
            <a:lstStyle/>
            <a:p>
              <a:pPr algn="l">
                <a:defRPr/>
              </a:pPr>
              <a:endParaRPr lang="en-GB" sz="984" dirty="0">
                <a:solidFill>
                  <a:srgbClr val="FFFF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3603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096689"/>
            <a:ext cx="10972800" cy="1625647"/>
          </a:xfrm>
        </p:spPr>
        <p:txBody>
          <a:bodyPr/>
          <a:lstStyle/>
          <a:p>
            <a:r>
              <a:rPr lang="en-GB" noProof="0" dirty="0"/>
              <a:t>Radioactive-molecule spectroscopy towards searches for BSM physics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4281715"/>
            <a:ext cx="8534400" cy="1842000"/>
          </a:xfrm>
        </p:spPr>
        <p:txBody>
          <a:bodyPr>
            <a:normAutofit lnSpcReduction="10000"/>
          </a:bodyPr>
          <a:lstStyle/>
          <a:p>
            <a:r>
              <a:rPr lang="en-GB" sz="2400" noProof="0" dirty="0"/>
              <a:t>Slides by:</a:t>
            </a:r>
          </a:p>
          <a:p>
            <a:r>
              <a:rPr lang="en-GB" sz="2400" noProof="0" dirty="0"/>
              <a:t>Michail Athanasakis-</a:t>
            </a:r>
            <a:r>
              <a:rPr lang="en-GB" sz="2400" noProof="0" dirty="0" err="1"/>
              <a:t>Kaklamanakis</a:t>
            </a:r>
            <a:endParaRPr lang="en-GB" sz="2400" noProof="0" dirty="0"/>
          </a:p>
          <a:p>
            <a:r>
              <a:rPr lang="en-GB" sz="2400" noProof="0" dirty="0"/>
              <a:t>Centre for Cold Matter</a:t>
            </a:r>
          </a:p>
          <a:p>
            <a:r>
              <a:rPr lang="en-GB" sz="2400" noProof="0" dirty="0"/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405836831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99AB92D-B3DF-0840-80EB-2C7F17E0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molecules different from atoms?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7812BE-5D7F-4366-28EB-7F005E4541B4}"/>
                  </a:ext>
                </a:extLst>
              </p:cNvPr>
              <p:cNvSpPr txBox="1"/>
              <p:nvPr/>
            </p:nvSpPr>
            <p:spPr>
              <a:xfrm>
                <a:off x="609601" y="2254683"/>
                <a:ext cx="9727343" cy="2554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667" dirty="0"/>
                  <a:t>Chemical bond(s)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667" dirty="0"/>
                  <a:t> extra degrees of freedom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en-US" sz="2667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667" dirty="0"/>
                  <a:t>Bonds vibrate and rotate</a:t>
                </a:r>
              </a:p>
              <a:p>
                <a:pPr marL="990575" lvl="1" indent="-380990">
                  <a:buFont typeface="Arial" panose="020B0604020202020204" pitchFamily="34" charset="0"/>
                  <a:buChar char="•"/>
                </a:pPr>
                <a:r>
                  <a:rPr lang="en-US" sz="2667" dirty="0"/>
                  <a:t>For some bonds, the vibrations themselves also “rotate”!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en-US" sz="2667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667" dirty="0"/>
                  <a:t>Vibrational &amp; rotational energy on top of electronic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7812BE-5D7F-4366-28EB-7F005E454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2254683"/>
                <a:ext cx="9727343" cy="2554930"/>
              </a:xfrm>
              <a:prstGeom prst="rect">
                <a:avLst/>
              </a:prstGeom>
              <a:blipFill>
                <a:blip r:embed="rId2"/>
                <a:stretch>
                  <a:fillRect l="-1065" t="-2387" r="-439" b="-52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8B14C-568D-5EA7-ACEE-225E9B98E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161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8842356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BA8854-9B02-7398-22A9-EAF25BF3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07393"/>
            <a:ext cx="6799221" cy="3943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21D361-8C4A-EE5C-A24E-97D3F728B456}"/>
              </a:ext>
            </a:extLst>
          </p:cNvPr>
          <p:cNvSpPr txBox="1"/>
          <p:nvPr/>
        </p:nvSpPr>
        <p:spPr>
          <a:xfrm>
            <a:off x="4357511" y="479657"/>
            <a:ext cx="7371997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High-resolution spectroscopy in </a:t>
            </a:r>
            <a:r>
              <a:rPr lang="en-US" sz="3200" baseline="30000" dirty="0"/>
              <a:t>138</a:t>
            </a:r>
            <a:r>
              <a:rPr lang="en-US" sz="3200" dirty="0"/>
              <a:t>BaF</a:t>
            </a:r>
          </a:p>
          <a:p>
            <a:pPr algn="ctr"/>
            <a:r>
              <a:rPr lang="en-US" sz="1867" dirty="0" err="1"/>
              <a:t>Steimle</a:t>
            </a:r>
            <a:r>
              <a:rPr lang="en-US" sz="1867" dirty="0"/>
              <a:t> et al., Phys. Rev. A </a:t>
            </a:r>
            <a:r>
              <a:rPr lang="en-US" sz="1867" b="1" dirty="0"/>
              <a:t>84</a:t>
            </a:r>
            <a:r>
              <a:rPr lang="en-US" sz="1867" dirty="0"/>
              <a:t>, 012508 (2011)</a:t>
            </a:r>
            <a:endParaRPr lang="LID4096" sz="1867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C887DF-074D-8176-AA82-455B25603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2" y="1604438"/>
            <a:ext cx="9355703" cy="45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0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Molecules for fundamental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8789-3FC8-774E-46CC-ED49089C0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163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2362F-A80D-E12C-8712-A100A16F51A3}"/>
              </a:ext>
            </a:extLst>
          </p:cNvPr>
          <p:cNvSpPr txBox="1"/>
          <p:nvPr/>
        </p:nvSpPr>
        <p:spPr>
          <a:xfrm>
            <a:off x="609601" y="2886693"/>
            <a:ext cx="90988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Non-zero eEDM in laboratory is signature of </a:t>
            </a:r>
            <a:r>
              <a:rPr lang="en-US" sz="2400" i="1" dirty="0"/>
              <a:t>CP</a:t>
            </a:r>
            <a:r>
              <a:rPr lang="en-US" sz="2400" dirty="0"/>
              <a:t> violation in the fundamental forces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E8B2A-BFDD-7E6A-F7CD-FD718FECBC36}"/>
              </a:ext>
            </a:extLst>
          </p:cNvPr>
          <p:cNvSpPr txBox="1"/>
          <p:nvPr/>
        </p:nvSpPr>
        <p:spPr>
          <a:xfrm>
            <a:off x="609601" y="3877597"/>
            <a:ext cx="8952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Exceptionally small eEDM in the Standard Model ~10</a:t>
            </a:r>
            <a:r>
              <a:rPr lang="en-US" sz="2400" baseline="30000" dirty="0"/>
              <a:t>-35</a:t>
            </a:r>
            <a:r>
              <a:rPr lang="en-US" sz="2400" dirty="0"/>
              <a:t> </a:t>
            </a:r>
            <a:r>
              <a:rPr lang="en-US" sz="2400" i="1" dirty="0"/>
              <a:t>e</a:t>
            </a:r>
            <a:r>
              <a:rPr lang="en-US" sz="2400" dirty="0"/>
              <a:t>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851934-C7D5-5311-0EA3-8D59F254769B}"/>
              </a:ext>
            </a:extLst>
          </p:cNvPr>
          <p:cNvSpPr txBox="1"/>
          <p:nvPr/>
        </p:nvSpPr>
        <p:spPr>
          <a:xfrm>
            <a:off x="609601" y="4488786"/>
            <a:ext cx="8827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i="1" dirty="0"/>
              <a:t>P,T</a:t>
            </a:r>
            <a:r>
              <a:rPr lang="en-US" sz="2400" dirty="0"/>
              <a:t>-violating nuclear forces can induce a nuclear EDM, manifesting on the molecule via electron-nucleus interaction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FB53A3-0D55-2FAD-8E02-99E04869C8EB}"/>
              </a:ext>
            </a:extLst>
          </p:cNvPr>
          <p:cNvSpPr txBox="1"/>
          <p:nvPr/>
        </p:nvSpPr>
        <p:spPr>
          <a:xfrm>
            <a:off x="609600" y="5469306"/>
            <a:ext cx="10306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Lots of efforts for searches of hadronic, leptonic, nuclear EDMs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202DDB-9157-F69A-BDA1-6ACFD6AA4061}"/>
              </a:ext>
            </a:extLst>
          </p:cNvPr>
          <p:cNvSpPr txBox="1"/>
          <p:nvPr/>
        </p:nvSpPr>
        <p:spPr>
          <a:xfrm>
            <a:off x="609599" y="2275503"/>
            <a:ext cx="10487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Search for the permanent electric dipole moment of the electron (eEDM)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BE660E-2C53-AF3E-0AFB-09C2F9C2AF48}"/>
              </a:ext>
            </a:extLst>
          </p:cNvPr>
          <p:cNvSpPr txBox="1"/>
          <p:nvPr/>
        </p:nvSpPr>
        <p:spPr>
          <a:xfrm>
            <a:off x="8911474" y="-20759"/>
            <a:ext cx="328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tx2">
                    <a:lumMod val="50000"/>
                  </a:schemeClr>
                </a:solidFill>
              </a:rPr>
              <a:t>Nature Materials</a:t>
            </a:r>
            <a:r>
              <a:rPr lang="fr-FR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600" b="1" dirty="0">
                <a:solidFill>
                  <a:schemeClr val="tx2">
                    <a:lumMod val="50000"/>
                  </a:schemeClr>
                </a:solidFill>
              </a:rPr>
              <a:t>9</a:t>
            </a:r>
            <a:r>
              <a:rPr lang="fr-FR" sz="1600" dirty="0">
                <a:solidFill>
                  <a:schemeClr val="tx2">
                    <a:lumMod val="50000"/>
                  </a:schemeClr>
                </a:solidFill>
              </a:rPr>
              <a:t>, 649–654 2010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C5CF9B-B6F5-6FA0-B80F-056FE7BA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046" y="365697"/>
            <a:ext cx="4244453" cy="1754315"/>
          </a:xfrm>
          <a:prstGeom prst="rect">
            <a:avLst/>
          </a:prstGeom>
        </p:spPr>
      </p:pic>
      <p:pic>
        <p:nvPicPr>
          <p:cNvPr id="26" name="Picture 25" descr="A diagram of a diagram of a sphere&#10;&#10;Description automatically generated with medium confidence">
            <a:extLst>
              <a:ext uri="{FF2B5EF4-FFF2-40B4-BE49-F238E27FC236}">
                <a16:creationId xmlns:a16="http://schemas.microsoft.com/office/drawing/2014/main" id="{F30EDFBC-FC5C-3FDC-2D3B-DFCF7B7B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737" y="2767947"/>
            <a:ext cx="2375236" cy="29475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005B5DF-2E9C-BBCF-4B66-0E9EE29FB72A}"/>
              </a:ext>
            </a:extLst>
          </p:cNvPr>
          <p:cNvSpPr txBox="1"/>
          <p:nvPr/>
        </p:nvSpPr>
        <p:spPr>
          <a:xfrm>
            <a:off x="10405372" y="5655253"/>
            <a:ext cx="1842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ID4096" sz="1600" dirty="0"/>
              <a:t>Jörg Pretz</a:t>
            </a:r>
            <a:r>
              <a:rPr lang="en-US" sz="1600" dirty="0"/>
              <a:t>, RWTH-Aachen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176918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  <p:bldP spid="20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look for an EDM? Put it in a strong electric field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00B17-96F7-1644-8DCE-87F5527EA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164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C69EDA-5027-7EFC-C419-33D6B6A4F9E7}"/>
                  </a:ext>
                </a:extLst>
              </p:cNvPr>
              <p:cNvSpPr txBox="1"/>
              <p:nvPr/>
            </p:nvSpPr>
            <p:spPr>
              <a:xfrm>
                <a:off x="609600" y="3303967"/>
                <a:ext cx="10374489" cy="1473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594" indent="-228594">
                  <a:buFont typeface="Arial" panose="020B0604020202020204" pitchFamily="34" charset="0"/>
                  <a:buChar char="•"/>
                </a:pPr>
                <a:endParaRPr lang="en-US" sz="533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667" dirty="0"/>
                  <a:t>Electron with both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667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sz="2667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667" dirty="0"/>
                  <a:t> placed in magnetic and electric fields</a:t>
                </a:r>
              </a:p>
              <a:p>
                <a:pPr marL="990575" lvl="1" indent="-38099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parallel</a:t>
                </a:r>
                <a:r>
                  <a:rPr lang="en-US" sz="2400" dirty="0"/>
                  <a:t>, precession is 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faster</a:t>
                </a:r>
              </a:p>
              <a:p>
                <a:pPr marL="990575" lvl="1" indent="-38099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antiparallel</a:t>
                </a:r>
                <a:r>
                  <a:rPr lang="en-US" sz="2400" dirty="0"/>
                  <a:t>, precession is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slower</a:t>
                </a:r>
                <a:endParaRPr lang="en-US" sz="24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C69EDA-5027-7EFC-C419-33D6B6A4F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03967"/>
                <a:ext cx="10374489" cy="1473609"/>
              </a:xfrm>
              <a:prstGeom prst="rect">
                <a:avLst/>
              </a:prstGeom>
              <a:blipFill>
                <a:blip r:embed="rId2"/>
                <a:stretch>
                  <a:fillRect l="-999" b="-867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D0458F-FDA1-0401-745D-AC550C489AFD}"/>
                  </a:ext>
                </a:extLst>
              </p:cNvPr>
              <p:cNvSpPr txBox="1"/>
              <p:nvPr/>
            </p:nvSpPr>
            <p:spPr>
              <a:xfrm>
                <a:off x="609600" y="5036404"/>
                <a:ext cx="9877779" cy="973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0990" indent="-38099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667" dirty="0"/>
                  <a:t> is </a:t>
                </a:r>
                <a:r>
                  <a:rPr lang="en-US" sz="2667" i="1" dirty="0"/>
                  <a:t>exceptionally</a:t>
                </a:r>
                <a:r>
                  <a:rPr lang="en-US" sz="2667" dirty="0"/>
                  <a:t> small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667" dirty="0"/>
                  <a:t> need to maximize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667" dirty="0"/>
                  <a:t> to increase chance of seeing something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D0458F-FDA1-0401-745D-AC550C489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036404"/>
                <a:ext cx="9877779" cy="973856"/>
              </a:xfrm>
              <a:prstGeom prst="rect">
                <a:avLst/>
              </a:prstGeom>
              <a:blipFill>
                <a:blip r:embed="rId3"/>
                <a:stretch>
                  <a:fillRect b="-1625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1BCB28-8F50-D713-B964-DE4DAC533C0D}"/>
                  </a:ext>
                </a:extLst>
              </p:cNvPr>
              <p:cNvSpPr txBox="1"/>
              <p:nvPr/>
            </p:nvSpPr>
            <p:spPr>
              <a:xfrm>
                <a:off x="609600" y="2153568"/>
                <a:ext cx="9877779" cy="932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0990" indent="-38099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667" dirty="0"/>
                  <a:t>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667" dirty="0"/>
                  <a:t> is similar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667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sz="2667" dirty="0"/>
                  <a:t>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2667" dirty="0"/>
              </a:p>
              <a:p>
                <a:pPr marL="990575" lvl="1" indent="-38099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Spin precession about field axis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1BCB28-8F50-D713-B964-DE4DAC533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53568"/>
                <a:ext cx="9877779" cy="932756"/>
              </a:xfrm>
              <a:prstGeom prst="rect">
                <a:avLst/>
              </a:prstGeom>
              <a:blipFill>
                <a:blip r:embed="rId4"/>
                <a:stretch>
                  <a:fillRect b="-1437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8577EF-CBFC-DA38-AFD9-149684C7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field in molecules is enormous!</a:t>
            </a:r>
            <a:endParaRPr lang="LID4096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7B0B05-1ACC-7CBC-F419-97F70BB82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165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271621-CE39-BFCF-D964-D47D2BC4A3AE}"/>
                  </a:ext>
                </a:extLst>
              </p:cNvPr>
              <p:cNvSpPr txBox="1"/>
              <p:nvPr/>
            </p:nvSpPr>
            <p:spPr>
              <a:xfrm>
                <a:off x="609598" y="2556950"/>
                <a:ext cx="10744201" cy="2274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Electric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2400" dirty="0"/>
                  <a:t> in the order of a few GV / cm along molecular axis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en-US" sz="1333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Molecular axis can be aligned with laboratory axes using moderate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en-US" sz="1333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So, what if we use the </a:t>
                </a:r>
                <a:r>
                  <a:rPr lang="en-US" sz="2400" b="1" dirty="0"/>
                  <a:t>molecular electric field to measure eEDM?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en-US" sz="1333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en-US" sz="2400" i="1" dirty="0"/>
                  <a:t> is used only to polarize molecules along lab axes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271621-CE39-BFCF-D964-D47D2BC4A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8" y="2556950"/>
                <a:ext cx="10744201" cy="2274533"/>
              </a:xfrm>
              <a:prstGeom prst="rect">
                <a:avLst/>
              </a:prstGeom>
              <a:blipFill>
                <a:blip r:embed="rId2"/>
                <a:stretch>
                  <a:fillRect l="-738" t="-1872" b="-508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09186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E52AEF-227B-9124-5BE1-FE82ACE2F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166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3">
                <a:extLst>
                  <a:ext uri="{FF2B5EF4-FFF2-40B4-BE49-F238E27FC236}">
                    <a16:creationId xmlns:a16="http://schemas.microsoft.com/office/drawing/2014/main" id="{F9A20702-609A-8DF1-29FC-AE9202E3B2E9}"/>
                  </a:ext>
                </a:extLst>
              </p:cNvPr>
              <p:cNvSpPr txBox="1"/>
              <p:nvPr/>
            </p:nvSpPr>
            <p:spPr>
              <a:xfrm>
                <a:off x="1787959" y="2017047"/>
                <a:ext cx="4089235" cy="1039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rgbClr val="0000CC"/>
                    </a:solidFill>
                  </a:rPr>
                  <a:t>Statistical uncertainty scales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9" name="TextBox 13">
                <a:extLst>
                  <a:ext uri="{FF2B5EF4-FFF2-40B4-BE49-F238E27FC236}">
                    <a16:creationId xmlns:a16="http://schemas.microsoft.com/office/drawing/2014/main" id="{F9A20702-609A-8DF1-29FC-AE9202E3B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59" y="2017047"/>
                <a:ext cx="4089235" cy="1039002"/>
              </a:xfrm>
              <a:prstGeom prst="rect">
                <a:avLst/>
              </a:prstGeom>
              <a:blipFill>
                <a:blip r:embed="rId2"/>
                <a:stretch>
                  <a:fillRect t="-35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33AAFFE-25E9-72CD-8474-B1857ECAC3FB}"/>
              </a:ext>
            </a:extLst>
          </p:cNvPr>
          <p:cNvSpPr/>
          <p:nvPr/>
        </p:nvSpPr>
        <p:spPr>
          <a:xfrm>
            <a:off x="2048816" y="1920674"/>
            <a:ext cx="3600401" cy="12137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C67FC-5C23-4BB9-8D4B-C9E476F98DAC}"/>
              </a:ext>
            </a:extLst>
          </p:cNvPr>
          <p:cNvSpPr txBox="1"/>
          <p:nvPr/>
        </p:nvSpPr>
        <p:spPr>
          <a:xfrm>
            <a:off x="2545148" y="1374049"/>
            <a:ext cx="2607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For the eEDM:</a:t>
            </a:r>
            <a:endParaRPr lang="LID4096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2FAE1526-974F-D811-750E-C435D58DB186}"/>
                  </a:ext>
                </a:extLst>
              </p:cNvPr>
              <p:cNvSpPr txBox="1"/>
              <p:nvPr/>
            </p:nvSpPr>
            <p:spPr>
              <a:xfrm>
                <a:off x="1787959" y="4579584"/>
                <a:ext cx="4089235" cy="103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rgbClr val="0000CC"/>
                    </a:solidFill>
                  </a:rPr>
                  <a:t>Statistical uncertainty scales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int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2FAE1526-974F-D811-750E-C435D58DB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59" y="4579584"/>
                <a:ext cx="4089235" cy="1036246"/>
              </a:xfrm>
              <a:prstGeom prst="rect">
                <a:avLst/>
              </a:prstGeom>
              <a:blipFill>
                <a:blip r:embed="rId3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8A2D6B-180E-403C-54A9-D0672FDBF9BC}"/>
              </a:ext>
            </a:extLst>
          </p:cNvPr>
          <p:cNvSpPr/>
          <p:nvPr/>
        </p:nvSpPr>
        <p:spPr>
          <a:xfrm>
            <a:off x="2048816" y="4483211"/>
            <a:ext cx="3600401" cy="12137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AB6A96-4442-BC03-5203-FAD10EE32F4D}"/>
              </a:ext>
            </a:extLst>
          </p:cNvPr>
          <p:cNvSpPr txBox="1"/>
          <p:nvPr/>
        </p:nvSpPr>
        <p:spPr>
          <a:xfrm>
            <a:off x="2056315" y="3552214"/>
            <a:ext cx="3592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For nuclear </a:t>
            </a:r>
            <a:r>
              <a:rPr lang="en-US" sz="2400" i="1" dirty="0"/>
              <a:t>CP</a:t>
            </a:r>
            <a:r>
              <a:rPr lang="en-US" sz="2400" dirty="0"/>
              <a:t> violation,</a:t>
            </a:r>
          </a:p>
          <a:p>
            <a:pPr algn="ctr"/>
            <a:r>
              <a:rPr lang="en-US" sz="2400" dirty="0"/>
              <a:t>slight modification:</a:t>
            </a:r>
            <a:endParaRPr lang="LID4096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68A93E-200E-F824-FE55-CF49E9DE549D}"/>
                  </a:ext>
                </a:extLst>
              </p:cNvPr>
              <p:cNvSpPr txBox="1"/>
              <p:nvPr/>
            </p:nvSpPr>
            <p:spPr>
              <a:xfrm>
                <a:off x="6542790" y="637266"/>
                <a:ext cx="51158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: How well molecules are polarized</a:t>
                </a:r>
                <a:endParaRPr lang="LID4096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68A93E-200E-F824-FE55-CF49E9DE5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790" y="637266"/>
                <a:ext cx="5115813" cy="461665"/>
              </a:xfrm>
              <a:prstGeom prst="rect">
                <a:avLst/>
              </a:prstGeom>
              <a:blipFill>
                <a:blip r:embed="rId4"/>
                <a:stretch>
                  <a:fillRect l="-238" t="-9333" r="-833" b="-32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4A5261-99CD-5F65-14A0-D2774B853862}"/>
                  </a:ext>
                </a:extLst>
              </p:cNvPr>
              <p:cNvSpPr txBox="1"/>
              <p:nvPr/>
            </p:nvSpPr>
            <p:spPr>
              <a:xfrm>
                <a:off x="6542790" y="1344749"/>
                <a:ext cx="51158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2400" dirty="0"/>
                  <a:t> /</a:t>
                </a:r>
                <a:r>
                  <a:rPr lang="en-GB" sz="24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400" dirty="0"/>
                  <a:t>: Molecular sensitivity to property of interest</a:t>
                </a:r>
                <a:endParaRPr lang="LID4096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4A5261-99CD-5F65-14A0-D2774B853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790" y="1344749"/>
                <a:ext cx="5115813" cy="830997"/>
              </a:xfrm>
              <a:prstGeom prst="rect">
                <a:avLst/>
              </a:prstGeom>
              <a:blipFill>
                <a:blip r:embed="rId5"/>
                <a:stretch>
                  <a:fillRect l="-1786" t="-5147" b="-1691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CA25E6-F865-65FF-1BCE-9DC7BB7F8EDC}"/>
                  </a:ext>
                </a:extLst>
              </p:cNvPr>
              <p:cNvSpPr txBox="1"/>
              <p:nvPr/>
            </p:nvSpPr>
            <p:spPr>
              <a:xfrm>
                <a:off x="6542788" y="2421563"/>
                <a:ext cx="5115813" cy="8657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US" sz="2400" dirty="0"/>
                  <a:t>: Total # of molecules probed in the measurement campaign</a:t>
                </a:r>
                <a:endParaRPr lang="LID4096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CA25E6-F865-65FF-1BCE-9DC7BB7F8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788" y="2421563"/>
                <a:ext cx="5115813" cy="865750"/>
              </a:xfrm>
              <a:prstGeom prst="rect">
                <a:avLst/>
              </a:prstGeom>
              <a:blipFill>
                <a:blip r:embed="rId6"/>
                <a:stretch>
                  <a:fillRect l="-1786" t="-1408" b="-1549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DBC946-A721-609C-99E2-03E98FE5D467}"/>
                  </a:ext>
                </a:extLst>
              </p:cNvPr>
              <p:cNvSpPr txBox="1"/>
              <p:nvPr/>
            </p:nvSpPr>
            <p:spPr>
              <a:xfrm>
                <a:off x="6542790" y="3533174"/>
                <a:ext cx="511581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dirty="0"/>
                  <a:t>: Coherence time – how long molecular states were allowed to evolve freely</a:t>
                </a:r>
                <a:endParaRPr lang="LID4096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DBC946-A721-609C-99E2-03E98FE5D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790" y="3533174"/>
                <a:ext cx="5115813" cy="1200329"/>
              </a:xfrm>
              <a:prstGeom prst="rect">
                <a:avLst/>
              </a:prstGeom>
              <a:blipFill>
                <a:blip r:embed="rId7"/>
                <a:stretch>
                  <a:fillRect l="-1786" t="-3571" b="-1173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3840E4-AA75-EF5B-2128-CA153099F539}"/>
                  </a:ext>
                </a:extLst>
              </p:cNvPr>
              <p:cNvSpPr txBox="1"/>
              <p:nvPr/>
            </p:nvSpPr>
            <p:spPr>
              <a:xfrm>
                <a:off x="6542790" y="4979323"/>
                <a:ext cx="51158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</m:oMath>
                </a14:m>
                <a:r>
                  <a:rPr lang="en-US" sz="2400" dirty="0"/>
                  <a:t>: Nuclear CP-violating moment in the intrinsic, body-fixed frame</a:t>
                </a:r>
                <a:endParaRPr lang="LID4096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3840E4-AA75-EF5B-2128-CA153099F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790" y="4979323"/>
                <a:ext cx="5115813" cy="830997"/>
              </a:xfrm>
              <a:prstGeom prst="rect">
                <a:avLst/>
              </a:prstGeom>
              <a:blipFill>
                <a:blip r:embed="rId8"/>
                <a:stretch>
                  <a:fillRect l="-1786" t="-5147" r="-3095" b="-1691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482147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7DF2AB-5A1D-8C3E-EB25-62766E617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167</a:t>
            </a:fld>
            <a:endParaRPr lang="LID4096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C8F417-BC26-DAB9-C6ED-77D44F75DE15}"/>
              </a:ext>
            </a:extLst>
          </p:cNvPr>
          <p:cNvSpPr txBox="1"/>
          <p:nvPr/>
        </p:nvSpPr>
        <p:spPr>
          <a:xfrm>
            <a:off x="609600" y="6348896"/>
            <a:ext cx="668003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https://cfp.physics.northwestern.edu/gabrielse-group/acme-electron-edm.html</a:t>
            </a:r>
            <a:r>
              <a:rPr lang="en-US" sz="1467" dirty="0"/>
              <a:t> </a:t>
            </a:r>
          </a:p>
        </p:txBody>
      </p:sp>
      <p:pic>
        <p:nvPicPr>
          <p:cNvPr id="19" name="Picture 18" descr="Timeline&#10;&#10;Description automatically generated">
            <a:extLst>
              <a:ext uri="{FF2B5EF4-FFF2-40B4-BE49-F238E27FC236}">
                <a16:creationId xmlns:a16="http://schemas.microsoft.com/office/drawing/2014/main" id="{5B142FB9-13C5-90C8-9FC1-084D89299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76" y="687995"/>
            <a:ext cx="7337625" cy="54820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CA2B660-4FF4-E72B-F3D0-18201B3FE3CF}"/>
              </a:ext>
            </a:extLst>
          </p:cNvPr>
          <p:cNvSpPr txBox="1"/>
          <p:nvPr/>
        </p:nvSpPr>
        <p:spPr>
          <a:xfrm>
            <a:off x="5170502" y="1"/>
            <a:ext cx="6705372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/>
              <a:t>Benchmarks of Beyond-the-Standard-Model (BSM) theories  with the eEDM</a:t>
            </a:r>
            <a:endParaRPr lang="LID4096" sz="2133" dirty="0"/>
          </a:p>
        </p:txBody>
      </p:sp>
      <p:pic>
        <p:nvPicPr>
          <p:cNvPr id="31" name="Picture 30" descr="A graph with numbers and points&#10;&#10;Description automatically generated">
            <a:extLst>
              <a:ext uri="{FF2B5EF4-FFF2-40B4-BE49-F238E27FC236}">
                <a16:creationId xmlns:a16="http://schemas.microsoft.com/office/drawing/2014/main" id="{5CF43471-BAF8-734F-7511-9308F5452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94" y="1915490"/>
            <a:ext cx="4660020" cy="302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CF300F-41C1-B89F-B37A-F7477051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425" y="1642978"/>
            <a:ext cx="9936483" cy="53512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Intense</a:t>
            </a:r>
            <a:r>
              <a:rPr lang="en-US" dirty="0">
                <a:solidFill>
                  <a:schemeClr val="tx1"/>
                </a:solidFill>
              </a:rPr>
              <a:t>, slow, and polarized molecular beams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2B87-D7D1-EC7C-854D-3FEDD050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168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E17BAB5E-22E8-5B84-6D1B-2FB64AC17C75}"/>
                  </a:ext>
                </a:extLst>
              </p:cNvPr>
              <p:cNvSpPr txBox="1"/>
              <p:nvPr/>
            </p:nvSpPr>
            <p:spPr>
              <a:xfrm>
                <a:off x="8238421" y="468081"/>
                <a:ext cx="4089235" cy="1039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rgbClr val="0000CC"/>
                    </a:solidFill>
                  </a:rPr>
                  <a:t>Statistical uncertainty scales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E17BAB5E-22E8-5B84-6D1B-2FB64AC17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8421" y="468081"/>
                <a:ext cx="4089235" cy="1039002"/>
              </a:xfrm>
              <a:prstGeom prst="rect">
                <a:avLst/>
              </a:prstGeom>
              <a:blipFill>
                <a:blip r:embed="rId3"/>
                <a:stretch>
                  <a:fillRect t="-35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D3D4F3-2ED7-DB5E-C2D2-74EF1CBFDE2B}"/>
                  </a:ext>
                </a:extLst>
              </p:cNvPr>
              <p:cNvSpPr txBox="1"/>
              <p:nvPr/>
            </p:nvSpPr>
            <p:spPr bwMode="auto">
              <a:xfrm>
                <a:off x="7278205" y="2493567"/>
                <a:ext cx="69990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lang="LID4096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D3D4F3-2ED7-DB5E-C2D2-74EF1CBF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8205" y="2493567"/>
                <a:ext cx="699904" cy="584775"/>
              </a:xfrm>
              <a:prstGeom prst="rect">
                <a:avLst/>
              </a:prstGeom>
              <a:blipFill>
                <a:blip r:embed="rId4"/>
                <a:stretch>
                  <a:fillRect r="-173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917D5F-AF80-62CD-DE6B-80DC565EC14B}"/>
                  </a:ext>
                </a:extLst>
              </p:cNvPr>
              <p:cNvSpPr txBox="1"/>
              <p:nvPr/>
            </p:nvSpPr>
            <p:spPr bwMode="auto">
              <a:xfrm>
                <a:off x="3839109" y="2493567"/>
                <a:ext cx="62887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LID4096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917D5F-AF80-62CD-DE6B-80DC565EC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9109" y="2493567"/>
                <a:ext cx="62887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23B1C7-FD98-0316-033B-6715A2284D7C}"/>
                  </a:ext>
                </a:extLst>
              </p:cNvPr>
              <p:cNvSpPr txBox="1"/>
              <p:nvPr/>
            </p:nvSpPr>
            <p:spPr bwMode="auto">
              <a:xfrm>
                <a:off x="2395380" y="2471173"/>
                <a:ext cx="628873" cy="639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LID4096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23B1C7-FD98-0316-033B-6715A2284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5380" y="2471173"/>
                <a:ext cx="628873" cy="639662"/>
              </a:xfrm>
              <a:prstGeom prst="rect">
                <a:avLst/>
              </a:prstGeom>
              <a:blipFill>
                <a:blip r:embed="rId6"/>
                <a:stretch>
                  <a:fillRect r="-679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DF337F-DD01-72CA-DBB5-35FDCCF6FAA2}"/>
              </a:ext>
            </a:extLst>
          </p:cNvPr>
          <p:cNvCxnSpPr>
            <a:cxnSpLocks/>
          </p:cNvCxnSpPr>
          <p:nvPr/>
        </p:nvCxnSpPr>
        <p:spPr>
          <a:xfrm flipV="1">
            <a:off x="3046169" y="2056191"/>
            <a:ext cx="202377" cy="4149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64343BF-31BA-0ED9-2DF8-D40DAE5BE2F9}"/>
              </a:ext>
            </a:extLst>
          </p:cNvPr>
          <p:cNvCxnSpPr>
            <a:cxnSpLocks/>
          </p:cNvCxnSpPr>
          <p:nvPr/>
        </p:nvCxnSpPr>
        <p:spPr>
          <a:xfrm flipV="1">
            <a:off x="4167931" y="2096856"/>
            <a:ext cx="101189" cy="5222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978EDD-1BD7-6C1F-9B48-F1ADCFE0C1E0}"/>
              </a:ext>
            </a:extLst>
          </p:cNvPr>
          <p:cNvCxnSpPr>
            <a:cxnSpLocks/>
          </p:cNvCxnSpPr>
          <p:nvPr/>
        </p:nvCxnSpPr>
        <p:spPr>
          <a:xfrm flipH="1" flipV="1">
            <a:off x="7292591" y="2094704"/>
            <a:ext cx="205936" cy="4230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DF6192-32A6-7BAE-8740-98C688892AB3}"/>
              </a:ext>
            </a:extLst>
          </p:cNvPr>
          <p:cNvSpPr/>
          <p:nvPr/>
        </p:nvSpPr>
        <p:spPr>
          <a:xfrm>
            <a:off x="8499278" y="371709"/>
            <a:ext cx="3600401" cy="12137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8CD605-E130-4EB5-0D34-3072B8D513A6}"/>
                  </a:ext>
                </a:extLst>
              </p:cNvPr>
              <p:cNvSpPr txBox="1"/>
              <p:nvPr/>
            </p:nvSpPr>
            <p:spPr bwMode="auto">
              <a:xfrm>
                <a:off x="5469792" y="2469347"/>
                <a:ext cx="62887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LID4096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8CD605-E130-4EB5-0D34-3072B8D51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9792" y="2469347"/>
                <a:ext cx="62887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317A10-C0DE-199C-B9C2-F75BF468B77A}"/>
              </a:ext>
            </a:extLst>
          </p:cNvPr>
          <p:cNvCxnSpPr>
            <a:cxnSpLocks/>
          </p:cNvCxnSpPr>
          <p:nvPr/>
        </p:nvCxnSpPr>
        <p:spPr>
          <a:xfrm flipV="1">
            <a:off x="5798614" y="2056192"/>
            <a:ext cx="101189" cy="5222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284F1942-FD8A-47CA-8398-D2CD2A44C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6" y="3240979"/>
            <a:ext cx="11674393" cy="2877837"/>
          </a:xfrm>
          <a:prstGeom prst="rect">
            <a:avLst/>
          </a:prstGeom>
        </p:spPr>
      </p:pic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C32F6E6D-57A5-7123-1DB4-2C79B67C475D}"/>
              </a:ext>
            </a:extLst>
          </p:cNvPr>
          <p:cNvSpPr txBox="1">
            <a:spLocks/>
          </p:cNvSpPr>
          <p:nvPr/>
        </p:nvSpPr>
        <p:spPr bwMode="auto">
          <a:xfrm>
            <a:off x="2154740" y="961606"/>
            <a:ext cx="6630101" cy="5351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243000" indent="-2430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35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486000" indent="-2430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SzPct val="100000"/>
              <a:buFont typeface="Arial"/>
              <a:buChar char="•"/>
              <a:defRPr sz="1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729000" indent="-2430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SzPct val="100000"/>
              <a:buFont typeface="Arial"/>
              <a:buChar char="•"/>
              <a:defRPr sz="1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SzPct val="100000"/>
              <a:buFont typeface="Arial"/>
              <a:buChar char="•"/>
              <a:defRPr sz="12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First experimental approach</a:t>
            </a:r>
            <a:endParaRPr lang="LID4096" sz="3200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DD1AEE-E2C6-DCD3-2069-8B04376ADF7F}"/>
              </a:ext>
            </a:extLst>
          </p:cNvPr>
          <p:cNvSpPr txBox="1"/>
          <p:nvPr/>
        </p:nvSpPr>
        <p:spPr>
          <a:xfrm>
            <a:off x="9034315" y="2012308"/>
            <a:ext cx="3190791" cy="1241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67" dirty="0"/>
              <a:t>Example: Ultracold YbF experiment @ Imperial College London Courtesy: Michael Tarbutt</a:t>
            </a:r>
            <a:endParaRPr lang="LID4096" sz="1867" dirty="0"/>
          </a:p>
        </p:txBody>
      </p:sp>
    </p:spTree>
    <p:extLst>
      <p:ext uri="{BB962C8B-B14F-4D97-AF65-F5344CB8AC3E}">
        <p14:creationId xmlns:p14="http://schemas.microsoft.com/office/powerpoint/2010/main" val="380612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CF300F-41C1-B89F-B37A-F7477051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472" y="1735211"/>
            <a:ext cx="9936483" cy="5351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Efficiently </a:t>
            </a:r>
            <a:r>
              <a:rPr lang="en-US" dirty="0">
                <a:solidFill>
                  <a:srgbClr val="0070C0"/>
                </a:solidFill>
              </a:rPr>
              <a:t>produced,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trapped</a:t>
            </a:r>
            <a:r>
              <a:rPr lang="en-US" dirty="0">
                <a:solidFill>
                  <a:srgbClr val="0070C0"/>
                </a:solidFill>
              </a:rPr>
              <a:t>, and polarized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molecules</a:t>
            </a:r>
            <a:endParaRPr lang="LID4096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2B87-D7D1-EC7C-854D-3FEDD050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169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E17BAB5E-22E8-5B84-6D1B-2FB64AC17C75}"/>
                  </a:ext>
                </a:extLst>
              </p:cNvPr>
              <p:cNvSpPr txBox="1"/>
              <p:nvPr/>
            </p:nvSpPr>
            <p:spPr>
              <a:xfrm>
                <a:off x="8238421" y="468081"/>
                <a:ext cx="4089235" cy="1039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rgbClr val="0000CC"/>
                    </a:solidFill>
                  </a:rPr>
                  <a:t>Statistical uncertainty scales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E17BAB5E-22E8-5B84-6D1B-2FB64AC17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8421" y="468081"/>
                <a:ext cx="4089235" cy="1039002"/>
              </a:xfrm>
              <a:prstGeom prst="rect">
                <a:avLst/>
              </a:prstGeom>
              <a:blipFill>
                <a:blip r:embed="rId2"/>
                <a:stretch>
                  <a:fillRect t="-35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D3D4F3-2ED7-DB5E-C2D2-74EF1CBFDE2B}"/>
                  </a:ext>
                </a:extLst>
              </p:cNvPr>
              <p:cNvSpPr txBox="1"/>
              <p:nvPr/>
            </p:nvSpPr>
            <p:spPr bwMode="auto">
              <a:xfrm>
                <a:off x="8876548" y="2541867"/>
                <a:ext cx="69990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lang="LID4096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D3D4F3-2ED7-DB5E-C2D2-74EF1CBF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6548" y="2541867"/>
                <a:ext cx="699904" cy="584775"/>
              </a:xfrm>
              <a:prstGeom prst="rect">
                <a:avLst/>
              </a:prstGeom>
              <a:blipFill>
                <a:blip r:embed="rId3"/>
                <a:stretch>
                  <a:fillRect r="-260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917D5F-AF80-62CD-DE6B-80DC565EC14B}"/>
                  </a:ext>
                </a:extLst>
              </p:cNvPr>
              <p:cNvSpPr txBox="1"/>
              <p:nvPr/>
            </p:nvSpPr>
            <p:spPr bwMode="auto">
              <a:xfrm>
                <a:off x="5038432" y="2568439"/>
                <a:ext cx="62887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LID4096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917D5F-AF80-62CD-DE6B-80DC565EC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8432" y="2568439"/>
                <a:ext cx="62887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23B1C7-FD98-0316-033B-6715A2284D7C}"/>
                  </a:ext>
                </a:extLst>
              </p:cNvPr>
              <p:cNvSpPr txBox="1"/>
              <p:nvPr/>
            </p:nvSpPr>
            <p:spPr bwMode="auto">
              <a:xfrm>
                <a:off x="3272849" y="2568439"/>
                <a:ext cx="628873" cy="639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LID4096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23B1C7-FD98-0316-033B-6715A2284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2849" y="2568439"/>
                <a:ext cx="628873" cy="639662"/>
              </a:xfrm>
              <a:prstGeom prst="rect">
                <a:avLst/>
              </a:prstGeom>
              <a:blipFill>
                <a:blip r:embed="rId5"/>
                <a:stretch>
                  <a:fillRect r="-679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DF337F-DD01-72CA-DBB5-35FDCCF6FAA2}"/>
              </a:ext>
            </a:extLst>
          </p:cNvPr>
          <p:cNvCxnSpPr>
            <a:cxnSpLocks/>
          </p:cNvCxnSpPr>
          <p:nvPr/>
        </p:nvCxnSpPr>
        <p:spPr>
          <a:xfrm flipV="1">
            <a:off x="3901722" y="2180902"/>
            <a:ext cx="202377" cy="4149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64343BF-31BA-0ED9-2DF8-D40DAE5BE2F9}"/>
              </a:ext>
            </a:extLst>
          </p:cNvPr>
          <p:cNvCxnSpPr>
            <a:cxnSpLocks/>
          </p:cNvCxnSpPr>
          <p:nvPr/>
        </p:nvCxnSpPr>
        <p:spPr>
          <a:xfrm flipV="1">
            <a:off x="5352867" y="2162422"/>
            <a:ext cx="101189" cy="5222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978EDD-1BD7-6C1F-9B48-F1ADCFE0C1E0}"/>
              </a:ext>
            </a:extLst>
          </p:cNvPr>
          <p:cNvCxnSpPr>
            <a:cxnSpLocks/>
          </p:cNvCxnSpPr>
          <p:nvPr/>
        </p:nvCxnSpPr>
        <p:spPr>
          <a:xfrm flipH="1" flipV="1">
            <a:off x="8876548" y="2158593"/>
            <a:ext cx="205936" cy="4230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DF6192-32A6-7BAE-8740-98C688892AB3}"/>
              </a:ext>
            </a:extLst>
          </p:cNvPr>
          <p:cNvSpPr/>
          <p:nvPr/>
        </p:nvSpPr>
        <p:spPr>
          <a:xfrm>
            <a:off x="8499278" y="371709"/>
            <a:ext cx="3600401" cy="12137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A56333A-83E2-B960-6B0A-7F8D49B40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630" y="3864097"/>
            <a:ext cx="3576175" cy="18110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9457171-B08A-521A-8131-8C85CE95D7B8}"/>
              </a:ext>
            </a:extLst>
          </p:cNvPr>
          <p:cNvSpPr txBox="1"/>
          <p:nvPr/>
        </p:nvSpPr>
        <p:spPr>
          <a:xfrm>
            <a:off x="2175630" y="5696423"/>
            <a:ext cx="3576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1600" dirty="0"/>
              <a:t>Roussy et al., </a:t>
            </a:r>
            <a:r>
              <a:rPr lang="LID4096" sz="1600" i="1" dirty="0"/>
              <a:t>Science</a:t>
            </a:r>
            <a:r>
              <a:rPr lang="LID4096" sz="1600" dirty="0"/>
              <a:t> 381, 46</a:t>
            </a:r>
            <a:r>
              <a:rPr lang="en-US" sz="1600" dirty="0"/>
              <a:t> </a:t>
            </a:r>
            <a:r>
              <a:rPr lang="LID4096" sz="1600" dirty="0"/>
              <a:t>(2023)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FD410E8-E408-00A0-26FD-37A84F108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511" y="3864097"/>
            <a:ext cx="3996243" cy="181104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2B9A26C-0478-039D-607E-6B19C3E717BE}"/>
              </a:ext>
            </a:extLst>
          </p:cNvPr>
          <p:cNvSpPr txBox="1"/>
          <p:nvPr/>
        </p:nvSpPr>
        <p:spPr>
          <a:xfrm>
            <a:off x="6363334" y="5696423"/>
            <a:ext cx="35855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Fitch et al., </a:t>
            </a:r>
            <a:r>
              <a:rPr lang="en-US" sz="1600" i="1" dirty="0"/>
              <a:t>Q.</a:t>
            </a:r>
            <a:r>
              <a:rPr lang="LID4096" sz="1600" i="1" dirty="0"/>
              <a:t>Sci.T</a:t>
            </a:r>
            <a:r>
              <a:rPr lang="LID4096" sz="1600" dirty="0"/>
              <a:t>. 6</a:t>
            </a:r>
            <a:r>
              <a:rPr lang="en-US" sz="1600" dirty="0"/>
              <a:t>, </a:t>
            </a:r>
            <a:r>
              <a:rPr lang="LID4096" sz="1600" dirty="0"/>
              <a:t>014006 (2021)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BE144C-08A0-9A52-2279-E1150E5BF39A}"/>
              </a:ext>
            </a:extLst>
          </p:cNvPr>
          <p:cNvSpPr txBox="1"/>
          <p:nvPr/>
        </p:nvSpPr>
        <p:spPr>
          <a:xfrm>
            <a:off x="3204205" y="3521987"/>
            <a:ext cx="1519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Ion trapping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D0BBAA2-0517-50F9-82D6-B0B728460C4F}"/>
                  </a:ext>
                </a:extLst>
              </p:cNvPr>
              <p:cNvSpPr txBox="1"/>
              <p:nvPr/>
            </p:nvSpPr>
            <p:spPr>
              <a:xfrm>
                <a:off x="6902783" y="3521987"/>
                <a:ext cx="24976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MOT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Optical lattice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D0BBAA2-0517-50F9-82D6-B0B728460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83" y="3521987"/>
                <a:ext cx="2497699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8CD605-E130-4EB5-0D34-3072B8D513A6}"/>
                  </a:ext>
                </a:extLst>
              </p:cNvPr>
              <p:cNvSpPr txBox="1"/>
              <p:nvPr/>
            </p:nvSpPr>
            <p:spPr bwMode="auto">
              <a:xfrm>
                <a:off x="6851429" y="2608333"/>
                <a:ext cx="62887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LID4096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8CD605-E130-4EB5-0D34-3072B8D51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1429" y="2608333"/>
                <a:ext cx="62887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317A10-C0DE-199C-B9C2-F75BF468B77A}"/>
              </a:ext>
            </a:extLst>
          </p:cNvPr>
          <p:cNvCxnSpPr>
            <a:cxnSpLocks/>
          </p:cNvCxnSpPr>
          <p:nvPr/>
        </p:nvCxnSpPr>
        <p:spPr>
          <a:xfrm flipV="1">
            <a:off x="7165864" y="2202316"/>
            <a:ext cx="101189" cy="5222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5C3DE22-0AAC-EA95-D31C-6EA96F1E34FF}"/>
              </a:ext>
            </a:extLst>
          </p:cNvPr>
          <p:cNvSpPr txBox="1">
            <a:spLocks/>
          </p:cNvSpPr>
          <p:nvPr/>
        </p:nvSpPr>
        <p:spPr bwMode="auto">
          <a:xfrm>
            <a:off x="2154740" y="961606"/>
            <a:ext cx="6630101" cy="5351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243000" indent="-2430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35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486000" indent="-2430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SzPct val="100000"/>
              <a:buFont typeface="Arial"/>
              <a:buChar char="•"/>
              <a:defRPr sz="1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729000" indent="-2430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SzPct val="100000"/>
              <a:buFont typeface="Arial"/>
              <a:buChar char="•"/>
              <a:defRPr sz="1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SzPct val="100000"/>
              <a:buFont typeface="Arial"/>
              <a:buChar char="•"/>
              <a:defRPr sz="12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Next generation of techniques</a:t>
            </a:r>
            <a:endParaRPr lang="LID4096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3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A36B7E-36DA-407C-A1CC-209FEF1E5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00" y="1359035"/>
            <a:ext cx="10364749" cy="4311579"/>
          </a:xfrm>
        </p:spPr>
        <p:txBody>
          <a:bodyPr>
            <a:normAutofit/>
          </a:bodyPr>
          <a:lstStyle/>
          <a:p>
            <a:r>
              <a:rPr lang="en-US" sz="2000" dirty="0"/>
              <a:t>Contribution because of the change in </a:t>
            </a:r>
            <a:r>
              <a:rPr lang="en-US" sz="2000" b="1" dirty="0"/>
              <a:t>mass – the mass shift</a:t>
            </a:r>
            <a:endParaRPr lang="en-US" sz="2000" dirty="0"/>
          </a:p>
          <a:p>
            <a:r>
              <a:rPr lang="en-US" sz="2000" dirty="0"/>
              <a:t>Contribution because of the change in the </a:t>
            </a:r>
            <a:r>
              <a:rPr lang="en-US" sz="2000" b="1" dirty="0"/>
              <a:t>size of the nucleus – the field shift </a:t>
            </a:r>
            <a:r>
              <a:rPr lang="en-US" sz="2000" dirty="0"/>
              <a:t> 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F3FB6-9E8A-44DB-A0BA-8151F2F6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2932EB-65AA-4710-BB95-C5B84B61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Isotope shift</a:t>
            </a:r>
            <a:endParaRPr lang="LID4096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B1E66E-F91E-4977-843A-D756A5729FCD}"/>
              </a:ext>
            </a:extLst>
          </p:cNvPr>
          <p:cNvGrpSpPr/>
          <p:nvPr/>
        </p:nvGrpSpPr>
        <p:grpSpPr>
          <a:xfrm>
            <a:off x="1486956" y="2166594"/>
            <a:ext cx="8936930" cy="4043017"/>
            <a:chOff x="3297554" y="1566000"/>
            <a:chExt cx="8515350" cy="45317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B4E536-77F9-4646-BB39-4EAF65220991}"/>
                </a:ext>
              </a:extLst>
            </p:cNvPr>
            <p:cNvSpPr txBox="1"/>
            <p:nvPr/>
          </p:nvSpPr>
          <p:spPr>
            <a:xfrm>
              <a:off x="8806430" y="2201199"/>
              <a:ext cx="2694612" cy="65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600" dirty="0" err="1">
                  <a:latin typeface="+mj-lt"/>
                </a:rPr>
                <a:t>Nuclear</a:t>
              </a:r>
              <a:r>
                <a:rPr lang="fi-FI" sz="1600" dirty="0">
                  <a:latin typeface="+mj-lt"/>
                </a:rPr>
                <a:t> radius: </a:t>
              </a:r>
              <a:r>
                <a:rPr lang="fi-FI" sz="1600" dirty="0" err="1">
                  <a:latin typeface="+mj-lt"/>
                </a:rPr>
                <a:t>few</a:t>
              </a:r>
              <a:r>
                <a:rPr lang="fi-FI" sz="1600" dirty="0">
                  <a:latin typeface="+mj-lt"/>
                </a:rPr>
                <a:t> × 10</a:t>
              </a:r>
              <a:r>
                <a:rPr lang="fi-FI" sz="1600" baseline="30000" dirty="0">
                  <a:latin typeface="+mj-lt"/>
                </a:rPr>
                <a:t>-15</a:t>
              </a:r>
              <a:r>
                <a:rPr lang="fi-FI" sz="1600" dirty="0">
                  <a:latin typeface="+mj-lt"/>
                </a:rPr>
                <a:t> m</a:t>
              </a:r>
            </a:p>
            <a:p>
              <a:r>
                <a:rPr lang="fi-FI" sz="1600" dirty="0" err="1">
                  <a:latin typeface="+mj-lt"/>
                </a:rPr>
                <a:t>Atomic</a:t>
              </a:r>
              <a:r>
                <a:rPr lang="fi-FI" sz="1600" dirty="0">
                  <a:latin typeface="+mj-lt"/>
                </a:rPr>
                <a:t> radius: </a:t>
              </a:r>
              <a:r>
                <a:rPr lang="fi-FI" sz="1600" dirty="0" err="1">
                  <a:latin typeface="+mj-lt"/>
                </a:rPr>
                <a:t>few</a:t>
              </a:r>
              <a:r>
                <a:rPr lang="fi-FI" sz="1600" dirty="0">
                  <a:latin typeface="+mj-lt"/>
                </a:rPr>
                <a:t> × 10</a:t>
              </a:r>
              <a:r>
                <a:rPr lang="fi-FI" sz="1600" baseline="30000" dirty="0">
                  <a:latin typeface="+mj-lt"/>
                </a:rPr>
                <a:t>-10</a:t>
              </a:r>
              <a:r>
                <a:rPr lang="fi-FI" sz="1600" dirty="0">
                  <a:latin typeface="+mj-lt"/>
                </a:rPr>
                <a:t> m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8AD5C2-044D-43A0-B86F-2E560E78B940}"/>
                </a:ext>
              </a:extLst>
            </p:cNvPr>
            <p:cNvSpPr txBox="1"/>
            <p:nvPr/>
          </p:nvSpPr>
          <p:spPr>
            <a:xfrm>
              <a:off x="4592954" y="5369511"/>
              <a:ext cx="3124200" cy="72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Point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nuclear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charge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:</a:t>
              </a:r>
            </a:p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Coulomb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potential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(-1/r)</a:t>
              </a:r>
              <a:endParaRPr lang="en-US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055BEA-7350-4ADA-BBD5-C8B3D7824A08}"/>
                </a:ext>
              </a:extLst>
            </p:cNvPr>
            <p:cNvSpPr txBox="1"/>
            <p:nvPr/>
          </p:nvSpPr>
          <p:spPr>
            <a:xfrm>
              <a:off x="5402578" y="3350211"/>
              <a:ext cx="4314825" cy="93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dirty="0" err="1">
                  <a:latin typeface="+mj-lt"/>
                </a:rPr>
                <a:t>Potential</a:t>
              </a:r>
              <a:r>
                <a:rPr lang="fi-FI" sz="1600" dirty="0">
                  <a:latin typeface="+mj-lt"/>
                </a:rPr>
                <a:t> is </a:t>
              </a:r>
              <a:r>
                <a:rPr lang="fi-FI" sz="1600" dirty="0" err="1">
                  <a:latin typeface="+mj-lt"/>
                </a:rPr>
                <a:t>slightly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deeper</a:t>
              </a:r>
              <a:r>
                <a:rPr lang="fi-FI" sz="1600" dirty="0">
                  <a:latin typeface="+mj-lt"/>
                </a:rPr>
                <a:t> for the</a:t>
              </a:r>
            </a:p>
            <a:p>
              <a:r>
                <a:rPr lang="fi-FI" sz="1600" dirty="0" err="1">
                  <a:latin typeface="+mj-lt"/>
                </a:rPr>
                <a:t>smaller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isotope</a:t>
              </a:r>
              <a:r>
                <a:rPr lang="fi-FI" sz="1600" dirty="0">
                  <a:latin typeface="+mj-lt"/>
                </a:rPr>
                <a:t>: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s-electrons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more</a:t>
              </a:r>
              <a:endParaRPr lang="fi-FI" sz="1600" dirty="0">
                <a:latin typeface="+mj-lt"/>
              </a:endParaRPr>
            </a:p>
            <a:p>
              <a:r>
                <a:rPr lang="fi-FI" sz="1600" dirty="0" err="1">
                  <a:latin typeface="+mj-lt"/>
                </a:rPr>
                <a:t>tightly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bound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17" name="Picture 40">
              <a:extLst>
                <a:ext uri="{FF2B5EF4-FFF2-40B4-BE49-F238E27FC236}">
                  <a16:creationId xmlns:a16="http://schemas.microsoft.com/office/drawing/2014/main" id="{579B56FF-4B8B-4D24-ADFA-1FE6012EE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97554" y="1766025"/>
              <a:ext cx="5486400" cy="423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5">
              <a:extLst>
                <a:ext uri="{FF2B5EF4-FFF2-40B4-BE49-F238E27FC236}">
                  <a16:creationId xmlns:a16="http://schemas.microsoft.com/office/drawing/2014/main" id="{8172AAEF-BB38-45D5-BDE5-20363B21D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4028" y="1566000"/>
              <a:ext cx="1664605" cy="1720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DD7782-96C0-4706-95EF-B715B88015D9}"/>
                </a:ext>
              </a:extLst>
            </p:cNvPr>
            <p:cNvSpPr/>
            <p:nvPr/>
          </p:nvSpPr>
          <p:spPr>
            <a:xfrm>
              <a:off x="3440429" y="4375875"/>
              <a:ext cx="714375" cy="1019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DF0E2E-A869-423B-B897-35C76FF5E842}"/>
                </a:ext>
              </a:extLst>
            </p:cNvPr>
            <p:cNvSpPr/>
            <p:nvPr/>
          </p:nvSpPr>
          <p:spPr>
            <a:xfrm>
              <a:off x="8374379" y="2175600"/>
              <a:ext cx="295275" cy="447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0DF896-8EDA-4290-ADAA-CFEDE28E57DD}"/>
                </a:ext>
              </a:extLst>
            </p:cNvPr>
            <p:cNvSpPr txBox="1"/>
            <p:nvPr/>
          </p:nvSpPr>
          <p:spPr>
            <a:xfrm>
              <a:off x="3414028" y="4358009"/>
              <a:ext cx="664718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err="1">
                  <a:latin typeface="+mj-lt"/>
                </a:rPr>
                <a:t>V(r</a:t>
              </a:r>
              <a:r>
                <a:rPr lang="fi-FI" sz="2400" dirty="0">
                  <a:latin typeface="+mj-lt"/>
                </a:rPr>
                <a:t>)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B5BE78-CAE0-47E0-B144-94912390D614}"/>
                </a:ext>
              </a:extLst>
            </p:cNvPr>
            <p:cNvSpPr txBox="1"/>
            <p:nvPr/>
          </p:nvSpPr>
          <p:spPr>
            <a:xfrm>
              <a:off x="8412479" y="2166075"/>
              <a:ext cx="273707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latin typeface="+mj-lt"/>
                </a:rPr>
                <a:t>r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80C1165C-E0FF-40CC-B19F-7D301812A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8601" y="4375602"/>
              <a:ext cx="1844303" cy="655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402" tIns="45702" rIns="91402" bIns="45702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GB" sz="1600" dirty="0">
                  <a:latin typeface="+mj-lt"/>
                </a:rPr>
                <a:t>Isotope shift of atomic level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9FAD5B-0846-48F5-BCD3-88F2B06B35D9}"/>
                </a:ext>
              </a:extLst>
            </p:cNvPr>
            <p:cNvCxnSpPr/>
            <p:nvPr/>
          </p:nvCxnSpPr>
          <p:spPr>
            <a:xfrm>
              <a:off x="8904083" y="4453488"/>
              <a:ext cx="8382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BA2300-9875-4A58-9778-56A646B69AB0}"/>
                </a:ext>
              </a:extLst>
            </p:cNvPr>
            <p:cNvCxnSpPr/>
            <p:nvPr/>
          </p:nvCxnSpPr>
          <p:spPr>
            <a:xfrm>
              <a:off x="7827758" y="4605888"/>
              <a:ext cx="838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F067AC-EAC3-487B-B966-1E6DDDAE9A66}"/>
                </a:ext>
              </a:extLst>
            </p:cNvPr>
            <p:cNvCxnSpPr/>
            <p:nvPr/>
          </p:nvCxnSpPr>
          <p:spPr>
            <a:xfrm>
              <a:off x="7399133" y="4767813"/>
              <a:ext cx="2333625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9DE1DF-3D07-4F1C-B409-1A2C19068B8E}"/>
                </a:ext>
              </a:extLst>
            </p:cNvPr>
            <p:cNvCxnSpPr/>
            <p:nvPr/>
          </p:nvCxnSpPr>
          <p:spPr>
            <a:xfrm flipH="1">
              <a:off x="6694283" y="4767813"/>
              <a:ext cx="695325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al 13">
              <a:extLst>
                <a:ext uri="{FF2B5EF4-FFF2-40B4-BE49-F238E27FC236}">
                  <a16:creationId xmlns:a16="http://schemas.microsoft.com/office/drawing/2014/main" id="{425D7638-467C-4753-A178-39DD75EDD3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9866" y="5657849"/>
              <a:ext cx="72000" cy="72000"/>
            </a:xfrm>
            <a:prstGeom prst="ellipse">
              <a:avLst/>
            </a:prstGeom>
            <a:solidFill>
              <a:srgbClr val="F352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448ED7E-30E4-413B-A639-199BB9A9D988}"/>
                </a:ext>
              </a:extLst>
            </p:cNvPr>
            <p:cNvSpPr/>
            <p:nvPr/>
          </p:nvSpPr>
          <p:spPr>
            <a:xfrm>
              <a:off x="4176757" y="565398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  <a:cs typeface="Helvetica" panose="020B0604020202020204" pitchFamily="34" charset="0"/>
              </a:endParaRPr>
            </a:p>
          </p:txBody>
        </p:sp>
        <p:pic>
          <p:nvPicPr>
            <p:cNvPr id="34" name="Afbeelding 80">
              <a:extLst>
                <a:ext uri="{FF2B5EF4-FFF2-40B4-BE49-F238E27FC236}">
                  <a16:creationId xmlns:a16="http://schemas.microsoft.com/office/drawing/2014/main" id="{932B952D-B496-4CA3-8555-734D53588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4184" y="5480778"/>
              <a:ext cx="467735" cy="454105"/>
            </a:xfrm>
            <a:prstGeom prst="rect">
              <a:avLst/>
            </a:prstGeom>
          </p:spPr>
        </p:pic>
        <p:cxnSp>
          <p:nvCxnSpPr>
            <p:cNvPr id="37" name="Curved Connector 58">
              <a:extLst>
                <a:ext uri="{FF2B5EF4-FFF2-40B4-BE49-F238E27FC236}">
                  <a16:creationId xmlns:a16="http://schemas.microsoft.com/office/drawing/2014/main" id="{92595AAA-3437-45AE-A588-198EACAA9F7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5040598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60">
              <a:extLst>
                <a:ext uri="{FF2B5EF4-FFF2-40B4-BE49-F238E27FC236}">
                  <a16:creationId xmlns:a16="http://schemas.microsoft.com/office/drawing/2014/main" id="{9DD779D8-14BA-457A-B9B6-54FFA073DA2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2072"/>
                <a:gd name="adj2" fmla="val 3925102"/>
                <a:gd name="adj3" fmla="val 117438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urved Connector 74">
              <a:extLst>
                <a:ext uri="{FF2B5EF4-FFF2-40B4-BE49-F238E27FC236}">
                  <a16:creationId xmlns:a16="http://schemas.microsoft.com/office/drawing/2014/main" id="{5DEAC648-E13B-49C7-8897-E4665F277FB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-4897441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75">
              <a:extLst>
                <a:ext uri="{FF2B5EF4-FFF2-40B4-BE49-F238E27FC236}">
                  <a16:creationId xmlns:a16="http://schemas.microsoft.com/office/drawing/2014/main" id="{C80D6055-5501-4758-9792-2E45DC65CE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3861"/>
                <a:gd name="adj2" fmla="val -3781945"/>
                <a:gd name="adj3" fmla="val 115649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55">
              <a:extLst>
                <a:ext uri="{FF2B5EF4-FFF2-40B4-BE49-F238E27FC236}">
                  <a16:creationId xmlns:a16="http://schemas.microsoft.com/office/drawing/2014/main" id="{6EF98F87-5C3E-4C16-833C-42BC1BEF7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7378" y="5320109"/>
              <a:ext cx="0" cy="777686"/>
            </a:xfrm>
            <a:prstGeom prst="straightConnector1">
              <a:avLst/>
            </a:prstGeom>
            <a:ln w="47625">
              <a:solidFill>
                <a:srgbClr val="92D05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5">
              <a:extLst>
                <a:ext uri="{FF2B5EF4-FFF2-40B4-BE49-F238E27FC236}">
                  <a16:creationId xmlns:a16="http://schemas.microsoft.com/office/drawing/2014/main" id="{04FA31EC-083E-4CEE-B6C6-19856D7076B9}"/>
                </a:ext>
              </a:extLst>
            </p:cNvPr>
            <p:cNvSpPr>
              <a:spLocks noChangeAspect="1"/>
            </p:cNvSpPr>
            <p:nvPr/>
          </p:nvSpPr>
          <p:spPr bwMode="auto">
            <a:xfrm rot="1284754" flipH="1">
              <a:off x="3550778" y="5572625"/>
              <a:ext cx="1299499" cy="299204"/>
            </a:xfrm>
            <a:custGeom>
              <a:avLst/>
              <a:gdLst>
                <a:gd name="G0" fmla="+- 21600 0 0"/>
                <a:gd name="G1" fmla="+- 19281 0 0"/>
                <a:gd name="G2" fmla="+- 21600 0 0"/>
                <a:gd name="T0" fmla="*/ 31337 w 43200"/>
                <a:gd name="T1" fmla="*/ 0 h 40881"/>
                <a:gd name="T2" fmla="*/ 11412 w 43200"/>
                <a:gd name="T3" fmla="*/ 234 h 40881"/>
                <a:gd name="T4" fmla="*/ 21600 w 43200"/>
                <a:gd name="T5" fmla="*/ 19281 h 40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0881" fill="none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</a:path>
                <a:path w="43200" h="40881" stroke="0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  <a:lnTo>
                    <a:pt x="21600" y="19281"/>
                  </a:lnTo>
                  <a:close/>
                </a:path>
              </a:pathLst>
            </a:custGeom>
            <a:noFill/>
            <a:ln>
              <a:solidFill>
                <a:srgbClr val="92D050"/>
              </a:solidFill>
              <a:headEnd/>
              <a:tailEnd type="arrow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+mj-lt"/>
                <a:cs typeface="Helvetica" panose="020B0604020202020204" pitchFamily="34" charset="0"/>
              </a:endParaRPr>
            </a:p>
          </p:txBody>
        </p:sp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id="{3306D16A-A9B6-458C-8F99-1CCA5BFE9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83"/>
            <a:stretch>
              <a:fillRect/>
            </a:stretch>
          </p:blipFill>
          <p:spPr bwMode="auto">
            <a:xfrm>
              <a:off x="7579128" y="5126855"/>
              <a:ext cx="1257970" cy="818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37258DA2-2FDF-44E7-8B05-344D41C4E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07"/>
            <a:stretch>
              <a:fillRect/>
            </a:stretch>
          </p:blipFill>
          <p:spPr bwMode="auto">
            <a:xfrm>
              <a:off x="8885095" y="5126855"/>
              <a:ext cx="2159869" cy="818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7">
              <a:extLst>
                <a:ext uri="{FF2B5EF4-FFF2-40B4-BE49-F238E27FC236}">
                  <a16:creationId xmlns:a16="http://schemas.microsoft.com/office/drawing/2014/main" id="{17461A73-1EB0-400D-AE3C-B5C1EA792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8899" y="5076624"/>
              <a:ext cx="3528342" cy="93538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1406" tIns="45703" rIns="91406" bIns="45703" anchor="ctr"/>
            <a:lstStyle/>
            <a:p>
              <a:pPr algn="l">
                <a:defRPr/>
              </a:pPr>
              <a:endParaRPr lang="en-GB" sz="984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46" name="Line 8">
              <a:extLst>
                <a:ext uri="{FF2B5EF4-FFF2-40B4-BE49-F238E27FC236}">
                  <a16:creationId xmlns:a16="http://schemas.microsoft.com/office/drawing/2014/main" id="{69117210-DE89-406B-94A7-6B5A183140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83954" y="4605887"/>
              <a:ext cx="0" cy="3914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1406" tIns="45703" rIns="91406" bIns="45703"/>
            <a:lstStyle/>
            <a:p>
              <a:pPr algn="l">
                <a:defRPr/>
              </a:pPr>
              <a:endParaRPr lang="en-GB" sz="984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47" name="Line 9">
              <a:extLst>
                <a:ext uri="{FF2B5EF4-FFF2-40B4-BE49-F238E27FC236}">
                  <a16:creationId xmlns:a16="http://schemas.microsoft.com/office/drawing/2014/main" id="{FDE93254-C22F-4C6F-B869-EE612BBD0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3954" y="4118104"/>
              <a:ext cx="0" cy="3594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1406" tIns="45703" rIns="91406" bIns="45703"/>
            <a:lstStyle/>
            <a:p>
              <a:pPr algn="l">
                <a:defRPr/>
              </a:pPr>
              <a:endParaRPr lang="en-GB" sz="984" dirty="0">
                <a:solidFill>
                  <a:srgbClr val="FFFFFF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B46DC09-C8A0-8BF4-C33F-F0152D57E0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969"/>
          <a:stretch/>
        </p:blipFill>
        <p:spPr>
          <a:xfrm>
            <a:off x="802717" y="3092610"/>
            <a:ext cx="9420879" cy="31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256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13B1-A562-12E8-703C-3C18841A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go radioactive?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6B5F0-0536-275A-EBB7-FAF65381DA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2456601"/>
                <a:ext cx="5205879" cy="348458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dirty="0"/>
                  <a:t> scales with Z</a:t>
                </a:r>
                <a:r>
                  <a:rPr lang="en-US" baseline="30000" dirty="0"/>
                  <a:t>3</a:t>
                </a:r>
              </a:p>
              <a:p>
                <a:endParaRPr lang="en-US" dirty="0"/>
              </a:p>
              <a:p>
                <a:r>
                  <a:rPr lang="en-US" dirty="0"/>
                  <a:t>Naturally, heavier molecules are more sensitive</a:t>
                </a:r>
              </a:p>
              <a:p>
                <a:endParaRPr lang="en-US" dirty="0"/>
              </a:p>
              <a:p>
                <a:r>
                  <a:rPr lang="en-US" dirty="0"/>
                  <a:t>There is a limit to nuclear stability!</a:t>
                </a:r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6B5F0-0536-275A-EBB7-FAF65381DA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2456601"/>
                <a:ext cx="5205879" cy="3484580"/>
              </a:xfrm>
              <a:blipFill>
                <a:blip r:embed="rId2"/>
                <a:stretch>
                  <a:fillRect l="-1522" t="-122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F064-B751-38EF-D163-039D87264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170</a:t>
            </a:fld>
            <a:endParaRPr lang="LID4096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D390D6-1DF2-090A-2692-3947B4FA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57" y="2640642"/>
            <a:ext cx="7811244" cy="357763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D361561-F7CF-E4F9-EC47-94E98427D538}"/>
              </a:ext>
            </a:extLst>
          </p:cNvPr>
          <p:cNvSpPr/>
          <p:nvPr/>
        </p:nvSpPr>
        <p:spPr>
          <a:xfrm>
            <a:off x="4812064" y="5178903"/>
            <a:ext cx="1834195" cy="10393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 sz="24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74CDCD-4EAA-B07A-AFD8-1E5D9B686913}"/>
              </a:ext>
            </a:extLst>
          </p:cNvPr>
          <p:cNvSpPr/>
          <p:nvPr/>
        </p:nvSpPr>
        <p:spPr>
          <a:xfrm>
            <a:off x="11182773" y="2749571"/>
            <a:ext cx="508000" cy="67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 sz="2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F362ED-18B6-6499-A8A4-9E524F63BF07}"/>
              </a:ext>
            </a:extLst>
          </p:cNvPr>
          <p:cNvSpPr txBox="1"/>
          <p:nvPr/>
        </p:nvSpPr>
        <p:spPr>
          <a:xfrm>
            <a:off x="8995245" y="2056180"/>
            <a:ext cx="2934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Practically stable Th</a:t>
            </a:r>
            <a:endParaRPr lang="LID4096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0DC932-9C64-7E10-15C5-AFB758C2DA57}"/>
              </a:ext>
            </a:extLst>
          </p:cNvPr>
          <p:cNvSpPr txBox="1"/>
          <p:nvPr/>
        </p:nvSpPr>
        <p:spPr>
          <a:xfrm>
            <a:off x="9313880" y="2548621"/>
            <a:ext cx="534121" cy="1405256"/>
          </a:xfrm>
          <a:prstGeom prst="rect">
            <a:avLst/>
          </a:prstGeom>
          <a:solidFill>
            <a:schemeClr val="bg1"/>
          </a:solidFill>
          <a:ln w="38100">
            <a:solidFill>
              <a:srgbClr val="003E74"/>
            </a:solidFill>
          </a:ln>
        </p:spPr>
        <p:txBody>
          <a:bodyPr wrap="none" rtlCol="0">
            <a:spAutoFit/>
          </a:bodyPr>
          <a:lstStyle/>
          <a:p>
            <a:r>
              <a:rPr lang="en-US" sz="2133" b="1" dirty="0"/>
              <a:t>Pa</a:t>
            </a:r>
          </a:p>
          <a:p>
            <a:br>
              <a:rPr lang="en-US" sz="2133" b="1" dirty="0"/>
            </a:br>
            <a:r>
              <a:rPr lang="en-US" sz="2133" b="1" dirty="0"/>
              <a:t>Ac</a:t>
            </a:r>
          </a:p>
          <a:p>
            <a:r>
              <a:rPr lang="en-US" sz="2133" b="1" dirty="0"/>
              <a:t>Ra</a:t>
            </a:r>
            <a:endParaRPr lang="LID4096" sz="2133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3264FA5-B7EB-0D3C-43C7-2C290587FB56}"/>
              </a:ext>
            </a:extLst>
          </p:cNvPr>
          <p:cNvSpPr/>
          <p:nvPr/>
        </p:nvSpPr>
        <p:spPr>
          <a:xfrm>
            <a:off x="9923639" y="2502568"/>
            <a:ext cx="508000" cy="15885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3">
                <a:extLst>
                  <a:ext uri="{FF2B5EF4-FFF2-40B4-BE49-F238E27FC236}">
                    <a16:creationId xmlns:a16="http://schemas.microsoft.com/office/drawing/2014/main" id="{831C6188-E89A-C1F2-B5CC-AF0750EB4781}"/>
                  </a:ext>
                </a:extLst>
              </p:cNvPr>
              <p:cNvSpPr txBox="1"/>
              <p:nvPr/>
            </p:nvSpPr>
            <p:spPr>
              <a:xfrm>
                <a:off x="8238421" y="468081"/>
                <a:ext cx="4089235" cy="1039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rgbClr val="0000CC"/>
                    </a:solidFill>
                  </a:rPr>
                  <a:t>Statistical uncertainty scales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Box 13">
                <a:extLst>
                  <a:ext uri="{FF2B5EF4-FFF2-40B4-BE49-F238E27FC236}">
                    <a16:creationId xmlns:a16="http://schemas.microsoft.com/office/drawing/2014/main" id="{831C6188-E89A-C1F2-B5CC-AF0750EB4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8421" y="468081"/>
                <a:ext cx="4089235" cy="1039002"/>
              </a:xfrm>
              <a:prstGeom prst="rect">
                <a:avLst/>
              </a:prstGeom>
              <a:blipFill>
                <a:blip r:embed="rId4"/>
                <a:stretch>
                  <a:fillRect t="-35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9725B9-D645-0C10-45C7-04641B647BC6}"/>
              </a:ext>
            </a:extLst>
          </p:cNvPr>
          <p:cNvSpPr/>
          <p:nvPr/>
        </p:nvSpPr>
        <p:spPr>
          <a:xfrm>
            <a:off x="8499278" y="371709"/>
            <a:ext cx="3600401" cy="12137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5643F-DBFB-56FC-7FFE-A5C165FD5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768" y="135465"/>
            <a:ext cx="5610477" cy="40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/>
      <p:bldP spid="32" grpId="0" animBg="1"/>
      <p:bldP spid="31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8F45-F300-82BA-6AAD-91F2ABE77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7909"/>
            <a:ext cx="5139891" cy="1003647"/>
          </a:xfrm>
        </p:spPr>
        <p:txBody>
          <a:bodyPr>
            <a:normAutofit fontScale="90000"/>
          </a:bodyPr>
          <a:lstStyle/>
          <a:p>
            <a:r>
              <a:rPr lang="en-US" sz="3733" dirty="0"/>
              <a:t>Proposals of radioactive molecules</a:t>
            </a:r>
            <a:endParaRPr lang="LID4096" sz="3733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16843-AAB1-CBED-8AD2-6A66AACE1C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17598-10B4-6A80-84A4-8865364781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D1624-FDCD-856B-9FC3-959787649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171</a:t>
            </a:fld>
            <a:endParaRPr lang="LID4096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796991-97F5-02F9-DCB7-5224C28DA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01" y="1594714"/>
            <a:ext cx="4656457" cy="15377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05D30-A931-274B-73BF-C6FA99C59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384" y="28170"/>
            <a:ext cx="4699773" cy="14943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1A32CA-D015-0112-384C-9F19FA499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110" y="3204574"/>
            <a:ext cx="4483193" cy="14619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94FBA4-B9AF-3AA5-956B-05A8A2D6F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551" y="4738631"/>
            <a:ext cx="4602312" cy="15052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71172B-63ED-A6B8-F3A7-715192830182}"/>
              </a:ext>
            </a:extLst>
          </p:cNvPr>
          <p:cNvSpPr txBox="1"/>
          <p:nvPr/>
        </p:nvSpPr>
        <p:spPr>
          <a:xfrm>
            <a:off x="372161" y="2724940"/>
            <a:ext cx="2947908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 err="1">
                <a:solidFill>
                  <a:srgbClr val="FF0000"/>
                </a:solidFill>
              </a:rPr>
              <a:t>RaF</a:t>
            </a:r>
            <a:endParaRPr lang="en-US" sz="3733" i="1" u="sng" dirty="0">
              <a:solidFill>
                <a:srgbClr val="FF000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AcF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FF0000"/>
                </a:solidFill>
              </a:rPr>
              <a:t>AcF</a:t>
            </a:r>
            <a:r>
              <a:rPr lang="en-US" sz="3733" baseline="30000" dirty="0">
                <a:solidFill>
                  <a:srgbClr val="FF0000"/>
                </a:solidFill>
              </a:rPr>
              <a:t>+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 err="1"/>
              <a:t>AcO</a:t>
            </a:r>
            <a:r>
              <a:rPr lang="en-US" sz="3733" baseline="30000" dirty="0"/>
              <a:t>+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FF0000"/>
                </a:solidFill>
              </a:rPr>
              <a:t>PaF</a:t>
            </a:r>
            <a:r>
              <a:rPr lang="en-US" sz="3733" baseline="30000" dirty="0">
                <a:solidFill>
                  <a:srgbClr val="FF0000"/>
                </a:solidFill>
              </a:rPr>
              <a:t>3+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1C6646-E65B-2C59-75AB-EBDBEE822A4A}"/>
              </a:ext>
            </a:extLst>
          </p:cNvPr>
          <p:cNvSpPr txBox="1"/>
          <p:nvPr/>
        </p:nvSpPr>
        <p:spPr>
          <a:xfrm>
            <a:off x="2206425" y="2724941"/>
            <a:ext cx="3510012" cy="239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 err="1">
                <a:solidFill>
                  <a:srgbClr val="FF0000"/>
                </a:solidFill>
              </a:rPr>
              <a:t>RaOH</a:t>
            </a:r>
            <a:endParaRPr lang="en-US" sz="3733" i="1" u="sng" dirty="0">
              <a:solidFill>
                <a:srgbClr val="FF000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>
                <a:solidFill>
                  <a:srgbClr val="FF0000"/>
                </a:solidFill>
              </a:rPr>
              <a:t>RaOCH</a:t>
            </a:r>
            <a:r>
              <a:rPr lang="en-US" sz="3733" i="1" u="sng" baseline="-25000" dirty="0">
                <a:solidFill>
                  <a:srgbClr val="FF0000"/>
                </a:solidFill>
              </a:rPr>
              <a:t>3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RaOCH</a:t>
            </a:r>
            <a:r>
              <a:rPr lang="en-US" sz="3733" baseline="-25000" dirty="0"/>
              <a:t>3</a:t>
            </a:r>
            <a:r>
              <a:rPr lang="en-US" sz="3733" baseline="30000" dirty="0"/>
              <a:t>+</a:t>
            </a:r>
            <a:endParaRPr lang="el-GR" sz="3733" baseline="30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 err="1">
                <a:solidFill>
                  <a:srgbClr val="FF0000"/>
                </a:solidFill>
              </a:rPr>
              <a:t>AcOH</a:t>
            </a:r>
            <a:r>
              <a:rPr lang="en-US" sz="3733" i="1" u="sng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03DCBE-F10F-832C-5C83-3EF1E9D399E4}"/>
              </a:ext>
            </a:extLst>
          </p:cNvPr>
          <p:cNvSpPr txBox="1"/>
          <p:nvPr/>
        </p:nvSpPr>
        <p:spPr>
          <a:xfrm>
            <a:off x="4068262" y="4954799"/>
            <a:ext cx="3201517" cy="1200329"/>
          </a:xfrm>
          <a:prstGeom prst="rect">
            <a:avLst/>
          </a:prstGeom>
          <a:noFill/>
          <a:ln w="57150">
            <a:solidFill>
              <a:srgbClr val="003E74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Open-shell molecule</a:t>
            </a:r>
          </a:p>
          <a:p>
            <a:r>
              <a:rPr lang="en-US" sz="2400" dirty="0"/>
              <a:t>Closed-shell molecule</a:t>
            </a:r>
          </a:p>
          <a:p>
            <a:r>
              <a:rPr lang="en-US" sz="2400" i="1" u="sng" dirty="0"/>
              <a:t>Laser-coolable</a:t>
            </a:r>
            <a:endParaRPr lang="LID4096" sz="2400" i="1" u="sng" dirty="0"/>
          </a:p>
        </p:txBody>
      </p:sp>
    </p:spTree>
    <p:extLst>
      <p:ext uri="{BB962C8B-B14F-4D97-AF65-F5344CB8AC3E}">
        <p14:creationId xmlns:p14="http://schemas.microsoft.com/office/powerpoint/2010/main" val="283344359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27CF0-EB33-9767-6A00-0FD55C29E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46F8-CC09-A73B-5938-19154DBE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7909"/>
            <a:ext cx="5139891" cy="1003647"/>
          </a:xfrm>
        </p:spPr>
        <p:txBody>
          <a:bodyPr>
            <a:normAutofit fontScale="90000"/>
          </a:bodyPr>
          <a:lstStyle/>
          <a:p>
            <a:r>
              <a:rPr lang="en-US" sz="3733" dirty="0"/>
              <a:t>Proposals of radioactive molecules</a:t>
            </a:r>
            <a:endParaRPr lang="LID4096" sz="3733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5701D7C-A629-9D70-BD92-DC7505E0E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348" y="1651922"/>
            <a:ext cx="4458323" cy="2133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9D5DB-0538-C843-8CCF-F5018E2C10D8}"/>
              </a:ext>
            </a:extLst>
          </p:cNvPr>
          <p:cNvSpPr txBox="1"/>
          <p:nvPr/>
        </p:nvSpPr>
        <p:spPr>
          <a:xfrm>
            <a:off x="6275673" y="1053031"/>
            <a:ext cx="130837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Isotope</a:t>
            </a:r>
            <a:endParaRPr lang="LID4096" sz="26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B4658-66CE-3382-1898-C421EE471DF3}"/>
              </a:ext>
            </a:extLst>
          </p:cNvPr>
          <p:cNvSpPr txBox="1"/>
          <p:nvPr/>
        </p:nvSpPr>
        <p:spPr>
          <a:xfrm>
            <a:off x="9007107" y="708074"/>
            <a:ext cx="308222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/>
              <a:t>Schiff moment compared to </a:t>
            </a:r>
            <a:r>
              <a:rPr lang="en-US" sz="2667" baseline="30000" dirty="0"/>
              <a:t>225</a:t>
            </a:r>
            <a:r>
              <a:rPr lang="en-US" sz="2667" dirty="0"/>
              <a:t>Ra</a:t>
            </a:r>
            <a:endParaRPr lang="LID4096" sz="26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883DC-1038-CF8B-A33F-4345FB476BEC}"/>
              </a:ext>
            </a:extLst>
          </p:cNvPr>
          <p:cNvSpPr txBox="1"/>
          <p:nvPr/>
        </p:nvSpPr>
        <p:spPr>
          <a:xfrm>
            <a:off x="4988780" y="6357913"/>
            <a:ext cx="612808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 err="1">
                <a:solidFill>
                  <a:schemeClr val="bg1"/>
                </a:solidFill>
              </a:rPr>
              <a:t>Flambaum</a:t>
            </a:r>
            <a:r>
              <a:rPr lang="en-US" sz="2133" dirty="0">
                <a:solidFill>
                  <a:schemeClr val="bg1"/>
                </a:solidFill>
              </a:rPr>
              <a:t> and </a:t>
            </a:r>
            <a:r>
              <a:rPr lang="en-US" sz="2133" dirty="0" err="1">
                <a:solidFill>
                  <a:schemeClr val="bg1"/>
                </a:solidFill>
              </a:rPr>
              <a:t>Dzuba</a:t>
            </a:r>
            <a:r>
              <a:rPr lang="en-US" sz="2133" dirty="0">
                <a:solidFill>
                  <a:schemeClr val="bg1"/>
                </a:solidFill>
              </a:rPr>
              <a:t>, PR</a:t>
            </a:r>
            <a:r>
              <a:rPr lang="LID4096" sz="2133" dirty="0">
                <a:solidFill>
                  <a:schemeClr val="bg1"/>
                </a:solidFill>
              </a:rPr>
              <a:t>A 101, 042504 (2020)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6F8323-C8A4-7D2E-C494-7B63B18D21E9}"/>
              </a:ext>
            </a:extLst>
          </p:cNvPr>
          <p:cNvSpPr txBox="1"/>
          <p:nvPr/>
        </p:nvSpPr>
        <p:spPr>
          <a:xfrm>
            <a:off x="372161" y="2724940"/>
            <a:ext cx="2947908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 err="1">
                <a:solidFill>
                  <a:srgbClr val="FF0000"/>
                </a:solidFill>
              </a:rPr>
              <a:t>RaF</a:t>
            </a:r>
            <a:endParaRPr lang="en-US" sz="3733" i="1" u="sng" dirty="0">
              <a:solidFill>
                <a:srgbClr val="FF000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AcF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FF0000"/>
                </a:solidFill>
              </a:rPr>
              <a:t>AcF</a:t>
            </a:r>
            <a:r>
              <a:rPr lang="en-US" sz="3733" baseline="30000" dirty="0">
                <a:solidFill>
                  <a:srgbClr val="FF0000"/>
                </a:solidFill>
              </a:rPr>
              <a:t>+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 err="1"/>
              <a:t>AcO</a:t>
            </a:r>
            <a:r>
              <a:rPr lang="en-US" sz="3733" baseline="30000" dirty="0"/>
              <a:t>+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FF0000"/>
                </a:solidFill>
              </a:rPr>
              <a:t>PaF</a:t>
            </a:r>
            <a:r>
              <a:rPr lang="en-US" sz="3733" baseline="30000" dirty="0">
                <a:solidFill>
                  <a:srgbClr val="FF0000"/>
                </a:solidFill>
              </a:rPr>
              <a:t>3+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B290A-67B8-553E-7F0A-D49A205A2F4C}"/>
              </a:ext>
            </a:extLst>
          </p:cNvPr>
          <p:cNvSpPr txBox="1"/>
          <p:nvPr/>
        </p:nvSpPr>
        <p:spPr>
          <a:xfrm>
            <a:off x="2206425" y="2724941"/>
            <a:ext cx="3510012" cy="239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 err="1">
                <a:solidFill>
                  <a:srgbClr val="FF0000"/>
                </a:solidFill>
              </a:rPr>
              <a:t>RaOH</a:t>
            </a:r>
            <a:endParaRPr lang="en-US" sz="3733" i="1" u="sng" dirty="0">
              <a:solidFill>
                <a:srgbClr val="FF000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>
                <a:solidFill>
                  <a:srgbClr val="FF0000"/>
                </a:solidFill>
              </a:rPr>
              <a:t>RaOCH</a:t>
            </a:r>
            <a:r>
              <a:rPr lang="en-US" sz="3733" i="1" u="sng" baseline="-25000" dirty="0">
                <a:solidFill>
                  <a:srgbClr val="FF0000"/>
                </a:solidFill>
              </a:rPr>
              <a:t>3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RaOCH</a:t>
            </a:r>
            <a:r>
              <a:rPr lang="en-US" sz="3733" baseline="-25000" dirty="0"/>
              <a:t>3</a:t>
            </a:r>
            <a:r>
              <a:rPr lang="en-US" sz="3733" baseline="30000" dirty="0"/>
              <a:t>+</a:t>
            </a:r>
            <a:endParaRPr lang="el-GR" sz="3733" baseline="30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 err="1">
                <a:solidFill>
                  <a:srgbClr val="FF0000"/>
                </a:solidFill>
              </a:rPr>
              <a:t>AcOH</a:t>
            </a:r>
            <a:r>
              <a:rPr lang="en-US" sz="3733" i="1" u="sng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2967A-DD3A-469C-0B28-101632EF6CB3}"/>
              </a:ext>
            </a:extLst>
          </p:cNvPr>
          <p:cNvSpPr txBox="1"/>
          <p:nvPr/>
        </p:nvSpPr>
        <p:spPr>
          <a:xfrm>
            <a:off x="4068262" y="4954799"/>
            <a:ext cx="3201517" cy="1200329"/>
          </a:xfrm>
          <a:prstGeom prst="rect">
            <a:avLst/>
          </a:prstGeom>
          <a:noFill/>
          <a:ln w="57150">
            <a:solidFill>
              <a:srgbClr val="003E74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Open-shell molecule</a:t>
            </a:r>
          </a:p>
          <a:p>
            <a:r>
              <a:rPr lang="en-US" sz="2400" dirty="0"/>
              <a:t>Closed-shell molecule</a:t>
            </a:r>
          </a:p>
          <a:p>
            <a:r>
              <a:rPr lang="en-US" sz="2400" i="1" u="sng" dirty="0"/>
              <a:t>Laser-coolable</a:t>
            </a:r>
            <a:endParaRPr lang="LID4096" sz="2400" i="1" u="sng" dirty="0"/>
          </a:p>
        </p:txBody>
      </p:sp>
    </p:spTree>
    <p:extLst>
      <p:ext uri="{BB962C8B-B14F-4D97-AF65-F5344CB8AC3E}">
        <p14:creationId xmlns:p14="http://schemas.microsoft.com/office/powerpoint/2010/main" val="314265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5BA84-756D-C919-12CB-807183643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64AFA-C22E-C13A-A7DD-B80DCEA8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7909"/>
            <a:ext cx="5139891" cy="1003647"/>
          </a:xfrm>
        </p:spPr>
        <p:txBody>
          <a:bodyPr>
            <a:normAutofit fontScale="90000"/>
          </a:bodyPr>
          <a:lstStyle/>
          <a:p>
            <a:r>
              <a:rPr lang="en-US" sz="3733" dirty="0"/>
              <a:t>Proposals of radioactive molecules</a:t>
            </a:r>
            <a:endParaRPr lang="LID4096" sz="3733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C9DA16-0D41-ECCA-D453-60912B825257}"/>
              </a:ext>
            </a:extLst>
          </p:cNvPr>
          <p:cNvSpPr txBox="1"/>
          <p:nvPr/>
        </p:nvSpPr>
        <p:spPr>
          <a:xfrm>
            <a:off x="372161" y="2724940"/>
            <a:ext cx="2947908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 err="1">
                <a:solidFill>
                  <a:srgbClr val="FF0000"/>
                </a:solidFill>
              </a:rPr>
              <a:t>RaF</a:t>
            </a:r>
            <a:endParaRPr lang="en-US" sz="3733" i="1" u="sng" dirty="0">
              <a:solidFill>
                <a:srgbClr val="FF000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AcF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FF0000"/>
                </a:solidFill>
              </a:rPr>
              <a:t>AcF</a:t>
            </a:r>
            <a:r>
              <a:rPr lang="en-US" sz="3733" baseline="30000" dirty="0">
                <a:solidFill>
                  <a:srgbClr val="FF0000"/>
                </a:solidFill>
              </a:rPr>
              <a:t>+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 err="1"/>
              <a:t>AcO</a:t>
            </a:r>
            <a:r>
              <a:rPr lang="en-US" sz="3733" baseline="30000" dirty="0"/>
              <a:t>+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FF0000"/>
                </a:solidFill>
              </a:rPr>
              <a:t>PaF</a:t>
            </a:r>
            <a:r>
              <a:rPr lang="en-US" sz="3733" baseline="30000" dirty="0">
                <a:solidFill>
                  <a:srgbClr val="FF0000"/>
                </a:solidFill>
              </a:rPr>
              <a:t>3+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ABD16-0522-D02D-385D-D444D8A26588}"/>
              </a:ext>
            </a:extLst>
          </p:cNvPr>
          <p:cNvSpPr txBox="1"/>
          <p:nvPr/>
        </p:nvSpPr>
        <p:spPr>
          <a:xfrm>
            <a:off x="2206425" y="2724941"/>
            <a:ext cx="3510012" cy="239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 err="1">
                <a:solidFill>
                  <a:srgbClr val="FF0000"/>
                </a:solidFill>
              </a:rPr>
              <a:t>RaOH</a:t>
            </a:r>
            <a:endParaRPr lang="en-US" sz="3733" i="1" u="sng" dirty="0">
              <a:solidFill>
                <a:srgbClr val="FF000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>
                <a:solidFill>
                  <a:srgbClr val="FF0000"/>
                </a:solidFill>
              </a:rPr>
              <a:t>RaOCH</a:t>
            </a:r>
            <a:r>
              <a:rPr lang="en-US" sz="3733" i="1" u="sng" baseline="-25000" dirty="0">
                <a:solidFill>
                  <a:srgbClr val="FF0000"/>
                </a:solidFill>
              </a:rPr>
              <a:t>3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RaOCH</a:t>
            </a:r>
            <a:r>
              <a:rPr lang="en-US" sz="3733" baseline="-25000" dirty="0"/>
              <a:t>3</a:t>
            </a:r>
            <a:r>
              <a:rPr lang="en-US" sz="3733" baseline="30000" dirty="0"/>
              <a:t>+</a:t>
            </a:r>
            <a:endParaRPr lang="el-GR" sz="3733" baseline="30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i="1" u="sng" dirty="0" err="1">
                <a:solidFill>
                  <a:srgbClr val="FF0000"/>
                </a:solidFill>
              </a:rPr>
              <a:t>AcOH</a:t>
            </a:r>
            <a:r>
              <a:rPr lang="en-US" sz="3733" i="1" u="sng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2F7520-B6B7-CE57-5DA6-D61E132B715F}"/>
              </a:ext>
            </a:extLst>
          </p:cNvPr>
          <p:cNvSpPr txBox="1"/>
          <p:nvPr/>
        </p:nvSpPr>
        <p:spPr>
          <a:xfrm>
            <a:off x="4068262" y="4954799"/>
            <a:ext cx="3201517" cy="1200329"/>
          </a:xfrm>
          <a:prstGeom prst="rect">
            <a:avLst/>
          </a:prstGeom>
          <a:noFill/>
          <a:ln w="57150">
            <a:solidFill>
              <a:srgbClr val="003E74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Open-shell molecule</a:t>
            </a:r>
          </a:p>
          <a:p>
            <a:r>
              <a:rPr lang="en-US" sz="2400" dirty="0"/>
              <a:t>Closed-shell molecule</a:t>
            </a:r>
          </a:p>
          <a:p>
            <a:r>
              <a:rPr lang="en-US" sz="2400" i="1" u="sng" dirty="0"/>
              <a:t>Laser-coolable</a:t>
            </a:r>
            <a:endParaRPr lang="LID4096" sz="2400" i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5076D-376C-2A90-8109-2D5545140B94}"/>
              </a:ext>
            </a:extLst>
          </p:cNvPr>
          <p:cNvSpPr txBox="1"/>
          <p:nvPr/>
        </p:nvSpPr>
        <p:spPr>
          <a:xfrm>
            <a:off x="7038963" y="4309485"/>
            <a:ext cx="3665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</a:t>
            </a:r>
            <a:r>
              <a:rPr lang="LID4096" sz="2400" dirty="0"/>
              <a:t>A 104, 062801 </a:t>
            </a:r>
            <a:r>
              <a:rPr lang="en-US" sz="2400" dirty="0"/>
              <a:t>(2021)</a:t>
            </a:r>
            <a:endParaRPr lang="LID4096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AEAB7E-A474-08A8-B01C-4E848B904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153" y="136070"/>
            <a:ext cx="6475564" cy="417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9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353A-D5AA-0F83-4B15-FFF935D5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challenges: (1) No prior information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4FDDD-D720-2865-F9C7-3E2A9C105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67" dirty="0"/>
              <a:t>Except for U and Th molecules, </a:t>
            </a:r>
            <a:r>
              <a:rPr lang="en-US" sz="2667" b="1" dirty="0"/>
              <a:t>no spectroscopic information</a:t>
            </a:r>
          </a:p>
          <a:p>
            <a:endParaRPr lang="en-US" sz="2667" b="1" dirty="0"/>
          </a:p>
          <a:p>
            <a:r>
              <a:rPr lang="en-US" sz="2667" dirty="0"/>
              <a:t>Production not always obvious, high-temperature chemistry unknown</a:t>
            </a:r>
          </a:p>
          <a:p>
            <a:endParaRPr lang="en-US" sz="2667" dirty="0"/>
          </a:p>
          <a:p>
            <a:r>
              <a:rPr lang="en-US" sz="2667" dirty="0"/>
              <a:t>Theory proposes a molecule. Can we study it experimentally?</a:t>
            </a:r>
          </a:p>
          <a:p>
            <a:endParaRPr lang="en-US" sz="2667" dirty="0"/>
          </a:p>
          <a:p>
            <a:r>
              <a:rPr lang="en-US" sz="2667" dirty="0"/>
              <a:t>RaF and AcF with CRIS!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0C6AF-E6CF-52AD-5E35-89067BF47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174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2849337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8361-2F56-4A26-76BC-93A5B880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02" y="1513201"/>
            <a:ext cx="6300999" cy="708883"/>
          </a:xfrm>
        </p:spPr>
        <p:txBody>
          <a:bodyPr/>
          <a:lstStyle/>
          <a:p>
            <a:r>
              <a:rPr lang="en-US" dirty="0"/>
              <a:t>First spectroscopy: RaF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F5B1F-1E25-CEFD-E6F7-0ECCBF2B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175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05FBF-F0D0-8BA6-68ED-2A7798DDC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728" y="14425"/>
            <a:ext cx="5314272" cy="62058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391D60-4F49-042E-BC55-88154D5F1373}"/>
                  </a:ext>
                </a:extLst>
              </p:cNvPr>
              <p:cNvSpPr txBox="1"/>
              <p:nvPr/>
            </p:nvSpPr>
            <p:spPr>
              <a:xfrm>
                <a:off x="338965" y="2415567"/>
                <a:ext cx="6538764" cy="358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267" dirty="0"/>
                  <a:t>Collinear Resonance Ionization Spectroscopy at ISOLDE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en-US" sz="2267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267" dirty="0"/>
                  <a:t>In-flight neutralization </a:t>
                </a:r>
                <a14:m>
                  <m:oMath xmlns:m="http://schemas.openxmlformats.org/officeDocument/2006/math">
                    <m:r>
                      <a:rPr lang="en-US" sz="2267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67" dirty="0"/>
                  <a:t> resonant ionization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en-US" sz="2267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267" dirty="0"/>
                  <a:t>Broadband and narrowband lasers, wide tunability, great signal-to-noise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en-US" sz="2267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267" dirty="0"/>
                  <a:t>Discover new electronic states with multi-photon excitations</a:t>
                </a:r>
                <a:endParaRPr lang="LID4096" sz="2267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391D60-4F49-042E-BC55-88154D5F1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65" y="2415567"/>
                <a:ext cx="6538764" cy="3581109"/>
              </a:xfrm>
              <a:prstGeom prst="rect">
                <a:avLst/>
              </a:prstGeom>
              <a:blipFill>
                <a:blip r:embed="rId4"/>
                <a:stretch>
                  <a:fillRect l="-1119" t="-1020" b="-25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80648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6F91-0BDE-8630-C2FE-B935A0F7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21" y="135849"/>
            <a:ext cx="7526956" cy="471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2018: First spectroscopy, broadband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B0C6-2BB2-AFAC-7D97-39CD05BE1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176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63530-ADF3-90E1-AAAE-CD863D2C0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682"/>
            <a:ext cx="12192000" cy="5079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DE39E4-6B40-0CD1-4C01-C963A8CC018C}"/>
              </a:ext>
            </a:extLst>
          </p:cNvPr>
          <p:cNvSpPr txBox="1"/>
          <p:nvPr/>
        </p:nvSpPr>
        <p:spPr>
          <a:xfrm>
            <a:off x="436968" y="6356351"/>
            <a:ext cx="770516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Garcia Ruiz et al., Nature 581, 396-400 (2020)</a:t>
            </a:r>
            <a:endParaRPr lang="LID4096" sz="21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4342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6F91-0BDE-8630-C2FE-B935A0F7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21" y="135849"/>
            <a:ext cx="7526956" cy="471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2021: Rotational structure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B0C6-2BB2-AFAC-7D97-39CD05BE1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177</a:t>
            </a:fld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E39E4-6B40-0CD1-4C01-C963A8CC018C}"/>
              </a:ext>
            </a:extLst>
          </p:cNvPr>
          <p:cNvSpPr txBox="1"/>
          <p:nvPr/>
        </p:nvSpPr>
        <p:spPr>
          <a:xfrm>
            <a:off x="436968" y="6356352"/>
            <a:ext cx="770516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 err="1">
                <a:solidFill>
                  <a:schemeClr val="bg1"/>
                </a:solidFill>
              </a:rPr>
              <a:t>Udrescu</a:t>
            </a:r>
            <a:r>
              <a:rPr lang="en-US" sz="2133" dirty="0">
                <a:solidFill>
                  <a:schemeClr val="bg1"/>
                </a:solidFill>
              </a:rPr>
              <a:t> et al., Nature Physics 20, 202-207 (2024)</a:t>
            </a:r>
            <a:endParaRPr lang="LID4096" sz="2133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3FB6A-28B1-EAA9-7796-F68813296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056" y="1311442"/>
            <a:ext cx="5799264" cy="4573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A102F5-4510-6555-1028-20598A3E3D61}"/>
              </a:ext>
            </a:extLst>
          </p:cNvPr>
          <p:cNvSpPr txBox="1"/>
          <p:nvPr/>
        </p:nvSpPr>
        <p:spPr>
          <a:xfrm>
            <a:off x="436968" y="1706880"/>
            <a:ext cx="3852584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baseline="30000" dirty="0"/>
              <a:t>226</a:t>
            </a:r>
            <a:r>
              <a:rPr lang="en-US" sz="2667" dirty="0"/>
              <a:t>RaF, no Ra spin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Rotational structure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Propose a realistic laser-cooling scheme</a:t>
            </a:r>
            <a:endParaRPr lang="LID4096" sz="2667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E68782-8FCA-73BB-BE87-6DCF43604A2B}"/>
              </a:ext>
            </a:extLst>
          </p:cNvPr>
          <p:cNvSpPr txBox="1"/>
          <p:nvPr/>
        </p:nvSpPr>
        <p:spPr>
          <a:xfrm>
            <a:off x="94130" y="4539105"/>
            <a:ext cx="41954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Collaborative project with groups of A. </a:t>
            </a:r>
            <a:r>
              <a:rPr lang="en-US" sz="2400" b="1" dirty="0" err="1"/>
              <a:t>Borschevsky</a:t>
            </a:r>
            <a:r>
              <a:rPr lang="en-US" sz="2400" b="1" dirty="0"/>
              <a:t>, </a:t>
            </a:r>
            <a:br>
              <a:rPr lang="en-US" sz="2400" b="1" dirty="0"/>
            </a:br>
            <a:r>
              <a:rPr lang="en-US" sz="2400" b="1" dirty="0"/>
              <a:t>L. Skripnikov, R. Berger, T.F. </a:t>
            </a:r>
            <a:r>
              <a:rPr lang="en-US" sz="2400" b="1" dirty="0" err="1"/>
              <a:t>Giesen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57770308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9CDBCA39-1FB5-1D04-FE15-FFB933F8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22" y="516946"/>
            <a:ext cx="4942679" cy="570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26F91-0BDE-8630-C2FE-B935A0F7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21" y="135849"/>
            <a:ext cx="7526956" cy="471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2021: Rotational structure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B0C6-2BB2-AFAC-7D97-39CD05BE1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178</a:t>
            </a:fld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E39E4-6B40-0CD1-4C01-C963A8CC018C}"/>
              </a:ext>
            </a:extLst>
          </p:cNvPr>
          <p:cNvSpPr txBox="1"/>
          <p:nvPr/>
        </p:nvSpPr>
        <p:spPr>
          <a:xfrm>
            <a:off x="436968" y="6356352"/>
            <a:ext cx="770516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 err="1">
                <a:solidFill>
                  <a:schemeClr val="bg1"/>
                </a:solidFill>
              </a:rPr>
              <a:t>Udrescu</a:t>
            </a:r>
            <a:r>
              <a:rPr lang="en-US" sz="2133" dirty="0">
                <a:solidFill>
                  <a:schemeClr val="bg1"/>
                </a:solidFill>
              </a:rPr>
              <a:t> et al., Nature Physics 20, 202-207 (2024)</a:t>
            </a:r>
            <a:endParaRPr lang="LID4096" sz="2133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102F5-4510-6555-1028-20598A3E3D61}"/>
              </a:ext>
            </a:extLst>
          </p:cNvPr>
          <p:cNvSpPr txBox="1"/>
          <p:nvPr/>
        </p:nvSpPr>
        <p:spPr>
          <a:xfrm>
            <a:off x="436968" y="1706880"/>
            <a:ext cx="3852584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baseline="30000" dirty="0"/>
              <a:t>226</a:t>
            </a:r>
            <a:r>
              <a:rPr lang="en-US" sz="2667" dirty="0"/>
              <a:t>RaF, no Ra spin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Rotational structure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Propose a realistic laser-cooling scheme</a:t>
            </a:r>
            <a:endParaRPr lang="LID4096" sz="266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DA13C-3C1E-409F-6D9A-5318B276611D}"/>
              </a:ext>
            </a:extLst>
          </p:cNvPr>
          <p:cNvSpPr txBox="1"/>
          <p:nvPr/>
        </p:nvSpPr>
        <p:spPr>
          <a:xfrm>
            <a:off x="7668125" y="5233896"/>
            <a:ext cx="4382703" cy="7900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67" dirty="0">
                <a:solidFill>
                  <a:srgbClr val="0070C0"/>
                </a:solidFill>
              </a:rPr>
              <a:t>Can scatter ~1 million photons with only 3 cooling lasers</a:t>
            </a:r>
          </a:p>
        </p:txBody>
      </p:sp>
    </p:spTree>
    <p:extLst>
      <p:ext uri="{BB962C8B-B14F-4D97-AF65-F5344CB8AC3E}">
        <p14:creationId xmlns:p14="http://schemas.microsoft.com/office/powerpoint/2010/main" val="4011908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6F91-0BDE-8630-C2FE-B935A0F7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21" y="135849"/>
            <a:ext cx="7526956" cy="471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2021: Rotational structure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B0C6-2BB2-AFAC-7D97-39CD05BE1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179</a:t>
            </a:fld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E39E4-6B40-0CD1-4C01-C963A8CC018C}"/>
              </a:ext>
            </a:extLst>
          </p:cNvPr>
          <p:cNvSpPr txBox="1"/>
          <p:nvPr/>
        </p:nvSpPr>
        <p:spPr>
          <a:xfrm>
            <a:off x="436968" y="6356351"/>
            <a:ext cx="770516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M.A.-K. et al., PRA, Accepted (2024)</a:t>
            </a:r>
            <a:endParaRPr lang="LID4096" sz="2133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102F5-4510-6555-1028-20598A3E3D61}"/>
              </a:ext>
            </a:extLst>
          </p:cNvPr>
          <p:cNvSpPr txBox="1"/>
          <p:nvPr/>
        </p:nvSpPr>
        <p:spPr>
          <a:xfrm>
            <a:off x="436968" y="1706880"/>
            <a:ext cx="3852584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baseline="30000" dirty="0"/>
              <a:t>226</a:t>
            </a:r>
            <a:r>
              <a:rPr lang="en-US" sz="2667" dirty="0"/>
              <a:t>RaF, no Ra spin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Rotational structure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Propose a realistic laser-cooling scheme</a:t>
            </a:r>
            <a:endParaRPr lang="LID4096" sz="266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DA13C-3C1E-409F-6D9A-5318B276611D}"/>
              </a:ext>
            </a:extLst>
          </p:cNvPr>
          <p:cNvSpPr txBox="1"/>
          <p:nvPr/>
        </p:nvSpPr>
        <p:spPr>
          <a:xfrm>
            <a:off x="7668125" y="5233896"/>
            <a:ext cx="4382703" cy="7900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67" dirty="0">
                <a:solidFill>
                  <a:srgbClr val="0070C0"/>
                </a:solidFill>
              </a:rPr>
              <a:t>Can scatter ~1 million photons with only 3 cooling lasers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CB9117-5A3A-125A-340A-E99F5271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290" y="855309"/>
            <a:ext cx="5067693" cy="39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F3FB6-9E8A-44DB-A0BA-8151F2F6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2932EB-65AA-4710-BB95-C5B84B61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Isotope shift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FE2E9A-EBC9-4A4F-8E6A-C0D0FB2E324D}"/>
              </a:ext>
            </a:extLst>
          </p:cNvPr>
          <p:cNvGrpSpPr/>
          <p:nvPr/>
        </p:nvGrpSpPr>
        <p:grpSpPr>
          <a:xfrm>
            <a:off x="7165400" y="2161135"/>
            <a:ext cx="3563618" cy="4408559"/>
            <a:chOff x="6923734" y="2100466"/>
            <a:chExt cx="3099674" cy="383461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E6A33C9-E845-436A-94FC-B44B382DD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23734" y="2100466"/>
              <a:ext cx="3099674" cy="383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180E5CB-7B9C-4753-95CB-FA66EB6537A5}"/>
                </a:ext>
              </a:extLst>
            </p:cNvPr>
            <p:cNvSpPr txBox="1"/>
            <p:nvPr/>
          </p:nvSpPr>
          <p:spPr>
            <a:xfrm rot="3047039">
              <a:off x="8248745" y="2980963"/>
              <a:ext cx="1094285" cy="355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err="1">
                  <a:solidFill>
                    <a:srgbClr val="FF0000"/>
                  </a:solidFill>
                </a:rPr>
                <a:t>Mass</a:t>
              </a:r>
              <a:r>
                <a:rPr lang="fi-FI" dirty="0">
                  <a:solidFill>
                    <a:srgbClr val="FF0000"/>
                  </a:solidFill>
                </a:rPr>
                <a:t> </a:t>
              </a:r>
              <a:r>
                <a:rPr lang="fi-FI" dirty="0" err="1">
                  <a:solidFill>
                    <a:srgbClr val="FF0000"/>
                  </a:solidFill>
                </a:rPr>
                <a:t>shift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34A8EAB-1F0A-41F2-B94E-5DCAAB294EB0}"/>
                </a:ext>
              </a:extLst>
            </p:cNvPr>
            <p:cNvSpPr txBox="1"/>
            <p:nvPr/>
          </p:nvSpPr>
          <p:spPr>
            <a:xfrm rot="19185090">
              <a:off x="7861075" y="4187704"/>
              <a:ext cx="1058019" cy="355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err="1">
                  <a:solidFill>
                    <a:srgbClr val="0000FF"/>
                  </a:solidFill>
                </a:rPr>
                <a:t>Field</a:t>
              </a:r>
              <a:r>
                <a:rPr lang="fi-FI" dirty="0">
                  <a:solidFill>
                    <a:srgbClr val="0000FF"/>
                  </a:solidFill>
                </a:rPr>
                <a:t> </a:t>
              </a:r>
              <a:r>
                <a:rPr lang="fi-FI" dirty="0" err="1">
                  <a:solidFill>
                    <a:srgbClr val="0000FF"/>
                  </a:solidFill>
                </a:rPr>
                <a:t>shift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5F6135-DDFF-4E8E-AA15-E09DBB8E16D5}"/>
              </a:ext>
            </a:extLst>
          </p:cNvPr>
          <p:cNvGrpSpPr/>
          <p:nvPr/>
        </p:nvGrpSpPr>
        <p:grpSpPr>
          <a:xfrm>
            <a:off x="389359" y="2685011"/>
            <a:ext cx="4803301" cy="3029778"/>
            <a:chOff x="1515142" y="2090010"/>
            <a:chExt cx="4278503" cy="2698750"/>
          </a:xfrm>
        </p:grpSpPr>
        <p:sp>
          <p:nvSpPr>
            <p:cNvPr id="49" name="Text Box 3">
              <a:extLst>
                <a:ext uri="{FF2B5EF4-FFF2-40B4-BE49-F238E27FC236}">
                  <a16:creationId xmlns:a16="http://schemas.microsoft.com/office/drawing/2014/main" id="{B1777218-1800-4D29-8436-CBE82EA92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5142" y="2090010"/>
              <a:ext cx="146867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 dirty="0" err="1">
                  <a:solidFill>
                    <a:srgbClr val="008000"/>
                  </a:solidFill>
                  <a:latin typeface="Symbol" pitchFamily="18" charset="2"/>
                  <a:cs typeface="Arial" pitchFamily="34" charset="0"/>
                </a:rPr>
                <a:t>dn</a:t>
              </a:r>
              <a:r>
                <a:rPr lang="en-US" sz="3600" baseline="-25000" dirty="0" err="1">
                  <a:solidFill>
                    <a:srgbClr val="008000"/>
                  </a:solidFill>
                  <a:latin typeface="+mj-lt"/>
                  <a:cs typeface="Arial" pitchFamily="34" charset="0"/>
                </a:rPr>
                <a:t>IS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= </a:t>
              </a:r>
              <a:endParaRPr lang="de-DE" sz="3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4">
              <a:extLst>
                <a:ext uri="{FF2B5EF4-FFF2-40B4-BE49-F238E27FC236}">
                  <a16:creationId xmlns:a16="http://schemas.microsoft.com/office/drawing/2014/main" id="{233FFD9B-A24E-437E-9892-BAEE112CE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742" y="2090010"/>
              <a:ext cx="10445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 dirty="0" err="1">
                  <a:solidFill>
                    <a:schemeClr val="accent2"/>
                  </a:solidFill>
                  <a:latin typeface="Symbol" pitchFamily="18" charset="2"/>
                  <a:cs typeface="Arial" pitchFamily="34" charset="0"/>
                </a:rPr>
                <a:t>dn</a:t>
              </a:r>
              <a:r>
                <a:rPr lang="en-US" sz="3600" baseline="-25000" dirty="0" err="1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FS</a:t>
              </a:r>
              <a:endParaRPr lang="de-DE" sz="3600" baseline="-25000" dirty="0">
                <a:solidFill>
                  <a:schemeClr val="accent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51" name="Line 5">
              <a:extLst>
                <a:ext uri="{FF2B5EF4-FFF2-40B4-BE49-F238E27FC236}">
                  <a16:creationId xmlns:a16="http://schemas.microsoft.com/office/drawing/2014/main" id="{EBD85D70-3738-4E82-932C-4A2B08001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5692" y="2718660"/>
              <a:ext cx="0" cy="285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7">
              <a:extLst>
                <a:ext uri="{FF2B5EF4-FFF2-40B4-BE49-F238E27FC236}">
                  <a16:creationId xmlns:a16="http://schemas.microsoft.com/office/drawing/2014/main" id="{72917886-1A20-4904-B603-725013AB3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4842" y="2090010"/>
              <a:ext cx="11207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 dirty="0" err="1">
                  <a:solidFill>
                    <a:srgbClr val="FF3300"/>
                  </a:solidFill>
                  <a:latin typeface="Symbol" pitchFamily="18" charset="2"/>
                  <a:cs typeface="Arial" pitchFamily="34" charset="0"/>
                </a:rPr>
                <a:t>dn</a:t>
              </a:r>
              <a:r>
                <a:rPr lang="en-US" sz="3600" baseline="-25000" dirty="0" err="1">
                  <a:solidFill>
                    <a:srgbClr val="FF3300"/>
                  </a:solidFill>
                  <a:latin typeface="+mj-lt"/>
                  <a:cs typeface="Arial" pitchFamily="34" charset="0"/>
                </a:rPr>
                <a:t>MS</a:t>
              </a:r>
              <a:endParaRPr lang="de-DE" sz="3600" baseline="-25000" dirty="0">
                <a:solidFill>
                  <a:srgbClr val="FF3300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53" name="Rectangle 8">
              <a:extLst>
                <a:ext uri="{FF2B5EF4-FFF2-40B4-BE49-F238E27FC236}">
                  <a16:creationId xmlns:a16="http://schemas.microsoft.com/office/drawing/2014/main" id="{B3EAE814-DB27-4FE7-97B8-2BFAE8FB3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642" y="2090010"/>
              <a:ext cx="450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>
                  <a:latin typeface="Arial" pitchFamily="34" charset="0"/>
                  <a:cs typeface="Arial" pitchFamily="34" charset="0"/>
                </a:rPr>
                <a:t>+</a:t>
              </a:r>
              <a:endParaRPr lang="de-DE" sz="3600" baseline="-25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12">
              <a:extLst>
                <a:ext uri="{FF2B5EF4-FFF2-40B4-BE49-F238E27FC236}">
                  <a16:creationId xmlns:a16="http://schemas.microsoft.com/office/drawing/2014/main" id="{67E2D5AE-06AE-448B-B5C9-78423D5EC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1767" y="2942498"/>
              <a:ext cx="785813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endParaRPr lang="de-DE" sz="2800" dirty="0">
                <a:solidFill>
                  <a:srgbClr val="FF3300"/>
                </a:solidFill>
                <a:latin typeface="Comic Sans MS" pitchFamily="66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59" name="Text Box 16">
              <a:extLst>
                <a:ext uri="{FF2B5EF4-FFF2-40B4-BE49-F238E27FC236}">
                  <a16:creationId xmlns:a16="http://schemas.microsoft.com/office/drawing/2014/main" id="{D6E17898-D6F9-435A-82D5-3108C3126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7830" y="4309335"/>
              <a:ext cx="1454150" cy="46672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dirty="0">
                  <a:solidFill>
                    <a:srgbClr val="FF3300"/>
                  </a:solidFill>
                  <a:latin typeface="+mj-lt"/>
                  <a:cs typeface="Arial" pitchFamily="34" charset="0"/>
                </a:rPr>
                <a:t>THEORY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190B868-7D60-43C1-8848-04A07B0C1D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8242" y="2852010"/>
              <a:ext cx="1947863" cy="1457325"/>
              <a:chOff x="1488" y="1401"/>
              <a:chExt cx="1227" cy="918"/>
            </a:xfrm>
          </p:grpSpPr>
          <p:sp>
            <p:nvSpPr>
              <p:cNvPr id="61" name="Line 18">
                <a:extLst>
                  <a:ext uri="{FF2B5EF4-FFF2-40B4-BE49-F238E27FC236}">
                    <a16:creationId xmlns:a16="http://schemas.microsoft.com/office/drawing/2014/main" id="{1C32AD9C-E2E1-4B11-BF88-23CD9E77C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5" y="2127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19">
                <a:extLst>
                  <a:ext uri="{FF2B5EF4-FFF2-40B4-BE49-F238E27FC236}">
                    <a16:creationId xmlns:a16="http://schemas.microsoft.com/office/drawing/2014/main" id="{D0067680-34B3-43CB-86FD-F7C4C2956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112"/>
                <a:ext cx="1225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20">
                <a:extLst>
                  <a:ext uri="{FF2B5EF4-FFF2-40B4-BE49-F238E27FC236}">
                    <a16:creationId xmlns:a16="http://schemas.microsoft.com/office/drawing/2014/main" id="{F5BA3EFF-0B1C-41A7-8BA7-0919F8691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88" y="1401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21">
                <a:extLst>
                  <a:ext uri="{FF2B5EF4-FFF2-40B4-BE49-F238E27FC236}">
                    <a16:creationId xmlns:a16="http://schemas.microsoft.com/office/drawing/2014/main" id="{16C62997-0DCB-4BB7-B61F-647C103F2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5" y="1947"/>
                <a:ext cx="0" cy="17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" name="Text Box 23">
              <a:extLst>
                <a:ext uri="{FF2B5EF4-FFF2-40B4-BE49-F238E27FC236}">
                  <a16:creationId xmlns:a16="http://schemas.microsoft.com/office/drawing/2014/main" id="{8FE7FDE1-EC48-4934-A81C-1288F31D3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3255" y="4322035"/>
              <a:ext cx="2239962" cy="46672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 dirty="0">
                  <a:solidFill>
                    <a:srgbClr val="008000"/>
                  </a:solidFill>
                  <a:latin typeface="+mj-lt"/>
                  <a:cs typeface="Arial" pitchFamily="34" charset="0"/>
                </a:rPr>
                <a:t>EXPERIMENT</a:t>
              </a:r>
            </a:p>
          </p:txBody>
        </p:sp>
        <p:sp>
          <p:nvSpPr>
            <p:cNvPr id="66" name="Line 24">
              <a:extLst>
                <a:ext uri="{FF2B5EF4-FFF2-40B4-BE49-F238E27FC236}">
                  <a16:creationId xmlns:a16="http://schemas.microsoft.com/office/drawing/2014/main" id="{D77AB0D7-D08D-45C6-833C-421C494AC5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43780" y="2761523"/>
              <a:ext cx="0" cy="14478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27">
              <a:extLst>
                <a:ext uri="{FF2B5EF4-FFF2-40B4-BE49-F238E27FC236}">
                  <a16:creationId xmlns:a16="http://schemas.microsoft.com/office/drawing/2014/main" id="{3EE53DEA-683F-41CB-A3A8-9409BB91C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942" y="2980598"/>
              <a:ext cx="164548" cy="338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de-DE" sz="2800" baseline="30000" dirty="0">
                <a:solidFill>
                  <a:srgbClr val="FF33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  <a:sym typeface="Symbol" pitchFamily="18" charset="2"/>
              </a:endParaRPr>
            </a:p>
          </p:txBody>
        </p:sp>
        <p:sp>
          <p:nvSpPr>
            <p:cNvPr id="68" name="Line 44">
              <a:extLst>
                <a:ext uri="{FF2B5EF4-FFF2-40B4-BE49-F238E27FC236}">
                  <a16:creationId xmlns:a16="http://schemas.microsoft.com/office/drawing/2014/main" id="{0D763322-3201-4416-9ED1-3DEE34CC4E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8305" y="2217010"/>
              <a:ext cx="1587" cy="71913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69" name="Line 45">
              <a:extLst>
                <a:ext uri="{FF2B5EF4-FFF2-40B4-BE49-F238E27FC236}">
                  <a16:creationId xmlns:a16="http://schemas.microsoft.com/office/drawing/2014/main" id="{EDAFEEDA-9749-452E-81E4-73C897538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5642" y="2217010"/>
              <a:ext cx="1588" cy="71913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id="{5D281A96-2D80-4E1D-BAD3-5B59AF1B1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7255" y="2217010"/>
              <a:ext cx="1587" cy="71913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bject 6">
                  <a:extLst>
                    <a:ext uri="{FF2B5EF4-FFF2-40B4-BE49-F238E27FC236}">
                      <a16:creationId xmlns:a16="http://schemas.microsoft.com/office/drawing/2014/main" id="{180B45F8-9822-43EF-897D-7C0A26E1A0C2}"/>
                    </a:ext>
                  </a:extLst>
                </p:cNvPr>
                <p:cNvSpPr txBox="1"/>
                <p:nvPr/>
              </p:nvSpPr>
              <p:spPr bwMode="auto">
                <a:xfrm>
                  <a:off x="4051576" y="3137735"/>
                  <a:ext cx="1742069" cy="736722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LID4096" sz="32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LID4096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LID4096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LID4096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LID4096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LID4096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GB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LID4096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LID4096" sz="3200" dirty="0"/>
                </a:p>
              </p:txBody>
            </p:sp>
          </mc:Choice>
          <mc:Fallback xmlns="">
            <p:sp>
              <p:nvSpPr>
                <p:cNvPr id="71" name="Object 6">
                  <a:extLst>
                    <a:ext uri="{FF2B5EF4-FFF2-40B4-BE49-F238E27FC236}">
                      <a16:creationId xmlns:a16="http://schemas.microsoft.com/office/drawing/2014/main" id="{180B45F8-9822-43EF-897D-7C0A26E1A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51576" y="3137735"/>
                  <a:ext cx="1742069" cy="7367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1CFF6234-758E-4282-9E41-B90DC0E4104B}"/>
              </a:ext>
            </a:extLst>
          </p:cNvPr>
          <p:cNvSpPr txBox="1">
            <a:spLocks/>
          </p:cNvSpPr>
          <p:nvPr/>
        </p:nvSpPr>
        <p:spPr>
          <a:xfrm>
            <a:off x="574800" y="1366292"/>
            <a:ext cx="10364749" cy="431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Contribution because of the change in </a:t>
            </a:r>
            <a:r>
              <a:rPr lang="en-US" sz="2000" b="1"/>
              <a:t>mass – the mass shift</a:t>
            </a:r>
            <a:endParaRPr lang="en-US" sz="2000"/>
          </a:p>
          <a:p>
            <a:r>
              <a:rPr lang="en-US" sz="2000"/>
              <a:t>Contribution because of the change in the </a:t>
            </a:r>
            <a:r>
              <a:rPr lang="en-US" sz="2000" b="1"/>
              <a:t>size of the nucleus – the field shift </a:t>
            </a:r>
            <a:r>
              <a:rPr lang="en-US" sz="2000"/>
              <a:t> 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261703281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6F91-0BDE-8630-C2FE-B935A0F7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029" y="51250"/>
            <a:ext cx="8511943" cy="4811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2021: Magnetic dipole hyperfine structure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B0C6-2BB2-AFAC-7D97-39CD05BE1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180</a:t>
            </a:fld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E39E4-6B40-0CD1-4C01-C963A8CC018C}"/>
              </a:ext>
            </a:extLst>
          </p:cNvPr>
          <p:cNvSpPr txBox="1"/>
          <p:nvPr/>
        </p:nvSpPr>
        <p:spPr>
          <a:xfrm>
            <a:off x="436968" y="6356352"/>
            <a:ext cx="770516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Wilkins et al., </a:t>
            </a:r>
            <a:r>
              <a:rPr lang="en-US" sz="2133" dirty="0" err="1">
                <a:solidFill>
                  <a:schemeClr val="bg1"/>
                </a:solidFill>
              </a:rPr>
              <a:t>arXiv</a:t>
            </a:r>
            <a:r>
              <a:rPr lang="en-US" sz="2133" dirty="0">
                <a:solidFill>
                  <a:schemeClr val="bg1"/>
                </a:solidFill>
              </a:rPr>
              <a:t> 2311.04121 (2023), Under review</a:t>
            </a:r>
            <a:endParaRPr lang="LID4096" sz="2133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A102F5-4510-6555-1028-20598A3E3D61}"/>
                  </a:ext>
                </a:extLst>
              </p:cNvPr>
              <p:cNvSpPr txBox="1"/>
              <p:nvPr/>
            </p:nvSpPr>
            <p:spPr>
              <a:xfrm>
                <a:off x="436967" y="1595763"/>
                <a:ext cx="9303799" cy="1804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667" baseline="30000" dirty="0"/>
                  <a:t>225</a:t>
                </a:r>
                <a:r>
                  <a:rPr lang="en-US" sz="2667" dirty="0"/>
                  <a:t>RaF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667" dirty="0"/>
                  <a:t>(</a:t>
                </a:r>
                <a:r>
                  <a:rPr lang="en-US" sz="2667" baseline="30000" dirty="0"/>
                  <a:t>225</a:t>
                </a:r>
                <a:r>
                  <a:rPr lang="en-US" sz="2667" dirty="0"/>
                  <a:t>Ra) = 1/2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667" dirty="0"/>
                  <a:t>Magnetic dipole hyperfine structure due to </a:t>
                </a:r>
                <a:r>
                  <a:rPr lang="en-US" sz="2667" baseline="30000" dirty="0"/>
                  <a:t>225</a:t>
                </a:r>
                <a:r>
                  <a:rPr lang="en-US" sz="2667" dirty="0"/>
                  <a:t>Ra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sz="2667" dirty="0"/>
                  <a:t>Observable Bohr-Weisskopf effect</a:t>
                </a:r>
                <a:endParaRPr lang="LID4096" sz="2667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A102F5-4510-6555-1028-20598A3E3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67" y="1595763"/>
                <a:ext cx="9303799" cy="1804725"/>
              </a:xfrm>
              <a:prstGeom prst="rect">
                <a:avLst/>
              </a:prstGeom>
              <a:blipFill>
                <a:blip r:embed="rId2"/>
                <a:stretch>
                  <a:fillRect l="-1114" t="-3378" b="-810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62D1802-4862-E028-A2F2-A5F2B5296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3429000"/>
            <a:ext cx="12192000" cy="2811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4F0B8A-877F-2BC1-BB10-28CA5C2A9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063" y="954404"/>
            <a:ext cx="6777075" cy="38805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36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6F91-0BDE-8630-C2FE-B935A0F7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18" y="135849"/>
            <a:ext cx="7526956" cy="471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2023: Electric quadrupole interaction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B0C6-2BB2-AFAC-7D97-39CD05BE1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181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36EB13-A608-B307-4ED3-38E0123D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258"/>
            <a:ext cx="12192000" cy="2470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749397-BBE2-C21F-0A1A-FAF595D94B6A}"/>
                  </a:ext>
                </a:extLst>
              </p:cNvPr>
              <p:cNvSpPr txBox="1"/>
              <p:nvPr/>
            </p:nvSpPr>
            <p:spPr>
              <a:xfrm>
                <a:off x="436968" y="1359339"/>
                <a:ext cx="3581400" cy="862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aseline="30000" dirty="0"/>
                  <a:t>223</a:t>
                </a:r>
                <a:r>
                  <a:rPr lang="en-US" sz="2400" dirty="0"/>
                  <a:t>RaF:	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/>
                  <a:t>(</a:t>
                </a:r>
                <a:r>
                  <a:rPr lang="en-US" sz="2400" baseline="30000" dirty="0"/>
                  <a:t>223</a:t>
                </a:r>
                <a:r>
                  <a:rPr lang="en-US" sz="2400" dirty="0"/>
                  <a:t>Ra) = 3/2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749397-BBE2-C21F-0A1A-FAF595D94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68" y="1359339"/>
                <a:ext cx="3581400" cy="862352"/>
              </a:xfrm>
              <a:prstGeom prst="rect">
                <a:avLst/>
              </a:prstGeom>
              <a:blipFill>
                <a:blip r:embed="rId3"/>
                <a:stretch>
                  <a:fillRect t="-2128" r="-2726" b="-1631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8978342-8EA3-F006-AD75-A9F06D155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985" y="4668917"/>
            <a:ext cx="7020025" cy="14526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BF04C6-41A6-EE60-A5FC-353C581F03DD}"/>
              </a:ext>
            </a:extLst>
          </p:cNvPr>
          <p:cNvSpPr txBox="1"/>
          <p:nvPr/>
        </p:nvSpPr>
        <p:spPr>
          <a:xfrm>
            <a:off x="436968" y="6418590"/>
            <a:ext cx="916904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Analysis by Justus </a:t>
            </a:r>
            <a:r>
              <a:rPr lang="en-US" sz="2133" dirty="0" err="1">
                <a:solidFill>
                  <a:schemeClr val="bg1"/>
                </a:solidFill>
              </a:rPr>
              <a:t>Berbalk</a:t>
            </a:r>
            <a:r>
              <a:rPr lang="en-US" sz="2133" dirty="0">
                <a:solidFill>
                  <a:schemeClr val="bg1"/>
                </a:solidFill>
              </a:rPr>
              <a:t> and Carlos Fajardo-Zambrano, IKS</a:t>
            </a:r>
            <a:endParaRPr lang="LID4096" sz="2133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C9FF7-5F25-E85C-7C71-39268D42E22D}"/>
              </a:ext>
            </a:extLst>
          </p:cNvPr>
          <p:cNvSpPr txBox="1"/>
          <p:nvPr/>
        </p:nvSpPr>
        <p:spPr>
          <a:xfrm rot="1050097">
            <a:off x="9554387" y="5197424"/>
            <a:ext cx="177256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/>
              <a:t>Not finalized</a:t>
            </a:r>
            <a:endParaRPr lang="LID4096" sz="2133" dirty="0"/>
          </a:p>
        </p:txBody>
      </p:sp>
    </p:spTree>
    <p:extLst>
      <p:ext uri="{BB962C8B-B14F-4D97-AF65-F5344CB8AC3E}">
        <p14:creationId xmlns:p14="http://schemas.microsoft.com/office/powerpoint/2010/main" val="2447791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353A-D5AA-0F83-4B15-FFF935D5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challenges: (2) Scarcity and radioactivity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4FDDD-D720-2865-F9C7-3E2A9C105F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346582"/>
                <a:ext cx="10972800" cy="348458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Not naturally abundant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Can you be competitive in statistics?</a:t>
                </a:r>
              </a:p>
              <a:p>
                <a:pPr lvl="1"/>
                <a:r>
                  <a:rPr lang="en-US" dirty="0"/>
                  <a:t>Still powerful for nuclear CP violation</a:t>
                </a:r>
              </a:p>
              <a:p>
                <a:endParaRPr lang="en-US" sz="1333" dirty="0"/>
              </a:p>
              <a:p>
                <a:r>
                  <a:rPr lang="en-US" dirty="0"/>
                  <a:t>Largely incompatible with ablation sources</a:t>
                </a:r>
              </a:p>
              <a:p>
                <a:pPr lvl="1"/>
                <a:r>
                  <a:rPr lang="en-US" dirty="0"/>
                  <a:t>Developments in source technology are necessary</a:t>
                </a:r>
              </a:p>
              <a:p>
                <a:endParaRPr lang="en-US" sz="1333" dirty="0"/>
              </a:p>
              <a:p>
                <a:r>
                  <a:rPr lang="en-US" dirty="0"/>
                  <a:t>Existing production methods create fast, hot beams, but not intense enough</a:t>
                </a:r>
              </a:p>
              <a:p>
                <a:endParaRPr lang="en-US" sz="2000" dirty="0"/>
              </a:p>
              <a:p>
                <a:r>
                  <a:rPr lang="en-US" b="1" dirty="0"/>
                  <a:t>What is the best direction towards the precision frontier?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4FDDD-D720-2865-F9C7-3E2A9C105F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346582"/>
                <a:ext cx="10972800" cy="3484580"/>
              </a:xfrm>
              <a:blipFill>
                <a:blip r:embed="rId2"/>
                <a:stretch>
                  <a:fillRect l="-611" t="-2098" b="-52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0C6AF-E6CF-52AD-5E35-89067BF47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182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C5508-B9CE-46B4-E549-5394D923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15" y="135465"/>
            <a:ext cx="5610477" cy="40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D0C05-C804-ACCA-E3AF-869A315D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60073"/>
            <a:ext cx="10972800" cy="507556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experiments with radioactive molecules: Where do we go from here?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FBDFB-F558-DB5D-BBA5-617C3218A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183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E7F90-1C49-FC1D-2323-9E2EC533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70110"/>
            <a:ext cx="4768232" cy="2414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A2B9CD-96AE-B273-E90E-A89074E85BD2}"/>
              </a:ext>
            </a:extLst>
          </p:cNvPr>
          <p:cNvSpPr txBox="1"/>
          <p:nvPr/>
        </p:nvSpPr>
        <p:spPr>
          <a:xfrm>
            <a:off x="609601" y="6393881"/>
            <a:ext cx="6096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2133" dirty="0">
                <a:solidFill>
                  <a:schemeClr val="bg1"/>
                </a:solidFill>
              </a:rPr>
              <a:t>Roussy et al., Science 381, 46–50 (2023)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A549D9-4EAA-6553-2DB0-05DA24B93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077" y="3570109"/>
            <a:ext cx="5328323" cy="24147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5A3BCF-D398-89A2-068C-C9D39DBE6822}"/>
              </a:ext>
            </a:extLst>
          </p:cNvPr>
          <p:cNvSpPr txBox="1"/>
          <p:nvPr/>
        </p:nvSpPr>
        <p:spPr>
          <a:xfrm>
            <a:off x="6280376" y="6393881"/>
            <a:ext cx="538929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Fitch et al., Q.</a:t>
            </a:r>
            <a:r>
              <a:rPr lang="LID4096" sz="2133" dirty="0">
                <a:solidFill>
                  <a:schemeClr val="bg1"/>
                </a:solidFill>
              </a:rPr>
              <a:t>Sci.T. 6</a:t>
            </a:r>
            <a:r>
              <a:rPr lang="en-US" sz="2133" dirty="0">
                <a:solidFill>
                  <a:schemeClr val="bg1"/>
                </a:solidFill>
              </a:rPr>
              <a:t>, </a:t>
            </a:r>
            <a:r>
              <a:rPr lang="LID4096" sz="2133" dirty="0">
                <a:solidFill>
                  <a:schemeClr val="bg1"/>
                </a:solidFill>
              </a:rPr>
              <a:t>014006 (2021)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9F4167-6BD0-0A94-D721-EECD2B75587D}"/>
              </a:ext>
            </a:extLst>
          </p:cNvPr>
          <p:cNvSpPr txBox="1"/>
          <p:nvPr/>
        </p:nvSpPr>
        <p:spPr>
          <a:xfrm>
            <a:off x="609602" y="2402163"/>
            <a:ext cx="10645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Realistically: incompatible with beam experiments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4FA291-D7BE-DB42-DFB7-A3365210A49A}"/>
              </a:ext>
            </a:extLst>
          </p:cNvPr>
          <p:cNvSpPr txBox="1"/>
          <p:nvPr/>
        </p:nvSpPr>
        <p:spPr>
          <a:xfrm>
            <a:off x="1981032" y="3003299"/>
            <a:ext cx="2025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Ion trapping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28372C-FA2E-2F2E-B756-C8D0EBBF8704}"/>
                  </a:ext>
                </a:extLst>
              </p:cNvPr>
              <p:cNvSpPr txBox="1"/>
              <p:nvPr/>
            </p:nvSpPr>
            <p:spPr>
              <a:xfrm>
                <a:off x="7253105" y="3006593"/>
                <a:ext cx="33302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MOT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Optical lattice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28372C-FA2E-2F2E-B756-C8D0EBBF8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105" y="3006593"/>
                <a:ext cx="3330265" cy="461665"/>
              </a:xfrm>
              <a:prstGeom prst="rect">
                <a:avLst/>
              </a:prstGeom>
              <a:blipFill>
                <a:blip r:embed="rId4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A4267DB-8EEA-3CF2-DD42-DDA8DE8CB401}"/>
              </a:ext>
            </a:extLst>
          </p:cNvPr>
          <p:cNvSpPr txBox="1"/>
          <p:nvPr/>
        </p:nvSpPr>
        <p:spPr>
          <a:xfrm>
            <a:off x="6030198" y="4296711"/>
            <a:ext cx="5776081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3E74"/>
            </a:solidFill>
          </a:ln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No Coulomb-induced decoherence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Needs starting with a lot of </a:t>
            </a:r>
            <a:r>
              <a:rPr lang="en-US" sz="2400" i="1" dirty="0">
                <a:solidFill>
                  <a:srgbClr val="FF0000"/>
                </a:solidFill>
              </a:rPr>
              <a:t>very</a:t>
            </a:r>
            <a:r>
              <a:rPr lang="en-US" sz="2400" dirty="0">
                <a:solidFill>
                  <a:srgbClr val="FF0000"/>
                </a:solidFill>
              </a:rPr>
              <a:t> slow neutrals ( &lt; 100 m/s)</a:t>
            </a:r>
            <a:endParaRPr lang="LID4096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665EF0-04A6-DDEA-CE9B-CC309EB14F1C}"/>
              </a:ext>
            </a:extLst>
          </p:cNvPr>
          <p:cNvSpPr txBox="1"/>
          <p:nvPr/>
        </p:nvSpPr>
        <p:spPr>
          <a:xfrm>
            <a:off x="561528" y="4161915"/>
            <a:ext cx="4816305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3E74"/>
            </a:solidFill>
          </a:ln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Technologically ready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Path to polyatomic molecules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Requires rotational cooling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3">
                <a:extLst>
                  <a:ext uri="{FF2B5EF4-FFF2-40B4-BE49-F238E27FC236}">
                    <a16:creationId xmlns:a16="http://schemas.microsoft.com/office/drawing/2014/main" id="{972FCF44-3A83-FA0B-26F4-5C33F1B45B28}"/>
                  </a:ext>
                </a:extLst>
              </p:cNvPr>
              <p:cNvSpPr txBox="1"/>
              <p:nvPr/>
            </p:nvSpPr>
            <p:spPr>
              <a:xfrm>
                <a:off x="8233915" y="155756"/>
                <a:ext cx="4089235" cy="1039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rgbClr val="0000CC"/>
                    </a:solidFill>
                  </a:rPr>
                  <a:t>Statistical uncertainty scales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Box 13">
                <a:extLst>
                  <a:ext uri="{FF2B5EF4-FFF2-40B4-BE49-F238E27FC236}">
                    <a16:creationId xmlns:a16="http://schemas.microsoft.com/office/drawing/2014/main" id="{972FCF44-3A83-FA0B-26F4-5C33F1B45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915" y="155756"/>
                <a:ext cx="4089235" cy="1039002"/>
              </a:xfrm>
              <a:prstGeom prst="rect">
                <a:avLst/>
              </a:prstGeom>
              <a:blipFill>
                <a:blip r:embed="rId5"/>
                <a:stretch>
                  <a:fillRect t="-35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771C56-8880-2041-6528-DB3FB087DA9A}"/>
              </a:ext>
            </a:extLst>
          </p:cNvPr>
          <p:cNvSpPr/>
          <p:nvPr/>
        </p:nvSpPr>
        <p:spPr>
          <a:xfrm>
            <a:off x="8494772" y="59383"/>
            <a:ext cx="3600401" cy="12137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35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 animBg="1"/>
      <p:bldP spid="20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D0C05-C804-ACCA-E3AF-869A315D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60073"/>
            <a:ext cx="10972800" cy="507556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experiments with radioactive molecules: Where do we go from here?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FBDFB-F558-DB5D-BBA5-617C3218A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FC9ED-9FD5-4E8D-9D46-E9CB9EF6EB17}" type="slidenum">
              <a:rPr lang="LID4096" smtClean="0"/>
              <a:t>184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E7F90-1C49-FC1D-2323-9E2EC533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70110"/>
            <a:ext cx="4768232" cy="2414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A2B9CD-96AE-B273-E90E-A89074E85BD2}"/>
              </a:ext>
            </a:extLst>
          </p:cNvPr>
          <p:cNvSpPr txBox="1"/>
          <p:nvPr/>
        </p:nvSpPr>
        <p:spPr>
          <a:xfrm>
            <a:off x="609601" y="6393881"/>
            <a:ext cx="6096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2133" dirty="0"/>
              <a:t>Roussy et al., Science 381, 46–50 (2023)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A549D9-4EAA-6553-2DB0-05DA24B93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077" y="3570109"/>
            <a:ext cx="5328323" cy="24147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5A3BCF-D398-89A2-068C-C9D39DBE6822}"/>
              </a:ext>
            </a:extLst>
          </p:cNvPr>
          <p:cNvSpPr txBox="1"/>
          <p:nvPr/>
        </p:nvSpPr>
        <p:spPr>
          <a:xfrm>
            <a:off x="6280376" y="6393881"/>
            <a:ext cx="538929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/>
              <a:t>Fitch et al., Q.</a:t>
            </a:r>
            <a:r>
              <a:rPr lang="LID4096" sz="2133" dirty="0"/>
              <a:t>Sci.T. 6</a:t>
            </a:r>
            <a:r>
              <a:rPr lang="en-US" sz="2133" dirty="0"/>
              <a:t>, </a:t>
            </a:r>
            <a:r>
              <a:rPr lang="LID4096" sz="2133" dirty="0"/>
              <a:t>014006 (2021)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9F4167-6BD0-0A94-D721-EECD2B75587D}"/>
              </a:ext>
            </a:extLst>
          </p:cNvPr>
          <p:cNvSpPr txBox="1"/>
          <p:nvPr/>
        </p:nvSpPr>
        <p:spPr>
          <a:xfrm>
            <a:off x="609602" y="2402163"/>
            <a:ext cx="10645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Realistically: incompatible with beam experiments (IGLIS adaptation?)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4FA291-D7BE-DB42-DFB7-A3365210A49A}"/>
              </a:ext>
            </a:extLst>
          </p:cNvPr>
          <p:cNvSpPr txBox="1"/>
          <p:nvPr/>
        </p:nvSpPr>
        <p:spPr>
          <a:xfrm>
            <a:off x="1981032" y="3003299"/>
            <a:ext cx="2025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Ion trapping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28372C-FA2E-2F2E-B756-C8D0EBBF8704}"/>
                  </a:ext>
                </a:extLst>
              </p:cNvPr>
              <p:cNvSpPr txBox="1"/>
              <p:nvPr/>
            </p:nvSpPr>
            <p:spPr>
              <a:xfrm>
                <a:off x="7253105" y="3006593"/>
                <a:ext cx="33302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MOT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Optical lattice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28372C-FA2E-2F2E-B756-C8D0EBBF8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105" y="3006593"/>
                <a:ext cx="3330265" cy="461665"/>
              </a:xfrm>
              <a:prstGeom prst="rect">
                <a:avLst/>
              </a:prstGeom>
              <a:blipFill>
                <a:blip r:embed="rId4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A4267DB-8EEA-3CF2-DD42-DDA8DE8CB401}"/>
              </a:ext>
            </a:extLst>
          </p:cNvPr>
          <p:cNvSpPr txBox="1"/>
          <p:nvPr/>
        </p:nvSpPr>
        <p:spPr>
          <a:xfrm>
            <a:off x="6030198" y="4296711"/>
            <a:ext cx="5776081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3E74"/>
            </a:solidFill>
          </a:ln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No Coulomb-induced decoherence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Needs starting with a lot of </a:t>
            </a:r>
            <a:r>
              <a:rPr lang="en-US" sz="2400" i="1" dirty="0">
                <a:solidFill>
                  <a:srgbClr val="FF0000"/>
                </a:solidFill>
              </a:rPr>
              <a:t>very</a:t>
            </a:r>
            <a:r>
              <a:rPr lang="en-US" sz="2400" dirty="0">
                <a:solidFill>
                  <a:srgbClr val="FF0000"/>
                </a:solidFill>
              </a:rPr>
              <a:t> slow neutrals ( &lt; 100 m/s)</a:t>
            </a:r>
            <a:endParaRPr lang="LID4096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665EF0-04A6-DDEA-CE9B-CC309EB14F1C}"/>
              </a:ext>
            </a:extLst>
          </p:cNvPr>
          <p:cNvSpPr txBox="1"/>
          <p:nvPr/>
        </p:nvSpPr>
        <p:spPr>
          <a:xfrm>
            <a:off x="561528" y="4161915"/>
            <a:ext cx="4816305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3E74"/>
            </a:solidFill>
          </a:ln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Technologically ready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Path to polyatomic molecules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Requires rotational cooling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3">
                <a:extLst>
                  <a:ext uri="{FF2B5EF4-FFF2-40B4-BE49-F238E27FC236}">
                    <a16:creationId xmlns:a16="http://schemas.microsoft.com/office/drawing/2014/main" id="{972FCF44-3A83-FA0B-26F4-5C33F1B45B28}"/>
                  </a:ext>
                </a:extLst>
              </p:cNvPr>
              <p:cNvSpPr txBox="1"/>
              <p:nvPr/>
            </p:nvSpPr>
            <p:spPr>
              <a:xfrm>
                <a:off x="8233915" y="155756"/>
                <a:ext cx="4089235" cy="1039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rgbClr val="0000CC"/>
                    </a:solidFill>
                  </a:rPr>
                  <a:t>Statistical uncertainty scales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Box 13">
                <a:extLst>
                  <a:ext uri="{FF2B5EF4-FFF2-40B4-BE49-F238E27FC236}">
                    <a16:creationId xmlns:a16="http://schemas.microsoft.com/office/drawing/2014/main" id="{972FCF44-3A83-FA0B-26F4-5C33F1B45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915" y="155756"/>
                <a:ext cx="4089235" cy="1039002"/>
              </a:xfrm>
              <a:prstGeom prst="rect">
                <a:avLst/>
              </a:prstGeom>
              <a:blipFill>
                <a:blip r:embed="rId5"/>
                <a:stretch>
                  <a:fillRect t="-35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771C56-8880-2041-6528-DB3FB087DA9A}"/>
              </a:ext>
            </a:extLst>
          </p:cNvPr>
          <p:cNvSpPr/>
          <p:nvPr/>
        </p:nvSpPr>
        <p:spPr>
          <a:xfrm>
            <a:off x="8494772" y="59383"/>
            <a:ext cx="3600401" cy="12137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2D803-AC31-47FA-2595-3E3D23C7E0CC}"/>
              </a:ext>
            </a:extLst>
          </p:cNvPr>
          <p:cNvSpPr txBox="1"/>
          <p:nvPr/>
        </p:nvSpPr>
        <p:spPr>
          <a:xfrm>
            <a:off x="1356517" y="2525298"/>
            <a:ext cx="8938455" cy="290342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Biggest limitation right now is production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Need sources for:</a:t>
            </a:r>
          </a:p>
          <a:p>
            <a:pPr algn="ctr"/>
            <a:endParaRPr lang="en-US" sz="667" dirty="0"/>
          </a:p>
          <a:p>
            <a:pPr algn="ctr"/>
            <a:r>
              <a:rPr lang="en-US" sz="2400" dirty="0"/>
              <a:t>Colder (&lt;50 K)</a:t>
            </a:r>
          </a:p>
          <a:p>
            <a:pPr algn="ctr"/>
            <a:r>
              <a:rPr lang="en-US" sz="2400" dirty="0"/>
              <a:t>Slower (&lt;1 km/s)</a:t>
            </a:r>
          </a:p>
          <a:p>
            <a:pPr algn="ctr"/>
            <a:r>
              <a:rPr lang="en-US" sz="2400" dirty="0"/>
              <a:t>Intense (&gt;10</a:t>
            </a:r>
            <a:r>
              <a:rPr lang="en-US" sz="2400" baseline="30000" dirty="0"/>
              <a:t>6</a:t>
            </a:r>
            <a:r>
              <a:rPr lang="en-US" sz="2400" dirty="0"/>
              <a:t> s</a:t>
            </a:r>
            <a:r>
              <a:rPr lang="en-US" sz="2400" baseline="30000" dirty="0"/>
              <a:t>-1</a:t>
            </a:r>
            <a:r>
              <a:rPr lang="en-US" sz="2400" dirty="0"/>
              <a:t>)</a:t>
            </a:r>
          </a:p>
          <a:p>
            <a:pPr algn="ctr"/>
            <a:r>
              <a:rPr lang="en-US" sz="2400" dirty="0"/>
              <a:t>radioactive molecules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15524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D129C9-D744-4C5B-7804-5CB3EE73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001"/>
            <a:ext cx="10823376" cy="900000"/>
          </a:xfrm>
        </p:spPr>
        <p:txBody>
          <a:bodyPr anchor="ctr">
            <a:normAutofit/>
          </a:bodyPr>
          <a:lstStyle/>
          <a:p>
            <a:r>
              <a:rPr lang="en-GB" dirty="0"/>
              <a:t>Key points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08442-D01F-FBD6-79FF-990906F3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185</a:t>
            </a:fld>
            <a:endParaRPr lang="nl-NL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180AEC41-7B64-7F4D-63EA-2443F7947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711097"/>
              </p:ext>
            </p:extLst>
          </p:nvPr>
        </p:nvGraphicFramePr>
        <p:xfrm>
          <a:off x="720000" y="1349999"/>
          <a:ext cx="11112000" cy="44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A7F833-5B25-052F-86A0-DF7C601D9BBB}"/>
              </a:ext>
            </a:extLst>
          </p:cNvPr>
          <p:cNvSpPr txBox="1"/>
          <p:nvPr/>
        </p:nvSpPr>
        <p:spPr>
          <a:xfrm>
            <a:off x="145143" y="6047997"/>
            <a:ext cx="1204685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400" b="1" dirty="0"/>
              <a:t>Lines between nuclear-atomic-fundamental-particle-molecular-quantum become blurry.</a:t>
            </a:r>
          </a:p>
        </p:txBody>
      </p:sp>
    </p:spTree>
    <p:extLst>
      <p:ext uri="{BB962C8B-B14F-4D97-AF65-F5344CB8AC3E}">
        <p14:creationId xmlns:p14="http://schemas.microsoft.com/office/powerpoint/2010/main" val="373482314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758A87-D236-F29B-6F96-E0C261805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300479"/>
            <a:ext cx="11041200" cy="5413829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Atomic/Molecular/Muonic systems provide extremely compelling probes for</a:t>
            </a:r>
          </a:p>
          <a:p>
            <a:pPr lvl="1">
              <a:lnSpc>
                <a:spcPct val="170000"/>
              </a:lnSpc>
            </a:pPr>
            <a:r>
              <a:rPr lang="en-GB" dirty="0"/>
              <a:t>Many-body methods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dirty="0">
                <a:sym typeface="Wingdings" panose="05000000000000000000" pitchFamily="2" charset="2"/>
              </a:rPr>
              <a:t>	 Treatment of electron correlations</a:t>
            </a:r>
            <a:endParaRPr lang="en-GB" dirty="0"/>
          </a:p>
          <a:p>
            <a:pPr lvl="1">
              <a:lnSpc>
                <a:spcPct val="170000"/>
              </a:lnSpc>
            </a:pPr>
            <a:r>
              <a:rPr lang="en-GB" dirty="0"/>
              <a:t>Nuclear physics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dirty="0">
                <a:sym typeface="Wingdings" panose="05000000000000000000" pitchFamily="2" charset="2"/>
              </a:rPr>
              <a:t>	 Model-independent access to several observables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dirty="0">
                <a:sym typeface="Wingdings" panose="05000000000000000000" pitchFamily="2" charset="2"/>
              </a:rPr>
              <a:t>	 New observables on the horizon</a:t>
            </a:r>
            <a:endParaRPr lang="en-GB" dirty="0"/>
          </a:p>
          <a:p>
            <a:pPr lvl="1">
              <a:lnSpc>
                <a:spcPct val="170000"/>
              </a:lnSpc>
            </a:pPr>
            <a:r>
              <a:rPr lang="en-GB" dirty="0"/>
              <a:t>Fundamental interactions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dirty="0">
                <a:sym typeface="Wingdings" panose="05000000000000000000" pitchFamily="2" charset="2"/>
              </a:rPr>
              <a:t>	 Dark bosons? </a:t>
            </a:r>
            <a:r>
              <a:rPr lang="en-GB" dirty="0" err="1">
                <a:sym typeface="Wingdings" panose="05000000000000000000" pitchFamily="2" charset="2"/>
              </a:rPr>
              <a:t>eEDM</a:t>
            </a:r>
            <a:r>
              <a:rPr lang="en-GB" dirty="0">
                <a:sym typeface="Wingdings" panose="05000000000000000000" pitchFamily="2" charset="2"/>
              </a:rPr>
              <a:t>? …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en-GB" dirty="0">
                <a:sym typeface="Wingdings" panose="05000000000000000000" pitchFamily="2" charset="2"/>
              </a:rPr>
              <a:t>Multi-disciplinary dialogue will be crucial to fully take advantage of all of these opportunities.</a:t>
            </a:r>
          </a:p>
          <a:p>
            <a:pPr>
              <a:lnSpc>
                <a:spcPct val="120000"/>
              </a:lnSpc>
            </a:pPr>
            <a:r>
              <a:rPr lang="en-GB" dirty="0">
                <a:sym typeface="Wingdings" panose="05000000000000000000" pitchFamily="2" charset="2"/>
              </a:rPr>
              <a:t>The time has come for coherent manipulation of radioactive species!</a:t>
            </a:r>
          </a:p>
          <a:p>
            <a:pPr lvl="1">
              <a:lnSpc>
                <a:spcPct val="120000"/>
              </a:lnSpc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5445FA-D3F5-1697-875B-EADADB50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980D68-CFDE-1D50-9865-54E47FA7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2648493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758A87-D236-F29B-6F96-E0C26180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5445FA-D3F5-1697-875B-EADADB50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980D68-CFDE-1D50-9865-54E47FA7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678872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B9361DB-B754-62FE-E097-ACD8D770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Part II</a:t>
            </a:r>
            <a:br>
              <a:rPr lang="en-GB" dirty="0"/>
            </a:br>
            <a:r>
              <a:rPr lang="en-GB" dirty="0"/>
              <a:t>Complimentary methods to probe charge distributions</a:t>
            </a:r>
            <a:endParaRPr lang="LID4096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B9BBBF-245B-C0CE-F28D-692747A3B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C43F21-36DE-1F8C-8A97-669A7960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188</a:t>
            </a:fld>
            <a:endParaRPr lang="nl-NL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F21EDCD-5DA5-F12B-4812-8A8C4722A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B263D89-EBC3-2EC1-3F60-2607ABDBC4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8497788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C09152-B995-484D-7F5A-06EC75DBA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Comment about the need for a cross-discipline study of nuclear shape and size</a:t>
            </a:r>
          </a:p>
          <a:p>
            <a:endParaRPr lang="en-GB" dirty="0"/>
          </a:p>
          <a:p>
            <a:r>
              <a:rPr lang="en-GB" dirty="0"/>
              <a:t>Mu-X as an example of an independent measure for dr^2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AC974A-FD85-3A8C-DEC7-A05E4844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C3CA72-35DE-439C-1119-092455C5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It all comes back together… </a:t>
            </a:r>
            <a:br>
              <a:rPr lang="en-GB" dirty="0"/>
            </a:br>
            <a:r>
              <a:rPr lang="en-GB" dirty="0"/>
              <a:t>Nuclear physics from and for king plots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2031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6D9F0B-95BA-488D-6393-1B653B1B7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5893948" cy="4464000"/>
          </a:xfrm>
        </p:spPr>
        <p:txBody>
          <a:bodyPr>
            <a:normAutofit/>
          </a:bodyPr>
          <a:lstStyle/>
          <a:p>
            <a:r>
              <a:rPr lang="en-GB" sz="1800" dirty="0"/>
              <a:t>Laser spectroscopists like to claim they do ‘model-independent’ measurements </a:t>
            </a:r>
          </a:p>
          <a:p>
            <a:r>
              <a:rPr lang="en-GB" sz="1800" dirty="0"/>
              <a:t>We </a:t>
            </a:r>
            <a:r>
              <a:rPr lang="en-GB" sz="1800" i="1" dirty="0"/>
              <a:t>do</a:t>
            </a:r>
            <a:r>
              <a:rPr lang="en-GB" sz="1800" dirty="0"/>
              <a:t> need atomic theory input at some point</a:t>
            </a:r>
          </a:p>
          <a:p>
            <a:pPr lvl="1"/>
            <a:r>
              <a:rPr lang="en-GB" sz="1800" dirty="0"/>
              <a:t>But state-of-the-art methods </a:t>
            </a:r>
            <a:r>
              <a:rPr lang="en-GB" sz="1800" b="1" dirty="0"/>
              <a:t>don’t use models. </a:t>
            </a:r>
            <a:r>
              <a:rPr lang="en-GB" sz="1800" dirty="0"/>
              <a:t>‘Ab-initio’.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HOWEVER. Whenever a property depends on the overlap of nuclear and atomic wavefunctions, </a:t>
            </a:r>
            <a:r>
              <a:rPr lang="en-GB" sz="1800" i="1" dirty="0"/>
              <a:t>in principle</a:t>
            </a:r>
            <a:r>
              <a:rPr lang="en-GB" sz="1800" dirty="0"/>
              <a:t> a nuclear model is needed.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In practice, the nuclear model has so far played a negligible role. So far.</a:t>
            </a:r>
            <a:endParaRPr lang="LID4096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69003-1FAB-A4F8-9C10-359B3A2D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858A6-3B6B-1B33-5C47-1B5C4313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note about model dependence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571BB2-B4B3-73C4-941A-38A89FC599C1}"/>
              </a:ext>
            </a:extLst>
          </p:cNvPr>
          <p:cNvGrpSpPr/>
          <p:nvPr/>
        </p:nvGrpSpPr>
        <p:grpSpPr>
          <a:xfrm>
            <a:off x="6406662" y="1650172"/>
            <a:ext cx="6737684" cy="4043017"/>
            <a:chOff x="3297554" y="1566000"/>
            <a:chExt cx="6419849" cy="45317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0C738D-A97C-DCCB-3CFD-0650C3735212}"/>
                </a:ext>
              </a:extLst>
            </p:cNvPr>
            <p:cNvSpPr txBox="1"/>
            <p:nvPr/>
          </p:nvSpPr>
          <p:spPr>
            <a:xfrm>
              <a:off x="4592954" y="5369511"/>
              <a:ext cx="3124200" cy="72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Point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nuclear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charge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:</a:t>
              </a:r>
            </a:p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Coulomb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potential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(-1/r)</a:t>
              </a:r>
              <a:endParaRPr lang="en-US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45B3CD-6EDF-C8A9-A42B-91E0993195A5}"/>
                </a:ext>
              </a:extLst>
            </p:cNvPr>
            <p:cNvSpPr txBox="1"/>
            <p:nvPr/>
          </p:nvSpPr>
          <p:spPr>
            <a:xfrm>
              <a:off x="5402578" y="3350211"/>
              <a:ext cx="4314825" cy="93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dirty="0" err="1">
                  <a:latin typeface="+mj-lt"/>
                </a:rPr>
                <a:t>Potential</a:t>
              </a:r>
              <a:r>
                <a:rPr lang="fi-FI" sz="1600" dirty="0">
                  <a:latin typeface="+mj-lt"/>
                </a:rPr>
                <a:t> is </a:t>
              </a:r>
              <a:r>
                <a:rPr lang="fi-FI" sz="1600" dirty="0" err="1">
                  <a:latin typeface="+mj-lt"/>
                </a:rPr>
                <a:t>slightly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deeper</a:t>
              </a:r>
              <a:r>
                <a:rPr lang="fi-FI" sz="1600" dirty="0">
                  <a:latin typeface="+mj-lt"/>
                </a:rPr>
                <a:t> for the</a:t>
              </a:r>
            </a:p>
            <a:p>
              <a:r>
                <a:rPr lang="fi-FI" sz="1600" dirty="0" err="1">
                  <a:latin typeface="+mj-lt"/>
                </a:rPr>
                <a:t>smaller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isotope</a:t>
              </a:r>
              <a:r>
                <a:rPr lang="fi-FI" sz="1600" dirty="0">
                  <a:latin typeface="+mj-lt"/>
                </a:rPr>
                <a:t>: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s-electrons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more</a:t>
              </a:r>
              <a:endParaRPr lang="fi-FI" sz="1600" dirty="0">
                <a:latin typeface="+mj-lt"/>
              </a:endParaRPr>
            </a:p>
            <a:p>
              <a:r>
                <a:rPr lang="fi-FI" sz="1600" dirty="0" err="1">
                  <a:latin typeface="+mj-lt"/>
                </a:rPr>
                <a:t>tightly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bound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9" name="Picture 40">
              <a:extLst>
                <a:ext uri="{FF2B5EF4-FFF2-40B4-BE49-F238E27FC236}">
                  <a16:creationId xmlns:a16="http://schemas.microsoft.com/office/drawing/2014/main" id="{1B4824DF-81FB-849F-E1FA-B59C76147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97554" y="1766025"/>
              <a:ext cx="5486400" cy="423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5">
              <a:extLst>
                <a:ext uri="{FF2B5EF4-FFF2-40B4-BE49-F238E27FC236}">
                  <a16:creationId xmlns:a16="http://schemas.microsoft.com/office/drawing/2014/main" id="{86CE38BA-851B-C884-C78D-D17758543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4028" y="1566000"/>
              <a:ext cx="1664605" cy="1720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CD74C-D463-5C87-5B0E-7ADBC331B520}"/>
                </a:ext>
              </a:extLst>
            </p:cNvPr>
            <p:cNvSpPr/>
            <p:nvPr/>
          </p:nvSpPr>
          <p:spPr>
            <a:xfrm>
              <a:off x="3440429" y="4375875"/>
              <a:ext cx="714375" cy="1019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6388EE-A94C-358F-5E93-66D8030B365C}"/>
                </a:ext>
              </a:extLst>
            </p:cNvPr>
            <p:cNvSpPr/>
            <p:nvPr/>
          </p:nvSpPr>
          <p:spPr>
            <a:xfrm>
              <a:off x="8374379" y="2175600"/>
              <a:ext cx="295275" cy="447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461E27-669C-0A93-2694-62BA29C48D89}"/>
                </a:ext>
              </a:extLst>
            </p:cNvPr>
            <p:cNvSpPr txBox="1"/>
            <p:nvPr/>
          </p:nvSpPr>
          <p:spPr>
            <a:xfrm>
              <a:off x="3414028" y="4358009"/>
              <a:ext cx="664718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err="1">
                  <a:latin typeface="+mj-lt"/>
                </a:rPr>
                <a:t>V(r</a:t>
              </a:r>
              <a:r>
                <a:rPr lang="fi-FI" sz="2400" dirty="0">
                  <a:latin typeface="+mj-lt"/>
                </a:rPr>
                <a:t>)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D61315-56FF-92A9-07F3-A120E21F465C}"/>
                </a:ext>
              </a:extLst>
            </p:cNvPr>
            <p:cNvSpPr txBox="1"/>
            <p:nvPr/>
          </p:nvSpPr>
          <p:spPr>
            <a:xfrm>
              <a:off x="8412479" y="2166075"/>
              <a:ext cx="273707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latin typeface="+mj-lt"/>
                </a:rPr>
                <a:t>r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0" name="Ovaal 13">
              <a:extLst>
                <a:ext uri="{FF2B5EF4-FFF2-40B4-BE49-F238E27FC236}">
                  <a16:creationId xmlns:a16="http://schemas.microsoft.com/office/drawing/2014/main" id="{11F6B5C5-BADF-DF11-0A6D-F9520FB11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9866" y="5657849"/>
              <a:ext cx="72000" cy="72000"/>
            </a:xfrm>
            <a:prstGeom prst="ellipse">
              <a:avLst/>
            </a:prstGeom>
            <a:solidFill>
              <a:srgbClr val="F352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2793568-E129-301B-4BD5-74F60A13177E}"/>
                </a:ext>
              </a:extLst>
            </p:cNvPr>
            <p:cNvSpPr/>
            <p:nvPr/>
          </p:nvSpPr>
          <p:spPr>
            <a:xfrm>
              <a:off x="4176757" y="565398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  <a:cs typeface="Helvetica" panose="020B0604020202020204" pitchFamily="34" charset="0"/>
              </a:endParaRPr>
            </a:p>
          </p:txBody>
        </p:sp>
        <p:pic>
          <p:nvPicPr>
            <p:cNvPr id="22" name="Afbeelding 80">
              <a:extLst>
                <a:ext uri="{FF2B5EF4-FFF2-40B4-BE49-F238E27FC236}">
                  <a16:creationId xmlns:a16="http://schemas.microsoft.com/office/drawing/2014/main" id="{D1040A56-70A0-65AE-F5DE-515556299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4184" y="5480778"/>
              <a:ext cx="467735" cy="454105"/>
            </a:xfrm>
            <a:prstGeom prst="rect">
              <a:avLst/>
            </a:prstGeom>
          </p:spPr>
        </p:pic>
        <p:cxnSp>
          <p:nvCxnSpPr>
            <p:cNvPr id="23" name="Curved Connector 58">
              <a:extLst>
                <a:ext uri="{FF2B5EF4-FFF2-40B4-BE49-F238E27FC236}">
                  <a16:creationId xmlns:a16="http://schemas.microsoft.com/office/drawing/2014/main" id="{B4F21FDD-62CF-4204-DA3A-373EAB7D864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5040598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60">
              <a:extLst>
                <a:ext uri="{FF2B5EF4-FFF2-40B4-BE49-F238E27FC236}">
                  <a16:creationId xmlns:a16="http://schemas.microsoft.com/office/drawing/2014/main" id="{F58D6AAC-2B76-C1AD-FE43-94C5D5278BB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2072"/>
                <a:gd name="adj2" fmla="val 3925102"/>
                <a:gd name="adj3" fmla="val 117438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74">
              <a:extLst>
                <a:ext uri="{FF2B5EF4-FFF2-40B4-BE49-F238E27FC236}">
                  <a16:creationId xmlns:a16="http://schemas.microsoft.com/office/drawing/2014/main" id="{9796B325-7CEA-0701-1319-14F3451053D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-4897441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75">
              <a:extLst>
                <a:ext uri="{FF2B5EF4-FFF2-40B4-BE49-F238E27FC236}">
                  <a16:creationId xmlns:a16="http://schemas.microsoft.com/office/drawing/2014/main" id="{728E090A-F94D-6BAF-6517-CD29DE4D71E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3861"/>
                <a:gd name="adj2" fmla="val -3781945"/>
                <a:gd name="adj3" fmla="val 115649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55">
              <a:extLst>
                <a:ext uri="{FF2B5EF4-FFF2-40B4-BE49-F238E27FC236}">
                  <a16:creationId xmlns:a16="http://schemas.microsoft.com/office/drawing/2014/main" id="{3503DCE5-D9E7-42A1-099D-7B282E97F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7378" y="5320109"/>
              <a:ext cx="0" cy="777686"/>
            </a:xfrm>
            <a:prstGeom prst="straightConnector1">
              <a:avLst/>
            </a:prstGeom>
            <a:ln w="47625">
              <a:solidFill>
                <a:srgbClr val="92D05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 45">
              <a:extLst>
                <a:ext uri="{FF2B5EF4-FFF2-40B4-BE49-F238E27FC236}">
                  <a16:creationId xmlns:a16="http://schemas.microsoft.com/office/drawing/2014/main" id="{7DB596F5-0009-1ADE-1615-1164923512DF}"/>
                </a:ext>
              </a:extLst>
            </p:cNvPr>
            <p:cNvSpPr>
              <a:spLocks noChangeAspect="1"/>
            </p:cNvSpPr>
            <p:nvPr/>
          </p:nvSpPr>
          <p:spPr bwMode="auto">
            <a:xfrm rot="1284754" flipH="1">
              <a:off x="3550778" y="5572625"/>
              <a:ext cx="1299499" cy="299204"/>
            </a:xfrm>
            <a:custGeom>
              <a:avLst/>
              <a:gdLst>
                <a:gd name="G0" fmla="+- 21600 0 0"/>
                <a:gd name="G1" fmla="+- 19281 0 0"/>
                <a:gd name="G2" fmla="+- 21600 0 0"/>
                <a:gd name="T0" fmla="*/ 31337 w 43200"/>
                <a:gd name="T1" fmla="*/ 0 h 40881"/>
                <a:gd name="T2" fmla="*/ 11412 w 43200"/>
                <a:gd name="T3" fmla="*/ 234 h 40881"/>
                <a:gd name="T4" fmla="*/ 21600 w 43200"/>
                <a:gd name="T5" fmla="*/ 19281 h 40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0881" fill="none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</a:path>
                <a:path w="43200" h="40881" stroke="0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  <a:lnTo>
                    <a:pt x="21600" y="19281"/>
                  </a:lnTo>
                  <a:close/>
                </a:path>
              </a:pathLst>
            </a:custGeom>
            <a:noFill/>
            <a:ln>
              <a:solidFill>
                <a:srgbClr val="92D050"/>
              </a:solidFill>
              <a:headEnd/>
              <a:tailEnd type="arrow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+mj-lt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64858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3B4DBF-8083-AADB-A4BB-4FC3FCA5C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3621314"/>
            <a:ext cx="11041200" cy="249868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can we access the ‘new physics’ among the ‘background’ of atomic and nuclear effects?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More transitions, more isotopes.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Improve atomic and nuclear theory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Different experiments to constrain terms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4A046-FDEB-12AA-056A-440E66E6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C66060-1A8E-EDC1-0F0D-C15E460D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that’s not the whole story…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2C0DD-2A3A-62F8-E625-8F48AAAC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0" y="1121310"/>
            <a:ext cx="11012437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5829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6213F-2990-C4C8-5952-C7F168AC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PLATAN conference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9971E-E0E4-4D59-8626-3022C85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191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A0381F-E594-F014-96FC-C2652B07C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Bohr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𝑚𝑍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Muons: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≈207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≈2.2 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Effect: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Enhanced binding energy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Closer to the nucleus </a:t>
                </a:r>
                <a:r>
                  <a:rPr lang="en-US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More sensitive to nuclear effects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A0381F-E594-F014-96FC-C2652B07C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6" t="-2049" r="-339" b="-68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1E727038-7B3C-AB97-CDAB-23F707DC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atoms: probes of nuclear radii</a:t>
            </a:r>
            <a:endParaRPr lang="en-BE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E4674E1-3E92-DE7D-2503-31762C9F4AEC}"/>
              </a:ext>
            </a:extLst>
          </p:cNvPr>
          <p:cNvSpPr/>
          <p:nvPr/>
        </p:nvSpPr>
        <p:spPr>
          <a:xfrm>
            <a:off x="8851066" y="3698943"/>
            <a:ext cx="18288" cy="18288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386951-4F70-BA17-7A5C-6B2FB4DDF0D8}"/>
              </a:ext>
            </a:extLst>
          </p:cNvPr>
          <p:cNvGrpSpPr/>
          <p:nvPr/>
        </p:nvGrpSpPr>
        <p:grpSpPr>
          <a:xfrm>
            <a:off x="6581831" y="1390083"/>
            <a:ext cx="4572000" cy="4585716"/>
            <a:chOff x="6581831" y="1390083"/>
            <a:chExt cx="4572000" cy="4585716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8F55C18-86D1-8FD3-4585-E644F10FABB0}"/>
                </a:ext>
              </a:extLst>
            </p:cNvPr>
            <p:cNvSpPr/>
            <p:nvPr/>
          </p:nvSpPr>
          <p:spPr>
            <a:xfrm>
              <a:off x="7953431" y="2777775"/>
              <a:ext cx="1828800" cy="18288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908F8325-83B5-647E-8A7A-935264F6FE0B}"/>
                </a:ext>
              </a:extLst>
            </p:cNvPr>
            <p:cNvSpPr/>
            <p:nvPr/>
          </p:nvSpPr>
          <p:spPr>
            <a:xfrm>
              <a:off x="6581831" y="1403799"/>
              <a:ext cx="4572000" cy="45720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53FA078-3696-6A3C-B787-73AAB0083D8E}"/>
                </a:ext>
              </a:extLst>
            </p:cNvPr>
            <p:cNvSpPr/>
            <p:nvPr/>
          </p:nvSpPr>
          <p:spPr>
            <a:xfrm>
              <a:off x="7057319" y="1860999"/>
              <a:ext cx="3657600" cy="36576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82430AFE-4F7C-5F92-7394-EDA7D53C1459}"/>
                </a:ext>
              </a:extLst>
            </p:cNvPr>
            <p:cNvSpPr/>
            <p:nvPr/>
          </p:nvSpPr>
          <p:spPr>
            <a:xfrm>
              <a:off x="7505375" y="2327343"/>
              <a:ext cx="2743200" cy="27432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4746A03-8AA2-AABF-CB7E-3A113540723B}"/>
                </a:ext>
              </a:extLst>
            </p:cNvPr>
            <p:cNvSpPr/>
            <p:nvPr/>
          </p:nvSpPr>
          <p:spPr>
            <a:xfrm>
              <a:off x="8772982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60A8E030-179E-7A10-14D9-117F7A1A2FCF}"/>
                </a:ext>
              </a:extLst>
            </p:cNvPr>
            <p:cNvSpPr/>
            <p:nvPr/>
          </p:nvSpPr>
          <p:spPr>
            <a:xfrm>
              <a:off x="8939658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D24A5793-8903-DAAD-2A63-E9BE956180A9}"/>
                </a:ext>
              </a:extLst>
            </p:cNvPr>
            <p:cNvSpPr/>
            <p:nvPr/>
          </p:nvSpPr>
          <p:spPr>
            <a:xfrm>
              <a:off x="8776391" y="13900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3710B9F-10D1-A8AC-A5EA-EB1DA84EF88B}"/>
                </a:ext>
              </a:extLst>
            </p:cNvPr>
            <p:cNvSpPr/>
            <p:nvPr/>
          </p:nvSpPr>
          <p:spPr>
            <a:xfrm>
              <a:off x="74825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227EE138-8224-CF2E-ACD8-7A58F9182B63}"/>
                </a:ext>
              </a:extLst>
            </p:cNvPr>
            <p:cNvSpPr/>
            <p:nvPr/>
          </p:nvSpPr>
          <p:spPr>
            <a:xfrm>
              <a:off x="74825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6F1F5469-4940-BD75-26AC-FF3B7B6DA055}"/>
                </a:ext>
              </a:extLst>
            </p:cNvPr>
            <p:cNvSpPr/>
            <p:nvPr/>
          </p:nvSpPr>
          <p:spPr>
            <a:xfrm>
              <a:off x="1022114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0175534-A77C-B957-CD0E-12FFC5AB6E4B}"/>
                </a:ext>
              </a:extLst>
            </p:cNvPr>
            <p:cNvSpPr/>
            <p:nvPr/>
          </p:nvSpPr>
          <p:spPr>
            <a:xfrm>
              <a:off x="1022114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C2F761E-6947-EAC0-4222-3B14A2D70357}"/>
                </a:ext>
              </a:extLst>
            </p:cNvPr>
            <p:cNvSpPr/>
            <p:nvPr/>
          </p:nvSpPr>
          <p:spPr>
            <a:xfrm>
              <a:off x="1068339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EC4C3AC-A470-AC7D-63E1-57366B9DAAFB}"/>
                </a:ext>
              </a:extLst>
            </p:cNvPr>
            <p:cNvSpPr/>
            <p:nvPr/>
          </p:nvSpPr>
          <p:spPr>
            <a:xfrm>
              <a:off x="1068339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29A29A85-1D5E-04BA-22F6-7F9E0EED145D}"/>
                </a:ext>
              </a:extLst>
            </p:cNvPr>
            <p:cNvSpPr/>
            <p:nvPr/>
          </p:nvSpPr>
          <p:spPr>
            <a:xfrm>
              <a:off x="70253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A618446C-D963-23F7-4F89-1E56C66DF10D}"/>
                </a:ext>
              </a:extLst>
            </p:cNvPr>
            <p:cNvSpPr/>
            <p:nvPr/>
          </p:nvSpPr>
          <p:spPr>
            <a:xfrm>
              <a:off x="70253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5F977FE-77F3-63D3-FA65-42201BC3D1FB}"/>
                </a:ext>
              </a:extLst>
            </p:cNvPr>
            <p:cNvSpPr/>
            <p:nvPr/>
          </p:nvSpPr>
          <p:spPr>
            <a:xfrm>
              <a:off x="8769629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8A895F0E-8111-7959-1833-8AF279F51EEB}"/>
                </a:ext>
              </a:extLst>
            </p:cNvPr>
            <p:cNvSpPr/>
            <p:nvPr/>
          </p:nvSpPr>
          <p:spPr>
            <a:xfrm>
              <a:off x="8936305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44E752ED-CB1E-9E36-7EF4-C394A8C8FEC5}"/>
                </a:ext>
              </a:extLst>
            </p:cNvPr>
            <p:cNvSpPr/>
            <p:nvPr/>
          </p:nvSpPr>
          <p:spPr>
            <a:xfrm>
              <a:off x="8772982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FEE76BE-8D27-83E3-012B-9F75BD4DBDAB}"/>
                </a:ext>
              </a:extLst>
            </p:cNvPr>
            <p:cNvSpPr/>
            <p:nvPr/>
          </p:nvSpPr>
          <p:spPr>
            <a:xfrm>
              <a:off x="8939658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365FBA06-AFFD-BFE9-3581-DF0653E49AA0}"/>
                </a:ext>
              </a:extLst>
            </p:cNvPr>
            <p:cNvSpPr/>
            <p:nvPr/>
          </p:nvSpPr>
          <p:spPr>
            <a:xfrm>
              <a:off x="8769629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477A03EB-2A2D-D1B1-2096-BF0981CD9C7E}"/>
                </a:ext>
              </a:extLst>
            </p:cNvPr>
            <p:cNvSpPr/>
            <p:nvPr/>
          </p:nvSpPr>
          <p:spPr>
            <a:xfrm>
              <a:off x="8936305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C7CCB16-CE0C-0F5C-03ED-CBE79DF245B7}"/>
                </a:ext>
              </a:extLst>
            </p:cNvPr>
            <p:cNvSpPr/>
            <p:nvPr/>
          </p:nvSpPr>
          <p:spPr>
            <a:xfrm>
              <a:off x="8769629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348E6E6-1921-1BD2-67E5-17CF9479334B}"/>
                </a:ext>
              </a:extLst>
            </p:cNvPr>
            <p:cNvSpPr/>
            <p:nvPr/>
          </p:nvSpPr>
          <p:spPr>
            <a:xfrm>
              <a:off x="8936305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ACDE94-D840-42C8-D20D-57616C023DB6}"/>
              </a:ext>
            </a:extLst>
          </p:cNvPr>
          <p:cNvSpPr txBox="1"/>
          <p:nvPr/>
        </p:nvSpPr>
        <p:spPr>
          <a:xfrm>
            <a:off x="6478597" y="1810672"/>
            <a:ext cx="8291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K</a:t>
            </a:r>
            <a:endParaRPr lang="LID4096" sz="3900" dirty="0">
              <a:solidFill>
                <a:srgbClr val="000000"/>
              </a:solidFill>
            </a:endParaRPr>
          </a:p>
        </p:txBody>
      </p:sp>
      <p:grpSp>
        <p:nvGrpSpPr>
          <p:cNvPr id="61" name="Google Shape;448;p19">
            <a:extLst>
              <a:ext uri="{FF2B5EF4-FFF2-40B4-BE49-F238E27FC236}">
                <a16:creationId xmlns:a16="http://schemas.microsoft.com/office/drawing/2014/main" id="{5E712008-9C72-69F8-ECC5-7FD89B78C2F1}"/>
              </a:ext>
            </a:extLst>
          </p:cNvPr>
          <p:cNvGrpSpPr/>
          <p:nvPr/>
        </p:nvGrpSpPr>
        <p:grpSpPr>
          <a:xfrm>
            <a:off x="3276000" y="2978519"/>
            <a:ext cx="1281206" cy="1443404"/>
            <a:chOff x="489925" y="1417314"/>
            <a:chExt cx="4474050" cy="3324759"/>
          </a:xfrm>
        </p:grpSpPr>
        <p:sp>
          <p:nvSpPr>
            <p:cNvPr id="62" name="Google Shape;449;p19">
              <a:extLst>
                <a:ext uri="{FF2B5EF4-FFF2-40B4-BE49-F238E27FC236}">
                  <a16:creationId xmlns:a16="http://schemas.microsoft.com/office/drawing/2014/main" id="{2F47F26F-8DED-9E35-565E-70AB3B9E1D9D}"/>
                </a:ext>
              </a:extLst>
            </p:cNvPr>
            <p:cNvSpPr/>
            <p:nvPr/>
          </p:nvSpPr>
          <p:spPr>
            <a:xfrm>
              <a:off x="1142937" y="4591867"/>
              <a:ext cx="3168424" cy="150206"/>
            </a:xfrm>
            <a:custGeom>
              <a:avLst/>
              <a:gdLst/>
              <a:ahLst/>
              <a:cxnLst/>
              <a:rect l="l" t="t" r="r" b="b"/>
              <a:pathLst>
                <a:path w="80642" h="3823" extrusionOk="0">
                  <a:moveTo>
                    <a:pt x="1" y="1"/>
                  </a:moveTo>
                  <a:lnTo>
                    <a:pt x="1" y="3822"/>
                  </a:lnTo>
                  <a:lnTo>
                    <a:pt x="80642" y="3822"/>
                  </a:lnTo>
                  <a:lnTo>
                    <a:pt x="806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0;p19">
              <a:extLst>
                <a:ext uri="{FF2B5EF4-FFF2-40B4-BE49-F238E27FC236}">
                  <a16:creationId xmlns:a16="http://schemas.microsoft.com/office/drawing/2014/main" id="{DF22CB73-9F4E-1A10-5B14-EA62BD311618}"/>
                </a:ext>
              </a:extLst>
            </p:cNvPr>
            <p:cNvSpPr/>
            <p:nvPr/>
          </p:nvSpPr>
          <p:spPr>
            <a:xfrm>
              <a:off x="2684351" y="1949739"/>
              <a:ext cx="107655" cy="2232811"/>
            </a:xfrm>
            <a:custGeom>
              <a:avLst/>
              <a:gdLst/>
              <a:ahLst/>
              <a:cxnLst/>
              <a:rect l="l" t="t" r="r" b="b"/>
              <a:pathLst>
                <a:path w="2740" h="56829" extrusionOk="0">
                  <a:moveTo>
                    <a:pt x="1" y="0"/>
                  </a:moveTo>
                  <a:lnTo>
                    <a:pt x="1" y="56829"/>
                  </a:lnTo>
                  <a:lnTo>
                    <a:pt x="2739" y="5682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1;p19">
              <a:extLst>
                <a:ext uri="{FF2B5EF4-FFF2-40B4-BE49-F238E27FC236}">
                  <a16:creationId xmlns:a16="http://schemas.microsoft.com/office/drawing/2014/main" id="{CBF8A2FD-9377-8264-7097-E9936DB21559}"/>
                </a:ext>
              </a:extLst>
            </p:cNvPr>
            <p:cNvSpPr/>
            <p:nvPr/>
          </p:nvSpPr>
          <p:spPr>
            <a:xfrm>
              <a:off x="2256318" y="4314005"/>
              <a:ext cx="964177" cy="131464"/>
            </a:xfrm>
            <a:custGeom>
              <a:avLst/>
              <a:gdLst/>
              <a:ahLst/>
              <a:cxnLst/>
              <a:rect l="l" t="t" r="r" b="b"/>
              <a:pathLst>
                <a:path w="24540" h="3346" extrusionOk="0">
                  <a:moveTo>
                    <a:pt x="1" y="0"/>
                  </a:moveTo>
                  <a:lnTo>
                    <a:pt x="1" y="3346"/>
                  </a:lnTo>
                  <a:lnTo>
                    <a:pt x="24540" y="3346"/>
                  </a:lnTo>
                  <a:lnTo>
                    <a:pt x="2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2;p19">
              <a:extLst>
                <a:ext uri="{FF2B5EF4-FFF2-40B4-BE49-F238E27FC236}">
                  <a16:creationId xmlns:a16="http://schemas.microsoft.com/office/drawing/2014/main" id="{8EACCFA9-92DE-8334-C2C5-79DCB84198F9}"/>
                </a:ext>
              </a:extLst>
            </p:cNvPr>
            <p:cNvSpPr/>
            <p:nvPr/>
          </p:nvSpPr>
          <p:spPr>
            <a:xfrm>
              <a:off x="2336786" y="4182539"/>
              <a:ext cx="803245" cy="131504"/>
            </a:xfrm>
            <a:custGeom>
              <a:avLst/>
              <a:gdLst/>
              <a:ahLst/>
              <a:cxnLst/>
              <a:rect l="l" t="t" r="r" b="b"/>
              <a:pathLst>
                <a:path w="20444" h="3347" extrusionOk="0">
                  <a:moveTo>
                    <a:pt x="1" y="1"/>
                  </a:moveTo>
                  <a:lnTo>
                    <a:pt x="1" y="3346"/>
                  </a:lnTo>
                  <a:lnTo>
                    <a:pt x="20444" y="3346"/>
                  </a:lnTo>
                  <a:lnTo>
                    <a:pt x="20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3;p19">
              <a:extLst>
                <a:ext uri="{FF2B5EF4-FFF2-40B4-BE49-F238E27FC236}">
                  <a16:creationId xmlns:a16="http://schemas.microsoft.com/office/drawing/2014/main" id="{A3884AF9-D77F-DC5B-C6E7-1D0B964201F4}"/>
                </a:ext>
              </a:extLst>
            </p:cNvPr>
            <p:cNvSpPr/>
            <p:nvPr/>
          </p:nvSpPr>
          <p:spPr>
            <a:xfrm>
              <a:off x="2632920" y="1893593"/>
              <a:ext cx="203051" cy="56185"/>
            </a:xfrm>
            <a:custGeom>
              <a:avLst/>
              <a:gdLst/>
              <a:ahLst/>
              <a:cxnLst/>
              <a:rect l="l" t="t" r="r" b="b"/>
              <a:pathLst>
                <a:path w="5168" h="1430" extrusionOk="0">
                  <a:moveTo>
                    <a:pt x="334" y="0"/>
                  </a:moveTo>
                  <a:cubicBezTo>
                    <a:pt x="155" y="0"/>
                    <a:pt x="0" y="155"/>
                    <a:pt x="0" y="334"/>
                  </a:cubicBezTo>
                  <a:lnTo>
                    <a:pt x="0" y="1108"/>
                  </a:lnTo>
                  <a:cubicBezTo>
                    <a:pt x="0" y="1286"/>
                    <a:pt x="155" y="1429"/>
                    <a:pt x="334" y="1429"/>
                  </a:cubicBezTo>
                  <a:lnTo>
                    <a:pt x="4846" y="1429"/>
                  </a:lnTo>
                  <a:cubicBezTo>
                    <a:pt x="5025" y="1429"/>
                    <a:pt x="5156" y="1286"/>
                    <a:pt x="5168" y="1108"/>
                  </a:cubicBezTo>
                  <a:lnTo>
                    <a:pt x="5168" y="334"/>
                  </a:lnTo>
                  <a:cubicBezTo>
                    <a:pt x="5168" y="155"/>
                    <a:pt x="5025" y="0"/>
                    <a:pt x="4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4;p19">
              <a:extLst>
                <a:ext uri="{FF2B5EF4-FFF2-40B4-BE49-F238E27FC236}">
                  <a16:creationId xmlns:a16="http://schemas.microsoft.com/office/drawing/2014/main" id="{E5A498EE-BA59-C22B-17A1-50C95A6F34FA}"/>
                </a:ext>
              </a:extLst>
            </p:cNvPr>
            <p:cNvSpPr/>
            <p:nvPr/>
          </p:nvSpPr>
          <p:spPr>
            <a:xfrm>
              <a:off x="2632920" y="1572669"/>
              <a:ext cx="210555" cy="320960"/>
            </a:xfrm>
            <a:custGeom>
              <a:avLst/>
              <a:gdLst/>
              <a:ahLst/>
              <a:cxnLst/>
              <a:rect l="l" t="t" r="r" b="b"/>
              <a:pathLst>
                <a:path w="5359" h="8169" extrusionOk="0">
                  <a:moveTo>
                    <a:pt x="1834" y="1"/>
                  </a:moveTo>
                  <a:lnTo>
                    <a:pt x="0" y="3918"/>
                  </a:lnTo>
                  <a:lnTo>
                    <a:pt x="1310" y="8168"/>
                  </a:lnTo>
                  <a:lnTo>
                    <a:pt x="4048" y="8168"/>
                  </a:lnTo>
                  <a:lnTo>
                    <a:pt x="5358" y="3918"/>
                  </a:lnTo>
                  <a:lnTo>
                    <a:pt x="35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5;p19">
              <a:extLst>
                <a:ext uri="{FF2B5EF4-FFF2-40B4-BE49-F238E27FC236}">
                  <a16:creationId xmlns:a16="http://schemas.microsoft.com/office/drawing/2014/main" id="{413B726B-93E9-8D07-2C26-8910F3D8D77F}"/>
                </a:ext>
              </a:extLst>
            </p:cNvPr>
            <p:cNvSpPr/>
            <p:nvPr/>
          </p:nvSpPr>
          <p:spPr>
            <a:xfrm>
              <a:off x="550707" y="2126547"/>
              <a:ext cx="615203" cy="1684598"/>
            </a:xfrm>
            <a:custGeom>
              <a:avLst/>
              <a:gdLst/>
              <a:ahLst/>
              <a:cxnLst/>
              <a:rect l="l" t="t" r="r" b="b"/>
              <a:pathLst>
                <a:path w="15658" h="42876" extrusionOk="0">
                  <a:moveTo>
                    <a:pt x="15360" y="1"/>
                  </a:moveTo>
                  <a:lnTo>
                    <a:pt x="1" y="42792"/>
                  </a:lnTo>
                  <a:lnTo>
                    <a:pt x="251" y="42875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6;p19">
              <a:extLst>
                <a:ext uri="{FF2B5EF4-FFF2-40B4-BE49-F238E27FC236}">
                  <a16:creationId xmlns:a16="http://schemas.microsoft.com/office/drawing/2014/main" id="{F9147B8F-BA21-E44F-4553-C1A8F25213A2}"/>
                </a:ext>
              </a:extLst>
            </p:cNvPr>
            <p:cNvSpPr/>
            <p:nvPr/>
          </p:nvSpPr>
          <p:spPr>
            <a:xfrm>
              <a:off x="1154174" y="2126547"/>
              <a:ext cx="614731" cy="1684598"/>
            </a:xfrm>
            <a:custGeom>
              <a:avLst/>
              <a:gdLst/>
              <a:ahLst/>
              <a:cxnLst/>
              <a:rect l="l" t="t" r="r" b="b"/>
              <a:pathLst>
                <a:path w="15646" h="42876" extrusionOk="0">
                  <a:moveTo>
                    <a:pt x="298" y="1"/>
                  </a:moveTo>
                  <a:lnTo>
                    <a:pt x="1" y="108"/>
                  </a:lnTo>
                  <a:lnTo>
                    <a:pt x="15372" y="42875"/>
                  </a:lnTo>
                  <a:lnTo>
                    <a:pt x="15645" y="4282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7;p19">
              <a:extLst>
                <a:ext uri="{FF2B5EF4-FFF2-40B4-BE49-F238E27FC236}">
                  <a16:creationId xmlns:a16="http://schemas.microsoft.com/office/drawing/2014/main" id="{E505D22F-C875-236D-387A-810C71031E5E}"/>
                </a:ext>
              </a:extLst>
            </p:cNvPr>
            <p:cNvSpPr/>
            <p:nvPr/>
          </p:nvSpPr>
          <p:spPr>
            <a:xfrm>
              <a:off x="550707" y="3713803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3" y="1"/>
                  </a:moveTo>
                  <a:cubicBezTo>
                    <a:pt x="6942" y="1"/>
                    <a:pt x="1" y="1084"/>
                    <a:pt x="1" y="2418"/>
                  </a:cubicBezTo>
                  <a:cubicBezTo>
                    <a:pt x="1" y="3751"/>
                    <a:pt x="6942" y="4823"/>
                    <a:pt x="15503" y="4823"/>
                  </a:cubicBezTo>
                  <a:cubicBezTo>
                    <a:pt x="24075" y="4823"/>
                    <a:pt x="31016" y="3751"/>
                    <a:pt x="31016" y="2418"/>
                  </a:cubicBezTo>
                  <a:cubicBezTo>
                    <a:pt x="31016" y="1084"/>
                    <a:pt x="24075" y="1"/>
                    <a:pt x="15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8;p19">
              <a:extLst>
                <a:ext uri="{FF2B5EF4-FFF2-40B4-BE49-F238E27FC236}">
                  <a16:creationId xmlns:a16="http://schemas.microsoft.com/office/drawing/2014/main" id="{213A94B0-EBFE-449F-2DC1-CABD5D721C7A}"/>
                </a:ext>
              </a:extLst>
            </p:cNvPr>
            <p:cNvSpPr/>
            <p:nvPr/>
          </p:nvSpPr>
          <p:spPr>
            <a:xfrm>
              <a:off x="489925" y="3808769"/>
              <a:ext cx="1305646" cy="266229"/>
            </a:xfrm>
            <a:custGeom>
              <a:avLst/>
              <a:gdLst/>
              <a:ahLst/>
              <a:cxnLst/>
              <a:rect l="l" t="t" r="r" b="b"/>
              <a:pathLst>
                <a:path w="33231" h="6776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547" y="1"/>
                    <a:pt x="0" y="6751"/>
                    <a:pt x="17061" y="6775"/>
                  </a:cubicBezTo>
                  <a:lnTo>
                    <a:pt x="17121" y="6775"/>
                  </a:lnTo>
                  <a:cubicBezTo>
                    <a:pt x="33230" y="6751"/>
                    <a:pt x="32671" y="667"/>
                    <a:pt x="32551" y="12"/>
                  </a:cubicBezTo>
                  <a:lnTo>
                    <a:pt x="32551" y="12"/>
                  </a:lnTo>
                  <a:cubicBezTo>
                    <a:pt x="32337" y="1310"/>
                    <a:pt x="25479" y="2417"/>
                    <a:pt x="17038" y="2417"/>
                  </a:cubicBezTo>
                  <a:lnTo>
                    <a:pt x="17026" y="2417"/>
                  </a:lnTo>
                  <a:cubicBezTo>
                    <a:pt x="8465" y="2417"/>
                    <a:pt x="1548" y="1334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9;p19">
              <a:extLst>
                <a:ext uri="{FF2B5EF4-FFF2-40B4-BE49-F238E27FC236}">
                  <a16:creationId xmlns:a16="http://schemas.microsoft.com/office/drawing/2014/main" id="{4B8299E5-3067-648E-744D-681B9663B5E4}"/>
                </a:ext>
              </a:extLst>
            </p:cNvPr>
            <p:cNvSpPr/>
            <p:nvPr/>
          </p:nvSpPr>
          <p:spPr>
            <a:xfrm>
              <a:off x="1154645" y="1694783"/>
              <a:ext cx="1535807" cy="301944"/>
            </a:xfrm>
            <a:custGeom>
              <a:avLst/>
              <a:gdLst/>
              <a:ahLst/>
              <a:cxnLst/>
              <a:rect l="l" t="t" r="r" b="b"/>
              <a:pathLst>
                <a:path w="39089" h="7685" extrusionOk="0">
                  <a:moveTo>
                    <a:pt x="38696" y="0"/>
                  </a:moveTo>
                  <a:lnTo>
                    <a:pt x="37970" y="60"/>
                  </a:lnTo>
                  <a:cubicBezTo>
                    <a:pt x="37981" y="60"/>
                    <a:pt x="29826" y="1227"/>
                    <a:pt x="21217" y="4822"/>
                  </a:cubicBezTo>
                  <a:cubicBezTo>
                    <a:pt x="18876" y="5799"/>
                    <a:pt x="16444" y="6142"/>
                    <a:pt x="14089" y="6142"/>
                  </a:cubicBezTo>
                  <a:cubicBezTo>
                    <a:pt x="8520" y="6142"/>
                    <a:pt x="3378" y="4222"/>
                    <a:pt x="863" y="4222"/>
                  </a:cubicBezTo>
                  <a:cubicBezTo>
                    <a:pt x="527" y="4222"/>
                    <a:pt x="238" y="4256"/>
                    <a:pt x="1" y="4334"/>
                  </a:cubicBezTo>
                  <a:lnTo>
                    <a:pt x="655" y="5263"/>
                  </a:lnTo>
                  <a:cubicBezTo>
                    <a:pt x="847" y="5210"/>
                    <a:pt x="1071" y="5186"/>
                    <a:pt x="1327" y="5186"/>
                  </a:cubicBezTo>
                  <a:cubicBezTo>
                    <a:pt x="3927" y="5186"/>
                    <a:pt x="9721" y="7685"/>
                    <a:pt x="15896" y="7685"/>
                  </a:cubicBezTo>
                  <a:cubicBezTo>
                    <a:pt x="17964" y="7685"/>
                    <a:pt x="20075" y="7404"/>
                    <a:pt x="22122" y="6656"/>
                  </a:cubicBezTo>
                  <a:cubicBezTo>
                    <a:pt x="30897" y="3453"/>
                    <a:pt x="39089" y="2667"/>
                    <a:pt x="39089" y="2667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60;p19">
              <a:extLst>
                <a:ext uri="{FF2B5EF4-FFF2-40B4-BE49-F238E27FC236}">
                  <a16:creationId xmlns:a16="http://schemas.microsoft.com/office/drawing/2014/main" id="{FB88E022-FC63-8ED0-AE35-145963D52818}"/>
                </a:ext>
              </a:extLst>
            </p:cNvPr>
            <p:cNvSpPr/>
            <p:nvPr/>
          </p:nvSpPr>
          <p:spPr>
            <a:xfrm>
              <a:off x="2782618" y="1417314"/>
              <a:ext cx="1507282" cy="367322"/>
            </a:xfrm>
            <a:custGeom>
              <a:avLst/>
              <a:gdLst/>
              <a:ahLst/>
              <a:cxnLst/>
              <a:rect l="l" t="t" r="r" b="b"/>
              <a:pathLst>
                <a:path w="38363" h="9349" extrusionOk="0">
                  <a:moveTo>
                    <a:pt x="38301" y="1"/>
                  </a:moveTo>
                  <a:cubicBezTo>
                    <a:pt x="35559" y="1"/>
                    <a:pt x="28391" y="6495"/>
                    <a:pt x="19938" y="6495"/>
                  </a:cubicBezTo>
                  <a:cubicBezTo>
                    <a:pt x="19346" y="6495"/>
                    <a:pt x="18748" y="6464"/>
                    <a:pt x="18145" y="6396"/>
                  </a:cubicBezTo>
                  <a:cubicBezTo>
                    <a:pt x="15293" y="6081"/>
                    <a:pt x="12548" y="5972"/>
                    <a:pt x="10115" y="5972"/>
                  </a:cubicBezTo>
                  <a:cubicBezTo>
                    <a:pt x="4624" y="5972"/>
                    <a:pt x="715" y="6526"/>
                    <a:pt x="715" y="6526"/>
                  </a:cubicBezTo>
                  <a:lnTo>
                    <a:pt x="0" y="6681"/>
                  </a:lnTo>
                  <a:lnTo>
                    <a:pt x="393" y="9348"/>
                  </a:lnTo>
                  <a:cubicBezTo>
                    <a:pt x="393" y="9348"/>
                    <a:pt x="6029" y="8278"/>
                    <a:pt x="13309" y="8278"/>
                  </a:cubicBezTo>
                  <a:cubicBezTo>
                    <a:pt x="14748" y="8278"/>
                    <a:pt x="16252" y="8319"/>
                    <a:pt x="17788" y="8420"/>
                  </a:cubicBezTo>
                  <a:cubicBezTo>
                    <a:pt x="18132" y="8442"/>
                    <a:pt x="18474" y="8453"/>
                    <a:pt x="18814" y="8453"/>
                  </a:cubicBezTo>
                  <a:cubicBezTo>
                    <a:pt x="27694" y="8453"/>
                    <a:pt x="35219" y="1096"/>
                    <a:pt x="38005" y="1073"/>
                  </a:cubicBezTo>
                  <a:lnTo>
                    <a:pt x="38362" y="2"/>
                  </a:lnTo>
                  <a:cubicBezTo>
                    <a:pt x="38342" y="1"/>
                    <a:pt x="38321" y="1"/>
                    <a:pt x="38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61;p19">
              <a:extLst>
                <a:ext uri="{FF2B5EF4-FFF2-40B4-BE49-F238E27FC236}">
                  <a16:creationId xmlns:a16="http://schemas.microsoft.com/office/drawing/2014/main" id="{FFDA18E8-89A2-7F4C-2828-98B3A354F69E}"/>
                </a:ext>
              </a:extLst>
            </p:cNvPr>
            <p:cNvSpPr/>
            <p:nvPr/>
          </p:nvSpPr>
          <p:spPr>
            <a:xfrm>
              <a:off x="4236532" y="1576873"/>
              <a:ext cx="115591" cy="115591"/>
            </a:xfrm>
            <a:custGeom>
              <a:avLst/>
              <a:gdLst/>
              <a:ahLst/>
              <a:cxnLst/>
              <a:rect l="l" t="t" r="r" b="b"/>
              <a:pathLst>
                <a:path w="2942" h="2942" extrusionOk="0">
                  <a:moveTo>
                    <a:pt x="1477" y="644"/>
                  </a:moveTo>
                  <a:cubicBezTo>
                    <a:pt x="1930" y="644"/>
                    <a:pt x="2311" y="1013"/>
                    <a:pt x="2311" y="1477"/>
                  </a:cubicBezTo>
                  <a:cubicBezTo>
                    <a:pt x="2311" y="1930"/>
                    <a:pt x="1930" y="2311"/>
                    <a:pt x="1477" y="2311"/>
                  </a:cubicBezTo>
                  <a:cubicBezTo>
                    <a:pt x="1013" y="2311"/>
                    <a:pt x="644" y="1930"/>
                    <a:pt x="644" y="1477"/>
                  </a:cubicBezTo>
                  <a:cubicBezTo>
                    <a:pt x="644" y="1013"/>
                    <a:pt x="1013" y="644"/>
                    <a:pt x="1477" y="644"/>
                  </a:cubicBezTo>
                  <a:close/>
                  <a:moveTo>
                    <a:pt x="1477" y="1"/>
                  </a:moveTo>
                  <a:cubicBezTo>
                    <a:pt x="656" y="1"/>
                    <a:pt x="1" y="656"/>
                    <a:pt x="1" y="1477"/>
                  </a:cubicBezTo>
                  <a:cubicBezTo>
                    <a:pt x="1" y="2287"/>
                    <a:pt x="656" y="2942"/>
                    <a:pt x="1477" y="2942"/>
                  </a:cubicBezTo>
                  <a:cubicBezTo>
                    <a:pt x="2275" y="2942"/>
                    <a:pt x="2942" y="2287"/>
                    <a:pt x="2942" y="1477"/>
                  </a:cubicBezTo>
                  <a:cubicBezTo>
                    <a:pt x="2942" y="656"/>
                    <a:pt x="2287" y="1"/>
                    <a:pt x="1477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62;p19">
              <a:extLst>
                <a:ext uri="{FF2B5EF4-FFF2-40B4-BE49-F238E27FC236}">
                  <a16:creationId xmlns:a16="http://schemas.microsoft.com/office/drawing/2014/main" id="{A9DAC552-472C-7164-4705-043724ED075F}"/>
                </a:ext>
              </a:extLst>
            </p:cNvPr>
            <p:cNvSpPr/>
            <p:nvPr/>
          </p:nvSpPr>
          <p:spPr>
            <a:xfrm>
              <a:off x="4288474" y="1678399"/>
              <a:ext cx="614731" cy="1684087"/>
            </a:xfrm>
            <a:custGeom>
              <a:avLst/>
              <a:gdLst/>
              <a:ahLst/>
              <a:cxnLst/>
              <a:rect l="l" t="t" r="r" b="b"/>
              <a:pathLst>
                <a:path w="15646" h="42863" extrusionOk="0">
                  <a:moveTo>
                    <a:pt x="298" y="1"/>
                  </a:moveTo>
                  <a:lnTo>
                    <a:pt x="1" y="108"/>
                  </a:lnTo>
                  <a:lnTo>
                    <a:pt x="15395" y="42863"/>
                  </a:lnTo>
                  <a:lnTo>
                    <a:pt x="15645" y="427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63;p19">
              <a:extLst>
                <a:ext uri="{FF2B5EF4-FFF2-40B4-BE49-F238E27FC236}">
                  <a16:creationId xmlns:a16="http://schemas.microsoft.com/office/drawing/2014/main" id="{98C8275B-7043-8A65-4E5E-EAE93CB3F9EF}"/>
                </a:ext>
              </a:extLst>
            </p:cNvPr>
            <p:cNvSpPr/>
            <p:nvPr/>
          </p:nvSpPr>
          <p:spPr>
            <a:xfrm>
              <a:off x="3685008" y="1678399"/>
              <a:ext cx="615203" cy="1684087"/>
            </a:xfrm>
            <a:custGeom>
              <a:avLst/>
              <a:gdLst/>
              <a:ahLst/>
              <a:cxnLst/>
              <a:rect l="l" t="t" r="r" b="b"/>
              <a:pathLst>
                <a:path w="15658" h="42863" extrusionOk="0">
                  <a:moveTo>
                    <a:pt x="15360" y="1"/>
                  </a:moveTo>
                  <a:lnTo>
                    <a:pt x="0" y="42827"/>
                  </a:lnTo>
                  <a:lnTo>
                    <a:pt x="286" y="42863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64;p19">
              <a:extLst>
                <a:ext uri="{FF2B5EF4-FFF2-40B4-BE49-F238E27FC236}">
                  <a16:creationId xmlns:a16="http://schemas.microsoft.com/office/drawing/2014/main" id="{911E2097-6762-B20B-4009-FC102C2D9D8F}"/>
                </a:ext>
              </a:extLst>
            </p:cNvPr>
            <p:cNvSpPr/>
            <p:nvPr/>
          </p:nvSpPr>
          <p:spPr>
            <a:xfrm>
              <a:off x="3685008" y="3266128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2" y="0"/>
                  </a:moveTo>
                  <a:cubicBezTo>
                    <a:pt x="6942" y="0"/>
                    <a:pt x="0" y="1084"/>
                    <a:pt x="0" y="2417"/>
                  </a:cubicBezTo>
                  <a:cubicBezTo>
                    <a:pt x="0" y="3739"/>
                    <a:pt x="6942" y="4822"/>
                    <a:pt x="15502" y="4822"/>
                  </a:cubicBezTo>
                  <a:cubicBezTo>
                    <a:pt x="24075" y="4822"/>
                    <a:pt x="31016" y="3739"/>
                    <a:pt x="31016" y="2417"/>
                  </a:cubicBezTo>
                  <a:cubicBezTo>
                    <a:pt x="31016" y="1084"/>
                    <a:pt x="24075" y="0"/>
                    <a:pt x="1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65;p19">
              <a:extLst>
                <a:ext uri="{FF2B5EF4-FFF2-40B4-BE49-F238E27FC236}">
                  <a16:creationId xmlns:a16="http://schemas.microsoft.com/office/drawing/2014/main" id="{AC2501D7-8D60-68DE-1E90-6C1D984FDF00}"/>
                </a:ext>
              </a:extLst>
            </p:cNvPr>
            <p:cNvSpPr/>
            <p:nvPr/>
          </p:nvSpPr>
          <p:spPr>
            <a:xfrm>
              <a:off x="3657858" y="3360150"/>
              <a:ext cx="1306117" cy="266229"/>
            </a:xfrm>
            <a:custGeom>
              <a:avLst/>
              <a:gdLst/>
              <a:ahLst/>
              <a:cxnLst/>
              <a:rect l="l" t="t" r="r" b="b"/>
              <a:pathLst>
                <a:path w="33243" h="6776" extrusionOk="0">
                  <a:moveTo>
                    <a:pt x="31695" y="0"/>
                  </a:moveTo>
                  <a:cubicBezTo>
                    <a:pt x="31695" y="1346"/>
                    <a:pt x="24778" y="2417"/>
                    <a:pt x="16217" y="2417"/>
                  </a:cubicBezTo>
                  <a:lnTo>
                    <a:pt x="16193" y="2417"/>
                  </a:lnTo>
                  <a:cubicBezTo>
                    <a:pt x="7764" y="2417"/>
                    <a:pt x="894" y="1310"/>
                    <a:pt x="691" y="24"/>
                  </a:cubicBezTo>
                  <a:lnTo>
                    <a:pt x="691" y="24"/>
                  </a:lnTo>
                  <a:cubicBezTo>
                    <a:pt x="572" y="679"/>
                    <a:pt x="1" y="6763"/>
                    <a:pt x="16122" y="6775"/>
                  </a:cubicBezTo>
                  <a:lnTo>
                    <a:pt x="16181" y="6775"/>
                  </a:lnTo>
                  <a:cubicBezTo>
                    <a:pt x="33242" y="6763"/>
                    <a:pt x="31695" y="1"/>
                    <a:pt x="31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66;p19">
              <a:extLst>
                <a:ext uri="{FF2B5EF4-FFF2-40B4-BE49-F238E27FC236}">
                  <a16:creationId xmlns:a16="http://schemas.microsoft.com/office/drawing/2014/main" id="{D2173845-689C-5F2F-3BB1-EB6CF6CDD15C}"/>
                </a:ext>
              </a:extLst>
            </p:cNvPr>
            <p:cNvSpPr/>
            <p:nvPr/>
          </p:nvSpPr>
          <p:spPr>
            <a:xfrm>
              <a:off x="1093352" y="1864597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67;p19">
              <a:extLst>
                <a:ext uri="{FF2B5EF4-FFF2-40B4-BE49-F238E27FC236}">
                  <a16:creationId xmlns:a16="http://schemas.microsoft.com/office/drawing/2014/main" id="{36DEAD9E-1ACD-925E-4657-8218E2E89D1B}"/>
                </a:ext>
              </a:extLst>
            </p:cNvPr>
            <p:cNvSpPr/>
            <p:nvPr/>
          </p:nvSpPr>
          <p:spPr>
            <a:xfrm>
              <a:off x="1144351" y="1969385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68;p19">
              <a:extLst>
                <a:ext uri="{FF2B5EF4-FFF2-40B4-BE49-F238E27FC236}">
                  <a16:creationId xmlns:a16="http://schemas.microsoft.com/office/drawing/2014/main" id="{21842B5C-49E5-4A13-2AA1-4ACF52E5A234}"/>
                </a:ext>
              </a:extLst>
            </p:cNvPr>
            <p:cNvSpPr/>
            <p:nvPr/>
          </p:nvSpPr>
          <p:spPr>
            <a:xfrm>
              <a:off x="1102271" y="2025491"/>
              <a:ext cx="115552" cy="115591"/>
            </a:xfrm>
            <a:custGeom>
              <a:avLst/>
              <a:gdLst/>
              <a:ahLst/>
              <a:cxnLst/>
              <a:rect l="l" t="t" r="r" b="b"/>
              <a:pathLst>
                <a:path w="2941" h="2942" extrusionOk="0">
                  <a:moveTo>
                    <a:pt x="1476" y="620"/>
                  </a:moveTo>
                  <a:cubicBezTo>
                    <a:pt x="1929" y="620"/>
                    <a:pt x="2310" y="1013"/>
                    <a:pt x="2310" y="1454"/>
                  </a:cubicBezTo>
                  <a:cubicBezTo>
                    <a:pt x="2310" y="1918"/>
                    <a:pt x="1929" y="2287"/>
                    <a:pt x="1476" y="2287"/>
                  </a:cubicBezTo>
                  <a:cubicBezTo>
                    <a:pt x="1012" y="2287"/>
                    <a:pt x="643" y="1918"/>
                    <a:pt x="643" y="1454"/>
                  </a:cubicBezTo>
                  <a:cubicBezTo>
                    <a:pt x="643" y="989"/>
                    <a:pt x="1012" y="620"/>
                    <a:pt x="1476" y="620"/>
                  </a:cubicBezTo>
                  <a:close/>
                  <a:moveTo>
                    <a:pt x="1476" y="1"/>
                  </a:moveTo>
                  <a:cubicBezTo>
                    <a:pt x="655" y="1"/>
                    <a:pt x="0" y="656"/>
                    <a:pt x="0" y="1465"/>
                  </a:cubicBezTo>
                  <a:cubicBezTo>
                    <a:pt x="0" y="2287"/>
                    <a:pt x="655" y="2942"/>
                    <a:pt x="1476" y="2942"/>
                  </a:cubicBezTo>
                  <a:cubicBezTo>
                    <a:pt x="2274" y="2942"/>
                    <a:pt x="2941" y="2287"/>
                    <a:pt x="2941" y="1465"/>
                  </a:cubicBezTo>
                  <a:cubicBezTo>
                    <a:pt x="2941" y="656"/>
                    <a:pt x="2286" y="1"/>
                    <a:pt x="1476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69;p19">
              <a:extLst>
                <a:ext uri="{FF2B5EF4-FFF2-40B4-BE49-F238E27FC236}">
                  <a16:creationId xmlns:a16="http://schemas.microsoft.com/office/drawing/2014/main" id="{FE456B1D-77E4-0189-7C32-C8E12C9F9F7B}"/>
                </a:ext>
              </a:extLst>
            </p:cNvPr>
            <p:cNvSpPr/>
            <p:nvPr/>
          </p:nvSpPr>
          <p:spPr>
            <a:xfrm>
              <a:off x="2098212" y="4445903"/>
              <a:ext cx="1266827" cy="141326"/>
            </a:xfrm>
            <a:custGeom>
              <a:avLst/>
              <a:gdLst/>
              <a:ahLst/>
              <a:cxnLst/>
              <a:rect l="l" t="t" r="r" b="b"/>
              <a:pathLst>
                <a:path w="32243" h="3597" extrusionOk="0">
                  <a:moveTo>
                    <a:pt x="0" y="1"/>
                  </a:moveTo>
                  <a:lnTo>
                    <a:pt x="0" y="3596"/>
                  </a:lnTo>
                  <a:lnTo>
                    <a:pt x="32243" y="3596"/>
                  </a:lnTo>
                  <a:lnTo>
                    <a:pt x="32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0;p19">
              <a:extLst>
                <a:ext uri="{FF2B5EF4-FFF2-40B4-BE49-F238E27FC236}">
                  <a16:creationId xmlns:a16="http://schemas.microsoft.com/office/drawing/2014/main" id="{15BE290E-85C8-2BB6-C35B-DE05795A38EA}"/>
                </a:ext>
              </a:extLst>
            </p:cNvPr>
            <p:cNvSpPr/>
            <p:nvPr/>
          </p:nvSpPr>
          <p:spPr>
            <a:xfrm>
              <a:off x="4227627" y="1417322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1;p19">
              <a:extLst>
                <a:ext uri="{FF2B5EF4-FFF2-40B4-BE49-F238E27FC236}">
                  <a16:creationId xmlns:a16="http://schemas.microsoft.com/office/drawing/2014/main" id="{252F9F0C-916A-DD9B-ED0A-E7A7F2FAC2CF}"/>
                </a:ext>
              </a:extLst>
            </p:cNvPr>
            <p:cNvSpPr/>
            <p:nvPr/>
          </p:nvSpPr>
          <p:spPr>
            <a:xfrm>
              <a:off x="4278626" y="1522110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A950C75-8CAB-818B-506F-467284A1AB1B}"/>
                  </a:ext>
                </a:extLst>
              </p:cNvPr>
              <p:cNvSpPr txBox="1"/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A950C75-8CAB-818B-506F-467284A1A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6D784A8-F373-28AF-B8C7-071693EDCE86}"/>
                  </a:ext>
                </a:extLst>
              </p:cNvPr>
              <p:cNvSpPr txBox="1"/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6D784A8-F373-28AF-B8C7-071693EDC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068394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6213F-2990-C4C8-5952-C7F168AC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PLATAN conference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9971E-E0E4-4D59-8626-3022C85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192</a:t>
            </a:fld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727038-7B3C-AB97-CDAB-23F707DC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atoms: probes of nuclear radii</a:t>
            </a:r>
            <a:endParaRPr lang="en-BE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E4674E1-3E92-DE7D-2503-31762C9F4AEC}"/>
              </a:ext>
            </a:extLst>
          </p:cNvPr>
          <p:cNvSpPr/>
          <p:nvPr/>
        </p:nvSpPr>
        <p:spPr>
          <a:xfrm>
            <a:off x="8417728" y="3243021"/>
            <a:ext cx="914400" cy="91440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386951-4F70-BA17-7A5C-6B2FB4DDF0D8}"/>
              </a:ext>
            </a:extLst>
          </p:cNvPr>
          <p:cNvGrpSpPr/>
          <p:nvPr/>
        </p:nvGrpSpPr>
        <p:grpSpPr>
          <a:xfrm>
            <a:off x="-13985072" y="-19251219"/>
            <a:ext cx="45720000" cy="45902880"/>
            <a:chOff x="6581831" y="1390083"/>
            <a:chExt cx="4572000" cy="4585716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8F55C18-86D1-8FD3-4585-E644F10FABB0}"/>
                </a:ext>
              </a:extLst>
            </p:cNvPr>
            <p:cNvSpPr/>
            <p:nvPr/>
          </p:nvSpPr>
          <p:spPr>
            <a:xfrm>
              <a:off x="7953431" y="2777775"/>
              <a:ext cx="1828800" cy="18288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908F8325-83B5-647E-8A7A-935264F6FE0B}"/>
                </a:ext>
              </a:extLst>
            </p:cNvPr>
            <p:cNvSpPr/>
            <p:nvPr/>
          </p:nvSpPr>
          <p:spPr>
            <a:xfrm>
              <a:off x="6581831" y="1403799"/>
              <a:ext cx="4572000" cy="45720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53FA078-3696-6A3C-B787-73AAB0083D8E}"/>
                </a:ext>
              </a:extLst>
            </p:cNvPr>
            <p:cNvSpPr/>
            <p:nvPr/>
          </p:nvSpPr>
          <p:spPr>
            <a:xfrm>
              <a:off x="7057319" y="1860999"/>
              <a:ext cx="3657600" cy="36576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82430AFE-4F7C-5F92-7394-EDA7D53C1459}"/>
                </a:ext>
              </a:extLst>
            </p:cNvPr>
            <p:cNvSpPr/>
            <p:nvPr/>
          </p:nvSpPr>
          <p:spPr>
            <a:xfrm>
              <a:off x="7505375" y="2327343"/>
              <a:ext cx="2743200" cy="27432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4746A03-8AA2-AABF-CB7E-3A113540723B}"/>
                </a:ext>
              </a:extLst>
            </p:cNvPr>
            <p:cNvSpPr/>
            <p:nvPr/>
          </p:nvSpPr>
          <p:spPr>
            <a:xfrm>
              <a:off x="8772982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60A8E030-179E-7A10-14D9-117F7A1A2FCF}"/>
                </a:ext>
              </a:extLst>
            </p:cNvPr>
            <p:cNvSpPr/>
            <p:nvPr/>
          </p:nvSpPr>
          <p:spPr>
            <a:xfrm>
              <a:off x="8939658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D24A5793-8903-DAAD-2A63-E9BE956180A9}"/>
                </a:ext>
              </a:extLst>
            </p:cNvPr>
            <p:cNvSpPr/>
            <p:nvPr/>
          </p:nvSpPr>
          <p:spPr>
            <a:xfrm>
              <a:off x="8776391" y="13900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3710B9F-10D1-A8AC-A5EA-EB1DA84EF88B}"/>
                </a:ext>
              </a:extLst>
            </p:cNvPr>
            <p:cNvSpPr/>
            <p:nvPr/>
          </p:nvSpPr>
          <p:spPr>
            <a:xfrm>
              <a:off x="74825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227EE138-8224-CF2E-ACD8-7A58F9182B63}"/>
                </a:ext>
              </a:extLst>
            </p:cNvPr>
            <p:cNvSpPr/>
            <p:nvPr/>
          </p:nvSpPr>
          <p:spPr>
            <a:xfrm>
              <a:off x="74825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6F1F5469-4940-BD75-26AC-FF3B7B6DA055}"/>
                </a:ext>
              </a:extLst>
            </p:cNvPr>
            <p:cNvSpPr/>
            <p:nvPr/>
          </p:nvSpPr>
          <p:spPr>
            <a:xfrm>
              <a:off x="1022114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0175534-A77C-B957-CD0E-12FFC5AB6E4B}"/>
                </a:ext>
              </a:extLst>
            </p:cNvPr>
            <p:cNvSpPr/>
            <p:nvPr/>
          </p:nvSpPr>
          <p:spPr>
            <a:xfrm>
              <a:off x="1022114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C2F761E-6947-EAC0-4222-3B14A2D70357}"/>
                </a:ext>
              </a:extLst>
            </p:cNvPr>
            <p:cNvSpPr/>
            <p:nvPr/>
          </p:nvSpPr>
          <p:spPr>
            <a:xfrm>
              <a:off x="1068339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EC4C3AC-A470-AC7D-63E1-57366B9DAAFB}"/>
                </a:ext>
              </a:extLst>
            </p:cNvPr>
            <p:cNvSpPr/>
            <p:nvPr/>
          </p:nvSpPr>
          <p:spPr>
            <a:xfrm>
              <a:off x="1068339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29A29A85-1D5E-04BA-22F6-7F9E0EED145D}"/>
                </a:ext>
              </a:extLst>
            </p:cNvPr>
            <p:cNvSpPr/>
            <p:nvPr/>
          </p:nvSpPr>
          <p:spPr>
            <a:xfrm>
              <a:off x="70253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A618446C-D963-23F7-4F89-1E56C66DF10D}"/>
                </a:ext>
              </a:extLst>
            </p:cNvPr>
            <p:cNvSpPr/>
            <p:nvPr/>
          </p:nvSpPr>
          <p:spPr>
            <a:xfrm>
              <a:off x="70253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5F977FE-77F3-63D3-FA65-42201BC3D1FB}"/>
                </a:ext>
              </a:extLst>
            </p:cNvPr>
            <p:cNvSpPr/>
            <p:nvPr/>
          </p:nvSpPr>
          <p:spPr>
            <a:xfrm>
              <a:off x="8769629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8A895F0E-8111-7959-1833-8AF279F51EEB}"/>
                </a:ext>
              </a:extLst>
            </p:cNvPr>
            <p:cNvSpPr/>
            <p:nvPr/>
          </p:nvSpPr>
          <p:spPr>
            <a:xfrm>
              <a:off x="8936305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44E752ED-CB1E-9E36-7EF4-C394A8C8FEC5}"/>
                </a:ext>
              </a:extLst>
            </p:cNvPr>
            <p:cNvSpPr/>
            <p:nvPr/>
          </p:nvSpPr>
          <p:spPr>
            <a:xfrm>
              <a:off x="8772982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FEE76BE-8D27-83E3-012B-9F75BD4DBDAB}"/>
                </a:ext>
              </a:extLst>
            </p:cNvPr>
            <p:cNvSpPr/>
            <p:nvPr/>
          </p:nvSpPr>
          <p:spPr>
            <a:xfrm>
              <a:off x="8939658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365FBA06-AFFD-BFE9-3581-DF0653E49AA0}"/>
                </a:ext>
              </a:extLst>
            </p:cNvPr>
            <p:cNvSpPr/>
            <p:nvPr/>
          </p:nvSpPr>
          <p:spPr>
            <a:xfrm>
              <a:off x="8769629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477A03EB-2A2D-D1B1-2096-BF0981CD9C7E}"/>
                </a:ext>
              </a:extLst>
            </p:cNvPr>
            <p:cNvSpPr/>
            <p:nvPr/>
          </p:nvSpPr>
          <p:spPr>
            <a:xfrm>
              <a:off x="8936305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C7CCB16-CE0C-0F5C-03ED-CBE79DF245B7}"/>
                </a:ext>
              </a:extLst>
            </p:cNvPr>
            <p:cNvSpPr/>
            <p:nvPr/>
          </p:nvSpPr>
          <p:spPr>
            <a:xfrm>
              <a:off x="8769629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348E6E6-1921-1BD2-67E5-17CF9479334B}"/>
                </a:ext>
              </a:extLst>
            </p:cNvPr>
            <p:cNvSpPr/>
            <p:nvPr/>
          </p:nvSpPr>
          <p:spPr>
            <a:xfrm>
              <a:off x="8936305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ACDE94-D840-42C8-D20D-57616C023DB6}"/>
              </a:ext>
            </a:extLst>
          </p:cNvPr>
          <p:cNvSpPr txBox="1"/>
          <p:nvPr/>
        </p:nvSpPr>
        <p:spPr>
          <a:xfrm>
            <a:off x="6478597" y="1810672"/>
            <a:ext cx="8291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K</a:t>
            </a:r>
            <a:endParaRPr lang="LID4096" sz="3900" dirty="0">
              <a:solidFill>
                <a:srgbClr val="000000"/>
              </a:solidFill>
            </a:endParaRPr>
          </a:p>
        </p:txBody>
      </p:sp>
      <p:grpSp>
        <p:nvGrpSpPr>
          <p:cNvPr id="12" name="Google Shape;448;p19">
            <a:extLst>
              <a:ext uri="{FF2B5EF4-FFF2-40B4-BE49-F238E27FC236}">
                <a16:creationId xmlns:a16="http://schemas.microsoft.com/office/drawing/2014/main" id="{0A731DB5-E691-14B3-290E-A7B88CE450B3}"/>
              </a:ext>
            </a:extLst>
          </p:cNvPr>
          <p:cNvGrpSpPr/>
          <p:nvPr/>
        </p:nvGrpSpPr>
        <p:grpSpPr>
          <a:xfrm>
            <a:off x="3276000" y="2978519"/>
            <a:ext cx="1281206" cy="1443404"/>
            <a:chOff x="489925" y="1417314"/>
            <a:chExt cx="4474050" cy="3324759"/>
          </a:xfrm>
        </p:grpSpPr>
        <p:sp>
          <p:nvSpPr>
            <p:cNvPr id="13" name="Google Shape;449;p19">
              <a:extLst>
                <a:ext uri="{FF2B5EF4-FFF2-40B4-BE49-F238E27FC236}">
                  <a16:creationId xmlns:a16="http://schemas.microsoft.com/office/drawing/2014/main" id="{9BD06BCB-95E2-2C4B-9F60-9C3A0E9E38C3}"/>
                </a:ext>
              </a:extLst>
            </p:cNvPr>
            <p:cNvSpPr/>
            <p:nvPr/>
          </p:nvSpPr>
          <p:spPr>
            <a:xfrm>
              <a:off x="1142937" y="4591867"/>
              <a:ext cx="3168424" cy="150206"/>
            </a:xfrm>
            <a:custGeom>
              <a:avLst/>
              <a:gdLst/>
              <a:ahLst/>
              <a:cxnLst/>
              <a:rect l="l" t="t" r="r" b="b"/>
              <a:pathLst>
                <a:path w="80642" h="3823" extrusionOk="0">
                  <a:moveTo>
                    <a:pt x="1" y="1"/>
                  </a:moveTo>
                  <a:lnTo>
                    <a:pt x="1" y="3822"/>
                  </a:lnTo>
                  <a:lnTo>
                    <a:pt x="80642" y="3822"/>
                  </a:lnTo>
                  <a:lnTo>
                    <a:pt x="806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0;p19">
              <a:extLst>
                <a:ext uri="{FF2B5EF4-FFF2-40B4-BE49-F238E27FC236}">
                  <a16:creationId xmlns:a16="http://schemas.microsoft.com/office/drawing/2014/main" id="{20379953-4203-2151-C627-5AD133E1419B}"/>
                </a:ext>
              </a:extLst>
            </p:cNvPr>
            <p:cNvSpPr/>
            <p:nvPr/>
          </p:nvSpPr>
          <p:spPr>
            <a:xfrm>
              <a:off x="2684351" y="1949739"/>
              <a:ext cx="107655" cy="2232811"/>
            </a:xfrm>
            <a:custGeom>
              <a:avLst/>
              <a:gdLst/>
              <a:ahLst/>
              <a:cxnLst/>
              <a:rect l="l" t="t" r="r" b="b"/>
              <a:pathLst>
                <a:path w="2740" h="56829" extrusionOk="0">
                  <a:moveTo>
                    <a:pt x="1" y="0"/>
                  </a:moveTo>
                  <a:lnTo>
                    <a:pt x="1" y="56829"/>
                  </a:lnTo>
                  <a:lnTo>
                    <a:pt x="2739" y="5682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1;p19">
              <a:extLst>
                <a:ext uri="{FF2B5EF4-FFF2-40B4-BE49-F238E27FC236}">
                  <a16:creationId xmlns:a16="http://schemas.microsoft.com/office/drawing/2014/main" id="{2577D087-F510-DF8F-788C-08A390259841}"/>
                </a:ext>
              </a:extLst>
            </p:cNvPr>
            <p:cNvSpPr/>
            <p:nvPr/>
          </p:nvSpPr>
          <p:spPr>
            <a:xfrm>
              <a:off x="2256318" y="4314005"/>
              <a:ext cx="964177" cy="131464"/>
            </a:xfrm>
            <a:custGeom>
              <a:avLst/>
              <a:gdLst/>
              <a:ahLst/>
              <a:cxnLst/>
              <a:rect l="l" t="t" r="r" b="b"/>
              <a:pathLst>
                <a:path w="24540" h="3346" extrusionOk="0">
                  <a:moveTo>
                    <a:pt x="1" y="0"/>
                  </a:moveTo>
                  <a:lnTo>
                    <a:pt x="1" y="3346"/>
                  </a:lnTo>
                  <a:lnTo>
                    <a:pt x="24540" y="3346"/>
                  </a:lnTo>
                  <a:lnTo>
                    <a:pt x="2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2;p19">
              <a:extLst>
                <a:ext uri="{FF2B5EF4-FFF2-40B4-BE49-F238E27FC236}">
                  <a16:creationId xmlns:a16="http://schemas.microsoft.com/office/drawing/2014/main" id="{DDB85160-89A2-2678-1E4B-D211EFCD020D}"/>
                </a:ext>
              </a:extLst>
            </p:cNvPr>
            <p:cNvSpPr/>
            <p:nvPr/>
          </p:nvSpPr>
          <p:spPr>
            <a:xfrm>
              <a:off x="2336786" y="4182539"/>
              <a:ext cx="803245" cy="131504"/>
            </a:xfrm>
            <a:custGeom>
              <a:avLst/>
              <a:gdLst/>
              <a:ahLst/>
              <a:cxnLst/>
              <a:rect l="l" t="t" r="r" b="b"/>
              <a:pathLst>
                <a:path w="20444" h="3347" extrusionOk="0">
                  <a:moveTo>
                    <a:pt x="1" y="1"/>
                  </a:moveTo>
                  <a:lnTo>
                    <a:pt x="1" y="3346"/>
                  </a:lnTo>
                  <a:lnTo>
                    <a:pt x="20444" y="3346"/>
                  </a:lnTo>
                  <a:lnTo>
                    <a:pt x="20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3;p19">
              <a:extLst>
                <a:ext uri="{FF2B5EF4-FFF2-40B4-BE49-F238E27FC236}">
                  <a16:creationId xmlns:a16="http://schemas.microsoft.com/office/drawing/2014/main" id="{52D525F1-BE73-4A33-9643-68178DD9A1F4}"/>
                </a:ext>
              </a:extLst>
            </p:cNvPr>
            <p:cNvSpPr/>
            <p:nvPr/>
          </p:nvSpPr>
          <p:spPr>
            <a:xfrm>
              <a:off x="2632920" y="1893593"/>
              <a:ext cx="203051" cy="56185"/>
            </a:xfrm>
            <a:custGeom>
              <a:avLst/>
              <a:gdLst/>
              <a:ahLst/>
              <a:cxnLst/>
              <a:rect l="l" t="t" r="r" b="b"/>
              <a:pathLst>
                <a:path w="5168" h="1430" extrusionOk="0">
                  <a:moveTo>
                    <a:pt x="334" y="0"/>
                  </a:moveTo>
                  <a:cubicBezTo>
                    <a:pt x="155" y="0"/>
                    <a:pt x="0" y="155"/>
                    <a:pt x="0" y="334"/>
                  </a:cubicBezTo>
                  <a:lnTo>
                    <a:pt x="0" y="1108"/>
                  </a:lnTo>
                  <a:cubicBezTo>
                    <a:pt x="0" y="1286"/>
                    <a:pt x="155" y="1429"/>
                    <a:pt x="334" y="1429"/>
                  </a:cubicBezTo>
                  <a:lnTo>
                    <a:pt x="4846" y="1429"/>
                  </a:lnTo>
                  <a:cubicBezTo>
                    <a:pt x="5025" y="1429"/>
                    <a:pt x="5156" y="1286"/>
                    <a:pt x="5168" y="1108"/>
                  </a:cubicBezTo>
                  <a:lnTo>
                    <a:pt x="5168" y="334"/>
                  </a:lnTo>
                  <a:cubicBezTo>
                    <a:pt x="5168" y="155"/>
                    <a:pt x="5025" y="0"/>
                    <a:pt x="4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4;p19">
              <a:extLst>
                <a:ext uri="{FF2B5EF4-FFF2-40B4-BE49-F238E27FC236}">
                  <a16:creationId xmlns:a16="http://schemas.microsoft.com/office/drawing/2014/main" id="{6AB32507-7476-03CE-66AF-1B9F842F726F}"/>
                </a:ext>
              </a:extLst>
            </p:cNvPr>
            <p:cNvSpPr/>
            <p:nvPr/>
          </p:nvSpPr>
          <p:spPr>
            <a:xfrm>
              <a:off x="2632920" y="1572669"/>
              <a:ext cx="210555" cy="320960"/>
            </a:xfrm>
            <a:custGeom>
              <a:avLst/>
              <a:gdLst/>
              <a:ahLst/>
              <a:cxnLst/>
              <a:rect l="l" t="t" r="r" b="b"/>
              <a:pathLst>
                <a:path w="5359" h="8169" extrusionOk="0">
                  <a:moveTo>
                    <a:pt x="1834" y="1"/>
                  </a:moveTo>
                  <a:lnTo>
                    <a:pt x="0" y="3918"/>
                  </a:lnTo>
                  <a:lnTo>
                    <a:pt x="1310" y="8168"/>
                  </a:lnTo>
                  <a:lnTo>
                    <a:pt x="4048" y="8168"/>
                  </a:lnTo>
                  <a:lnTo>
                    <a:pt x="5358" y="3918"/>
                  </a:lnTo>
                  <a:lnTo>
                    <a:pt x="35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5;p19">
              <a:extLst>
                <a:ext uri="{FF2B5EF4-FFF2-40B4-BE49-F238E27FC236}">
                  <a16:creationId xmlns:a16="http://schemas.microsoft.com/office/drawing/2014/main" id="{F9ABB45A-BD03-D571-BD32-2A8A2AAF2BD3}"/>
                </a:ext>
              </a:extLst>
            </p:cNvPr>
            <p:cNvSpPr/>
            <p:nvPr/>
          </p:nvSpPr>
          <p:spPr>
            <a:xfrm>
              <a:off x="550707" y="2126547"/>
              <a:ext cx="615203" cy="1684598"/>
            </a:xfrm>
            <a:custGeom>
              <a:avLst/>
              <a:gdLst/>
              <a:ahLst/>
              <a:cxnLst/>
              <a:rect l="l" t="t" r="r" b="b"/>
              <a:pathLst>
                <a:path w="15658" h="42876" extrusionOk="0">
                  <a:moveTo>
                    <a:pt x="15360" y="1"/>
                  </a:moveTo>
                  <a:lnTo>
                    <a:pt x="1" y="42792"/>
                  </a:lnTo>
                  <a:lnTo>
                    <a:pt x="251" y="42875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;p19">
              <a:extLst>
                <a:ext uri="{FF2B5EF4-FFF2-40B4-BE49-F238E27FC236}">
                  <a16:creationId xmlns:a16="http://schemas.microsoft.com/office/drawing/2014/main" id="{BAF5F712-8F91-9A00-D90C-29CE4A9554B2}"/>
                </a:ext>
              </a:extLst>
            </p:cNvPr>
            <p:cNvSpPr/>
            <p:nvPr/>
          </p:nvSpPr>
          <p:spPr>
            <a:xfrm>
              <a:off x="1154174" y="2126547"/>
              <a:ext cx="614731" cy="1684598"/>
            </a:xfrm>
            <a:custGeom>
              <a:avLst/>
              <a:gdLst/>
              <a:ahLst/>
              <a:cxnLst/>
              <a:rect l="l" t="t" r="r" b="b"/>
              <a:pathLst>
                <a:path w="15646" h="42876" extrusionOk="0">
                  <a:moveTo>
                    <a:pt x="298" y="1"/>
                  </a:moveTo>
                  <a:lnTo>
                    <a:pt x="1" y="108"/>
                  </a:lnTo>
                  <a:lnTo>
                    <a:pt x="15372" y="42875"/>
                  </a:lnTo>
                  <a:lnTo>
                    <a:pt x="15645" y="4282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7;p19">
              <a:extLst>
                <a:ext uri="{FF2B5EF4-FFF2-40B4-BE49-F238E27FC236}">
                  <a16:creationId xmlns:a16="http://schemas.microsoft.com/office/drawing/2014/main" id="{AC90BE9E-6E69-80F5-504E-4A1D94E22C1B}"/>
                </a:ext>
              </a:extLst>
            </p:cNvPr>
            <p:cNvSpPr/>
            <p:nvPr/>
          </p:nvSpPr>
          <p:spPr>
            <a:xfrm>
              <a:off x="550707" y="3713803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3" y="1"/>
                  </a:moveTo>
                  <a:cubicBezTo>
                    <a:pt x="6942" y="1"/>
                    <a:pt x="1" y="1084"/>
                    <a:pt x="1" y="2418"/>
                  </a:cubicBezTo>
                  <a:cubicBezTo>
                    <a:pt x="1" y="3751"/>
                    <a:pt x="6942" y="4823"/>
                    <a:pt x="15503" y="4823"/>
                  </a:cubicBezTo>
                  <a:cubicBezTo>
                    <a:pt x="24075" y="4823"/>
                    <a:pt x="31016" y="3751"/>
                    <a:pt x="31016" y="2418"/>
                  </a:cubicBezTo>
                  <a:cubicBezTo>
                    <a:pt x="31016" y="1084"/>
                    <a:pt x="24075" y="1"/>
                    <a:pt x="15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8;p19">
              <a:extLst>
                <a:ext uri="{FF2B5EF4-FFF2-40B4-BE49-F238E27FC236}">
                  <a16:creationId xmlns:a16="http://schemas.microsoft.com/office/drawing/2014/main" id="{2ED5E980-2E40-5613-FA7D-4B2E2361E376}"/>
                </a:ext>
              </a:extLst>
            </p:cNvPr>
            <p:cNvSpPr/>
            <p:nvPr/>
          </p:nvSpPr>
          <p:spPr>
            <a:xfrm>
              <a:off x="489925" y="3808769"/>
              <a:ext cx="1305646" cy="266229"/>
            </a:xfrm>
            <a:custGeom>
              <a:avLst/>
              <a:gdLst/>
              <a:ahLst/>
              <a:cxnLst/>
              <a:rect l="l" t="t" r="r" b="b"/>
              <a:pathLst>
                <a:path w="33231" h="6776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547" y="1"/>
                    <a:pt x="0" y="6751"/>
                    <a:pt x="17061" y="6775"/>
                  </a:cubicBezTo>
                  <a:lnTo>
                    <a:pt x="17121" y="6775"/>
                  </a:lnTo>
                  <a:cubicBezTo>
                    <a:pt x="33230" y="6751"/>
                    <a:pt x="32671" y="667"/>
                    <a:pt x="32551" y="12"/>
                  </a:cubicBezTo>
                  <a:lnTo>
                    <a:pt x="32551" y="12"/>
                  </a:lnTo>
                  <a:cubicBezTo>
                    <a:pt x="32337" y="1310"/>
                    <a:pt x="25479" y="2417"/>
                    <a:pt x="17038" y="2417"/>
                  </a:cubicBezTo>
                  <a:lnTo>
                    <a:pt x="17026" y="2417"/>
                  </a:lnTo>
                  <a:cubicBezTo>
                    <a:pt x="8465" y="2417"/>
                    <a:pt x="1548" y="1334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9;p19">
              <a:extLst>
                <a:ext uri="{FF2B5EF4-FFF2-40B4-BE49-F238E27FC236}">
                  <a16:creationId xmlns:a16="http://schemas.microsoft.com/office/drawing/2014/main" id="{72FB6C75-B613-AEA6-80E0-CF25D5C0F603}"/>
                </a:ext>
              </a:extLst>
            </p:cNvPr>
            <p:cNvSpPr/>
            <p:nvPr/>
          </p:nvSpPr>
          <p:spPr>
            <a:xfrm>
              <a:off x="1154645" y="1694783"/>
              <a:ext cx="1535807" cy="301944"/>
            </a:xfrm>
            <a:custGeom>
              <a:avLst/>
              <a:gdLst/>
              <a:ahLst/>
              <a:cxnLst/>
              <a:rect l="l" t="t" r="r" b="b"/>
              <a:pathLst>
                <a:path w="39089" h="7685" extrusionOk="0">
                  <a:moveTo>
                    <a:pt x="38696" y="0"/>
                  </a:moveTo>
                  <a:lnTo>
                    <a:pt x="37970" y="60"/>
                  </a:lnTo>
                  <a:cubicBezTo>
                    <a:pt x="37981" y="60"/>
                    <a:pt x="29826" y="1227"/>
                    <a:pt x="21217" y="4822"/>
                  </a:cubicBezTo>
                  <a:cubicBezTo>
                    <a:pt x="18876" y="5799"/>
                    <a:pt x="16444" y="6142"/>
                    <a:pt x="14089" y="6142"/>
                  </a:cubicBezTo>
                  <a:cubicBezTo>
                    <a:pt x="8520" y="6142"/>
                    <a:pt x="3378" y="4222"/>
                    <a:pt x="863" y="4222"/>
                  </a:cubicBezTo>
                  <a:cubicBezTo>
                    <a:pt x="527" y="4222"/>
                    <a:pt x="238" y="4256"/>
                    <a:pt x="1" y="4334"/>
                  </a:cubicBezTo>
                  <a:lnTo>
                    <a:pt x="655" y="5263"/>
                  </a:lnTo>
                  <a:cubicBezTo>
                    <a:pt x="847" y="5210"/>
                    <a:pt x="1071" y="5186"/>
                    <a:pt x="1327" y="5186"/>
                  </a:cubicBezTo>
                  <a:cubicBezTo>
                    <a:pt x="3927" y="5186"/>
                    <a:pt x="9721" y="7685"/>
                    <a:pt x="15896" y="7685"/>
                  </a:cubicBezTo>
                  <a:cubicBezTo>
                    <a:pt x="17964" y="7685"/>
                    <a:pt x="20075" y="7404"/>
                    <a:pt x="22122" y="6656"/>
                  </a:cubicBezTo>
                  <a:cubicBezTo>
                    <a:pt x="30897" y="3453"/>
                    <a:pt x="39089" y="2667"/>
                    <a:pt x="39089" y="2667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0;p19">
              <a:extLst>
                <a:ext uri="{FF2B5EF4-FFF2-40B4-BE49-F238E27FC236}">
                  <a16:creationId xmlns:a16="http://schemas.microsoft.com/office/drawing/2014/main" id="{89D2A929-E85B-8A87-DC7C-DA3ECAD0E408}"/>
                </a:ext>
              </a:extLst>
            </p:cNvPr>
            <p:cNvSpPr/>
            <p:nvPr/>
          </p:nvSpPr>
          <p:spPr>
            <a:xfrm>
              <a:off x="2782618" y="1417314"/>
              <a:ext cx="1507282" cy="367322"/>
            </a:xfrm>
            <a:custGeom>
              <a:avLst/>
              <a:gdLst/>
              <a:ahLst/>
              <a:cxnLst/>
              <a:rect l="l" t="t" r="r" b="b"/>
              <a:pathLst>
                <a:path w="38363" h="9349" extrusionOk="0">
                  <a:moveTo>
                    <a:pt x="38301" y="1"/>
                  </a:moveTo>
                  <a:cubicBezTo>
                    <a:pt x="35559" y="1"/>
                    <a:pt x="28391" y="6495"/>
                    <a:pt x="19938" y="6495"/>
                  </a:cubicBezTo>
                  <a:cubicBezTo>
                    <a:pt x="19346" y="6495"/>
                    <a:pt x="18748" y="6464"/>
                    <a:pt x="18145" y="6396"/>
                  </a:cubicBezTo>
                  <a:cubicBezTo>
                    <a:pt x="15293" y="6081"/>
                    <a:pt x="12548" y="5972"/>
                    <a:pt x="10115" y="5972"/>
                  </a:cubicBezTo>
                  <a:cubicBezTo>
                    <a:pt x="4624" y="5972"/>
                    <a:pt x="715" y="6526"/>
                    <a:pt x="715" y="6526"/>
                  </a:cubicBezTo>
                  <a:lnTo>
                    <a:pt x="0" y="6681"/>
                  </a:lnTo>
                  <a:lnTo>
                    <a:pt x="393" y="9348"/>
                  </a:lnTo>
                  <a:cubicBezTo>
                    <a:pt x="393" y="9348"/>
                    <a:pt x="6029" y="8278"/>
                    <a:pt x="13309" y="8278"/>
                  </a:cubicBezTo>
                  <a:cubicBezTo>
                    <a:pt x="14748" y="8278"/>
                    <a:pt x="16252" y="8319"/>
                    <a:pt x="17788" y="8420"/>
                  </a:cubicBezTo>
                  <a:cubicBezTo>
                    <a:pt x="18132" y="8442"/>
                    <a:pt x="18474" y="8453"/>
                    <a:pt x="18814" y="8453"/>
                  </a:cubicBezTo>
                  <a:cubicBezTo>
                    <a:pt x="27694" y="8453"/>
                    <a:pt x="35219" y="1096"/>
                    <a:pt x="38005" y="1073"/>
                  </a:cubicBezTo>
                  <a:lnTo>
                    <a:pt x="38362" y="2"/>
                  </a:lnTo>
                  <a:cubicBezTo>
                    <a:pt x="38342" y="1"/>
                    <a:pt x="38321" y="1"/>
                    <a:pt x="38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61;p19">
              <a:extLst>
                <a:ext uri="{FF2B5EF4-FFF2-40B4-BE49-F238E27FC236}">
                  <a16:creationId xmlns:a16="http://schemas.microsoft.com/office/drawing/2014/main" id="{AC2180E3-BBCF-ACF5-74BD-04EEC81A5040}"/>
                </a:ext>
              </a:extLst>
            </p:cNvPr>
            <p:cNvSpPr/>
            <p:nvPr/>
          </p:nvSpPr>
          <p:spPr>
            <a:xfrm>
              <a:off x="4236532" y="1576873"/>
              <a:ext cx="115591" cy="115591"/>
            </a:xfrm>
            <a:custGeom>
              <a:avLst/>
              <a:gdLst/>
              <a:ahLst/>
              <a:cxnLst/>
              <a:rect l="l" t="t" r="r" b="b"/>
              <a:pathLst>
                <a:path w="2942" h="2942" extrusionOk="0">
                  <a:moveTo>
                    <a:pt x="1477" y="644"/>
                  </a:moveTo>
                  <a:cubicBezTo>
                    <a:pt x="1930" y="644"/>
                    <a:pt x="2311" y="1013"/>
                    <a:pt x="2311" y="1477"/>
                  </a:cubicBezTo>
                  <a:cubicBezTo>
                    <a:pt x="2311" y="1930"/>
                    <a:pt x="1930" y="2311"/>
                    <a:pt x="1477" y="2311"/>
                  </a:cubicBezTo>
                  <a:cubicBezTo>
                    <a:pt x="1013" y="2311"/>
                    <a:pt x="644" y="1930"/>
                    <a:pt x="644" y="1477"/>
                  </a:cubicBezTo>
                  <a:cubicBezTo>
                    <a:pt x="644" y="1013"/>
                    <a:pt x="1013" y="644"/>
                    <a:pt x="1477" y="644"/>
                  </a:cubicBezTo>
                  <a:close/>
                  <a:moveTo>
                    <a:pt x="1477" y="1"/>
                  </a:moveTo>
                  <a:cubicBezTo>
                    <a:pt x="656" y="1"/>
                    <a:pt x="1" y="656"/>
                    <a:pt x="1" y="1477"/>
                  </a:cubicBezTo>
                  <a:cubicBezTo>
                    <a:pt x="1" y="2287"/>
                    <a:pt x="656" y="2942"/>
                    <a:pt x="1477" y="2942"/>
                  </a:cubicBezTo>
                  <a:cubicBezTo>
                    <a:pt x="2275" y="2942"/>
                    <a:pt x="2942" y="2287"/>
                    <a:pt x="2942" y="1477"/>
                  </a:cubicBezTo>
                  <a:cubicBezTo>
                    <a:pt x="2942" y="656"/>
                    <a:pt x="2287" y="1"/>
                    <a:pt x="1477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2;p19">
              <a:extLst>
                <a:ext uri="{FF2B5EF4-FFF2-40B4-BE49-F238E27FC236}">
                  <a16:creationId xmlns:a16="http://schemas.microsoft.com/office/drawing/2014/main" id="{FBB8A5CD-1BEF-7DCF-F98C-34760AB1C43B}"/>
                </a:ext>
              </a:extLst>
            </p:cNvPr>
            <p:cNvSpPr/>
            <p:nvPr/>
          </p:nvSpPr>
          <p:spPr>
            <a:xfrm>
              <a:off x="4288474" y="1678399"/>
              <a:ext cx="614731" cy="1684087"/>
            </a:xfrm>
            <a:custGeom>
              <a:avLst/>
              <a:gdLst/>
              <a:ahLst/>
              <a:cxnLst/>
              <a:rect l="l" t="t" r="r" b="b"/>
              <a:pathLst>
                <a:path w="15646" h="42863" extrusionOk="0">
                  <a:moveTo>
                    <a:pt x="298" y="1"/>
                  </a:moveTo>
                  <a:lnTo>
                    <a:pt x="1" y="108"/>
                  </a:lnTo>
                  <a:lnTo>
                    <a:pt x="15395" y="42863"/>
                  </a:lnTo>
                  <a:lnTo>
                    <a:pt x="15645" y="427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3;p19">
              <a:extLst>
                <a:ext uri="{FF2B5EF4-FFF2-40B4-BE49-F238E27FC236}">
                  <a16:creationId xmlns:a16="http://schemas.microsoft.com/office/drawing/2014/main" id="{1984791F-84E7-9063-D2A5-D100561089F6}"/>
                </a:ext>
              </a:extLst>
            </p:cNvPr>
            <p:cNvSpPr/>
            <p:nvPr/>
          </p:nvSpPr>
          <p:spPr>
            <a:xfrm>
              <a:off x="3685008" y="1678399"/>
              <a:ext cx="615203" cy="1684087"/>
            </a:xfrm>
            <a:custGeom>
              <a:avLst/>
              <a:gdLst/>
              <a:ahLst/>
              <a:cxnLst/>
              <a:rect l="l" t="t" r="r" b="b"/>
              <a:pathLst>
                <a:path w="15658" h="42863" extrusionOk="0">
                  <a:moveTo>
                    <a:pt x="15360" y="1"/>
                  </a:moveTo>
                  <a:lnTo>
                    <a:pt x="0" y="42827"/>
                  </a:lnTo>
                  <a:lnTo>
                    <a:pt x="286" y="42863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4;p19">
              <a:extLst>
                <a:ext uri="{FF2B5EF4-FFF2-40B4-BE49-F238E27FC236}">
                  <a16:creationId xmlns:a16="http://schemas.microsoft.com/office/drawing/2014/main" id="{5F367C90-A8AE-3273-F88E-0AE472C62176}"/>
                </a:ext>
              </a:extLst>
            </p:cNvPr>
            <p:cNvSpPr/>
            <p:nvPr/>
          </p:nvSpPr>
          <p:spPr>
            <a:xfrm>
              <a:off x="3685008" y="3266128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2" y="0"/>
                  </a:moveTo>
                  <a:cubicBezTo>
                    <a:pt x="6942" y="0"/>
                    <a:pt x="0" y="1084"/>
                    <a:pt x="0" y="2417"/>
                  </a:cubicBezTo>
                  <a:cubicBezTo>
                    <a:pt x="0" y="3739"/>
                    <a:pt x="6942" y="4822"/>
                    <a:pt x="15502" y="4822"/>
                  </a:cubicBezTo>
                  <a:cubicBezTo>
                    <a:pt x="24075" y="4822"/>
                    <a:pt x="31016" y="3739"/>
                    <a:pt x="31016" y="2417"/>
                  </a:cubicBezTo>
                  <a:cubicBezTo>
                    <a:pt x="31016" y="1084"/>
                    <a:pt x="24075" y="0"/>
                    <a:pt x="1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5;p19">
              <a:extLst>
                <a:ext uri="{FF2B5EF4-FFF2-40B4-BE49-F238E27FC236}">
                  <a16:creationId xmlns:a16="http://schemas.microsoft.com/office/drawing/2014/main" id="{D1B0E13A-C9E6-0819-3512-95A27B173FF8}"/>
                </a:ext>
              </a:extLst>
            </p:cNvPr>
            <p:cNvSpPr/>
            <p:nvPr/>
          </p:nvSpPr>
          <p:spPr>
            <a:xfrm>
              <a:off x="3657858" y="3360150"/>
              <a:ext cx="1306117" cy="266229"/>
            </a:xfrm>
            <a:custGeom>
              <a:avLst/>
              <a:gdLst/>
              <a:ahLst/>
              <a:cxnLst/>
              <a:rect l="l" t="t" r="r" b="b"/>
              <a:pathLst>
                <a:path w="33243" h="6776" extrusionOk="0">
                  <a:moveTo>
                    <a:pt x="31695" y="0"/>
                  </a:moveTo>
                  <a:cubicBezTo>
                    <a:pt x="31695" y="1346"/>
                    <a:pt x="24778" y="2417"/>
                    <a:pt x="16217" y="2417"/>
                  </a:cubicBezTo>
                  <a:lnTo>
                    <a:pt x="16193" y="2417"/>
                  </a:lnTo>
                  <a:cubicBezTo>
                    <a:pt x="7764" y="2417"/>
                    <a:pt x="894" y="1310"/>
                    <a:pt x="691" y="24"/>
                  </a:cubicBezTo>
                  <a:lnTo>
                    <a:pt x="691" y="24"/>
                  </a:lnTo>
                  <a:cubicBezTo>
                    <a:pt x="572" y="679"/>
                    <a:pt x="1" y="6763"/>
                    <a:pt x="16122" y="6775"/>
                  </a:cubicBezTo>
                  <a:lnTo>
                    <a:pt x="16181" y="6775"/>
                  </a:lnTo>
                  <a:cubicBezTo>
                    <a:pt x="33242" y="6763"/>
                    <a:pt x="31695" y="1"/>
                    <a:pt x="31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6;p19">
              <a:extLst>
                <a:ext uri="{FF2B5EF4-FFF2-40B4-BE49-F238E27FC236}">
                  <a16:creationId xmlns:a16="http://schemas.microsoft.com/office/drawing/2014/main" id="{92F8E6BA-D500-E838-5A02-241C043C5B74}"/>
                </a:ext>
              </a:extLst>
            </p:cNvPr>
            <p:cNvSpPr/>
            <p:nvPr/>
          </p:nvSpPr>
          <p:spPr>
            <a:xfrm>
              <a:off x="1093352" y="1864597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7;p19">
              <a:extLst>
                <a:ext uri="{FF2B5EF4-FFF2-40B4-BE49-F238E27FC236}">
                  <a16:creationId xmlns:a16="http://schemas.microsoft.com/office/drawing/2014/main" id="{7CF8F58D-31AF-7EAB-7CDA-F3E455C69B2A}"/>
                </a:ext>
              </a:extLst>
            </p:cNvPr>
            <p:cNvSpPr/>
            <p:nvPr/>
          </p:nvSpPr>
          <p:spPr>
            <a:xfrm>
              <a:off x="1144351" y="1969385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8;p19">
              <a:extLst>
                <a:ext uri="{FF2B5EF4-FFF2-40B4-BE49-F238E27FC236}">
                  <a16:creationId xmlns:a16="http://schemas.microsoft.com/office/drawing/2014/main" id="{D8EA99EC-9B8A-6AEC-65DF-F060B0AB1A92}"/>
                </a:ext>
              </a:extLst>
            </p:cNvPr>
            <p:cNvSpPr/>
            <p:nvPr/>
          </p:nvSpPr>
          <p:spPr>
            <a:xfrm>
              <a:off x="1102271" y="2025491"/>
              <a:ext cx="115552" cy="115591"/>
            </a:xfrm>
            <a:custGeom>
              <a:avLst/>
              <a:gdLst/>
              <a:ahLst/>
              <a:cxnLst/>
              <a:rect l="l" t="t" r="r" b="b"/>
              <a:pathLst>
                <a:path w="2941" h="2942" extrusionOk="0">
                  <a:moveTo>
                    <a:pt x="1476" y="620"/>
                  </a:moveTo>
                  <a:cubicBezTo>
                    <a:pt x="1929" y="620"/>
                    <a:pt x="2310" y="1013"/>
                    <a:pt x="2310" y="1454"/>
                  </a:cubicBezTo>
                  <a:cubicBezTo>
                    <a:pt x="2310" y="1918"/>
                    <a:pt x="1929" y="2287"/>
                    <a:pt x="1476" y="2287"/>
                  </a:cubicBezTo>
                  <a:cubicBezTo>
                    <a:pt x="1012" y="2287"/>
                    <a:pt x="643" y="1918"/>
                    <a:pt x="643" y="1454"/>
                  </a:cubicBezTo>
                  <a:cubicBezTo>
                    <a:pt x="643" y="989"/>
                    <a:pt x="1012" y="620"/>
                    <a:pt x="1476" y="620"/>
                  </a:cubicBezTo>
                  <a:close/>
                  <a:moveTo>
                    <a:pt x="1476" y="1"/>
                  </a:moveTo>
                  <a:cubicBezTo>
                    <a:pt x="655" y="1"/>
                    <a:pt x="0" y="656"/>
                    <a:pt x="0" y="1465"/>
                  </a:cubicBezTo>
                  <a:cubicBezTo>
                    <a:pt x="0" y="2287"/>
                    <a:pt x="655" y="2942"/>
                    <a:pt x="1476" y="2942"/>
                  </a:cubicBezTo>
                  <a:cubicBezTo>
                    <a:pt x="2274" y="2942"/>
                    <a:pt x="2941" y="2287"/>
                    <a:pt x="2941" y="1465"/>
                  </a:cubicBezTo>
                  <a:cubicBezTo>
                    <a:pt x="2941" y="656"/>
                    <a:pt x="2286" y="1"/>
                    <a:pt x="1476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9;p19">
              <a:extLst>
                <a:ext uri="{FF2B5EF4-FFF2-40B4-BE49-F238E27FC236}">
                  <a16:creationId xmlns:a16="http://schemas.microsoft.com/office/drawing/2014/main" id="{5D549230-99BE-E640-3E87-BF17C84EA94B}"/>
                </a:ext>
              </a:extLst>
            </p:cNvPr>
            <p:cNvSpPr/>
            <p:nvPr/>
          </p:nvSpPr>
          <p:spPr>
            <a:xfrm>
              <a:off x="2098212" y="4445903"/>
              <a:ext cx="1266827" cy="141326"/>
            </a:xfrm>
            <a:custGeom>
              <a:avLst/>
              <a:gdLst/>
              <a:ahLst/>
              <a:cxnLst/>
              <a:rect l="l" t="t" r="r" b="b"/>
              <a:pathLst>
                <a:path w="32243" h="3597" extrusionOk="0">
                  <a:moveTo>
                    <a:pt x="0" y="1"/>
                  </a:moveTo>
                  <a:lnTo>
                    <a:pt x="0" y="3596"/>
                  </a:lnTo>
                  <a:lnTo>
                    <a:pt x="32243" y="3596"/>
                  </a:lnTo>
                  <a:lnTo>
                    <a:pt x="32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0;p19">
              <a:extLst>
                <a:ext uri="{FF2B5EF4-FFF2-40B4-BE49-F238E27FC236}">
                  <a16:creationId xmlns:a16="http://schemas.microsoft.com/office/drawing/2014/main" id="{B728C4AD-A237-C1B4-46FE-683E1738C3A0}"/>
                </a:ext>
              </a:extLst>
            </p:cNvPr>
            <p:cNvSpPr/>
            <p:nvPr/>
          </p:nvSpPr>
          <p:spPr>
            <a:xfrm>
              <a:off x="4227627" y="1417322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1;p19">
              <a:extLst>
                <a:ext uri="{FF2B5EF4-FFF2-40B4-BE49-F238E27FC236}">
                  <a16:creationId xmlns:a16="http://schemas.microsoft.com/office/drawing/2014/main" id="{C852EC73-5E32-5CB2-B9F6-68069D0D0986}"/>
                </a:ext>
              </a:extLst>
            </p:cNvPr>
            <p:cNvSpPr/>
            <p:nvPr/>
          </p:nvSpPr>
          <p:spPr>
            <a:xfrm>
              <a:off x="4278626" y="1522110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367BFD-EF0D-9F66-1DF1-05EDCF33D7D7}"/>
                  </a:ext>
                </a:extLst>
              </p:cNvPr>
              <p:cNvSpPr txBox="1"/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367BFD-EF0D-9F66-1DF1-05EDCF33D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8F60B52-513E-2EFC-3996-5C43FDBAA927}"/>
                  </a:ext>
                </a:extLst>
              </p:cNvPr>
              <p:cNvSpPr txBox="1"/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8F60B52-513E-2EFC-3996-5C43FDBAA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3">
                <a:extLst>
                  <a:ext uri="{FF2B5EF4-FFF2-40B4-BE49-F238E27FC236}">
                    <a16:creationId xmlns:a16="http://schemas.microsoft.com/office/drawing/2014/main" id="{963E5F60-8AC8-72A6-29E5-BAA2AA21AD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263" y="1655763"/>
                <a:ext cx="5399087" cy="446405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Bohr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𝑚𝑍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Muons: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≈207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≈2.2 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Effect: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Enhanced binding energy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Closer to the nucleus </a:t>
                </a:r>
                <a:r>
                  <a:rPr lang="en-US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More sensitive to nuclear effects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Content Placeholder 3">
                <a:extLst>
                  <a:ext uri="{FF2B5EF4-FFF2-40B4-BE49-F238E27FC236}">
                    <a16:creationId xmlns:a16="http://schemas.microsoft.com/office/drawing/2014/main" id="{963E5F60-8AC8-72A6-29E5-BAA2AA21A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263" y="1655763"/>
                <a:ext cx="5399087" cy="4464050"/>
              </a:xfrm>
              <a:blipFill>
                <a:blip r:embed="rId5"/>
                <a:stretch>
                  <a:fillRect l="-1017" t="-2049" r="-339" b="-68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02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6213F-2990-C4C8-5952-C7F168AC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PLATAN conference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9971E-E0E4-4D59-8626-3022C85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193</a:t>
            </a:fld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727038-7B3C-AB97-CDAB-23F707DC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atoms: probes of nuclear radii</a:t>
            </a:r>
            <a:endParaRPr lang="en-BE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E4674E1-3E92-DE7D-2503-31762C9F4AEC}"/>
              </a:ext>
            </a:extLst>
          </p:cNvPr>
          <p:cNvSpPr/>
          <p:nvPr/>
        </p:nvSpPr>
        <p:spPr>
          <a:xfrm>
            <a:off x="8417728" y="3243021"/>
            <a:ext cx="914400" cy="91440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386951-4F70-BA17-7A5C-6B2FB4DDF0D8}"/>
              </a:ext>
            </a:extLst>
          </p:cNvPr>
          <p:cNvGrpSpPr/>
          <p:nvPr/>
        </p:nvGrpSpPr>
        <p:grpSpPr>
          <a:xfrm>
            <a:off x="-13985072" y="-19251219"/>
            <a:ext cx="45720000" cy="45902880"/>
            <a:chOff x="6581831" y="1390083"/>
            <a:chExt cx="4572000" cy="4585716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8F55C18-86D1-8FD3-4585-E644F10FABB0}"/>
                </a:ext>
              </a:extLst>
            </p:cNvPr>
            <p:cNvSpPr/>
            <p:nvPr/>
          </p:nvSpPr>
          <p:spPr>
            <a:xfrm>
              <a:off x="7953431" y="2777775"/>
              <a:ext cx="1828800" cy="18288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908F8325-83B5-647E-8A7A-935264F6FE0B}"/>
                </a:ext>
              </a:extLst>
            </p:cNvPr>
            <p:cNvSpPr/>
            <p:nvPr/>
          </p:nvSpPr>
          <p:spPr>
            <a:xfrm>
              <a:off x="6581831" y="1403799"/>
              <a:ext cx="4572000" cy="45720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53FA078-3696-6A3C-B787-73AAB0083D8E}"/>
                </a:ext>
              </a:extLst>
            </p:cNvPr>
            <p:cNvSpPr/>
            <p:nvPr/>
          </p:nvSpPr>
          <p:spPr>
            <a:xfrm>
              <a:off x="7057319" y="1860999"/>
              <a:ext cx="3657600" cy="36576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82430AFE-4F7C-5F92-7394-EDA7D53C1459}"/>
                </a:ext>
              </a:extLst>
            </p:cNvPr>
            <p:cNvSpPr/>
            <p:nvPr/>
          </p:nvSpPr>
          <p:spPr>
            <a:xfrm>
              <a:off x="7505375" y="2327343"/>
              <a:ext cx="2743200" cy="27432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4746A03-8AA2-AABF-CB7E-3A113540723B}"/>
                </a:ext>
              </a:extLst>
            </p:cNvPr>
            <p:cNvSpPr/>
            <p:nvPr/>
          </p:nvSpPr>
          <p:spPr>
            <a:xfrm>
              <a:off x="8772982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60A8E030-179E-7A10-14D9-117F7A1A2FCF}"/>
                </a:ext>
              </a:extLst>
            </p:cNvPr>
            <p:cNvSpPr/>
            <p:nvPr/>
          </p:nvSpPr>
          <p:spPr>
            <a:xfrm>
              <a:off x="8939658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D24A5793-8903-DAAD-2A63-E9BE956180A9}"/>
                </a:ext>
              </a:extLst>
            </p:cNvPr>
            <p:cNvSpPr/>
            <p:nvPr/>
          </p:nvSpPr>
          <p:spPr>
            <a:xfrm>
              <a:off x="8776391" y="13900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3710B9F-10D1-A8AC-A5EA-EB1DA84EF88B}"/>
                </a:ext>
              </a:extLst>
            </p:cNvPr>
            <p:cNvSpPr/>
            <p:nvPr/>
          </p:nvSpPr>
          <p:spPr>
            <a:xfrm>
              <a:off x="74825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227EE138-8224-CF2E-ACD8-7A58F9182B63}"/>
                </a:ext>
              </a:extLst>
            </p:cNvPr>
            <p:cNvSpPr/>
            <p:nvPr/>
          </p:nvSpPr>
          <p:spPr>
            <a:xfrm>
              <a:off x="74825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6F1F5469-4940-BD75-26AC-FF3B7B6DA055}"/>
                </a:ext>
              </a:extLst>
            </p:cNvPr>
            <p:cNvSpPr/>
            <p:nvPr/>
          </p:nvSpPr>
          <p:spPr>
            <a:xfrm>
              <a:off x="1022114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0175534-A77C-B957-CD0E-12FFC5AB6E4B}"/>
                </a:ext>
              </a:extLst>
            </p:cNvPr>
            <p:cNvSpPr/>
            <p:nvPr/>
          </p:nvSpPr>
          <p:spPr>
            <a:xfrm>
              <a:off x="1022114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C2F761E-6947-EAC0-4222-3B14A2D70357}"/>
                </a:ext>
              </a:extLst>
            </p:cNvPr>
            <p:cNvSpPr/>
            <p:nvPr/>
          </p:nvSpPr>
          <p:spPr>
            <a:xfrm>
              <a:off x="1068339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EC4C3AC-A470-AC7D-63E1-57366B9DAAFB}"/>
                </a:ext>
              </a:extLst>
            </p:cNvPr>
            <p:cNvSpPr/>
            <p:nvPr/>
          </p:nvSpPr>
          <p:spPr>
            <a:xfrm>
              <a:off x="1068339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29A29A85-1D5E-04BA-22F6-7F9E0EED145D}"/>
                </a:ext>
              </a:extLst>
            </p:cNvPr>
            <p:cNvSpPr/>
            <p:nvPr/>
          </p:nvSpPr>
          <p:spPr>
            <a:xfrm>
              <a:off x="70253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A618446C-D963-23F7-4F89-1E56C66DF10D}"/>
                </a:ext>
              </a:extLst>
            </p:cNvPr>
            <p:cNvSpPr/>
            <p:nvPr/>
          </p:nvSpPr>
          <p:spPr>
            <a:xfrm>
              <a:off x="70253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5F977FE-77F3-63D3-FA65-42201BC3D1FB}"/>
                </a:ext>
              </a:extLst>
            </p:cNvPr>
            <p:cNvSpPr/>
            <p:nvPr/>
          </p:nvSpPr>
          <p:spPr>
            <a:xfrm>
              <a:off x="8769629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8A895F0E-8111-7959-1833-8AF279F51EEB}"/>
                </a:ext>
              </a:extLst>
            </p:cNvPr>
            <p:cNvSpPr/>
            <p:nvPr/>
          </p:nvSpPr>
          <p:spPr>
            <a:xfrm>
              <a:off x="8936305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44E752ED-CB1E-9E36-7EF4-C394A8C8FEC5}"/>
                </a:ext>
              </a:extLst>
            </p:cNvPr>
            <p:cNvSpPr/>
            <p:nvPr/>
          </p:nvSpPr>
          <p:spPr>
            <a:xfrm>
              <a:off x="8772982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FEE76BE-8D27-83E3-012B-9F75BD4DBDAB}"/>
                </a:ext>
              </a:extLst>
            </p:cNvPr>
            <p:cNvSpPr/>
            <p:nvPr/>
          </p:nvSpPr>
          <p:spPr>
            <a:xfrm>
              <a:off x="8939658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365FBA06-AFFD-BFE9-3581-DF0653E49AA0}"/>
                </a:ext>
              </a:extLst>
            </p:cNvPr>
            <p:cNvSpPr/>
            <p:nvPr/>
          </p:nvSpPr>
          <p:spPr>
            <a:xfrm>
              <a:off x="8769629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477A03EB-2A2D-D1B1-2096-BF0981CD9C7E}"/>
                </a:ext>
              </a:extLst>
            </p:cNvPr>
            <p:cNvSpPr/>
            <p:nvPr/>
          </p:nvSpPr>
          <p:spPr>
            <a:xfrm>
              <a:off x="8936305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C7CCB16-CE0C-0F5C-03ED-CBE79DF245B7}"/>
                </a:ext>
              </a:extLst>
            </p:cNvPr>
            <p:cNvSpPr/>
            <p:nvPr/>
          </p:nvSpPr>
          <p:spPr>
            <a:xfrm>
              <a:off x="8769629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348E6E6-1921-1BD2-67E5-17CF9479334B}"/>
                </a:ext>
              </a:extLst>
            </p:cNvPr>
            <p:cNvSpPr/>
            <p:nvPr/>
          </p:nvSpPr>
          <p:spPr>
            <a:xfrm>
              <a:off x="8936305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ACDE94-D840-42C8-D20D-57616C023DB6}"/>
              </a:ext>
            </a:extLst>
          </p:cNvPr>
          <p:cNvSpPr txBox="1"/>
          <p:nvPr/>
        </p:nvSpPr>
        <p:spPr>
          <a:xfrm>
            <a:off x="6478597" y="1810672"/>
            <a:ext cx="8291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µK</a:t>
            </a:r>
            <a:endParaRPr lang="LID4096" sz="39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EFA7C-4F49-F0B5-0233-EC005FE51D86}"/>
              </a:ext>
            </a:extLst>
          </p:cNvPr>
          <p:cNvSpPr txBox="1"/>
          <p:nvPr/>
        </p:nvSpPr>
        <p:spPr>
          <a:xfrm>
            <a:off x="9286421" y="2851456"/>
            <a:ext cx="2079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µ</a:t>
            </a:r>
            <a:r>
              <a:rPr lang="en-US" sz="1400" baseline="30000" dirty="0">
                <a:solidFill>
                  <a:srgbClr val="000000"/>
                </a:solidFill>
              </a:rPr>
              <a:t>-</a:t>
            </a:r>
            <a:endParaRPr lang="en-BE" dirty="0">
              <a:solidFill>
                <a:srgbClr val="000000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66DA0C47-3D17-0142-BF45-1A302C0C7F8C}"/>
              </a:ext>
            </a:extLst>
          </p:cNvPr>
          <p:cNvSpPr/>
          <p:nvPr/>
        </p:nvSpPr>
        <p:spPr>
          <a:xfrm>
            <a:off x="8189128" y="3013640"/>
            <a:ext cx="1371600" cy="1371600"/>
          </a:xfrm>
          <a:prstGeom prst="flowChartConnec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AC3E02E-8150-8CED-B8F7-DFA4F922147C}"/>
              </a:ext>
            </a:extLst>
          </p:cNvPr>
          <p:cNvSpPr/>
          <p:nvPr/>
        </p:nvSpPr>
        <p:spPr>
          <a:xfrm>
            <a:off x="9220680" y="3093901"/>
            <a:ext cx="45720" cy="45720"/>
          </a:xfrm>
          <a:prstGeom prst="flowChartConnector">
            <a:avLst/>
          </a:prstGeom>
          <a:solidFill>
            <a:srgbClr val="FFC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35" name="Google Shape;448;p19">
            <a:extLst>
              <a:ext uri="{FF2B5EF4-FFF2-40B4-BE49-F238E27FC236}">
                <a16:creationId xmlns:a16="http://schemas.microsoft.com/office/drawing/2014/main" id="{6E6DB622-FAD2-50B2-7F28-E826735E75E0}"/>
              </a:ext>
            </a:extLst>
          </p:cNvPr>
          <p:cNvGrpSpPr/>
          <p:nvPr/>
        </p:nvGrpSpPr>
        <p:grpSpPr>
          <a:xfrm>
            <a:off x="3276000" y="2978519"/>
            <a:ext cx="1281206" cy="1443404"/>
            <a:chOff x="489925" y="1417314"/>
            <a:chExt cx="4474050" cy="3324759"/>
          </a:xfrm>
        </p:grpSpPr>
        <p:sp>
          <p:nvSpPr>
            <p:cNvPr id="36" name="Google Shape;449;p19">
              <a:extLst>
                <a:ext uri="{FF2B5EF4-FFF2-40B4-BE49-F238E27FC236}">
                  <a16:creationId xmlns:a16="http://schemas.microsoft.com/office/drawing/2014/main" id="{BB1D46A7-7406-48FD-DEF3-941C69CE8D21}"/>
                </a:ext>
              </a:extLst>
            </p:cNvPr>
            <p:cNvSpPr/>
            <p:nvPr/>
          </p:nvSpPr>
          <p:spPr>
            <a:xfrm>
              <a:off x="1142937" y="4591867"/>
              <a:ext cx="3168424" cy="150206"/>
            </a:xfrm>
            <a:custGeom>
              <a:avLst/>
              <a:gdLst/>
              <a:ahLst/>
              <a:cxnLst/>
              <a:rect l="l" t="t" r="r" b="b"/>
              <a:pathLst>
                <a:path w="80642" h="3823" extrusionOk="0">
                  <a:moveTo>
                    <a:pt x="1" y="1"/>
                  </a:moveTo>
                  <a:lnTo>
                    <a:pt x="1" y="3822"/>
                  </a:lnTo>
                  <a:lnTo>
                    <a:pt x="80642" y="3822"/>
                  </a:lnTo>
                  <a:lnTo>
                    <a:pt x="806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0;p19">
              <a:extLst>
                <a:ext uri="{FF2B5EF4-FFF2-40B4-BE49-F238E27FC236}">
                  <a16:creationId xmlns:a16="http://schemas.microsoft.com/office/drawing/2014/main" id="{A2535C16-1AD0-6351-AFB4-A2A8C8E3B6D7}"/>
                </a:ext>
              </a:extLst>
            </p:cNvPr>
            <p:cNvSpPr/>
            <p:nvPr/>
          </p:nvSpPr>
          <p:spPr>
            <a:xfrm>
              <a:off x="2684351" y="1949739"/>
              <a:ext cx="107655" cy="2232811"/>
            </a:xfrm>
            <a:custGeom>
              <a:avLst/>
              <a:gdLst/>
              <a:ahLst/>
              <a:cxnLst/>
              <a:rect l="l" t="t" r="r" b="b"/>
              <a:pathLst>
                <a:path w="2740" h="56829" extrusionOk="0">
                  <a:moveTo>
                    <a:pt x="1" y="0"/>
                  </a:moveTo>
                  <a:lnTo>
                    <a:pt x="1" y="56829"/>
                  </a:lnTo>
                  <a:lnTo>
                    <a:pt x="2739" y="5682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1;p19">
              <a:extLst>
                <a:ext uri="{FF2B5EF4-FFF2-40B4-BE49-F238E27FC236}">
                  <a16:creationId xmlns:a16="http://schemas.microsoft.com/office/drawing/2014/main" id="{F25805C5-355B-7D4B-24A3-417179DB9AA3}"/>
                </a:ext>
              </a:extLst>
            </p:cNvPr>
            <p:cNvSpPr/>
            <p:nvPr/>
          </p:nvSpPr>
          <p:spPr>
            <a:xfrm>
              <a:off x="2256318" y="4314005"/>
              <a:ext cx="964177" cy="131464"/>
            </a:xfrm>
            <a:custGeom>
              <a:avLst/>
              <a:gdLst/>
              <a:ahLst/>
              <a:cxnLst/>
              <a:rect l="l" t="t" r="r" b="b"/>
              <a:pathLst>
                <a:path w="24540" h="3346" extrusionOk="0">
                  <a:moveTo>
                    <a:pt x="1" y="0"/>
                  </a:moveTo>
                  <a:lnTo>
                    <a:pt x="1" y="3346"/>
                  </a:lnTo>
                  <a:lnTo>
                    <a:pt x="24540" y="3346"/>
                  </a:lnTo>
                  <a:lnTo>
                    <a:pt x="2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2;p19">
              <a:extLst>
                <a:ext uri="{FF2B5EF4-FFF2-40B4-BE49-F238E27FC236}">
                  <a16:creationId xmlns:a16="http://schemas.microsoft.com/office/drawing/2014/main" id="{31DB2077-29D5-92D6-05DD-2ADBD4D49F79}"/>
                </a:ext>
              </a:extLst>
            </p:cNvPr>
            <p:cNvSpPr/>
            <p:nvPr/>
          </p:nvSpPr>
          <p:spPr>
            <a:xfrm>
              <a:off x="2336786" y="4182539"/>
              <a:ext cx="803245" cy="131504"/>
            </a:xfrm>
            <a:custGeom>
              <a:avLst/>
              <a:gdLst/>
              <a:ahLst/>
              <a:cxnLst/>
              <a:rect l="l" t="t" r="r" b="b"/>
              <a:pathLst>
                <a:path w="20444" h="3347" extrusionOk="0">
                  <a:moveTo>
                    <a:pt x="1" y="1"/>
                  </a:moveTo>
                  <a:lnTo>
                    <a:pt x="1" y="3346"/>
                  </a:lnTo>
                  <a:lnTo>
                    <a:pt x="20444" y="3346"/>
                  </a:lnTo>
                  <a:lnTo>
                    <a:pt x="20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3;p19">
              <a:extLst>
                <a:ext uri="{FF2B5EF4-FFF2-40B4-BE49-F238E27FC236}">
                  <a16:creationId xmlns:a16="http://schemas.microsoft.com/office/drawing/2014/main" id="{940AEC90-F8FB-F52D-863C-C5CCEDE44E65}"/>
                </a:ext>
              </a:extLst>
            </p:cNvPr>
            <p:cNvSpPr/>
            <p:nvPr/>
          </p:nvSpPr>
          <p:spPr>
            <a:xfrm>
              <a:off x="2632920" y="1893593"/>
              <a:ext cx="203051" cy="56185"/>
            </a:xfrm>
            <a:custGeom>
              <a:avLst/>
              <a:gdLst/>
              <a:ahLst/>
              <a:cxnLst/>
              <a:rect l="l" t="t" r="r" b="b"/>
              <a:pathLst>
                <a:path w="5168" h="1430" extrusionOk="0">
                  <a:moveTo>
                    <a:pt x="334" y="0"/>
                  </a:moveTo>
                  <a:cubicBezTo>
                    <a:pt x="155" y="0"/>
                    <a:pt x="0" y="155"/>
                    <a:pt x="0" y="334"/>
                  </a:cubicBezTo>
                  <a:lnTo>
                    <a:pt x="0" y="1108"/>
                  </a:lnTo>
                  <a:cubicBezTo>
                    <a:pt x="0" y="1286"/>
                    <a:pt x="155" y="1429"/>
                    <a:pt x="334" y="1429"/>
                  </a:cubicBezTo>
                  <a:lnTo>
                    <a:pt x="4846" y="1429"/>
                  </a:lnTo>
                  <a:cubicBezTo>
                    <a:pt x="5025" y="1429"/>
                    <a:pt x="5156" y="1286"/>
                    <a:pt x="5168" y="1108"/>
                  </a:cubicBezTo>
                  <a:lnTo>
                    <a:pt x="5168" y="334"/>
                  </a:lnTo>
                  <a:cubicBezTo>
                    <a:pt x="5168" y="155"/>
                    <a:pt x="5025" y="0"/>
                    <a:pt x="4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4;p19">
              <a:extLst>
                <a:ext uri="{FF2B5EF4-FFF2-40B4-BE49-F238E27FC236}">
                  <a16:creationId xmlns:a16="http://schemas.microsoft.com/office/drawing/2014/main" id="{93CB5381-2445-0E89-D2C9-9B669B873C40}"/>
                </a:ext>
              </a:extLst>
            </p:cNvPr>
            <p:cNvSpPr/>
            <p:nvPr/>
          </p:nvSpPr>
          <p:spPr>
            <a:xfrm>
              <a:off x="2632920" y="1572669"/>
              <a:ext cx="210555" cy="320960"/>
            </a:xfrm>
            <a:custGeom>
              <a:avLst/>
              <a:gdLst/>
              <a:ahLst/>
              <a:cxnLst/>
              <a:rect l="l" t="t" r="r" b="b"/>
              <a:pathLst>
                <a:path w="5359" h="8169" extrusionOk="0">
                  <a:moveTo>
                    <a:pt x="1834" y="1"/>
                  </a:moveTo>
                  <a:lnTo>
                    <a:pt x="0" y="3918"/>
                  </a:lnTo>
                  <a:lnTo>
                    <a:pt x="1310" y="8168"/>
                  </a:lnTo>
                  <a:lnTo>
                    <a:pt x="4048" y="8168"/>
                  </a:lnTo>
                  <a:lnTo>
                    <a:pt x="5358" y="3918"/>
                  </a:lnTo>
                  <a:lnTo>
                    <a:pt x="35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5;p19">
              <a:extLst>
                <a:ext uri="{FF2B5EF4-FFF2-40B4-BE49-F238E27FC236}">
                  <a16:creationId xmlns:a16="http://schemas.microsoft.com/office/drawing/2014/main" id="{F5609E35-16B3-0771-0C1C-CFA24A350E5B}"/>
                </a:ext>
              </a:extLst>
            </p:cNvPr>
            <p:cNvSpPr/>
            <p:nvPr/>
          </p:nvSpPr>
          <p:spPr>
            <a:xfrm>
              <a:off x="550707" y="2126547"/>
              <a:ext cx="615203" cy="1684598"/>
            </a:xfrm>
            <a:custGeom>
              <a:avLst/>
              <a:gdLst/>
              <a:ahLst/>
              <a:cxnLst/>
              <a:rect l="l" t="t" r="r" b="b"/>
              <a:pathLst>
                <a:path w="15658" h="42876" extrusionOk="0">
                  <a:moveTo>
                    <a:pt x="15360" y="1"/>
                  </a:moveTo>
                  <a:lnTo>
                    <a:pt x="1" y="42792"/>
                  </a:lnTo>
                  <a:lnTo>
                    <a:pt x="251" y="42875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;p19">
              <a:extLst>
                <a:ext uri="{FF2B5EF4-FFF2-40B4-BE49-F238E27FC236}">
                  <a16:creationId xmlns:a16="http://schemas.microsoft.com/office/drawing/2014/main" id="{070C208D-75DA-29D1-38C8-797A2ABB2799}"/>
                </a:ext>
              </a:extLst>
            </p:cNvPr>
            <p:cNvSpPr/>
            <p:nvPr/>
          </p:nvSpPr>
          <p:spPr>
            <a:xfrm>
              <a:off x="1154174" y="2126547"/>
              <a:ext cx="614731" cy="1684598"/>
            </a:xfrm>
            <a:custGeom>
              <a:avLst/>
              <a:gdLst/>
              <a:ahLst/>
              <a:cxnLst/>
              <a:rect l="l" t="t" r="r" b="b"/>
              <a:pathLst>
                <a:path w="15646" h="42876" extrusionOk="0">
                  <a:moveTo>
                    <a:pt x="298" y="1"/>
                  </a:moveTo>
                  <a:lnTo>
                    <a:pt x="1" y="108"/>
                  </a:lnTo>
                  <a:lnTo>
                    <a:pt x="15372" y="42875"/>
                  </a:lnTo>
                  <a:lnTo>
                    <a:pt x="15645" y="4282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7;p19">
              <a:extLst>
                <a:ext uri="{FF2B5EF4-FFF2-40B4-BE49-F238E27FC236}">
                  <a16:creationId xmlns:a16="http://schemas.microsoft.com/office/drawing/2014/main" id="{4DD60541-40C6-C1FD-B380-E6DF809EA105}"/>
                </a:ext>
              </a:extLst>
            </p:cNvPr>
            <p:cNvSpPr/>
            <p:nvPr/>
          </p:nvSpPr>
          <p:spPr>
            <a:xfrm>
              <a:off x="550707" y="3713803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3" y="1"/>
                  </a:moveTo>
                  <a:cubicBezTo>
                    <a:pt x="6942" y="1"/>
                    <a:pt x="1" y="1084"/>
                    <a:pt x="1" y="2418"/>
                  </a:cubicBezTo>
                  <a:cubicBezTo>
                    <a:pt x="1" y="3751"/>
                    <a:pt x="6942" y="4823"/>
                    <a:pt x="15503" y="4823"/>
                  </a:cubicBezTo>
                  <a:cubicBezTo>
                    <a:pt x="24075" y="4823"/>
                    <a:pt x="31016" y="3751"/>
                    <a:pt x="31016" y="2418"/>
                  </a:cubicBezTo>
                  <a:cubicBezTo>
                    <a:pt x="31016" y="1084"/>
                    <a:pt x="24075" y="1"/>
                    <a:pt x="15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8;p19">
              <a:extLst>
                <a:ext uri="{FF2B5EF4-FFF2-40B4-BE49-F238E27FC236}">
                  <a16:creationId xmlns:a16="http://schemas.microsoft.com/office/drawing/2014/main" id="{9A3B612F-5C73-B4A2-DFA2-8108DF3D038A}"/>
                </a:ext>
              </a:extLst>
            </p:cNvPr>
            <p:cNvSpPr/>
            <p:nvPr/>
          </p:nvSpPr>
          <p:spPr>
            <a:xfrm>
              <a:off x="489925" y="3808769"/>
              <a:ext cx="1305646" cy="266229"/>
            </a:xfrm>
            <a:custGeom>
              <a:avLst/>
              <a:gdLst/>
              <a:ahLst/>
              <a:cxnLst/>
              <a:rect l="l" t="t" r="r" b="b"/>
              <a:pathLst>
                <a:path w="33231" h="6776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547" y="1"/>
                    <a:pt x="0" y="6751"/>
                    <a:pt x="17061" y="6775"/>
                  </a:cubicBezTo>
                  <a:lnTo>
                    <a:pt x="17121" y="6775"/>
                  </a:lnTo>
                  <a:cubicBezTo>
                    <a:pt x="33230" y="6751"/>
                    <a:pt x="32671" y="667"/>
                    <a:pt x="32551" y="12"/>
                  </a:cubicBezTo>
                  <a:lnTo>
                    <a:pt x="32551" y="12"/>
                  </a:lnTo>
                  <a:cubicBezTo>
                    <a:pt x="32337" y="1310"/>
                    <a:pt x="25479" y="2417"/>
                    <a:pt x="17038" y="2417"/>
                  </a:cubicBezTo>
                  <a:lnTo>
                    <a:pt x="17026" y="2417"/>
                  </a:lnTo>
                  <a:cubicBezTo>
                    <a:pt x="8465" y="2417"/>
                    <a:pt x="1548" y="1334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9;p19">
              <a:extLst>
                <a:ext uri="{FF2B5EF4-FFF2-40B4-BE49-F238E27FC236}">
                  <a16:creationId xmlns:a16="http://schemas.microsoft.com/office/drawing/2014/main" id="{7AEE469A-659A-C5F9-ADE4-EE79D5D0F276}"/>
                </a:ext>
              </a:extLst>
            </p:cNvPr>
            <p:cNvSpPr/>
            <p:nvPr/>
          </p:nvSpPr>
          <p:spPr>
            <a:xfrm>
              <a:off x="1154645" y="1694783"/>
              <a:ext cx="1535807" cy="301944"/>
            </a:xfrm>
            <a:custGeom>
              <a:avLst/>
              <a:gdLst/>
              <a:ahLst/>
              <a:cxnLst/>
              <a:rect l="l" t="t" r="r" b="b"/>
              <a:pathLst>
                <a:path w="39089" h="7685" extrusionOk="0">
                  <a:moveTo>
                    <a:pt x="38696" y="0"/>
                  </a:moveTo>
                  <a:lnTo>
                    <a:pt x="37970" y="60"/>
                  </a:lnTo>
                  <a:cubicBezTo>
                    <a:pt x="37981" y="60"/>
                    <a:pt x="29826" y="1227"/>
                    <a:pt x="21217" y="4822"/>
                  </a:cubicBezTo>
                  <a:cubicBezTo>
                    <a:pt x="18876" y="5799"/>
                    <a:pt x="16444" y="6142"/>
                    <a:pt x="14089" y="6142"/>
                  </a:cubicBezTo>
                  <a:cubicBezTo>
                    <a:pt x="8520" y="6142"/>
                    <a:pt x="3378" y="4222"/>
                    <a:pt x="863" y="4222"/>
                  </a:cubicBezTo>
                  <a:cubicBezTo>
                    <a:pt x="527" y="4222"/>
                    <a:pt x="238" y="4256"/>
                    <a:pt x="1" y="4334"/>
                  </a:cubicBezTo>
                  <a:lnTo>
                    <a:pt x="655" y="5263"/>
                  </a:lnTo>
                  <a:cubicBezTo>
                    <a:pt x="847" y="5210"/>
                    <a:pt x="1071" y="5186"/>
                    <a:pt x="1327" y="5186"/>
                  </a:cubicBezTo>
                  <a:cubicBezTo>
                    <a:pt x="3927" y="5186"/>
                    <a:pt x="9721" y="7685"/>
                    <a:pt x="15896" y="7685"/>
                  </a:cubicBezTo>
                  <a:cubicBezTo>
                    <a:pt x="17964" y="7685"/>
                    <a:pt x="20075" y="7404"/>
                    <a:pt x="22122" y="6656"/>
                  </a:cubicBezTo>
                  <a:cubicBezTo>
                    <a:pt x="30897" y="3453"/>
                    <a:pt x="39089" y="2667"/>
                    <a:pt x="39089" y="2667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0;p19">
              <a:extLst>
                <a:ext uri="{FF2B5EF4-FFF2-40B4-BE49-F238E27FC236}">
                  <a16:creationId xmlns:a16="http://schemas.microsoft.com/office/drawing/2014/main" id="{BAAAA775-1061-D8D4-680F-4F89F0E1F39F}"/>
                </a:ext>
              </a:extLst>
            </p:cNvPr>
            <p:cNvSpPr/>
            <p:nvPr/>
          </p:nvSpPr>
          <p:spPr>
            <a:xfrm>
              <a:off x="2782618" y="1417314"/>
              <a:ext cx="1507282" cy="367322"/>
            </a:xfrm>
            <a:custGeom>
              <a:avLst/>
              <a:gdLst/>
              <a:ahLst/>
              <a:cxnLst/>
              <a:rect l="l" t="t" r="r" b="b"/>
              <a:pathLst>
                <a:path w="38363" h="9349" extrusionOk="0">
                  <a:moveTo>
                    <a:pt x="38301" y="1"/>
                  </a:moveTo>
                  <a:cubicBezTo>
                    <a:pt x="35559" y="1"/>
                    <a:pt x="28391" y="6495"/>
                    <a:pt x="19938" y="6495"/>
                  </a:cubicBezTo>
                  <a:cubicBezTo>
                    <a:pt x="19346" y="6495"/>
                    <a:pt x="18748" y="6464"/>
                    <a:pt x="18145" y="6396"/>
                  </a:cubicBezTo>
                  <a:cubicBezTo>
                    <a:pt x="15293" y="6081"/>
                    <a:pt x="12548" y="5972"/>
                    <a:pt x="10115" y="5972"/>
                  </a:cubicBezTo>
                  <a:cubicBezTo>
                    <a:pt x="4624" y="5972"/>
                    <a:pt x="715" y="6526"/>
                    <a:pt x="715" y="6526"/>
                  </a:cubicBezTo>
                  <a:lnTo>
                    <a:pt x="0" y="6681"/>
                  </a:lnTo>
                  <a:lnTo>
                    <a:pt x="393" y="9348"/>
                  </a:lnTo>
                  <a:cubicBezTo>
                    <a:pt x="393" y="9348"/>
                    <a:pt x="6029" y="8278"/>
                    <a:pt x="13309" y="8278"/>
                  </a:cubicBezTo>
                  <a:cubicBezTo>
                    <a:pt x="14748" y="8278"/>
                    <a:pt x="16252" y="8319"/>
                    <a:pt x="17788" y="8420"/>
                  </a:cubicBezTo>
                  <a:cubicBezTo>
                    <a:pt x="18132" y="8442"/>
                    <a:pt x="18474" y="8453"/>
                    <a:pt x="18814" y="8453"/>
                  </a:cubicBezTo>
                  <a:cubicBezTo>
                    <a:pt x="27694" y="8453"/>
                    <a:pt x="35219" y="1096"/>
                    <a:pt x="38005" y="1073"/>
                  </a:cubicBezTo>
                  <a:lnTo>
                    <a:pt x="38362" y="2"/>
                  </a:lnTo>
                  <a:cubicBezTo>
                    <a:pt x="38342" y="1"/>
                    <a:pt x="38321" y="1"/>
                    <a:pt x="38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1;p19">
              <a:extLst>
                <a:ext uri="{FF2B5EF4-FFF2-40B4-BE49-F238E27FC236}">
                  <a16:creationId xmlns:a16="http://schemas.microsoft.com/office/drawing/2014/main" id="{E1016EB7-FF55-8DD7-B1DE-A4EE27113C09}"/>
                </a:ext>
              </a:extLst>
            </p:cNvPr>
            <p:cNvSpPr/>
            <p:nvPr/>
          </p:nvSpPr>
          <p:spPr>
            <a:xfrm>
              <a:off x="4236532" y="1576873"/>
              <a:ext cx="115591" cy="115591"/>
            </a:xfrm>
            <a:custGeom>
              <a:avLst/>
              <a:gdLst/>
              <a:ahLst/>
              <a:cxnLst/>
              <a:rect l="l" t="t" r="r" b="b"/>
              <a:pathLst>
                <a:path w="2942" h="2942" extrusionOk="0">
                  <a:moveTo>
                    <a:pt x="1477" y="644"/>
                  </a:moveTo>
                  <a:cubicBezTo>
                    <a:pt x="1930" y="644"/>
                    <a:pt x="2311" y="1013"/>
                    <a:pt x="2311" y="1477"/>
                  </a:cubicBezTo>
                  <a:cubicBezTo>
                    <a:pt x="2311" y="1930"/>
                    <a:pt x="1930" y="2311"/>
                    <a:pt x="1477" y="2311"/>
                  </a:cubicBezTo>
                  <a:cubicBezTo>
                    <a:pt x="1013" y="2311"/>
                    <a:pt x="644" y="1930"/>
                    <a:pt x="644" y="1477"/>
                  </a:cubicBezTo>
                  <a:cubicBezTo>
                    <a:pt x="644" y="1013"/>
                    <a:pt x="1013" y="644"/>
                    <a:pt x="1477" y="644"/>
                  </a:cubicBezTo>
                  <a:close/>
                  <a:moveTo>
                    <a:pt x="1477" y="1"/>
                  </a:moveTo>
                  <a:cubicBezTo>
                    <a:pt x="656" y="1"/>
                    <a:pt x="1" y="656"/>
                    <a:pt x="1" y="1477"/>
                  </a:cubicBezTo>
                  <a:cubicBezTo>
                    <a:pt x="1" y="2287"/>
                    <a:pt x="656" y="2942"/>
                    <a:pt x="1477" y="2942"/>
                  </a:cubicBezTo>
                  <a:cubicBezTo>
                    <a:pt x="2275" y="2942"/>
                    <a:pt x="2942" y="2287"/>
                    <a:pt x="2942" y="1477"/>
                  </a:cubicBezTo>
                  <a:cubicBezTo>
                    <a:pt x="2942" y="656"/>
                    <a:pt x="2287" y="1"/>
                    <a:pt x="1477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2;p19">
              <a:extLst>
                <a:ext uri="{FF2B5EF4-FFF2-40B4-BE49-F238E27FC236}">
                  <a16:creationId xmlns:a16="http://schemas.microsoft.com/office/drawing/2014/main" id="{208E6995-61C0-EBEF-1D5E-45959198F5C0}"/>
                </a:ext>
              </a:extLst>
            </p:cNvPr>
            <p:cNvSpPr/>
            <p:nvPr/>
          </p:nvSpPr>
          <p:spPr>
            <a:xfrm>
              <a:off x="4288474" y="1678399"/>
              <a:ext cx="614731" cy="1684087"/>
            </a:xfrm>
            <a:custGeom>
              <a:avLst/>
              <a:gdLst/>
              <a:ahLst/>
              <a:cxnLst/>
              <a:rect l="l" t="t" r="r" b="b"/>
              <a:pathLst>
                <a:path w="15646" h="42863" extrusionOk="0">
                  <a:moveTo>
                    <a:pt x="298" y="1"/>
                  </a:moveTo>
                  <a:lnTo>
                    <a:pt x="1" y="108"/>
                  </a:lnTo>
                  <a:lnTo>
                    <a:pt x="15395" y="42863"/>
                  </a:lnTo>
                  <a:lnTo>
                    <a:pt x="15645" y="427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3;p19">
              <a:extLst>
                <a:ext uri="{FF2B5EF4-FFF2-40B4-BE49-F238E27FC236}">
                  <a16:creationId xmlns:a16="http://schemas.microsoft.com/office/drawing/2014/main" id="{F9E97661-B7CE-7A81-C2F9-FA6F8CFD2629}"/>
                </a:ext>
              </a:extLst>
            </p:cNvPr>
            <p:cNvSpPr/>
            <p:nvPr/>
          </p:nvSpPr>
          <p:spPr>
            <a:xfrm>
              <a:off x="3685008" y="1678399"/>
              <a:ext cx="615203" cy="1684087"/>
            </a:xfrm>
            <a:custGeom>
              <a:avLst/>
              <a:gdLst/>
              <a:ahLst/>
              <a:cxnLst/>
              <a:rect l="l" t="t" r="r" b="b"/>
              <a:pathLst>
                <a:path w="15658" h="42863" extrusionOk="0">
                  <a:moveTo>
                    <a:pt x="15360" y="1"/>
                  </a:moveTo>
                  <a:lnTo>
                    <a:pt x="0" y="42827"/>
                  </a:lnTo>
                  <a:lnTo>
                    <a:pt x="286" y="42863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4;p19">
              <a:extLst>
                <a:ext uri="{FF2B5EF4-FFF2-40B4-BE49-F238E27FC236}">
                  <a16:creationId xmlns:a16="http://schemas.microsoft.com/office/drawing/2014/main" id="{AB80E462-6CE5-B4F6-CD99-A6253F6CF60C}"/>
                </a:ext>
              </a:extLst>
            </p:cNvPr>
            <p:cNvSpPr/>
            <p:nvPr/>
          </p:nvSpPr>
          <p:spPr>
            <a:xfrm>
              <a:off x="3685008" y="3266128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2" y="0"/>
                  </a:moveTo>
                  <a:cubicBezTo>
                    <a:pt x="6942" y="0"/>
                    <a:pt x="0" y="1084"/>
                    <a:pt x="0" y="2417"/>
                  </a:cubicBezTo>
                  <a:cubicBezTo>
                    <a:pt x="0" y="3739"/>
                    <a:pt x="6942" y="4822"/>
                    <a:pt x="15502" y="4822"/>
                  </a:cubicBezTo>
                  <a:cubicBezTo>
                    <a:pt x="24075" y="4822"/>
                    <a:pt x="31016" y="3739"/>
                    <a:pt x="31016" y="2417"/>
                  </a:cubicBezTo>
                  <a:cubicBezTo>
                    <a:pt x="31016" y="1084"/>
                    <a:pt x="24075" y="0"/>
                    <a:pt x="1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5;p19">
              <a:extLst>
                <a:ext uri="{FF2B5EF4-FFF2-40B4-BE49-F238E27FC236}">
                  <a16:creationId xmlns:a16="http://schemas.microsoft.com/office/drawing/2014/main" id="{C63C2D60-A4FC-A177-E2DA-852C458FE645}"/>
                </a:ext>
              </a:extLst>
            </p:cNvPr>
            <p:cNvSpPr/>
            <p:nvPr/>
          </p:nvSpPr>
          <p:spPr>
            <a:xfrm>
              <a:off x="3657858" y="3360150"/>
              <a:ext cx="1306117" cy="266229"/>
            </a:xfrm>
            <a:custGeom>
              <a:avLst/>
              <a:gdLst/>
              <a:ahLst/>
              <a:cxnLst/>
              <a:rect l="l" t="t" r="r" b="b"/>
              <a:pathLst>
                <a:path w="33243" h="6776" extrusionOk="0">
                  <a:moveTo>
                    <a:pt x="31695" y="0"/>
                  </a:moveTo>
                  <a:cubicBezTo>
                    <a:pt x="31695" y="1346"/>
                    <a:pt x="24778" y="2417"/>
                    <a:pt x="16217" y="2417"/>
                  </a:cubicBezTo>
                  <a:lnTo>
                    <a:pt x="16193" y="2417"/>
                  </a:lnTo>
                  <a:cubicBezTo>
                    <a:pt x="7764" y="2417"/>
                    <a:pt x="894" y="1310"/>
                    <a:pt x="691" y="24"/>
                  </a:cubicBezTo>
                  <a:lnTo>
                    <a:pt x="691" y="24"/>
                  </a:lnTo>
                  <a:cubicBezTo>
                    <a:pt x="572" y="679"/>
                    <a:pt x="1" y="6763"/>
                    <a:pt x="16122" y="6775"/>
                  </a:cubicBezTo>
                  <a:lnTo>
                    <a:pt x="16181" y="6775"/>
                  </a:lnTo>
                  <a:cubicBezTo>
                    <a:pt x="33242" y="6763"/>
                    <a:pt x="31695" y="1"/>
                    <a:pt x="31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6;p19">
              <a:extLst>
                <a:ext uri="{FF2B5EF4-FFF2-40B4-BE49-F238E27FC236}">
                  <a16:creationId xmlns:a16="http://schemas.microsoft.com/office/drawing/2014/main" id="{29F4C4E7-96ED-2D27-84D5-A654792FBFA9}"/>
                </a:ext>
              </a:extLst>
            </p:cNvPr>
            <p:cNvSpPr/>
            <p:nvPr/>
          </p:nvSpPr>
          <p:spPr>
            <a:xfrm>
              <a:off x="1093352" y="1864597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7;p19">
              <a:extLst>
                <a:ext uri="{FF2B5EF4-FFF2-40B4-BE49-F238E27FC236}">
                  <a16:creationId xmlns:a16="http://schemas.microsoft.com/office/drawing/2014/main" id="{8079D025-4A69-1A13-498B-3E6C159C4E3D}"/>
                </a:ext>
              </a:extLst>
            </p:cNvPr>
            <p:cNvSpPr/>
            <p:nvPr/>
          </p:nvSpPr>
          <p:spPr>
            <a:xfrm>
              <a:off x="1144351" y="1969385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8;p19">
              <a:extLst>
                <a:ext uri="{FF2B5EF4-FFF2-40B4-BE49-F238E27FC236}">
                  <a16:creationId xmlns:a16="http://schemas.microsoft.com/office/drawing/2014/main" id="{02BFA919-10B9-9347-8D19-0AF469165597}"/>
                </a:ext>
              </a:extLst>
            </p:cNvPr>
            <p:cNvSpPr/>
            <p:nvPr/>
          </p:nvSpPr>
          <p:spPr>
            <a:xfrm>
              <a:off x="1102271" y="2025491"/>
              <a:ext cx="115552" cy="115591"/>
            </a:xfrm>
            <a:custGeom>
              <a:avLst/>
              <a:gdLst/>
              <a:ahLst/>
              <a:cxnLst/>
              <a:rect l="l" t="t" r="r" b="b"/>
              <a:pathLst>
                <a:path w="2941" h="2942" extrusionOk="0">
                  <a:moveTo>
                    <a:pt x="1476" y="620"/>
                  </a:moveTo>
                  <a:cubicBezTo>
                    <a:pt x="1929" y="620"/>
                    <a:pt x="2310" y="1013"/>
                    <a:pt x="2310" y="1454"/>
                  </a:cubicBezTo>
                  <a:cubicBezTo>
                    <a:pt x="2310" y="1918"/>
                    <a:pt x="1929" y="2287"/>
                    <a:pt x="1476" y="2287"/>
                  </a:cubicBezTo>
                  <a:cubicBezTo>
                    <a:pt x="1012" y="2287"/>
                    <a:pt x="643" y="1918"/>
                    <a:pt x="643" y="1454"/>
                  </a:cubicBezTo>
                  <a:cubicBezTo>
                    <a:pt x="643" y="989"/>
                    <a:pt x="1012" y="620"/>
                    <a:pt x="1476" y="620"/>
                  </a:cubicBezTo>
                  <a:close/>
                  <a:moveTo>
                    <a:pt x="1476" y="1"/>
                  </a:moveTo>
                  <a:cubicBezTo>
                    <a:pt x="655" y="1"/>
                    <a:pt x="0" y="656"/>
                    <a:pt x="0" y="1465"/>
                  </a:cubicBezTo>
                  <a:cubicBezTo>
                    <a:pt x="0" y="2287"/>
                    <a:pt x="655" y="2942"/>
                    <a:pt x="1476" y="2942"/>
                  </a:cubicBezTo>
                  <a:cubicBezTo>
                    <a:pt x="2274" y="2942"/>
                    <a:pt x="2941" y="2287"/>
                    <a:pt x="2941" y="1465"/>
                  </a:cubicBezTo>
                  <a:cubicBezTo>
                    <a:pt x="2941" y="656"/>
                    <a:pt x="2286" y="1"/>
                    <a:pt x="1476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69;p19">
              <a:extLst>
                <a:ext uri="{FF2B5EF4-FFF2-40B4-BE49-F238E27FC236}">
                  <a16:creationId xmlns:a16="http://schemas.microsoft.com/office/drawing/2014/main" id="{57CA0E3D-14AC-6320-2190-9D91BE94F4FC}"/>
                </a:ext>
              </a:extLst>
            </p:cNvPr>
            <p:cNvSpPr/>
            <p:nvPr/>
          </p:nvSpPr>
          <p:spPr>
            <a:xfrm>
              <a:off x="2098212" y="4445903"/>
              <a:ext cx="1266827" cy="141326"/>
            </a:xfrm>
            <a:custGeom>
              <a:avLst/>
              <a:gdLst/>
              <a:ahLst/>
              <a:cxnLst/>
              <a:rect l="l" t="t" r="r" b="b"/>
              <a:pathLst>
                <a:path w="32243" h="3597" extrusionOk="0">
                  <a:moveTo>
                    <a:pt x="0" y="1"/>
                  </a:moveTo>
                  <a:lnTo>
                    <a:pt x="0" y="3596"/>
                  </a:lnTo>
                  <a:lnTo>
                    <a:pt x="32243" y="3596"/>
                  </a:lnTo>
                  <a:lnTo>
                    <a:pt x="32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0;p19">
              <a:extLst>
                <a:ext uri="{FF2B5EF4-FFF2-40B4-BE49-F238E27FC236}">
                  <a16:creationId xmlns:a16="http://schemas.microsoft.com/office/drawing/2014/main" id="{D8AAE417-0317-630B-218F-EE9369DB792F}"/>
                </a:ext>
              </a:extLst>
            </p:cNvPr>
            <p:cNvSpPr/>
            <p:nvPr/>
          </p:nvSpPr>
          <p:spPr>
            <a:xfrm>
              <a:off x="4227627" y="1417322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1;p19">
              <a:extLst>
                <a:ext uri="{FF2B5EF4-FFF2-40B4-BE49-F238E27FC236}">
                  <a16:creationId xmlns:a16="http://schemas.microsoft.com/office/drawing/2014/main" id="{3CBD0E62-0D28-59E9-AA61-31CA5406143B}"/>
                </a:ext>
              </a:extLst>
            </p:cNvPr>
            <p:cNvSpPr/>
            <p:nvPr/>
          </p:nvSpPr>
          <p:spPr>
            <a:xfrm>
              <a:off x="4278626" y="1522110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4D41B8D-63FA-38C8-5EBB-453A14A4444C}"/>
                  </a:ext>
                </a:extLst>
              </p:cNvPr>
              <p:cNvSpPr txBox="1"/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4D41B8D-63FA-38C8-5EBB-453A14A44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E81803D-311A-9CCD-B926-C7BD07C68F14}"/>
                  </a:ext>
                </a:extLst>
              </p:cNvPr>
              <p:cNvSpPr txBox="1"/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E81803D-311A-9CCD-B926-C7BD07C68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ontent Placeholder 3">
                <a:extLst>
                  <a:ext uri="{FF2B5EF4-FFF2-40B4-BE49-F238E27FC236}">
                    <a16:creationId xmlns:a16="http://schemas.microsoft.com/office/drawing/2014/main" id="{E091ACE7-3C96-9B91-9066-203249AFB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263" y="1655763"/>
                <a:ext cx="5399087" cy="446405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Bohr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𝑚𝑍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Muons: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≈207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≈2.2 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Effect:</a:t>
                </a:r>
              </a:p>
              <a:p>
                <a:pPr lvl="1"/>
                <a:r>
                  <a:rPr lang="en-US" dirty="0"/>
                  <a:t>Enhanced binding energy</a:t>
                </a:r>
              </a:p>
              <a:p>
                <a:pPr lvl="1"/>
                <a:r>
                  <a:rPr lang="en-US" dirty="0"/>
                  <a:t>Closer to the nucleus </a:t>
                </a:r>
                <a:r>
                  <a:rPr lang="en-US" dirty="0">
                    <a:sym typeface="Wingdings" panose="05000000000000000000" pitchFamily="2" charset="2"/>
                  </a:rPr>
                  <a:t> More sensitive to nuclear effects</a:t>
                </a:r>
                <a:endParaRPr lang="en-US" dirty="0"/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Content Placeholder 3">
                <a:extLst>
                  <a:ext uri="{FF2B5EF4-FFF2-40B4-BE49-F238E27FC236}">
                    <a16:creationId xmlns:a16="http://schemas.microsoft.com/office/drawing/2014/main" id="{E091ACE7-3C96-9B91-9066-203249AFB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263" y="1655763"/>
                <a:ext cx="5399087" cy="4464050"/>
              </a:xfrm>
              <a:blipFill>
                <a:blip r:embed="rId5"/>
                <a:stretch>
                  <a:fillRect l="-1017" t="-2049" r="-339" b="-68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761697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6213F-2990-C4C8-5952-C7F168AC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PLATAN conference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9971E-E0E4-4D59-8626-3022C85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194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A0381F-E594-F014-96FC-C2652B07C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Bohr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𝑚𝑍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Muons: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≈207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≈2.2 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Effect:</a:t>
                </a:r>
              </a:p>
              <a:p>
                <a:pPr lvl="1"/>
                <a:r>
                  <a:rPr lang="en-US" dirty="0"/>
                  <a:t>Enhanced binding energy</a:t>
                </a:r>
              </a:p>
              <a:p>
                <a:pPr lvl="1"/>
                <a:r>
                  <a:rPr lang="en-US" dirty="0"/>
                  <a:t>Closer to the nucleus </a:t>
                </a:r>
                <a:r>
                  <a:rPr lang="en-US" dirty="0">
                    <a:sym typeface="Wingdings" panose="05000000000000000000" pitchFamily="2" charset="2"/>
                  </a:rPr>
                  <a:t> larger overlap with nuclear </a:t>
                </a:r>
                <a:r>
                  <a:rPr lang="en-US" dirty="0" err="1">
                    <a:sym typeface="Wingdings" panose="05000000000000000000" pitchFamily="2" charset="2"/>
                  </a:rPr>
                  <a:t>wf</a:t>
                </a:r>
                <a:endParaRPr lang="en-US" dirty="0"/>
              </a:p>
              <a:p>
                <a:endParaRPr lang="en-B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A0381F-E594-F014-96FC-C2652B07C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6" t="-2049" b="-68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1E727038-7B3C-AB97-CDAB-23F707DC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atoms: probes of nuclear radii</a:t>
            </a:r>
            <a:endParaRPr lang="en-BE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E4674E1-3E92-DE7D-2503-31762C9F4AEC}"/>
              </a:ext>
            </a:extLst>
          </p:cNvPr>
          <p:cNvSpPr/>
          <p:nvPr/>
        </p:nvSpPr>
        <p:spPr>
          <a:xfrm>
            <a:off x="8417728" y="3243021"/>
            <a:ext cx="914400" cy="91440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386951-4F70-BA17-7A5C-6B2FB4DDF0D8}"/>
              </a:ext>
            </a:extLst>
          </p:cNvPr>
          <p:cNvGrpSpPr/>
          <p:nvPr/>
        </p:nvGrpSpPr>
        <p:grpSpPr>
          <a:xfrm>
            <a:off x="-13985072" y="-19251219"/>
            <a:ext cx="45720000" cy="45902880"/>
            <a:chOff x="6581831" y="1390083"/>
            <a:chExt cx="4572000" cy="4585716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8F55C18-86D1-8FD3-4585-E644F10FABB0}"/>
                </a:ext>
              </a:extLst>
            </p:cNvPr>
            <p:cNvSpPr/>
            <p:nvPr/>
          </p:nvSpPr>
          <p:spPr>
            <a:xfrm>
              <a:off x="7953431" y="2777775"/>
              <a:ext cx="1828800" cy="18288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908F8325-83B5-647E-8A7A-935264F6FE0B}"/>
                </a:ext>
              </a:extLst>
            </p:cNvPr>
            <p:cNvSpPr/>
            <p:nvPr/>
          </p:nvSpPr>
          <p:spPr>
            <a:xfrm>
              <a:off x="6581831" y="1403799"/>
              <a:ext cx="4572000" cy="45720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53FA078-3696-6A3C-B787-73AAB0083D8E}"/>
                </a:ext>
              </a:extLst>
            </p:cNvPr>
            <p:cNvSpPr/>
            <p:nvPr/>
          </p:nvSpPr>
          <p:spPr>
            <a:xfrm>
              <a:off x="7057319" y="1860999"/>
              <a:ext cx="3657600" cy="36576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82430AFE-4F7C-5F92-7394-EDA7D53C1459}"/>
                </a:ext>
              </a:extLst>
            </p:cNvPr>
            <p:cNvSpPr/>
            <p:nvPr/>
          </p:nvSpPr>
          <p:spPr>
            <a:xfrm>
              <a:off x="7505375" y="2327343"/>
              <a:ext cx="2743200" cy="27432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4746A03-8AA2-AABF-CB7E-3A113540723B}"/>
                </a:ext>
              </a:extLst>
            </p:cNvPr>
            <p:cNvSpPr/>
            <p:nvPr/>
          </p:nvSpPr>
          <p:spPr>
            <a:xfrm>
              <a:off x="8772982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60A8E030-179E-7A10-14D9-117F7A1A2FCF}"/>
                </a:ext>
              </a:extLst>
            </p:cNvPr>
            <p:cNvSpPr/>
            <p:nvPr/>
          </p:nvSpPr>
          <p:spPr>
            <a:xfrm>
              <a:off x="8939658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D24A5793-8903-DAAD-2A63-E9BE956180A9}"/>
                </a:ext>
              </a:extLst>
            </p:cNvPr>
            <p:cNvSpPr/>
            <p:nvPr/>
          </p:nvSpPr>
          <p:spPr>
            <a:xfrm>
              <a:off x="8776391" y="13900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3710B9F-10D1-A8AC-A5EA-EB1DA84EF88B}"/>
                </a:ext>
              </a:extLst>
            </p:cNvPr>
            <p:cNvSpPr/>
            <p:nvPr/>
          </p:nvSpPr>
          <p:spPr>
            <a:xfrm>
              <a:off x="74825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227EE138-8224-CF2E-ACD8-7A58F9182B63}"/>
                </a:ext>
              </a:extLst>
            </p:cNvPr>
            <p:cNvSpPr/>
            <p:nvPr/>
          </p:nvSpPr>
          <p:spPr>
            <a:xfrm>
              <a:off x="74825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6F1F5469-4940-BD75-26AC-FF3B7B6DA055}"/>
                </a:ext>
              </a:extLst>
            </p:cNvPr>
            <p:cNvSpPr/>
            <p:nvPr/>
          </p:nvSpPr>
          <p:spPr>
            <a:xfrm>
              <a:off x="1022114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0175534-A77C-B957-CD0E-12FFC5AB6E4B}"/>
                </a:ext>
              </a:extLst>
            </p:cNvPr>
            <p:cNvSpPr/>
            <p:nvPr/>
          </p:nvSpPr>
          <p:spPr>
            <a:xfrm>
              <a:off x="1022114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C2F761E-6947-EAC0-4222-3B14A2D70357}"/>
                </a:ext>
              </a:extLst>
            </p:cNvPr>
            <p:cNvSpPr/>
            <p:nvPr/>
          </p:nvSpPr>
          <p:spPr>
            <a:xfrm>
              <a:off x="1068339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EC4C3AC-A470-AC7D-63E1-57366B9DAAFB}"/>
                </a:ext>
              </a:extLst>
            </p:cNvPr>
            <p:cNvSpPr/>
            <p:nvPr/>
          </p:nvSpPr>
          <p:spPr>
            <a:xfrm>
              <a:off x="1068339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29A29A85-1D5E-04BA-22F6-7F9E0EED145D}"/>
                </a:ext>
              </a:extLst>
            </p:cNvPr>
            <p:cNvSpPr/>
            <p:nvPr/>
          </p:nvSpPr>
          <p:spPr>
            <a:xfrm>
              <a:off x="70253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A618446C-D963-23F7-4F89-1E56C66DF10D}"/>
                </a:ext>
              </a:extLst>
            </p:cNvPr>
            <p:cNvSpPr/>
            <p:nvPr/>
          </p:nvSpPr>
          <p:spPr>
            <a:xfrm>
              <a:off x="70253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5F977FE-77F3-63D3-FA65-42201BC3D1FB}"/>
                </a:ext>
              </a:extLst>
            </p:cNvPr>
            <p:cNvSpPr/>
            <p:nvPr/>
          </p:nvSpPr>
          <p:spPr>
            <a:xfrm>
              <a:off x="8769629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8A895F0E-8111-7959-1833-8AF279F51EEB}"/>
                </a:ext>
              </a:extLst>
            </p:cNvPr>
            <p:cNvSpPr/>
            <p:nvPr/>
          </p:nvSpPr>
          <p:spPr>
            <a:xfrm>
              <a:off x="8936305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44E752ED-CB1E-9E36-7EF4-C394A8C8FEC5}"/>
                </a:ext>
              </a:extLst>
            </p:cNvPr>
            <p:cNvSpPr/>
            <p:nvPr/>
          </p:nvSpPr>
          <p:spPr>
            <a:xfrm>
              <a:off x="8772982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FEE76BE-8D27-83E3-012B-9F75BD4DBDAB}"/>
                </a:ext>
              </a:extLst>
            </p:cNvPr>
            <p:cNvSpPr/>
            <p:nvPr/>
          </p:nvSpPr>
          <p:spPr>
            <a:xfrm>
              <a:off x="8939658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365FBA06-AFFD-BFE9-3581-DF0653E49AA0}"/>
                </a:ext>
              </a:extLst>
            </p:cNvPr>
            <p:cNvSpPr/>
            <p:nvPr/>
          </p:nvSpPr>
          <p:spPr>
            <a:xfrm>
              <a:off x="8769629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477A03EB-2A2D-D1B1-2096-BF0981CD9C7E}"/>
                </a:ext>
              </a:extLst>
            </p:cNvPr>
            <p:cNvSpPr/>
            <p:nvPr/>
          </p:nvSpPr>
          <p:spPr>
            <a:xfrm>
              <a:off x="8936305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C7CCB16-CE0C-0F5C-03ED-CBE79DF245B7}"/>
                </a:ext>
              </a:extLst>
            </p:cNvPr>
            <p:cNvSpPr/>
            <p:nvPr/>
          </p:nvSpPr>
          <p:spPr>
            <a:xfrm>
              <a:off x="8769629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348E6E6-1921-1BD2-67E5-17CF9479334B}"/>
                </a:ext>
              </a:extLst>
            </p:cNvPr>
            <p:cNvSpPr/>
            <p:nvPr/>
          </p:nvSpPr>
          <p:spPr>
            <a:xfrm>
              <a:off x="8936305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ACDE94-D840-42C8-D20D-57616C023DB6}"/>
              </a:ext>
            </a:extLst>
          </p:cNvPr>
          <p:cNvSpPr txBox="1"/>
          <p:nvPr/>
        </p:nvSpPr>
        <p:spPr>
          <a:xfrm>
            <a:off x="6478597" y="1810672"/>
            <a:ext cx="8291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µK</a:t>
            </a:r>
            <a:endParaRPr lang="LID4096" sz="39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EFA7C-4F49-F0B5-0233-EC005FE51D86}"/>
              </a:ext>
            </a:extLst>
          </p:cNvPr>
          <p:cNvSpPr txBox="1"/>
          <p:nvPr/>
        </p:nvSpPr>
        <p:spPr>
          <a:xfrm>
            <a:off x="9286421" y="2851456"/>
            <a:ext cx="2079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µ</a:t>
            </a:r>
            <a:r>
              <a:rPr lang="en-US" sz="1400" baseline="30000" dirty="0">
                <a:solidFill>
                  <a:srgbClr val="000000"/>
                </a:solidFill>
              </a:rPr>
              <a:t>-</a:t>
            </a:r>
            <a:endParaRPr lang="en-BE" dirty="0">
              <a:solidFill>
                <a:srgbClr val="000000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66DA0C47-3D17-0142-BF45-1A302C0C7F8C}"/>
              </a:ext>
            </a:extLst>
          </p:cNvPr>
          <p:cNvSpPr/>
          <p:nvPr/>
        </p:nvSpPr>
        <p:spPr>
          <a:xfrm>
            <a:off x="8189128" y="3013640"/>
            <a:ext cx="1371600" cy="1371600"/>
          </a:xfrm>
          <a:prstGeom prst="flowChartConnec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AC3E02E-8150-8CED-B8F7-DFA4F922147C}"/>
              </a:ext>
            </a:extLst>
          </p:cNvPr>
          <p:cNvSpPr/>
          <p:nvPr/>
        </p:nvSpPr>
        <p:spPr>
          <a:xfrm>
            <a:off x="9220680" y="3093901"/>
            <a:ext cx="45720" cy="45720"/>
          </a:xfrm>
          <a:prstGeom prst="flowChartConnector">
            <a:avLst/>
          </a:prstGeom>
          <a:solidFill>
            <a:srgbClr val="FFC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3494A1-C110-91A3-E1A1-32A8FF134FF6}"/>
              </a:ext>
            </a:extLst>
          </p:cNvPr>
          <p:cNvSpPr txBox="1"/>
          <p:nvPr/>
        </p:nvSpPr>
        <p:spPr>
          <a:xfrm>
            <a:off x="6568564" y="4594428"/>
            <a:ext cx="534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Muon n = 14 orbital is inside electron n = 1 orbital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electron correlation is negligible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6" name="Google Shape;448;p19">
            <a:extLst>
              <a:ext uri="{FF2B5EF4-FFF2-40B4-BE49-F238E27FC236}">
                <a16:creationId xmlns:a16="http://schemas.microsoft.com/office/drawing/2014/main" id="{203A6702-E126-E83F-E1EA-23651964E75A}"/>
              </a:ext>
            </a:extLst>
          </p:cNvPr>
          <p:cNvGrpSpPr/>
          <p:nvPr/>
        </p:nvGrpSpPr>
        <p:grpSpPr>
          <a:xfrm>
            <a:off x="3276000" y="2978519"/>
            <a:ext cx="1281206" cy="1443404"/>
            <a:chOff x="489925" y="1417314"/>
            <a:chExt cx="4474050" cy="3324759"/>
          </a:xfrm>
        </p:grpSpPr>
        <p:sp>
          <p:nvSpPr>
            <p:cNvPr id="37" name="Google Shape;449;p19">
              <a:extLst>
                <a:ext uri="{FF2B5EF4-FFF2-40B4-BE49-F238E27FC236}">
                  <a16:creationId xmlns:a16="http://schemas.microsoft.com/office/drawing/2014/main" id="{6296C80B-A478-1743-A390-F1992B7E52D8}"/>
                </a:ext>
              </a:extLst>
            </p:cNvPr>
            <p:cNvSpPr/>
            <p:nvPr/>
          </p:nvSpPr>
          <p:spPr>
            <a:xfrm>
              <a:off x="1142937" y="4591867"/>
              <a:ext cx="3168424" cy="150206"/>
            </a:xfrm>
            <a:custGeom>
              <a:avLst/>
              <a:gdLst/>
              <a:ahLst/>
              <a:cxnLst/>
              <a:rect l="l" t="t" r="r" b="b"/>
              <a:pathLst>
                <a:path w="80642" h="3823" extrusionOk="0">
                  <a:moveTo>
                    <a:pt x="1" y="1"/>
                  </a:moveTo>
                  <a:lnTo>
                    <a:pt x="1" y="3822"/>
                  </a:lnTo>
                  <a:lnTo>
                    <a:pt x="80642" y="3822"/>
                  </a:lnTo>
                  <a:lnTo>
                    <a:pt x="806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0;p19">
              <a:extLst>
                <a:ext uri="{FF2B5EF4-FFF2-40B4-BE49-F238E27FC236}">
                  <a16:creationId xmlns:a16="http://schemas.microsoft.com/office/drawing/2014/main" id="{82329C3A-6961-D7C9-85B0-577E77680F2D}"/>
                </a:ext>
              </a:extLst>
            </p:cNvPr>
            <p:cNvSpPr/>
            <p:nvPr/>
          </p:nvSpPr>
          <p:spPr>
            <a:xfrm>
              <a:off x="2684351" y="1949739"/>
              <a:ext cx="107655" cy="2232811"/>
            </a:xfrm>
            <a:custGeom>
              <a:avLst/>
              <a:gdLst/>
              <a:ahLst/>
              <a:cxnLst/>
              <a:rect l="l" t="t" r="r" b="b"/>
              <a:pathLst>
                <a:path w="2740" h="56829" extrusionOk="0">
                  <a:moveTo>
                    <a:pt x="1" y="0"/>
                  </a:moveTo>
                  <a:lnTo>
                    <a:pt x="1" y="56829"/>
                  </a:lnTo>
                  <a:lnTo>
                    <a:pt x="2739" y="5682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1;p19">
              <a:extLst>
                <a:ext uri="{FF2B5EF4-FFF2-40B4-BE49-F238E27FC236}">
                  <a16:creationId xmlns:a16="http://schemas.microsoft.com/office/drawing/2014/main" id="{CD5C046D-136B-ADB0-B2C7-11E4838BB810}"/>
                </a:ext>
              </a:extLst>
            </p:cNvPr>
            <p:cNvSpPr/>
            <p:nvPr/>
          </p:nvSpPr>
          <p:spPr>
            <a:xfrm>
              <a:off x="2256318" y="4314005"/>
              <a:ext cx="964177" cy="131464"/>
            </a:xfrm>
            <a:custGeom>
              <a:avLst/>
              <a:gdLst/>
              <a:ahLst/>
              <a:cxnLst/>
              <a:rect l="l" t="t" r="r" b="b"/>
              <a:pathLst>
                <a:path w="24540" h="3346" extrusionOk="0">
                  <a:moveTo>
                    <a:pt x="1" y="0"/>
                  </a:moveTo>
                  <a:lnTo>
                    <a:pt x="1" y="3346"/>
                  </a:lnTo>
                  <a:lnTo>
                    <a:pt x="24540" y="3346"/>
                  </a:lnTo>
                  <a:lnTo>
                    <a:pt x="2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2;p19">
              <a:extLst>
                <a:ext uri="{FF2B5EF4-FFF2-40B4-BE49-F238E27FC236}">
                  <a16:creationId xmlns:a16="http://schemas.microsoft.com/office/drawing/2014/main" id="{618DF5CB-300F-B9B2-2022-7EA67FED3C23}"/>
                </a:ext>
              </a:extLst>
            </p:cNvPr>
            <p:cNvSpPr/>
            <p:nvPr/>
          </p:nvSpPr>
          <p:spPr>
            <a:xfrm>
              <a:off x="2336786" y="4182539"/>
              <a:ext cx="803245" cy="131504"/>
            </a:xfrm>
            <a:custGeom>
              <a:avLst/>
              <a:gdLst/>
              <a:ahLst/>
              <a:cxnLst/>
              <a:rect l="l" t="t" r="r" b="b"/>
              <a:pathLst>
                <a:path w="20444" h="3347" extrusionOk="0">
                  <a:moveTo>
                    <a:pt x="1" y="1"/>
                  </a:moveTo>
                  <a:lnTo>
                    <a:pt x="1" y="3346"/>
                  </a:lnTo>
                  <a:lnTo>
                    <a:pt x="20444" y="3346"/>
                  </a:lnTo>
                  <a:lnTo>
                    <a:pt x="20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3;p19">
              <a:extLst>
                <a:ext uri="{FF2B5EF4-FFF2-40B4-BE49-F238E27FC236}">
                  <a16:creationId xmlns:a16="http://schemas.microsoft.com/office/drawing/2014/main" id="{E6CC5BC4-D969-6DDB-6EC1-C2680BE4AC98}"/>
                </a:ext>
              </a:extLst>
            </p:cNvPr>
            <p:cNvSpPr/>
            <p:nvPr/>
          </p:nvSpPr>
          <p:spPr>
            <a:xfrm>
              <a:off x="2632920" y="1893593"/>
              <a:ext cx="203051" cy="56185"/>
            </a:xfrm>
            <a:custGeom>
              <a:avLst/>
              <a:gdLst/>
              <a:ahLst/>
              <a:cxnLst/>
              <a:rect l="l" t="t" r="r" b="b"/>
              <a:pathLst>
                <a:path w="5168" h="1430" extrusionOk="0">
                  <a:moveTo>
                    <a:pt x="334" y="0"/>
                  </a:moveTo>
                  <a:cubicBezTo>
                    <a:pt x="155" y="0"/>
                    <a:pt x="0" y="155"/>
                    <a:pt x="0" y="334"/>
                  </a:cubicBezTo>
                  <a:lnTo>
                    <a:pt x="0" y="1108"/>
                  </a:lnTo>
                  <a:cubicBezTo>
                    <a:pt x="0" y="1286"/>
                    <a:pt x="155" y="1429"/>
                    <a:pt x="334" y="1429"/>
                  </a:cubicBezTo>
                  <a:lnTo>
                    <a:pt x="4846" y="1429"/>
                  </a:lnTo>
                  <a:cubicBezTo>
                    <a:pt x="5025" y="1429"/>
                    <a:pt x="5156" y="1286"/>
                    <a:pt x="5168" y="1108"/>
                  </a:cubicBezTo>
                  <a:lnTo>
                    <a:pt x="5168" y="334"/>
                  </a:lnTo>
                  <a:cubicBezTo>
                    <a:pt x="5168" y="155"/>
                    <a:pt x="5025" y="0"/>
                    <a:pt x="4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4;p19">
              <a:extLst>
                <a:ext uri="{FF2B5EF4-FFF2-40B4-BE49-F238E27FC236}">
                  <a16:creationId xmlns:a16="http://schemas.microsoft.com/office/drawing/2014/main" id="{293091CB-637C-F602-5477-82A41B83B934}"/>
                </a:ext>
              </a:extLst>
            </p:cNvPr>
            <p:cNvSpPr/>
            <p:nvPr/>
          </p:nvSpPr>
          <p:spPr>
            <a:xfrm>
              <a:off x="2632920" y="1572669"/>
              <a:ext cx="210555" cy="320960"/>
            </a:xfrm>
            <a:custGeom>
              <a:avLst/>
              <a:gdLst/>
              <a:ahLst/>
              <a:cxnLst/>
              <a:rect l="l" t="t" r="r" b="b"/>
              <a:pathLst>
                <a:path w="5359" h="8169" extrusionOk="0">
                  <a:moveTo>
                    <a:pt x="1834" y="1"/>
                  </a:moveTo>
                  <a:lnTo>
                    <a:pt x="0" y="3918"/>
                  </a:lnTo>
                  <a:lnTo>
                    <a:pt x="1310" y="8168"/>
                  </a:lnTo>
                  <a:lnTo>
                    <a:pt x="4048" y="8168"/>
                  </a:lnTo>
                  <a:lnTo>
                    <a:pt x="5358" y="3918"/>
                  </a:lnTo>
                  <a:lnTo>
                    <a:pt x="35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5;p19">
              <a:extLst>
                <a:ext uri="{FF2B5EF4-FFF2-40B4-BE49-F238E27FC236}">
                  <a16:creationId xmlns:a16="http://schemas.microsoft.com/office/drawing/2014/main" id="{44D2B6C0-35F0-28C8-E1B4-8D8C9E97F13C}"/>
                </a:ext>
              </a:extLst>
            </p:cNvPr>
            <p:cNvSpPr/>
            <p:nvPr/>
          </p:nvSpPr>
          <p:spPr>
            <a:xfrm>
              <a:off x="550707" y="2126547"/>
              <a:ext cx="615203" cy="1684598"/>
            </a:xfrm>
            <a:custGeom>
              <a:avLst/>
              <a:gdLst/>
              <a:ahLst/>
              <a:cxnLst/>
              <a:rect l="l" t="t" r="r" b="b"/>
              <a:pathLst>
                <a:path w="15658" h="42876" extrusionOk="0">
                  <a:moveTo>
                    <a:pt x="15360" y="1"/>
                  </a:moveTo>
                  <a:lnTo>
                    <a:pt x="1" y="42792"/>
                  </a:lnTo>
                  <a:lnTo>
                    <a:pt x="251" y="42875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;p19">
              <a:extLst>
                <a:ext uri="{FF2B5EF4-FFF2-40B4-BE49-F238E27FC236}">
                  <a16:creationId xmlns:a16="http://schemas.microsoft.com/office/drawing/2014/main" id="{D98B5F1D-BF36-3446-6F95-646577933C5E}"/>
                </a:ext>
              </a:extLst>
            </p:cNvPr>
            <p:cNvSpPr/>
            <p:nvPr/>
          </p:nvSpPr>
          <p:spPr>
            <a:xfrm>
              <a:off x="1154174" y="2126547"/>
              <a:ext cx="614731" cy="1684598"/>
            </a:xfrm>
            <a:custGeom>
              <a:avLst/>
              <a:gdLst/>
              <a:ahLst/>
              <a:cxnLst/>
              <a:rect l="l" t="t" r="r" b="b"/>
              <a:pathLst>
                <a:path w="15646" h="42876" extrusionOk="0">
                  <a:moveTo>
                    <a:pt x="298" y="1"/>
                  </a:moveTo>
                  <a:lnTo>
                    <a:pt x="1" y="108"/>
                  </a:lnTo>
                  <a:lnTo>
                    <a:pt x="15372" y="42875"/>
                  </a:lnTo>
                  <a:lnTo>
                    <a:pt x="15645" y="4282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7;p19">
              <a:extLst>
                <a:ext uri="{FF2B5EF4-FFF2-40B4-BE49-F238E27FC236}">
                  <a16:creationId xmlns:a16="http://schemas.microsoft.com/office/drawing/2014/main" id="{9A5A404F-465B-7383-1A63-1D78B2A4DF52}"/>
                </a:ext>
              </a:extLst>
            </p:cNvPr>
            <p:cNvSpPr/>
            <p:nvPr/>
          </p:nvSpPr>
          <p:spPr>
            <a:xfrm>
              <a:off x="550707" y="3713803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3" y="1"/>
                  </a:moveTo>
                  <a:cubicBezTo>
                    <a:pt x="6942" y="1"/>
                    <a:pt x="1" y="1084"/>
                    <a:pt x="1" y="2418"/>
                  </a:cubicBezTo>
                  <a:cubicBezTo>
                    <a:pt x="1" y="3751"/>
                    <a:pt x="6942" y="4823"/>
                    <a:pt x="15503" y="4823"/>
                  </a:cubicBezTo>
                  <a:cubicBezTo>
                    <a:pt x="24075" y="4823"/>
                    <a:pt x="31016" y="3751"/>
                    <a:pt x="31016" y="2418"/>
                  </a:cubicBezTo>
                  <a:cubicBezTo>
                    <a:pt x="31016" y="1084"/>
                    <a:pt x="24075" y="1"/>
                    <a:pt x="15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8;p19">
              <a:extLst>
                <a:ext uri="{FF2B5EF4-FFF2-40B4-BE49-F238E27FC236}">
                  <a16:creationId xmlns:a16="http://schemas.microsoft.com/office/drawing/2014/main" id="{7D94C914-4D3E-EF8D-57D2-5BA91296B91D}"/>
                </a:ext>
              </a:extLst>
            </p:cNvPr>
            <p:cNvSpPr/>
            <p:nvPr/>
          </p:nvSpPr>
          <p:spPr>
            <a:xfrm>
              <a:off x="489925" y="3808769"/>
              <a:ext cx="1305646" cy="266229"/>
            </a:xfrm>
            <a:custGeom>
              <a:avLst/>
              <a:gdLst/>
              <a:ahLst/>
              <a:cxnLst/>
              <a:rect l="l" t="t" r="r" b="b"/>
              <a:pathLst>
                <a:path w="33231" h="6776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547" y="1"/>
                    <a:pt x="0" y="6751"/>
                    <a:pt x="17061" y="6775"/>
                  </a:cubicBezTo>
                  <a:lnTo>
                    <a:pt x="17121" y="6775"/>
                  </a:lnTo>
                  <a:cubicBezTo>
                    <a:pt x="33230" y="6751"/>
                    <a:pt x="32671" y="667"/>
                    <a:pt x="32551" y="12"/>
                  </a:cubicBezTo>
                  <a:lnTo>
                    <a:pt x="32551" y="12"/>
                  </a:lnTo>
                  <a:cubicBezTo>
                    <a:pt x="32337" y="1310"/>
                    <a:pt x="25479" y="2417"/>
                    <a:pt x="17038" y="2417"/>
                  </a:cubicBezTo>
                  <a:lnTo>
                    <a:pt x="17026" y="2417"/>
                  </a:lnTo>
                  <a:cubicBezTo>
                    <a:pt x="8465" y="2417"/>
                    <a:pt x="1548" y="1334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9;p19">
              <a:extLst>
                <a:ext uri="{FF2B5EF4-FFF2-40B4-BE49-F238E27FC236}">
                  <a16:creationId xmlns:a16="http://schemas.microsoft.com/office/drawing/2014/main" id="{E0B03D95-AE38-B08F-9731-B508EB3C4536}"/>
                </a:ext>
              </a:extLst>
            </p:cNvPr>
            <p:cNvSpPr/>
            <p:nvPr/>
          </p:nvSpPr>
          <p:spPr>
            <a:xfrm>
              <a:off x="1154645" y="1694783"/>
              <a:ext cx="1535807" cy="301944"/>
            </a:xfrm>
            <a:custGeom>
              <a:avLst/>
              <a:gdLst/>
              <a:ahLst/>
              <a:cxnLst/>
              <a:rect l="l" t="t" r="r" b="b"/>
              <a:pathLst>
                <a:path w="39089" h="7685" extrusionOk="0">
                  <a:moveTo>
                    <a:pt x="38696" y="0"/>
                  </a:moveTo>
                  <a:lnTo>
                    <a:pt x="37970" y="60"/>
                  </a:lnTo>
                  <a:cubicBezTo>
                    <a:pt x="37981" y="60"/>
                    <a:pt x="29826" y="1227"/>
                    <a:pt x="21217" y="4822"/>
                  </a:cubicBezTo>
                  <a:cubicBezTo>
                    <a:pt x="18876" y="5799"/>
                    <a:pt x="16444" y="6142"/>
                    <a:pt x="14089" y="6142"/>
                  </a:cubicBezTo>
                  <a:cubicBezTo>
                    <a:pt x="8520" y="6142"/>
                    <a:pt x="3378" y="4222"/>
                    <a:pt x="863" y="4222"/>
                  </a:cubicBezTo>
                  <a:cubicBezTo>
                    <a:pt x="527" y="4222"/>
                    <a:pt x="238" y="4256"/>
                    <a:pt x="1" y="4334"/>
                  </a:cubicBezTo>
                  <a:lnTo>
                    <a:pt x="655" y="5263"/>
                  </a:lnTo>
                  <a:cubicBezTo>
                    <a:pt x="847" y="5210"/>
                    <a:pt x="1071" y="5186"/>
                    <a:pt x="1327" y="5186"/>
                  </a:cubicBezTo>
                  <a:cubicBezTo>
                    <a:pt x="3927" y="5186"/>
                    <a:pt x="9721" y="7685"/>
                    <a:pt x="15896" y="7685"/>
                  </a:cubicBezTo>
                  <a:cubicBezTo>
                    <a:pt x="17964" y="7685"/>
                    <a:pt x="20075" y="7404"/>
                    <a:pt x="22122" y="6656"/>
                  </a:cubicBezTo>
                  <a:cubicBezTo>
                    <a:pt x="30897" y="3453"/>
                    <a:pt x="39089" y="2667"/>
                    <a:pt x="39089" y="2667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0;p19">
              <a:extLst>
                <a:ext uri="{FF2B5EF4-FFF2-40B4-BE49-F238E27FC236}">
                  <a16:creationId xmlns:a16="http://schemas.microsoft.com/office/drawing/2014/main" id="{D1F01ADE-312F-0B35-586B-772D5E350765}"/>
                </a:ext>
              </a:extLst>
            </p:cNvPr>
            <p:cNvSpPr/>
            <p:nvPr/>
          </p:nvSpPr>
          <p:spPr>
            <a:xfrm>
              <a:off x="2782618" y="1417314"/>
              <a:ext cx="1507282" cy="367322"/>
            </a:xfrm>
            <a:custGeom>
              <a:avLst/>
              <a:gdLst/>
              <a:ahLst/>
              <a:cxnLst/>
              <a:rect l="l" t="t" r="r" b="b"/>
              <a:pathLst>
                <a:path w="38363" h="9349" extrusionOk="0">
                  <a:moveTo>
                    <a:pt x="38301" y="1"/>
                  </a:moveTo>
                  <a:cubicBezTo>
                    <a:pt x="35559" y="1"/>
                    <a:pt x="28391" y="6495"/>
                    <a:pt x="19938" y="6495"/>
                  </a:cubicBezTo>
                  <a:cubicBezTo>
                    <a:pt x="19346" y="6495"/>
                    <a:pt x="18748" y="6464"/>
                    <a:pt x="18145" y="6396"/>
                  </a:cubicBezTo>
                  <a:cubicBezTo>
                    <a:pt x="15293" y="6081"/>
                    <a:pt x="12548" y="5972"/>
                    <a:pt x="10115" y="5972"/>
                  </a:cubicBezTo>
                  <a:cubicBezTo>
                    <a:pt x="4624" y="5972"/>
                    <a:pt x="715" y="6526"/>
                    <a:pt x="715" y="6526"/>
                  </a:cubicBezTo>
                  <a:lnTo>
                    <a:pt x="0" y="6681"/>
                  </a:lnTo>
                  <a:lnTo>
                    <a:pt x="393" y="9348"/>
                  </a:lnTo>
                  <a:cubicBezTo>
                    <a:pt x="393" y="9348"/>
                    <a:pt x="6029" y="8278"/>
                    <a:pt x="13309" y="8278"/>
                  </a:cubicBezTo>
                  <a:cubicBezTo>
                    <a:pt x="14748" y="8278"/>
                    <a:pt x="16252" y="8319"/>
                    <a:pt x="17788" y="8420"/>
                  </a:cubicBezTo>
                  <a:cubicBezTo>
                    <a:pt x="18132" y="8442"/>
                    <a:pt x="18474" y="8453"/>
                    <a:pt x="18814" y="8453"/>
                  </a:cubicBezTo>
                  <a:cubicBezTo>
                    <a:pt x="27694" y="8453"/>
                    <a:pt x="35219" y="1096"/>
                    <a:pt x="38005" y="1073"/>
                  </a:cubicBezTo>
                  <a:lnTo>
                    <a:pt x="38362" y="2"/>
                  </a:lnTo>
                  <a:cubicBezTo>
                    <a:pt x="38342" y="1"/>
                    <a:pt x="38321" y="1"/>
                    <a:pt x="38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1;p19">
              <a:extLst>
                <a:ext uri="{FF2B5EF4-FFF2-40B4-BE49-F238E27FC236}">
                  <a16:creationId xmlns:a16="http://schemas.microsoft.com/office/drawing/2014/main" id="{E080F057-ECC2-A0C1-7A42-0886DDF4F1DA}"/>
                </a:ext>
              </a:extLst>
            </p:cNvPr>
            <p:cNvSpPr/>
            <p:nvPr/>
          </p:nvSpPr>
          <p:spPr>
            <a:xfrm>
              <a:off x="4236532" y="1576873"/>
              <a:ext cx="115591" cy="115591"/>
            </a:xfrm>
            <a:custGeom>
              <a:avLst/>
              <a:gdLst/>
              <a:ahLst/>
              <a:cxnLst/>
              <a:rect l="l" t="t" r="r" b="b"/>
              <a:pathLst>
                <a:path w="2942" h="2942" extrusionOk="0">
                  <a:moveTo>
                    <a:pt x="1477" y="644"/>
                  </a:moveTo>
                  <a:cubicBezTo>
                    <a:pt x="1930" y="644"/>
                    <a:pt x="2311" y="1013"/>
                    <a:pt x="2311" y="1477"/>
                  </a:cubicBezTo>
                  <a:cubicBezTo>
                    <a:pt x="2311" y="1930"/>
                    <a:pt x="1930" y="2311"/>
                    <a:pt x="1477" y="2311"/>
                  </a:cubicBezTo>
                  <a:cubicBezTo>
                    <a:pt x="1013" y="2311"/>
                    <a:pt x="644" y="1930"/>
                    <a:pt x="644" y="1477"/>
                  </a:cubicBezTo>
                  <a:cubicBezTo>
                    <a:pt x="644" y="1013"/>
                    <a:pt x="1013" y="644"/>
                    <a:pt x="1477" y="644"/>
                  </a:cubicBezTo>
                  <a:close/>
                  <a:moveTo>
                    <a:pt x="1477" y="1"/>
                  </a:moveTo>
                  <a:cubicBezTo>
                    <a:pt x="656" y="1"/>
                    <a:pt x="1" y="656"/>
                    <a:pt x="1" y="1477"/>
                  </a:cubicBezTo>
                  <a:cubicBezTo>
                    <a:pt x="1" y="2287"/>
                    <a:pt x="656" y="2942"/>
                    <a:pt x="1477" y="2942"/>
                  </a:cubicBezTo>
                  <a:cubicBezTo>
                    <a:pt x="2275" y="2942"/>
                    <a:pt x="2942" y="2287"/>
                    <a:pt x="2942" y="1477"/>
                  </a:cubicBezTo>
                  <a:cubicBezTo>
                    <a:pt x="2942" y="656"/>
                    <a:pt x="2287" y="1"/>
                    <a:pt x="1477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2;p19">
              <a:extLst>
                <a:ext uri="{FF2B5EF4-FFF2-40B4-BE49-F238E27FC236}">
                  <a16:creationId xmlns:a16="http://schemas.microsoft.com/office/drawing/2014/main" id="{2ED78BA8-B5CE-C7BC-269A-E534E5CD36A9}"/>
                </a:ext>
              </a:extLst>
            </p:cNvPr>
            <p:cNvSpPr/>
            <p:nvPr/>
          </p:nvSpPr>
          <p:spPr>
            <a:xfrm>
              <a:off x="4288474" y="1678399"/>
              <a:ext cx="614731" cy="1684087"/>
            </a:xfrm>
            <a:custGeom>
              <a:avLst/>
              <a:gdLst/>
              <a:ahLst/>
              <a:cxnLst/>
              <a:rect l="l" t="t" r="r" b="b"/>
              <a:pathLst>
                <a:path w="15646" h="42863" extrusionOk="0">
                  <a:moveTo>
                    <a:pt x="298" y="1"/>
                  </a:moveTo>
                  <a:lnTo>
                    <a:pt x="1" y="108"/>
                  </a:lnTo>
                  <a:lnTo>
                    <a:pt x="15395" y="42863"/>
                  </a:lnTo>
                  <a:lnTo>
                    <a:pt x="15645" y="427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3;p19">
              <a:extLst>
                <a:ext uri="{FF2B5EF4-FFF2-40B4-BE49-F238E27FC236}">
                  <a16:creationId xmlns:a16="http://schemas.microsoft.com/office/drawing/2014/main" id="{52414D46-0F52-ABC3-B792-3EB0E1821438}"/>
                </a:ext>
              </a:extLst>
            </p:cNvPr>
            <p:cNvSpPr/>
            <p:nvPr/>
          </p:nvSpPr>
          <p:spPr>
            <a:xfrm>
              <a:off x="3685008" y="1678399"/>
              <a:ext cx="615203" cy="1684087"/>
            </a:xfrm>
            <a:custGeom>
              <a:avLst/>
              <a:gdLst/>
              <a:ahLst/>
              <a:cxnLst/>
              <a:rect l="l" t="t" r="r" b="b"/>
              <a:pathLst>
                <a:path w="15658" h="42863" extrusionOk="0">
                  <a:moveTo>
                    <a:pt x="15360" y="1"/>
                  </a:moveTo>
                  <a:lnTo>
                    <a:pt x="0" y="42827"/>
                  </a:lnTo>
                  <a:lnTo>
                    <a:pt x="286" y="42863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4;p19">
              <a:extLst>
                <a:ext uri="{FF2B5EF4-FFF2-40B4-BE49-F238E27FC236}">
                  <a16:creationId xmlns:a16="http://schemas.microsoft.com/office/drawing/2014/main" id="{A8BCE843-4120-D059-9901-E35062416F4A}"/>
                </a:ext>
              </a:extLst>
            </p:cNvPr>
            <p:cNvSpPr/>
            <p:nvPr/>
          </p:nvSpPr>
          <p:spPr>
            <a:xfrm>
              <a:off x="3685008" y="3266128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2" y="0"/>
                  </a:moveTo>
                  <a:cubicBezTo>
                    <a:pt x="6942" y="0"/>
                    <a:pt x="0" y="1084"/>
                    <a:pt x="0" y="2417"/>
                  </a:cubicBezTo>
                  <a:cubicBezTo>
                    <a:pt x="0" y="3739"/>
                    <a:pt x="6942" y="4822"/>
                    <a:pt x="15502" y="4822"/>
                  </a:cubicBezTo>
                  <a:cubicBezTo>
                    <a:pt x="24075" y="4822"/>
                    <a:pt x="31016" y="3739"/>
                    <a:pt x="31016" y="2417"/>
                  </a:cubicBezTo>
                  <a:cubicBezTo>
                    <a:pt x="31016" y="1084"/>
                    <a:pt x="24075" y="0"/>
                    <a:pt x="1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5;p19">
              <a:extLst>
                <a:ext uri="{FF2B5EF4-FFF2-40B4-BE49-F238E27FC236}">
                  <a16:creationId xmlns:a16="http://schemas.microsoft.com/office/drawing/2014/main" id="{CBE3C6C2-49C9-D43B-FA20-00878C8A1F3D}"/>
                </a:ext>
              </a:extLst>
            </p:cNvPr>
            <p:cNvSpPr/>
            <p:nvPr/>
          </p:nvSpPr>
          <p:spPr>
            <a:xfrm>
              <a:off x="3657858" y="3360150"/>
              <a:ext cx="1306117" cy="266229"/>
            </a:xfrm>
            <a:custGeom>
              <a:avLst/>
              <a:gdLst/>
              <a:ahLst/>
              <a:cxnLst/>
              <a:rect l="l" t="t" r="r" b="b"/>
              <a:pathLst>
                <a:path w="33243" h="6776" extrusionOk="0">
                  <a:moveTo>
                    <a:pt x="31695" y="0"/>
                  </a:moveTo>
                  <a:cubicBezTo>
                    <a:pt x="31695" y="1346"/>
                    <a:pt x="24778" y="2417"/>
                    <a:pt x="16217" y="2417"/>
                  </a:cubicBezTo>
                  <a:lnTo>
                    <a:pt x="16193" y="2417"/>
                  </a:lnTo>
                  <a:cubicBezTo>
                    <a:pt x="7764" y="2417"/>
                    <a:pt x="894" y="1310"/>
                    <a:pt x="691" y="24"/>
                  </a:cubicBezTo>
                  <a:lnTo>
                    <a:pt x="691" y="24"/>
                  </a:lnTo>
                  <a:cubicBezTo>
                    <a:pt x="572" y="679"/>
                    <a:pt x="1" y="6763"/>
                    <a:pt x="16122" y="6775"/>
                  </a:cubicBezTo>
                  <a:lnTo>
                    <a:pt x="16181" y="6775"/>
                  </a:lnTo>
                  <a:cubicBezTo>
                    <a:pt x="33242" y="6763"/>
                    <a:pt x="31695" y="1"/>
                    <a:pt x="31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6;p19">
              <a:extLst>
                <a:ext uri="{FF2B5EF4-FFF2-40B4-BE49-F238E27FC236}">
                  <a16:creationId xmlns:a16="http://schemas.microsoft.com/office/drawing/2014/main" id="{37F0F5E6-1116-BD64-0DE0-5529C1628CAC}"/>
                </a:ext>
              </a:extLst>
            </p:cNvPr>
            <p:cNvSpPr/>
            <p:nvPr/>
          </p:nvSpPr>
          <p:spPr>
            <a:xfrm>
              <a:off x="1093352" y="1864597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7;p19">
              <a:extLst>
                <a:ext uri="{FF2B5EF4-FFF2-40B4-BE49-F238E27FC236}">
                  <a16:creationId xmlns:a16="http://schemas.microsoft.com/office/drawing/2014/main" id="{5ADF7A0C-94F2-E6E7-5EBD-34B7F57CA857}"/>
                </a:ext>
              </a:extLst>
            </p:cNvPr>
            <p:cNvSpPr/>
            <p:nvPr/>
          </p:nvSpPr>
          <p:spPr>
            <a:xfrm>
              <a:off x="1144351" y="1969385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68;p19">
              <a:extLst>
                <a:ext uri="{FF2B5EF4-FFF2-40B4-BE49-F238E27FC236}">
                  <a16:creationId xmlns:a16="http://schemas.microsoft.com/office/drawing/2014/main" id="{79FFA654-7AD7-00C8-B8F7-E775AB361E68}"/>
                </a:ext>
              </a:extLst>
            </p:cNvPr>
            <p:cNvSpPr/>
            <p:nvPr/>
          </p:nvSpPr>
          <p:spPr>
            <a:xfrm>
              <a:off x="1102271" y="2025491"/>
              <a:ext cx="115552" cy="115591"/>
            </a:xfrm>
            <a:custGeom>
              <a:avLst/>
              <a:gdLst/>
              <a:ahLst/>
              <a:cxnLst/>
              <a:rect l="l" t="t" r="r" b="b"/>
              <a:pathLst>
                <a:path w="2941" h="2942" extrusionOk="0">
                  <a:moveTo>
                    <a:pt x="1476" y="620"/>
                  </a:moveTo>
                  <a:cubicBezTo>
                    <a:pt x="1929" y="620"/>
                    <a:pt x="2310" y="1013"/>
                    <a:pt x="2310" y="1454"/>
                  </a:cubicBezTo>
                  <a:cubicBezTo>
                    <a:pt x="2310" y="1918"/>
                    <a:pt x="1929" y="2287"/>
                    <a:pt x="1476" y="2287"/>
                  </a:cubicBezTo>
                  <a:cubicBezTo>
                    <a:pt x="1012" y="2287"/>
                    <a:pt x="643" y="1918"/>
                    <a:pt x="643" y="1454"/>
                  </a:cubicBezTo>
                  <a:cubicBezTo>
                    <a:pt x="643" y="989"/>
                    <a:pt x="1012" y="620"/>
                    <a:pt x="1476" y="620"/>
                  </a:cubicBezTo>
                  <a:close/>
                  <a:moveTo>
                    <a:pt x="1476" y="1"/>
                  </a:moveTo>
                  <a:cubicBezTo>
                    <a:pt x="655" y="1"/>
                    <a:pt x="0" y="656"/>
                    <a:pt x="0" y="1465"/>
                  </a:cubicBezTo>
                  <a:cubicBezTo>
                    <a:pt x="0" y="2287"/>
                    <a:pt x="655" y="2942"/>
                    <a:pt x="1476" y="2942"/>
                  </a:cubicBezTo>
                  <a:cubicBezTo>
                    <a:pt x="2274" y="2942"/>
                    <a:pt x="2941" y="2287"/>
                    <a:pt x="2941" y="1465"/>
                  </a:cubicBezTo>
                  <a:cubicBezTo>
                    <a:pt x="2941" y="656"/>
                    <a:pt x="2286" y="1"/>
                    <a:pt x="1476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69;p19">
              <a:extLst>
                <a:ext uri="{FF2B5EF4-FFF2-40B4-BE49-F238E27FC236}">
                  <a16:creationId xmlns:a16="http://schemas.microsoft.com/office/drawing/2014/main" id="{94E3AD7B-295F-D5FC-966E-9FCFB4993E68}"/>
                </a:ext>
              </a:extLst>
            </p:cNvPr>
            <p:cNvSpPr/>
            <p:nvPr/>
          </p:nvSpPr>
          <p:spPr>
            <a:xfrm>
              <a:off x="2098212" y="4445903"/>
              <a:ext cx="1266827" cy="141326"/>
            </a:xfrm>
            <a:custGeom>
              <a:avLst/>
              <a:gdLst/>
              <a:ahLst/>
              <a:cxnLst/>
              <a:rect l="l" t="t" r="r" b="b"/>
              <a:pathLst>
                <a:path w="32243" h="3597" extrusionOk="0">
                  <a:moveTo>
                    <a:pt x="0" y="1"/>
                  </a:moveTo>
                  <a:lnTo>
                    <a:pt x="0" y="3596"/>
                  </a:lnTo>
                  <a:lnTo>
                    <a:pt x="32243" y="3596"/>
                  </a:lnTo>
                  <a:lnTo>
                    <a:pt x="32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0;p19">
              <a:extLst>
                <a:ext uri="{FF2B5EF4-FFF2-40B4-BE49-F238E27FC236}">
                  <a16:creationId xmlns:a16="http://schemas.microsoft.com/office/drawing/2014/main" id="{37519749-13F5-5CAF-283C-0AF304455BAE}"/>
                </a:ext>
              </a:extLst>
            </p:cNvPr>
            <p:cNvSpPr/>
            <p:nvPr/>
          </p:nvSpPr>
          <p:spPr>
            <a:xfrm>
              <a:off x="4227627" y="1417322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1;p19">
              <a:extLst>
                <a:ext uri="{FF2B5EF4-FFF2-40B4-BE49-F238E27FC236}">
                  <a16:creationId xmlns:a16="http://schemas.microsoft.com/office/drawing/2014/main" id="{B1D166DD-DDCD-FCDF-FCD0-CABCE70A052E}"/>
                </a:ext>
              </a:extLst>
            </p:cNvPr>
            <p:cNvSpPr/>
            <p:nvPr/>
          </p:nvSpPr>
          <p:spPr>
            <a:xfrm>
              <a:off x="4278626" y="1522110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1DCA876-2E46-5DC4-817A-7316EE0960CE}"/>
                  </a:ext>
                </a:extLst>
              </p:cNvPr>
              <p:cNvSpPr txBox="1"/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1DCA876-2E46-5DC4-817A-7316EE096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8C29FEF-A867-5C00-EE21-E3966AE41753}"/>
                  </a:ext>
                </a:extLst>
              </p:cNvPr>
              <p:cNvSpPr txBox="1"/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8C29FEF-A867-5C00-EE21-E3966AE41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123414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aph of a graph with a red line&#10;&#10;Description automatically generated">
            <a:extLst>
              <a:ext uri="{FF2B5EF4-FFF2-40B4-BE49-F238E27FC236}">
                <a16:creationId xmlns:a16="http://schemas.microsoft.com/office/drawing/2014/main" id="{E786B8C0-E01F-BE7C-741E-BF9DAAC77D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674237" y="1737520"/>
            <a:ext cx="5400675" cy="405050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53E360-A072-45B5-A4B3-84F3E3F4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PLATAN conference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85B2FE-B3ED-ADE5-9CDF-60D6F689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195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00C7BC1-FD6F-4450-4511-CE251D53C0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999" y="1656000"/>
                <a:ext cx="6017306" cy="4464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Finite size correction scales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Calculate transition energy for many radii </a:t>
                </a:r>
                <a:r>
                  <a:rPr lang="en-US" dirty="0">
                    <a:sym typeface="Wingdings" panose="05000000000000000000" pitchFamily="2" charset="2"/>
                  </a:rPr>
                  <a:t> Compare with experiment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/>
                  <a:t>Typical limitations:</a:t>
                </a:r>
              </a:p>
              <a:p>
                <a:pPr lvl="1"/>
                <a:r>
                  <a:rPr lang="en-US" dirty="0"/>
                  <a:t>Nuclear polarization (theory)</a:t>
                </a:r>
              </a:p>
              <a:p>
                <a:pPr lvl="1"/>
                <a:r>
                  <a:rPr lang="en-US" dirty="0"/>
                  <a:t>Nuclear shape (electron scattering)</a:t>
                </a:r>
              </a:p>
              <a:p>
                <a:pPr lvl="1"/>
                <a:r>
                  <a:rPr lang="en-US" dirty="0"/>
                  <a:t>Energy calibration</a:t>
                </a:r>
                <a:endParaRPr lang="en-B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00C7BC1-FD6F-4450-4511-CE251D53C0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656000"/>
                <a:ext cx="6017306" cy="4464000"/>
              </a:xfrm>
              <a:blipFill>
                <a:blip r:embed="rId4"/>
                <a:stretch>
                  <a:fillRect l="-1316" r="-192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3DCD74FA-F8B9-4BA9-E78A-F3F03C2C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radii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C8560-9290-D901-E8FA-7508B8106F91}"/>
              </a:ext>
            </a:extLst>
          </p:cNvPr>
          <p:cNvSpPr txBox="1"/>
          <p:nvPr/>
        </p:nvSpPr>
        <p:spPr>
          <a:xfrm>
            <a:off x="7708492" y="5634138"/>
            <a:ext cx="4285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Simple calculations with </a:t>
            </a:r>
            <a:r>
              <a:rPr lang="en-US" sz="1400" dirty="0" err="1"/>
              <a:t>mudirac</a:t>
            </a:r>
            <a:r>
              <a:rPr lang="en-US" sz="1400" dirty="0"/>
              <a:t> code [1]</a:t>
            </a:r>
            <a:endParaRPr lang="en-B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CFD33-73B9-8FAC-0766-AFC554B63E9F}"/>
              </a:ext>
            </a:extLst>
          </p:cNvPr>
          <p:cNvSpPr txBox="1"/>
          <p:nvPr/>
        </p:nvSpPr>
        <p:spPr>
          <a:xfrm>
            <a:off x="763675" y="6303167"/>
            <a:ext cx="744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[1]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Sturniolo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Simone, and Adrian Hillier. "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Mudirac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A Dirac equation solver for elemental analysis with muonic X‐rays." 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X‐Ray Spectrometry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50.3 (2021): 180-196.</a:t>
            </a:r>
          </a:p>
        </p:txBody>
      </p:sp>
    </p:spTree>
    <p:extLst>
      <p:ext uri="{BB962C8B-B14F-4D97-AF65-F5344CB8AC3E}">
        <p14:creationId xmlns:p14="http://schemas.microsoft.com/office/powerpoint/2010/main" val="132220211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620FF8-D554-B464-013B-BFBC0846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PLATAN conference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F185E-EDC6-AD6A-C1C5-3B6BCE06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196</a:t>
            </a:fld>
            <a:endParaRPr lang="nl-NL"/>
          </a:p>
        </p:txBody>
      </p:sp>
      <p:pic>
        <p:nvPicPr>
          <p:cNvPr id="11" name="Content Placeholder 10" descr="A blueprint of a building&#10;&#10;Description automatically generated">
            <a:extLst>
              <a:ext uri="{FF2B5EF4-FFF2-40B4-BE49-F238E27FC236}">
                <a16:creationId xmlns:a16="http://schemas.microsoft.com/office/drawing/2014/main" id="{399AF3A4-035A-1EDB-4AF7-A048F6C107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71714" y="1123122"/>
            <a:ext cx="3217532" cy="499669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D98B871-FDEB-D1D2-12C6-A7E77E276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PSI – High intensity proton accelerator facility (HIPA)</a:t>
            </a:r>
            <a:endParaRPr lang="en-BE" dirty="0"/>
          </a:p>
        </p:txBody>
      </p:sp>
      <p:pic>
        <p:nvPicPr>
          <p:cNvPr id="9" name="Content Placeholder 8" descr="Aerial view of a river and a city&#10;&#10;Description automatically generated">
            <a:extLst>
              <a:ext uri="{FF2B5EF4-FFF2-40B4-BE49-F238E27FC236}">
                <a16:creationId xmlns:a16="http://schemas.microsoft.com/office/drawing/2014/main" id="{639CEFB1-A895-B1EA-D1C7-DC9258AE8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76263" y="2083071"/>
            <a:ext cx="5399087" cy="36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41FA6DC3-2608-5275-F7A6-EF263186A784}"/>
              </a:ext>
            </a:extLst>
          </p:cNvPr>
          <p:cNvSpPr/>
          <p:nvPr/>
        </p:nvSpPr>
        <p:spPr>
          <a:xfrm>
            <a:off x="8462890" y="2968624"/>
            <a:ext cx="528710" cy="565225"/>
          </a:xfrm>
          <a:prstGeom prst="donut">
            <a:avLst>
              <a:gd name="adj" fmla="val 62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97198C0E-7CA8-3A91-D735-0E0D8A3F8F9D}"/>
              </a:ext>
            </a:extLst>
          </p:cNvPr>
          <p:cNvSpPr/>
          <p:nvPr/>
        </p:nvSpPr>
        <p:spPr>
          <a:xfrm rot="432880">
            <a:off x="2694804" y="3840479"/>
            <a:ext cx="1218828" cy="512647"/>
          </a:xfrm>
          <a:prstGeom prst="donut">
            <a:avLst>
              <a:gd name="adj" fmla="val 62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5867E-7E25-EF33-997A-81FA4171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PLATAN conference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817DF-7660-B53F-C9A1-714DC7B9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197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E9162-F954-9568-E886-7A396BDF8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82C4F7-D385-523D-992A-8A0E38CF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  <a:endParaRPr lang="en-BE" dirty="0"/>
          </a:p>
        </p:txBody>
      </p:sp>
      <p:pic>
        <p:nvPicPr>
          <p:cNvPr id="8" name="Picture 7" descr="A room with machinery and pipes&#10;&#10;Description automatically generated">
            <a:extLst>
              <a:ext uri="{FF2B5EF4-FFF2-40B4-BE49-F238E27FC236}">
                <a16:creationId xmlns:a16="http://schemas.microsoft.com/office/drawing/2014/main" id="{F50821DC-2B4C-923C-D33C-2EFAFD98A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64" y="1129110"/>
            <a:ext cx="3258272" cy="4887408"/>
          </a:xfrm>
          <a:prstGeom prst="rect">
            <a:avLst/>
          </a:prstGeom>
        </p:spPr>
      </p:pic>
      <p:pic>
        <p:nvPicPr>
          <p:cNvPr id="10" name="Picture 9" descr="A large group of metal objects&#10;&#10;Description automatically generated with medium confidence">
            <a:extLst>
              <a:ext uri="{FF2B5EF4-FFF2-40B4-BE49-F238E27FC236}">
                <a16:creationId xmlns:a16="http://schemas.microsoft.com/office/drawing/2014/main" id="{F39BA9AE-0C9F-D6F0-515E-DD6F6022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626" y="1129110"/>
            <a:ext cx="3666744" cy="48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6823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5B5554-6605-B643-2392-0D189CE7B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09" y="1761830"/>
            <a:ext cx="5141627" cy="38562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5867E-7E25-EF33-997A-81FA4171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PLATAN conference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817DF-7660-B53F-C9A1-714DC7B9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198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E9162-F954-9568-E886-7A396BDF8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82C4F7-D385-523D-992A-8A0E38CF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  <a:endParaRPr lang="en-BE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4BD830-EA72-D5A5-CE25-6A222DC85931}"/>
              </a:ext>
            </a:extLst>
          </p:cNvPr>
          <p:cNvCxnSpPr>
            <a:cxnSpLocks/>
          </p:cNvCxnSpPr>
          <p:nvPr/>
        </p:nvCxnSpPr>
        <p:spPr>
          <a:xfrm>
            <a:off x="8759687" y="2596479"/>
            <a:ext cx="300600" cy="1008863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FD874F-BCCD-961D-BE42-624329037557}"/>
              </a:ext>
            </a:extLst>
          </p:cNvPr>
          <p:cNvCxnSpPr>
            <a:cxnSpLocks/>
          </p:cNvCxnSpPr>
          <p:nvPr/>
        </p:nvCxnSpPr>
        <p:spPr>
          <a:xfrm flipH="1" flipV="1">
            <a:off x="9135350" y="4049547"/>
            <a:ext cx="512233" cy="1885965"/>
          </a:xfrm>
          <a:prstGeom prst="straightConnector1">
            <a:avLst/>
          </a:prstGeom>
          <a:ln w="6350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181A139-ED31-6505-4A47-38392AEB343B}"/>
              </a:ext>
            </a:extLst>
          </p:cNvPr>
          <p:cNvSpPr txBox="1"/>
          <p:nvPr/>
        </p:nvSpPr>
        <p:spPr>
          <a:xfrm>
            <a:off x="7172807" y="2421661"/>
            <a:ext cx="196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</a:rPr>
              <a:t>µ beam</a:t>
            </a:r>
            <a:endParaRPr lang="en-BE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64F058-2537-3545-7975-C196DEBB3F44}"/>
              </a:ext>
            </a:extLst>
          </p:cNvPr>
          <p:cNvSpPr txBox="1"/>
          <p:nvPr/>
        </p:nvSpPr>
        <p:spPr>
          <a:xfrm>
            <a:off x="7395241" y="4643481"/>
            <a:ext cx="2269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B0F0"/>
                </a:solidFill>
              </a:rPr>
              <a:t>Gas inlet</a:t>
            </a:r>
            <a:endParaRPr lang="en-BE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16" name="Picture 15" descr="A large group of metal objects&#10;&#10;Description automatically generated with medium confidence">
            <a:extLst>
              <a:ext uri="{FF2B5EF4-FFF2-40B4-BE49-F238E27FC236}">
                <a16:creationId xmlns:a16="http://schemas.microsoft.com/office/drawing/2014/main" id="{1443FDBE-768D-C1E1-3F1B-F836F4F7B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37" y="1160846"/>
            <a:ext cx="3666744" cy="4888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27244A-003C-3443-1031-A0F9F32D6994}"/>
              </a:ext>
            </a:extLst>
          </p:cNvPr>
          <p:cNvSpPr txBox="1"/>
          <p:nvPr/>
        </p:nvSpPr>
        <p:spPr>
          <a:xfrm>
            <a:off x="6327077" y="416139"/>
            <a:ext cx="3756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Not </a:t>
            </a:r>
            <a:r>
              <a:rPr lang="en-GB" sz="3200" b="1" i="1" dirty="0"/>
              <a:t>at all</a:t>
            </a:r>
            <a:r>
              <a:rPr lang="en-GB" sz="3200" b="1" dirty="0"/>
              <a:t> tabletop!</a:t>
            </a:r>
            <a:endParaRPr lang="LID4096" sz="3200" b="1" dirty="0"/>
          </a:p>
        </p:txBody>
      </p:sp>
    </p:spTree>
    <p:extLst>
      <p:ext uri="{BB962C8B-B14F-4D97-AF65-F5344CB8AC3E}">
        <p14:creationId xmlns:p14="http://schemas.microsoft.com/office/powerpoint/2010/main" val="1819268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5813DB-A54E-1D06-C73B-BA41D6DC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199</a:t>
            </a:fld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941F0B-23C2-A5EA-1C49-D68B7894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mu-X of silver</a:t>
            </a:r>
            <a:endParaRPr lang="LID4096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F654D5-B1A1-B61E-E6B4-ACFA0BD6DA62}"/>
              </a:ext>
            </a:extLst>
          </p:cNvPr>
          <p:cNvGrpSpPr/>
          <p:nvPr/>
        </p:nvGrpSpPr>
        <p:grpSpPr>
          <a:xfrm>
            <a:off x="2122901" y="1231315"/>
            <a:ext cx="6974603" cy="5106406"/>
            <a:chOff x="2122901" y="1427594"/>
            <a:chExt cx="6974603" cy="51064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33449E-3A3A-749A-76B6-C8D24F87C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2901" y="1427594"/>
              <a:ext cx="6974603" cy="5106406"/>
            </a:xfrm>
            <a:prstGeom prst="rect">
              <a:avLst/>
            </a:prstGeom>
          </p:spPr>
        </p:pic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D875D85B-7572-5573-A994-218F16890234}"/>
                </a:ext>
              </a:extLst>
            </p:cNvPr>
            <p:cNvSpPr/>
            <p:nvPr/>
          </p:nvSpPr>
          <p:spPr>
            <a:xfrm>
              <a:off x="5855776" y="3837437"/>
              <a:ext cx="2185261" cy="286719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93ED37AD-2A2C-F09F-56B4-98C2320AEBFD}"/>
                </a:ext>
              </a:extLst>
            </p:cNvPr>
            <p:cNvSpPr/>
            <p:nvPr/>
          </p:nvSpPr>
          <p:spPr>
            <a:xfrm>
              <a:off x="7532176" y="2685189"/>
              <a:ext cx="508861" cy="286719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E1DC1E-6E76-9A9C-3C70-A7A0FDA1897B}"/>
                </a:ext>
              </a:extLst>
            </p:cNvPr>
            <p:cNvSpPr txBox="1"/>
            <p:nvPr/>
          </p:nvSpPr>
          <p:spPr>
            <a:xfrm>
              <a:off x="4290449" y="3264957"/>
              <a:ext cx="2236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Fine structure</a:t>
              </a:r>
              <a:endParaRPr lang="LID4096" sz="24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306DA3-8DC7-56F1-8438-96C9A147A5F0}"/>
                </a:ext>
              </a:extLst>
            </p:cNvPr>
            <p:cNvSpPr txBox="1"/>
            <p:nvPr/>
          </p:nvSpPr>
          <p:spPr>
            <a:xfrm>
              <a:off x="5779684" y="2205007"/>
              <a:ext cx="20120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101"/>
                  </a:solidFill>
                </a:rPr>
                <a:t>Isotope shift</a:t>
              </a:r>
              <a:endParaRPr lang="LID4096" sz="2400" b="1" dirty="0">
                <a:solidFill>
                  <a:srgbClr val="FF010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538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C3C1D3-B841-50F2-85FF-E1EB7D102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0585264" cy="4464000"/>
          </a:xfrm>
        </p:spPr>
        <p:txBody>
          <a:bodyPr/>
          <a:lstStyle/>
          <a:p>
            <a:r>
              <a:rPr lang="en-GB" dirty="0"/>
              <a:t>Part I: Nuclear physics with atomic probes</a:t>
            </a:r>
          </a:p>
          <a:p>
            <a:pPr lvl="1"/>
            <a:r>
              <a:rPr lang="en-GB" dirty="0"/>
              <a:t>Some notions of atomic structure </a:t>
            </a:r>
          </a:p>
          <a:p>
            <a:pPr lvl="1"/>
            <a:r>
              <a:rPr lang="en-GB" dirty="0"/>
              <a:t>Influence of nuclear properties on electrons</a:t>
            </a:r>
          </a:p>
          <a:p>
            <a:pPr lvl="1"/>
            <a:r>
              <a:rPr lang="en-GB" dirty="0"/>
              <a:t>Some examples</a:t>
            </a:r>
          </a:p>
          <a:p>
            <a:pPr lvl="1"/>
            <a:r>
              <a:rPr lang="en-GB" dirty="0"/>
              <a:t>Precision frontier</a:t>
            </a:r>
            <a:br>
              <a:rPr lang="en-GB" dirty="0"/>
            </a:br>
            <a:endParaRPr lang="en-GB" dirty="0"/>
          </a:p>
          <a:p>
            <a:r>
              <a:rPr lang="en-GB" dirty="0"/>
              <a:t>Part II: Tests of fundamental interactions with atomic and molecular probes</a:t>
            </a:r>
          </a:p>
          <a:p>
            <a:pPr lvl="1"/>
            <a:r>
              <a:rPr lang="en-GB" dirty="0"/>
              <a:t>Modifications* to isotope shifts due to ‘new physics’</a:t>
            </a:r>
          </a:p>
          <a:p>
            <a:pPr lvl="1"/>
            <a:r>
              <a:rPr lang="en-GB" dirty="0"/>
              <a:t>King plot tests with Sr and with Yb</a:t>
            </a:r>
            <a:endParaRPr lang="en-GB" baseline="30000" dirty="0"/>
          </a:p>
          <a:p>
            <a:pPr lvl="1"/>
            <a:r>
              <a:rPr lang="en-GB" dirty="0"/>
              <a:t>Molecular probes for </a:t>
            </a:r>
            <a:r>
              <a:rPr lang="en-GB" dirty="0" err="1"/>
              <a:t>eEDMs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418725-A46A-AC61-9FC8-E03BACBF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27E271-A951-0D58-8022-1E7B8FF9A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central themes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12691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6D9F0B-95BA-488D-6393-1B653B1B7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5868505" cy="4464000"/>
          </a:xfrm>
        </p:spPr>
        <p:txBody>
          <a:bodyPr>
            <a:normAutofit/>
          </a:bodyPr>
          <a:lstStyle/>
          <a:p>
            <a:r>
              <a:rPr lang="en-GB" sz="1800" dirty="0"/>
              <a:t>Laser spectroscopists like to claim they do ‘model-independent’ measurements </a:t>
            </a:r>
          </a:p>
          <a:p>
            <a:r>
              <a:rPr lang="en-GB" sz="1800" dirty="0"/>
              <a:t>We </a:t>
            </a:r>
            <a:r>
              <a:rPr lang="en-GB" sz="1800" i="1" dirty="0"/>
              <a:t>do</a:t>
            </a:r>
            <a:r>
              <a:rPr lang="en-GB" sz="1800" dirty="0"/>
              <a:t> need atomic theory input at some point</a:t>
            </a:r>
          </a:p>
          <a:p>
            <a:pPr lvl="1"/>
            <a:r>
              <a:rPr lang="en-GB" sz="1800" dirty="0"/>
              <a:t>But state-of-the-art methods </a:t>
            </a:r>
            <a:r>
              <a:rPr lang="en-GB" sz="1800" b="1" dirty="0"/>
              <a:t>don’t use models. </a:t>
            </a:r>
            <a:r>
              <a:rPr lang="en-GB" sz="1800" dirty="0"/>
              <a:t>‘Ab-initio’.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HOWEVER. Whenever a property depends on the overlap of nuclear and atomic wavefunctions, </a:t>
            </a:r>
            <a:r>
              <a:rPr lang="en-GB" sz="1800" i="1" dirty="0"/>
              <a:t>in principle</a:t>
            </a:r>
            <a:r>
              <a:rPr lang="en-GB" sz="1800" dirty="0"/>
              <a:t> a nuclear model is needed.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In practice, the nuclear model has so far played a negligible role. </a:t>
            </a:r>
            <a:r>
              <a:rPr lang="en-GB" sz="1800" b="1" dirty="0">
                <a:solidFill>
                  <a:srgbClr val="FF0000"/>
                </a:solidFill>
              </a:rPr>
              <a:t>OR HAS IT?</a:t>
            </a:r>
            <a:endParaRPr lang="LID4096" sz="18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69003-1FAB-A4F8-9C10-359B3A2D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858A6-3B6B-1B33-5C47-1B5C4313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note about model dependence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571BB2-B4B3-73C4-941A-38A89FC599C1}"/>
              </a:ext>
            </a:extLst>
          </p:cNvPr>
          <p:cNvGrpSpPr/>
          <p:nvPr/>
        </p:nvGrpSpPr>
        <p:grpSpPr>
          <a:xfrm>
            <a:off x="6406662" y="1646768"/>
            <a:ext cx="6737684" cy="4043017"/>
            <a:chOff x="3297554" y="1566000"/>
            <a:chExt cx="6419849" cy="45317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0C738D-A97C-DCCB-3CFD-0650C3735212}"/>
                </a:ext>
              </a:extLst>
            </p:cNvPr>
            <p:cNvSpPr txBox="1"/>
            <p:nvPr/>
          </p:nvSpPr>
          <p:spPr>
            <a:xfrm>
              <a:off x="4592954" y="5369511"/>
              <a:ext cx="3124200" cy="72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Point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nuclear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charge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:</a:t>
              </a:r>
            </a:p>
            <a:p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Coulomb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i-FI" dirty="0" err="1">
                  <a:solidFill>
                    <a:srgbClr val="0000FF"/>
                  </a:solidFill>
                  <a:latin typeface="+mj-lt"/>
                </a:rPr>
                <a:t>potential</a:t>
              </a:r>
              <a:r>
                <a:rPr lang="fi-FI" dirty="0">
                  <a:solidFill>
                    <a:srgbClr val="0000FF"/>
                  </a:solidFill>
                  <a:latin typeface="+mj-lt"/>
                </a:rPr>
                <a:t> (-1/r)</a:t>
              </a:r>
              <a:endParaRPr lang="en-US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45B3CD-6EDF-C8A9-A42B-91E0993195A5}"/>
                </a:ext>
              </a:extLst>
            </p:cNvPr>
            <p:cNvSpPr txBox="1"/>
            <p:nvPr/>
          </p:nvSpPr>
          <p:spPr>
            <a:xfrm>
              <a:off x="5402578" y="3350211"/>
              <a:ext cx="4314825" cy="93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dirty="0" err="1">
                  <a:latin typeface="+mj-lt"/>
                </a:rPr>
                <a:t>Potential</a:t>
              </a:r>
              <a:r>
                <a:rPr lang="fi-FI" sz="1600" dirty="0">
                  <a:latin typeface="+mj-lt"/>
                </a:rPr>
                <a:t> is </a:t>
              </a:r>
              <a:r>
                <a:rPr lang="fi-FI" sz="1600" dirty="0" err="1">
                  <a:latin typeface="+mj-lt"/>
                </a:rPr>
                <a:t>slightly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deeper</a:t>
              </a:r>
              <a:r>
                <a:rPr lang="fi-FI" sz="1600" dirty="0">
                  <a:latin typeface="+mj-lt"/>
                </a:rPr>
                <a:t> for the</a:t>
              </a:r>
            </a:p>
            <a:p>
              <a:r>
                <a:rPr lang="fi-FI" sz="1600" dirty="0" err="1">
                  <a:latin typeface="+mj-lt"/>
                </a:rPr>
                <a:t>smaller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isotope</a:t>
              </a:r>
              <a:r>
                <a:rPr lang="fi-FI" sz="1600" dirty="0">
                  <a:latin typeface="+mj-lt"/>
                </a:rPr>
                <a:t>: </a:t>
              </a:r>
              <a:r>
                <a:rPr lang="fi-FI" sz="1600" dirty="0" err="1">
                  <a:solidFill>
                    <a:srgbClr val="00B050"/>
                  </a:solidFill>
                  <a:latin typeface="+mj-lt"/>
                </a:rPr>
                <a:t>s-electrons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more</a:t>
              </a:r>
              <a:endParaRPr lang="fi-FI" sz="1600" dirty="0">
                <a:latin typeface="+mj-lt"/>
              </a:endParaRPr>
            </a:p>
            <a:p>
              <a:r>
                <a:rPr lang="fi-FI" sz="1600" dirty="0" err="1">
                  <a:latin typeface="+mj-lt"/>
                </a:rPr>
                <a:t>tightly</a:t>
              </a:r>
              <a:r>
                <a:rPr lang="fi-FI" sz="1600" dirty="0">
                  <a:latin typeface="+mj-lt"/>
                </a:rPr>
                <a:t> </a:t>
              </a:r>
              <a:r>
                <a:rPr lang="fi-FI" sz="1600" dirty="0" err="1">
                  <a:latin typeface="+mj-lt"/>
                </a:rPr>
                <a:t>bound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9" name="Picture 40">
              <a:extLst>
                <a:ext uri="{FF2B5EF4-FFF2-40B4-BE49-F238E27FC236}">
                  <a16:creationId xmlns:a16="http://schemas.microsoft.com/office/drawing/2014/main" id="{1B4824DF-81FB-849F-E1FA-B59C76147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97554" y="1766025"/>
              <a:ext cx="5486400" cy="423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5">
              <a:extLst>
                <a:ext uri="{FF2B5EF4-FFF2-40B4-BE49-F238E27FC236}">
                  <a16:creationId xmlns:a16="http://schemas.microsoft.com/office/drawing/2014/main" id="{86CE38BA-851B-C884-C78D-D17758543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4028" y="1566000"/>
              <a:ext cx="1664605" cy="1720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CD74C-D463-5C87-5B0E-7ADBC331B520}"/>
                </a:ext>
              </a:extLst>
            </p:cNvPr>
            <p:cNvSpPr/>
            <p:nvPr/>
          </p:nvSpPr>
          <p:spPr>
            <a:xfrm>
              <a:off x="3440429" y="4375875"/>
              <a:ext cx="714375" cy="1019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6388EE-A94C-358F-5E93-66D8030B365C}"/>
                </a:ext>
              </a:extLst>
            </p:cNvPr>
            <p:cNvSpPr/>
            <p:nvPr/>
          </p:nvSpPr>
          <p:spPr>
            <a:xfrm>
              <a:off x="8374379" y="2175600"/>
              <a:ext cx="295275" cy="447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461E27-669C-0A93-2694-62BA29C48D89}"/>
                </a:ext>
              </a:extLst>
            </p:cNvPr>
            <p:cNvSpPr txBox="1"/>
            <p:nvPr/>
          </p:nvSpPr>
          <p:spPr>
            <a:xfrm>
              <a:off x="3414028" y="4358009"/>
              <a:ext cx="664718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err="1">
                  <a:latin typeface="+mj-lt"/>
                </a:rPr>
                <a:t>V(r</a:t>
              </a:r>
              <a:r>
                <a:rPr lang="fi-FI" sz="2400" dirty="0">
                  <a:latin typeface="+mj-lt"/>
                </a:rPr>
                <a:t>)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D61315-56FF-92A9-07F3-A120E21F465C}"/>
                </a:ext>
              </a:extLst>
            </p:cNvPr>
            <p:cNvSpPr txBox="1"/>
            <p:nvPr/>
          </p:nvSpPr>
          <p:spPr>
            <a:xfrm>
              <a:off x="8412479" y="2166075"/>
              <a:ext cx="273707" cy="517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latin typeface="+mj-lt"/>
                </a:rPr>
                <a:t>r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0" name="Ovaal 13">
              <a:extLst>
                <a:ext uri="{FF2B5EF4-FFF2-40B4-BE49-F238E27FC236}">
                  <a16:creationId xmlns:a16="http://schemas.microsoft.com/office/drawing/2014/main" id="{11F6B5C5-BADF-DF11-0A6D-F9520FB11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9866" y="5657849"/>
              <a:ext cx="72000" cy="72000"/>
            </a:xfrm>
            <a:prstGeom prst="ellipse">
              <a:avLst/>
            </a:prstGeom>
            <a:solidFill>
              <a:srgbClr val="F352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2793568-E129-301B-4BD5-74F60A13177E}"/>
                </a:ext>
              </a:extLst>
            </p:cNvPr>
            <p:cNvSpPr/>
            <p:nvPr/>
          </p:nvSpPr>
          <p:spPr>
            <a:xfrm>
              <a:off x="4176757" y="565398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latin typeface="+mj-lt"/>
                <a:cs typeface="Helvetica" panose="020B0604020202020204" pitchFamily="34" charset="0"/>
              </a:endParaRPr>
            </a:p>
          </p:txBody>
        </p:sp>
        <p:pic>
          <p:nvPicPr>
            <p:cNvPr id="22" name="Afbeelding 80">
              <a:extLst>
                <a:ext uri="{FF2B5EF4-FFF2-40B4-BE49-F238E27FC236}">
                  <a16:creationId xmlns:a16="http://schemas.microsoft.com/office/drawing/2014/main" id="{D1040A56-70A0-65AE-F5DE-515556299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4184" y="5480778"/>
              <a:ext cx="467735" cy="454105"/>
            </a:xfrm>
            <a:prstGeom prst="rect">
              <a:avLst/>
            </a:prstGeom>
          </p:spPr>
        </p:pic>
        <p:cxnSp>
          <p:nvCxnSpPr>
            <p:cNvPr id="23" name="Curved Connector 58">
              <a:extLst>
                <a:ext uri="{FF2B5EF4-FFF2-40B4-BE49-F238E27FC236}">
                  <a16:creationId xmlns:a16="http://schemas.microsoft.com/office/drawing/2014/main" id="{B4F21FDD-62CF-4204-DA3A-373EAB7D864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5040598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60">
              <a:extLst>
                <a:ext uri="{FF2B5EF4-FFF2-40B4-BE49-F238E27FC236}">
                  <a16:creationId xmlns:a16="http://schemas.microsoft.com/office/drawing/2014/main" id="{F58D6AAC-2B76-C1AD-FE43-94C5D5278BB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2072"/>
                <a:gd name="adj2" fmla="val 3925102"/>
                <a:gd name="adj3" fmla="val 117438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74">
              <a:extLst>
                <a:ext uri="{FF2B5EF4-FFF2-40B4-BE49-F238E27FC236}">
                  <a16:creationId xmlns:a16="http://schemas.microsoft.com/office/drawing/2014/main" id="{9796B325-7CEA-0701-1319-14F3451053D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31746"/>
                <a:gd name="adj2" fmla="val -4897441"/>
                <a:gd name="adj3" fmla="val 131746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75">
              <a:extLst>
                <a:ext uri="{FF2B5EF4-FFF2-40B4-BE49-F238E27FC236}">
                  <a16:creationId xmlns:a16="http://schemas.microsoft.com/office/drawing/2014/main" id="{728E090A-F94D-6BAF-6517-CD29DE4D71E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1354" y="5708952"/>
              <a:ext cx="432048" cy="7618"/>
            </a:xfrm>
            <a:prstGeom prst="curvedConnector5">
              <a:avLst>
                <a:gd name="adj1" fmla="val -13861"/>
                <a:gd name="adj2" fmla="val -3781945"/>
                <a:gd name="adj3" fmla="val 115649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55">
              <a:extLst>
                <a:ext uri="{FF2B5EF4-FFF2-40B4-BE49-F238E27FC236}">
                  <a16:creationId xmlns:a16="http://schemas.microsoft.com/office/drawing/2014/main" id="{3503DCE5-D9E7-42A1-099D-7B282E97F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7378" y="5320109"/>
              <a:ext cx="0" cy="777686"/>
            </a:xfrm>
            <a:prstGeom prst="straightConnector1">
              <a:avLst/>
            </a:prstGeom>
            <a:ln w="47625">
              <a:solidFill>
                <a:srgbClr val="92D05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 45">
              <a:extLst>
                <a:ext uri="{FF2B5EF4-FFF2-40B4-BE49-F238E27FC236}">
                  <a16:creationId xmlns:a16="http://schemas.microsoft.com/office/drawing/2014/main" id="{7DB596F5-0009-1ADE-1615-1164923512DF}"/>
                </a:ext>
              </a:extLst>
            </p:cNvPr>
            <p:cNvSpPr>
              <a:spLocks noChangeAspect="1"/>
            </p:cNvSpPr>
            <p:nvPr/>
          </p:nvSpPr>
          <p:spPr bwMode="auto">
            <a:xfrm rot="1284754" flipH="1">
              <a:off x="3550778" y="5572625"/>
              <a:ext cx="1299499" cy="299204"/>
            </a:xfrm>
            <a:custGeom>
              <a:avLst/>
              <a:gdLst>
                <a:gd name="G0" fmla="+- 21600 0 0"/>
                <a:gd name="G1" fmla="+- 19281 0 0"/>
                <a:gd name="G2" fmla="+- 21600 0 0"/>
                <a:gd name="T0" fmla="*/ 31337 w 43200"/>
                <a:gd name="T1" fmla="*/ 0 h 40881"/>
                <a:gd name="T2" fmla="*/ 11412 w 43200"/>
                <a:gd name="T3" fmla="*/ 234 h 40881"/>
                <a:gd name="T4" fmla="*/ 21600 w 43200"/>
                <a:gd name="T5" fmla="*/ 19281 h 40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0881" fill="none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</a:path>
                <a:path w="43200" h="40881" stroke="0" extrusionOk="0">
                  <a:moveTo>
                    <a:pt x="31336" y="0"/>
                  </a:moveTo>
                  <a:cubicBezTo>
                    <a:pt x="38612" y="3674"/>
                    <a:pt x="43200" y="11130"/>
                    <a:pt x="43200" y="19281"/>
                  </a:cubicBezTo>
                  <a:cubicBezTo>
                    <a:pt x="43200" y="31210"/>
                    <a:pt x="33529" y="40881"/>
                    <a:pt x="21600" y="40881"/>
                  </a:cubicBezTo>
                  <a:cubicBezTo>
                    <a:pt x="9670" y="40881"/>
                    <a:pt x="0" y="31210"/>
                    <a:pt x="0" y="19281"/>
                  </a:cubicBezTo>
                  <a:cubicBezTo>
                    <a:pt x="-1" y="11313"/>
                    <a:pt x="4386" y="3992"/>
                    <a:pt x="11412" y="234"/>
                  </a:cubicBezTo>
                  <a:lnTo>
                    <a:pt x="21600" y="19281"/>
                  </a:lnTo>
                  <a:close/>
                </a:path>
              </a:pathLst>
            </a:custGeom>
            <a:noFill/>
            <a:ln>
              <a:solidFill>
                <a:srgbClr val="92D050"/>
              </a:solidFill>
              <a:headEnd/>
              <a:tailEnd type="arrow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+mj-lt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73581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D129C9-D744-4C5B-7804-5CB3EE73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001"/>
            <a:ext cx="10823376" cy="900000"/>
          </a:xfrm>
        </p:spPr>
        <p:txBody>
          <a:bodyPr anchor="ctr">
            <a:normAutofit/>
          </a:bodyPr>
          <a:lstStyle/>
          <a:p>
            <a:r>
              <a:rPr lang="en-GB" dirty="0"/>
              <a:t>Key points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08442-D01F-FBD6-79FF-990906F3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200</a:t>
            </a:fld>
            <a:endParaRPr lang="nl-NL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180AEC41-7B64-7F4D-63EA-2443F7947F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000" y="1349999"/>
          <a:ext cx="11112000" cy="44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A7F833-5B25-052F-86A0-DF7C601D9BBB}"/>
              </a:ext>
            </a:extLst>
          </p:cNvPr>
          <p:cNvSpPr txBox="1"/>
          <p:nvPr/>
        </p:nvSpPr>
        <p:spPr>
          <a:xfrm>
            <a:off x="58057" y="6275545"/>
            <a:ext cx="120613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400" b="1" dirty="0"/>
              <a:t>Lines between nuclear-atomic-fundamental-particle-quantum become blurry.</a:t>
            </a:r>
          </a:p>
        </p:txBody>
      </p:sp>
    </p:spTree>
    <p:extLst>
      <p:ext uri="{BB962C8B-B14F-4D97-AF65-F5344CB8AC3E}">
        <p14:creationId xmlns:p14="http://schemas.microsoft.com/office/powerpoint/2010/main" val="21569762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758A87-D236-F29B-6F96-E0C26180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5445FA-D3F5-1697-875B-EADADB50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980D68-CFDE-1D50-9865-54E47FA7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459217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2FC276-D2C4-495F-BC3E-523370E99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What determines the width of these peaks?</a:t>
            </a:r>
          </a:p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Natural broadening: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Finite lifetime means the energy spread cannot be zero</a:t>
            </a:r>
            <a:br>
              <a:rPr lang="en-US" sz="2000" dirty="0"/>
            </a:br>
            <a:r>
              <a:rPr lang="en-US" sz="2000" dirty="0"/>
              <a:t>Dipole-allowed transitions: ~10 MHz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F8B3B-F343-4C9F-B317-A77D4F3E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F03DF0-2533-4089-8698-1D3B509B8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spectroscopy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10D02-F464-496E-91E2-E8F3466B3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1" y="2262908"/>
            <a:ext cx="1657148" cy="8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4996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2FC276-D2C4-495F-BC3E-523370E99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10526109" cy="4464000"/>
          </a:xfrm>
        </p:spPr>
        <p:txBody>
          <a:bodyPr>
            <a:normAutofit/>
          </a:bodyPr>
          <a:lstStyle/>
          <a:p>
            <a:r>
              <a:rPr lang="en-US" sz="2000" b="1" dirty="0"/>
              <a:t>What determines the width of these peaks?</a:t>
            </a:r>
          </a:p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Natural broadening: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Finite lifetime means the energy spread cannot be zero</a:t>
            </a:r>
            <a:br>
              <a:rPr lang="en-US" sz="2000" dirty="0"/>
            </a:br>
            <a:r>
              <a:rPr lang="en-US" sz="2000" dirty="0"/>
              <a:t>Dipole-allowed transitions: ~10 MHz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Power broadening</a:t>
            </a:r>
            <a:br>
              <a:rPr lang="en-US" sz="2000" dirty="0"/>
            </a:br>
            <a:r>
              <a:rPr lang="en-US" sz="2000" dirty="0"/>
              <a:t>As we increase the laser power, the electron bounces up and down faster and faster. </a:t>
            </a:r>
            <a:br>
              <a:rPr lang="en-US" sz="2000" dirty="0"/>
            </a:br>
            <a:r>
              <a:rPr lang="en-US" sz="2000" dirty="0"/>
              <a:t>Effectively, we decrease </a:t>
            </a:r>
            <a:r>
              <a:rPr lang="el-GR" sz="2000" dirty="0"/>
              <a:t>Δ</a:t>
            </a:r>
            <a:r>
              <a:rPr lang="en-US" sz="2000" dirty="0"/>
              <a:t>t for the states involved in the transition.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F8B3B-F343-4C9F-B317-A77D4F3E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F03DF0-2533-4089-8698-1D3B509B8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spectroscopy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10D02-F464-496E-91E2-E8F3466B3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1" y="2262908"/>
            <a:ext cx="1657148" cy="875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3B256F-D9E3-4E1E-8DBB-570EF4A4E2F2}"/>
                  </a:ext>
                </a:extLst>
              </p:cNvPr>
              <p:cNvSpPr txBox="1"/>
              <p:nvPr/>
            </p:nvSpPr>
            <p:spPr>
              <a:xfrm>
                <a:off x="3151907" y="4890609"/>
                <a:ext cx="3521733" cy="84388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fi-FI" sz="2400" b="0" i="1" smtClean="0">
                              <a:latin typeface="Cambria Math"/>
                            </a:rPr>
                            <m:t>𝑝𝑜𝑤𝑒𝑟</m:t>
                          </m:r>
                        </m:sub>
                      </m:sSub>
                      <m:r>
                        <a:rPr lang="fi-FI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i-FI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fi-FI" sz="2400" b="0" i="1" smtClean="0">
                              <a:latin typeface="Cambria Math"/>
                            </a:rPr>
                            <m:t>𝑛𝑎𝑡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l-GR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fi-FI" sz="2400" b="0" i="1" smtClean="0"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type m:val="skw"/>
                              <m:ctrlPr>
                                <a:rPr lang="fi-FI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i-FI" sz="24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i-FI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i-FI" sz="2400" b="0" i="1" smtClean="0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i-FI" sz="2400" b="0" i="1" smtClean="0">
                                      <a:latin typeface="Cambria Math"/>
                                      <a:ea typeface="Cambria Math"/>
                                    </a:rPr>
                                    <m:t>𝑠𝑎𝑡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3B256F-D9E3-4E1E-8DBB-570EF4A4E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907" y="4890609"/>
                <a:ext cx="3521733" cy="843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80730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2FC276-D2C4-495F-BC3E-523370E99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10526109" cy="4831064"/>
          </a:xfrm>
        </p:spPr>
        <p:txBody>
          <a:bodyPr>
            <a:normAutofit/>
          </a:bodyPr>
          <a:lstStyle/>
          <a:p>
            <a:r>
              <a:rPr lang="en-US" sz="2000" b="1" dirty="0"/>
              <a:t>What determines the width of these peaks?</a:t>
            </a:r>
          </a:p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Natural broadening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Power broadening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Pressure broadening: many collisions </a:t>
            </a:r>
            <a:r>
              <a:rPr lang="en-US" sz="2000" i="1" dirty="0"/>
              <a:t>perturb </a:t>
            </a:r>
            <a:r>
              <a:rPr lang="en-US" sz="2000" dirty="0"/>
              <a:t>the energy levels (which also leads to energy shifts…)</a:t>
            </a:r>
          </a:p>
          <a:p>
            <a:pPr marL="0" indent="0">
              <a:buNone/>
            </a:pPr>
            <a:r>
              <a:rPr lang="en-US" sz="2000" dirty="0"/>
              <a:t>These three all give rise to a Lorentzian contribution.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000" dirty="0"/>
              <a:t>Doppler broadening: atoms moving at different speeds have a different frame of reference. The frequency in that reference frame is different!</a:t>
            </a:r>
          </a:p>
          <a:p>
            <a:pPr marL="0" indent="0">
              <a:buNone/>
            </a:pPr>
            <a:r>
              <a:rPr lang="en-US" sz="2000" dirty="0"/>
              <a:t>This is yields a gaussian contribution.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F8B3B-F343-4C9F-B317-A77D4F3E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F03DF0-2533-4089-8698-1D3B509B8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spectroscopy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9076423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0DB142-E36E-4971-AF1C-E93D14AC7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2E2EB2-6514-413C-866F-54B83CD8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2BB4D6-570A-4884-ABD2-89F6608F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broadening</a:t>
            </a:r>
            <a:endParaRPr lang="LID4096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5B4638-73D3-40F7-B639-D8B09B13EDD2}"/>
              </a:ext>
            </a:extLst>
          </p:cNvPr>
          <p:cNvGrpSpPr/>
          <p:nvPr/>
        </p:nvGrpSpPr>
        <p:grpSpPr>
          <a:xfrm>
            <a:off x="935742" y="1656000"/>
            <a:ext cx="10534766" cy="4464000"/>
            <a:chOff x="2409408" y="2114439"/>
            <a:chExt cx="8108607" cy="343594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F48EA92-41EC-4A3B-99CA-AC97ACFD3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408" y="2114439"/>
              <a:ext cx="2711418" cy="3435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FA889D1-8F84-4AB8-9EA9-B5645D2E7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154" y="2212487"/>
              <a:ext cx="5030861" cy="3072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015318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FE82C9-290A-4EAB-9A67-920135D9E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71468-F6F4-442F-AD9E-723347CC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C0979E-C7AA-47ED-9BE2-AF8BD4B9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broadening</a:t>
            </a:r>
            <a:endParaRPr lang="LID4096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AF012E-30A3-4965-BAA5-D13CBFD9EE23}"/>
              </a:ext>
            </a:extLst>
          </p:cNvPr>
          <p:cNvGrpSpPr/>
          <p:nvPr/>
        </p:nvGrpSpPr>
        <p:grpSpPr>
          <a:xfrm>
            <a:off x="616780" y="1278421"/>
            <a:ext cx="10197522" cy="5353527"/>
            <a:chOff x="102418" y="1077470"/>
            <a:chExt cx="8943006" cy="46949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9480D-3B92-44AD-8441-591E2C32A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232" y="1113273"/>
              <a:ext cx="2906509" cy="21509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B383EC-FAAD-4E0F-8A52-43DE0A75D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416" y="1139638"/>
              <a:ext cx="2995997" cy="206267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6DFF35-9047-45B7-B943-5F05F0965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45" y="1077470"/>
              <a:ext cx="2649988" cy="21867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403923-BC3B-4315-953B-71F4DEF6C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18" y="3505125"/>
              <a:ext cx="2592245" cy="21391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38A415-1905-42B7-B72B-A3DA530C8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663" y="3450115"/>
              <a:ext cx="3137960" cy="23222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ACC8B3-DE06-4C76-BC6B-43432DA6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2623" y="3450115"/>
              <a:ext cx="3212801" cy="22800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7F49E2-15A6-49AE-B208-C7E746341AF1}"/>
                </a:ext>
              </a:extLst>
            </p:cNvPr>
            <p:cNvSpPr txBox="1"/>
            <p:nvPr/>
          </p:nvSpPr>
          <p:spPr>
            <a:xfrm>
              <a:off x="3671183" y="1396996"/>
              <a:ext cx="163830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400" dirty="0">
                  <a:solidFill>
                    <a:srgbClr val="0000CC"/>
                  </a:solidFill>
                </a:rPr>
                <a:t>147(20) MHz/</a:t>
              </a:r>
              <a:r>
                <a:rPr lang="fi-FI" sz="1400" dirty="0" err="1">
                  <a:solidFill>
                    <a:srgbClr val="0000CC"/>
                  </a:solidFill>
                </a:rPr>
                <a:t>mbar</a:t>
              </a:r>
              <a:endParaRPr lang="fi-FI" sz="1400" dirty="0">
                <a:solidFill>
                  <a:srgbClr val="0000CC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E7BD2-E501-4C9F-8E62-039F004C0018}"/>
                </a:ext>
              </a:extLst>
            </p:cNvPr>
            <p:cNvSpPr txBox="1"/>
            <p:nvPr/>
          </p:nvSpPr>
          <p:spPr>
            <a:xfrm>
              <a:off x="7367280" y="1396997"/>
              <a:ext cx="1454244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sz="1400" dirty="0">
                  <a:solidFill>
                    <a:srgbClr val="0000CC"/>
                  </a:solidFill>
                </a:rPr>
                <a:t>-21(3) MHz/</a:t>
              </a:r>
              <a:r>
                <a:rPr lang="fi-FI" sz="1400" dirty="0" err="1">
                  <a:solidFill>
                    <a:srgbClr val="0000CC"/>
                  </a:solidFill>
                </a:rPr>
                <a:t>mbar</a:t>
              </a:r>
              <a:endParaRPr lang="fi-FI" sz="1400" dirty="0">
                <a:solidFill>
                  <a:srgbClr val="0000CC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C0243B-3F64-49D7-AD7C-D8F17E2CE721}"/>
                </a:ext>
              </a:extLst>
            </p:cNvPr>
            <p:cNvSpPr txBox="1"/>
            <p:nvPr/>
          </p:nvSpPr>
          <p:spPr>
            <a:xfrm>
              <a:off x="3442522" y="3736236"/>
              <a:ext cx="1582484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sz="1400" dirty="0">
                  <a:solidFill>
                    <a:srgbClr val="0000CC"/>
                  </a:solidFill>
                </a:rPr>
                <a:t>122(29) MHz/</a:t>
              </a:r>
              <a:r>
                <a:rPr lang="fi-FI" sz="1400" dirty="0" err="1">
                  <a:solidFill>
                    <a:srgbClr val="0000CC"/>
                  </a:solidFill>
                </a:rPr>
                <a:t>mbar</a:t>
              </a:r>
              <a:endParaRPr lang="fi-FI" sz="1400" dirty="0">
                <a:solidFill>
                  <a:srgbClr val="0000CC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1009E6-E5BD-450F-93DC-409BF5A98CC6}"/>
                </a:ext>
              </a:extLst>
            </p:cNvPr>
            <p:cNvSpPr txBox="1"/>
            <p:nvPr/>
          </p:nvSpPr>
          <p:spPr>
            <a:xfrm>
              <a:off x="7261884" y="3729147"/>
              <a:ext cx="1454244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sz="1400" dirty="0">
                  <a:solidFill>
                    <a:srgbClr val="0000CC"/>
                  </a:solidFill>
                </a:rPr>
                <a:t>-51(2) MHz/</a:t>
              </a:r>
              <a:r>
                <a:rPr lang="fi-FI" sz="1400" dirty="0" err="1">
                  <a:solidFill>
                    <a:srgbClr val="0000CC"/>
                  </a:solidFill>
                </a:rPr>
                <a:t>mbar</a:t>
              </a:r>
              <a:endParaRPr lang="fi-FI" sz="1400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95332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41AAD-0DD0-4BC2-AA01-D3A3C8BA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80FDF-AAB4-4574-ACE5-AC926A92C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broadening</a:t>
            </a:r>
            <a:endParaRPr lang="LID4096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934B4A-E175-457C-B0A3-C0A993DF3CCA}"/>
              </a:ext>
            </a:extLst>
          </p:cNvPr>
          <p:cNvGrpSpPr/>
          <p:nvPr/>
        </p:nvGrpSpPr>
        <p:grpSpPr>
          <a:xfrm>
            <a:off x="1929622" y="1733638"/>
            <a:ext cx="8867182" cy="4160528"/>
            <a:chOff x="2283305" y="2009117"/>
            <a:chExt cx="8114597" cy="380741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1F39044-C8EF-495B-A7D1-10F3B7F03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9927" y="2300392"/>
              <a:ext cx="2847975" cy="278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A638760A-2735-4ED0-AA96-78D0147C4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3305" y="2009117"/>
              <a:ext cx="6073845" cy="3807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E3671A-F29A-48E8-963E-802DCC0721D8}"/>
                </a:ext>
              </a:extLst>
            </p:cNvPr>
            <p:cNvSpPr txBox="1"/>
            <p:nvPr/>
          </p:nvSpPr>
          <p:spPr>
            <a:xfrm>
              <a:off x="6874354" y="2948845"/>
              <a:ext cx="9140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800" baseline="30000" dirty="0"/>
                <a:t>232</a:t>
              </a:r>
              <a:r>
                <a:rPr lang="fi-FI" sz="2800" dirty="0"/>
                <a:t>Th</a:t>
              </a:r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E99D9B-7B25-4ED5-9F20-2947E85828FC}"/>
                </a:ext>
              </a:extLst>
            </p:cNvPr>
            <p:cNvSpPr txBox="1"/>
            <p:nvPr/>
          </p:nvSpPr>
          <p:spPr>
            <a:xfrm>
              <a:off x="6294319" y="2184904"/>
              <a:ext cx="17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fi-FI" dirty="0">
                  <a:latin typeface="Calibri" panose="020F0502020204030204" pitchFamily="34" charset="0"/>
                </a:rPr>
                <a:t> Hot </a:t>
              </a:r>
              <a:r>
                <a:rPr lang="fi-FI" dirty="0" err="1">
                  <a:latin typeface="Calibri" panose="020F0502020204030204" pitchFamily="34" charset="0"/>
                </a:rPr>
                <a:t>cavity</a:t>
              </a:r>
              <a:endParaRPr lang="fi-FI" dirty="0">
                <a:latin typeface="Calibri" panose="020F0502020204030204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fi-FI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fi-FI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Crossed</a:t>
              </a:r>
              <a:r>
                <a:rPr lang="fi-FI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fi-FI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beams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58430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1C83BF-82DC-46AC-8828-27B3EB68A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489818" cy="4464000"/>
          </a:xfrm>
        </p:spPr>
        <p:txBody>
          <a:bodyPr>
            <a:normAutofit/>
          </a:bodyPr>
          <a:lstStyle/>
          <a:p>
            <a:r>
              <a:rPr lang="en-US" sz="2000" dirty="0"/>
              <a:t>For a simple two-level atom with states a and b, and a sinusoidal field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Luckily, resonance at the exact energy difference!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8C80C-EAF5-4D02-B523-CE1DC406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6C0FA5-4685-40C5-B55A-58B2CA55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spectroscopy</a:t>
            </a:r>
            <a:endParaRPr lang="LID4096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20AB1E0-5590-4D04-9FB1-E0913D615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91" y="101601"/>
            <a:ext cx="5101916" cy="35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7258C0-DDCE-442C-B39A-E625D668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2417055"/>
            <a:ext cx="6211167" cy="1267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97AEB9-6E4E-4DCC-B864-27A64877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90" y="4306951"/>
            <a:ext cx="6115730" cy="2446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564DC5-101A-408B-B908-FC38D4ABB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147" y="3661106"/>
            <a:ext cx="4998689" cy="30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5780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1C83BF-82DC-46AC-8828-27B3EB68A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489818" cy="4994964"/>
          </a:xfrm>
        </p:spPr>
        <p:txBody>
          <a:bodyPr>
            <a:normAutofit/>
          </a:bodyPr>
          <a:lstStyle/>
          <a:p>
            <a:r>
              <a:rPr lang="en-US" sz="2000" dirty="0"/>
              <a:t>For a simple two-level atom with states a and b, and a sinusoidal field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Luckily, resonance at the exact energy difference!</a:t>
            </a:r>
          </a:p>
          <a:p>
            <a:r>
              <a:rPr lang="en-US" sz="2000" b="1" dirty="0"/>
              <a:t>Selection rules:                           </a:t>
            </a:r>
            <a:r>
              <a:rPr lang="en-US" sz="2000" dirty="0"/>
              <a:t>has to be nonzero</a:t>
            </a:r>
            <a:br>
              <a:rPr lang="en-US" sz="2000" dirty="0"/>
            </a:br>
            <a:r>
              <a:rPr lang="en-US" sz="2000" dirty="0"/>
              <a:t>Fine structure: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Hyperfine structure: </a:t>
            </a:r>
            <a:r>
              <a:rPr lang="el-GR" sz="2000" dirty="0"/>
              <a:t>Δ</a:t>
            </a:r>
            <a:r>
              <a:rPr lang="en-US" sz="2000" dirty="0"/>
              <a:t>F = 0, +-1 (but not 0 -&gt; 0).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8C80C-EAF5-4D02-B523-CE1DC406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6C0FA5-4685-40C5-B55A-58B2CA55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spectroscopy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258C0-DDCE-442C-B39A-E625D6684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" y="2417055"/>
            <a:ext cx="6211167" cy="126700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9E02286-07F0-4616-A77D-EDC902413884}"/>
              </a:ext>
            </a:extLst>
          </p:cNvPr>
          <p:cNvSpPr/>
          <p:nvPr/>
        </p:nvSpPr>
        <p:spPr>
          <a:xfrm>
            <a:off x="3338422" y="2484408"/>
            <a:ext cx="862642" cy="690114"/>
          </a:xfrm>
          <a:prstGeom prst="ellipse">
            <a:avLst/>
          </a:prstGeom>
          <a:noFill/>
          <a:ln w="38100">
            <a:solidFill>
              <a:srgbClr val="FF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3CE892-EC57-479F-A6EB-5A8370F1A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525" y="4007500"/>
            <a:ext cx="1806116" cy="545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35D96-48DF-42E9-80B9-F6D79B4C4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01" y="4800747"/>
            <a:ext cx="6630325" cy="733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5CA677-92A6-4BD8-A6F0-C55C8E138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" r="3156"/>
          <a:stretch/>
        </p:blipFill>
        <p:spPr>
          <a:xfrm>
            <a:off x="7143456" y="1747774"/>
            <a:ext cx="4968031" cy="293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80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F57FA9-4E99-44C8-B4FE-389A389B7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666034" cy="446400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Total spin of atom </a:t>
            </a:r>
            <a:r>
              <a:rPr lang="en-US" sz="2000" b="1" dirty="0"/>
              <a:t>+ nucleus </a:t>
            </a:r>
            <a:r>
              <a:rPr lang="en-US" sz="2000" dirty="0"/>
              <a:t>is </a:t>
            </a:r>
            <a:r>
              <a:rPr lang="en-US" sz="2000" b="1" i="1" dirty="0"/>
              <a:t>F</a:t>
            </a:r>
            <a:br>
              <a:rPr lang="en-US" sz="2000" b="1" i="1" dirty="0"/>
            </a:br>
            <a:r>
              <a:rPr lang="en-US" sz="2000" dirty="0"/>
              <a:t>Recall the vector picture for angular momentum addition</a:t>
            </a:r>
          </a:p>
          <a:p>
            <a:endParaRPr lang="en-US" sz="2000" dirty="0"/>
          </a:p>
          <a:p>
            <a:r>
              <a:rPr lang="en-US" sz="2000" dirty="0"/>
              <a:t>=&gt; The interaction of the nuclear electromagnetic moments and the fields generated by the electron cloud.</a:t>
            </a:r>
          </a:p>
          <a:p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908196-6AF7-4F0B-9240-771D504B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125A0F-F9C2-49A4-83C7-5859D643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Hyperfine structure</a:t>
            </a:r>
            <a:endParaRPr lang="LID4096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07602D-690B-416D-BAAE-0C24435E5258}"/>
              </a:ext>
            </a:extLst>
          </p:cNvPr>
          <p:cNvGrpSpPr/>
          <p:nvPr/>
        </p:nvGrpSpPr>
        <p:grpSpPr>
          <a:xfrm>
            <a:off x="7289659" y="1340093"/>
            <a:ext cx="4752975" cy="2735262"/>
            <a:chOff x="6492495" y="2205542"/>
            <a:chExt cx="4752975" cy="2735262"/>
          </a:xfrm>
        </p:grpSpPr>
        <p:sp>
          <p:nvSpPr>
            <p:cNvPr id="5" name="Rectangle 43">
              <a:extLst>
                <a:ext uri="{FF2B5EF4-FFF2-40B4-BE49-F238E27FC236}">
                  <a16:creationId xmlns:a16="http://schemas.microsoft.com/office/drawing/2014/main" id="{757A956C-F106-4E83-BDBA-0C944A029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495" y="2205542"/>
              <a:ext cx="4752975" cy="2735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31">
              <a:extLst>
                <a:ext uri="{FF2B5EF4-FFF2-40B4-BE49-F238E27FC236}">
                  <a16:creationId xmlns:a16="http://schemas.microsoft.com/office/drawing/2014/main" id="{3FABCC59-3776-491D-9CAD-BE8BDB496C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92945" y="2637342"/>
              <a:ext cx="719138" cy="1223962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34">
              <a:extLst>
                <a:ext uri="{FF2B5EF4-FFF2-40B4-BE49-F238E27FC236}">
                  <a16:creationId xmlns:a16="http://schemas.microsoft.com/office/drawing/2014/main" id="{4CFE217B-AD4A-4193-A14B-3461FED317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68983" y="3861304"/>
              <a:ext cx="1150937" cy="4333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35">
              <a:extLst>
                <a:ext uri="{FF2B5EF4-FFF2-40B4-BE49-F238E27FC236}">
                  <a16:creationId xmlns:a16="http://schemas.microsoft.com/office/drawing/2014/main" id="{359053F5-4E39-470C-A6ED-B1DB9227C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9708" y="4150229"/>
              <a:ext cx="3095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b="1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9" name="Rectangle 36">
              <a:extLst>
                <a:ext uri="{FF2B5EF4-FFF2-40B4-BE49-F238E27FC236}">
                  <a16:creationId xmlns:a16="http://schemas.microsoft.com/office/drawing/2014/main" id="{ECADDCC5-E1F3-469E-87C8-31D68EE35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7770" y="3213604"/>
              <a:ext cx="336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b="1">
                  <a:solidFill>
                    <a:srgbClr val="000099"/>
                  </a:solidFill>
                </a:rPr>
                <a:t>J</a:t>
              </a:r>
            </a:p>
          </p:txBody>
        </p:sp>
        <p:sp>
          <p:nvSpPr>
            <p:cNvPr id="10" name="Line 37">
              <a:extLst>
                <a:ext uri="{FF2B5EF4-FFF2-40B4-BE49-F238E27FC236}">
                  <a16:creationId xmlns:a16="http://schemas.microsoft.com/office/drawing/2014/main" id="{F11AB3B3-6BB5-43C9-95CD-1112AB947F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68983" y="2637342"/>
              <a:ext cx="1873250" cy="1584325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38">
              <a:extLst>
                <a:ext uri="{FF2B5EF4-FFF2-40B4-BE49-F238E27FC236}">
                  <a16:creationId xmlns:a16="http://schemas.microsoft.com/office/drawing/2014/main" id="{C0750ADA-E026-4212-A51C-EA9377D4B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50070" y="2637342"/>
              <a:ext cx="28733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CC00"/>
                  </a:solidFill>
                </a:rPr>
                <a:t>F</a:t>
              </a:r>
            </a:p>
          </p:txBody>
        </p:sp>
        <p:sp>
          <p:nvSpPr>
            <p:cNvPr id="12" name="Oval 39">
              <a:extLst>
                <a:ext uri="{FF2B5EF4-FFF2-40B4-BE49-F238E27FC236}">
                  <a16:creationId xmlns:a16="http://schemas.microsoft.com/office/drawing/2014/main" id="{982E4B85-66B2-40DB-AF2B-634C74C9B5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4863">
              <a:off x="9229345" y="3069142"/>
              <a:ext cx="1263650" cy="623887"/>
            </a:xfrm>
            <a:prstGeom prst="ellips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41">
              <a:extLst>
                <a:ext uri="{FF2B5EF4-FFF2-40B4-BE49-F238E27FC236}">
                  <a16:creationId xmlns:a16="http://schemas.microsoft.com/office/drawing/2014/main" id="{69AC9561-F8BB-43CE-AA63-63BEB4F44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5520" y="2277550"/>
              <a:ext cx="2879725" cy="1328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altLang="en-US" dirty="0"/>
                <a:t>The atomic and nuclear spins couple to form the total angular momentum</a:t>
              </a:r>
            </a:p>
            <a:p>
              <a:pPr algn="l">
                <a:spcBef>
                  <a:spcPct val="50000"/>
                </a:spcBef>
              </a:pPr>
              <a:r>
                <a:rPr lang="en-GB" altLang="en-US" b="1" dirty="0">
                  <a:solidFill>
                    <a:srgbClr val="00CC00"/>
                  </a:solidFill>
                </a:rPr>
                <a:t>F </a:t>
              </a:r>
              <a:r>
                <a:rPr lang="en-GB" altLang="en-US" dirty="0"/>
                <a:t>= </a:t>
              </a:r>
              <a:r>
                <a:rPr lang="en-GB" altLang="en-US" b="1" dirty="0">
                  <a:solidFill>
                    <a:srgbClr val="FF0000"/>
                  </a:solidFill>
                </a:rPr>
                <a:t>I </a:t>
              </a:r>
              <a:r>
                <a:rPr lang="en-GB" altLang="en-US" dirty="0"/>
                <a:t>+ </a:t>
              </a:r>
              <a:r>
                <a:rPr lang="en-GB" altLang="en-US" b="1" dirty="0">
                  <a:solidFill>
                    <a:srgbClr val="000099"/>
                  </a:solidFill>
                </a:rPr>
                <a:t>J</a:t>
              </a:r>
            </a:p>
          </p:txBody>
        </p:sp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id="{55452FC2-21D7-4EC0-97CC-2FA1D68B4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2775" y="4437790"/>
              <a:ext cx="2016125" cy="407987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 Box 58">
              <a:extLst>
                <a:ext uri="{FF2B5EF4-FFF2-40B4-BE49-F238E27FC236}">
                  <a16:creationId xmlns:a16="http://schemas.microsoft.com/office/drawing/2014/main" id="{13BFB2CC-AA94-4701-AD34-AF0D8060D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4503" y="3717710"/>
              <a:ext cx="22320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altLang="en-US" dirty="0"/>
                <a:t>Each state </a:t>
              </a:r>
              <a:r>
                <a:rPr lang="en-GB" altLang="en-US" dirty="0">
                  <a:solidFill>
                    <a:srgbClr val="000099"/>
                  </a:solidFill>
                </a:rPr>
                <a:t>J</a:t>
              </a:r>
              <a:r>
                <a:rPr lang="en-GB" altLang="en-US" dirty="0"/>
                <a:t> has several </a:t>
              </a:r>
              <a:r>
                <a:rPr lang="en-GB" altLang="en-US" dirty="0">
                  <a:solidFill>
                    <a:srgbClr val="00CC00"/>
                  </a:solidFill>
                </a:rPr>
                <a:t>F</a:t>
              </a:r>
              <a:r>
                <a:rPr lang="en-GB" altLang="en-US" dirty="0"/>
                <a:t>-states:</a:t>
              </a:r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D0907B79-C60C-4D9E-A987-42C475608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519" y="4437790"/>
              <a:ext cx="1276350" cy="409575"/>
            </a:xfrm>
            <a:prstGeom prst="rect">
              <a:avLst/>
            </a:prstGeom>
            <a:noFill/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98A558C-9E79-4FD5-ABAF-A79F7D98634D}"/>
              </a:ext>
            </a:extLst>
          </p:cNvPr>
          <p:cNvSpPr txBox="1"/>
          <p:nvPr/>
        </p:nvSpPr>
        <p:spPr>
          <a:xfrm>
            <a:off x="822960" y="6357663"/>
            <a:ext cx="9495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 Not true, there is the </a:t>
            </a:r>
            <a:r>
              <a:rPr lang="en-US" sz="1600" dirty="0" err="1">
                <a:solidFill>
                  <a:schemeClr val="bg1"/>
                </a:solidFill>
              </a:rPr>
              <a:t>m</a:t>
            </a:r>
            <a:r>
              <a:rPr lang="en-US" sz="1600" baseline="-25000" dirty="0" err="1">
                <a:solidFill>
                  <a:schemeClr val="bg1"/>
                </a:solidFill>
              </a:rPr>
              <a:t>J</a:t>
            </a:r>
            <a:r>
              <a:rPr lang="en-US" sz="1600" dirty="0">
                <a:solidFill>
                  <a:schemeClr val="bg1"/>
                </a:solidFill>
              </a:rPr>
              <a:t> projection quantum number, but that’s removed with a simple external B-field.</a:t>
            </a:r>
            <a:endParaRPr lang="LID4096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5475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1C83BF-82DC-46AC-8828-27B3EB68A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489818" cy="4464000"/>
          </a:xfrm>
        </p:spPr>
        <p:txBody>
          <a:bodyPr>
            <a:normAutofit/>
          </a:bodyPr>
          <a:lstStyle/>
          <a:p>
            <a:r>
              <a:rPr lang="en-US" sz="2000" dirty="0"/>
              <a:t>For a simple two-level atom with states a and b, and a sinusoidal field</a:t>
            </a:r>
          </a:p>
          <a:p>
            <a:endParaRPr lang="en-US" sz="2000" dirty="0"/>
          </a:p>
          <a:p>
            <a:r>
              <a:rPr lang="en-US" sz="2000" dirty="0"/>
              <a:t>In real-world atoms, we have to consider spontaneous decay and other perturbations as well</a:t>
            </a:r>
          </a:p>
          <a:p>
            <a:r>
              <a:rPr lang="en-US" sz="2000" dirty="0"/>
              <a:t>These </a:t>
            </a:r>
            <a:r>
              <a:rPr lang="en-US" sz="2000" i="1" dirty="0"/>
              <a:t>incoherent</a:t>
            </a:r>
            <a:r>
              <a:rPr lang="en-US" sz="2000" dirty="0"/>
              <a:t> processes will smear out the beautiful quantum dynamics, and the result is a smooth Voigt profile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8C80C-EAF5-4D02-B523-CE1DC406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6C0FA5-4685-40C5-B55A-58B2CA55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spectroscopy</a:t>
            </a: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564DC5-101A-408B-B908-FC38D4AB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882" y="415676"/>
            <a:ext cx="4740723" cy="2922747"/>
          </a:xfrm>
          <a:prstGeom prst="rect">
            <a:avLst/>
          </a:prstGeom>
        </p:spPr>
      </p:pic>
      <p:pic>
        <p:nvPicPr>
          <p:cNvPr id="8194" name="Picture 2" descr="Voigt profile is the convolution of the Doppler and Lorentz profiles |  Download Scientific Diagram">
            <a:extLst>
              <a:ext uri="{FF2B5EF4-FFF2-40B4-BE49-F238E27FC236}">
                <a16:creationId xmlns:a16="http://schemas.microsoft.com/office/drawing/2014/main" id="{7B02DE6E-C273-4127-8754-0FDB6FF1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59" y="3429000"/>
            <a:ext cx="4275541" cy="33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7426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758A87-D236-F29B-6F96-E0C26180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5445FA-D3F5-1697-875B-EADADB50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980D68-CFDE-1D50-9865-54E47FA7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221789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BE0D71-C97C-4D85-B05D-5CD55F85E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3892174"/>
            <a:ext cx="6420223" cy="2178491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A transition involving high angular momenta is good for sensitivity to spins and moments</a:t>
            </a:r>
          </a:p>
          <a:p>
            <a:r>
              <a:rPr lang="en-GB" sz="2000" dirty="0"/>
              <a:t>But it comes at a cost! Signal strength is spread over many peaks.</a:t>
            </a:r>
          </a:p>
          <a:p>
            <a:r>
              <a:rPr lang="en-GB" sz="2000" dirty="0"/>
              <a:t>Even with super high production rates, these kinds of measurements on radioactive isotopes are simply not feasible.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C572D-0738-4163-95E3-A18AF59E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E2CBAC-3F89-4BF8-BE62-FF06A649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note on high angular momenta…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70653-9DFB-41DE-9F94-BD9D3BBB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70735" y="-2270354"/>
            <a:ext cx="2266232" cy="970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C40F0F-5889-497C-B6E3-DBCB9A5C3997}"/>
              </a:ext>
            </a:extLst>
          </p:cNvPr>
          <p:cNvSpPr txBox="1"/>
          <p:nvPr/>
        </p:nvSpPr>
        <p:spPr>
          <a:xfrm>
            <a:off x="1070345" y="6349334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R. </a:t>
            </a:r>
            <a:r>
              <a:rPr lang="en-GB" dirty="0" err="1">
                <a:solidFill>
                  <a:schemeClr val="bg1"/>
                </a:solidFill>
              </a:rPr>
              <a:t>Heinke</a:t>
            </a:r>
            <a:r>
              <a:rPr lang="en-GB" dirty="0">
                <a:solidFill>
                  <a:schemeClr val="bg1"/>
                </a:solidFill>
              </a:rPr>
              <a:t>, PhD thesis Mainz (2019)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0AA129-DAC6-46A8-9DEC-5A755239A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139" y="3892174"/>
            <a:ext cx="4844562" cy="225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4955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1EA495-88DE-45E1-BD4E-61A7248C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4413250"/>
            <a:ext cx="11041200" cy="1708149"/>
          </a:xfrm>
        </p:spPr>
        <p:txBody>
          <a:bodyPr>
            <a:normAutofit/>
          </a:bodyPr>
          <a:lstStyle/>
          <a:p>
            <a:r>
              <a:rPr lang="en-GB" sz="2000" dirty="0"/>
              <a:t>We want to match the Doppler width of the resonance (few MHz), so we use lasers with a similar bandwidth (&lt;MHz for ring cavity continuous-wave lasers)</a:t>
            </a:r>
          </a:p>
          <a:p>
            <a:r>
              <a:rPr lang="en-GB" sz="2000" dirty="0"/>
              <a:t>Depending on the wavelength we need different laser gain mediums</a:t>
            </a:r>
          </a:p>
          <a:p>
            <a:r>
              <a:rPr lang="en-GB" sz="2000" dirty="0"/>
              <a:t>Frequency doubling and even quadrupling is used to make blue and UV wavelengths as well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6F0F13-E029-4000-A544-7693C76D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40AA30-A6E1-4B4B-AAE0-F3EFCA75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Brief aside about </a:t>
            </a:r>
            <a:r>
              <a:rPr lang="en-GB" dirty="0" err="1"/>
              <a:t>tunable</a:t>
            </a:r>
            <a:r>
              <a:rPr lang="en-GB" dirty="0"/>
              <a:t> </a:t>
            </a:r>
            <a:r>
              <a:rPr lang="en-GB" dirty="0" err="1"/>
              <a:t>cw</a:t>
            </a:r>
            <a:r>
              <a:rPr lang="en-GB" dirty="0"/>
              <a:t> lasers…</a:t>
            </a:r>
            <a:endParaRPr lang="LID4096" dirty="0"/>
          </a:p>
        </p:txBody>
      </p:sp>
      <p:pic>
        <p:nvPicPr>
          <p:cNvPr id="8194" name="Picture 2" descr="Fully Automated Ti:Sa CW Ring Lasers - Sirah Lasertechnik">
            <a:extLst>
              <a:ext uri="{FF2B5EF4-FFF2-40B4-BE49-F238E27FC236}">
                <a16:creationId xmlns:a16="http://schemas.microsoft.com/office/drawing/2014/main" id="{ABA116BA-7197-4D7C-ADF9-6A7A8F668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01" y="1193555"/>
            <a:ext cx="5787500" cy="28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lassic Dye CW Ring Lasers - Sirah Lasertechnik">
            <a:extLst>
              <a:ext uri="{FF2B5EF4-FFF2-40B4-BE49-F238E27FC236}">
                <a16:creationId xmlns:a16="http://schemas.microsoft.com/office/drawing/2014/main" id="{4A64B3E0-0F59-47E0-AF83-8C2CC8BBE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52101"/>
            <a:ext cx="5740001" cy="26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5463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79B5CF-D878-4CFD-9B09-4A6FFCC43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A76E8-36D6-4848-A494-6CDCE328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5FDA1F-8C01-4E00-9A74-70F66168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F6830-02DE-4BDE-BFAF-C8A2A7077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34" y="0"/>
            <a:ext cx="9051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879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7A294B-D4B1-4257-BF5D-8AE62AACA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1" y="1656000"/>
            <a:ext cx="5265924" cy="4464000"/>
          </a:xfrm>
        </p:spPr>
        <p:txBody>
          <a:bodyPr>
            <a:normAutofit/>
          </a:bodyPr>
          <a:lstStyle/>
          <a:p>
            <a:r>
              <a:rPr lang="en-GB" sz="2000" dirty="0"/>
              <a:t>Nuclear reactions induced by high-energy beam hitting a target</a:t>
            </a:r>
          </a:p>
          <a:p>
            <a:r>
              <a:rPr lang="en-GB" sz="2000" dirty="0"/>
              <a:t>Fission of uranium or thorium provides access to many neutron-rich isotopes, including e.g. Zn!</a:t>
            </a:r>
          </a:p>
          <a:p>
            <a:endParaRPr lang="en-GB" sz="2000" dirty="0"/>
          </a:p>
          <a:p>
            <a:r>
              <a:rPr lang="en-GB" sz="2000" dirty="0"/>
              <a:t>Picking a suitable reaction is one thing, but the next issue is how to get those reaction products from the target to the experimental setup quickly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AA1A94-D182-4E9A-9E04-182D1BE3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933F61-0CC2-4F60-9854-41E41F63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production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8279CC-CA66-42DA-BE4D-F52B99BF3619}"/>
              </a:ext>
            </a:extLst>
          </p:cNvPr>
          <p:cNvGrpSpPr/>
          <p:nvPr/>
        </p:nvGrpSpPr>
        <p:grpSpPr>
          <a:xfrm>
            <a:off x="4941116" y="1613202"/>
            <a:ext cx="7161956" cy="4141646"/>
            <a:chOff x="577850" y="1428751"/>
            <a:chExt cx="8432832" cy="4875506"/>
          </a:xfrm>
        </p:grpSpPr>
        <p:pic>
          <p:nvPicPr>
            <p:cNvPr id="8" name="Picture 19" descr="Production_mechanisms.pdf">
              <a:extLst>
                <a:ext uri="{FF2B5EF4-FFF2-40B4-BE49-F238E27FC236}">
                  <a16:creationId xmlns:a16="http://schemas.microsoft.com/office/drawing/2014/main" id="{9260ED9B-FAEE-4005-A9EF-48206775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61" t="21513" r="1625" b="46623"/>
            <a:stretch>
              <a:fillRect/>
            </a:stretch>
          </p:blipFill>
          <p:spPr bwMode="auto">
            <a:xfrm>
              <a:off x="5297488" y="3259492"/>
              <a:ext cx="3713194" cy="2760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5" descr="Nuclear_chart.png">
              <a:extLst>
                <a:ext uri="{FF2B5EF4-FFF2-40B4-BE49-F238E27FC236}">
                  <a16:creationId xmlns:a16="http://schemas.microsoft.com/office/drawing/2014/main" id="{EC9BB061-E6EF-4C2D-9488-1781F224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0" y="1428751"/>
              <a:ext cx="7047493" cy="484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DFDA151E-CBDA-4ADC-AC4F-D720D76C6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4007" y="4724514"/>
              <a:ext cx="1618778" cy="880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FF0000"/>
                  </a:solidFill>
                  <a:latin typeface="Lucida Sans" charset="0"/>
                  <a:cs typeface="Lucida Sans" charset="0"/>
                </a:rPr>
                <a:t>Proton beam 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Lucida Sans" charset="0"/>
                  <a:cs typeface="Lucida Sans" charset="0"/>
                </a:rPr>
                <a:t>hits the target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D4C9874-D73B-4DF3-BDAA-94670A6A67E1}"/>
                </a:ext>
              </a:extLst>
            </p:cNvPr>
            <p:cNvSpPr/>
            <p:nvPr/>
          </p:nvSpPr>
          <p:spPr>
            <a:xfrm>
              <a:off x="5545138" y="2742798"/>
              <a:ext cx="377286" cy="335365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35">
              <a:extLst>
                <a:ext uri="{FF2B5EF4-FFF2-40B4-BE49-F238E27FC236}">
                  <a16:creationId xmlns:a16="http://schemas.microsoft.com/office/drawing/2014/main" id="{F8F90FD1-6997-47C5-99A8-6399A4943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225" y="2967712"/>
              <a:ext cx="1202915" cy="658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 baseline="30000" dirty="0">
                  <a:solidFill>
                    <a:srgbClr val="FF0000"/>
                  </a:solidFill>
                </a:rPr>
                <a:t>238</a:t>
              </a:r>
              <a:r>
                <a:rPr lang="en-US" b="1" dirty="0">
                  <a:solidFill>
                    <a:srgbClr val="FF0000"/>
                  </a:solidFill>
                </a:rPr>
                <a:t>U</a:t>
              </a:r>
            </a:p>
          </p:txBody>
        </p:sp>
        <p:sp>
          <p:nvSpPr>
            <p:cNvPr id="13" name="Curved Right Arrow 8">
              <a:extLst>
                <a:ext uri="{FF2B5EF4-FFF2-40B4-BE49-F238E27FC236}">
                  <a16:creationId xmlns:a16="http://schemas.microsoft.com/office/drawing/2014/main" id="{EDD0A45C-4046-4066-8C33-8FBCD2441D5A}"/>
                </a:ext>
              </a:extLst>
            </p:cNvPr>
            <p:cNvSpPr/>
            <p:nvPr/>
          </p:nvSpPr>
          <p:spPr>
            <a:xfrm rot="14316821" flipV="1">
              <a:off x="4772390" y="2693876"/>
              <a:ext cx="644932" cy="2291120"/>
            </a:xfrm>
            <a:prstGeom prst="curvedRightArrow">
              <a:avLst>
                <a:gd name="adj1" fmla="val 12513"/>
                <a:gd name="adj2" fmla="val 30680"/>
                <a:gd name="adj3" fmla="val 20649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urved Right Arrow 9">
              <a:extLst>
                <a:ext uri="{FF2B5EF4-FFF2-40B4-BE49-F238E27FC236}">
                  <a16:creationId xmlns:a16="http://schemas.microsoft.com/office/drawing/2014/main" id="{3D2628F3-E6C7-47B1-9F60-D02304926068}"/>
                </a:ext>
              </a:extLst>
            </p:cNvPr>
            <p:cNvSpPr/>
            <p:nvPr/>
          </p:nvSpPr>
          <p:spPr>
            <a:xfrm rot="2442685">
              <a:off x="5024906" y="2524933"/>
              <a:ext cx="530457" cy="606236"/>
            </a:xfrm>
            <a:prstGeom prst="curvedRightArrow">
              <a:avLst>
                <a:gd name="adj1" fmla="val 12513"/>
                <a:gd name="adj2" fmla="val 30680"/>
                <a:gd name="adj3" fmla="val 20649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urved Right Arrow 10">
              <a:extLst>
                <a:ext uri="{FF2B5EF4-FFF2-40B4-BE49-F238E27FC236}">
                  <a16:creationId xmlns:a16="http://schemas.microsoft.com/office/drawing/2014/main" id="{CD1AE519-E767-4DE0-B49E-C867FDCEF984}"/>
                </a:ext>
              </a:extLst>
            </p:cNvPr>
            <p:cNvSpPr/>
            <p:nvPr/>
          </p:nvSpPr>
          <p:spPr>
            <a:xfrm rot="14316821" flipV="1">
              <a:off x="4345679" y="2420044"/>
              <a:ext cx="644932" cy="3306888"/>
            </a:xfrm>
            <a:prstGeom prst="curvedRightArrow">
              <a:avLst>
                <a:gd name="adj1" fmla="val 12513"/>
                <a:gd name="adj2" fmla="val 30680"/>
                <a:gd name="adj3" fmla="val 20649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urved Right Arrow 11">
              <a:extLst>
                <a:ext uri="{FF2B5EF4-FFF2-40B4-BE49-F238E27FC236}">
                  <a16:creationId xmlns:a16="http://schemas.microsoft.com/office/drawing/2014/main" id="{1C1AFFF9-55C5-4961-8BFD-F3E3E0FE856C}"/>
                </a:ext>
              </a:extLst>
            </p:cNvPr>
            <p:cNvSpPr/>
            <p:nvPr/>
          </p:nvSpPr>
          <p:spPr>
            <a:xfrm rot="14316821" flipV="1">
              <a:off x="3391169" y="2068303"/>
              <a:ext cx="886781" cy="5485144"/>
            </a:xfrm>
            <a:prstGeom prst="curvedRightArrow">
              <a:avLst>
                <a:gd name="adj1" fmla="val 12513"/>
                <a:gd name="adj2" fmla="val 30680"/>
                <a:gd name="adj3" fmla="val 20649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EDB6DC0-C39F-4717-A4B0-9AEA1D78E7B6}"/>
                </a:ext>
              </a:extLst>
            </p:cNvPr>
            <p:cNvCxnSpPr/>
            <p:nvPr/>
          </p:nvCxnSpPr>
          <p:spPr>
            <a:xfrm>
              <a:off x="4460875" y="4572000"/>
              <a:ext cx="1454209" cy="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34D2925-3FBC-4C65-B4E0-FA4F1E4AF5C6}"/>
                </a:ext>
              </a:extLst>
            </p:cNvPr>
            <p:cNvSpPr/>
            <p:nvPr/>
          </p:nvSpPr>
          <p:spPr>
            <a:xfrm>
              <a:off x="4630738" y="4483445"/>
              <a:ext cx="178968" cy="183806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9B23026-46B7-4973-BE26-3BD81BE9972D}"/>
                </a:ext>
              </a:extLst>
            </p:cNvPr>
            <p:cNvSpPr/>
            <p:nvPr/>
          </p:nvSpPr>
          <p:spPr>
            <a:xfrm>
              <a:off x="4878388" y="4497733"/>
              <a:ext cx="178968" cy="183806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36CC97-0232-4031-B6EA-56C01C472641}"/>
                </a:ext>
              </a:extLst>
            </p:cNvPr>
            <p:cNvSpPr/>
            <p:nvPr/>
          </p:nvSpPr>
          <p:spPr>
            <a:xfrm>
              <a:off x="5141913" y="4497733"/>
              <a:ext cx="178968" cy="183806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DDC8EB64-E3A3-4CF0-89DB-4DC929761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232" y="2205479"/>
              <a:ext cx="1451580" cy="39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>
                  <a:solidFill>
                    <a:srgbClr val="FF0000"/>
                  </a:solidFill>
                  <a:latin typeface="Lucida Sans" charset="0"/>
                  <a:cs typeface="Lucida Sans" charset="0"/>
                </a:rPr>
                <a:t>Spallation</a:t>
              </a: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2C24469D-8103-4BAD-8CA2-EEEFB72B61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2930" y="4803794"/>
              <a:ext cx="1193496" cy="39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>
                  <a:solidFill>
                    <a:srgbClr val="FF0000"/>
                  </a:solidFill>
                  <a:latin typeface="Lucida Sans" charset="0"/>
                  <a:cs typeface="Lucida Sans" charset="0"/>
                </a:rPr>
                <a:t>Fission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B08209-8062-489D-BA0B-A821B0FFD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853" y="5909321"/>
              <a:ext cx="1992124" cy="39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>
                  <a:solidFill>
                    <a:srgbClr val="FF0000"/>
                  </a:solidFill>
                  <a:latin typeface="Lucida Sans" charset="0"/>
                  <a:cs typeface="Lucida Sans" charset="0"/>
                </a:rPr>
                <a:t>Fragmentation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F6B2460-2E93-4E64-8A94-B66CBA46A4EB}"/>
                </a:ext>
              </a:extLst>
            </p:cNvPr>
            <p:cNvSpPr/>
            <p:nvPr/>
          </p:nvSpPr>
          <p:spPr>
            <a:xfrm>
              <a:off x="5376863" y="4497733"/>
              <a:ext cx="178968" cy="183806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991441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7A294B-D4B1-4257-BF5D-8AE62AACA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1" y="1656000"/>
            <a:ext cx="5265924" cy="4464000"/>
          </a:xfrm>
        </p:spPr>
        <p:txBody>
          <a:bodyPr>
            <a:normAutofit/>
          </a:bodyPr>
          <a:lstStyle/>
          <a:p>
            <a:r>
              <a:rPr lang="en-GB" sz="2000" dirty="0"/>
              <a:t>Nuclear reactions induced by high-energy beam hitting a target</a:t>
            </a:r>
          </a:p>
          <a:p>
            <a:r>
              <a:rPr lang="en-GB" sz="2000" dirty="0"/>
              <a:t>Fission of uranium or thorium provides access to many neutron-rich isotopes, including e.g. Zn!</a:t>
            </a:r>
          </a:p>
          <a:p>
            <a:endParaRPr lang="en-GB" sz="2000" dirty="0"/>
          </a:p>
          <a:p>
            <a:r>
              <a:rPr lang="en-GB" sz="2000" dirty="0"/>
              <a:t>Laser ionization and mass separation is used to only select the isotope of interest, and reduce the amount of unwanted isotopes, molecules,… in the beam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AA1A94-D182-4E9A-9E04-182D1BE3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933F61-0CC2-4F60-9854-41E41F63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production</a:t>
            </a:r>
          </a:p>
        </p:txBody>
      </p:sp>
      <p:grpSp>
        <p:nvGrpSpPr>
          <p:cNvPr id="5125" name="Group 5124">
            <a:extLst>
              <a:ext uri="{FF2B5EF4-FFF2-40B4-BE49-F238E27FC236}">
                <a16:creationId xmlns:a16="http://schemas.microsoft.com/office/drawing/2014/main" id="{5FA35663-E244-49AF-8DE4-AC9108F9F13B}"/>
              </a:ext>
            </a:extLst>
          </p:cNvPr>
          <p:cNvGrpSpPr/>
          <p:nvPr/>
        </p:nvGrpSpPr>
        <p:grpSpPr>
          <a:xfrm>
            <a:off x="6489513" y="401068"/>
            <a:ext cx="5463083" cy="2662172"/>
            <a:chOff x="6334756" y="1563356"/>
            <a:chExt cx="5463083" cy="26621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FA3B967-CA08-4657-B324-5739C891297A}"/>
                </a:ext>
              </a:extLst>
            </p:cNvPr>
            <p:cNvGrpSpPr/>
            <p:nvPr/>
          </p:nvGrpSpPr>
          <p:grpSpPr>
            <a:xfrm>
              <a:off x="6334756" y="3898701"/>
              <a:ext cx="5301159" cy="326827"/>
              <a:chOff x="3671392" y="3791768"/>
              <a:chExt cx="5301159" cy="326827"/>
            </a:xfrm>
          </p:grpSpPr>
          <p:sp>
            <p:nvSpPr>
              <p:cNvPr id="38" name="Textfeld 113">
                <a:extLst>
                  <a:ext uri="{FF2B5EF4-FFF2-40B4-BE49-F238E27FC236}">
                    <a16:creationId xmlns:a16="http://schemas.microsoft.com/office/drawing/2014/main" id="{10104E5D-F2C7-4C69-83B9-B24850B3007F}"/>
                  </a:ext>
                </a:extLst>
              </p:cNvPr>
              <p:cNvSpPr txBox="1"/>
              <p:nvPr/>
            </p:nvSpPr>
            <p:spPr>
              <a:xfrm>
                <a:off x="7055087" y="3791768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neutrals</a:t>
                </a:r>
              </a:p>
            </p:txBody>
          </p:sp>
          <p:sp>
            <p:nvSpPr>
              <p:cNvPr id="39" name="Textfeld 121">
                <a:extLst>
                  <a:ext uri="{FF2B5EF4-FFF2-40B4-BE49-F238E27FC236}">
                    <a16:creationId xmlns:a16="http://schemas.microsoft.com/office/drawing/2014/main" id="{F3415240-357E-4665-9E71-89503EBE0CB3}"/>
                  </a:ext>
                </a:extLst>
              </p:cNvPr>
              <p:cNvSpPr txBox="1"/>
              <p:nvPr/>
            </p:nvSpPr>
            <p:spPr>
              <a:xfrm>
                <a:off x="8446339" y="3793357"/>
                <a:ext cx="5262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i</a:t>
                </a:r>
                <a:r>
                  <a:rPr lang="en-US" sz="1400" dirty="0" err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ons</a:t>
                </a:r>
                <a:endParaRPr lang="en-US" sz="14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0" name="Ellipse 124">
                <a:extLst>
                  <a:ext uri="{FF2B5EF4-FFF2-40B4-BE49-F238E27FC236}">
                    <a16:creationId xmlns:a16="http://schemas.microsoft.com/office/drawing/2014/main" id="{B92ADF07-06EC-41E8-B85F-940362E18D95}"/>
                  </a:ext>
                </a:extLst>
              </p:cNvPr>
              <p:cNvSpPr/>
              <p:nvPr/>
            </p:nvSpPr>
            <p:spPr>
              <a:xfrm>
                <a:off x="6864127" y="3885946"/>
                <a:ext cx="142876" cy="14287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rgbClr val="FFFF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Ellipse 164">
                <a:extLst>
                  <a:ext uri="{FF2B5EF4-FFF2-40B4-BE49-F238E27FC236}">
                    <a16:creationId xmlns:a16="http://schemas.microsoft.com/office/drawing/2014/main" id="{32F9202D-359F-4985-97FC-390B5550D7FF}"/>
                  </a:ext>
                </a:extLst>
              </p:cNvPr>
              <p:cNvSpPr/>
              <p:nvPr/>
            </p:nvSpPr>
            <p:spPr>
              <a:xfrm>
                <a:off x="8218606" y="3897060"/>
                <a:ext cx="142876" cy="14287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>
                <a:glow rad="139700">
                  <a:srgbClr val="C0504D">
                    <a:satMod val="175000"/>
                    <a:alpha val="60000"/>
                  </a:srgb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dirty="0">
                  <a:solidFill>
                    <a:srgbClr val="FFFFFF"/>
                  </a:solidFill>
                  <a:effectLst>
                    <a:glow rad="139700">
                      <a:srgbClr val="C0504D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42" name="Textfeld 113">
                <a:extLst>
                  <a:ext uri="{FF2B5EF4-FFF2-40B4-BE49-F238E27FC236}">
                    <a16:creationId xmlns:a16="http://schemas.microsoft.com/office/drawing/2014/main" id="{298CC2A0-E60D-4FBA-8E8F-C8DF1F81EE98}"/>
                  </a:ext>
                </a:extLst>
              </p:cNvPr>
              <p:cNvSpPr txBox="1"/>
              <p:nvPr/>
            </p:nvSpPr>
            <p:spPr>
              <a:xfrm>
                <a:off x="3721713" y="3810818"/>
                <a:ext cx="11480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projectiles</a:t>
                </a:r>
              </a:p>
            </p:txBody>
          </p:sp>
          <p:sp>
            <p:nvSpPr>
              <p:cNvPr id="43" name="Ellipse 109">
                <a:extLst>
                  <a:ext uri="{FF2B5EF4-FFF2-40B4-BE49-F238E27FC236}">
                    <a16:creationId xmlns:a16="http://schemas.microsoft.com/office/drawing/2014/main" id="{4F876B76-E537-424D-9334-AC5F43A80FE9}"/>
                  </a:ext>
                </a:extLst>
              </p:cNvPr>
              <p:cNvSpPr/>
              <p:nvPr/>
            </p:nvSpPr>
            <p:spPr>
              <a:xfrm>
                <a:off x="5163369" y="3885131"/>
                <a:ext cx="142876" cy="142876"/>
              </a:xfrm>
              <a:prstGeom prst="ellipse">
                <a:avLst/>
              </a:prstGeom>
              <a:solidFill>
                <a:srgbClr val="BBE0E3"/>
              </a:solidFill>
              <a:ln w="25400" cap="flat" cmpd="sng" algn="ctr">
                <a:solidFill>
                  <a:srgbClr val="4F81BD">
                    <a:lumMod val="40000"/>
                    <a:lumOff val="6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dirty="0">
                  <a:solidFill>
                    <a:srgbClr val="FFFF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4" name="Textfeld 113">
                <a:extLst>
                  <a:ext uri="{FF2B5EF4-FFF2-40B4-BE49-F238E27FC236}">
                    <a16:creationId xmlns:a16="http://schemas.microsoft.com/office/drawing/2014/main" id="{8238A449-9EB7-41A1-A7CE-A42ACF588030}"/>
                  </a:ext>
                </a:extLst>
              </p:cNvPr>
              <p:cNvSpPr txBox="1"/>
              <p:nvPr/>
            </p:nvSpPr>
            <p:spPr>
              <a:xfrm>
                <a:off x="5268451" y="3805252"/>
                <a:ext cx="14686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t</a:t>
                </a:r>
                <a:r>
                  <a:rPr lang="en-US" sz="1400" dirty="0" err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arget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material</a:t>
                </a:r>
              </a:p>
            </p:txBody>
          </p:sp>
          <p:sp>
            <p:nvSpPr>
              <p:cNvPr id="45" name="Ellipse 164">
                <a:extLst>
                  <a:ext uri="{FF2B5EF4-FFF2-40B4-BE49-F238E27FC236}">
                    <a16:creationId xmlns:a16="http://schemas.microsoft.com/office/drawing/2014/main" id="{FEDD82B7-32B2-45D8-9AD1-8D64375FAB79}"/>
                  </a:ext>
                </a:extLst>
              </p:cNvPr>
              <p:cNvSpPr/>
              <p:nvPr/>
            </p:nvSpPr>
            <p:spPr>
              <a:xfrm>
                <a:off x="3671392" y="3928678"/>
                <a:ext cx="104436" cy="104436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dirty="0">
                  <a:solidFill>
                    <a:srgbClr val="FFFFFF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AD54D48-309A-474B-AF7D-80DFC58397A0}"/>
                </a:ext>
              </a:extLst>
            </p:cNvPr>
            <p:cNvGrpSpPr/>
            <p:nvPr/>
          </p:nvGrpSpPr>
          <p:grpSpPr>
            <a:xfrm>
              <a:off x="6668694" y="1563356"/>
              <a:ext cx="5129145" cy="2562999"/>
              <a:chOff x="3738630" y="1465948"/>
              <a:chExt cx="5129145" cy="2562999"/>
            </a:xfrm>
          </p:grpSpPr>
          <p:sp>
            <p:nvSpPr>
              <p:cNvPr id="47" name="AutoShape 934">
                <a:extLst>
                  <a:ext uri="{FF2B5EF4-FFF2-40B4-BE49-F238E27FC236}">
                    <a16:creationId xmlns:a16="http://schemas.microsoft.com/office/drawing/2014/main" id="{EB509EDA-B883-461C-819F-64CCD28AC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12766">
                <a:off x="5663573" y="2194328"/>
                <a:ext cx="1818161" cy="1834619"/>
              </a:xfrm>
              <a:custGeom>
                <a:avLst/>
                <a:gdLst>
                  <a:gd name="G0" fmla="+- 4564 0 0"/>
                  <a:gd name="G1" fmla="+- -8217291 0 0"/>
                  <a:gd name="G2" fmla="+- 0 0 -8217291"/>
                  <a:gd name="T0" fmla="*/ 0 256 1"/>
                  <a:gd name="T1" fmla="*/ 180 256 1"/>
                  <a:gd name="G3" fmla="+- -8217291 T0 T1"/>
                  <a:gd name="T2" fmla="*/ 0 256 1"/>
                  <a:gd name="T3" fmla="*/ 90 256 1"/>
                  <a:gd name="G4" fmla="+- -8217291 T2 T3"/>
                  <a:gd name="G5" fmla="*/ G4 2 1"/>
                  <a:gd name="T4" fmla="*/ 90 256 1"/>
                  <a:gd name="T5" fmla="*/ 0 256 1"/>
                  <a:gd name="G6" fmla="+- -8217291 T4 T5"/>
                  <a:gd name="G7" fmla="*/ G6 2 1"/>
                  <a:gd name="G8" fmla="abs -8217291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4564"/>
                  <a:gd name="G18" fmla="*/ 4564 1 2"/>
                  <a:gd name="G19" fmla="+- G18 5400 0"/>
                  <a:gd name="G20" fmla="cos G19 -8217291"/>
                  <a:gd name="G21" fmla="sin G19 -8217291"/>
                  <a:gd name="G22" fmla="+- G20 10800 0"/>
                  <a:gd name="G23" fmla="+- G21 10800 0"/>
                  <a:gd name="G24" fmla="+- 10800 0 G20"/>
                  <a:gd name="G25" fmla="+- 4564 10800 0"/>
                  <a:gd name="G26" fmla="?: G9 G17 G25"/>
                  <a:gd name="G27" fmla="?: G9 0 21600"/>
                  <a:gd name="G28" fmla="cos 10800 -8217291"/>
                  <a:gd name="G29" fmla="sin 10800 -8217291"/>
                  <a:gd name="G30" fmla="sin 4564 -8217291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8217291 G34 0"/>
                  <a:gd name="G36" fmla="?: G6 G35 G31"/>
                  <a:gd name="G37" fmla="+- 21600 0 G36"/>
                  <a:gd name="G38" fmla="?: G4 0 G33"/>
                  <a:gd name="G39" fmla="?: -8217291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6351 w 21600"/>
                  <a:gd name="T15" fmla="*/ 4537 h 21600"/>
                  <a:gd name="T16" fmla="*/ 10800 w 21600"/>
                  <a:gd name="T17" fmla="*/ 6236 h 21600"/>
                  <a:gd name="T18" fmla="*/ 15249 w 21600"/>
                  <a:gd name="T19" fmla="*/ 453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8157" y="7079"/>
                    </a:moveTo>
                    <a:cubicBezTo>
                      <a:pt x="8929" y="6530"/>
                      <a:pt x="9852" y="6235"/>
                      <a:pt x="10800" y="6236"/>
                    </a:cubicBezTo>
                    <a:cubicBezTo>
                      <a:pt x="11747" y="6236"/>
                      <a:pt x="12670" y="6530"/>
                      <a:pt x="13442" y="7079"/>
                    </a:cubicBezTo>
                    <a:lnTo>
                      <a:pt x="17054" y="1995"/>
                    </a:lnTo>
                    <a:cubicBezTo>
                      <a:pt x="15226" y="697"/>
                      <a:pt x="13041" y="-1"/>
                      <a:pt x="10799" y="0"/>
                    </a:cubicBezTo>
                    <a:cubicBezTo>
                      <a:pt x="8558" y="0"/>
                      <a:pt x="6373" y="697"/>
                      <a:pt x="4545" y="1995"/>
                    </a:cubicBezTo>
                    <a:close/>
                  </a:path>
                </a:pathLst>
              </a:custGeom>
              <a:solidFill>
                <a:srgbClr val="BBE0E3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ACE64B7-507C-4B79-933A-45FE4C75BC62}"/>
                  </a:ext>
                </a:extLst>
              </p:cNvPr>
              <p:cNvGrpSpPr/>
              <p:nvPr/>
            </p:nvGrpSpPr>
            <p:grpSpPr>
              <a:xfrm>
                <a:off x="3738630" y="1465948"/>
                <a:ext cx="5129145" cy="2252915"/>
                <a:chOff x="3767205" y="1465948"/>
                <a:chExt cx="5129145" cy="2252915"/>
              </a:xfrm>
            </p:grpSpPr>
            <p:sp>
              <p:nvSpPr>
                <p:cNvPr id="49" name="Flussdiagramm: Verzögerung 110">
                  <a:extLst>
                    <a:ext uri="{FF2B5EF4-FFF2-40B4-BE49-F238E27FC236}">
                      <a16:creationId xmlns:a16="http://schemas.microsoft.com/office/drawing/2014/main" id="{8ABE0190-6B3C-40D7-8F3D-1E904B63868E}"/>
                    </a:ext>
                  </a:extLst>
                </p:cNvPr>
                <p:cNvSpPr/>
                <p:nvPr/>
              </p:nvSpPr>
              <p:spPr>
                <a:xfrm rot="3914698">
                  <a:off x="7242207" y="3219871"/>
                  <a:ext cx="357190" cy="357190"/>
                </a:xfrm>
                <a:prstGeom prst="flowChartDelay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cxnSp>
              <p:nvCxnSpPr>
                <p:cNvPr id="50" name="Gekrümmte Verbindung 111">
                  <a:extLst>
                    <a:ext uri="{FF2B5EF4-FFF2-40B4-BE49-F238E27FC236}">
                      <a16:creationId xmlns:a16="http://schemas.microsoft.com/office/drawing/2014/main" id="{582EC996-BD38-40F3-99B2-34313DF1FB6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501009" y="3572247"/>
                  <a:ext cx="156704" cy="1365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</p:cxnSp>
            <p:sp>
              <p:nvSpPr>
                <p:cNvPr id="51" name="Textfeld 112">
                  <a:extLst>
                    <a:ext uri="{FF2B5EF4-FFF2-40B4-BE49-F238E27FC236}">
                      <a16:creationId xmlns:a16="http://schemas.microsoft.com/office/drawing/2014/main" id="{781E25C8-8EE6-421A-BC07-B91579D32E96}"/>
                    </a:ext>
                  </a:extLst>
                </p:cNvPr>
                <p:cNvSpPr txBox="1"/>
                <p:nvPr/>
              </p:nvSpPr>
              <p:spPr>
                <a:xfrm>
                  <a:off x="4442058" y="1924565"/>
                  <a:ext cx="106279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</a:rPr>
                    <a:t>ion source</a:t>
                  </a:r>
                </a:p>
              </p:txBody>
            </p:sp>
            <p:sp>
              <p:nvSpPr>
                <p:cNvPr id="52" name="Textfeld 117">
                  <a:extLst>
                    <a:ext uri="{FF2B5EF4-FFF2-40B4-BE49-F238E27FC236}">
                      <a16:creationId xmlns:a16="http://schemas.microsoft.com/office/drawing/2014/main" id="{7FBA9879-1F71-473C-9CD2-B056F1BE18C2}"/>
                    </a:ext>
                  </a:extLst>
                </p:cNvPr>
                <p:cNvSpPr txBox="1"/>
                <p:nvPr/>
              </p:nvSpPr>
              <p:spPr>
                <a:xfrm>
                  <a:off x="5287991" y="1465948"/>
                  <a:ext cx="9781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</a:rPr>
                    <a:t>e</a:t>
                  </a:r>
                  <a:r>
                    <a:rPr lang="en-US" sz="1600" dirty="0" err="1">
                      <a:solidFill>
                        <a:srgbClr val="000000"/>
                      </a:solidFill>
                    </a:rPr>
                    <a:t>xtractor</a:t>
                  </a: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Textfeld 119">
                  <a:extLst>
                    <a:ext uri="{FF2B5EF4-FFF2-40B4-BE49-F238E27FC236}">
                      <a16:creationId xmlns:a16="http://schemas.microsoft.com/office/drawing/2014/main" id="{226FD815-2C05-4B5D-A37E-FFA9C6F27C15}"/>
                    </a:ext>
                  </a:extLst>
                </p:cNvPr>
                <p:cNvSpPr txBox="1"/>
                <p:nvPr/>
              </p:nvSpPr>
              <p:spPr>
                <a:xfrm>
                  <a:off x="7424728" y="2852673"/>
                  <a:ext cx="14716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</a:rPr>
                    <a:t>to experiments</a:t>
                  </a:r>
                </a:p>
              </p:txBody>
            </p:sp>
            <p:sp>
              <p:nvSpPr>
                <p:cNvPr id="54" name="Textfeld 134">
                  <a:extLst>
                    <a:ext uri="{FF2B5EF4-FFF2-40B4-BE49-F238E27FC236}">
                      <a16:creationId xmlns:a16="http://schemas.microsoft.com/office/drawing/2014/main" id="{4F5F10FE-E629-4CCF-9DD7-647F0F60867A}"/>
                    </a:ext>
                  </a:extLst>
                </p:cNvPr>
                <p:cNvSpPr txBox="1"/>
                <p:nvPr/>
              </p:nvSpPr>
              <p:spPr>
                <a:xfrm>
                  <a:off x="6798457" y="1837659"/>
                  <a:ext cx="158354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</a:rPr>
                    <a:t>mass separation</a:t>
                  </a:r>
                </a:p>
              </p:txBody>
            </p:sp>
            <p:cxnSp>
              <p:nvCxnSpPr>
                <p:cNvPr id="55" name="Gerade Verbindung mit Pfeil 171">
                  <a:extLst>
                    <a:ext uri="{FF2B5EF4-FFF2-40B4-BE49-F238E27FC236}">
                      <a16:creationId xmlns:a16="http://schemas.microsoft.com/office/drawing/2014/main" id="{3AF59292-C559-4F6C-83C2-4C531D846215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44372" y="2942658"/>
                  <a:ext cx="384175" cy="19050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sp>
              <p:nvSpPr>
                <p:cNvPr id="56" name="Ellipse 182">
                  <a:extLst>
                    <a:ext uri="{FF2B5EF4-FFF2-40B4-BE49-F238E27FC236}">
                      <a16:creationId xmlns:a16="http://schemas.microsoft.com/office/drawing/2014/main" id="{144EC94A-4967-4D7D-BE19-127BA9BCB8A8}"/>
                    </a:ext>
                  </a:extLst>
                </p:cNvPr>
                <p:cNvSpPr/>
                <p:nvPr/>
              </p:nvSpPr>
              <p:spPr>
                <a:xfrm>
                  <a:off x="7147557" y="2933043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glow rad="139700">
                    <a:srgbClr val="C0504D">
                      <a:satMod val="175000"/>
                      <a:alpha val="60000"/>
                    </a:srgbClr>
                  </a:glo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glow rad="139700">
                        <a:srgbClr val="C0504D">
                          <a:satMod val="175000"/>
                          <a:alpha val="40000"/>
                        </a:srgbClr>
                      </a:glow>
                    </a:effectLst>
                    <a:latin typeface="Calibri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C9DC74B0-71E8-4DF3-8665-C56469E3714C}"/>
                    </a:ext>
                  </a:extLst>
                </p:cNvPr>
                <p:cNvSpPr/>
                <p:nvPr/>
              </p:nvSpPr>
              <p:spPr>
                <a:xfrm>
                  <a:off x="3769653" y="2180706"/>
                  <a:ext cx="733674" cy="717647"/>
                </a:xfrm>
                <a:prstGeom prst="ellipse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kern="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58" name="Rechteck 102">
                  <a:extLst>
                    <a:ext uri="{FF2B5EF4-FFF2-40B4-BE49-F238E27FC236}">
                      <a16:creationId xmlns:a16="http://schemas.microsoft.com/office/drawing/2014/main" id="{2E16C8E2-4A2A-4E3D-A798-B5767A34F3C8}"/>
                    </a:ext>
                  </a:extLst>
                </p:cNvPr>
                <p:cNvSpPr/>
                <p:nvPr/>
              </p:nvSpPr>
              <p:spPr>
                <a:xfrm>
                  <a:off x="4456001" y="2261289"/>
                  <a:ext cx="1001963" cy="584531"/>
                </a:xfrm>
                <a:prstGeom prst="rect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59" name="Textfeld 112">
                  <a:extLst>
                    <a:ext uri="{FF2B5EF4-FFF2-40B4-BE49-F238E27FC236}">
                      <a16:creationId xmlns:a16="http://schemas.microsoft.com/office/drawing/2014/main" id="{22FD9A37-578E-49A3-BBB2-1231D95E4C6E}"/>
                    </a:ext>
                  </a:extLst>
                </p:cNvPr>
                <p:cNvSpPr txBox="1"/>
                <p:nvPr/>
              </p:nvSpPr>
              <p:spPr>
                <a:xfrm>
                  <a:off x="3767205" y="1791075"/>
                  <a:ext cx="67839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</a:rPr>
                    <a:t>t</a:t>
                  </a:r>
                  <a:r>
                    <a:rPr lang="en-US" sz="1600" dirty="0" err="1">
                      <a:solidFill>
                        <a:srgbClr val="000000"/>
                      </a:solidFill>
                    </a:rPr>
                    <a:t>arget</a:t>
                  </a: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Ellipse 109">
                  <a:extLst>
                    <a:ext uri="{FF2B5EF4-FFF2-40B4-BE49-F238E27FC236}">
                      <a16:creationId xmlns:a16="http://schemas.microsoft.com/office/drawing/2014/main" id="{C18AE079-9E0C-4CBA-9D44-2C00DBE53213}"/>
                    </a:ext>
                  </a:extLst>
                </p:cNvPr>
                <p:cNvSpPr/>
                <p:nvPr/>
              </p:nvSpPr>
              <p:spPr>
                <a:xfrm>
                  <a:off x="4824153" y="2429037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cxnSp>
              <p:nvCxnSpPr>
                <p:cNvPr id="61" name="Gerade Verbindung mit Pfeil 171">
                  <a:extLst>
                    <a:ext uri="{FF2B5EF4-FFF2-40B4-BE49-F238E27FC236}">
                      <a16:creationId xmlns:a16="http://schemas.microsoft.com/office/drawing/2014/main" id="{B9E0029F-10FA-45EA-849B-F1C166A7495A}"/>
                    </a:ext>
                  </a:extLst>
                </p:cNvPr>
                <p:cNvCxnSpPr/>
                <p:nvPr/>
              </p:nvCxnSpPr>
              <p:spPr>
                <a:xfrm flipV="1">
                  <a:off x="4136490" y="2912279"/>
                  <a:ext cx="0" cy="562919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sp>
              <p:nvSpPr>
                <p:cNvPr id="62" name="Ellipse 109">
                  <a:extLst>
                    <a:ext uri="{FF2B5EF4-FFF2-40B4-BE49-F238E27FC236}">
                      <a16:creationId xmlns:a16="http://schemas.microsoft.com/office/drawing/2014/main" id="{F37AFA5F-5B24-4FDD-A8E6-43B80C10345A}"/>
                    </a:ext>
                  </a:extLst>
                </p:cNvPr>
                <p:cNvSpPr/>
                <p:nvPr/>
              </p:nvSpPr>
              <p:spPr>
                <a:xfrm>
                  <a:off x="5261508" y="2679838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63" name="Ellipse 106">
                  <a:extLst>
                    <a:ext uri="{FF2B5EF4-FFF2-40B4-BE49-F238E27FC236}">
                      <a16:creationId xmlns:a16="http://schemas.microsoft.com/office/drawing/2014/main" id="{4C368F02-1C68-4719-8598-CD176865D740}"/>
                    </a:ext>
                  </a:extLst>
                </p:cNvPr>
                <p:cNvSpPr/>
                <p:nvPr/>
              </p:nvSpPr>
              <p:spPr>
                <a:xfrm>
                  <a:off x="5159509" y="2322509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64" name="Ellipse 109">
                  <a:extLst>
                    <a:ext uri="{FF2B5EF4-FFF2-40B4-BE49-F238E27FC236}">
                      <a16:creationId xmlns:a16="http://schemas.microsoft.com/office/drawing/2014/main" id="{3564B5CA-B699-4A25-8EEC-73B49EA8BD7F}"/>
                    </a:ext>
                  </a:extLst>
                </p:cNvPr>
                <p:cNvSpPr/>
                <p:nvPr/>
              </p:nvSpPr>
              <p:spPr>
                <a:xfrm>
                  <a:off x="4777681" y="2604453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65" name="Ellipse 109">
                  <a:extLst>
                    <a:ext uri="{FF2B5EF4-FFF2-40B4-BE49-F238E27FC236}">
                      <a16:creationId xmlns:a16="http://schemas.microsoft.com/office/drawing/2014/main" id="{63A27FFA-A39D-4F73-8722-071048B70219}"/>
                    </a:ext>
                  </a:extLst>
                </p:cNvPr>
                <p:cNvSpPr/>
                <p:nvPr/>
              </p:nvSpPr>
              <p:spPr>
                <a:xfrm>
                  <a:off x="4971400" y="2642204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66" name="Ellipse 109">
                  <a:extLst>
                    <a:ext uri="{FF2B5EF4-FFF2-40B4-BE49-F238E27FC236}">
                      <a16:creationId xmlns:a16="http://schemas.microsoft.com/office/drawing/2014/main" id="{3DD16ED0-E003-47E7-B86F-562AEEC3E8F1}"/>
                    </a:ext>
                  </a:extLst>
                </p:cNvPr>
                <p:cNvSpPr/>
                <p:nvPr/>
              </p:nvSpPr>
              <p:spPr>
                <a:xfrm>
                  <a:off x="4568493" y="2357599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67" name="Ellipse 164">
                  <a:extLst>
                    <a:ext uri="{FF2B5EF4-FFF2-40B4-BE49-F238E27FC236}">
                      <a16:creationId xmlns:a16="http://schemas.microsoft.com/office/drawing/2014/main" id="{34677211-D572-4BAF-BABB-D10484AF3793}"/>
                    </a:ext>
                  </a:extLst>
                </p:cNvPr>
                <p:cNvSpPr/>
                <p:nvPr/>
              </p:nvSpPr>
              <p:spPr>
                <a:xfrm>
                  <a:off x="4084272" y="3244237"/>
                  <a:ext cx="104436" cy="104436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68" name="Ellipse 164">
                  <a:extLst>
                    <a:ext uri="{FF2B5EF4-FFF2-40B4-BE49-F238E27FC236}">
                      <a16:creationId xmlns:a16="http://schemas.microsoft.com/office/drawing/2014/main" id="{D5CF488C-390D-4252-81E2-885917DB1A74}"/>
                    </a:ext>
                  </a:extLst>
                </p:cNvPr>
                <p:cNvSpPr/>
                <p:nvPr/>
              </p:nvSpPr>
              <p:spPr>
                <a:xfrm>
                  <a:off x="4084272" y="3037849"/>
                  <a:ext cx="104436" cy="104436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cxnSp>
              <p:nvCxnSpPr>
                <p:cNvPr id="69" name="Gerade Verbindung mit Pfeil 171">
                  <a:extLst>
                    <a:ext uri="{FF2B5EF4-FFF2-40B4-BE49-F238E27FC236}">
                      <a16:creationId xmlns:a16="http://schemas.microsoft.com/office/drawing/2014/main" id="{147E5A64-2760-4FF2-870A-E2F3416041FA}"/>
                    </a:ext>
                  </a:extLst>
                </p:cNvPr>
                <p:cNvCxnSpPr/>
                <p:nvPr/>
              </p:nvCxnSpPr>
              <p:spPr>
                <a:xfrm>
                  <a:off x="6300484" y="2537042"/>
                  <a:ext cx="193357" cy="1244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0" name="Gerade Verbindung mit Pfeil 171">
                  <a:extLst>
                    <a:ext uri="{FF2B5EF4-FFF2-40B4-BE49-F238E27FC236}">
                      <a16:creationId xmlns:a16="http://schemas.microsoft.com/office/drawing/2014/main" id="{B36EAD6C-D968-4D3C-A7A5-4DB8BACEA3A6}"/>
                    </a:ext>
                  </a:extLst>
                </p:cNvPr>
                <p:cNvCxnSpPr/>
                <p:nvPr/>
              </p:nvCxnSpPr>
              <p:spPr>
                <a:xfrm>
                  <a:off x="5812440" y="2538286"/>
                  <a:ext cx="193357" cy="1244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sp>
              <p:nvSpPr>
                <p:cNvPr id="71" name="Ellipse 125">
                  <a:extLst>
                    <a:ext uri="{FF2B5EF4-FFF2-40B4-BE49-F238E27FC236}">
                      <a16:creationId xmlns:a16="http://schemas.microsoft.com/office/drawing/2014/main" id="{07400A95-F0F3-4E4B-BC7C-0F24B718ECD1}"/>
                    </a:ext>
                  </a:extLst>
                </p:cNvPr>
                <p:cNvSpPr/>
                <p:nvPr/>
              </p:nvSpPr>
              <p:spPr>
                <a:xfrm>
                  <a:off x="5669564" y="2463537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glow rad="139700">
                    <a:srgbClr val="C0504D">
                      <a:satMod val="175000"/>
                      <a:alpha val="60000"/>
                    </a:srgbClr>
                  </a:glo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FFFFFF"/>
                    </a:solidFill>
                    <a:effectLst>
                      <a:glow rad="139700">
                        <a:srgbClr val="C0504D">
                          <a:satMod val="175000"/>
                          <a:alpha val="40000"/>
                        </a:srgbClr>
                      </a:glow>
                    </a:effectLst>
                    <a:latin typeface="Calibri"/>
                  </a:endParaRPr>
                </a:p>
              </p:txBody>
            </p:sp>
            <p:sp>
              <p:nvSpPr>
                <p:cNvPr id="72" name="Ellipse 125">
                  <a:extLst>
                    <a:ext uri="{FF2B5EF4-FFF2-40B4-BE49-F238E27FC236}">
                      <a16:creationId xmlns:a16="http://schemas.microsoft.com/office/drawing/2014/main" id="{1E5982A6-50F1-4C77-97CE-C0AF32B24598}"/>
                    </a:ext>
                  </a:extLst>
                </p:cNvPr>
                <p:cNvSpPr/>
                <p:nvPr/>
              </p:nvSpPr>
              <p:spPr>
                <a:xfrm>
                  <a:off x="6157608" y="2464360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glow rad="139700">
                    <a:srgbClr val="C0504D">
                      <a:satMod val="175000"/>
                      <a:alpha val="60000"/>
                    </a:srgbClr>
                  </a:glo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glow rad="139700">
                        <a:srgbClr val="C0504D">
                          <a:satMod val="175000"/>
                          <a:alpha val="40000"/>
                        </a:srgbClr>
                      </a:glow>
                    </a:effectLst>
                    <a:latin typeface="Calibri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D4A5BBB-3684-4A6F-A948-0C7C4938E5B9}"/>
                    </a:ext>
                  </a:extLst>
                </p:cNvPr>
                <p:cNvSpPr/>
                <p:nvPr/>
              </p:nvSpPr>
              <p:spPr>
                <a:xfrm>
                  <a:off x="3827816" y="2216984"/>
                  <a:ext cx="671052" cy="661406"/>
                </a:xfrm>
                <a:prstGeom prst="ellipse">
                  <a:avLst/>
                </a:prstGeom>
                <a:solidFill>
                  <a:srgbClr val="BBE0E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kern="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74" name="Ellipse 109">
                  <a:extLst>
                    <a:ext uri="{FF2B5EF4-FFF2-40B4-BE49-F238E27FC236}">
                      <a16:creationId xmlns:a16="http://schemas.microsoft.com/office/drawing/2014/main" id="{B031CD72-A567-4346-9083-E96ABB92393A}"/>
                    </a:ext>
                  </a:extLst>
                </p:cNvPr>
                <p:cNvSpPr/>
                <p:nvPr/>
              </p:nvSpPr>
              <p:spPr>
                <a:xfrm>
                  <a:off x="4497055" y="2555000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75" name="Ellipse 109">
                  <a:extLst>
                    <a:ext uri="{FF2B5EF4-FFF2-40B4-BE49-F238E27FC236}">
                      <a16:creationId xmlns:a16="http://schemas.microsoft.com/office/drawing/2014/main" id="{F0820CCC-A545-4031-A656-B1B3AC7486E9}"/>
                    </a:ext>
                  </a:extLst>
                </p:cNvPr>
                <p:cNvSpPr/>
                <p:nvPr/>
              </p:nvSpPr>
              <p:spPr>
                <a:xfrm>
                  <a:off x="4234896" y="2297307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76" name="Ellipse 109">
                  <a:extLst>
                    <a:ext uri="{FF2B5EF4-FFF2-40B4-BE49-F238E27FC236}">
                      <a16:creationId xmlns:a16="http://schemas.microsoft.com/office/drawing/2014/main" id="{581A51E4-3302-4510-8345-E28780AD96FC}"/>
                    </a:ext>
                  </a:extLst>
                </p:cNvPr>
                <p:cNvSpPr/>
                <p:nvPr/>
              </p:nvSpPr>
              <p:spPr>
                <a:xfrm>
                  <a:off x="3993614" y="2691726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77" name="Ellipse 106">
                  <a:extLst>
                    <a:ext uri="{FF2B5EF4-FFF2-40B4-BE49-F238E27FC236}">
                      <a16:creationId xmlns:a16="http://schemas.microsoft.com/office/drawing/2014/main" id="{4973F589-7FE5-45BC-9A4C-D316A60556D5}"/>
                    </a:ext>
                  </a:extLst>
                </p:cNvPr>
                <p:cNvSpPr/>
                <p:nvPr/>
              </p:nvSpPr>
              <p:spPr>
                <a:xfrm>
                  <a:off x="4297344" y="2501684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78" name="Ellipse 109">
                  <a:extLst>
                    <a:ext uri="{FF2B5EF4-FFF2-40B4-BE49-F238E27FC236}">
                      <a16:creationId xmlns:a16="http://schemas.microsoft.com/office/drawing/2014/main" id="{0EEAF44F-0A13-4204-8289-2416FA9BC0A4}"/>
                    </a:ext>
                  </a:extLst>
                </p:cNvPr>
                <p:cNvSpPr/>
                <p:nvPr/>
              </p:nvSpPr>
              <p:spPr>
                <a:xfrm>
                  <a:off x="4154468" y="2436968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79" name="Ellipse 109">
                  <a:extLst>
                    <a:ext uri="{FF2B5EF4-FFF2-40B4-BE49-F238E27FC236}">
                      <a16:creationId xmlns:a16="http://schemas.microsoft.com/office/drawing/2014/main" id="{A37A93F6-51B8-41CE-AE97-3C29734624BC}"/>
                    </a:ext>
                  </a:extLst>
                </p:cNvPr>
                <p:cNvSpPr/>
                <p:nvPr/>
              </p:nvSpPr>
              <p:spPr>
                <a:xfrm>
                  <a:off x="3978594" y="2261289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80" name="Ellipse 109">
                  <a:extLst>
                    <a:ext uri="{FF2B5EF4-FFF2-40B4-BE49-F238E27FC236}">
                      <a16:creationId xmlns:a16="http://schemas.microsoft.com/office/drawing/2014/main" id="{4B6410BC-9D08-4F26-86DD-C6922F810270}"/>
                    </a:ext>
                  </a:extLst>
                </p:cNvPr>
                <p:cNvSpPr/>
                <p:nvPr/>
              </p:nvSpPr>
              <p:spPr>
                <a:xfrm>
                  <a:off x="3810643" y="2455241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81" name="Ellipse 109">
                  <a:extLst>
                    <a:ext uri="{FF2B5EF4-FFF2-40B4-BE49-F238E27FC236}">
                      <a16:creationId xmlns:a16="http://schemas.microsoft.com/office/drawing/2014/main" id="{9405308E-0203-477B-A6D9-1DBAAE9720B5}"/>
                    </a:ext>
                  </a:extLst>
                </p:cNvPr>
                <p:cNvSpPr/>
                <p:nvPr/>
              </p:nvSpPr>
              <p:spPr>
                <a:xfrm>
                  <a:off x="5302575" y="2465123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glow rad="139700">
                    <a:srgbClr val="C0504D">
                      <a:satMod val="175000"/>
                      <a:alpha val="60000"/>
                    </a:srgbClr>
                  </a:glo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glow rad="139700">
                        <a:srgbClr val="C0504D">
                          <a:satMod val="175000"/>
                          <a:alpha val="40000"/>
                        </a:srgbClr>
                      </a:glow>
                    </a:effectLst>
                    <a:latin typeface="Calibri"/>
                  </a:endParaRPr>
                </a:p>
              </p:txBody>
            </p:sp>
            <p:sp>
              <p:nvSpPr>
                <p:cNvPr id="82" name="Ellipse 125">
                  <a:extLst>
                    <a:ext uri="{FF2B5EF4-FFF2-40B4-BE49-F238E27FC236}">
                      <a16:creationId xmlns:a16="http://schemas.microsoft.com/office/drawing/2014/main" id="{7769ED8B-4F64-41C6-A527-C330F2D3DC62}"/>
                    </a:ext>
                  </a:extLst>
                </p:cNvPr>
                <p:cNvSpPr/>
                <p:nvPr/>
              </p:nvSpPr>
              <p:spPr>
                <a:xfrm>
                  <a:off x="4801895" y="2324371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glow rad="139700">
                    <a:srgbClr val="C0504D">
                      <a:satMod val="175000"/>
                      <a:alpha val="60000"/>
                    </a:srgbClr>
                  </a:glo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FFFFFF"/>
                    </a:solidFill>
                    <a:effectLst>
                      <a:glow rad="139700">
                        <a:srgbClr val="C0504D">
                          <a:satMod val="175000"/>
                          <a:alpha val="40000"/>
                        </a:srgbClr>
                      </a:glow>
                    </a:effectLst>
                    <a:latin typeface="Calibri"/>
                  </a:endParaRPr>
                </a:p>
              </p:txBody>
            </p:sp>
            <p:sp>
              <p:nvSpPr>
                <p:cNvPr id="83" name="Ellipse 109">
                  <a:extLst>
                    <a:ext uri="{FF2B5EF4-FFF2-40B4-BE49-F238E27FC236}">
                      <a16:creationId xmlns:a16="http://schemas.microsoft.com/office/drawing/2014/main" id="{F6EF43D7-6348-4966-AC59-F30034C01283}"/>
                    </a:ext>
                  </a:extLst>
                </p:cNvPr>
                <p:cNvSpPr/>
                <p:nvPr/>
              </p:nvSpPr>
              <p:spPr>
                <a:xfrm>
                  <a:off x="4136490" y="2626438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84" name="Ellipse 109">
                  <a:extLst>
                    <a:ext uri="{FF2B5EF4-FFF2-40B4-BE49-F238E27FC236}">
                      <a16:creationId xmlns:a16="http://schemas.microsoft.com/office/drawing/2014/main" id="{E3BFB360-9A48-408F-83B2-E235D007CA33}"/>
                    </a:ext>
                  </a:extLst>
                </p:cNvPr>
                <p:cNvSpPr/>
                <p:nvPr/>
              </p:nvSpPr>
              <p:spPr>
                <a:xfrm>
                  <a:off x="3996204" y="2482116"/>
                  <a:ext cx="142876" cy="142876"/>
                </a:xfrm>
                <a:prstGeom prst="ellipse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4DC0FE92-143D-43DF-B60F-4BBD442A7E74}"/>
                    </a:ext>
                  </a:extLst>
                </p:cNvPr>
                <p:cNvCxnSpPr/>
                <p:nvPr/>
              </p:nvCxnSpPr>
              <p:spPr>
                <a:xfrm>
                  <a:off x="6220220" y="3244237"/>
                  <a:ext cx="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83B30F5D-22DA-48BA-8C06-8E6C1310A47E}"/>
                    </a:ext>
                  </a:extLst>
                </p:cNvPr>
                <p:cNvCxnSpPr/>
                <p:nvPr/>
              </p:nvCxnSpPr>
              <p:spPr>
                <a:xfrm flipH="1">
                  <a:off x="5739456" y="1813713"/>
                  <a:ext cx="2699" cy="380138"/>
                </a:xfrm>
                <a:prstGeom prst="line">
                  <a:avLst/>
                </a:prstGeom>
                <a:solidFill>
                  <a:srgbClr val="BBE0E3"/>
                </a:solidFill>
                <a:ln w="76200" cap="rnd" cmpd="sng" algn="ctr">
                  <a:solidFill>
                    <a:srgbClr val="89A4A7"/>
                  </a:solidFill>
                  <a:prstDash val="solid"/>
                </a:ln>
                <a:effectLst/>
              </p:spPr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87484A78-3653-4B1F-AC9D-BC0AA7487BCA}"/>
                    </a:ext>
                  </a:extLst>
                </p:cNvPr>
                <p:cNvCxnSpPr/>
                <p:nvPr/>
              </p:nvCxnSpPr>
              <p:spPr>
                <a:xfrm rot="2700000">
                  <a:off x="5677481" y="2179544"/>
                  <a:ext cx="0" cy="167520"/>
                </a:xfrm>
                <a:prstGeom prst="line">
                  <a:avLst/>
                </a:prstGeom>
                <a:solidFill>
                  <a:srgbClr val="BBE0E3"/>
                </a:solidFill>
                <a:ln w="69850" cap="rnd" cmpd="sng" algn="ctr">
                  <a:solidFill>
                    <a:srgbClr val="89A4A7"/>
                  </a:solidFill>
                  <a:prstDash val="solid"/>
                </a:ln>
                <a:effectLst/>
              </p:spPr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2012F8C8-EA71-4335-8624-1C4DFD267599}"/>
                    </a:ext>
                  </a:extLst>
                </p:cNvPr>
                <p:cNvCxnSpPr/>
                <p:nvPr/>
              </p:nvCxnSpPr>
              <p:spPr>
                <a:xfrm flipH="1">
                  <a:off x="5736709" y="2851540"/>
                  <a:ext cx="2747" cy="391658"/>
                </a:xfrm>
                <a:prstGeom prst="line">
                  <a:avLst/>
                </a:prstGeom>
                <a:solidFill>
                  <a:srgbClr val="BBE0E3"/>
                </a:solidFill>
                <a:ln w="76200" cap="rnd" cmpd="sng" algn="ctr">
                  <a:solidFill>
                    <a:srgbClr val="89A4A7"/>
                  </a:solidFill>
                  <a:prstDash val="solid"/>
                </a:ln>
                <a:effectLst/>
              </p:spPr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C99873FB-B484-4F8C-8C50-4D724125B7E8}"/>
                    </a:ext>
                  </a:extLst>
                </p:cNvPr>
                <p:cNvCxnSpPr/>
                <p:nvPr/>
              </p:nvCxnSpPr>
              <p:spPr>
                <a:xfrm rot="18900000" flipV="1">
                  <a:off x="5678074" y="2697876"/>
                  <a:ext cx="2327" cy="175630"/>
                </a:xfrm>
                <a:prstGeom prst="line">
                  <a:avLst/>
                </a:prstGeom>
                <a:solidFill>
                  <a:srgbClr val="BBE0E3"/>
                </a:solidFill>
                <a:ln w="69850" cap="rnd" cmpd="sng" algn="ctr">
                  <a:solidFill>
                    <a:srgbClr val="89A4A7"/>
                  </a:solidFill>
                  <a:prstDash val="solid"/>
                </a:ln>
                <a:effectLst/>
              </p:spPr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ECDB3C9-982C-4DF9-8118-CD2942BB1CA3}"/>
                    </a:ext>
                  </a:extLst>
                </p:cNvPr>
                <p:cNvCxnSpPr/>
                <p:nvPr/>
              </p:nvCxnSpPr>
              <p:spPr>
                <a:xfrm flipH="1">
                  <a:off x="5739457" y="1815298"/>
                  <a:ext cx="2698" cy="384592"/>
                </a:xfrm>
                <a:prstGeom prst="line">
                  <a:avLst/>
                </a:prstGeom>
                <a:solidFill>
                  <a:srgbClr val="BBE0E3"/>
                </a:solidFill>
                <a:ln w="38100" cap="rnd" cmpd="sng" algn="ctr">
                  <a:solidFill>
                    <a:srgbClr val="BBE0E3"/>
                  </a:solidFill>
                  <a:prstDash val="solid"/>
                </a:ln>
                <a:effectLst/>
              </p:spPr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1C7F37F4-4A1B-4DBC-A30C-F28CBD9EF944}"/>
                    </a:ext>
                  </a:extLst>
                </p:cNvPr>
                <p:cNvCxnSpPr/>
                <p:nvPr/>
              </p:nvCxnSpPr>
              <p:spPr>
                <a:xfrm flipH="1">
                  <a:off x="5617023" y="2205756"/>
                  <a:ext cx="115608" cy="118456"/>
                </a:xfrm>
                <a:prstGeom prst="line">
                  <a:avLst/>
                </a:prstGeom>
                <a:solidFill>
                  <a:srgbClr val="BBE0E3"/>
                </a:solidFill>
                <a:ln w="38100" cap="rnd" cmpd="sng" algn="ctr">
                  <a:solidFill>
                    <a:srgbClr val="BBE0E3"/>
                  </a:solidFill>
                  <a:prstDash val="solid"/>
                </a:ln>
                <a:effectLst/>
              </p:spPr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CC437B7D-3391-4EB4-95EA-F7E5728EB3CC}"/>
                    </a:ext>
                  </a:extLst>
                </p:cNvPr>
                <p:cNvCxnSpPr/>
                <p:nvPr/>
              </p:nvCxnSpPr>
              <p:spPr>
                <a:xfrm rot="8100000">
                  <a:off x="5675489" y="2699396"/>
                  <a:ext cx="0" cy="167520"/>
                </a:xfrm>
                <a:prstGeom prst="line">
                  <a:avLst/>
                </a:prstGeom>
                <a:solidFill>
                  <a:srgbClr val="BBE0E3"/>
                </a:solidFill>
                <a:ln w="38100" cap="rnd" cmpd="sng" algn="ctr">
                  <a:solidFill>
                    <a:srgbClr val="BBE0E3"/>
                  </a:solidFill>
                  <a:prstDash val="solid"/>
                </a:ln>
                <a:effectLst/>
              </p:spPr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8158C4C2-9FF6-424C-9E8E-EFCBB1B60514}"/>
                    </a:ext>
                  </a:extLst>
                </p:cNvPr>
                <p:cNvCxnSpPr/>
                <p:nvPr/>
              </p:nvCxnSpPr>
              <p:spPr>
                <a:xfrm flipH="1">
                  <a:off x="5736016" y="2851540"/>
                  <a:ext cx="3440" cy="391658"/>
                </a:xfrm>
                <a:prstGeom prst="line">
                  <a:avLst/>
                </a:prstGeom>
                <a:solidFill>
                  <a:srgbClr val="BBE0E3"/>
                </a:solidFill>
                <a:ln w="38100" cap="rnd" cmpd="sng" algn="ctr">
                  <a:solidFill>
                    <a:srgbClr val="BBE0E3"/>
                  </a:solidFill>
                  <a:prstDash val="solid"/>
                </a:ln>
                <a:effectLst/>
              </p:spPr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DF624425-4FE7-465A-B11A-4B5B214EA4CC}"/>
                    </a:ext>
                  </a:extLst>
                </p:cNvPr>
                <p:cNvCxnSpPr/>
                <p:nvPr/>
              </p:nvCxnSpPr>
              <p:spPr>
                <a:xfrm flipH="1">
                  <a:off x="5661049" y="3335411"/>
                  <a:ext cx="143396" cy="0"/>
                </a:xfrm>
                <a:prstGeom prst="line">
                  <a:avLst/>
                </a:prstGeom>
                <a:solidFill>
                  <a:srgbClr val="BBE0E3"/>
                </a:solidFill>
                <a:ln w="28575" cap="rnd" cmpd="sng" algn="ctr">
                  <a:solidFill>
                    <a:srgbClr val="89A4A7"/>
                  </a:solidFill>
                  <a:prstDash val="solid"/>
                </a:ln>
                <a:effectLst/>
              </p:spPr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2E503889-18A7-4968-981E-2FEBCF76B183}"/>
                    </a:ext>
                  </a:extLst>
                </p:cNvPr>
                <p:cNvCxnSpPr/>
                <p:nvPr/>
              </p:nvCxnSpPr>
              <p:spPr>
                <a:xfrm flipV="1">
                  <a:off x="5735438" y="3272183"/>
                  <a:ext cx="0" cy="50500"/>
                </a:xfrm>
                <a:prstGeom prst="line">
                  <a:avLst/>
                </a:prstGeom>
                <a:solidFill>
                  <a:srgbClr val="BBE0E3"/>
                </a:solidFill>
                <a:ln w="12700" cap="rnd" cmpd="sng" algn="ctr">
                  <a:solidFill>
                    <a:srgbClr val="89A4A7"/>
                  </a:solidFill>
                  <a:prstDash val="solid"/>
                </a:ln>
                <a:effectLst/>
              </p:spPr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AE836198-2292-4BA5-BC91-7546674F6DD6}"/>
                    </a:ext>
                  </a:extLst>
                </p:cNvPr>
                <p:cNvCxnSpPr>
                  <a:stCxn id="97" idx="0"/>
                </p:cNvCxnSpPr>
                <p:nvPr/>
              </p:nvCxnSpPr>
              <p:spPr>
                <a:xfrm flipH="1" flipV="1">
                  <a:off x="5251216" y="2851540"/>
                  <a:ext cx="1" cy="321255"/>
                </a:xfrm>
                <a:prstGeom prst="line">
                  <a:avLst/>
                </a:prstGeom>
                <a:solidFill>
                  <a:srgbClr val="BBE0E3"/>
                </a:solidFill>
                <a:ln w="12700" cap="rnd" cmpd="sng" algn="ctr">
                  <a:solidFill>
                    <a:srgbClr val="89A4A7"/>
                  </a:solidFill>
                  <a:prstDash val="solid"/>
                </a:ln>
                <a:effectLst/>
              </p:spPr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8C394669-4866-41A3-AFE6-D702189ED131}"/>
                    </a:ext>
                  </a:extLst>
                </p:cNvPr>
                <p:cNvSpPr/>
                <p:nvPr/>
              </p:nvSpPr>
              <p:spPr>
                <a:xfrm>
                  <a:off x="5067539" y="3172795"/>
                  <a:ext cx="367355" cy="358328"/>
                </a:xfrm>
                <a:prstGeom prst="ellipse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" kern="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98" name="Textfeld 113">
                  <a:extLst>
                    <a:ext uri="{FF2B5EF4-FFF2-40B4-BE49-F238E27FC236}">
                      <a16:creationId xmlns:a16="http://schemas.microsoft.com/office/drawing/2014/main" id="{902DEB67-A4C0-4D46-AF01-6D89F2FEFB65}"/>
                    </a:ext>
                  </a:extLst>
                </p:cNvPr>
                <p:cNvSpPr txBox="1"/>
                <p:nvPr/>
              </p:nvSpPr>
              <p:spPr>
                <a:xfrm>
                  <a:off x="4893410" y="3231926"/>
                  <a:ext cx="5400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dirty="0">
                      <a:solidFill>
                        <a:srgbClr val="89A4A7"/>
                      </a:solidFill>
                      <a:latin typeface="Gill Sans MT"/>
                    </a:rPr>
                    <a:t>kV</a:t>
                  </a:r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CC3510AE-2945-4CB1-A393-75BE53C06DFF}"/>
                    </a:ext>
                  </a:extLst>
                </p:cNvPr>
                <p:cNvCxnSpPr/>
                <p:nvPr/>
              </p:nvCxnSpPr>
              <p:spPr>
                <a:xfrm flipH="1">
                  <a:off x="5685656" y="3374561"/>
                  <a:ext cx="102837" cy="0"/>
                </a:xfrm>
                <a:prstGeom prst="line">
                  <a:avLst/>
                </a:prstGeom>
                <a:solidFill>
                  <a:srgbClr val="BBE0E3"/>
                </a:solidFill>
                <a:ln w="28575" cap="rnd" cmpd="sng" algn="ctr">
                  <a:solidFill>
                    <a:srgbClr val="89A4A7"/>
                  </a:solidFill>
                  <a:prstDash val="solid"/>
                </a:ln>
                <a:effectLst/>
              </p:spPr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67371231-F660-418C-B7E7-5E654D2F1193}"/>
                    </a:ext>
                  </a:extLst>
                </p:cNvPr>
                <p:cNvCxnSpPr/>
                <p:nvPr/>
              </p:nvCxnSpPr>
              <p:spPr>
                <a:xfrm flipH="1">
                  <a:off x="5715763" y="3415883"/>
                  <a:ext cx="43436" cy="0"/>
                </a:xfrm>
                <a:prstGeom prst="line">
                  <a:avLst/>
                </a:prstGeom>
                <a:solidFill>
                  <a:srgbClr val="BBE0E3"/>
                </a:solidFill>
                <a:ln w="28575" cap="rnd" cmpd="sng" algn="ctr">
                  <a:solidFill>
                    <a:srgbClr val="89A4A7"/>
                  </a:solidFill>
                  <a:prstDash val="solid"/>
                </a:ln>
                <a:effectLst/>
              </p:spPr>
            </p:cxnSp>
          </p:grpSp>
        </p:grpSp>
        <p:cxnSp>
          <p:nvCxnSpPr>
            <p:cNvPr id="101" name="Gerade Verbindung mit Pfeil 118">
              <a:extLst>
                <a:ext uri="{FF2B5EF4-FFF2-40B4-BE49-F238E27FC236}">
                  <a16:creationId xmlns:a16="http://schemas.microsoft.com/office/drawing/2014/main" id="{C3906031-F306-49B9-9075-F5032D3DAF9E}"/>
                </a:ext>
              </a:extLst>
            </p:cNvPr>
            <p:cNvCxnSpPr/>
            <p:nvPr/>
          </p:nvCxnSpPr>
          <p:spPr>
            <a:xfrm flipH="1" flipV="1">
              <a:off x="8052740" y="2591443"/>
              <a:ext cx="3088741" cy="7742"/>
            </a:xfrm>
            <a:prstGeom prst="straightConnector1">
              <a:avLst/>
            </a:prstGeom>
            <a:noFill/>
            <a:ln w="53975" cap="flat" cmpd="sng" algn="ctr">
              <a:gradFill flip="none" rotWithShape="1">
                <a:gsLst>
                  <a:gs pos="0">
                    <a:srgbClr val="0000FF"/>
                  </a:gs>
                  <a:gs pos="34000">
                    <a:srgbClr val="0000FF"/>
                  </a:gs>
                  <a:gs pos="100000">
                    <a:srgbClr val="0000FF">
                      <a:alpha val="25000"/>
                    </a:srgbClr>
                  </a:gs>
                </a:gsLst>
                <a:lin ang="0" scaled="1"/>
                <a:tileRect/>
              </a:gradFill>
              <a:prstDash val="solid"/>
              <a:headEnd type="none" w="sm" len="med"/>
              <a:tailEnd type="triangl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102" name="Gerade Verbindung mit Pfeil 123">
              <a:extLst>
                <a:ext uri="{FF2B5EF4-FFF2-40B4-BE49-F238E27FC236}">
                  <a16:creationId xmlns:a16="http://schemas.microsoft.com/office/drawing/2014/main" id="{1044F4D2-2D1C-4212-B51E-F62EAE9A3BEF}"/>
                </a:ext>
              </a:extLst>
            </p:cNvPr>
            <p:cNvCxnSpPr/>
            <p:nvPr/>
          </p:nvCxnSpPr>
          <p:spPr>
            <a:xfrm flipH="1">
              <a:off x="8298024" y="2638204"/>
              <a:ext cx="3099091" cy="6230"/>
            </a:xfrm>
            <a:prstGeom prst="straightConnector1">
              <a:avLst/>
            </a:prstGeom>
            <a:noFill/>
            <a:ln w="53975" cap="flat" cmpd="sng" algn="ctr">
              <a:gradFill flip="none" rotWithShape="1">
                <a:gsLst>
                  <a:gs pos="0">
                    <a:srgbClr val="25FF01"/>
                  </a:gs>
                  <a:gs pos="33000">
                    <a:srgbClr val="25FF01"/>
                  </a:gs>
                  <a:gs pos="100000">
                    <a:srgbClr val="25FF01">
                      <a:lumMod val="100000"/>
                      <a:alpha val="25000"/>
                    </a:srgbClr>
                  </a:gs>
                </a:gsLst>
                <a:lin ang="0" scaled="1"/>
                <a:tileRect/>
              </a:gradFill>
              <a:prstDash val="solid"/>
              <a:headEnd type="none" w="sm" len="med"/>
              <a:tailEnd type="triangl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  <p:cxnSp>
          <p:nvCxnSpPr>
            <p:cNvPr id="103" name="Gerade Verbindung mit Pfeil 122">
              <a:extLst>
                <a:ext uri="{FF2B5EF4-FFF2-40B4-BE49-F238E27FC236}">
                  <a16:creationId xmlns:a16="http://schemas.microsoft.com/office/drawing/2014/main" id="{BA845090-630C-41E0-99FA-2E896B30A054}"/>
                </a:ext>
              </a:extLst>
            </p:cNvPr>
            <p:cNvCxnSpPr/>
            <p:nvPr/>
          </p:nvCxnSpPr>
          <p:spPr>
            <a:xfrm flipH="1">
              <a:off x="8516514" y="2695757"/>
              <a:ext cx="3078911" cy="8549"/>
            </a:xfrm>
            <a:prstGeom prst="straightConnector1">
              <a:avLst/>
            </a:prstGeom>
            <a:noFill/>
            <a:ln w="53975" cap="flat" cmpd="sng" algn="ctr">
              <a:gradFill flip="none" rotWithShape="1">
                <a:gsLst>
                  <a:gs pos="34000">
                    <a:srgbClr val="FF0000"/>
                  </a:gs>
                  <a:gs pos="0">
                    <a:srgbClr val="FF0000"/>
                  </a:gs>
                  <a:gs pos="100000">
                    <a:srgbClr val="FF0000">
                      <a:alpha val="25000"/>
                    </a:srgbClr>
                  </a:gs>
                </a:gsLst>
                <a:lin ang="0" scaled="1"/>
                <a:tileRect/>
              </a:gradFill>
              <a:prstDash val="solid"/>
              <a:headEnd type="none" w="sm" len="med"/>
              <a:tailEnd type="triangle" w="sm" len="med"/>
            </a:ln>
            <a:effectLst>
              <a:glow rad="444500">
                <a:srgbClr val="4F81BD">
                  <a:alpha val="0"/>
                </a:srgbClr>
              </a:glow>
            </a:effectLst>
            <a:scene3d>
              <a:camera prst="orthographicFront"/>
              <a:lightRig rig="threePt" dir="t"/>
            </a:scene3d>
            <a:sp3d extrusionH="76200" contourW="1270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</p:cxnSp>
      </p:grpSp>
    </p:spTree>
    <p:extLst>
      <p:ext uri="{BB962C8B-B14F-4D97-AF65-F5344CB8AC3E}">
        <p14:creationId xmlns:p14="http://schemas.microsoft.com/office/powerpoint/2010/main" val="322588325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7A294B-D4B1-4257-BF5D-8AE62AACA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1" y="1656000"/>
            <a:ext cx="5265924" cy="4464000"/>
          </a:xfrm>
        </p:spPr>
        <p:txBody>
          <a:bodyPr>
            <a:normAutofit/>
          </a:bodyPr>
          <a:lstStyle/>
          <a:p>
            <a:r>
              <a:rPr lang="en-GB" sz="2000" dirty="0"/>
              <a:t>Nuclear reactions induced by high-energy beam hitting a target</a:t>
            </a:r>
          </a:p>
          <a:p>
            <a:r>
              <a:rPr lang="en-GB" sz="2000" dirty="0"/>
              <a:t>Fission of uranium or thorium provides access to many neutron-rich isotopes, including e.g. Zn!</a:t>
            </a:r>
          </a:p>
          <a:p>
            <a:endParaRPr lang="en-GB" sz="2000" dirty="0"/>
          </a:p>
          <a:p>
            <a:r>
              <a:rPr lang="en-GB" sz="2000" dirty="0"/>
              <a:t>Laser ionization and mass separation is used to only select the isotope of interest, and reduce the amount of unwanted isotopes, molecules,… in the beam</a:t>
            </a:r>
          </a:p>
          <a:p>
            <a:r>
              <a:rPr lang="en-GB" sz="2000" dirty="0"/>
              <a:t>Laser ionization is an important tool in an RIB lab’s toolbox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AA1A94-D182-4E9A-9E04-182D1BE3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933F61-0CC2-4F60-9854-41E41F63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production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ABADABCF-4110-4325-A226-BD13DBA72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06" y="903458"/>
            <a:ext cx="4066559" cy="49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5364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73C08FF9-C6A1-47F1-B9E4-0F1B943AE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5004" y="1862172"/>
            <a:ext cx="4916504" cy="33521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87986"/>
            <a:ext cx="11041200" cy="1152000"/>
          </a:xfrm>
        </p:spPr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3. physics discussion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E4A28-CA27-4181-A051-27F6BE5F1366}"/>
              </a:ext>
            </a:extLst>
          </p:cNvPr>
          <p:cNvSpPr txBox="1"/>
          <p:nvPr/>
        </p:nvSpPr>
        <p:spPr>
          <a:xfrm>
            <a:off x="494844" y="1509703"/>
            <a:ext cx="6094602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g-factors positive, some negative</a:t>
            </a:r>
            <a:br>
              <a:rPr lang="en-GB" dirty="0"/>
            </a:br>
            <a:r>
              <a:rPr lang="en-GB" dirty="0"/>
              <a:t>=&gt; relative alignment of l and 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Two I=1/2 states have very different g-factor</a:t>
            </a:r>
            <a:endParaRPr lang="hu-HU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g-factors line up very nicely </a:t>
            </a:r>
            <a:r>
              <a:rPr lang="en-GB" baseline="30000" dirty="0"/>
              <a:t>69-79</a:t>
            </a:r>
            <a:r>
              <a:rPr lang="en-GB" dirty="0"/>
              <a:t>Zn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We can now easil</a:t>
            </a:r>
            <a:r>
              <a:rPr lang="en-GB" dirty="0"/>
              <a:t>y suggest some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Note that </a:t>
            </a:r>
            <a:r>
              <a:rPr lang="en-GB" sz="2000" b="1" dirty="0"/>
              <a:t>g((</a:t>
            </a:r>
            <a:r>
              <a:rPr lang="en-GB" sz="2000" b="1" dirty="0" err="1"/>
              <a:t>j</a:t>
            </a:r>
            <a:r>
              <a:rPr lang="en-GB" sz="2000" b="1" baseline="30000" dirty="0" err="1"/>
              <a:t>n</a:t>
            </a:r>
            <a:r>
              <a:rPr lang="en-GB" sz="2000" b="1" dirty="0"/>
              <a:t>) I ) = g(j)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Thus, suggestion is that e.g. </a:t>
            </a:r>
            <a:r>
              <a:rPr lang="en-GB" sz="2000" baseline="30000" dirty="0"/>
              <a:t>73m</a:t>
            </a:r>
            <a:r>
              <a:rPr lang="en-GB" sz="2000" dirty="0"/>
              <a:t>Zn has a</a:t>
            </a:r>
            <a:br>
              <a:rPr lang="en-GB" sz="2000" dirty="0"/>
            </a:br>
            <a:r>
              <a:rPr lang="en-GB" sz="2000" dirty="0"/>
              <a:t>(g</a:t>
            </a:r>
            <a:r>
              <a:rPr lang="en-GB" sz="2000" baseline="-25000" dirty="0"/>
              <a:t>9/2</a:t>
            </a:r>
            <a:r>
              <a:rPr lang="en-GB" sz="2000" dirty="0"/>
              <a:t>)</a:t>
            </a:r>
            <a:r>
              <a:rPr lang="en-GB" sz="2000" baseline="30000" dirty="0"/>
              <a:t>-3</a:t>
            </a:r>
            <a:r>
              <a:rPr lang="en-GB" sz="2000" baseline="-25000" dirty="0"/>
              <a:t>5/2 </a:t>
            </a:r>
            <a:r>
              <a:rPr lang="en-GB" sz="2000" dirty="0"/>
              <a:t>configuration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F66DE0-4B5F-4CAF-BA00-336DA2EC8230}"/>
              </a:ext>
            </a:extLst>
          </p:cNvPr>
          <p:cNvSpPr txBox="1"/>
          <p:nvPr/>
        </p:nvSpPr>
        <p:spPr>
          <a:xfrm>
            <a:off x="8255322" y="5519956"/>
            <a:ext cx="393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dashed line: single-particle magnetic moment with </a:t>
            </a:r>
            <a:r>
              <a:rPr lang="en-GB" dirty="0" err="1"/>
              <a:t>g</a:t>
            </a:r>
            <a:r>
              <a:rPr lang="en-GB" baseline="-25000" dirty="0" err="1"/>
              <a:t>s</a:t>
            </a:r>
            <a:r>
              <a:rPr lang="en-GB" dirty="0"/>
              <a:t> = 0.7g</a:t>
            </a:r>
            <a:r>
              <a:rPr lang="en-GB" baseline="-25000" dirty="0"/>
              <a:t>s,free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EA76D9-C323-4739-AB73-B21ACAFBF031}"/>
              </a:ext>
            </a:extLst>
          </p:cNvPr>
          <p:cNvCxnSpPr/>
          <p:nvPr/>
        </p:nvCxnSpPr>
        <p:spPr>
          <a:xfrm flipV="1">
            <a:off x="4739780" y="3187817"/>
            <a:ext cx="4983060" cy="1778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865BCF-217D-436E-9963-0CC6F863DFC7}"/>
              </a:ext>
            </a:extLst>
          </p:cNvPr>
          <p:cNvSpPr txBox="1"/>
          <p:nvPr/>
        </p:nvSpPr>
        <p:spPr>
          <a:xfrm>
            <a:off x="817240" y="634933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C. </a:t>
            </a:r>
            <a:r>
              <a:rPr lang="fr-FR" dirty="0" err="1">
                <a:solidFill>
                  <a:schemeClr val="bg1"/>
                </a:solidFill>
              </a:rPr>
              <a:t>Wraith</a:t>
            </a:r>
            <a:r>
              <a:rPr lang="fr-FR" dirty="0">
                <a:solidFill>
                  <a:schemeClr val="bg1"/>
                </a:solidFill>
              </a:rPr>
              <a:t> et al. / </a:t>
            </a:r>
            <a:r>
              <a:rPr lang="fr-FR" dirty="0" err="1">
                <a:solidFill>
                  <a:schemeClr val="bg1"/>
                </a:solidFill>
              </a:rPr>
              <a:t>Physics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Letters</a:t>
            </a:r>
            <a:r>
              <a:rPr lang="fr-FR" dirty="0">
                <a:solidFill>
                  <a:schemeClr val="bg1"/>
                </a:solidFill>
              </a:rPr>
              <a:t> B 771 (2017) 385–391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5AB2524-A301-4FD9-BFE8-1D91362440D5}"/>
              </a:ext>
            </a:extLst>
          </p:cNvPr>
          <p:cNvSpPr/>
          <p:nvPr/>
        </p:nvSpPr>
        <p:spPr>
          <a:xfrm>
            <a:off x="9595840" y="617665"/>
            <a:ext cx="254000" cy="6605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311DBF5-3530-45CB-9DDC-D3C15843641A}"/>
              </a:ext>
            </a:extLst>
          </p:cNvPr>
          <p:cNvSpPr/>
          <p:nvPr/>
        </p:nvSpPr>
        <p:spPr>
          <a:xfrm rot="12102994">
            <a:off x="9907525" y="419329"/>
            <a:ext cx="254000" cy="6605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D58BB8F-0EF6-4F0F-B6CA-3B7D7A179D48}"/>
              </a:ext>
            </a:extLst>
          </p:cNvPr>
          <p:cNvSpPr/>
          <p:nvPr/>
        </p:nvSpPr>
        <p:spPr>
          <a:xfrm rot="10800000">
            <a:off x="10406000" y="610878"/>
            <a:ext cx="254000" cy="6605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FE6599-FC6B-4027-8F9B-665638DD92E8}"/>
              </a:ext>
            </a:extLst>
          </p:cNvPr>
          <p:cNvGrpSpPr/>
          <p:nvPr/>
        </p:nvGrpSpPr>
        <p:grpSpPr>
          <a:xfrm>
            <a:off x="7421838" y="217633"/>
            <a:ext cx="1098550" cy="1510735"/>
            <a:chOff x="7421838" y="217633"/>
            <a:chExt cx="1098550" cy="1510735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0B82B9B4-137E-4FE9-A86A-886BA7043F32}"/>
                </a:ext>
              </a:extLst>
            </p:cNvPr>
            <p:cNvSpPr/>
            <p:nvPr/>
          </p:nvSpPr>
          <p:spPr>
            <a:xfrm>
              <a:off x="7536138" y="547833"/>
              <a:ext cx="273050" cy="6605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3B359002-4BCD-471E-8571-7386F8C7D36E}"/>
                </a:ext>
              </a:extLst>
            </p:cNvPr>
            <p:cNvSpPr/>
            <p:nvPr/>
          </p:nvSpPr>
          <p:spPr>
            <a:xfrm rot="10800000">
              <a:off x="7748863" y="349497"/>
              <a:ext cx="273050" cy="6605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533BFDFC-5EFB-4BA3-8BD9-D453C71E7F35}"/>
                </a:ext>
              </a:extLst>
            </p:cNvPr>
            <p:cNvSpPr/>
            <p:nvPr/>
          </p:nvSpPr>
          <p:spPr>
            <a:xfrm rot="10800000">
              <a:off x="8247338" y="541046"/>
              <a:ext cx="273050" cy="6605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B68B99-9717-49B6-BA32-FC7E87A8E76A}"/>
                </a:ext>
              </a:extLst>
            </p:cNvPr>
            <p:cNvSpPr/>
            <p:nvPr/>
          </p:nvSpPr>
          <p:spPr>
            <a:xfrm>
              <a:off x="7421838" y="217633"/>
              <a:ext cx="730250" cy="114140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7D2310-A395-4810-8F04-AD9CDC33F983}"/>
                </a:ext>
              </a:extLst>
            </p:cNvPr>
            <p:cNvSpPr txBox="1"/>
            <p:nvPr/>
          </p:nvSpPr>
          <p:spPr>
            <a:xfrm>
              <a:off x="7607851" y="1359036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0</a:t>
              </a:r>
              <a:r>
                <a:rPr lang="en-GB" baseline="30000" dirty="0"/>
                <a:t>+</a:t>
              </a:r>
              <a:endParaRPr lang="LID4096" baseline="30000" dirty="0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29D1423-D131-409E-94AE-75A989BE340D}"/>
              </a:ext>
            </a:extLst>
          </p:cNvPr>
          <p:cNvSpPr/>
          <p:nvPr/>
        </p:nvSpPr>
        <p:spPr>
          <a:xfrm>
            <a:off x="7302500" y="127000"/>
            <a:ext cx="1336140" cy="16013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B674A3-1D47-43E3-AA77-82E68A242806}"/>
              </a:ext>
            </a:extLst>
          </p:cNvPr>
          <p:cNvSpPr txBox="1"/>
          <p:nvPr/>
        </p:nvSpPr>
        <p:spPr>
          <a:xfrm>
            <a:off x="8607588" y="133265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9/2</a:t>
            </a:r>
            <a:r>
              <a:rPr lang="en-GB" baseline="30000" dirty="0"/>
              <a:t>+</a:t>
            </a:r>
            <a:endParaRPr lang="LID4096" baseline="300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87591C5-D3D8-4B7C-9706-C3F51BB327E1}"/>
              </a:ext>
            </a:extLst>
          </p:cNvPr>
          <p:cNvSpPr/>
          <p:nvPr/>
        </p:nvSpPr>
        <p:spPr>
          <a:xfrm>
            <a:off x="9502449" y="302733"/>
            <a:ext cx="1316386" cy="115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FD3223-765C-4591-82D1-EAFB505AD5D0}"/>
              </a:ext>
            </a:extLst>
          </p:cNvPr>
          <p:cNvSpPr txBox="1"/>
          <p:nvPr/>
        </p:nvSpPr>
        <p:spPr>
          <a:xfrm>
            <a:off x="10779735" y="108540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5/2</a:t>
            </a:r>
            <a:r>
              <a:rPr lang="en-GB" baseline="30000" dirty="0"/>
              <a:t>+</a:t>
            </a:r>
            <a:endParaRPr lang="LID4096" baseline="30000" dirty="0"/>
          </a:p>
        </p:txBody>
      </p:sp>
    </p:spTree>
    <p:extLst>
      <p:ext uri="{BB962C8B-B14F-4D97-AF65-F5344CB8AC3E}">
        <p14:creationId xmlns:p14="http://schemas.microsoft.com/office/powerpoint/2010/main" val="381650411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657341-7D2B-5CDE-0A0B-6ACB6AE3E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91AB5-39EC-78DA-0C09-9139FD48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130A9B-BDAF-7716-E639-579EDE6E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0667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DB723C5-B33C-471E-BF64-3376D3EA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most general form: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GB" sz="2000" dirty="0"/>
              <a:t>Infinite expansion… Each term is significantly smaller than the </a:t>
            </a:r>
            <a:br>
              <a:rPr lang="en-GB" sz="2000" dirty="0"/>
            </a:br>
            <a:r>
              <a:rPr lang="en-GB" sz="2000" dirty="0"/>
              <a:t>previous one.</a:t>
            </a:r>
            <a:endParaRPr lang="en-US" sz="2000" dirty="0"/>
          </a:p>
          <a:p>
            <a:r>
              <a:rPr lang="en-US" sz="2000" dirty="0"/>
              <a:t>k = 1: interaction with magnetic dipole moment</a:t>
            </a:r>
          </a:p>
          <a:p>
            <a:r>
              <a:rPr lang="en-US" sz="2000" dirty="0"/>
              <a:t>k=2: interaction with electric quadrupole moment</a:t>
            </a:r>
          </a:p>
          <a:p>
            <a:r>
              <a:rPr lang="en-US" sz="2000" dirty="0"/>
              <a:t>…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4E9D0-5C54-422C-9DA1-E5EB81E3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8BAD58-46EF-4267-A564-620425B1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isotope-dependent hyperfine structure of the atom + nucleus!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CA487-A0F1-4381-BDC1-28344DFE2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563" y="1510527"/>
            <a:ext cx="3006901" cy="91946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97C335-ED09-41CB-B251-D391C94FD905}"/>
              </a:ext>
            </a:extLst>
          </p:cNvPr>
          <p:cNvCxnSpPr>
            <a:cxnSpLocks/>
          </p:cNvCxnSpPr>
          <p:nvPr/>
        </p:nvCxnSpPr>
        <p:spPr>
          <a:xfrm flipH="1">
            <a:off x="4592549" y="2098963"/>
            <a:ext cx="899392" cy="85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E56C50-29A7-45D7-BB77-CDBE163F18F5}"/>
              </a:ext>
            </a:extLst>
          </p:cNvPr>
          <p:cNvSpPr txBox="1"/>
          <p:nvPr/>
        </p:nvSpPr>
        <p:spPr>
          <a:xfrm>
            <a:off x="2921840" y="2957097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electromagnetic moment</a:t>
            </a:r>
            <a:endParaRPr lang="LID4096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61BBE2-900D-42B1-B6FE-E5D6A9F5A8B9}"/>
              </a:ext>
            </a:extLst>
          </p:cNvPr>
          <p:cNvCxnSpPr>
            <a:cxnSpLocks/>
          </p:cNvCxnSpPr>
          <p:nvPr/>
        </p:nvCxnSpPr>
        <p:spPr>
          <a:xfrm>
            <a:off x="6219537" y="2033015"/>
            <a:ext cx="1051328" cy="56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C4D814-8A34-4C7B-BE16-0ACF8DEF9B8A}"/>
              </a:ext>
            </a:extLst>
          </p:cNvPr>
          <p:cNvSpPr txBox="1"/>
          <p:nvPr/>
        </p:nvSpPr>
        <p:spPr>
          <a:xfrm>
            <a:off x="5792501" y="2552436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Fields generated by the electrons</a:t>
            </a:r>
            <a:endParaRPr lang="LID4096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C586E8-6196-4B0D-9D21-7F11921841F9}"/>
              </a:ext>
            </a:extLst>
          </p:cNvPr>
          <p:cNvGrpSpPr/>
          <p:nvPr/>
        </p:nvGrpSpPr>
        <p:grpSpPr>
          <a:xfrm>
            <a:off x="8110915" y="3071245"/>
            <a:ext cx="3897123" cy="3642528"/>
            <a:chOff x="3561074" y="3215472"/>
            <a:chExt cx="3897123" cy="36425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D35A9C-4BED-4DDE-8A75-D0324D56E279}"/>
                </a:ext>
              </a:extLst>
            </p:cNvPr>
            <p:cNvSpPr/>
            <p:nvPr/>
          </p:nvSpPr>
          <p:spPr>
            <a:xfrm>
              <a:off x="3561074" y="3215472"/>
              <a:ext cx="3822309" cy="36425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4" name="Picture 23" descr="A picture containing light, sitting, clock&#10;&#10;Description automatically generated">
              <a:extLst>
                <a:ext uri="{FF2B5EF4-FFF2-40B4-BE49-F238E27FC236}">
                  <a16:creationId xmlns:a16="http://schemas.microsoft.com/office/drawing/2014/main" id="{EA90D287-F847-42BE-AE4E-61957CBCD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23"/>
            <a:stretch/>
          </p:blipFill>
          <p:spPr>
            <a:xfrm>
              <a:off x="3635888" y="3215472"/>
              <a:ext cx="3822309" cy="3541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60432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48A77D-3723-499C-A670-0962733E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333930" cy="4464000"/>
          </a:xfrm>
        </p:spPr>
        <p:txBody>
          <a:bodyPr>
            <a:normAutofit/>
          </a:bodyPr>
          <a:lstStyle/>
          <a:p>
            <a:r>
              <a:rPr lang="en-GB" sz="2000" baseline="30000" dirty="0"/>
              <a:t>100</a:t>
            </a:r>
            <a:r>
              <a:rPr lang="en-GB" sz="2000" dirty="0"/>
              <a:t>Sn and the neighbouring isotopes are important isotopes to study in our quest to understand the atomic nucleus</a:t>
            </a:r>
          </a:p>
          <a:p>
            <a:endParaRPr lang="en-GB" sz="2000" dirty="0"/>
          </a:p>
          <a:p>
            <a:r>
              <a:rPr lang="en-GB" sz="2000" dirty="0"/>
              <a:t>Producing these very neutron-poor isotopes is </a:t>
            </a:r>
            <a:r>
              <a:rPr lang="en-GB" sz="2000" b="1" dirty="0"/>
              <a:t>challenging.</a:t>
            </a:r>
          </a:p>
          <a:p>
            <a:r>
              <a:rPr lang="en-GB" sz="2000" dirty="0"/>
              <a:t>Reactions offer only small cross section, and other isotopes with the same mass (but closer to stability) are produced in much larger quantities.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A1656-C114-4896-BD43-98AB9F60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C8F9CA-F295-4FBB-B8B5-F7D748AF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Pushing towards the edges of production</a:t>
            </a:r>
            <a:endParaRPr lang="LID4096" dirty="0"/>
          </a:p>
        </p:txBody>
      </p:sp>
      <p:pic>
        <p:nvPicPr>
          <p:cNvPr id="5" name="Picture 2" descr="figure3">
            <a:extLst>
              <a:ext uri="{FF2B5EF4-FFF2-40B4-BE49-F238E27FC236}">
                <a16:creationId xmlns:a16="http://schemas.microsoft.com/office/drawing/2014/main" id="{22BCD14F-CB5F-49C6-A763-AACA4FBA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5" y="1656000"/>
            <a:ext cx="65246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5FC6125-FB82-4B58-8529-C43C8424A9DA}"/>
              </a:ext>
            </a:extLst>
          </p:cNvPr>
          <p:cNvSpPr/>
          <p:nvPr/>
        </p:nvSpPr>
        <p:spPr>
          <a:xfrm>
            <a:off x="7358698" y="3362739"/>
            <a:ext cx="848139" cy="758687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4A4BB-AB8F-40C1-AF22-2BE1B924132B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6214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48A77D-3723-499C-A670-0962733E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333930" cy="4464000"/>
          </a:xfrm>
        </p:spPr>
        <p:txBody>
          <a:bodyPr>
            <a:normAutofit/>
          </a:bodyPr>
          <a:lstStyle/>
          <a:p>
            <a:r>
              <a:rPr lang="en-GB" sz="2000" dirty="0"/>
              <a:t>I’d like to walk you through a recent experiment to show what it takes to perform measurements at the edges of our production capabilities</a:t>
            </a:r>
          </a:p>
          <a:p>
            <a:endParaRPr lang="en-GB" sz="2000" dirty="0"/>
          </a:p>
          <a:p>
            <a:r>
              <a:rPr lang="en-GB" sz="2000" dirty="0"/>
              <a:t>Red: published work to date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Gray: N=Z line, where nuclei have the same number of protons and neutrons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A1656-C114-4896-BD43-98AB9F60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C8F9CA-F295-4FBB-B8B5-F7D748AF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Pushing towards the edges of production</a:t>
            </a:r>
            <a:endParaRPr lang="LID4096" dirty="0"/>
          </a:p>
        </p:txBody>
      </p:sp>
      <p:pic>
        <p:nvPicPr>
          <p:cNvPr id="5" name="Picture 2" descr="figure3">
            <a:extLst>
              <a:ext uri="{FF2B5EF4-FFF2-40B4-BE49-F238E27FC236}">
                <a16:creationId xmlns:a16="http://schemas.microsoft.com/office/drawing/2014/main" id="{22BCD14F-CB5F-49C6-A763-AACA4FBA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5" y="1656000"/>
            <a:ext cx="65246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5FC6125-FB82-4B58-8529-C43C8424A9DA}"/>
              </a:ext>
            </a:extLst>
          </p:cNvPr>
          <p:cNvSpPr/>
          <p:nvPr/>
        </p:nvSpPr>
        <p:spPr>
          <a:xfrm>
            <a:off x="7358698" y="3362739"/>
            <a:ext cx="848139" cy="758687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4A4BB-AB8F-40C1-AF22-2BE1B924132B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9977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48A77D-3723-499C-A670-0962733E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333930" cy="4464000"/>
          </a:xfrm>
        </p:spPr>
        <p:txBody>
          <a:bodyPr>
            <a:normAutofit/>
          </a:bodyPr>
          <a:lstStyle/>
          <a:p>
            <a:r>
              <a:rPr lang="en-GB" sz="2000" dirty="0"/>
              <a:t>I’d like to walk you through a recent experiment to show what it takes to perform measurements at the edges of our production capabilities</a:t>
            </a:r>
          </a:p>
          <a:p>
            <a:endParaRPr lang="en-GB" sz="2000" dirty="0"/>
          </a:p>
          <a:p>
            <a:r>
              <a:rPr lang="en-GB" sz="2000" dirty="0"/>
              <a:t>Red: measured isotopes, some not yet published (look at how me have achieved over the past years!)</a:t>
            </a:r>
          </a:p>
          <a:p>
            <a:r>
              <a:rPr lang="en-GB" sz="2000" dirty="0"/>
              <a:t>Gray: N=Z line, where nuclei have the same number of protons and neutrons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A1656-C114-4896-BD43-98AB9F60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C8F9CA-F295-4FBB-B8B5-F7D748AF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Pushing towards the edges of production</a:t>
            </a:r>
            <a:endParaRPr lang="LID4096" dirty="0"/>
          </a:p>
        </p:txBody>
      </p:sp>
      <p:pic>
        <p:nvPicPr>
          <p:cNvPr id="5" name="Picture 2" descr="figure3">
            <a:extLst>
              <a:ext uri="{FF2B5EF4-FFF2-40B4-BE49-F238E27FC236}">
                <a16:creationId xmlns:a16="http://schemas.microsoft.com/office/drawing/2014/main" id="{22BCD14F-CB5F-49C6-A763-AACA4FBA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5" y="1656000"/>
            <a:ext cx="65246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4A4BB-AB8F-40C1-AF22-2BE1B924132B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F49A42-BBDD-443E-84EF-CC009B534974}"/>
              </a:ext>
            </a:extLst>
          </p:cNvPr>
          <p:cNvSpPr/>
          <p:nvPr/>
        </p:nvSpPr>
        <p:spPr>
          <a:xfrm>
            <a:off x="9250017" y="2252870"/>
            <a:ext cx="1762540" cy="583095"/>
          </a:xfrm>
          <a:prstGeom prst="rect">
            <a:avLst/>
          </a:prstGeom>
          <a:solidFill>
            <a:srgbClr val="FF0101">
              <a:alpha val="6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AA99F0-829F-453C-93F2-6C1E84E4D448}"/>
              </a:ext>
            </a:extLst>
          </p:cNvPr>
          <p:cNvSpPr/>
          <p:nvPr/>
        </p:nvSpPr>
        <p:spPr>
          <a:xfrm>
            <a:off x="10429460" y="1656000"/>
            <a:ext cx="1186540" cy="583095"/>
          </a:xfrm>
          <a:prstGeom prst="rect">
            <a:avLst/>
          </a:prstGeom>
          <a:solidFill>
            <a:srgbClr val="FF0101">
              <a:alpha val="6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3E06B2-FA8A-4F47-AA8B-ADF4568C28F1}"/>
              </a:ext>
            </a:extLst>
          </p:cNvPr>
          <p:cNvSpPr/>
          <p:nvPr/>
        </p:nvSpPr>
        <p:spPr>
          <a:xfrm>
            <a:off x="9250017" y="4035811"/>
            <a:ext cx="1762540" cy="583095"/>
          </a:xfrm>
          <a:prstGeom prst="rect">
            <a:avLst/>
          </a:prstGeom>
          <a:solidFill>
            <a:srgbClr val="FF0101">
              <a:alpha val="6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52226-1BF7-4E8B-A29A-C93B09A52260}"/>
              </a:ext>
            </a:extLst>
          </p:cNvPr>
          <p:cNvSpPr/>
          <p:nvPr/>
        </p:nvSpPr>
        <p:spPr>
          <a:xfrm>
            <a:off x="6901497" y="3452716"/>
            <a:ext cx="546225" cy="583095"/>
          </a:xfrm>
          <a:prstGeom prst="rect">
            <a:avLst/>
          </a:prstGeom>
          <a:solidFill>
            <a:srgbClr val="FF0101">
              <a:alpha val="6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5036938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48A77D-3723-499C-A670-0962733E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333930" cy="4464000"/>
          </a:xfrm>
        </p:spPr>
        <p:txBody>
          <a:bodyPr>
            <a:normAutofit/>
          </a:bodyPr>
          <a:lstStyle/>
          <a:p>
            <a:r>
              <a:rPr lang="en-GB" sz="2000" dirty="0"/>
              <a:t>Why does silver push out so much further than the other isotopes?</a:t>
            </a:r>
          </a:p>
          <a:p>
            <a:r>
              <a:rPr lang="en-GB" sz="2000" dirty="0"/>
              <a:t>At the heart of the answer: the atomic properties of silver. </a:t>
            </a:r>
          </a:p>
          <a:p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A1656-C114-4896-BD43-98AB9F60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C8F9CA-F295-4FBB-B8B5-F7D748AF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Pushing towards the edges of production</a:t>
            </a:r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BEF5EB-6F34-E4D1-9B62-B61693A12874}"/>
              </a:ext>
            </a:extLst>
          </p:cNvPr>
          <p:cNvSpPr/>
          <p:nvPr/>
        </p:nvSpPr>
        <p:spPr>
          <a:xfrm>
            <a:off x="6296854" y="3452716"/>
            <a:ext cx="546225" cy="583095"/>
          </a:xfrm>
          <a:prstGeom prst="rect">
            <a:avLst/>
          </a:prstGeom>
          <a:solidFill>
            <a:srgbClr val="FF0101">
              <a:alpha val="6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2" descr="figure3">
            <a:extLst>
              <a:ext uri="{FF2B5EF4-FFF2-40B4-BE49-F238E27FC236}">
                <a16:creationId xmlns:a16="http://schemas.microsoft.com/office/drawing/2014/main" id="{22BCD14F-CB5F-49C6-A763-AACA4FBA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5" y="1656000"/>
            <a:ext cx="65246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4A4BB-AB8F-40C1-AF22-2BE1B924132B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F49A42-BBDD-443E-84EF-CC009B534974}"/>
              </a:ext>
            </a:extLst>
          </p:cNvPr>
          <p:cNvSpPr/>
          <p:nvPr/>
        </p:nvSpPr>
        <p:spPr>
          <a:xfrm>
            <a:off x="9250017" y="2252870"/>
            <a:ext cx="1762540" cy="583095"/>
          </a:xfrm>
          <a:prstGeom prst="rect">
            <a:avLst/>
          </a:prstGeom>
          <a:solidFill>
            <a:srgbClr val="FF0101">
              <a:alpha val="6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AA99F0-829F-453C-93F2-6C1E84E4D448}"/>
              </a:ext>
            </a:extLst>
          </p:cNvPr>
          <p:cNvSpPr/>
          <p:nvPr/>
        </p:nvSpPr>
        <p:spPr>
          <a:xfrm>
            <a:off x="10429460" y="1656000"/>
            <a:ext cx="1186540" cy="583095"/>
          </a:xfrm>
          <a:prstGeom prst="rect">
            <a:avLst/>
          </a:prstGeom>
          <a:solidFill>
            <a:srgbClr val="FF0101">
              <a:alpha val="6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3E06B2-FA8A-4F47-AA8B-ADF4568C28F1}"/>
              </a:ext>
            </a:extLst>
          </p:cNvPr>
          <p:cNvSpPr/>
          <p:nvPr/>
        </p:nvSpPr>
        <p:spPr>
          <a:xfrm>
            <a:off x="9250017" y="4035811"/>
            <a:ext cx="1762540" cy="583095"/>
          </a:xfrm>
          <a:prstGeom prst="rect">
            <a:avLst/>
          </a:prstGeom>
          <a:solidFill>
            <a:srgbClr val="FF0101">
              <a:alpha val="6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52226-1BF7-4E8B-A29A-C93B09A52260}"/>
              </a:ext>
            </a:extLst>
          </p:cNvPr>
          <p:cNvSpPr/>
          <p:nvPr/>
        </p:nvSpPr>
        <p:spPr>
          <a:xfrm>
            <a:off x="6296855" y="3452716"/>
            <a:ext cx="1150868" cy="583095"/>
          </a:xfrm>
          <a:prstGeom prst="rect">
            <a:avLst/>
          </a:prstGeom>
          <a:solidFill>
            <a:srgbClr val="FF0101">
              <a:alpha val="6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380518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48A77D-3723-499C-A670-0962733E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333930" cy="4464000"/>
          </a:xfrm>
        </p:spPr>
        <p:txBody>
          <a:bodyPr>
            <a:normAutofit/>
          </a:bodyPr>
          <a:lstStyle/>
          <a:p>
            <a:r>
              <a:rPr lang="en-GB" sz="2000" dirty="0"/>
              <a:t>Why does silver push out so much further than the other isotopes?</a:t>
            </a:r>
          </a:p>
          <a:p>
            <a:r>
              <a:rPr lang="en-GB" sz="2000" dirty="0"/>
              <a:t>At the heart of the answer: the atomic properties of silver. </a:t>
            </a:r>
          </a:p>
          <a:p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A1656-C114-4896-BD43-98AB9F60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C8F9CA-F295-4FBB-B8B5-F7D748AF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Pushing towards the edges of production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4A4BB-AB8F-40C1-AF22-2BE1B924132B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052" name="Picture 4" descr="Kossel shell structure of silver">
            <a:extLst>
              <a:ext uri="{FF2B5EF4-FFF2-40B4-BE49-F238E27FC236}">
                <a16:creationId xmlns:a16="http://schemas.microsoft.com/office/drawing/2014/main" id="{AD94BC16-171C-4158-BBE9-4EBF4D8F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38" y="1357989"/>
            <a:ext cx="4959627" cy="495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882751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6F2AD-A316-4BE8-B4CD-443552BE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225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C74AB-8D14-48C9-9959-353C30474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26"/>
          <a:stretch/>
        </p:blipFill>
        <p:spPr>
          <a:xfrm>
            <a:off x="80555" y="801757"/>
            <a:ext cx="6253112" cy="5055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06894-8AD3-4EB8-BF56-2E1EF2521E55}"/>
              </a:ext>
            </a:extLst>
          </p:cNvPr>
          <p:cNvSpPr txBox="1"/>
          <p:nvPr/>
        </p:nvSpPr>
        <p:spPr>
          <a:xfrm>
            <a:off x="2676939" y="4028661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Lines and levels of</a:t>
            </a:r>
            <a:br>
              <a:rPr lang="en-GB" sz="2000" dirty="0"/>
            </a:br>
            <a:r>
              <a:rPr lang="en-GB" sz="2000" dirty="0"/>
              <a:t>Ag I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76753327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6F2AD-A316-4BE8-B4CD-443552BE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226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C74AB-8D14-48C9-9959-353C30474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26"/>
          <a:stretch/>
        </p:blipFill>
        <p:spPr>
          <a:xfrm>
            <a:off x="80555" y="801757"/>
            <a:ext cx="6253112" cy="5055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06894-8AD3-4EB8-BF56-2E1EF2521E55}"/>
              </a:ext>
            </a:extLst>
          </p:cNvPr>
          <p:cNvSpPr txBox="1"/>
          <p:nvPr/>
        </p:nvSpPr>
        <p:spPr>
          <a:xfrm>
            <a:off x="2676939" y="4028661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Lines and levels of</a:t>
            </a:r>
            <a:br>
              <a:rPr lang="en-GB" sz="2000" dirty="0"/>
            </a:br>
            <a:r>
              <a:rPr lang="en-GB" sz="2000" dirty="0"/>
              <a:t>Ag I</a:t>
            </a:r>
            <a:endParaRPr lang="LID4096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BC8784-15C3-492F-A96A-F25F8DE9FA0A}"/>
              </a:ext>
            </a:extLst>
          </p:cNvPr>
          <p:cNvCxnSpPr/>
          <p:nvPr/>
        </p:nvCxnSpPr>
        <p:spPr>
          <a:xfrm>
            <a:off x="7792278" y="5267739"/>
            <a:ext cx="12655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ABEC32-DF0B-4FA2-AB03-D9331419F608}"/>
              </a:ext>
            </a:extLst>
          </p:cNvPr>
          <p:cNvCxnSpPr/>
          <p:nvPr/>
        </p:nvCxnSpPr>
        <p:spPr>
          <a:xfrm>
            <a:off x="8425069" y="3180521"/>
            <a:ext cx="12655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74CA23-38A3-4726-AEB5-AA2219D8AFF3}"/>
              </a:ext>
            </a:extLst>
          </p:cNvPr>
          <p:cNvCxnSpPr/>
          <p:nvPr/>
        </p:nvCxnSpPr>
        <p:spPr>
          <a:xfrm>
            <a:off x="10220738" y="3180521"/>
            <a:ext cx="12655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BDB942-93EB-445B-AB83-3D4B1EB28047}"/>
              </a:ext>
            </a:extLst>
          </p:cNvPr>
          <p:cNvCxnSpPr/>
          <p:nvPr/>
        </p:nvCxnSpPr>
        <p:spPr>
          <a:xfrm>
            <a:off x="8425069" y="2994990"/>
            <a:ext cx="12655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AD1727-856B-4A1A-91C9-6383BB0178CD}"/>
              </a:ext>
            </a:extLst>
          </p:cNvPr>
          <p:cNvCxnSpPr/>
          <p:nvPr/>
        </p:nvCxnSpPr>
        <p:spPr>
          <a:xfrm>
            <a:off x="10220738" y="3114260"/>
            <a:ext cx="12655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D05164-1988-4D05-A4F3-395B12CC95AF}"/>
              </a:ext>
            </a:extLst>
          </p:cNvPr>
          <p:cNvSpPr txBox="1"/>
          <p:nvPr/>
        </p:nvSpPr>
        <p:spPr>
          <a:xfrm>
            <a:off x="9110869" y="508307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endParaRPr lang="LID4096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0F43BB-E871-433B-A6DB-C2B7E7B67FD2}"/>
              </a:ext>
            </a:extLst>
          </p:cNvPr>
          <p:cNvSpPr txBox="1"/>
          <p:nvPr/>
        </p:nvSpPr>
        <p:spPr>
          <a:xfrm>
            <a:off x="8054007" y="290971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endParaRPr lang="LID409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4EDC2-9924-4B1C-A4A6-8A5CE65430E7}"/>
              </a:ext>
            </a:extLst>
          </p:cNvPr>
          <p:cNvSpPr txBox="1"/>
          <p:nvPr/>
        </p:nvSpPr>
        <p:spPr>
          <a:xfrm>
            <a:off x="11532391" y="296762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endParaRPr lang="LID4096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034D52-FA75-45D3-83D6-0E8A86C59565}"/>
              </a:ext>
            </a:extLst>
          </p:cNvPr>
          <p:cNvSpPr txBox="1"/>
          <p:nvPr/>
        </p:nvSpPr>
        <p:spPr>
          <a:xfrm>
            <a:off x="8223284" y="1504122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Structure is alkali-like:</a:t>
            </a:r>
            <a:br>
              <a:rPr lang="en-GB" dirty="0"/>
            </a:br>
            <a:r>
              <a:rPr lang="en-GB" dirty="0"/>
              <a:t>easy to understand, easy to</a:t>
            </a:r>
            <a:br>
              <a:rPr lang="en-GB" dirty="0"/>
            </a:br>
            <a:r>
              <a:rPr lang="en-GB" dirty="0"/>
              <a:t>perform spectroscopy on!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6423355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F81B12-9F32-4C7A-B5C0-DC6F450CB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6F2AD-A316-4BE8-B4CD-443552BE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7646B7-4E5F-4755-A003-F966B719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C74AB-8D14-48C9-9959-353C30474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26"/>
          <a:stretch/>
        </p:blipFill>
        <p:spPr>
          <a:xfrm>
            <a:off x="80555" y="801757"/>
            <a:ext cx="6253112" cy="505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634E32-5EAC-407C-994D-6DFF975C4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811" y="477078"/>
            <a:ext cx="5878391" cy="5733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06894-8AD3-4EB8-BF56-2E1EF2521E55}"/>
              </a:ext>
            </a:extLst>
          </p:cNvPr>
          <p:cNvSpPr txBox="1"/>
          <p:nvPr/>
        </p:nvSpPr>
        <p:spPr>
          <a:xfrm>
            <a:off x="2676939" y="4028661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Lines and levels of</a:t>
            </a:r>
            <a:br>
              <a:rPr lang="en-GB" sz="2000" dirty="0"/>
            </a:br>
            <a:r>
              <a:rPr lang="en-GB" sz="2000" dirty="0"/>
              <a:t>Ag I</a:t>
            </a:r>
            <a:endParaRPr lang="LID4096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D843C-644C-49D5-B19A-2CB2505E6B1B}"/>
              </a:ext>
            </a:extLst>
          </p:cNvPr>
          <p:cNvSpPr txBox="1"/>
          <p:nvPr/>
        </p:nvSpPr>
        <p:spPr>
          <a:xfrm>
            <a:off x="9308555" y="4401377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Lines and levels of</a:t>
            </a:r>
            <a:br>
              <a:rPr lang="en-GB" sz="2000" dirty="0"/>
            </a:br>
            <a:r>
              <a:rPr lang="en-GB" sz="2000" dirty="0"/>
              <a:t>Ru I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284505742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F81B12-9F32-4C7A-B5C0-DC6F450CB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6F2AD-A316-4BE8-B4CD-443552BE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7646B7-4E5F-4755-A003-F966B719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34E32-5EAC-407C-994D-6DFF975C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811" y="477078"/>
            <a:ext cx="5878391" cy="5733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06894-8AD3-4EB8-BF56-2E1EF2521E55}"/>
              </a:ext>
            </a:extLst>
          </p:cNvPr>
          <p:cNvSpPr txBox="1"/>
          <p:nvPr/>
        </p:nvSpPr>
        <p:spPr>
          <a:xfrm>
            <a:off x="2676939" y="4028661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Lines and levels of</a:t>
            </a:r>
            <a:br>
              <a:rPr lang="en-GB" sz="2000" dirty="0"/>
            </a:br>
            <a:r>
              <a:rPr lang="en-GB" sz="2000" dirty="0"/>
              <a:t>Ag I</a:t>
            </a:r>
            <a:endParaRPr lang="LID4096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D843C-644C-49D5-B19A-2CB2505E6B1B}"/>
              </a:ext>
            </a:extLst>
          </p:cNvPr>
          <p:cNvSpPr txBox="1"/>
          <p:nvPr/>
        </p:nvSpPr>
        <p:spPr>
          <a:xfrm>
            <a:off x="9308555" y="4401377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Lines and levels of</a:t>
            </a:r>
            <a:br>
              <a:rPr lang="en-GB" sz="2000" dirty="0"/>
            </a:br>
            <a:r>
              <a:rPr lang="en-GB" sz="2000" dirty="0"/>
              <a:t>Ru I</a:t>
            </a:r>
            <a:endParaRPr lang="LID4096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88BA0-9020-4E00-85A4-4A513FCFD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78" y="615898"/>
            <a:ext cx="4384930" cy="54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2519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B36B3A-12DF-47C2-8E8D-3987A474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68755E-6E7E-491A-AE62-DAF1D80B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In-source laser spectroscopy of </a:t>
            </a:r>
            <a:r>
              <a:rPr lang="en-GB" baseline="30000" dirty="0"/>
              <a:t>96</a:t>
            </a:r>
            <a:r>
              <a:rPr lang="en-GB" dirty="0"/>
              <a:t>Ag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F0D88-8AED-42FC-A45D-F670A9E30222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0D1F6E-025A-4A9D-A473-43019472E693}"/>
              </a:ext>
            </a:extLst>
          </p:cNvPr>
          <p:cNvSpPr/>
          <p:nvPr/>
        </p:nvSpPr>
        <p:spPr>
          <a:xfrm>
            <a:off x="296456" y="1612754"/>
            <a:ext cx="1107346" cy="70788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B86D6-1A0A-4530-A98D-503CE2EEACC0}"/>
              </a:ext>
            </a:extLst>
          </p:cNvPr>
          <p:cNvSpPr txBox="1"/>
          <p:nvPr/>
        </p:nvSpPr>
        <p:spPr>
          <a:xfrm>
            <a:off x="6798366" y="1626007"/>
            <a:ext cx="516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1.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N(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92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Mo, 2p </a:t>
            </a:r>
            <a:r>
              <a:rPr lang="en-US" sz="18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Ag ions stopped in graphite catcher foil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Diffuse into hot cavity (few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CA632-7574-4292-9BFA-90E1FD28EC4E}"/>
              </a:ext>
            </a:extLst>
          </p:cNvPr>
          <p:cNvGrpSpPr/>
          <p:nvPr/>
        </p:nvGrpSpPr>
        <p:grpSpPr>
          <a:xfrm>
            <a:off x="296456" y="1289882"/>
            <a:ext cx="5799545" cy="2751092"/>
            <a:chOff x="296456" y="1289882"/>
            <a:chExt cx="5799545" cy="2751092"/>
          </a:xfrm>
        </p:grpSpPr>
        <p:pic>
          <p:nvPicPr>
            <p:cNvPr id="7" name="Content Placeholder 13">
              <a:extLst>
                <a:ext uri="{FF2B5EF4-FFF2-40B4-BE49-F238E27FC236}">
                  <a16:creationId xmlns:a16="http://schemas.microsoft.com/office/drawing/2014/main" id="{225EACD0-6A4C-4A06-9A13-EF212BD63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44" b="50159"/>
            <a:stretch/>
          </p:blipFill>
          <p:spPr>
            <a:xfrm>
              <a:off x="436229" y="1289882"/>
              <a:ext cx="5659772" cy="26460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3BB7CE-4A72-457F-96B6-DE2CCF0830DF}"/>
                </a:ext>
              </a:extLst>
            </p:cNvPr>
            <p:cNvSpPr/>
            <p:nvPr/>
          </p:nvSpPr>
          <p:spPr>
            <a:xfrm>
              <a:off x="296456" y="2888974"/>
              <a:ext cx="4527335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</p:spTree>
    <p:extLst>
      <p:ext uri="{BB962C8B-B14F-4D97-AF65-F5344CB8AC3E}">
        <p14:creationId xmlns:p14="http://schemas.microsoft.com/office/powerpoint/2010/main" val="325829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E1DAF-00D1-45F9-9DA0-27D1A7D6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F8237-3F19-46E0-B162-F7E41FA8D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isotope-dependent hyperfine structure of the atom + nucleus!</a:t>
            </a:r>
            <a:endParaRPr lang="LID4096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A8CE235-27E9-42A7-9C84-BF92F7AE411E}"/>
              </a:ext>
            </a:extLst>
          </p:cNvPr>
          <p:cNvGrpSpPr/>
          <p:nvPr/>
        </p:nvGrpSpPr>
        <p:grpSpPr>
          <a:xfrm>
            <a:off x="832255" y="1355498"/>
            <a:ext cx="4863423" cy="4624085"/>
            <a:chOff x="1062873" y="1368501"/>
            <a:chExt cx="4863423" cy="4624085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A23831F6-9D3B-4AB9-8A53-720B3FF8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2873" y="1368501"/>
              <a:ext cx="4863423" cy="183848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AB052FC5-AAB8-47A5-AFBF-9991BCF0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873" y="3429000"/>
              <a:ext cx="1857292" cy="2563586"/>
            </a:xfrm>
            <a:prstGeom prst="rect">
              <a:avLst/>
            </a:prstGeom>
          </p:spPr>
        </p:pic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5B6AB869-548E-40FF-8DAC-E933892A14D0}"/>
                </a:ext>
              </a:extLst>
            </p:cNvPr>
            <p:cNvGrpSpPr/>
            <p:nvPr/>
          </p:nvGrpSpPr>
          <p:grpSpPr>
            <a:xfrm>
              <a:off x="3338892" y="3404280"/>
              <a:ext cx="2262757" cy="2509104"/>
              <a:chOff x="2398257" y="3382808"/>
              <a:chExt cx="2262757" cy="2509104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ABD20287-8380-4050-B781-0E67C2DF9B8B}"/>
                  </a:ext>
                </a:extLst>
              </p:cNvPr>
              <p:cNvGrpSpPr/>
              <p:nvPr/>
            </p:nvGrpSpPr>
            <p:grpSpPr>
              <a:xfrm>
                <a:off x="2398257" y="3382808"/>
                <a:ext cx="2262757" cy="1948848"/>
                <a:chOff x="3598384" y="3295031"/>
                <a:chExt cx="1648055" cy="1419423"/>
              </a:xfrm>
            </p:grpSpPr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38CC4B84-0B4D-4898-ACDA-0FACD9F95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98384" y="3295031"/>
                  <a:ext cx="1648055" cy="1419423"/>
                </a:xfrm>
                <a:prstGeom prst="rect">
                  <a:avLst/>
                </a:prstGeom>
              </p:spPr>
            </p:pic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DF44C06-3F90-4EE1-A4D6-20234C1FF62A}"/>
                    </a:ext>
                  </a:extLst>
                </p:cNvPr>
                <p:cNvSpPr/>
                <p:nvPr/>
              </p:nvSpPr>
              <p:spPr>
                <a:xfrm>
                  <a:off x="4093924" y="4431110"/>
                  <a:ext cx="159026" cy="1740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</p:grpSp>
          <p:sp>
            <p:nvSpPr>
              <p:cNvPr id="125" name="Left Brace 124">
                <a:extLst>
                  <a:ext uri="{FF2B5EF4-FFF2-40B4-BE49-F238E27FC236}">
                    <a16:creationId xmlns:a16="http://schemas.microsoft.com/office/drawing/2014/main" id="{55ADCEBC-D8D8-43B0-888C-C19E2D6D8616}"/>
                  </a:ext>
                </a:extLst>
              </p:cNvPr>
              <p:cNvSpPr/>
              <p:nvPr/>
            </p:nvSpPr>
            <p:spPr>
              <a:xfrm rot="16200000">
                <a:off x="3591948" y="4667193"/>
                <a:ext cx="302078" cy="1408695"/>
              </a:xfrm>
              <a:prstGeom prst="leftBrace">
                <a:avLst>
                  <a:gd name="adj1" fmla="val 27252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BB1F05E-37AD-4AA6-9EA6-B8D2E7B1904E}"/>
                  </a:ext>
                </a:extLst>
              </p:cNvPr>
              <p:cNvSpPr txBox="1"/>
              <p:nvPr/>
            </p:nvSpPr>
            <p:spPr>
              <a:xfrm>
                <a:off x="2746432" y="5522580"/>
                <a:ext cx="19030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Nuclear x atomic</a:t>
                </a:r>
                <a:endParaRPr lang="LID4096" dirty="0"/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CB10F82-60C8-496E-A6F9-3FE0CFA8CECE}"/>
              </a:ext>
            </a:extLst>
          </p:cNvPr>
          <p:cNvGrpSpPr/>
          <p:nvPr/>
        </p:nvGrpSpPr>
        <p:grpSpPr>
          <a:xfrm>
            <a:off x="7234421" y="1498295"/>
            <a:ext cx="4049712" cy="3979087"/>
            <a:chOff x="6939933" y="1744764"/>
            <a:chExt cx="4049712" cy="3979087"/>
          </a:xfrm>
        </p:grpSpPr>
        <p:grpSp>
          <p:nvGrpSpPr>
            <p:cNvPr id="79" name="Group 7">
              <a:extLst>
                <a:ext uri="{FF2B5EF4-FFF2-40B4-BE49-F238E27FC236}">
                  <a16:creationId xmlns:a16="http://schemas.microsoft.com/office/drawing/2014/main" id="{88579692-B9F2-4DCF-A589-4F9F6ECAE1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9933" y="1744764"/>
              <a:ext cx="4049712" cy="3352800"/>
              <a:chOff x="311" y="1776"/>
              <a:chExt cx="2551" cy="2112"/>
            </a:xfrm>
          </p:grpSpPr>
          <p:sp>
            <p:nvSpPr>
              <p:cNvPr id="80" name="Line 8">
                <a:extLst>
                  <a:ext uri="{FF2B5EF4-FFF2-40B4-BE49-F238E27FC236}">
                    <a16:creationId xmlns:a16="http://schemas.microsoft.com/office/drawing/2014/main" id="{D3625FEA-B2E9-44CB-A8D5-8637F49CAC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" y="2874"/>
                <a:ext cx="6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Line 9">
                <a:extLst>
                  <a:ext uri="{FF2B5EF4-FFF2-40B4-BE49-F238E27FC236}">
                    <a16:creationId xmlns:a16="http://schemas.microsoft.com/office/drawing/2014/main" id="{B032C6C7-F7BC-43F0-9362-51A55C569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7" y="2064"/>
                <a:ext cx="226" cy="8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" name="Line 10">
                <a:extLst>
                  <a:ext uri="{FF2B5EF4-FFF2-40B4-BE49-F238E27FC236}">
                    <a16:creationId xmlns:a16="http://schemas.microsoft.com/office/drawing/2014/main" id="{7660702F-8590-428C-A922-240BA54B65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7" y="2874"/>
                <a:ext cx="130" cy="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" name="Line 11">
                <a:extLst>
                  <a:ext uri="{FF2B5EF4-FFF2-40B4-BE49-F238E27FC236}">
                    <a16:creationId xmlns:a16="http://schemas.microsoft.com/office/drawing/2014/main" id="{25F4D9FF-DCEB-4A1A-A3D1-A5CA5BAB10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7" y="2874"/>
                <a:ext cx="205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" name="Line 12">
                <a:extLst>
                  <a:ext uri="{FF2B5EF4-FFF2-40B4-BE49-F238E27FC236}">
                    <a16:creationId xmlns:a16="http://schemas.microsoft.com/office/drawing/2014/main" id="{19822103-8534-49B2-AA32-FB8A93F84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3" y="2064"/>
                <a:ext cx="61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5" name="Line 13">
                <a:extLst>
                  <a:ext uri="{FF2B5EF4-FFF2-40B4-BE49-F238E27FC236}">
                    <a16:creationId xmlns:a16="http://schemas.microsoft.com/office/drawing/2014/main" id="{2F5E076D-9117-404C-B155-B8681ABAD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7" y="3024"/>
                <a:ext cx="6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6" name="Line 14">
                <a:extLst>
                  <a:ext uri="{FF2B5EF4-FFF2-40B4-BE49-F238E27FC236}">
                    <a16:creationId xmlns:a16="http://schemas.microsoft.com/office/drawing/2014/main" id="{E1863CC9-5753-4ED4-8565-AAC30873E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3600"/>
                <a:ext cx="61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7" name="Line 15">
                <a:extLst>
                  <a:ext uri="{FF2B5EF4-FFF2-40B4-BE49-F238E27FC236}">
                    <a16:creationId xmlns:a16="http://schemas.microsoft.com/office/drawing/2014/main" id="{82274696-DA46-4521-8D3B-02A07398F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7" y="2016"/>
                <a:ext cx="17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8" name="Line 16">
                <a:extLst>
                  <a:ext uri="{FF2B5EF4-FFF2-40B4-BE49-F238E27FC236}">
                    <a16:creationId xmlns:a16="http://schemas.microsoft.com/office/drawing/2014/main" id="{D8ABF179-6660-4478-9EA2-DFCD0A4C2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5" y="2016"/>
                <a:ext cx="6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Line 17">
                <a:extLst>
                  <a:ext uri="{FF2B5EF4-FFF2-40B4-BE49-F238E27FC236}">
                    <a16:creationId xmlns:a16="http://schemas.microsoft.com/office/drawing/2014/main" id="{EE2D79FA-BC0B-4A97-A37E-DF8E28EAB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" y="3024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0" name="Line 18">
                <a:extLst>
                  <a:ext uri="{FF2B5EF4-FFF2-40B4-BE49-F238E27FC236}">
                    <a16:creationId xmlns:a16="http://schemas.microsoft.com/office/drawing/2014/main" id="{D18828BF-AC2C-4AC7-90E8-B77BD9229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3" y="3216"/>
                <a:ext cx="75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19">
                <a:extLst>
                  <a:ext uri="{FF2B5EF4-FFF2-40B4-BE49-F238E27FC236}">
                    <a16:creationId xmlns:a16="http://schemas.microsoft.com/office/drawing/2014/main" id="{6BBB885E-0E1B-4878-BF4C-A15AB8D7E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0" y="3402"/>
                <a:ext cx="137" cy="1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2" name="Line 20">
                <a:extLst>
                  <a:ext uri="{FF2B5EF4-FFF2-40B4-BE49-F238E27FC236}">
                    <a16:creationId xmlns:a16="http://schemas.microsoft.com/office/drawing/2014/main" id="{50F5AC4B-B285-4FA7-9C04-D098EC7265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7" y="3402"/>
                <a:ext cx="75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3" name="Text Box 21">
                <a:extLst>
                  <a:ext uri="{FF2B5EF4-FFF2-40B4-BE49-F238E27FC236}">
                    <a16:creationId xmlns:a16="http://schemas.microsoft.com/office/drawing/2014/main" id="{8F79201B-C9E9-48D8-8623-34860CD8C0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" y="2640"/>
                <a:ext cx="34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dirty="0">
                    <a:cs typeface="Arial" pitchFamily="34" charset="0"/>
                  </a:rPr>
                  <a:t>E(J)</a:t>
                </a:r>
              </a:p>
            </p:txBody>
          </p:sp>
          <p:sp>
            <p:nvSpPr>
              <p:cNvPr id="94" name="Text Box 23">
                <a:extLst>
                  <a:ext uri="{FF2B5EF4-FFF2-40B4-BE49-F238E27FC236}">
                    <a16:creationId xmlns:a16="http://schemas.microsoft.com/office/drawing/2014/main" id="{14E86132-B556-4332-A27D-115CE24348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6" y="2064"/>
                <a:ext cx="38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dirty="0">
                    <a:cs typeface="Arial" pitchFamily="34" charset="0"/>
                  </a:rPr>
                  <a:t>F=5/2</a:t>
                </a:r>
              </a:p>
            </p:txBody>
          </p:sp>
          <p:sp>
            <p:nvSpPr>
              <p:cNvPr id="95" name="Text Box 24">
                <a:extLst>
                  <a:ext uri="{FF2B5EF4-FFF2-40B4-BE49-F238E27FC236}">
                    <a16:creationId xmlns:a16="http://schemas.microsoft.com/office/drawing/2014/main" id="{0BBDC1F8-7624-47F6-A04D-595364C4C1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7" y="3018"/>
                <a:ext cx="38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dirty="0">
                    <a:cs typeface="Arial" pitchFamily="34" charset="0"/>
                  </a:rPr>
                  <a:t>F=3/2</a:t>
                </a:r>
              </a:p>
            </p:txBody>
          </p:sp>
          <p:sp>
            <p:nvSpPr>
              <p:cNvPr id="96" name="Text Box 25">
                <a:extLst>
                  <a:ext uri="{FF2B5EF4-FFF2-40B4-BE49-F238E27FC236}">
                    <a16:creationId xmlns:a16="http://schemas.microsoft.com/office/drawing/2014/main" id="{C2F6BAA3-3EA2-47D8-ADCB-4519D63755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6" y="3600"/>
                <a:ext cx="38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dirty="0">
                    <a:cs typeface="Arial" pitchFamily="34" charset="0"/>
                  </a:rPr>
                  <a:t>F=1/2</a:t>
                </a:r>
              </a:p>
            </p:txBody>
          </p:sp>
          <p:sp>
            <p:nvSpPr>
              <p:cNvPr id="97" name="Text Box 26">
                <a:extLst>
                  <a:ext uri="{FF2B5EF4-FFF2-40B4-BE49-F238E27FC236}">
                    <a16:creationId xmlns:a16="http://schemas.microsoft.com/office/drawing/2014/main" id="{D0B08E45-159C-4878-9EA2-B1F0C3BBC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5" y="2448"/>
                <a:ext cx="3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5/2 A</a:t>
                </a:r>
              </a:p>
            </p:txBody>
          </p:sp>
          <p:sp>
            <p:nvSpPr>
              <p:cNvPr id="98" name="Text Box 27">
                <a:extLst>
                  <a:ext uri="{FF2B5EF4-FFF2-40B4-BE49-F238E27FC236}">
                    <a16:creationId xmlns:a16="http://schemas.microsoft.com/office/drawing/2014/main" id="{2E696484-91F3-47D6-8296-AAB1D4248E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5" y="3216"/>
                <a:ext cx="3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3/2 A</a:t>
                </a:r>
              </a:p>
            </p:txBody>
          </p:sp>
          <p:sp>
            <p:nvSpPr>
              <p:cNvPr id="99" name="Line 28">
                <a:extLst>
                  <a:ext uri="{FF2B5EF4-FFF2-40B4-BE49-F238E27FC236}">
                    <a16:creationId xmlns:a16="http://schemas.microsoft.com/office/drawing/2014/main" id="{31DB64F8-3300-4B95-8627-251240FF2D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9" y="211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29">
                <a:extLst>
                  <a:ext uri="{FF2B5EF4-FFF2-40B4-BE49-F238E27FC236}">
                    <a16:creationId xmlns:a16="http://schemas.microsoft.com/office/drawing/2014/main" id="{31D283C2-E875-4F42-99E1-C26A2C2CB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9" y="259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1" name="Line 30">
                <a:extLst>
                  <a:ext uri="{FF2B5EF4-FFF2-40B4-BE49-F238E27FC236}">
                    <a16:creationId xmlns:a16="http://schemas.microsoft.com/office/drawing/2014/main" id="{427C834B-322F-4AC8-AC40-C979D9FF4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9" y="302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" name="Line 31">
                <a:extLst>
                  <a:ext uri="{FF2B5EF4-FFF2-40B4-BE49-F238E27FC236}">
                    <a16:creationId xmlns:a16="http://schemas.microsoft.com/office/drawing/2014/main" id="{52D9D88B-58EB-4786-87D4-D227BC3946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9" y="336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Line 32">
                <a:extLst>
                  <a:ext uri="{FF2B5EF4-FFF2-40B4-BE49-F238E27FC236}">
                    <a16:creationId xmlns:a16="http://schemas.microsoft.com/office/drawing/2014/main" id="{97892284-7488-43F0-BAD1-38F1FAEB1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7" y="2064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Line 33">
                <a:extLst>
                  <a:ext uri="{FF2B5EF4-FFF2-40B4-BE49-F238E27FC236}">
                    <a16:creationId xmlns:a16="http://schemas.microsoft.com/office/drawing/2014/main" id="{B0D4AC9A-FFC8-41FA-A656-FAEB2B421C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7" y="3024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5" name="Line 34">
                <a:extLst>
                  <a:ext uri="{FF2B5EF4-FFF2-40B4-BE49-F238E27FC236}">
                    <a16:creationId xmlns:a16="http://schemas.microsoft.com/office/drawing/2014/main" id="{89693743-9A2C-4C9A-895B-489CA8818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7" y="3600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6" name="Line 35">
                <a:extLst>
                  <a:ext uri="{FF2B5EF4-FFF2-40B4-BE49-F238E27FC236}">
                    <a16:creationId xmlns:a16="http://schemas.microsoft.com/office/drawing/2014/main" id="{FF7CFCBD-1129-4BF1-AE61-647E8A842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7" y="182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7" name="Line 36">
                <a:extLst>
                  <a:ext uri="{FF2B5EF4-FFF2-40B4-BE49-F238E27FC236}">
                    <a16:creationId xmlns:a16="http://schemas.microsoft.com/office/drawing/2014/main" id="{2E08EECF-C20D-4D63-9F90-A30D5D26D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7" y="2064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8" name="Line 37">
                <a:extLst>
                  <a:ext uri="{FF2B5EF4-FFF2-40B4-BE49-F238E27FC236}">
                    <a16:creationId xmlns:a16="http://schemas.microsoft.com/office/drawing/2014/main" id="{511B99A9-84EA-4D99-A0DE-E3FDF9418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7" y="2592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9" name="Line 38">
                <a:extLst>
                  <a:ext uri="{FF2B5EF4-FFF2-40B4-BE49-F238E27FC236}">
                    <a16:creationId xmlns:a16="http://schemas.microsoft.com/office/drawing/2014/main" id="{117FD7DE-E12E-447A-9AAC-6E1F48E8D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7" y="360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0" name="Line 39">
                <a:extLst>
                  <a:ext uri="{FF2B5EF4-FFF2-40B4-BE49-F238E27FC236}">
                    <a16:creationId xmlns:a16="http://schemas.microsoft.com/office/drawing/2014/main" id="{A33CC80E-CF6B-4E04-B037-7DA1B6E72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7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1" name="Text Box 40">
                <a:extLst>
                  <a:ext uri="{FF2B5EF4-FFF2-40B4-BE49-F238E27FC236}">
                    <a16:creationId xmlns:a16="http://schemas.microsoft.com/office/drawing/2014/main" id="{E7E4F50F-C7A7-457E-96AF-43CBE28CE5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9" y="3031"/>
                <a:ext cx="22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-B</a:t>
                </a:r>
              </a:p>
            </p:txBody>
          </p:sp>
          <p:sp>
            <p:nvSpPr>
              <p:cNvPr id="112" name="Text Box 41">
                <a:extLst>
                  <a:ext uri="{FF2B5EF4-FFF2-40B4-BE49-F238E27FC236}">
                    <a16:creationId xmlns:a16="http://schemas.microsoft.com/office/drawing/2014/main" id="{043218CD-8172-4A14-BFAF-7161132C39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3415"/>
                <a:ext cx="44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+5/4 B</a:t>
                </a:r>
              </a:p>
            </p:txBody>
          </p:sp>
          <p:sp>
            <p:nvSpPr>
              <p:cNvPr id="113" name="Text Box 42">
                <a:extLst>
                  <a:ext uri="{FF2B5EF4-FFF2-40B4-BE49-F238E27FC236}">
                    <a16:creationId xmlns:a16="http://schemas.microsoft.com/office/drawing/2014/main" id="{DD9C4852-0279-4FD2-B9A8-D7F5012828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7" y="1776"/>
                <a:ext cx="3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1/4 B</a:t>
                </a:r>
              </a:p>
            </p:txBody>
          </p:sp>
          <p:sp>
            <p:nvSpPr>
              <p:cNvPr id="114" name="Text Box 43">
                <a:extLst>
                  <a:ext uri="{FF2B5EF4-FFF2-40B4-BE49-F238E27FC236}">
                    <a16:creationId xmlns:a16="http://schemas.microsoft.com/office/drawing/2014/main" id="{4A39A3F7-2324-419E-9DC7-2F3422A2F0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3" y="2407"/>
                <a:ext cx="7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5/2 A + 5/4 B</a:t>
                </a:r>
              </a:p>
            </p:txBody>
          </p:sp>
          <p:sp>
            <p:nvSpPr>
              <p:cNvPr id="115" name="Text Box 44">
                <a:extLst>
                  <a:ext uri="{FF2B5EF4-FFF2-40B4-BE49-F238E27FC236}">
                    <a16:creationId xmlns:a16="http://schemas.microsoft.com/office/drawing/2014/main" id="{693844BF-A908-4599-B0CD-77831B7AC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5" y="3223"/>
                <a:ext cx="73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3/2 A - 9/4 B</a:t>
                </a: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15FAD62-62BE-483F-93CC-667C3B14C796}"/>
                </a:ext>
              </a:extLst>
            </p:cNvPr>
            <p:cNvSpPr txBox="1"/>
            <p:nvPr/>
          </p:nvSpPr>
          <p:spPr>
            <a:xfrm>
              <a:off x="8585376" y="5354519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k=1</a:t>
              </a:r>
              <a:endParaRPr lang="LID4096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90060D5-6927-4474-B1F1-CF9BB9296452}"/>
                </a:ext>
              </a:extLst>
            </p:cNvPr>
            <p:cNvSpPr txBox="1"/>
            <p:nvPr/>
          </p:nvSpPr>
          <p:spPr>
            <a:xfrm>
              <a:off x="9527132" y="5354519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k=1 and 2</a:t>
              </a:r>
              <a:endParaRPr lang="LID4096" dirty="0"/>
            </a:p>
          </p:txBody>
        </p:sp>
      </p:grpSp>
    </p:spTree>
    <p:extLst>
      <p:ext uri="{BB962C8B-B14F-4D97-AF65-F5344CB8AC3E}">
        <p14:creationId xmlns:p14="http://schemas.microsoft.com/office/powerpoint/2010/main" val="411674862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D11EF-27D0-456A-978F-23C4FD13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230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17684-F2C2-4145-948D-C899A279164D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060699-449C-4E5A-A0BD-77FA0F0E44A9}"/>
              </a:ext>
            </a:extLst>
          </p:cNvPr>
          <p:cNvGrpSpPr/>
          <p:nvPr/>
        </p:nvGrpSpPr>
        <p:grpSpPr>
          <a:xfrm>
            <a:off x="269824" y="710612"/>
            <a:ext cx="10974815" cy="5310501"/>
            <a:chOff x="16731" y="1412776"/>
            <a:chExt cx="10974815" cy="53105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506A9DA-E31F-4206-A61C-E1E2C274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32" y="1412776"/>
              <a:ext cx="10008114" cy="4699242"/>
            </a:xfrm>
            <a:prstGeom prst="rect">
              <a:avLst/>
            </a:prstGeom>
          </p:spPr>
        </p:pic>
        <p:sp>
          <p:nvSpPr>
            <p:cNvPr id="32" name="Right Arrow 8">
              <a:extLst>
                <a:ext uri="{FF2B5EF4-FFF2-40B4-BE49-F238E27FC236}">
                  <a16:creationId xmlns:a16="http://schemas.microsoft.com/office/drawing/2014/main" id="{BB3F4343-4980-4882-B2C2-2B940B17D379}"/>
                </a:ext>
              </a:extLst>
            </p:cNvPr>
            <p:cNvSpPr/>
            <p:nvPr/>
          </p:nvSpPr>
          <p:spPr>
            <a:xfrm rot="16200000">
              <a:off x="2999656" y="4869160"/>
              <a:ext cx="3132348" cy="54006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3D3FC3B-E8A3-4B73-865B-99C4AB5A7419}"/>
                </a:ext>
              </a:extLst>
            </p:cNvPr>
            <p:cNvSpPr/>
            <p:nvPr/>
          </p:nvSpPr>
          <p:spPr>
            <a:xfrm rot="10800000">
              <a:off x="4097778" y="3789039"/>
              <a:ext cx="936104" cy="1413518"/>
            </a:xfrm>
            <a:prstGeom prst="triangl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C399FF-5156-4288-8398-5298FB98A732}"/>
                </a:ext>
              </a:extLst>
            </p:cNvPr>
            <p:cNvCxnSpPr/>
            <p:nvPr/>
          </p:nvCxnSpPr>
          <p:spPr>
            <a:xfrm>
              <a:off x="16731" y="3530503"/>
              <a:ext cx="1326740" cy="0"/>
            </a:xfrm>
            <a:prstGeom prst="straightConnector1">
              <a:avLst/>
            </a:prstGeom>
            <a:ln w="57150">
              <a:solidFill>
                <a:schemeClr val="accent2">
                  <a:lumMod val="25000"/>
                  <a:lumOff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333E490-9403-4973-AE5F-552F2BE79738}"/>
                </a:ext>
              </a:extLst>
            </p:cNvPr>
            <p:cNvCxnSpPr/>
            <p:nvPr/>
          </p:nvCxnSpPr>
          <p:spPr>
            <a:xfrm>
              <a:off x="16731" y="3603731"/>
              <a:ext cx="1110717" cy="0"/>
            </a:xfrm>
            <a:prstGeom prst="straightConnector1">
              <a:avLst/>
            </a:prstGeom>
            <a:ln w="57150">
              <a:solidFill>
                <a:schemeClr val="accent2">
                  <a:lumMod val="90000"/>
                  <a:lumOff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0FDFD4C-5CC4-4FA8-A225-74394F8D52F8}"/>
                </a:ext>
              </a:extLst>
            </p:cNvPr>
            <p:cNvCxnSpPr/>
            <p:nvPr/>
          </p:nvCxnSpPr>
          <p:spPr>
            <a:xfrm>
              <a:off x="16731" y="3681638"/>
              <a:ext cx="966701" cy="664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5CEED1A-C380-4725-ABE3-DCE042A4A882}"/>
                </a:ext>
              </a:extLst>
            </p:cNvPr>
            <p:cNvCxnSpPr/>
            <p:nvPr/>
          </p:nvCxnSpPr>
          <p:spPr>
            <a:xfrm>
              <a:off x="5033882" y="3789039"/>
              <a:ext cx="0" cy="1413518"/>
            </a:xfrm>
            <a:prstGeom prst="straightConnector1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B9153D-0E0B-49B2-90C3-A54C981FA53E}"/>
                </a:ext>
              </a:extLst>
            </p:cNvPr>
            <p:cNvSpPr txBox="1"/>
            <p:nvPr/>
          </p:nvSpPr>
          <p:spPr>
            <a:xfrm>
              <a:off x="5108992" y="4311132"/>
              <a:ext cx="891591" cy="3693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i-FI" dirty="0"/>
                <a:t>20 mm</a:t>
              </a:r>
              <a:endParaRPr lang="en-GB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24C6EE7-514D-4462-8A20-07A46F2C820D}"/>
                </a:ext>
              </a:extLst>
            </p:cNvPr>
            <p:cNvCxnSpPr/>
            <p:nvPr/>
          </p:nvCxnSpPr>
          <p:spPr>
            <a:xfrm flipH="1">
              <a:off x="1127448" y="3140968"/>
              <a:ext cx="3438381" cy="0"/>
            </a:xfrm>
            <a:prstGeom prst="straightConnector1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028A31-0AB9-4D64-8FEA-200EEC46AE32}"/>
                </a:ext>
              </a:extLst>
            </p:cNvPr>
            <p:cNvSpPr txBox="1"/>
            <p:nvPr/>
          </p:nvSpPr>
          <p:spPr>
            <a:xfrm>
              <a:off x="2279576" y="2564630"/>
              <a:ext cx="891591" cy="3693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i-FI" dirty="0"/>
                <a:t>49 mm</a:t>
              </a:r>
              <a:endParaRPr lang="en-GB" dirty="0"/>
            </a:p>
          </p:txBody>
        </p:sp>
        <p:cxnSp>
          <p:nvCxnSpPr>
            <p:cNvPr id="41" name="Elbow Connector 32">
              <a:extLst>
                <a:ext uri="{FF2B5EF4-FFF2-40B4-BE49-F238E27FC236}">
                  <a16:creationId xmlns:a16="http://schemas.microsoft.com/office/drawing/2014/main" id="{C8A26DB3-679F-4D79-A93E-F7EA4DBA4062}"/>
                </a:ext>
              </a:extLst>
            </p:cNvPr>
            <p:cNvCxnSpPr>
              <a:stCxn id="42" idx="0"/>
            </p:cNvCxnSpPr>
            <p:nvPr/>
          </p:nvCxnSpPr>
          <p:spPr>
            <a:xfrm rot="16200000" flipV="1">
              <a:off x="1493280" y="4231594"/>
              <a:ext cx="1300859" cy="271735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bg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52C50D8-45A4-49E8-AF09-97FF57CB70AE}"/>
                </a:ext>
              </a:extLst>
            </p:cNvPr>
            <p:cNvSpPr txBox="1"/>
            <p:nvPr/>
          </p:nvSpPr>
          <p:spPr>
            <a:xfrm>
              <a:off x="1361696" y="5017891"/>
              <a:ext cx="1835759" cy="3693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i-FI" dirty="0"/>
                <a:t>OD/ID=4/3 mm</a:t>
              </a:r>
            </a:p>
          </p:txBody>
        </p:sp>
        <p:cxnSp>
          <p:nvCxnSpPr>
            <p:cNvPr id="43" name="Elbow Connector 37">
              <a:extLst>
                <a:ext uri="{FF2B5EF4-FFF2-40B4-BE49-F238E27FC236}">
                  <a16:creationId xmlns:a16="http://schemas.microsoft.com/office/drawing/2014/main" id="{9CBB316F-CFC3-4A48-84A5-4BB48554D938}"/>
                </a:ext>
              </a:extLst>
            </p:cNvPr>
            <p:cNvCxnSpPr/>
            <p:nvPr/>
          </p:nvCxnSpPr>
          <p:spPr>
            <a:xfrm rot="10800000" flipV="1">
              <a:off x="4565830" y="2879577"/>
              <a:ext cx="2250250" cy="912879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bg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A50E43B-BBA1-4716-9DE5-AFDD65615736}"/>
                </a:ext>
              </a:extLst>
            </p:cNvPr>
            <p:cNvSpPr txBox="1"/>
            <p:nvPr/>
          </p:nvSpPr>
          <p:spPr>
            <a:xfrm>
              <a:off x="6960321" y="2694911"/>
              <a:ext cx="1015021" cy="3693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i-FI" dirty="0"/>
                <a:t>⌀=8 mm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5C237BA-262D-4937-8602-FFE2876C153B}"/>
                </a:ext>
              </a:extLst>
            </p:cNvPr>
            <p:cNvSpPr txBox="1"/>
            <p:nvPr/>
          </p:nvSpPr>
          <p:spPr>
            <a:xfrm>
              <a:off x="6781426" y="5115242"/>
              <a:ext cx="1569660" cy="369332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i-FI" dirty="0"/>
                <a:t>Target Wheel</a:t>
              </a:r>
              <a:endParaRPr lang="en-GB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C0D318-8651-41C9-AEFF-DB08E3D83C0E}"/>
                </a:ext>
              </a:extLst>
            </p:cNvPr>
            <p:cNvSpPr txBox="1"/>
            <p:nvPr/>
          </p:nvSpPr>
          <p:spPr>
            <a:xfrm>
              <a:off x="4646702" y="3195693"/>
              <a:ext cx="981359" cy="369332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i-FI" dirty="0" err="1"/>
                <a:t>Catcher</a:t>
              </a:r>
              <a:endParaRPr lang="en-GB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0C9240A-2D5D-4F92-8B39-690FF553C448}"/>
                </a:ext>
              </a:extLst>
            </p:cNvPr>
            <p:cNvSpPr txBox="1"/>
            <p:nvPr/>
          </p:nvSpPr>
          <p:spPr>
            <a:xfrm>
              <a:off x="2192543" y="3365863"/>
              <a:ext cx="1555234" cy="369332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i-FI" dirty="0" err="1"/>
                <a:t>Transfer</a:t>
              </a:r>
              <a:r>
                <a:rPr lang="fi-FI" dirty="0"/>
                <a:t> </a:t>
              </a:r>
              <a:r>
                <a:rPr lang="fi-FI" dirty="0" err="1"/>
                <a:t>tube</a:t>
              </a:r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662BC5E-F26A-4E72-BD96-AD115356BC9F}"/>
                </a:ext>
              </a:extLst>
            </p:cNvPr>
            <p:cNvSpPr txBox="1"/>
            <p:nvPr/>
          </p:nvSpPr>
          <p:spPr>
            <a:xfrm rot="5400000">
              <a:off x="3787769" y="5746567"/>
              <a:ext cx="1584088" cy="369332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i-FI" dirty="0" err="1"/>
                <a:t>Primary</a:t>
              </a:r>
              <a:r>
                <a:rPr lang="fi-FI" dirty="0"/>
                <a:t> </a:t>
              </a:r>
              <a:r>
                <a:rPr lang="fi-FI" dirty="0" err="1"/>
                <a:t>beam</a:t>
              </a:r>
              <a:endParaRPr lang="en-GB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6F3E57-D49E-4D98-B9EA-37BFDFB30BCF}"/>
                </a:ext>
              </a:extLst>
            </p:cNvPr>
            <p:cNvSpPr txBox="1"/>
            <p:nvPr/>
          </p:nvSpPr>
          <p:spPr>
            <a:xfrm rot="5400000">
              <a:off x="4124363" y="4089074"/>
              <a:ext cx="902811" cy="369332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i-FI" dirty="0" err="1"/>
                <a:t>Recoils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6668909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D11EF-27D0-456A-978F-23C4FD13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5747C-52ED-487C-8830-B7D6CC8CC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In-source laser spectroscopy of </a:t>
            </a:r>
            <a:r>
              <a:rPr lang="en-GB" baseline="30000" dirty="0"/>
              <a:t>96</a:t>
            </a:r>
            <a:r>
              <a:rPr lang="en-GB" dirty="0"/>
              <a:t>Ag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17684-F2C2-4145-948D-C899A279164D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53B88-761A-4C50-A850-6CB0184E3EA6}"/>
              </a:ext>
            </a:extLst>
          </p:cNvPr>
          <p:cNvSpPr txBox="1"/>
          <p:nvPr/>
        </p:nvSpPr>
        <p:spPr>
          <a:xfrm>
            <a:off x="7443293" y="2499773"/>
            <a:ext cx="462281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Count ions as function of laser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Different gates on detector area select different nuclear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800" dirty="0"/>
              <a:t>Result: </a:t>
            </a:r>
            <a:br>
              <a:rPr lang="en-GB" sz="1800" dirty="0"/>
            </a:br>
            <a:r>
              <a:rPr lang="en-GB" sz="1800" dirty="0"/>
              <a:t>Ultra clean background conditions </a:t>
            </a:r>
          </a:p>
          <a:p>
            <a:br>
              <a:rPr lang="en-US" sz="1800" baseline="30000" dirty="0"/>
            </a:br>
            <a:r>
              <a:rPr lang="en-US" sz="1800" baseline="30000" dirty="0"/>
              <a:t>96</a:t>
            </a:r>
            <a:r>
              <a:rPr lang="en-US" sz="1800" dirty="0"/>
              <a:t>Ag studied with an ”on resonance” detection rate of </a:t>
            </a:r>
            <a:r>
              <a:rPr lang="en-US" sz="1800" b="1" dirty="0">
                <a:solidFill>
                  <a:srgbClr val="FF0000"/>
                </a:solidFill>
              </a:rPr>
              <a:t>1 ion per 5 mins</a:t>
            </a:r>
          </a:p>
          <a:p>
            <a:br>
              <a:rPr lang="en-US" sz="1800" dirty="0"/>
            </a:br>
            <a:r>
              <a:rPr lang="en-US" sz="1800" dirty="0"/>
              <a:t>Demonstrated for </a:t>
            </a:r>
            <a:r>
              <a:rPr lang="en-US" sz="1800" baseline="30000" dirty="0"/>
              <a:t>95</a:t>
            </a:r>
            <a:r>
              <a:rPr lang="en-US" sz="1800" dirty="0"/>
              <a:t>Ag, too!</a:t>
            </a:r>
            <a:endParaRPr lang="en-GB" sz="1800" dirty="0"/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0BBEB7F5-4B11-462F-9221-DC76F05D4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1289882"/>
            <a:ext cx="5848425" cy="36951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98193-C8FB-4D9E-A72F-A667E94E02C5}"/>
              </a:ext>
            </a:extLst>
          </p:cNvPr>
          <p:cNvSpPr txBox="1"/>
          <p:nvPr/>
        </p:nvSpPr>
        <p:spPr>
          <a:xfrm>
            <a:off x="7307118" y="1626007"/>
            <a:ext cx="4487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Laser ionization spectroscopy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Detection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214D51-6BE6-4922-93BD-149ED983E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427866"/>
            <a:ext cx="6870890" cy="51531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579A8D-75BD-4137-9617-F16CFD297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06" y="427866"/>
            <a:ext cx="4592789" cy="61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410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B36B3A-12DF-47C2-8E8D-3987A474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68755E-6E7E-491A-AE62-DAF1D80B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In-source laser spectroscopy of </a:t>
            </a:r>
            <a:r>
              <a:rPr lang="en-GB" baseline="30000" dirty="0"/>
              <a:t>96</a:t>
            </a:r>
            <a:r>
              <a:rPr lang="en-GB" dirty="0"/>
              <a:t>Ag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F0D88-8AED-42FC-A45D-F670A9E30222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0D1F6E-025A-4A9D-A473-43019472E693}"/>
              </a:ext>
            </a:extLst>
          </p:cNvPr>
          <p:cNvSpPr/>
          <p:nvPr/>
        </p:nvSpPr>
        <p:spPr>
          <a:xfrm>
            <a:off x="296456" y="1612754"/>
            <a:ext cx="1107346" cy="70788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B86D6-1A0A-4530-A98D-503CE2EEACC0}"/>
              </a:ext>
            </a:extLst>
          </p:cNvPr>
          <p:cNvSpPr txBox="1"/>
          <p:nvPr/>
        </p:nvSpPr>
        <p:spPr>
          <a:xfrm>
            <a:off x="6798366" y="1626007"/>
            <a:ext cx="516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1. Production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2.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Laser ionization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Possible to measure dipole moments and radii because the S</a:t>
            </a:r>
            <a:r>
              <a:rPr lang="en-GB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1/2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ground-state of silver possesses a very large A/</a:t>
            </a:r>
            <a:r>
              <a:rPr lang="el-GR" dirty="0"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-ratio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CA632-7574-4292-9BFA-90E1FD28EC4E}"/>
              </a:ext>
            </a:extLst>
          </p:cNvPr>
          <p:cNvGrpSpPr/>
          <p:nvPr/>
        </p:nvGrpSpPr>
        <p:grpSpPr>
          <a:xfrm>
            <a:off x="296456" y="1289882"/>
            <a:ext cx="5799545" cy="2751092"/>
            <a:chOff x="296456" y="1289882"/>
            <a:chExt cx="5799545" cy="2751092"/>
          </a:xfrm>
        </p:grpSpPr>
        <p:pic>
          <p:nvPicPr>
            <p:cNvPr id="7" name="Content Placeholder 13">
              <a:extLst>
                <a:ext uri="{FF2B5EF4-FFF2-40B4-BE49-F238E27FC236}">
                  <a16:creationId xmlns:a16="http://schemas.microsoft.com/office/drawing/2014/main" id="{225EACD0-6A4C-4A06-9A13-EF212BD63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44" b="50159"/>
            <a:stretch/>
          </p:blipFill>
          <p:spPr>
            <a:xfrm>
              <a:off x="436229" y="1289882"/>
              <a:ext cx="5659772" cy="26460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3BB7CE-4A72-457F-96B6-DE2CCF0830DF}"/>
                </a:ext>
              </a:extLst>
            </p:cNvPr>
            <p:cNvSpPr/>
            <p:nvPr/>
          </p:nvSpPr>
          <p:spPr>
            <a:xfrm>
              <a:off x="296456" y="2888974"/>
              <a:ext cx="4527335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</p:spTree>
    <p:extLst>
      <p:ext uri="{BB962C8B-B14F-4D97-AF65-F5344CB8AC3E}">
        <p14:creationId xmlns:p14="http://schemas.microsoft.com/office/powerpoint/2010/main" val="333849627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4F07D1-F024-4187-BF17-901A35B0F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4EBF5-66EE-4B50-BE10-B446FE0A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B2216E-CEE8-4E20-8162-B123FAF1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In-source laser spectroscopy of </a:t>
            </a:r>
            <a:r>
              <a:rPr lang="en-GB" baseline="30000" dirty="0"/>
              <a:t>96</a:t>
            </a:r>
            <a:r>
              <a:rPr lang="en-GB" dirty="0"/>
              <a:t>Ag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1EDBB-E875-4B93-AEDF-7DD709845151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7F959-80DD-49E7-AB80-81C34A09FA6D}"/>
              </a:ext>
            </a:extLst>
          </p:cNvPr>
          <p:cNvSpPr txBox="1"/>
          <p:nvPr/>
        </p:nvSpPr>
        <p:spPr>
          <a:xfrm>
            <a:off x="7307118" y="1626007"/>
            <a:ext cx="448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Laser ionization spectroscopy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7F236-A18F-4CE2-A082-9B486BCFA645}"/>
              </a:ext>
            </a:extLst>
          </p:cNvPr>
          <p:cNvSpPr txBox="1"/>
          <p:nvPr/>
        </p:nvSpPr>
        <p:spPr>
          <a:xfrm>
            <a:off x="7307118" y="3411828"/>
            <a:ext cx="4752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3. Detection and removal of contaminants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Ions are injected into Penning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Excitations of the ion motion in the trap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Kick out isobars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States in silver land on different areas of 2D-MCP detector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79AFF15D-14C9-4FCD-8B36-0BAE4FD593C3}"/>
              </a:ext>
            </a:extLst>
          </p:cNvPr>
          <p:cNvCxnSpPr>
            <a:cxnSpLocks/>
          </p:cNvCxnSpPr>
          <p:nvPr/>
        </p:nvCxnSpPr>
        <p:spPr>
          <a:xfrm>
            <a:off x="6411134" y="2834000"/>
            <a:ext cx="657445" cy="87144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B45C44-AC9E-4D4C-B872-45DC4E3D8D60}"/>
              </a:ext>
            </a:extLst>
          </p:cNvPr>
          <p:cNvGrpSpPr/>
          <p:nvPr/>
        </p:nvGrpSpPr>
        <p:grpSpPr>
          <a:xfrm>
            <a:off x="397079" y="1289883"/>
            <a:ext cx="5887574" cy="2334587"/>
            <a:chOff x="397079" y="1289883"/>
            <a:chExt cx="5887574" cy="2334587"/>
          </a:xfrm>
        </p:grpSpPr>
        <p:pic>
          <p:nvPicPr>
            <p:cNvPr id="9" name="Content Placeholder 13">
              <a:extLst>
                <a:ext uri="{FF2B5EF4-FFF2-40B4-BE49-F238E27FC236}">
                  <a16:creationId xmlns:a16="http://schemas.microsoft.com/office/drawing/2014/main" id="{1F078344-D775-41D8-99CD-30CA21B6A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31"/>
            <a:stretch/>
          </p:blipFill>
          <p:spPr>
            <a:xfrm>
              <a:off x="436228" y="1289883"/>
              <a:ext cx="5848425" cy="204966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CE129A-7143-4C67-B22E-5868D0AED0D0}"/>
                </a:ext>
              </a:extLst>
            </p:cNvPr>
            <p:cNvSpPr/>
            <p:nvPr/>
          </p:nvSpPr>
          <p:spPr>
            <a:xfrm>
              <a:off x="397079" y="2382548"/>
              <a:ext cx="3068364" cy="1241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C3076997-0C2C-49E3-8CA4-825C5FEFEBE7}"/>
              </a:ext>
            </a:extLst>
          </p:cNvPr>
          <p:cNvSpPr/>
          <p:nvPr/>
        </p:nvSpPr>
        <p:spPr>
          <a:xfrm>
            <a:off x="5303788" y="2287667"/>
            <a:ext cx="1107346" cy="109266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272409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D11EF-27D0-456A-978F-23C4FD13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5747C-52ED-487C-8830-B7D6CC8CC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In-source laser spectroscopy of </a:t>
            </a:r>
            <a:r>
              <a:rPr lang="en-GB" baseline="30000" dirty="0"/>
              <a:t>96</a:t>
            </a:r>
            <a:r>
              <a:rPr lang="en-GB" dirty="0"/>
              <a:t>Ag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17684-F2C2-4145-948D-C899A279164D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53B88-761A-4C50-A850-6CB0184E3EA6}"/>
              </a:ext>
            </a:extLst>
          </p:cNvPr>
          <p:cNvSpPr txBox="1"/>
          <p:nvPr/>
        </p:nvSpPr>
        <p:spPr>
          <a:xfrm>
            <a:off x="7443293" y="2499773"/>
            <a:ext cx="462281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Count ions as function of laser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Different gates on detector area select different nuclear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800" dirty="0"/>
              <a:t>Result: </a:t>
            </a:r>
            <a:br>
              <a:rPr lang="en-GB" sz="1800" dirty="0"/>
            </a:br>
            <a:r>
              <a:rPr lang="en-GB" sz="1800" dirty="0"/>
              <a:t>Ultra clean background conditions </a:t>
            </a:r>
          </a:p>
          <a:p>
            <a:br>
              <a:rPr lang="en-US" sz="1800" baseline="30000" dirty="0"/>
            </a:br>
            <a:r>
              <a:rPr lang="en-US" sz="1800" baseline="30000" dirty="0"/>
              <a:t>96</a:t>
            </a:r>
            <a:r>
              <a:rPr lang="en-US" sz="1800" dirty="0"/>
              <a:t>Ag studied with an ”on resonance” detection rate of </a:t>
            </a:r>
            <a:r>
              <a:rPr lang="en-US" sz="1800" b="1" dirty="0">
                <a:solidFill>
                  <a:srgbClr val="FF0000"/>
                </a:solidFill>
              </a:rPr>
              <a:t>1 ion per 5 mins</a:t>
            </a:r>
          </a:p>
          <a:p>
            <a:br>
              <a:rPr lang="en-US" sz="1800" dirty="0"/>
            </a:br>
            <a:r>
              <a:rPr lang="en-US" sz="1800" dirty="0"/>
              <a:t>Demonstrated for </a:t>
            </a:r>
            <a:r>
              <a:rPr lang="en-US" sz="1800" baseline="30000" dirty="0"/>
              <a:t>95</a:t>
            </a:r>
            <a:r>
              <a:rPr lang="en-US" sz="1800" dirty="0"/>
              <a:t>Ag, too!</a:t>
            </a:r>
            <a:endParaRPr lang="en-GB" sz="1800" dirty="0"/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0BBEB7F5-4B11-462F-9221-DC76F05D4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1289882"/>
            <a:ext cx="5848425" cy="36951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98193-C8FB-4D9E-A72F-A667E94E02C5}"/>
              </a:ext>
            </a:extLst>
          </p:cNvPr>
          <p:cNvSpPr txBox="1"/>
          <p:nvPr/>
        </p:nvSpPr>
        <p:spPr>
          <a:xfrm>
            <a:off x="7307118" y="1626007"/>
            <a:ext cx="4487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Laser ionization spectroscopy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Detection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536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D11EF-27D0-456A-978F-23C4FD13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5747C-52ED-487C-8830-B7D6CC8CC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In-source laser spectroscopy of </a:t>
            </a:r>
            <a:r>
              <a:rPr lang="en-GB" baseline="30000" dirty="0"/>
              <a:t>96</a:t>
            </a:r>
            <a:r>
              <a:rPr lang="en-GB" dirty="0"/>
              <a:t>Ag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17684-F2C2-4145-948D-C899A279164D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53B88-761A-4C50-A850-6CB0184E3EA6}"/>
              </a:ext>
            </a:extLst>
          </p:cNvPr>
          <p:cNvSpPr txBox="1"/>
          <p:nvPr/>
        </p:nvSpPr>
        <p:spPr>
          <a:xfrm>
            <a:off x="7443293" y="2499773"/>
            <a:ext cx="462281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Count ions as function of laser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Different gates on detector area select different nuclear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800" dirty="0"/>
              <a:t>Result: </a:t>
            </a:r>
            <a:br>
              <a:rPr lang="en-GB" sz="1800" dirty="0"/>
            </a:br>
            <a:r>
              <a:rPr lang="en-GB" sz="1800" dirty="0"/>
              <a:t>Ultra clean background conditions </a:t>
            </a:r>
          </a:p>
          <a:p>
            <a:br>
              <a:rPr lang="en-US" sz="1800" baseline="30000" dirty="0"/>
            </a:br>
            <a:r>
              <a:rPr lang="en-US" sz="1800" baseline="30000" dirty="0"/>
              <a:t>96</a:t>
            </a:r>
            <a:r>
              <a:rPr lang="en-US" sz="1800" dirty="0"/>
              <a:t>Ag studied with an ”on resonance” detection rate of </a:t>
            </a:r>
            <a:r>
              <a:rPr lang="en-US" sz="1800" b="1" dirty="0">
                <a:solidFill>
                  <a:srgbClr val="FF0000"/>
                </a:solidFill>
              </a:rPr>
              <a:t>1 ion per 5 mins</a:t>
            </a:r>
          </a:p>
          <a:p>
            <a:br>
              <a:rPr lang="en-US" sz="1800" dirty="0"/>
            </a:br>
            <a:r>
              <a:rPr lang="en-US" sz="1800" dirty="0"/>
              <a:t>Demonstrated for </a:t>
            </a:r>
            <a:r>
              <a:rPr lang="en-US" sz="1800" baseline="30000" dirty="0"/>
              <a:t>95</a:t>
            </a:r>
            <a:r>
              <a:rPr lang="en-US" sz="1800" dirty="0"/>
              <a:t>Ag, too!</a:t>
            </a:r>
            <a:endParaRPr lang="en-GB" sz="1800" dirty="0"/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98193-C8FB-4D9E-A72F-A667E94E02C5}"/>
              </a:ext>
            </a:extLst>
          </p:cNvPr>
          <p:cNvSpPr txBox="1"/>
          <p:nvPr/>
        </p:nvSpPr>
        <p:spPr>
          <a:xfrm>
            <a:off x="7307118" y="1626007"/>
            <a:ext cx="4487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Laser ionization spectroscopy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Detection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17B8F3-8B0E-471B-9E8C-55A7839B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476185"/>
            <a:ext cx="3600401" cy="2700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555DB5-E24D-4399-98D7-09739320FDE8}"/>
              </a:ext>
            </a:extLst>
          </p:cNvPr>
          <p:cNvSpPr txBox="1"/>
          <p:nvPr/>
        </p:nvSpPr>
        <p:spPr>
          <a:xfrm>
            <a:off x="1148297" y="1932964"/>
            <a:ext cx="331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466768-EEF4-4417-B447-F0CA5328FFE6}"/>
              </a:ext>
            </a:extLst>
          </p:cNvPr>
          <p:cNvSpPr txBox="1"/>
          <p:nvPr/>
        </p:nvSpPr>
        <p:spPr>
          <a:xfrm>
            <a:off x="1802296" y="1326684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baseline="30000" dirty="0"/>
              <a:t>95</a:t>
            </a:r>
            <a:r>
              <a:rPr lang="en-GB" sz="2800" b="1" dirty="0"/>
              <a:t>Ag</a:t>
            </a:r>
            <a:endParaRPr lang="LID4096" sz="2800" b="1" dirty="0"/>
          </a:p>
        </p:txBody>
      </p:sp>
    </p:spTree>
    <p:extLst>
      <p:ext uri="{BB962C8B-B14F-4D97-AF65-F5344CB8AC3E}">
        <p14:creationId xmlns:p14="http://schemas.microsoft.com/office/powerpoint/2010/main" val="426512800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066615-628D-426B-A818-06939C2F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236</a:t>
            </a:fld>
            <a:endParaRPr lang="nl-NL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B117609-1E80-48C2-942B-367C03432798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GB" dirty="0"/>
              <a:t>In-source laser spectroscopy of </a:t>
            </a:r>
            <a:r>
              <a:rPr lang="en-GB" baseline="30000" dirty="0"/>
              <a:t>96</a:t>
            </a:r>
            <a:r>
              <a:rPr lang="en-GB" dirty="0"/>
              <a:t>Ag</a:t>
            </a:r>
          </a:p>
        </p:txBody>
      </p:sp>
      <p:pic>
        <p:nvPicPr>
          <p:cNvPr id="6" name="Content Placeholder 7" descr="Screen Clipping">
            <a:extLst>
              <a:ext uri="{FF2B5EF4-FFF2-40B4-BE49-F238E27FC236}">
                <a16:creationId xmlns:a16="http://schemas.microsoft.com/office/drawing/2014/main" id="{A815785A-517A-43D9-B0C5-99525482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"/>
          <a:stretch/>
        </p:blipFill>
        <p:spPr>
          <a:xfrm>
            <a:off x="6864618" y="4104436"/>
            <a:ext cx="4846874" cy="2370735"/>
          </a:xfrm>
          <a:prstGeom prst="rect">
            <a:avLst/>
          </a:prstGeom>
        </p:spPr>
      </p:pic>
      <p:pic>
        <p:nvPicPr>
          <p:cNvPr id="7" name="Content Placeholder 3" descr="Screen Clipping">
            <a:extLst>
              <a:ext uri="{FF2B5EF4-FFF2-40B4-BE49-F238E27FC236}">
                <a16:creationId xmlns:a16="http://schemas.microsoft.com/office/drawing/2014/main" id="{7FA9C3CA-3970-4952-A684-9370AAA38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91" y="1774947"/>
            <a:ext cx="4752496" cy="23376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5CD4C3-94E7-486A-8D6C-F0DAE2D13E22}"/>
              </a:ext>
            </a:extLst>
          </p:cNvPr>
          <p:cNvSpPr txBox="1">
            <a:spLocks/>
          </p:cNvSpPr>
          <p:nvPr/>
        </p:nvSpPr>
        <p:spPr>
          <a:xfrm>
            <a:off x="609600" y="1471964"/>
            <a:ext cx="5384800" cy="4557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Closest crossing of N=50 in this region to date</a:t>
            </a:r>
          </a:p>
          <a:p>
            <a:pPr lvl="1"/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closest: Mo (</a:t>
            </a:r>
            <a:r>
              <a:rPr lang="en-US" sz="1800" i="1" dirty="0"/>
              <a:t>Z</a:t>
            </a:r>
            <a:r>
              <a:rPr lang="en-US" sz="1800" dirty="0"/>
              <a:t>=42)</a:t>
            </a:r>
          </a:p>
          <a:p>
            <a:r>
              <a:rPr lang="en-US" sz="2000" dirty="0"/>
              <a:t>Event rate at the end of Penning trap: 0.005 events/s</a:t>
            </a:r>
          </a:p>
          <a:p>
            <a:r>
              <a:rPr lang="en-US" sz="2000" dirty="0"/>
              <a:t>Background rate: … 0?</a:t>
            </a:r>
          </a:p>
          <a:p>
            <a:endParaRPr lang="en-US" sz="2000" dirty="0"/>
          </a:p>
          <a:p>
            <a:r>
              <a:rPr lang="en-US" sz="2000" dirty="0"/>
              <a:t>Remarkably sharp increase in radius observed</a:t>
            </a:r>
          </a:p>
          <a:p>
            <a:pPr lvl="1"/>
            <a:r>
              <a:rPr lang="en-US" sz="1800" dirty="0"/>
              <a:t>Comparison to state-of-the-art nuclear </a:t>
            </a:r>
            <a:r>
              <a:rPr lang="en-US" sz="1800" dirty="0" err="1"/>
              <a:t>Fayans</a:t>
            </a:r>
            <a:r>
              <a:rPr lang="en-US" sz="1800" dirty="0"/>
              <a:t> DFT is ongoing – but seems hard to explain with current theoretical tools</a:t>
            </a:r>
            <a:endParaRPr lang="en-GB" sz="1800" dirty="0"/>
          </a:p>
        </p:txBody>
      </p:sp>
      <p:sp>
        <p:nvSpPr>
          <p:cNvPr id="9" name="Bent Arrow 9">
            <a:extLst>
              <a:ext uri="{FF2B5EF4-FFF2-40B4-BE49-F238E27FC236}">
                <a16:creationId xmlns:a16="http://schemas.microsoft.com/office/drawing/2014/main" id="{131B7FDD-80CA-4C6D-A0B9-35FE6EC04DC8}"/>
              </a:ext>
            </a:extLst>
          </p:cNvPr>
          <p:cNvSpPr/>
          <p:nvPr/>
        </p:nvSpPr>
        <p:spPr>
          <a:xfrm rot="20311762">
            <a:off x="7799213" y="4723264"/>
            <a:ext cx="547436" cy="659096"/>
          </a:xfrm>
          <a:prstGeom prst="bentArrow">
            <a:avLst>
              <a:gd name="adj1" fmla="val 28249"/>
              <a:gd name="adj2" fmla="val 31772"/>
              <a:gd name="adj3" fmla="val 25000"/>
              <a:gd name="adj4" fmla="val 6987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A0419-76A7-45CA-8295-B0FCC01B8B41}"/>
              </a:ext>
            </a:extLst>
          </p:cNvPr>
          <p:cNvSpPr txBox="1"/>
          <p:nvPr/>
        </p:nvSpPr>
        <p:spPr>
          <a:xfrm>
            <a:off x="-40693" y="6515233"/>
            <a:ext cx="658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M. </a:t>
            </a:r>
            <a:r>
              <a:rPr lang="en-GB" sz="1600" dirty="0" err="1">
                <a:solidFill>
                  <a:schemeClr val="bg1"/>
                </a:solidFill>
              </a:rPr>
              <a:t>Reponen</a:t>
            </a:r>
            <a:r>
              <a:rPr lang="en-GB" sz="1600" dirty="0">
                <a:solidFill>
                  <a:schemeClr val="bg1"/>
                </a:solidFill>
              </a:rPr>
              <a:t>, R. P. de Groote et al, 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Communications 12 (1), 1-8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4690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10534B-E527-44EF-9462-9E6027201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0DEB04-FF56-3206-67FC-1C5CF241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3BF59F-6221-DC9A-F965-4BEEF3DC7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8458286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A7DC0F3D-8093-4293-B85A-EADDFB917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643" y="261257"/>
            <a:ext cx="7078436" cy="65121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99A083-EFD7-41FB-BA6E-116616BC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>
                <a:spcAft>
                  <a:spcPts val="600"/>
                </a:spcAft>
              </a:pPr>
              <a:t>238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983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E1DAF-00D1-45F9-9DA0-27D1A7D6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F8237-3F19-46E0-B162-F7E41FA8D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isotope-dependent hyperfine structure of the atom + nucleus!</a:t>
            </a:r>
            <a:endParaRPr lang="LID4096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A8CE235-27E9-42A7-9C84-BF92F7AE411E}"/>
              </a:ext>
            </a:extLst>
          </p:cNvPr>
          <p:cNvGrpSpPr/>
          <p:nvPr/>
        </p:nvGrpSpPr>
        <p:grpSpPr>
          <a:xfrm>
            <a:off x="832255" y="1355498"/>
            <a:ext cx="4863423" cy="4624085"/>
            <a:chOff x="1062873" y="1368501"/>
            <a:chExt cx="4863423" cy="4624085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A23831F6-9D3B-4AB9-8A53-720B3FF8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2873" y="1368501"/>
              <a:ext cx="4863423" cy="183848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AB052FC5-AAB8-47A5-AFBF-9991BCF0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873" y="3429000"/>
              <a:ext cx="1857292" cy="2563586"/>
            </a:xfrm>
            <a:prstGeom prst="rect">
              <a:avLst/>
            </a:prstGeom>
          </p:spPr>
        </p:pic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5B6AB869-548E-40FF-8DAC-E933892A14D0}"/>
                </a:ext>
              </a:extLst>
            </p:cNvPr>
            <p:cNvGrpSpPr/>
            <p:nvPr/>
          </p:nvGrpSpPr>
          <p:grpSpPr>
            <a:xfrm>
              <a:off x="3338892" y="3404280"/>
              <a:ext cx="2262757" cy="2509104"/>
              <a:chOff x="2398257" y="3382808"/>
              <a:chExt cx="2262757" cy="2509104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ABD20287-8380-4050-B781-0E67C2DF9B8B}"/>
                  </a:ext>
                </a:extLst>
              </p:cNvPr>
              <p:cNvGrpSpPr/>
              <p:nvPr/>
            </p:nvGrpSpPr>
            <p:grpSpPr>
              <a:xfrm>
                <a:off x="2398257" y="3382808"/>
                <a:ext cx="2262757" cy="1948848"/>
                <a:chOff x="3598384" y="3295031"/>
                <a:chExt cx="1648055" cy="1419423"/>
              </a:xfrm>
            </p:grpSpPr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38CC4B84-0B4D-4898-ACDA-0FACD9F95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98384" y="3295031"/>
                  <a:ext cx="1648055" cy="1419423"/>
                </a:xfrm>
                <a:prstGeom prst="rect">
                  <a:avLst/>
                </a:prstGeom>
              </p:spPr>
            </p:pic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DF44C06-3F90-4EE1-A4D6-20234C1FF62A}"/>
                    </a:ext>
                  </a:extLst>
                </p:cNvPr>
                <p:cNvSpPr/>
                <p:nvPr/>
              </p:nvSpPr>
              <p:spPr>
                <a:xfrm>
                  <a:off x="4093924" y="4431110"/>
                  <a:ext cx="159026" cy="1740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</p:grpSp>
          <p:sp>
            <p:nvSpPr>
              <p:cNvPr id="125" name="Left Brace 124">
                <a:extLst>
                  <a:ext uri="{FF2B5EF4-FFF2-40B4-BE49-F238E27FC236}">
                    <a16:creationId xmlns:a16="http://schemas.microsoft.com/office/drawing/2014/main" id="{55ADCEBC-D8D8-43B0-888C-C19E2D6D8616}"/>
                  </a:ext>
                </a:extLst>
              </p:cNvPr>
              <p:cNvSpPr/>
              <p:nvPr/>
            </p:nvSpPr>
            <p:spPr>
              <a:xfrm rot="16200000">
                <a:off x="3591948" y="4667193"/>
                <a:ext cx="302078" cy="1408695"/>
              </a:xfrm>
              <a:prstGeom prst="leftBrace">
                <a:avLst>
                  <a:gd name="adj1" fmla="val 27252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BB1F05E-37AD-4AA6-9EA6-B8D2E7B1904E}"/>
                  </a:ext>
                </a:extLst>
              </p:cNvPr>
              <p:cNvSpPr txBox="1"/>
              <p:nvPr/>
            </p:nvSpPr>
            <p:spPr>
              <a:xfrm>
                <a:off x="2746432" y="5522580"/>
                <a:ext cx="19030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Nuclear x atomic</a:t>
                </a:r>
                <a:endParaRPr lang="LID4096" dirty="0"/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CB10F82-60C8-496E-A6F9-3FE0CFA8CECE}"/>
              </a:ext>
            </a:extLst>
          </p:cNvPr>
          <p:cNvGrpSpPr/>
          <p:nvPr/>
        </p:nvGrpSpPr>
        <p:grpSpPr>
          <a:xfrm>
            <a:off x="7234421" y="1498295"/>
            <a:ext cx="4049712" cy="3979087"/>
            <a:chOff x="6939933" y="1744764"/>
            <a:chExt cx="4049712" cy="3979087"/>
          </a:xfrm>
        </p:grpSpPr>
        <p:grpSp>
          <p:nvGrpSpPr>
            <p:cNvPr id="79" name="Group 7">
              <a:extLst>
                <a:ext uri="{FF2B5EF4-FFF2-40B4-BE49-F238E27FC236}">
                  <a16:creationId xmlns:a16="http://schemas.microsoft.com/office/drawing/2014/main" id="{88579692-B9F2-4DCF-A589-4F9F6ECAE1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9933" y="1744764"/>
              <a:ext cx="4049712" cy="3352800"/>
              <a:chOff x="311" y="1776"/>
              <a:chExt cx="2551" cy="2112"/>
            </a:xfrm>
          </p:grpSpPr>
          <p:sp>
            <p:nvSpPr>
              <p:cNvPr id="80" name="Line 8">
                <a:extLst>
                  <a:ext uri="{FF2B5EF4-FFF2-40B4-BE49-F238E27FC236}">
                    <a16:creationId xmlns:a16="http://schemas.microsoft.com/office/drawing/2014/main" id="{D3625FEA-B2E9-44CB-A8D5-8637F49CAC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" y="2874"/>
                <a:ext cx="6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Line 9">
                <a:extLst>
                  <a:ext uri="{FF2B5EF4-FFF2-40B4-BE49-F238E27FC236}">
                    <a16:creationId xmlns:a16="http://schemas.microsoft.com/office/drawing/2014/main" id="{B032C6C7-F7BC-43F0-9362-51A55C569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7" y="2064"/>
                <a:ext cx="226" cy="8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" name="Line 10">
                <a:extLst>
                  <a:ext uri="{FF2B5EF4-FFF2-40B4-BE49-F238E27FC236}">
                    <a16:creationId xmlns:a16="http://schemas.microsoft.com/office/drawing/2014/main" id="{7660702F-8590-428C-A922-240BA54B65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7" y="2874"/>
                <a:ext cx="130" cy="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" name="Line 11">
                <a:extLst>
                  <a:ext uri="{FF2B5EF4-FFF2-40B4-BE49-F238E27FC236}">
                    <a16:creationId xmlns:a16="http://schemas.microsoft.com/office/drawing/2014/main" id="{25F4D9FF-DCEB-4A1A-A3D1-A5CA5BAB10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7" y="2874"/>
                <a:ext cx="205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" name="Line 12">
                <a:extLst>
                  <a:ext uri="{FF2B5EF4-FFF2-40B4-BE49-F238E27FC236}">
                    <a16:creationId xmlns:a16="http://schemas.microsoft.com/office/drawing/2014/main" id="{19822103-8534-49B2-AA32-FB8A93F84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3" y="2064"/>
                <a:ext cx="61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5" name="Line 13">
                <a:extLst>
                  <a:ext uri="{FF2B5EF4-FFF2-40B4-BE49-F238E27FC236}">
                    <a16:creationId xmlns:a16="http://schemas.microsoft.com/office/drawing/2014/main" id="{2F5E076D-9117-404C-B155-B8681ABAD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7" y="3024"/>
                <a:ext cx="6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6" name="Line 14">
                <a:extLst>
                  <a:ext uri="{FF2B5EF4-FFF2-40B4-BE49-F238E27FC236}">
                    <a16:creationId xmlns:a16="http://schemas.microsoft.com/office/drawing/2014/main" id="{E1863CC9-5753-4ED4-8565-AAC30873E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3600"/>
                <a:ext cx="61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7" name="Line 15">
                <a:extLst>
                  <a:ext uri="{FF2B5EF4-FFF2-40B4-BE49-F238E27FC236}">
                    <a16:creationId xmlns:a16="http://schemas.microsoft.com/office/drawing/2014/main" id="{82274696-DA46-4521-8D3B-02A07398F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7" y="2016"/>
                <a:ext cx="17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8" name="Line 16">
                <a:extLst>
                  <a:ext uri="{FF2B5EF4-FFF2-40B4-BE49-F238E27FC236}">
                    <a16:creationId xmlns:a16="http://schemas.microsoft.com/office/drawing/2014/main" id="{D8ABF179-6660-4478-9EA2-DFCD0A4C2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5" y="2016"/>
                <a:ext cx="6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Line 17">
                <a:extLst>
                  <a:ext uri="{FF2B5EF4-FFF2-40B4-BE49-F238E27FC236}">
                    <a16:creationId xmlns:a16="http://schemas.microsoft.com/office/drawing/2014/main" id="{EE2D79FA-BC0B-4A97-A37E-DF8E28EAB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" y="3024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0" name="Line 18">
                <a:extLst>
                  <a:ext uri="{FF2B5EF4-FFF2-40B4-BE49-F238E27FC236}">
                    <a16:creationId xmlns:a16="http://schemas.microsoft.com/office/drawing/2014/main" id="{D18828BF-AC2C-4AC7-90E8-B77BD9229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3" y="3216"/>
                <a:ext cx="75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19">
                <a:extLst>
                  <a:ext uri="{FF2B5EF4-FFF2-40B4-BE49-F238E27FC236}">
                    <a16:creationId xmlns:a16="http://schemas.microsoft.com/office/drawing/2014/main" id="{6BBB885E-0E1B-4878-BF4C-A15AB8D7E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0" y="3402"/>
                <a:ext cx="137" cy="1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2" name="Line 20">
                <a:extLst>
                  <a:ext uri="{FF2B5EF4-FFF2-40B4-BE49-F238E27FC236}">
                    <a16:creationId xmlns:a16="http://schemas.microsoft.com/office/drawing/2014/main" id="{50F5AC4B-B285-4FA7-9C04-D098EC7265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7" y="3402"/>
                <a:ext cx="75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3" name="Text Box 21">
                <a:extLst>
                  <a:ext uri="{FF2B5EF4-FFF2-40B4-BE49-F238E27FC236}">
                    <a16:creationId xmlns:a16="http://schemas.microsoft.com/office/drawing/2014/main" id="{8F79201B-C9E9-48D8-8623-34860CD8C0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" y="2640"/>
                <a:ext cx="34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dirty="0">
                    <a:cs typeface="Arial" pitchFamily="34" charset="0"/>
                  </a:rPr>
                  <a:t>E(J)</a:t>
                </a:r>
              </a:p>
            </p:txBody>
          </p:sp>
          <p:sp>
            <p:nvSpPr>
              <p:cNvPr id="94" name="Text Box 23">
                <a:extLst>
                  <a:ext uri="{FF2B5EF4-FFF2-40B4-BE49-F238E27FC236}">
                    <a16:creationId xmlns:a16="http://schemas.microsoft.com/office/drawing/2014/main" id="{14E86132-B556-4332-A27D-115CE24348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6" y="2064"/>
                <a:ext cx="38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dirty="0">
                    <a:cs typeface="Arial" pitchFamily="34" charset="0"/>
                  </a:rPr>
                  <a:t>F=5/2</a:t>
                </a:r>
              </a:p>
            </p:txBody>
          </p:sp>
          <p:sp>
            <p:nvSpPr>
              <p:cNvPr id="95" name="Text Box 24">
                <a:extLst>
                  <a:ext uri="{FF2B5EF4-FFF2-40B4-BE49-F238E27FC236}">
                    <a16:creationId xmlns:a16="http://schemas.microsoft.com/office/drawing/2014/main" id="{0BBDC1F8-7624-47F6-A04D-595364C4C1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7" y="3018"/>
                <a:ext cx="38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dirty="0">
                    <a:cs typeface="Arial" pitchFamily="34" charset="0"/>
                  </a:rPr>
                  <a:t>F=3/2</a:t>
                </a:r>
              </a:p>
            </p:txBody>
          </p:sp>
          <p:sp>
            <p:nvSpPr>
              <p:cNvPr id="96" name="Text Box 25">
                <a:extLst>
                  <a:ext uri="{FF2B5EF4-FFF2-40B4-BE49-F238E27FC236}">
                    <a16:creationId xmlns:a16="http://schemas.microsoft.com/office/drawing/2014/main" id="{C2F6BAA3-3EA2-47D8-ADCB-4519D63755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6" y="3600"/>
                <a:ext cx="38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dirty="0">
                    <a:cs typeface="Arial" pitchFamily="34" charset="0"/>
                  </a:rPr>
                  <a:t>F=1/2</a:t>
                </a:r>
              </a:p>
            </p:txBody>
          </p:sp>
          <p:sp>
            <p:nvSpPr>
              <p:cNvPr id="97" name="Text Box 26">
                <a:extLst>
                  <a:ext uri="{FF2B5EF4-FFF2-40B4-BE49-F238E27FC236}">
                    <a16:creationId xmlns:a16="http://schemas.microsoft.com/office/drawing/2014/main" id="{D0B08E45-159C-4878-9EA2-B1F0C3BBC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5" y="2448"/>
                <a:ext cx="3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5/2 A</a:t>
                </a:r>
              </a:p>
            </p:txBody>
          </p:sp>
          <p:sp>
            <p:nvSpPr>
              <p:cNvPr id="98" name="Text Box 27">
                <a:extLst>
                  <a:ext uri="{FF2B5EF4-FFF2-40B4-BE49-F238E27FC236}">
                    <a16:creationId xmlns:a16="http://schemas.microsoft.com/office/drawing/2014/main" id="{2E696484-91F3-47D6-8296-AAB1D4248E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5" y="3216"/>
                <a:ext cx="3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3/2 A</a:t>
                </a:r>
              </a:p>
            </p:txBody>
          </p:sp>
          <p:sp>
            <p:nvSpPr>
              <p:cNvPr id="99" name="Line 28">
                <a:extLst>
                  <a:ext uri="{FF2B5EF4-FFF2-40B4-BE49-F238E27FC236}">
                    <a16:creationId xmlns:a16="http://schemas.microsoft.com/office/drawing/2014/main" id="{31DB64F8-3300-4B95-8627-251240FF2D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9" y="211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29">
                <a:extLst>
                  <a:ext uri="{FF2B5EF4-FFF2-40B4-BE49-F238E27FC236}">
                    <a16:creationId xmlns:a16="http://schemas.microsoft.com/office/drawing/2014/main" id="{31D283C2-E875-4F42-99E1-C26A2C2CB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9" y="259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1" name="Line 30">
                <a:extLst>
                  <a:ext uri="{FF2B5EF4-FFF2-40B4-BE49-F238E27FC236}">
                    <a16:creationId xmlns:a16="http://schemas.microsoft.com/office/drawing/2014/main" id="{427C834B-322F-4AC8-AC40-C979D9FF4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9" y="302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" name="Line 31">
                <a:extLst>
                  <a:ext uri="{FF2B5EF4-FFF2-40B4-BE49-F238E27FC236}">
                    <a16:creationId xmlns:a16="http://schemas.microsoft.com/office/drawing/2014/main" id="{52D9D88B-58EB-4786-87D4-D227BC3946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9" y="336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Line 32">
                <a:extLst>
                  <a:ext uri="{FF2B5EF4-FFF2-40B4-BE49-F238E27FC236}">
                    <a16:creationId xmlns:a16="http://schemas.microsoft.com/office/drawing/2014/main" id="{97892284-7488-43F0-BAD1-38F1FAEB1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7" y="2064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Line 33">
                <a:extLst>
                  <a:ext uri="{FF2B5EF4-FFF2-40B4-BE49-F238E27FC236}">
                    <a16:creationId xmlns:a16="http://schemas.microsoft.com/office/drawing/2014/main" id="{B0D4AC9A-FFC8-41FA-A656-FAEB2B421C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7" y="3024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5" name="Line 34">
                <a:extLst>
                  <a:ext uri="{FF2B5EF4-FFF2-40B4-BE49-F238E27FC236}">
                    <a16:creationId xmlns:a16="http://schemas.microsoft.com/office/drawing/2014/main" id="{89693743-9A2C-4C9A-895B-489CA8818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7" y="3600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6" name="Line 35">
                <a:extLst>
                  <a:ext uri="{FF2B5EF4-FFF2-40B4-BE49-F238E27FC236}">
                    <a16:creationId xmlns:a16="http://schemas.microsoft.com/office/drawing/2014/main" id="{FF7CFCBD-1129-4BF1-AE61-647E8A842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7" y="182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7" name="Line 36">
                <a:extLst>
                  <a:ext uri="{FF2B5EF4-FFF2-40B4-BE49-F238E27FC236}">
                    <a16:creationId xmlns:a16="http://schemas.microsoft.com/office/drawing/2014/main" id="{2E08EECF-C20D-4D63-9F90-A30D5D26D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7" y="2064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8" name="Line 37">
                <a:extLst>
                  <a:ext uri="{FF2B5EF4-FFF2-40B4-BE49-F238E27FC236}">
                    <a16:creationId xmlns:a16="http://schemas.microsoft.com/office/drawing/2014/main" id="{511B99A9-84EA-4D99-A0DE-E3FDF9418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7" y="2592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9" name="Line 38">
                <a:extLst>
                  <a:ext uri="{FF2B5EF4-FFF2-40B4-BE49-F238E27FC236}">
                    <a16:creationId xmlns:a16="http://schemas.microsoft.com/office/drawing/2014/main" id="{117FD7DE-E12E-447A-9AAC-6E1F48E8D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7" y="360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0" name="Line 39">
                <a:extLst>
                  <a:ext uri="{FF2B5EF4-FFF2-40B4-BE49-F238E27FC236}">
                    <a16:creationId xmlns:a16="http://schemas.microsoft.com/office/drawing/2014/main" id="{A33CC80E-CF6B-4E04-B037-7DA1B6E72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7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1" name="Text Box 40">
                <a:extLst>
                  <a:ext uri="{FF2B5EF4-FFF2-40B4-BE49-F238E27FC236}">
                    <a16:creationId xmlns:a16="http://schemas.microsoft.com/office/drawing/2014/main" id="{E7E4F50F-C7A7-457E-96AF-43CBE28CE5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9" y="3031"/>
                <a:ext cx="22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-B</a:t>
                </a:r>
              </a:p>
            </p:txBody>
          </p:sp>
          <p:sp>
            <p:nvSpPr>
              <p:cNvPr id="112" name="Text Box 41">
                <a:extLst>
                  <a:ext uri="{FF2B5EF4-FFF2-40B4-BE49-F238E27FC236}">
                    <a16:creationId xmlns:a16="http://schemas.microsoft.com/office/drawing/2014/main" id="{043218CD-8172-4A14-BFAF-7161132C39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3415"/>
                <a:ext cx="44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+5/4 B</a:t>
                </a:r>
              </a:p>
            </p:txBody>
          </p:sp>
          <p:sp>
            <p:nvSpPr>
              <p:cNvPr id="113" name="Text Box 42">
                <a:extLst>
                  <a:ext uri="{FF2B5EF4-FFF2-40B4-BE49-F238E27FC236}">
                    <a16:creationId xmlns:a16="http://schemas.microsoft.com/office/drawing/2014/main" id="{DD9C4852-0279-4FD2-B9A8-D7F5012828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7" y="1776"/>
                <a:ext cx="3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1/4 B</a:t>
                </a:r>
              </a:p>
            </p:txBody>
          </p:sp>
          <p:sp>
            <p:nvSpPr>
              <p:cNvPr id="114" name="Text Box 43">
                <a:extLst>
                  <a:ext uri="{FF2B5EF4-FFF2-40B4-BE49-F238E27FC236}">
                    <a16:creationId xmlns:a16="http://schemas.microsoft.com/office/drawing/2014/main" id="{4A39A3F7-2324-419E-9DC7-2F3422A2F0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3" y="2407"/>
                <a:ext cx="7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5/2 A + 5/4 B</a:t>
                </a:r>
              </a:p>
            </p:txBody>
          </p:sp>
          <p:sp>
            <p:nvSpPr>
              <p:cNvPr id="115" name="Text Box 44">
                <a:extLst>
                  <a:ext uri="{FF2B5EF4-FFF2-40B4-BE49-F238E27FC236}">
                    <a16:creationId xmlns:a16="http://schemas.microsoft.com/office/drawing/2014/main" id="{693844BF-A908-4599-B0CD-77831B7AC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5" y="3223"/>
                <a:ext cx="73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cs typeface="Arial" pitchFamily="34" charset="0"/>
                  </a:rPr>
                  <a:t>3/2 A - 9/4 B</a:t>
                </a: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15FAD62-62BE-483F-93CC-667C3B14C796}"/>
                </a:ext>
              </a:extLst>
            </p:cNvPr>
            <p:cNvSpPr txBox="1"/>
            <p:nvPr/>
          </p:nvSpPr>
          <p:spPr>
            <a:xfrm>
              <a:off x="8585376" y="5354519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k=1</a:t>
              </a:r>
              <a:endParaRPr lang="LID4096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90060D5-6927-4474-B1F1-CF9BB9296452}"/>
                </a:ext>
              </a:extLst>
            </p:cNvPr>
            <p:cNvSpPr txBox="1"/>
            <p:nvPr/>
          </p:nvSpPr>
          <p:spPr>
            <a:xfrm>
              <a:off x="9527132" y="5354519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k=1 and 2</a:t>
              </a:r>
              <a:endParaRPr lang="LID4096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E9132ED-8EE8-B7D5-93D2-84D8CD54FD21}"/>
              </a:ext>
            </a:extLst>
          </p:cNvPr>
          <p:cNvSpPr/>
          <p:nvPr/>
        </p:nvSpPr>
        <p:spPr>
          <a:xfrm>
            <a:off x="3833199" y="3433868"/>
            <a:ext cx="305841" cy="366407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E59082-B59C-22CE-F563-0A121EB2BFAD}"/>
              </a:ext>
            </a:extLst>
          </p:cNvPr>
          <p:cNvSpPr/>
          <p:nvPr/>
        </p:nvSpPr>
        <p:spPr>
          <a:xfrm>
            <a:off x="4065791" y="4076384"/>
            <a:ext cx="305841" cy="366407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1FACB9-1D01-9EA3-795C-6C470499D43F}"/>
              </a:ext>
            </a:extLst>
          </p:cNvPr>
          <p:cNvSpPr/>
          <p:nvPr/>
        </p:nvSpPr>
        <p:spPr>
          <a:xfrm>
            <a:off x="3985599" y="4493231"/>
            <a:ext cx="305841" cy="366407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E5C5D-6CBB-1290-E0CB-96F579C59E08}"/>
              </a:ext>
            </a:extLst>
          </p:cNvPr>
          <p:cNvSpPr/>
          <p:nvPr/>
        </p:nvSpPr>
        <p:spPr>
          <a:xfrm>
            <a:off x="3981292" y="4879231"/>
            <a:ext cx="305841" cy="366407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7D5055-7499-E7C6-9EC0-F37AAF19BED7}"/>
              </a:ext>
            </a:extLst>
          </p:cNvPr>
          <p:cNvSpPr/>
          <p:nvPr/>
        </p:nvSpPr>
        <p:spPr>
          <a:xfrm>
            <a:off x="4522258" y="3594741"/>
            <a:ext cx="628114" cy="36640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9924D5-FAE6-C8D8-65F4-D34C22F60504}"/>
              </a:ext>
            </a:extLst>
          </p:cNvPr>
          <p:cNvSpPr/>
          <p:nvPr/>
        </p:nvSpPr>
        <p:spPr>
          <a:xfrm>
            <a:off x="4535360" y="4076383"/>
            <a:ext cx="628114" cy="36640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FC1187-49F5-5DCF-4BFC-3D894FCCFB73}"/>
              </a:ext>
            </a:extLst>
          </p:cNvPr>
          <p:cNvSpPr/>
          <p:nvPr/>
        </p:nvSpPr>
        <p:spPr>
          <a:xfrm>
            <a:off x="4520384" y="4514586"/>
            <a:ext cx="628114" cy="36640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5347D0-2B4E-39C8-1BF2-2759F9C2A001}"/>
              </a:ext>
            </a:extLst>
          </p:cNvPr>
          <p:cNvSpPr/>
          <p:nvPr/>
        </p:nvSpPr>
        <p:spPr>
          <a:xfrm>
            <a:off x="4515025" y="4893423"/>
            <a:ext cx="628114" cy="36640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F0115-FC38-D160-5680-8F455EB5DFAB}"/>
              </a:ext>
            </a:extLst>
          </p:cNvPr>
          <p:cNvSpPr/>
          <p:nvPr/>
        </p:nvSpPr>
        <p:spPr>
          <a:xfrm>
            <a:off x="4537634" y="5538769"/>
            <a:ext cx="760301" cy="36640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480CC-1B9C-F686-EAF2-F3142E7DF45C}"/>
              </a:ext>
            </a:extLst>
          </p:cNvPr>
          <p:cNvSpPr/>
          <p:nvPr/>
        </p:nvSpPr>
        <p:spPr>
          <a:xfrm>
            <a:off x="3492792" y="5533974"/>
            <a:ext cx="878840" cy="366407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07084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F3FB6-9E8A-44DB-A0BA-8151F2F6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2932EB-65AA-4710-BB95-C5B84B61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Isotope shift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FE2E9A-EBC9-4A4F-8E6A-C0D0FB2E324D}"/>
              </a:ext>
            </a:extLst>
          </p:cNvPr>
          <p:cNvGrpSpPr/>
          <p:nvPr/>
        </p:nvGrpSpPr>
        <p:grpSpPr>
          <a:xfrm>
            <a:off x="7165400" y="2161135"/>
            <a:ext cx="3563618" cy="4408559"/>
            <a:chOff x="6923734" y="2100466"/>
            <a:chExt cx="3099674" cy="383461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E6A33C9-E845-436A-94FC-B44B382DD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23734" y="2100466"/>
              <a:ext cx="3099674" cy="383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180E5CB-7B9C-4753-95CB-FA66EB6537A5}"/>
                </a:ext>
              </a:extLst>
            </p:cNvPr>
            <p:cNvSpPr txBox="1"/>
            <p:nvPr/>
          </p:nvSpPr>
          <p:spPr>
            <a:xfrm rot="3047039">
              <a:off x="8248745" y="2980963"/>
              <a:ext cx="1094285" cy="355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err="1">
                  <a:solidFill>
                    <a:srgbClr val="FF0000"/>
                  </a:solidFill>
                </a:rPr>
                <a:t>Mass</a:t>
              </a:r>
              <a:r>
                <a:rPr lang="fi-FI" dirty="0">
                  <a:solidFill>
                    <a:srgbClr val="FF0000"/>
                  </a:solidFill>
                </a:rPr>
                <a:t> </a:t>
              </a:r>
              <a:r>
                <a:rPr lang="fi-FI" dirty="0" err="1">
                  <a:solidFill>
                    <a:srgbClr val="FF0000"/>
                  </a:solidFill>
                </a:rPr>
                <a:t>shift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34A8EAB-1F0A-41F2-B94E-5DCAAB294EB0}"/>
                </a:ext>
              </a:extLst>
            </p:cNvPr>
            <p:cNvSpPr txBox="1"/>
            <p:nvPr/>
          </p:nvSpPr>
          <p:spPr>
            <a:xfrm rot="19185090">
              <a:off x="7861075" y="4187704"/>
              <a:ext cx="1058019" cy="355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err="1">
                  <a:solidFill>
                    <a:srgbClr val="0000FF"/>
                  </a:solidFill>
                </a:rPr>
                <a:t>Field</a:t>
              </a:r>
              <a:r>
                <a:rPr lang="fi-FI" dirty="0">
                  <a:solidFill>
                    <a:srgbClr val="0000FF"/>
                  </a:solidFill>
                </a:rPr>
                <a:t> </a:t>
              </a:r>
              <a:r>
                <a:rPr lang="fi-FI" dirty="0" err="1">
                  <a:solidFill>
                    <a:srgbClr val="0000FF"/>
                  </a:solidFill>
                </a:rPr>
                <a:t>shift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1CFF6234-758E-4282-9E41-B90DC0E4104B}"/>
              </a:ext>
            </a:extLst>
          </p:cNvPr>
          <p:cNvSpPr txBox="1">
            <a:spLocks/>
          </p:cNvSpPr>
          <p:nvPr/>
        </p:nvSpPr>
        <p:spPr>
          <a:xfrm>
            <a:off x="574800" y="1359035"/>
            <a:ext cx="10364749" cy="431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Contribution because of the change in </a:t>
            </a:r>
            <a:r>
              <a:rPr lang="en-US" sz="2000" b="1"/>
              <a:t>mass – the mass shift</a:t>
            </a:r>
            <a:endParaRPr lang="en-US" sz="2000"/>
          </a:p>
          <a:p>
            <a:r>
              <a:rPr lang="en-US" sz="2000"/>
              <a:t>Contribution because of the change in the </a:t>
            </a:r>
            <a:r>
              <a:rPr lang="en-US" sz="2000" b="1"/>
              <a:t>size of the nucleus – the field shift </a:t>
            </a:r>
            <a:r>
              <a:rPr lang="en-US" sz="2000"/>
              <a:t> </a:t>
            </a:r>
            <a:endParaRPr lang="LID4096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A8CBA0-5D85-2E1C-7629-96417314DE83}"/>
              </a:ext>
            </a:extLst>
          </p:cNvPr>
          <p:cNvSpPr/>
          <p:nvPr/>
        </p:nvSpPr>
        <p:spPr>
          <a:xfrm>
            <a:off x="4607271" y="3858443"/>
            <a:ext cx="551198" cy="72216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9296B2-F14E-D9CF-F7AE-104EB4FFDBC0}"/>
              </a:ext>
            </a:extLst>
          </p:cNvPr>
          <p:cNvSpPr/>
          <p:nvPr/>
        </p:nvSpPr>
        <p:spPr>
          <a:xfrm>
            <a:off x="3133981" y="3761474"/>
            <a:ext cx="1253443" cy="826951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907E0-F010-4A39-6CE9-76B4221F2E63}"/>
              </a:ext>
            </a:extLst>
          </p:cNvPr>
          <p:cNvSpPr/>
          <p:nvPr/>
        </p:nvSpPr>
        <p:spPr>
          <a:xfrm>
            <a:off x="1826363" y="2741923"/>
            <a:ext cx="1498505" cy="72216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A90A32-A9E1-84CC-28F6-227D85217A8E}"/>
              </a:ext>
            </a:extLst>
          </p:cNvPr>
          <p:cNvGrpSpPr/>
          <p:nvPr/>
        </p:nvGrpSpPr>
        <p:grpSpPr>
          <a:xfrm>
            <a:off x="389359" y="2685011"/>
            <a:ext cx="4803301" cy="3029778"/>
            <a:chOff x="1515142" y="2090010"/>
            <a:chExt cx="4278503" cy="2698750"/>
          </a:xfrm>
        </p:grpSpPr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FB518768-802D-94AE-049D-BE405F7EA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5142" y="2090010"/>
              <a:ext cx="146867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 dirty="0" err="1">
                  <a:solidFill>
                    <a:srgbClr val="008000"/>
                  </a:solidFill>
                  <a:latin typeface="Symbol" pitchFamily="18" charset="2"/>
                  <a:cs typeface="Arial" pitchFamily="34" charset="0"/>
                </a:rPr>
                <a:t>dn</a:t>
              </a:r>
              <a:r>
                <a:rPr lang="en-US" sz="3600" baseline="-25000" dirty="0" err="1">
                  <a:solidFill>
                    <a:srgbClr val="008000"/>
                  </a:solidFill>
                  <a:latin typeface="+mj-lt"/>
                  <a:cs typeface="Arial" pitchFamily="34" charset="0"/>
                </a:rPr>
                <a:t>IS</a:t>
              </a:r>
              <a:r>
                <a:rPr lang="en-US" sz="3600" dirty="0">
                  <a:latin typeface="Arial" pitchFamily="34" charset="0"/>
                  <a:cs typeface="Arial" pitchFamily="34" charset="0"/>
                </a:rPr>
                <a:t> = </a:t>
              </a:r>
              <a:endParaRPr lang="de-DE" sz="3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8F161BC6-6ED6-7D71-BB25-75F8C3D43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742" y="2090010"/>
              <a:ext cx="10445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 dirty="0" err="1">
                  <a:solidFill>
                    <a:schemeClr val="accent2"/>
                  </a:solidFill>
                  <a:latin typeface="Symbol" pitchFamily="18" charset="2"/>
                  <a:cs typeface="Arial" pitchFamily="34" charset="0"/>
                </a:rPr>
                <a:t>dn</a:t>
              </a:r>
              <a:r>
                <a:rPr lang="en-US" sz="3600" baseline="-25000" dirty="0" err="1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FS</a:t>
              </a:r>
              <a:endParaRPr lang="de-DE" sz="3600" baseline="-25000" dirty="0">
                <a:solidFill>
                  <a:schemeClr val="accent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99EA9D20-AC3D-341B-5780-0164DE6EEB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5692" y="2718660"/>
              <a:ext cx="0" cy="285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7D09FBE5-D7D2-4AA3-2E7F-9ACFD9D59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4842" y="2090010"/>
              <a:ext cx="11207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 dirty="0" err="1">
                  <a:solidFill>
                    <a:srgbClr val="FF3300"/>
                  </a:solidFill>
                  <a:latin typeface="Symbol" pitchFamily="18" charset="2"/>
                  <a:cs typeface="Arial" pitchFamily="34" charset="0"/>
                </a:rPr>
                <a:t>dn</a:t>
              </a:r>
              <a:r>
                <a:rPr lang="en-US" sz="3600" baseline="-25000" dirty="0" err="1">
                  <a:solidFill>
                    <a:srgbClr val="FF3300"/>
                  </a:solidFill>
                  <a:latin typeface="+mj-lt"/>
                  <a:cs typeface="Arial" pitchFamily="34" charset="0"/>
                </a:rPr>
                <a:t>MS</a:t>
              </a:r>
              <a:endParaRPr lang="de-DE" sz="3600" baseline="-25000" dirty="0">
                <a:solidFill>
                  <a:srgbClr val="FF3300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CA09CDA8-668C-6741-36CA-7E0E3C3FD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642" y="2090010"/>
              <a:ext cx="450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600">
                  <a:latin typeface="Arial" pitchFamily="34" charset="0"/>
                  <a:cs typeface="Arial" pitchFamily="34" charset="0"/>
                </a:rPr>
                <a:t>+</a:t>
              </a:r>
              <a:endParaRPr lang="de-DE" sz="3600" baseline="-25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637ED169-D0F8-496C-D0EC-F6F141BEA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1767" y="2942498"/>
              <a:ext cx="785813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endParaRPr lang="de-DE" sz="2800" dirty="0">
                <a:solidFill>
                  <a:srgbClr val="FF3300"/>
                </a:solidFill>
                <a:latin typeface="Comic Sans MS" pitchFamily="66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960D1665-F84D-74A3-54B1-0139D13DE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7830" y="4309335"/>
              <a:ext cx="1454150" cy="46672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dirty="0">
                  <a:solidFill>
                    <a:srgbClr val="FF3300"/>
                  </a:solidFill>
                  <a:latin typeface="+mj-lt"/>
                  <a:cs typeface="Arial" pitchFamily="34" charset="0"/>
                </a:rPr>
                <a:t>THEORY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6008C52-9D62-EB17-F5FF-AEBF8ACC80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8242" y="2852010"/>
              <a:ext cx="1947863" cy="1457325"/>
              <a:chOff x="1488" y="1401"/>
              <a:chExt cx="1227" cy="918"/>
            </a:xfrm>
          </p:grpSpPr>
          <p:sp>
            <p:nvSpPr>
              <p:cNvPr id="25" name="Line 18">
                <a:extLst>
                  <a:ext uri="{FF2B5EF4-FFF2-40B4-BE49-F238E27FC236}">
                    <a16:creationId xmlns:a16="http://schemas.microsoft.com/office/drawing/2014/main" id="{BB70F15D-F997-B87A-7B5B-3AD273C29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5" y="2127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9">
                <a:extLst>
                  <a:ext uri="{FF2B5EF4-FFF2-40B4-BE49-F238E27FC236}">
                    <a16:creationId xmlns:a16="http://schemas.microsoft.com/office/drawing/2014/main" id="{F82CD7D5-4CD2-91D4-4883-D936F42C6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112"/>
                <a:ext cx="1225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0">
                <a:extLst>
                  <a:ext uri="{FF2B5EF4-FFF2-40B4-BE49-F238E27FC236}">
                    <a16:creationId xmlns:a16="http://schemas.microsoft.com/office/drawing/2014/main" id="{DDFEE1BA-C50E-AA8A-55B5-741FC3B13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88" y="1401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1">
                <a:extLst>
                  <a:ext uri="{FF2B5EF4-FFF2-40B4-BE49-F238E27FC236}">
                    <a16:creationId xmlns:a16="http://schemas.microsoft.com/office/drawing/2014/main" id="{994761D0-249E-ED2C-13A5-0A18622C60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5" y="1947"/>
                <a:ext cx="0" cy="17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 Box 23">
              <a:extLst>
                <a:ext uri="{FF2B5EF4-FFF2-40B4-BE49-F238E27FC236}">
                  <a16:creationId xmlns:a16="http://schemas.microsoft.com/office/drawing/2014/main" id="{B4D2DAFC-FFFF-F60E-6D91-32E1A6C13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3255" y="4322035"/>
              <a:ext cx="2239962" cy="46672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 dirty="0">
                  <a:solidFill>
                    <a:srgbClr val="008000"/>
                  </a:solidFill>
                  <a:latin typeface="+mj-lt"/>
                  <a:cs typeface="Arial" pitchFamily="34" charset="0"/>
                </a:rPr>
                <a:t>EXPERIMENT</a:t>
              </a:r>
            </a:p>
          </p:txBody>
        </p:sp>
        <p:sp>
          <p:nvSpPr>
            <p:cNvPr id="19" name="Line 24">
              <a:extLst>
                <a:ext uri="{FF2B5EF4-FFF2-40B4-BE49-F238E27FC236}">
                  <a16:creationId xmlns:a16="http://schemas.microsoft.com/office/drawing/2014/main" id="{C6D3948B-6E41-D395-3166-CA88B9E16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43780" y="2761523"/>
              <a:ext cx="0" cy="14478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D73B16E1-9651-7307-B945-EB74A986D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942" y="2980598"/>
              <a:ext cx="164548" cy="338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de-DE" sz="2800" baseline="30000" dirty="0">
                <a:solidFill>
                  <a:srgbClr val="FF33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  <a:sym typeface="Symbol" pitchFamily="18" charset="2"/>
              </a:endParaRPr>
            </a:p>
          </p:txBody>
        </p:sp>
        <p:sp>
          <p:nvSpPr>
            <p:cNvPr id="23" name="Line 46">
              <a:extLst>
                <a:ext uri="{FF2B5EF4-FFF2-40B4-BE49-F238E27FC236}">
                  <a16:creationId xmlns:a16="http://schemas.microsoft.com/office/drawing/2014/main" id="{F43ABA05-0356-0C6F-1BFB-0AAE9C7BFB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7255" y="2217010"/>
              <a:ext cx="1587" cy="71913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6">
                  <a:extLst>
                    <a:ext uri="{FF2B5EF4-FFF2-40B4-BE49-F238E27FC236}">
                      <a16:creationId xmlns:a16="http://schemas.microsoft.com/office/drawing/2014/main" id="{A5277C7D-DB56-7FB7-BD16-5D5C6A93BD3D}"/>
                    </a:ext>
                  </a:extLst>
                </p:cNvPr>
                <p:cNvSpPr txBox="1"/>
                <p:nvPr/>
              </p:nvSpPr>
              <p:spPr bwMode="auto">
                <a:xfrm>
                  <a:off x="4051576" y="3137735"/>
                  <a:ext cx="1742069" cy="736722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LID4096" sz="32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LID4096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LID4096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LID4096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LID4096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LID4096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GB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LID4096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LID4096" sz="3200" dirty="0"/>
                </a:p>
              </p:txBody>
            </p:sp>
          </mc:Choice>
          <mc:Fallback xmlns="">
            <p:sp>
              <p:nvSpPr>
                <p:cNvPr id="24" name="Object 6">
                  <a:extLst>
                    <a:ext uri="{FF2B5EF4-FFF2-40B4-BE49-F238E27FC236}">
                      <a16:creationId xmlns:a16="http://schemas.microsoft.com/office/drawing/2014/main" id="{A5277C7D-DB56-7FB7-BD16-5D5C6A93BD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51576" y="3137735"/>
                  <a:ext cx="1742069" cy="7367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55541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547BE-43BC-48CD-9365-7B0B8840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1AC0C1-8319-425B-8BB5-18143DB7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isotope-dependent hyperfine structure of the atom + nucleus!</a:t>
            </a:r>
            <a:endParaRPr lang="LID4096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202D31-038F-4024-9ECF-83169815426A}"/>
              </a:ext>
            </a:extLst>
          </p:cNvPr>
          <p:cNvCxnSpPr/>
          <p:nvPr/>
        </p:nvCxnSpPr>
        <p:spPr>
          <a:xfrm>
            <a:off x="1738312" y="41618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2BC4BC-F2E5-4BDA-A74B-7FCE33568730}"/>
              </a:ext>
            </a:extLst>
          </p:cNvPr>
          <p:cNvCxnSpPr/>
          <p:nvPr/>
        </p:nvCxnSpPr>
        <p:spPr>
          <a:xfrm>
            <a:off x="1738312" y="421898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EF713C-6C00-4EE0-9F72-81ADDC48A95B}"/>
              </a:ext>
            </a:extLst>
          </p:cNvPr>
          <p:cNvCxnSpPr/>
          <p:nvPr/>
        </p:nvCxnSpPr>
        <p:spPr>
          <a:xfrm>
            <a:off x="3224212" y="28283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DE174E-DC53-4C37-BEFD-FE0D9BF98122}"/>
              </a:ext>
            </a:extLst>
          </p:cNvPr>
          <p:cNvCxnSpPr/>
          <p:nvPr/>
        </p:nvCxnSpPr>
        <p:spPr>
          <a:xfrm>
            <a:off x="3224212" y="318075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632EA8-777E-4564-AB27-202CC63FD99D}"/>
              </a:ext>
            </a:extLst>
          </p:cNvPr>
          <p:cNvCxnSpPr/>
          <p:nvPr/>
        </p:nvCxnSpPr>
        <p:spPr>
          <a:xfrm>
            <a:off x="4814887" y="22187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F637F1-195F-48D8-BD4D-51AFF53C0E4B}"/>
              </a:ext>
            </a:extLst>
          </p:cNvPr>
          <p:cNvCxnSpPr/>
          <p:nvPr/>
        </p:nvCxnSpPr>
        <p:spPr>
          <a:xfrm>
            <a:off x="4805362" y="29045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E7C99A-1B0B-43E2-8686-9D0BDEB2FBAA}"/>
              </a:ext>
            </a:extLst>
          </p:cNvPr>
          <p:cNvCxnSpPr/>
          <p:nvPr/>
        </p:nvCxnSpPr>
        <p:spPr>
          <a:xfrm>
            <a:off x="4824412" y="326648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3E54AF-A6C1-4405-98A7-178BE9DA4A1B}"/>
              </a:ext>
            </a:extLst>
          </p:cNvPr>
          <p:cNvCxnSpPr/>
          <p:nvPr/>
        </p:nvCxnSpPr>
        <p:spPr>
          <a:xfrm>
            <a:off x="6443662" y="201870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DF87B9-F0BA-42F8-935D-B5FF365F2D2B}"/>
              </a:ext>
            </a:extLst>
          </p:cNvPr>
          <p:cNvCxnSpPr/>
          <p:nvPr/>
        </p:nvCxnSpPr>
        <p:spPr>
          <a:xfrm>
            <a:off x="6462712" y="299025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54B27-B13A-47BC-AD28-C05814BCFBD6}"/>
              </a:ext>
            </a:extLst>
          </p:cNvPr>
          <p:cNvCxnSpPr/>
          <p:nvPr/>
        </p:nvCxnSpPr>
        <p:spPr>
          <a:xfrm>
            <a:off x="6472237" y="319980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1F49BB-E1BE-41B1-921C-CD8C37A42C84}"/>
              </a:ext>
            </a:extLst>
          </p:cNvPr>
          <p:cNvCxnSpPr/>
          <p:nvPr/>
        </p:nvCxnSpPr>
        <p:spPr>
          <a:xfrm flipV="1">
            <a:off x="2633662" y="2828330"/>
            <a:ext cx="581025" cy="1323975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8A135E-8153-45D5-A345-99F0CA6A9DAF}"/>
              </a:ext>
            </a:extLst>
          </p:cNvPr>
          <p:cNvCxnSpPr/>
          <p:nvPr/>
        </p:nvCxnSpPr>
        <p:spPr>
          <a:xfrm flipV="1">
            <a:off x="2624137" y="3171230"/>
            <a:ext cx="619125" cy="1066801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4EC072-9F65-4B88-AA6A-1AFC6F2F8A2E}"/>
              </a:ext>
            </a:extLst>
          </p:cNvPr>
          <p:cNvCxnSpPr/>
          <p:nvPr/>
        </p:nvCxnSpPr>
        <p:spPr>
          <a:xfrm flipV="1">
            <a:off x="4110037" y="2228255"/>
            <a:ext cx="685800" cy="5905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37DE1E-AED7-40EC-8B7F-437658AF57BE}"/>
              </a:ext>
            </a:extLst>
          </p:cNvPr>
          <p:cNvCxnSpPr/>
          <p:nvPr/>
        </p:nvCxnSpPr>
        <p:spPr>
          <a:xfrm>
            <a:off x="4129087" y="2828330"/>
            <a:ext cx="685800" cy="85725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1A838-5DFE-4264-81FA-739B68945BAF}"/>
              </a:ext>
            </a:extLst>
          </p:cNvPr>
          <p:cNvCxnSpPr/>
          <p:nvPr/>
        </p:nvCxnSpPr>
        <p:spPr>
          <a:xfrm>
            <a:off x="4100512" y="2828330"/>
            <a:ext cx="752475" cy="45720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A92141-B959-496E-B461-828B813418EB}"/>
              </a:ext>
            </a:extLst>
          </p:cNvPr>
          <p:cNvCxnSpPr/>
          <p:nvPr/>
        </p:nvCxnSpPr>
        <p:spPr>
          <a:xfrm flipV="1">
            <a:off x="5710237" y="2018705"/>
            <a:ext cx="733425" cy="19050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1137ED-60E6-4062-A665-A8E86DF3BC25}"/>
              </a:ext>
            </a:extLst>
          </p:cNvPr>
          <p:cNvCxnSpPr/>
          <p:nvPr/>
        </p:nvCxnSpPr>
        <p:spPr>
          <a:xfrm>
            <a:off x="5681662" y="2895005"/>
            <a:ext cx="819150" cy="952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0F8691-3DD5-47ED-A905-83DFAA20ADC3}"/>
              </a:ext>
            </a:extLst>
          </p:cNvPr>
          <p:cNvCxnSpPr/>
          <p:nvPr/>
        </p:nvCxnSpPr>
        <p:spPr>
          <a:xfrm flipV="1">
            <a:off x="5691187" y="3199805"/>
            <a:ext cx="809625" cy="571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DEFE39-741A-4987-B255-6B589F84A2BA}"/>
              </a:ext>
            </a:extLst>
          </p:cNvPr>
          <p:cNvSpPr txBox="1"/>
          <p:nvPr/>
        </p:nvSpPr>
        <p:spPr>
          <a:xfrm>
            <a:off x="1160712" y="3761364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(A-1)</a:t>
            </a:r>
            <a:endParaRPr lang="en-US" sz="16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DCA722-AF25-4762-9922-E9272FC6876F}"/>
              </a:ext>
            </a:extLst>
          </p:cNvPr>
          <p:cNvSpPr txBox="1"/>
          <p:nvPr/>
        </p:nvSpPr>
        <p:spPr>
          <a:xfrm>
            <a:off x="1388975" y="4285655"/>
            <a:ext cx="1040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A</a:t>
            </a:r>
            <a:endParaRPr lang="en-US" sz="16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20FDA6-854E-4015-9AE7-D62E01D8BE5A}"/>
              </a:ext>
            </a:extLst>
          </p:cNvPr>
          <p:cNvSpPr txBox="1"/>
          <p:nvPr/>
        </p:nvSpPr>
        <p:spPr>
          <a:xfrm>
            <a:off x="3119437" y="3285530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(A-1)</a:t>
            </a:r>
            <a:endParaRPr lang="en-US" sz="16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1FA39C-4C6C-4F7F-829E-DBC65DCD61AD}"/>
              </a:ext>
            </a:extLst>
          </p:cNvPr>
          <p:cNvSpPr txBox="1"/>
          <p:nvPr/>
        </p:nvSpPr>
        <p:spPr>
          <a:xfrm>
            <a:off x="3176587" y="2437805"/>
            <a:ext cx="1040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A</a:t>
            </a:r>
            <a:endParaRPr lang="en-US" sz="16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3A53F0-76B3-45DE-938D-ADA9A2AF9DB5}"/>
              </a:ext>
            </a:extLst>
          </p:cNvPr>
          <p:cNvSpPr txBox="1"/>
          <p:nvPr/>
        </p:nvSpPr>
        <p:spPr>
          <a:xfrm>
            <a:off x="4918542" y="1929620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1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C50709-9F63-49BC-99C0-8376E3D8CBB9}"/>
              </a:ext>
            </a:extLst>
          </p:cNvPr>
          <p:cNvSpPr txBox="1"/>
          <p:nvPr/>
        </p:nvSpPr>
        <p:spPr>
          <a:xfrm>
            <a:off x="4919662" y="2633910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2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32235E-A7D6-4699-8089-5C14DF311C0D}"/>
              </a:ext>
            </a:extLst>
          </p:cNvPr>
          <p:cNvSpPr txBox="1"/>
          <p:nvPr/>
        </p:nvSpPr>
        <p:spPr>
          <a:xfrm>
            <a:off x="4919662" y="3295055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3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1FEB0-B203-4769-BB2A-55D23B6581C4}"/>
              </a:ext>
            </a:extLst>
          </p:cNvPr>
          <p:cNvSpPr txBox="1"/>
          <p:nvPr/>
        </p:nvSpPr>
        <p:spPr>
          <a:xfrm>
            <a:off x="1260942" y="1443023"/>
            <a:ext cx="765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2"/>
                </a:solidFill>
                <a:latin typeface="+mj-lt"/>
              </a:rPr>
              <a:t>Point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nucleus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+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Finite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size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 + 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Magnetic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dipole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 +  Electric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quadrupole</a:t>
            </a:r>
            <a:endParaRPr lang="fi-FI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C33BAD61-A9EA-49E2-A770-058928447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64" y="5817968"/>
            <a:ext cx="820896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dirty="0">
                <a:solidFill>
                  <a:schemeClr val="tx2"/>
                </a:solidFill>
                <a:latin typeface="+mj-lt"/>
              </a:rPr>
              <a:t>These energy shifts of may be only a few parts per million of the energy of an optical atomic transition. Optical techniques provide the sensitivity and precision required to measure these effects.</a:t>
            </a:r>
          </a:p>
        </p:txBody>
      </p:sp>
      <p:graphicFrame>
        <p:nvGraphicFramePr>
          <p:cNvPr id="34" name="Object 1">
            <a:extLst>
              <a:ext uri="{FF2B5EF4-FFF2-40B4-BE49-F238E27FC236}">
                <a16:creationId xmlns:a16="http://schemas.microsoft.com/office/drawing/2014/main" id="{BC81130F-A2A5-42C2-A6E1-B3E3D0522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075559"/>
              </p:ext>
            </p:extLst>
          </p:nvPr>
        </p:nvGraphicFramePr>
        <p:xfrm>
          <a:off x="4753897" y="4988272"/>
          <a:ext cx="15414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a" r:id="rId2" imgW="723600" imgH="228600" progId="Equation.3">
                  <p:embed/>
                </p:oleObj>
              </mc:Choice>
              <mc:Fallback>
                <p:oleObj name="Kaava" r:id="rId2" imgW="723600" imgH="228600" progId="Equation.3">
                  <p:embed/>
                  <p:pic>
                    <p:nvPicPr>
                      <p:cNvPr id="34" name="Object 1">
                        <a:extLst>
                          <a:ext uri="{FF2B5EF4-FFF2-40B4-BE49-F238E27FC236}">
                            <a16:creationId xmlns:a16="http://schemas.microsoft.com/office/drawing/2014/main" id="{BC81130F-A2A5-42C2-A6E1-B3E3D05225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3897" y="4988272"/>
                        <a:ext cx="1541462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">
            <a:extLst>
              <a:ext uri="{FF2B5EF4-FFF2-40B4-BE49-F238E27FC236}">
                <a16:creationId xmlns:a16="http://schemas.microsoft.com/office/drawing/2014/main" id="{58B3B02A-1D81-4188-A8D7-9A62BCCB0B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171359"/>
              </p:ext>
            </p:extLst>
          </p:nvPr>
        </p:nvGraphicFramePr>
        <p:xfrm>
          <a:off x="6433905" y="4824610"/>
          <a:ext cx="2484438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a" r:id="rId4" imgW="1231560" imgH="393480" progId="Equation.3">
                  <p:embed/>
                </p:oleObj>
              </mc:Choice>
              <mc:Fallback>
                <p:oleObj name="Kaava" r:id="rId4" imgW="1231560" imgH="393480" progId="Equation.3">
                  <p:embed/>
                  <p:pic>
                    <p:nvPicPr>
                      <p:cNvPr id="35" name="Object 2">
                        <a:extLst>
                          <a:ext uri="{FF2B5EF4-FFF2-40B4-BE49-F238E27FC236}">
                            <a16:creationId xmlns:a16="http://schemas.microsoft.com/office/drawing/2014/main" id="{58B3B02A-1D81-4188-A8D7-9A62BCCB0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3905" y="4824610"/>
                        <a:ext cx="2484438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5B1A36D-2EB0-421A-B6E2-B274B84AA7FD}"/>
              </a:ext>
            </a:extLst>
          </p:cNvPr>
          <p:cNvSpPr txBox="1"/>
          <p:nvPr/>
        </p:nvSpPr>
        <p:spPr>
          <a:xfrm>
            <a:off x="1388975" y="4969220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>
                <a:latin typeface="+mj-lt"/>
                <a:cs typeface="Calibri" pitchFamily="34" charset="0"/>
              </a:rPr>
              <a:t>Mass</a:t>
            </a:r>
            <a:r>
              <a:rPr lang="fi-FI" sz="2400" dirty="0">
                <a:latin typeface="+mj-lt"/>
                <a:cs typeface="Calibri" pitchFamily="34" charset="0"/>
              </a:rPr>
              <a:t> </a:t>
            </a:r>
            <a:r>
              <a:rPr lang="fi-FI" sz="2400" dirty="0" err="1">
                <a:latin typeface="+mj-lt"/>
                <a:cs typeface="Calibri" pitchFamily="34" charset="0"/>
              </a:rPr>
              <a:t>shift</a:t>
            </a:r>
            <a:r>
              <a:rPr lang="fi-FI" sz="2400" dirty="0">
                <a:latin typeface="+mj-lt"/>
                <a:cs typeface="Calibri" pitchFamily="34" charset="0"/>
              </a:rPr>
              <a:t> + </a:t>
            </a:r>
            <a:r>
              <a:rPr lang="fi-FI" sz="2400" dirty="0" err="1">
                <a:solidFill>
                  <a:srgbClr val="0000FF"/>
                </a:solidFill>
                <a:latin typeface="+mj-lt"/>
                <a:cs typeface="Calibri" pitchFamily="34" charset="0"/>
              </a:rPr>
              <a:t>Field</a:t>
            </a:r>
            <a:r>
              <a:rPr lang="fi-FI" sz="2400" dirty="0">
                <a:solidFill>
                  <a:srgbClr val="0000FF"/>
                </a:solidFill>
                <a:latin typeface="+mj-lt"/>
                <a:cs typeface="Calibri" pitchFamily="34" charset="0"/>
              </a:rPr>
              <a:t> </a:t>
            </a:r>
            <a:r>
              <a:rPr lang="fi-FI" sz="2400" dirty="0" err="1">
                <a:solidFill>
                  <a:srgbClr val="0000FF"/>
                </a:solidFill>
                <a:latin typeface="+mj-lt"/>
                <a:cs typeface="Calibri" pitchFamily="34" charset="0"/>
              </a:rPr>
              <a:t>shift</a:t>
            </a:r>
            <a:endParaRPr lang="fi-FI" sz="2400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93179-7468-4CFC-8F45-D9727E88F7A3}"/>
              </a:ext>
            </a:extLst>
          </p:cNvPr>
          <p:cNvSpPr/>
          <p:nvPr/>
        </p:nvSpPr>
        <p:spPr>
          <a:xfrm>
            <a:off x="1286925" y="4828579"/>
            <a:ext cx="7727805" cy="771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1174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547BE-43BC-48CD-9365-7B0B8840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1AC0C1-8319-425B-8BB5-18143DB7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isotope-dependent hyperfine structure of the atom + nucleus!</a:t>
            </a:r>
            <a:endParaRPr lang="LID4096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202D31-038F-4024-9ECF-83169815426A}"/>
              </a:ext>
            </a:extLst>
          </p:cNvPr>
          <p:cNvCxnSpPr/>
          <p:nvPr/>
        </p:nvCxnSpPr>
        <p:spPr>
          <a:xfrm>
            <a:off x="1738312" y="41618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2BC4BC-F2E5-4BDA-A74B-7FCE33568730}"/>
              </a:ext>
            </a:extLst>
          </p:cNvPr>
          <p:cNvCxnSpPr/>
          <p:nvPr/>
        </p:nvCxnSpPr>
        <p:spPr>
          <a:xfrm>
            <a:off x="1738312" y="421898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EF713C-6C00-4EE0-9F72-81ADDC48A95B}"/>
              </a:ext>
            </a:extLst>
          </p:cNvPr>
          <p:cNvCxnSpPr/>
          <p:nvPr/>
        </p:nvCxnSpPr>
        <p:spPr>
          <a:xfrm>
            <a:off x="3224212" y="28283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DE174E-DC53-4C37-BEFD-FE0D9BF98122}"/>
              </a:ext>
            </a:extLst>
          </p:cNvPr>
          <p:cNvCxnSpPr/>
          <p:nvPr/>
        </p:nvCxnSpPr>
        <p:spPr>
          <a:xfrm>
            <a:off x="3224212" y="318075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632EA8-777E-4564-AB27-202CC63FD99D}"/>
              </a:ext>
            </a:extLst>
          </p:cNvPr>
          <p:cNvCxnSpPr/>
          <p:nvPr/>
        </p:nvCxnSpPr>
        <p:spPr>
          <a:xfrm>
            <a:off x="4814887" y="22187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F637F1-195F-48D8-BD4D-51AFF53C0E4B}"/>
              </a:ext>
            </a:extLst>
          </p:cNvPr>
          <p:cNvCxnSpPr/>
          <p:nvPr/>
        </p:nvCxnSpPr>
        <p:spPr>
          <a:xfrm>
            <a:off x="4805362" y="29045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E7C99A-1B0B-43E2-8686-9D0BDEB2FBAA}"/>
              </a:ext>
            </a:extLst>
          </p:cNvPr>
          <p:cNvCxnSpPr/>
          <p:nvPr/>
        </p:nvCxnSpPr>
        <p:spPr>
          <a:xfrm>
            <a:off x="4824412" y="326648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3E54AF-A6C1-4405-98A7-178BE9DA4A1B}"/>
              </a:ext>
            </a:extLst>
          </p:cNvPr>
          <p:cNvCxnSpPr/>
          <p:nvPr/>
        </p:nvCxnSpPr>
        <p:spPr>
          <a:xfrm>
            <a:off x="6443662" y="201870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DF87B9-F0BA-42F8-935D-B5FF365F2D2B}"/>
              </a:ext>
            </a:extLst>
          </p:cNvPr>
          <p:cNvCxnSpPr/>
          <p:nvPr/>
        </p:nvCxnSpPr>
        <p:spPr>
          <a:xfrm>
            <a:off x="6462712" y="299025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54B27-B13A-47BC-AD28-C05814BCFBD6}"/>
              </a:ext>
            </a:extLst>
          </p:cNvPr>
          <p:cNvCxnSpPr/>
          <p:nvPr/>
        </p:nvCxnSpPr>
        <p:spPr>
          <a:xfrm>
            <a:off x="6472237" y="319980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1F49BB-E1BE-41B1-921C-CD8C37A42C84}"/>
              </a:ext>
            </a:extLst>
          </p:cNvPr>
          <p:cNvCxnSpPr/>
          <p:nvPr/>
        </p:nvCxnSpPr>
        <p:spPr>
          <a:xfrm flipV="1">
            <a:off x="2633662" y="2828330"/>
            <a:ext cx="581025" cy="1323975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8A135E-8153-45D5-A345-99F0CA6A9DAF}"/>
              </a:ext>
            </a:extLst>
          </p:cNvPr>
          <p:cNvCxnSpPr/>
          <p:nvPr/>
        </p:nvCxnSpPr>
        <p:spPr>
          <a:xfrm flipV="1">
            <a:off x="2624137" y="3171230"/>
            <a:ext cx="619125" cy="1066801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4EC072-9F65-4B88-AA6A-1AFC6F2F8A2E}"/>
              </a:ext>
            </a:extLst>
          </p:cNvPr>
          <p:cNvCxnSpPr/>
          <p:nvPr/>
        </p:nvCxnSpPr>
        <p:spPr>
          <a:xfrm flipV="1">
            <a:off x="4110037" y="2228255"/>
            <a:ext cx="685800" cy="5905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37DE1E-AED7-40EC-8B7F-437658AF57BE}"/>
              </a:ext>
            </a:extLst>
          </p:cNvPr>
          <p:cNvCxnSpPr/>
          <p:nvPr/>
        </p:nvCxnSpPr>
        <p:spPr>
          <a:xfrm>
            <a:off x="4129087" y="2828330"/>
            <a:ext cx="685800" cy="85725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1A838-5DFE-4264-81FA-739B68945BAF}"/>
              </a:ext>
            </a:extLst>
          </p:cNvPr>
          <p:cNvCxnSpPr/>
          <p:nvPr/>
        </p:nvCxnSpPr>
        <p:spPr>
          <a:xfrm>
            <a:off x="4100512" y="2828330"/>
            <a:ext cx="752475" cy="45720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A92141-B959-496E-B461-828B813418EB}"/>
              </a:ext>
            </a:extLst>
          </p:cNvPr>
          <p:cNvCxnSpPr/>
          <p:nvPr/>
        </p:nvCxnSpPr>
        <p:spPr>
          <a:xfrm flipV="1">
            <a:off x="5710237" y="2018705"/>
            <a:ext cx="733425" cy="19050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1137ED-60E6-4062-A665-A8E86DF3BC25}"/>
              </a:ext>
            </a:extLst>
          </p:cNvPr>
          <p:cNvCxnSpPr/>
          <p:nvPr/>
        </p:nvCxnSpPr>
        <p:spPr>
          <a:xfrm>
            <a:off x="5681662" y="2895005"/>
            <a:ext cx="819150" cy="952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0F8691-3DD5-47ED-A905-83DFAA20ADC3}"/>
              </a:ext>
            </a:extLst>
          </p:cNvPr>
          <p:cNvCxnSpPr/>
          <p:nvPr/>
        </p:nvCxnSpPr>
        <p:spPr>
          <a:xfrm flipV="1">
            <a:off x="5691187" y="3199805"/>
            <a:ext cx="809625" cy="571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DEFE39-741A-4987-B255-6B589F84A2BA}"/>
              </a:ext>
            </a:extLst>
          </p:cNvPr>
          <p:cNvSpPr txBox="1"/>
          <p:nvPr/>
        </p:nvSpPr>
        <p:spPr>
          <a:xfrm>
            <a:off x="1160712" y="3761364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(A-1)</a:t>
            </a:r>
            <a:endParaRPr lang="en-US" sz="16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DCA722-AF25-4762-9922-E9272FC6876F}"/>
              </a:ext>
            </a:extLst>
          </p:cNvPr>
          <p:cNvSpPr txBox="1"/>
          <p:nvPr/>
        </p:nvSpPr>
        <p:spPr>
          <a:xfrm>
            <a:off x="1388975" y="4285655"/>
            <a:ext cx="1040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A</a:t>
            </a:r>
            <a:endParaRPr lang="en-US" sz="16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20FDA6-854E-4015-9AE7-D62E01D8BE5A}"/>
              </a:ext>
            </a:extLst>
          </p:cNvPr>
          <p:cNvSpPr txBox="1"/>
          <p:nvPr/>
        </p:nvSpPr>
        <p:spPr>
          <a:xfrm>
            <a:off x="3119437" y="3285530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(A-1)</a:t>
            </a:r>
            <a:endParaRPr lang="en-US" sz="16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1FA39C-4C6C-4F7F-829E-DBC65DCD61AD}"/>
              </a:ext>
            </a:extLst>
          </p:cNvPr>
          <p:cNvSpPr txBox="1"/>
          <p:nvPr/>
        </p:nvSpPr>
        <p:spPr>
          <a:xfrm>
            <a:off x="3176587" y="2437805"/>
            <a:ext cx="1040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A</a:t>
            </a:r>
            <a:endParaRPr lang="en-US" sz="16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3A53F0-76B3-45DE-938D-ADA9A2AF9DB5}"/>
              </a:ext>
            </a:extLst>
          </p:cNvPr>
          <p:cNvSpPr txBox="1"/>
          <p:nvPr/>
        </p:nvSpPr>
        <p:spPr>
          <a:xfrm>
            <a:off x="4918542" y="1929620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1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C50709-9F63-49BC-99C0-8376E3D8CBB9}"/>
              </a:ext>
            </a:extLst>
          </p:cNvPr>
          <p:cNvSpPr txBox="1"/>
          <p:nvPr/>
        </p:nvSpPr>
        <p:spPr>
          <a:xfrm>
            <a:off x="4919662" y="2633910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2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32235E-A7D6-4699-8089-5C14DF311C0D}"/>
              </a:ext>
            </a:extLst>
          </p:cNvPr>
          <p:cNvSpPr txBox="1"/>
          <p:nvPr/>
        </p:nvSpPr>
        <p:spPr>
          <a:xfrm>
            <a:off x="4919662" y="3295055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3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1FEB0-B203-4769-BB2A-55D23B6581C4}"/>
              </a:ext>
            </a:extLst>
          </p:cNvPr>
          <p:cNvSpPr txBox="1"/>
          <p:nvPr/>
        </p:nvSpPr>
        <p:spPr>
          <a:xfrm>
            <a:off x="1260942" y="1443023"/>
            <a:ext cx="765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2"/>
                </a:solidFill>
                <a:latin typeface="+mj-lt"/>
              </a:rPr>
              <a:t>Point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nucleus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+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Finite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size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 + 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Magnetic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dipole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 +  Electric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quadrupole</a:t>
            </a:r>
            <a:endParaRPr lang="fi-FI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C33BAD61-A9EA-49E2-A770-058928447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64" y="5817968"/>
            <a:ext cx="820896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dirty="0">
                <a:solidFill>
                  <a:schemeClr val="tx2"/>
                </a:solidFill>
                <a:latin typeface="+mj-lt"/>
              </a:rPr>
              <a:t>These energy shifts of may be only a few parts per million of the energy of an optical atomic transition. Optical techniques provide the sensitivity and precision required to measure these effects.</a:t>
            </a:r>
          </a:p>
        </p:txBody>
      </p:sp>
      <p:graphicFrame>
        <p:nvGraphicFramePr>
          <p:cNvPr id="34" name="Object 1">
            <a:extLst>
              <a:ext uri="{FF2B5EF4-FFF2-40B4-BE49-F238E27FC236}">
                <a16:creationId xmlns:a16="http://schemas.microsoft.com/office/drawing/2014/main" id="{BC81130F-A2A5-42C2-A6E1-B3E3D05225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3897" y="4988272"/>
          <a:ext cx="15414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a" r:id="rId2" imgW="723600" imgH="228600" progId="Equation.3">
                  <p:embed/>
                </p:oleObj>
              </mc:Choice>
              <mc:Fallback>
                <p:oleObj name="Kaava" r:id="rId2" imgW="723600" imgH="228600" progId="Equation.3">
                  <p:embed/>
                  <p:pic>
                    <p:nvPicPr>
                      <p:cNvPr id="34" name="Object 1">
                        <a:extLst>
                          <a:ext uri="{FF2B5EF4-FFF2-40B4-BE49-F238E27FC236}">
                            <a16:creationId xmlns:a16="http://schemas.microsoft.com/office/drawing/2014/main" id="{BC81130F-A2A5-42C2-A6E1-B3E3D05225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3897" y="4988272"/>
                        <a:ext cx="1541462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">
            <a:extLst>
              <a:ext uri="{FF2B5EF4-FFF2-40B4-BE49-F238E27FC236}">
                <a16:creationId xmlns:a16="http://schemas.microsoft.com/office/drawing/2014/main" id="{58B3B02A-1D81-4188-A8D7-9A62BCCB0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3905" y="4824610"/>
          <a:ext cx="2484438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a" r:id="rId4" imgW="1231560" imgH="393480" progId="Equation.3">
                  <p:embed/>
                </p:oleObj>
              </mc:Choice>
              <mc:Fallback>
                <p:oleObj name="Kaava" r:id="rId4" imgW="1231560" imgH="393480" progId="Equation.3">
                  <p:embed/>
                  <p:pic>
                    <p:nvPicPr>
                      <p:cNvPr id="35" name="Object 2">
                        <a:extLst>
                          <a:ext uri="{FF2B5EF4-FFF2-40B4-BE49-F238E27FC236}">
                            <a16:creationId xmlns:a16="http://schemas.microsoft.com/office/drawing/2014/main" id="{58B3B02A-1D81-4188-A8D7-9A62BCCB0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3905" y="4824610"/>
                        <a:ext cx="2484438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5B1A36D-2EB0-421A-B6E2-B274B84AA7FD}"/>
              </a:ext>
            </a:extLst>
          </p:cNvPr>
          <p:cNvSpPr txBox="1"/>
          <p:nvPr/>
        </p:nvSpPr>
        <p:spPr>
          <a:xfrm>
            <a:off x="1388975" y="4969220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>
                <a:latin typeface="+mj-lt"/>
                <a:cs typeface="Calibri" pitchFamily="34" charset="0"/>
              </a:rPr>
              <a:t>Mass</a:t>
            </a:r>
            <a:r>
              <a:rPr lang="fi-FI" sz="2400" dirty="0">
                <a:latin typeface="+mj-lt"/>
                <a:cs typeface="Calibri" pitchFamily="34" charset="0"/>
              </a:rPr>
              <a:t> </a:t>
            </a:r>
            <a:r>
              <a:rPr lang="fi-FI" sz="2400" dirty="0" err="1">
                <a:latin typeface="+mj-lt"/>
                <a:cs typeface="Calibri" pitchFamily="34" charset="0"/>
              </a:rPr>
              <a:t>shift</a:t>
            </a:r>
            <a:r>
              <a:rPr lang="fi-FI" sz="2400" dirty="0">
                <a:latin typeface="+mj-lt"/>
                <a:cs typeface="Calibri" pitchFamily="34" charset="0"/>
              </a:rPr>
              <a:t> + </a:t>
            </a:r>
            <a:r>
              <a:rPr lang="fi-FI" sz="2400" dirty="0" err="1">
                <a:solidFill>
                  <a:srgbClr val="0000FF"/>
                </a:solidFill>
                <a:latin typeface="+mj-lt"/>
                <a:cs typeface="Calibri" pitchFamily="34" charset="0"/>
              </a:rPr>
              <a:t>Field</a:t>
            </a:r>
            <a:r>
              <a:rPr lang="fi-FI" sz="2400" dirty="0">
                <a:solidFill>
                  <a:srgbClr val="0000FF"/>
                </a:solidFill>
                <a:latin typeface="+mj-lt"/>
                <a:cs typeface="Calibri" pitchFamily="34" charset="0"/>
              </a:rPr>
              <a:t> </a:t>
            </a:r>
            <a:r>
              <a:rPr lang="fi-FI" sz="2400" dirty="0" err="1">
                <a:solidFill>
                  <a:srgbClr val="0000FF"/>
                </a:solidFill>
                <a:latin typeface="+mj-lt"/>
                <a:cs typeface="Calibri" pitchFamily="34" charset="0"/>
              </a:rPr>
              <a:t>shift</a:t>
            </a:r>
            <a:endParaRPr lang="fi-FI" sz="2400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93179-7468-4CFC-8F45-D9727E88F7A3}"/>
              </a:ext>
            </a:extLst>
          </p:cNvPr>
          <p:cNvSpPr/>
          <p:nvPr/>
        </p:nvSpPr>
        <p:spPr>
          <a:xfrm>
            <a:off x="1286925" y="4828579"/>
            <a:ext cx="7727805" cy="771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52A78-358B-4C42-A89B-5C1F01B00F3F}"/>
              </a:ext>
            </a:extLst>
          </p:cNvPr>
          <p:cNvSpPr txBox="1"/>
          <p:nvPr/>
        </p:nvSpPr>
        <p:spPr>
          <a:xfrm>
            <a:off x="7676124" y="1912121"/>
            <a:ext cx="44486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higher order perturbative HFS</a:t>
            </a:r>
          </a:p>
          <a:p>
            <a:r>
              <a:rPr lang="en-US" dirty="0"/>
              <a:t>+ higher multipole order HFS</a:t>
            </a:r>
          </a:p>
          <a:p>
            <a:r>
              <a:rPr lang="en-US" dirty="0"/>
              <a:t>+ higher order radial moment isotope shift</a:t>
            </a:r>
            <a:br>
              <a:rPr lang="en-US" dirty="0"/>
            </a:br>
            <a:r>
              <a:rPr lang="en-US" dirty="0"/>
              <a:t>+ Zeeman effect</a:t>
            </a:r>
            <a:br>
              <a:rPr lang="en-US" dirty="0"/>
            </a:br>
            <a:r>
              <a:rPr lang="en-US" dirty="0"/>
              <a:t>+ Bohr Weisskopf effect</a:t>
            </a:r>
          </a:p>
          <a:p>
            <a:r>
              <a:rPr lang="en-US" dirty="0"/>
              <a:t>+ </a:t>
            </a:r>
            <a:r>
              <a:rPr lang="en-US" dirty="0" err="1"/>
              <a:t>Breit</a:t>
            </a:r>
            <a:r>
              <a:rPr lang="en-US" dirty="0"/>
              <a:t>-Rosenthal effect</a:t>
            </a:r>
          </a:p>
          <a:p>
            <a:pPr algn="just"/>
            <a:r>
              <a:rPr lang="en-US" dirty="0"/>
              <a:t>+ isotope shift of the atomic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g</a:t>
            </a:r>
            <a:r>
              <a:rPr lang="en-US" baseline="-25000" dirty="0" err="1"/>
              <a:t>J</a:t>
            </a:r>
            <a:r>
              <a:rPr lang="en-US" dirty="0"/>
              <a:t>-factor</a:t>
            </a:r>
            <a:br>
              <a:rPr lang="en-US" dirty="0"/>
            </a:br>
            <a:r>
              <a:rPr lang="en-US" dirty="0"/>
              <a:t>+ ….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2856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547BE-43BC-48CD-9365-7B0B8840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1AC0C1-8319-425B-8BB5-18143DB7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isotope-dependent hyperfine structure of the atom + nucleus!</a:t>
            </a:r>
            <a:endParaRPr lang="LID4096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202D31-038F-4024-9ECF-83169815426A}"/>
              </a:ext>
            </a:extLst>
          </p:cNvPr>
          <p:cNvCxnSpPr/>
          <p:nvPr/>
        </p:nvCxnSpPr>
        <p:spPr>
          <a:xfrm>
            <a:off x="1738312" y="41618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2BC4BC-F2E5-4BDA-A74B-7FCE33568730}"/>
              </a:ext>
            </a:extLst>
          </p:cNvPr>
          <p:cNvCxnSpPr/>
          <p:nvPr/>
        </p:nvCxnSpPr>
        <p:spPr>
          <a:xfrm>
            <a:off x="1738312" y="421898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EF713C-6C00-4EE0-9F72-81ADDC48A95B}"/>
              </a:ext>
            </a:extLst>
          </p:cNvPr>
          <p:cNvCxnSpPr/>
          <p:nvPr/>
        </p:nvCxnSpPr>
        <p:spPr>
          <a:xfrm>
            <a:off x="3224212" y="28283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DE174E-DC53-4C37-BEFD-FE0D9BF98122}"/>
              </a:ext>
            </a:extLst>
          </p:cNvPr>
          <p:cNvCxnSpPr/>
          <p:nvPr/>
        </p:nvCxnSpPr>
        <p:spPr>
          <a:xfrm>
            <a:off x="3224212" y="318075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632EA8-777E-4564-AB27-202CC63FD99D}"/>
              </a:ext>
            </a:extLst>
          </p:cNvPr>
          <p:cNvCxnSpPr/>
          <p:nvPr/>
        </p:nvCxnSpPr>
        <p:spPr>
          <a:xfrm>
            <a:off x="4814887" y="22187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F637F1-195F-48D8-BD4D-51AFF53C0E4B}"/>
              </a:ext>
            </a:extLst>
          </p:cNvPr>
          <p:cNvCxnSpPr/>
          <p:nvPr/>
        </p:nvCxnSpPr>
        <p:spPr>
          <a:xfrm>
            <a:off x="4805362" y="290453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E7C99A-1B0B-43E2-8686-9D0BDEB2FBAA}"/>
              </a:ext>
            </a:extLst>
          </p:cNvPr>
          <p:cNvCxnSpPr/>
          <p:nvPr/>
        </p:nvCxnSpPr>
        <p:spPr>
          <a:xfrm>
            <a:off x="4824412" y="3266480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3E54AF-A6C1-4405-98A7-178BE9DA4A1B}"/>
              </a:ext>
            </a:extLst>
          </p:cNvPr>
          <p:cNvCxnSpPr/>
          <p:nvPr/>
        </p:nvCxnSpPr>
        <p:spPr>
          <a:xfrm>
            <a:off x="6443662" y="201870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DF87B9-F0BA-42F8-935D-B5FF365F2D2B}"/>
              </a:ext>
            </a:extLst>
          </p:cNvPr>
          <p:cNvCxnSpPr/>
          <p:nvPr/>
        </p:nvCxnSpPr>
        <p:spPr>
          <a:xfrm>
            <a:off x="6462712" y="299025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54B27-B13A-47BC-AD28-C05814BCFBD6}"/>
              </a:ext>
            </a:extLst>
          </p:cNvPr>
          <p:cNvCxnSpPr/>
          <p:nvPr/>
        </p:nvCxnSpPr>
        <p:spPr>
          <a:xfrm>
            <a:off x="6472237" y="3199805"/>
            <a:ext cx="876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1F49BB-E1BE-41B1-921C-CD8C37A42C84}"/>
              </a:ext>
            </a:extLst>
          </p:cNvPr>
          <p:cNvCxnSpPr/>
          <p:nvPr/>
        </p:nvCxnSpPr>
        <p:spPr>
          <a:xfrm flipV="1">
            <a:off x="2633662" y="2828330"/>
            <a:ext cx="581025" cy="1323975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8A135E-8153-45D5-A345-99F0CA6A9DAF}"/>
              </a:ext>
            </a:extLst>
          </p:cNvPr>
          <p:cNvCxnSpPr/>
          <p:nvPr/>
        </p:nvCxnSpPr>
        <p:spPr>
          <a:xfrm flipV="1">
            <a:off x="2624137" y="3171230"/>
            <a:ext cx="619125" cy="1066801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4EC072-9F65-4B88-AA6A-1AFC6F2F8A2E}"/>
              </a:ext>
            </a:extLst>
          </p:cNvPr>
          <p:cNvCxnSpPr/>
          <p:nvPr/>
        </p:nvCxnSpPr>
        <p:spPr>
          <a:xfrm flipV="1">
            <a:off x="4110037" y="2228255"/>
            <a:ext cx="685800" cy="5905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37DE1E-AED7-40EC-8B7F-437658AF57BE}"/>
              </a:ext>
            </a:extLst>
          </p:cNvPr>
          <p:cNvCxnSpPr/>
          <p:nvPr/>
        </p:nvCxnSpPr>
        <p:spPr>
          <a:xfrm>
            <a:off x="4129087" y="2828330"/>
            <a:ext cx="685800" cy="85725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1A838-5DFE-4264-81FA-739B68945BAF}"/>
              </a:ext>
            </a:extLst>
          </p:cNvPr>
          <p:cNvCxnSpPr/>
          <p:nvPr/>
        </p:nvCxnSpPr>
        <p:spPr>
          <a:xfrm>
            <a:off x="4100512" y="2828330"/>
            <a:ext cx="752475" cy="45720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A92141-B959-496E-B461-828B813418EB}"/>
              </a:ext>
            </a:extLst>
          </p:cNvPr>
          <p:cNvCxnSpPr/>
          <p:nvPr/>
        </p:nvCxnSpPr>
        <p:spPr>
          <a:xfrm flipV="1">
            <a:off x="5710237" y="2018705"/>
            <a:ext cx="733425" cy="19050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1137ED-60E6-4062-A665-A8E86DF3BC25}"/>
              </a:ext>
            </a:extLst>
          </p:cNvPr>
          <p:cNvCxnSpPr/>
          <p:nvPr/>
        </p:nvCxnSpPr>
        <p:spPr>
          <a:xfrm>
            <a:off x="5681662" y="2895005"/>
            <a:ext cx="819150" cy="952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0F8691-3DD5-47ED-A905-83DFAA20ADC3}"/>
              </a:ext>
            </a:extLst>
          </p:cNvPr>
          <p:cNvCxnSpPr/>
          <p:nvPr/>
        </p:nvCxnSpPr>
        <p:spPr>
          <a:xfrm flipV="1">
            <a:off x="5691187" y="3199805"/>
            <a:ext cx="809625" cy="57150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DEFE39-741A-4987-B255-6B589F84A2BA}"/>
              </a:ext>
            </a:extLst>
          </p:cNvPr>
          <p:cNvSpPr txBox="1"/>
          <p:nvPr/>
        </p:nvSpPr>
        <p:spPr>
          <a:xfrm>
            <a:off x="1160712" y="3761364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(A-1)</a:t>
            </a:r>
            <a:endParaRPr lang="en-US" sz="16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DCA722-AF25-4762-9922-E9272FC6876F}"/>
              </a:ext>
            </a:extLst>
          </p:cNvPr>
          <p:cNvSpPr txBox="1"/>
          <p:nvPr/>
        </p:nvSpPr>
        <p:spPr>
          <a:xfrm>
            <a:off x="1388975" y="4285655"/>
            <a:ext cx="1040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A</a:t>
            </a:r>
            <a:endParaRPr lang="en-US" sz="16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20FDA6-854E-4015-9AE7-D62E01D8BE5A}"/>
              </a:ext>
            </a:extLst>
          </p:cNvPr>
          <p:cNvSpPr txBox="1"/>
          <p:nvPr/>
        </p:nvSpPr>
        <p:spPr>
          <a:xfrm>
            <a:off x="3119437" y="3285530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(A-1)</a:t>
            </a:r>
            <a:endParaRPr lang="en-US" sz="16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1FA39C-4C6C-4F7F-829E-DBC65DCD61AD}"/>
              </a:ext>
            </a:extLst>
          </p:cNvPr>
          <p:cNvSpPr txBox="1"/>
          <p:nvPr/>
        </p:nvSpPr>
        <p:spPr>
          <a:xfrm>
            <a:off x="3176587" y="2437805"/>
            <a:ext cx="1040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latin typeface="+mj-lt"/>
              </a:rPr>
              <a:t>Isotope</a:t>
            </a:r>
            <a:r>
              <a:rPr lang="fi-FI" sz="1600" dirty="0">
                <a:latin typeface="+mj-lt"/>
              </a:rPr>
              <a:t> A</a:t>
            </a:r>
            <a:endParaRPr lang="en-US" sz="16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3A53F0-76B3-45DE-938D-ADA9A2AF9DB5}"/>
              </a:ext>
            </a:extLst>
          </p:cNvPr>
          <p:cNvSpPr txBox="1"/>
          <p:nvPr/>
        </p:nvSpPr>
        <p:spPr>
          <a:xfrm>
            <a:off x="4918542" y="1929620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1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C50709-9F63-49BC-99C0-8376E3D8CBB9}"/>
              </a:ext>
            </a:extLst>
          </p:cNvPr>
          <p:cNvSpPr txBox="1"/>
          <p:nvPr/>
        </p:nvSpPr>
        <p:spPr>
          <a:xfrm>
            <a:off x="4919662" y="2633910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2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32235E-A7D6-4699-8089-5C14DF311C0D}"/>
              </a:ext>
            </a:extLst>
          </p:cNvPr>
          <p:cNvSpPr txBox="1"/>
          <p:nvPr/>
        </p:nvSpPr>
        <p:spPr>
          <a:xfrm>
            <a:off x="4919662" y="3295055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+mj-lt"/>
              </a:rPr>
              <a:t>F</a:t>
            </a:r>
            <a:r>
              <a:rPr lang="fi-FI" sz="1600" baseline="-25000" dirty="0">
                <a:latin typeface="+mj-lt"/>
              </a:rPr>
              <a:t>3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1FEB0-B203-4769-BB2A-55D23B6581C4}"/>
              </a:ext>
            </a:extLst>
          </p:cNvPr>
          <p:cNvSpPr txBox="1"/>
          <p:nvPr/>
        </p:nvSpPr>
        <p:spPr>
          <a:xfrm>
            <a:off x="1260942" y="1443023"/>
            <a:ext cx="765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2"/>
                </a:solidFill>
                <a:latin typeface="+mj-lt"/>
              </a:rPr>
              <a:t>Point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nucleus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+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Finite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size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 + 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Magnetic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dipole</a:t>
            </a:r>
            <a:r>
              <a:rPr lang="fi-FI" dirty="0">
                <a:solidFill>
                  <a:schemeClr val="tx2"/>
                </a:solidFill>
                <a:latin typeface="+mj-lt"/>
              </a:rPr>
              <a:t>  +  Electric </a:t>
            </a:r>
            <a:r>
              <a:rPr lang="fi-FI" dirty="0" err="1">
                <a:solidFill>
                  <a:schemeClr val="tx2"/>
                </a:solidFill>
                <a:latin typeface="+mj-lt"/>
              </a:rPr>
              <a:t>quadrupole</a:t>
            </a:r>
            <a:endParaRPr lang="fi-FI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C33BAD61-A9EA-49E2-A770-058928447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64" y="5817968"/>
            <a:ext cx="820896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dirty="0">
                <a:solidFill>
                  <a:schemeClr val="tx2"/>
                </a:solidFill>
                <a:latin typeface="+mj-lt"/>
              </a:rPr>
              <a:t>These energy shifts of may be only a few parts per million of the energy of an optical atomic transition. Optical techniques provide the sensitivity and precision required to measure these effects.</a:t>
            </a:r>
          </a:p>
        </p:txBody>
      </p:sp>
      <p:graphicFrame>
        <p:nvGraphicFramePr>
          <p:cNvPr id="34" name="Object 1">
            <a:extLst>
              <a:ext uri="{FF2B5EF4-FFF2-40B4-BE49-F238E27FC236}">
                <a16:creationId xmlns:a16="http://schemas.microsoft.com/office/drawing/2014/main" id="{BC81130F-A2A5-42C2-A6E1-B3E3D05225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3897" y="4988272"/>
          <a:ext cx="15414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a" r:id="rId2" imgW="723600" imgH="228600" progId="Equation.3">
                  <p:embed/>
                </p:oleObj>
              </mc:Choice>
              <mc:Fallback>
                <p:oleObj name="Kaava" r:id="rId2" imgW="723600" imgH="228600" progId="Equation.3">
                  <p:embed/>
                  <p:pic>
                    <p:nvPicPr>
                      <p:cNvPr id="34" name="Object 1">
                        <a:extLst>
                          <a:ext uri="{FF2B5EF4-FFF2-40B4-BE49-F238E27FC236}">
                            <a16:creationId xmlns:a16="http://schemas.microsoft.com/office/drawing/2014/main" id="{BC81130F-A2A5-42C2-A6E1-B3E3D05225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3897" y="4988272"/>
                        <a:ext cx="1541462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">
            <a:extLst>
              <a:ext uri="{FF2B5EF4-FFF2-40B4-BE49-F238E27FC236}">
                <a16:creationId xmlns:a16="http://schemas.microsoft.com/office/drawing/2014/main" id="{58B3B02A-1D81-4188-A8D7-9A62BCCB0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3905" y="4824610"/>
          <a:ext cx="2484438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a" r:id="rId4" imgW="1231560" imgH="393480" progId="Equation.3">
                  <p:embed/>
                </p:oleObj>
              </mc:Choice>
              <mc:Fallback>
                <p:oleObj name="Kaava" r:id="rId4" imgW="1231560" imgH="393480" progId="Equation.3">
                  <p:embed/>
                  <p:pic>
                    <p:nvPicPr>
                      <p:cNvPr id="35" name="Object 2">
                        <a:extLst>
                          <a:ext uri="{FF2B5EF4-FFF2-40B4-BE49-F238E27FC236}">
                            <a16:creationId xmlns:a16="http://schemas.microsoft.com/office/drawing/2014/main" id="{58B3B02A-1D81-4188-A8D7-9A62BCCB0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3905" y="4824610"/>
                        <a:ext cx="2484438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5B1A36D-2EB0-421A-B6E2-B274B84AA7FD}"/>
              </a:ext>
            </a:extLst>
          </p:cNvPr>
          <p:cNvSpPr txBox="1"/>
          <p:nvPr/>
        </p:nvSpPr>
        <p:spPr>
          <a:xfrm>
            <a:off x="1388975" y="4969220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>
                <a:latin typeface="+mj-lt"/>
                <a:cs typeface="Calibri" pitchFamily="34" charset="0"/>
              </a:rPr>
              <a:t>Mass</a:t>
            </a:r>
            <a:r>
              <a:rPr lang="fi-FI" sz="2400" dirty="0">
                <a:latin typeface="+mj-lt"/>
                <a:cs typeface="Calibri" pitchFamily="34" charset="0"/>
              </a:rPr>
              <a:t> </a:t>
            </a:r>
            <a:r>
              <a:rPr lang="fi-FI" sz="2400" dirty="0" err="1">
                <a:latin typeface="+mj-lt"/>
                <a:cs typeface="Calibri" pitchFamily="34" charset="0"/>
              </a:rPr>
              <a:t>shift</a:t>
            </a:r>
            <a:r>
              <a:rPr lang="fi-FI" sz="2400" dirty="0">
                <a:latin typeface="+mj-lt"/>
                <a:cs typeface="Calibri" pitchFamily="34" charset="0"/>
              </a:rPr>
              <a:t> + </a:t>
            </a:r>
            <a:r>
              <a:rPr lang="fi-FI" sz="2400" dirty="0" err="1">
                <a:solidFill>
                  <a:srgbClr val="0000FF"/>
                </a:solidFill>
                <a:latin typeface="+mj-lt"/>
                <a:cs typeface="Calibri" pitchFamily="34" charset="0"/>
              </a:rPr>
              <a:t>Field</a:t>
            </a:r>
            <a:r>
              <a:rPr lang="fi-FI" sz="2400" dirty="0">
                <a:solidFill>
                  <a:srgbClr val="0000FF"/>
                </a:solidFill>
                <a:latin typeface="+mj-lt"/>
                <a:cs typeface="Calibri" pitchFamily="34" charset="0"/>
              </a:rPr>
              <a:t> </a:t>
            </a:r>
            <a:r>
              <a:rPr lang="fi-FI" sz="2400" dirty="0" err="1">
                <a:solidFill>
                  <a:srgbClr val="0000FF"/>
                </a:solidFill>
                <a:latin typeface="+mj-lt"/>
                <a:cs typeface="Calibri" pitchFamily="34" charset="0"/>
              </a:rPr>
              <a:t>shift</a:t>
            </a:r>
            <a:endParaRPr lang="fi-FI" sz="2400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93179-7468-4CFC-8F45-D9727E88F7A3}"/>
              </a:ext>
            </a:extLst>
          </p:cNvPr>
          <p:cNvSpPr/>
          <p:nvPr/>
        </p:nvSpPr>
        <p:spPr>
          <a:xfrm>
            <a:off x="1286925" y="4828579"/>
            <a:ext cx="7727805" cy="771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52A78-358B-4C42-A89B-5C1F01B00F3F}"/>
              </a:ext>
            </a:extLst>
          </p:cNvPr>
          <p:cNvSpPr txBox="1"/>
          <p:nvPr/>
        </p:nvSpPr>
        <p:spPr>
          <a:xfrm>
            <a:off x="7676124" y="1912121"/>
            <a:ext cx="44486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higher order perturbative HFS</a:t>
            </a:r>
          </a:p>
          <a:p>
            <a:r>
              <a:rPr lang="en-US" dirty="0"/>
              <a:t>+ higher multipole order HFS</a:t>
            </a:r>
          </a:p>
          <a:p>
            <a:r>
              <a:rPr lang="en-US" dirty="0"/>
              <a:t>+ higher order radial moment isotope shift</a:t>
            </a:r>
            <a:br>
              <a:rPr lang="en-US" dirty="0"/>
            </a:br>
            <a:r>
              <a:rPr lang="en-US" dirty="0"/>
              <a:t>+ Zeeman effect</a:t>
            </a:r>
            <a:br>
              <a:rPr lang="en-US" dirty="0"/>
            </a:br>
            <a:r>
              <a:rPr lang="en-US" dirty="0"/>
              <a:t>+ Bohr Weisskopf effect</a:t>
            </a:r>
          </a:p>
          <a:p>
            <a:r>
              <a:rPr lang="en-US" dirty="0"/>
              <a:t>+ </a:t>
            </a:r>
            <a:r>
              <a:rPr lang="en-US" dirty="0" err="1"/>
              <a:t>Breit</a:t>
            </a:r>
            <a:r>
              <a:rPr lang="en-US" dirty="0"/>
              <a:t>-Rosenthal effect</a:t>
            </a:r>
          </a:p>
          <a:p>
            <a:pPr algn="just"/>
            <a:r>
              <a:rPr lang="en-US" dirty="0"/>
              <a:t>+ isotope shift of the atomic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g</a:t>
            </a:r>
            <a:r>
              <a:rPr lang="en-US" baseline="-25000" dirty="0" err="1"/>
              <a:t>J</a:t>
            </a:r>
            <a:r>
              <a:rPr lang="en-US" dirty="0"/>
              <a:t>-factor</a:t>
            </a:r>
            <a:br>
              <a:rPr lang="en-US" dirty="0"/>
            </a:br>
            <a:r>
              <a:rPr lang="en-US" dirty="0"/>
              <a:t>+ ….</a:t>
            </a:r>
            <a:endParaRPr lang="LID4096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802574-D14E-3590-EC41-51D9851CCCAC}"/>
              </a:ext>
            </a:extLst>
          </p:cNvPr>
          <p:cNvSpPr txBox="1"/>
          <p:nvPr/>
        </p:nvSpPr>
        <p:spPr>
          <a:xfrm>
            <a:off x="9246876" y="4511374"/>
            <a:ext cx="2675225" cy="132343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All of this is </a:t>
            </a:r>
            <a:r>
              <a:rPr lang="en-GB" sz="2000" b="1" i="1" dirty="0">
                <a:solidFill>
                  <a:srgbClr val="FF0000"/>
                </a:solidFill>
              </a:rPr>
              <a:t>not ‘new’ </a:t>
            </a:r>
            <a:r>
              <a:rPr lang="en-GB" sz="2000" b="1" dirty="0">
                <a:solidFill>
                  <a:srgbClr val="FF0000"/>
                </a:solidFill>
              </a:rPr>
              <a:t>physics.</a:t>
            </a:r>
            <a:r>
              <a:rPr lang="en-GB" sz="2000" b="1" dirty="0">
                <a:solidFill>
                  <a:schemeClr val="tx1">
                    <a:lumMod val="50000"/>
                  </a:schemeClr>
                </a:solidFill>
              </a:rPr>
              <a:t> It is (in practice often poorly!) known.</a:t>
            </a:r>
            <a:endParaRPr lang="LID4096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1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E5D201-1343-45AE-B85D-DA2529BE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Optical transitions: 100’s of THz, a few eV, 10000s of cm</a:t>
            </a:r>
            <a:r>
              <a:rPr lang="fi-FI" baseline="30000" dirty="0"/>
              <a:t>-1</a:t>
            </a:r>
            <a:r>
              <a:rPr lang="fi-FI" dirty="0"/>
              <a:t>, 100s of nm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Hyperfine splitting: 100’s of MHz, a few </a:t>
            </a:r>
            <a:r>
              <a:rPr lang="el-GR" dirty="0"/>
              <a:t>μ</a:t>
            </a:r>
            <a:r>
              <a:rPr lang="fi-FI" dirty="0"/>
              <a:t>eV, ~0.01 cm</a:t>
            </a:r>
            <a:r>
              <a:rPr lang="fi-FI" baseline="30000" dirty="0"/>
              <a:t>-1</a:t>
            </a:r>
          </a:p>
          <a:p>
            <a:pPr marL="0" indent="0">
              <a:buNone/>
            </a:pPr>
            <a:endParaRPr lang="fi-FI" baseline="30000" dirty="0"/>
          </a:p>
          <a:p>
            <a:pPr marL="0" indent="0">
              <a:buNone/>
            </a:pPr>
            <a:r>
              <a:rPr lang="en-GB" dirty="0"/>
              <a:t>Optical linewidth:   </a:t>
            </a:r>
            <a:r>
              <a:rPr lang="fi-FI" dirty="0"/>
              <a:t>10’s of MHz, a fraction of </a:t>
            </a:r>
            <a:r>
              <a:rPr lang="el-GR" dirty="0"/>
              <a:t>μ</a:t>
            </a:r>
            <a:r>
              <a:rPr lang="fi-FI" dirty="0"/>
              <a:t>eV, ~0.001 cm</a:t>
            </a:r>
            <a:r>
              <a:rPr lang="fi-FI" baseline="30000" dirty="0"/>
              <a:t>-1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1 cm</a:t>
            </a:r>
            <a:r>
              <a:rPr lang="fi-FI" baseline="30000" dirty="0"/>
              <a:t>-1</a:t>
            </a:r>
            <a:r>
              <a:rPr lang="fi-FI" dirty="0"/>
              <a:t>: </a:t>
            </a:r>
            <a:r>
              <a:rPr lang="en-GB" dirty="0"/>
              <a:t>~ 30000 MHz</a:t>
            </a:r>
          </a:p>
          <a:p>
            <a:pPr marL="0" indent="0">
              <a:buNone/>
            </a:pPr>
            <a:r>
              <a:rPr lang="en-GB" dirty="0"/>
              <a:t>1eV:     ~ 8000 cm</a:t>
            </a:r>
            <a:r>
              <a:rPr lang="en-GB" baseline="30000" dirty="0"/>
              <a:t>-1</a:t>
            </a:r>
            <a:endParaRPr lang="LID4096" baseline="30000" dirty="0"/>
          </a:p>
          <a:p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C8516-8C60-43D6-8672-825A3742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F159B7-0902-4F8D-9181-23B0B357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energy scales…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8213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840DCB-CBA7-ABAA-542B-AF7A4923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</a:t>
            </a:r>
            <a:br>
              <a:rPr lang="en-GB" dirty="0"/>
            </a:br>
            <a:r>
              <a:rPr lang="en-GB" dirty="0"/>
              <a:t>Notions of atomic physics 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7F5AA-D187-6357-2F2B-1466422C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1003-DD7A-448A-9A72-A9C2DD6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200F3-17E2-BF69-E74F-AD88049DA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893DBE-273A-A7FE-1C66-64AEE7C04C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1797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102D36-80D0-4AF4-886B-E2BAB4337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How do we measure these effects in practice?</a:t>
            </a:r>
          </a:p>
          <a:p>
            <a:endParaRPr lang="en-US" sz="2000" dirty="0"/>
          </a:p>
          <a:p>
            <a:pPr marL="0" indent="0" algn="ctr">
              <a:buNone/>
            </a:pPr>
            <a:r>
              <a:rPr lang="en-US" sz="2000" b="1" dirty="0"/>
              <a:t>We use lasers to induce transitions in the atom, and record </a:t>
            </a:r>
            <a:br>
              <a:rPr lang="en-US" sz="2000" b="1" dirty="0"/>
            </a:br>
            <a:r>
              <a:rPr lang="en-US" sz="2000" b="1" dirty="0"/>
              <a:t>the response of the atom as function of laser frequency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=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Laser spectroscopy</a:t>
            </a:r>
            <a:endParaRPr lang="LID4096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E658-7321-498B-BE55-C72C987E0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55FB48-4063-4D89-A0BD-F27C3434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that we understand atomic structure and atomic spectra…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96343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artoon Eyeball Laughing Royalty Free Cliparts, Vectors, And Stock  Illustration. Image 95638653.">
            <a:extLst>
              <a:ext uri="{FF2B5EF4-FFF2-40B4-BE49-F238E27FC236}">
                <a16:creationId xmlns:a16="http://schemas.microsoft.com/office/drawing/2014/main" id="{F060EFF6-5318-43D7-868C-E77358072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062" y="4968488"/>
            <a:ext cx="1555688" cy="15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DBD19-0E2C-4803-89C4-63F0480B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4906B4-FE89-4085-BADA-50CC641C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spectroscopy</a:t>
            </a:r>
            <a:endParaRPr lang="LID4096" dirty="0"/>
          </a:p>
        </p:txBody>
      </p:sp>
      <p:grpSp>
        <p:nvGrpSpPr>
          <p:cNvPr id="67" name="Group 3">
            <a:extLst>
              <a:ext uri="{FF2B5EF4-FFF2-40B4-BE49-F238E27FC236}">
                <a16:creationId xmlns:a16="http://schemas.microsoft.com/office/drawing/2014/main" id="{B81876A3-7B53-46F4-A25F-A73B5483A38E}"/>
              </a:ext>
            </a:extLst>
          </p:cNvPr>
          <p:cNvGrpSpPr>
            <a:grpSpLocks/>
          </p:cNvGrpSpPr>
          <p:nvPr/>
        </p:nvGrpSpPr>
        <p:grpSpPr bwMode="auto">
          <a:xfrm>
            <a:off x="760802" y="1149511"/>
            <a:ext cx="8505825" cy="4816475"/>
            <a:chOff x="241" y="604"/>
            <a:chExt cx="5358" cy="3034"/>
          </a:xfrm>
        </p:grpSpPr>
        <p:sp>
          <p:nvSpPr>
            <p:cNvPr id="68" name="AutoShape 4">
              <a:extLst>
                <a:ext uri="{FF2B5EF4-FFF2-40B4-BE49-F238E27FC236}">
                  <a16:creationId xmlns:a16="http://schemas.microsoft.com/office/drawing/2014/main" id="{9970E467-F576-48CE-946F-B8DAC901F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" y="1768"/>
              <a:ext cx="192" cy="624"/>
            </a:xfrm>
            <a:prstGeom prst="upArrow">
              <a:avLst>
                <a:gd name="adj1" fmla="val 50000"/>
                <a:gd name="adj2" fmla="val 11718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5">
              <a:extLst>
                <a:ext uri="{FF2B5EF4-FFF2-40B4-BE49-F238E27FC236}">
                  <a16:creationId xmlns:a16="http://schemas.microsoft.com/office/drawing/2014/main" id="{AECA2595-C0FF-4F00-B12D-574CC8066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" y="2392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 Box 6">
              <a:extLst>
                <a:ext uri="{FF2B5EF4-FFF2-40B4-BE49-F238E27FC236}">
                  <a16:creationId xmlns:a16="http://schemas.microsoft.com/office/drawing/2014/main" id="{FE4CEB86-FFFD-4D86-A86A-B159230F48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" y="3178"/>
              <a:ext cx="4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de-DE" sz="1200" b="1" dirty="0" err="1">
                  <a:latin typeface="Arial" pitchFamily="34" charset="0"/>
                  <a:cs typeface="Arial" pitchFamily="34" charset="0"/>
                </a:rPr>
                <a:t>ground</a:t>
              </a:r>
              <a:r>
                <a:rPr lang="de-DE" sz="1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b="1" dirty="0" err="1">
                  <a:latin typeface="Arial" pitchFamily="34" charset="0"/>
                  <a:cs typeface="Arial" pitchFamily="34" charset="0"/>
                </a:rPr>
                <a:t>state</a:t>
              </a:r>
              <a:endParaRPr lang="de-DE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 Box 7">
              <a:extLst>
                <a:ext uri="{FF2B5EF4-FFF2-40B4-BE49-F238E27FC236}">
                  <a16:creationId xmlns:a16="http://schemas.microsoft.com/office/drawing/2014/main" id="{46192DF2-82C5-4FB1-BA5B-29554A5A1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" y="2247"/>
              <a:ext cx="6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>
                  <a:latin typeface="Arial" pitchFamily="34" charset="0"/>
                  <a:cs typeface="Arial" pitchFamily="34" charset="0"/>
                </a:rPr>
                <a:t>first excited state</a:t>
              </a:r>
            </a:p>
          </p:txBody>
        </p:sp>
        <p:sp>
          <p:nvSpPr>
            <p:cNvPr id="72" name="Text Box 8">
              <a:extLst>
                <a:ext uri="{FF2B5EF4-FFF2-40B4-BE49-F238E27FC236}">
                  <a16:creationId xmlns:a16="http://schemas.microsoft.com/office/drawing/2014/main" id="{8E63BB01-017A-4489-BCB8-D2DA183E3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" y="1624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>
                  <a:latin typeface="Arial" pitchFamily="34" charset="0"/>
                  <a:cs typeface="Arial" pitchFamily="34" charset="0"/>
                </a:rPr>
                <a:t>higher excited states</a:t>
              </a:r>
            </a:p>
          </p:txBody>
        </p:sp>
        <p:sp>
          <p:nvSpPr>
            <p:cNvPr id="73" name="Rectangle 9">
              <a:extLst>
                <a:ext uri="{FF2B5EF4-FFF2-40B4-BE49-F238E27FC236}">
                  <a16:creationId xmlns:a16="http://schemas.microsoft.com/office/drawing/2014/main" id="{28C16E54-9BF7-4C10-BFC2-00F66B4F5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" y="1048"/>
              <a:ext cx="3552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tint val="7843"/>
                    <a:invGamma/>
                  </a:schemeClr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Line 10">
              <a:extLst>
                <a:ext uri="{FF2B5EF4-FFF2-40B4-BE49-F238E27FC236}">
                  <a16:creationId xmlns:a16="http://schemas.microsoft.com/office/drawing/2014/main" id="{3D51A533-694A-43D8-BFB6-60629B42A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" y="1289"/>
              <a:ext cx="35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Text Box 11">
              <a:extLst>
                <a:ext uri="{FF2B5EF4-FFF2-40B4-BE49-F238E27FC236}">
                  <a16:creationId xmlns:a16="http://schemas.microsoft.com/office/drawing/2014/main" id="{7EB01B52-5C6F-486A-9241-A5214D54D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" y="1180"/>
              <a:ext cx="23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200" b="1" dirty="0">
                  <a:latin typeface="Arial" pitchFamily="34" charset="0"/>
                  <a:cs typeface="Arial" pitchFamily="34" charset="0"/>
                </a:rPr>
                <a:t>IP</a:t>
              </a:r>
            </a:p>
          </p:txBody>
        </p:sp>
        <p:sp>
          <p:nvSpPr>
            <p:cNvPr id="76" name="Text Box 12">
              <a:extLst>
                <a:ext uri="{FF2B5EF4-FFF2-40B4-BE49-F238E27FC236}">
                  <a16:creationId xmlns:a16="http://schemas.microsoft.com/office/drawing/2014/main" id="{FD000A2F-F554-4759-ACB1-1D3DC45BB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8" y="2296"/>
              <a:ext cx="23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400" b="1">
                  <a:latin typeface="Arial" pitchFamily="34" charset="0"/>
                  <a:cs typeface="Arial" pitchFamily="34" charset="0"/>
                </a:rPr>
                <a:t>E</a:t>
              </a:r>
              <a:r>
                <a:rPr lang="de-DE" sz="1400" b="1" baseline="-2500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7" name="AutoShape 13">
              <a:extLst>
                <a:ext uri="{FF2B5EF4-FFF2-40B4-BE49-F238E27FC236}">
                  <a16:creationId xmlns:a16="http://schemas.microsoft.com/office/drawing/2014/main" id="{DBC5A942-A0D7-40CF-867C-7C5B52667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8" y="2392"/>
              <a:ext cx="192" cy="1056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14">
              <a:extLst>
                <a:ext uri="{FF2B5EF4-FFF2-40B4-BE49-F238E27FC236}">
                  <a16:creationId xmlns:a16="http://schemas.microsoft.com/office/drawing/2014/main" id="{D7BEA734-F768-4905-B59D-39459DE42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" y="904"/>
              <a:ext cx="0" cy="26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 Box 15">
              <a:extLst>
                <a:ext uri="{FF2B5EF4-FFF2-40B4-BE49-F238E27FC236}">
                  <a16:creationId xmlns:a16="http://schemas.microsoft.com/office/drawing/2014/main" id="{7F43B59D-0BED-4B4F-8EA0-A4105DF84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79" y="2370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800">
                  <a:latin typeface="Arial" pitchFamily="34" charset="0"/>
                  <a:cs typeface="Arial" pitchFamily="34" charset="0"/>
                </a:rPr>
                <a:t>energy</a:t>
              </a:r>
            </a:p>
          </p:txBody>
        </p:sp>
        <p:sp>
          <p:nvSpPr>
            <p:cNvPr id="80" name="Line 16">
              <a:extLst>
                <a:ext uri="{FF2B5EF4-FFF2-40B4-BE49-F238E27FC236}">
                  <a16:creationId xmlns:a16="http://schemas.microsoft.com/office/drawing/2014/main" id="{D82F9740-A27D-483E-BECE-594FB28F1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3448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 Box 17">
              <a:extLst>
                <a:ext uri="{FF2B5EF4-FFF2-40B4-BE49-F238E27FC236}">
                  <a16:creationId xmlns:a16="http://schemas.microsoft.com/office/drawing/2014/main" id="{BB85BD6B-BA45-46B3-88EB-B36C7CE96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" y="3446"/>
              <a:ext cx="34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400" b="1" dirty="0">
                  <a:latin typeface="Arial" pitchFamily="34" charset="0"/>
                  <a:cs typeface="Arial" pitchFamily="34" charset="0"/>
                </a:rPr>
                <a:t>0 eV</a:t>
              </a:r>
            </a:p>
          </p:txBody>
        </p:sp>
        <p:sp>
          <p:nvSpPr>
            <p:cNvPr id="82" name="Line 18">
              <a:extLst>
                <a:ext uri="{FF2B5EF4-FFF2-40B4-BE49-F238E27FC236}">
                  <a16:creationId xmlns:a16="http://schemas.microsoft.com/office/drawing/2014/main" id="{34882790-A26C-401D-B0BB-FFE968810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1289"/>
              <a:ext cx="1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3" name="Group 19">
              <a:extLst>
                <a:ext uri="{FF2B5EF4-FFF2-40B4-BE49-F238E27FC236}">
                  <a16:creationId xmlns:a16="http://schemas.microsoft.com/office/drawing/2014/main" id="{153CA488-8D46-475B-B072-C1D5A23D97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0" y="3352"/>
              <a:ext cx="999" cy="192"/>
              <a:chOff x="1294" y="3792"/>
              <a:chExt cx="999" cy="192"/>
            </a:xfrm>
          </p:grpSpPr>
          <p:sp>
            <p:nvSpPr>
              <p:cNvPr id="96" name="Text Box 20">
                <a:extLst>
                  <a:ext uri="{FF2B5EF4-FFF2-40B4-BE49-F238E27FC236}">
                    <a16:creationId xmlns:a16="http://schemas.microsoft.com/office/drawing/2014/main" id="{59249E14-BBEF-4E87-BE26-352AA7B436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2" y="3792"/>
                <a:ext cx="23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de-DE" sz="1400" b="1"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de-DE" sz="1400" b="1" baseline="-25000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7" name="Line 21">
                <a:extLst>
                  <a:ext uri="{FF2B5EF4-FFF2-40B4-BE49-F238E27FC236}">
                    <a16:creationId xmlns:a16="http://schemas.microsoft.com/office/drawing/2014/main" id="{0B98124C-2A3F-4510-B5EA-79586B1D3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4" y="3888"/>
                <a:ext cx="7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4" name="AutoShape 22">
              <a:extLst>
                <a:ext uri="{FF2B5EF4-FFF2-40B4-BE49-F238E27FC236}">
                  <a16:creationId xmlns:a16="http://schemas.microsoft.com/office/drawing/2014/main" id="{791A9A21-6033-45B7-9451-96DAEFA26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1096"/>
              <a:ext cx="432" cy="672"/>
            </a:xfrm>
            <a:prstGeom prst="upArrow">
              <a:avLst>
                <a:gd name="adj1" fmla="val 50000"/>
                <a:gd name="adj2" fmla="val 57642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23">
              <a:extLst>
                <a:ext uri="{FF2B5EF4-FFF2-40B4-BE49-F238E27FC236}">
                  <a16:creationId xmlns:a16="http://schemas.microsoft.com/office/drawing/2014/main" id="{B1D2D662-00E4-4D95-A64A-BDA8BDEA4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" y="1768"/>
              <a:ext cx="35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 Box 24">
              <a:extLst>
                <a:ext uri="{FF2B5EF4-FFF2-40B4-BE49-F238E27FC236}">
                  <a16:creationId xmlns:a16="http://schemas.microsoft.com/office/drawing/2014/main" id="{A427483E-4C51-40CC-B323-C8837EAE3D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617"/>
              <a:ext cx="101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non</a:t>
              </a:r>
              <a:r>
                <a:rPr lang="de-DE" sz="1800" dirty="0">
                  <a:solidFill>
                    <a:schemeClr val="accent1"/>
                  </a:solidFill>
                  <a:cs typeface="Arial" pitchFamily="34" charset="0"/>
                </a:rPr>
                <a:t>-</a:t>
              </a:r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resonant </a:t>
              </a:r>
            </a:p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ionization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87" name="AutoShape 25">
              <a:extLst>
                <a:ext uri="{FF2B5EF4-FFF2-40B4-BE49-F238E27FC236}">
                  <a16:creationId xmlns:a16="http://schemas.microsoft.com/office/drawing/2014/main" id="{70824512-C3FC-4438-B4A1-5DB2DA9AB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1137"/>
              <a:ext cx="192" cy="624"/>
            </a:xfrm>
            <a:prstGeom prst="upArrow">
              <a:avLst>
                <a:gd name="adj1" fmla="val 50000"/>
                <a:gd name="adj2" fmla="val 11718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26">
              <a:extLst>
                <a:ext uri="{FF2B5EF4-FFF2-40B4-BE49-F238E27FC236}">
                  <a16:creationId xmlns:a16="http://schemas.microsoft.com/office/drawing/2014/main" id="{BC781D53-BB3F-49F5-9603-5AE1683838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8" y="1137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 Box 27">
              <a:extLst>
                <a:ext uri="{FF2B5EF4-FFF2-40B4-BE49-F238E27FC236}">
                  <a16:creationId xmlns:a16="http://schemas.microsoft.com/office/drawing/2014/main" id="{2F202EC9-9CD1-463B-BE3F-4AC6180E1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" y="615"/>
              <a:ext cx="14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excitation of</a:t>
              </a:r>
            </a:p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auto-ionizing states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90" name="Text Box 28">
              <a:extLst>
                <a:ext uri="{FF2B5EF4-FFF2-40B4-BE49-F238E27FC236}">
                  <a16:creationId xmlns:a16="http://schemas.microsoft.com/office/drawing/2014/main" id="{4D0BDCC9-5B13-4722-884D-6F1FDD91D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1" y="604"/>
              <a:ext cx="14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ionization of</a:t>
              </a:r>
            </a:p>
            <a:p>
              <a:pPr algn="ctr"/>
              <a:r>
                <a:rPr lang="en-US" sz="1800" dirty="0" err="1">
                  <a:solidFill>
                    <a:schemeClr val="accent1"/>
                  </a:solidFill>
                  <a:cs typeface="Arial" pitchFamily="34" charset="0"/>
                </a:rPr>
                <a:t>Rydberg</a:t>
              </a:r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-states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grpSp>
          <p:nvGrpSpPr>
            <p:cNvPr id="91" name="Group 29">
              <a:extLst>
                <a:ext uri="{FF2B5EF4-FFF2-40B4-BE49-F238E27FC236}">
                  <a16:creationId xmlns:a16="http://schemas.microsoft.com/office/drawing/2014/main" id="{A535B2B0-D18B-4904-8EF2-CDB12DB58D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9" y="1377"/>
              <a:ext cx="1008" cy="384"/>
              <a:chOff x="6227" y="1817"/>
              <a:chExt cx="1008" cy="384"/>
            </a:xfrm>
          </p:grpSpPr>
          <p:sp>
            <p:nvSpPr>
              <p:cNvPr id="94" name="Line 30">
                <a:extLst>
                  <a:ext uri="{FF2B5EF4-FFF2-40B4-BE49-F238E27FC236}">
                    <a16:creationId xmlns:a16="http://schemas.microsoft.com/office/drawing/2014/main" id="{11F778DA-D2F3-498C-BDE3-6D9B1543C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7" y="1821"/>
                <a:ext cx="10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AutoShape 31">
                <a:extLst>
                  <a:ext uri="{FF2B5EF4-FFF2-40B4-BE49-F238E27FC236}">
                    <a16:creationId xmlns:a16="http://schemas.microsoft.com/office/drawing/2014/main" id="{BDDA1549-3F2E-4492-8AFF-A7E8A62D3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" y="1817"/>
                <a:ext cx="192" cy="384"/>
              </a:xfrm>
              <a:prstGeom prst="upArrow">
                <a:avLst>
                  <a:gd name="adj1" fmla="val 50000"/>
                  <a:gd name="adj2" fmla="val 72111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" name="Line 32">
              <a:extLst>
                <a:ext uri="{FF2B5EF4-FFF2-40B4-BE49-F238E27FC236}">
                  <a16:creationId xmlns:a16="http://schemas.microsoft.com/office/drawing/2014/main" id="{C35F2543-0085-4261-ADF3-B80C63A81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7" y="1040"/>
              <a:ext cx="0" cy="4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Text Box 33">
              <a:extLst>
                <a:ext uri="{FF2B5EF4-FFF2-40B4-BE49-F238E27FC236}">
                  <a16:creationId xmlns:a16="http://schemas.microsoft.com/office/drawing/2014/main" id="{1434AAAC-563C-4054-9A91-EA8D91549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9" y="981"/>
              <a:ext cx="74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extraction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  <a:p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field</a:t>
              </a:r>
              <a:r>
                <a:rPr lang="de-DE" sz="1800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or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  <a:p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collisional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  <a:p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ionization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5A7EEDA4-97B2-41EA-86D7-C694ED35EC6F}"/>
              </a:ext>
            </a:extLst>
          </p:cNvPr>
          <p:cNvSpPr/>
          <p:nvPr/>
        </p:nvSpPr>
        <p:spPr>
          <a:xfrm>
            <a:off x="836762" y="1170149"/>
            <a:ext cx="9084723" cy="2270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100BC56-42C3-4B75-B2EF-11F50AA6B233}"/>
              </a:ext>
            </a:extLst>
          </p:cNvPr>
          <p:cNvSpPr/>
          <p:nvPr/>
        </p:nvSpPr>
        <p:spPr>
          <a:xfrm>
            <a:off x="2029539" y="1693456"/>
            <a:ext cx="1448041" cy="2270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1" name="Line">
            <a:extLst>
              <a:ext uri="{FF2B5EF4-FFF2-40B4-BE49-F238E27FC236}">
                <a16:creationId xmlns:a16="http://schemas.microsoft.com/office/drawing/2014/main" id="{6ADE4055-9308-4FA5-971F-FFB4ED27CFF6}"/>
              </a:ext>
            </a:extLst>
          </p:cNvPr>
          <p:cNvSpPr/>
          <p:nvPr/>
        </p:nvSpPr>
        <p:spPr>
          <a:xfrm rot="3227169">
            <a:off x="2926237" y="4297306"/>
            <a:ext cx="1494441" cy="592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9" extrusionOk="0">
                <a:moveTo>
                  <a:pt x="18545" y="11566"/>
                </a:moveTo>
                <a:lnTo>
                  <a:pt x="21600" y="11566"/>
                </a:lnTo>
                <a:cubicBezTo>
                  <a:pt x="21600" y="11566"/>
                  <a:pt x="19645" y="12322"/>
                  <a:pt x="18764" y="11566"/>
                </a:cubicBezTo>
                <a:cubicBezTo>
                  <a:pt x="18181" y="11065"/>
                  <a:pt x="18276" y="7829"/>
                  <a:pt x="17673" y="8192"/>
                </a:cubicBezTo>
                <a:cubicBezTo>
                  <a:pt x="16854" y="8685"/>
                  <a:pt x="17183" y="13176"/>
                  <a:pt x="16364" y="13011"/>
                </a:cubicBezTo>
                <a:cubicBezTo>
                  <a:pt x="15464" y="12831"/>
                  <a:pt x="15470" y="5366"/>
                  <a:pt x="14618" y="5301"/>
                </a:cubicBezTo>
                <a:cubicBezTo>
                  <a:pt x="13827" y="5241"/>
                  <a:pt x="14234" y="17052"/>
                  <a:pt x="13309" y="16866"/>
                </a:cubicBezTo>
                <a:cubicBezTo>
                  <a:pt x="12109" y="16625"/>
                  <a:pt x="12848" y="0"/>
                  <a:pt x="11345" y="0"/>
                </a:cubicBezTo>
                <a:cubicBezTo>
                  <a:pt x="9573" y="0"/>
                  <a:pt x="10626" y="21600"/>
                  <a:pt x="9164" y="21203"/>
                </a:cubicBezTo>
                <a:cubicBezTo>
                  <a:pt x="7609" y="20782"/>
                  <a:pt x="7364" y="3795"/>
                  <a:pt x="6545" y="3855"/>
                </a:cubicBezTo>
                <a:cubicBezTo>
                  <a:pt x="5319" y="3945"/>
                  <a:pt x="6136" y="16445"/>
                  <a:pt x="5018" y="16385"/>
                </a:cubicBezTo>
                <a:cubicBezTo>
                  <a:pt x="4090" y="16335"/>
                  <a:pt x="3273" y="8132"/>
                  <a:pt x="2618" y="8192"/>
                </a:cubicBezTo>
                <a:cubicBezTo>
                  <a:pt x="1874" y="8261"/>
                  <a:pt x="2045" y="13011"/>
                  <a:pt x="1309" y="13011"/>
                </a:cubicBezTo>
                <a:cubicBezTo>
                  <a:pt x="741" y="13011"/>
                  <a:pt x="1064" y="10903"/>
                  <a:pt x="0" y="10602"/>
                </a:cubicBezTo>
              </a:path>
            </a:pathLst>
          </a:custGeom>
          <a:ln w="25400">
            <a:solidFill>
              <a:srgbClr val="00F900"/>
            </a:solidFill>
            <a:miter lim="400000"/>
          </a:ln>
        </p:spPr>
        <p:txBody>
          <a:bodyPr lIns="101600" tIns="101600" rIns="101600" bIns="101600"/>
          <a:lstStyle/>
          <a:p>
            <a:pPr algn="l" defTabSz="4500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5558C5D-3AB4-44C8-8720-2C54FF396E47}"/>
              </a:ext>
            </a:extLst>
          </p:cNvPr>
          <p:cNvSpPr txBox="1"/>
          <p:nvPr/>
        </p:nvSpPr>
        <p:spPr>
          <a:xfrm>
            <a:off x="5547115" y="3640747"/>
            <a:ext cx="484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 the photons the atom emits when it </a:t>
            </a:r>
            <a:br>
              <a:rPr lang="en-US" dirty="0"/>
            </a:br>
            <a:r>
              <a:rPr lang="en-US" dirty="0"/>
              <a:t>relaxes back to the ground state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13739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DBD19-0E2C-4803-89C4-63F0480B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4906B4-FE89-4085-BADA-50CC641C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spectroscopy</a:t>
            </a:r>
            <a:endParaRPr lang="LID4096" dirty="0"/>
          </a:p>
        </p:txBody>
      </p:sp>
      <p:grpSp>
        <p:nvGrpSpPr>
          <p:cNvPr id="67" name="Group 3">
            <a:extLst>
              <a:ext uri="{FF2B5EF4-FFF2-40B4-BE49-F238E27FC236}">
                <a16:creationId xmlns:a16="http://schemas.microsoft.com/office/drawing/2014/main" id="{B81876A3-7B53-46F4-A25F-A73B5483A38E}"/>
              </a:ext>
            </a:extLst>
          </p:cNvPr>
          <p:cNvGrpSpPr>
            <a:grpSpLocks/>
          </p:cNvGrpSpPr>
          <p:nvPr/>
        </p:nvGrpSpPr>
        <p:grpSpPr bwMode="auto">
          <a:xfrm>
            <a:off x="760802" y="1149511"/>
            <a:ext cx="8505825" cy="4816475"/>
            <a:chOff x="241" y="604"/>
            <a:chExt cx="5358" cy="3034"/>
          </a:xfrm>
        </p:grpSpPr>
        <p:sp>
          <p:nvSpPr>
            <p:cNvPr id="68" name="AutoShape 4">
              <a:extLst>
                <a:ext uri="{FF2B5EF4-FFF2-40B4-BE49-F238E27FC236}">
                  <a16:creationId xmlns:a16="http://schemas.microsoft.com/office/drawing/2014/main" id="{9970E467-F576-48CE-946F-B8DAC901F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" y="1768"/>
              <a:ext cx="192" cy="624"/>
            </a:xfrm>
            <a:prstGeom prst="upArrow">
              <a:avLst>
                <a:gd name="adj1" fmla="val 50000"/>
                <a:gd name="adj2" fmla="val 11718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5">
              <a:extLst>
                <a:ext uri="{FF2B5EF4-FFF2-40B4-BE49-F238E27FC236}">
                  <a16:creationId xmlns:a16="http://schemas.microsoft.com/office/drawing/2014/main" id="{AECA2595-C0FF-4F00-B12D-574CC8066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" y="2392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 Box 6">
              <a:extLst>
                <a:ext uri="{FF2B5EF4-FFF2-40B4-BE49-F238E27FC236}">
                  <a16:creationId xmlns:a16="http://schemas.microsoft.com/office/drawing/2014/main" id="{FE4CEB86-FFFD-4D86-A86A-B159230F48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" y="3178"/>
              <a:ext cx="4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de-DE" sz="1200" b="1" dirty="0" err="1">
                  <a:latin typeface="Arial" pitchFamily="34" charset="0"/>
                  <a:cs typeface="Arial" pitchFamily="34" charset="0"/>
                </a:rPr>
                <a:t>ground</a:t>
              </a:r>
              <a:r>
                <a:rPr lang="de-DE" sz="1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b="1" dirty="0" err="1">
                  <a:latin typeface="Arial" pitchFamily="34" charset="0"/>
                  <a:cs typeface="Arial" pitchFamily="34" charset="0"/>
                </a:rPr>
                <a:t>state</a:t>
              </a:r>
              <a:endParaRPr lang="de-DE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 Box 7">
              <a:extLst>
                <a:ext uri="{FF2B5EF4-FFF2-40B4-BE49-F238E27FC236}">
                  <a16:creationId xmlns:a16="http://schemas.microsoft.com/office/drawing/2014/main" id="{46192DF2-82C5-4FB1-BA5B-29554A5A1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" y="2247"/>
              <a:ext cx="6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>
                  <a:latin typeface="Arial" pitchFamily="34" charset="0"/>
                  <a:cs typeface="Arial" pitchFamily="34" charset="0"/>
                </a:rPr>
                <a:t>first excited state</a:t>
              </a:r>
            </a:p>
          </p:txBody>
        </p:sp>
        <p:sp>
          <p:nvSpPr>
            <p:cNvPr id="72" name="Text Box 8">
              <a:extLst>
                <a:ext uri="{FF2B5EF4-FFF2-40B4-BE49-F238E27FC236}">
                  <a16:creationId xmlns:a16="http://schemas.microsoft.com/office/drawing/2014/main" id="{8E63BB01-017A-4489-BCB8-D2DA183E3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" y="1624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>
                  <a:latin typeface="Arial" pitchFamily="34" charset="0"/>
                  <a:cs typeface="Arial" pitchFamily="34" charset="0"/>
                </a:rPr>
                <a:t>higher excited states</a:t>
              </a:r>
            </a:p>
          </p:txBody>
        </p:sp>
        <p:sp>
          <p:nvSpPr>
            <p:cNvPr id="73" name="Rectangle 9">
              <a:extLst>
                <a:ext uri="{FF2B5EF4-FFF2-40B4-BE49-F238E27FC236}">
                  <a16:creationId xmlns:a16="http://schemas.microsoft.com/office/drawing/2014/main" id="{28C16E54-9BF7-4C10-BFC2-00F66B4F5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" y="1048"/>
              <a:ext cx="3552" cy="240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tint val="7843"/>
                    <a:invGamma/>
                  </a:schemeClr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Line 10">
              <a:extLst>
                <a:ext uri="{FF2B5EF4-FFF2-40B4-BE49-F238E27FC236}">
                  <a16:creationId xmlns:a16="http://schemas.microsoft.com/office/drawing/2014/main" id="{3D51A533-694A-43D8-BFB6-60629B42A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" y="1289"/>
              <a:ext cx="35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Text Box 11">
              <a:extLst>
                <a:ext uri="{FF2B5EF4-FFF2-40B4-BE49-F238E27FC236}">
                  <a16:creationId xmlns:a16="http://schemas.microsoft.com/office/drawing/2014/main" id="{7EB01B52-5C6F-486A-9241-A5214D54D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" y="1180"/>
              <a:ext cx="23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200" b="1" dirty="0">
                  <a:latin typeface="Arial" pitchFamily="34" charset="0"/>
                  <a:cs typeface="Arial" pitchFamily="34" charset="0"/>
                </a:rPr>
                <a:t>IP</a:t>
              </a:r>
            </a:p>
          </p:txBody>
        </p:sp>
        <p:sp>
          <p:nvSpPr>
            <p:cNvPr id="76" name="Text Box 12">
              <a:extLst>
                <a:ext uri="{FF2B5EF4-FFF2-40B4-BE49-F238E27FC236}">
                  <a16:creationId xmlns:a16="http://schemas.microsoft.com/office/drawing/2014/main" id="{FD000A2F-F554-4759-ACB1-1D3DC45BB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8" y="2296"/>
              <a:ext cx="23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400" b="1">
                  <a:latin typeface="Arial" pitchFamily="34" charset="0"/>
                  <a:cs typeface="Arial" pitchFamily="34" charset="0"/>
                </a:rPr>
                <a:t>E</a:t>
              </a:r>
              <a:r>
                <a:rPr lang="de-DE" sz="1400" b="1" baseline="-2500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7" name="AutoShape 13">
              <a:extLst>
                <a:ext uri="{FF2B5EF4-FFF2-40B4-BE49-F238E27FC236}">
                  <a16:creationId xmlns:a16="http://schemas.microsoft.com/office/drawing/2014/main" id="{DBC5A942-A0D7-40CF-867C-7C5B52667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8" y="2392"/>
              <a:ext cx="192" cy="1056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14">
              <a:extLst>
                <a:ext uri="{FF2B5EF4-FFF2-40B4-BE49-F238E27FC236}">
                  <a16:creationId xmlns:a16="http://schemas.microsoft.com/office/drawing/2014/main" id="{D7BEA734-F768-4905-B59D-39459DE42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" y="904"/>
              <a:ext cx="0" cy="26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 Box 15">
              <a:extLst>
                <a:ext uri="{FF2B5EF4-FFF2-40B4-BE49-F238E27FC236}">
                  <a16:creationId xmlns:a16="http://schemas.microsoft.com/office/drawing/2014/main" id="{7F43B59D-0BED-4B4F-8EA0-A4105DF84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79" y="2370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800">
                  <a:latin typeface="Arial" pitchFamily="34" charset="0"/>
                  <a:cs typeface="Arial" pitchFamily="34" charset="0"/>
                </a:rPr>
                <a:t>energy</a:t>
              </a:r>
            </a:p>
          </p:txBody>
        </p:sp>
        <p:sp>
          <p:nvSpPr>
            <p:cNvPr id="80" name="Line 16">
              <a:extLst>
                <a:ext uri="{FF2B5EF4-FFF2-40B4-BE49-F238E27FC236}">
                  <a16:creationId xmlns:a16="http://schemas.microsoft.com/office/drawing/2014/main" id="{D82F9740-A27D-483E-BECE-594FB28F1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3448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 Box 17">
              <a:extLst>
                <a:ext uri="{FF2B5EF4-FFF2-40B4-BE49-F238E27FC236}">
                  <a16:creationId xmlns:a16="http://schemas.microsoft.com/office/drawing/2014/main" id="{BB85BD6B-BA45-46B3-88EB-B36C7CE96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" y="3446"/>
              <a:ext cx="34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400" b="1" dirty="0">
                  <a:latin typeface="Arial" pitchFamily="34" charset="0"/>
                  <a:cs typeface="Arial" pitchFamily="34" charset="0"/>
                </a:rPr>
                <a:t>0 eV</a:t>
              </a:r>
            </a:p>
          </p:txBody>
        </p:sp>
        <p:sp>
          <p:nvSpPr>
            <p:cNvPr id="82" name="Line 18">
              <a:extLst>
                <a:ext uri="{FF2B5EF4-FFF2-40B4-BE49-F238E27FC236}">
                  <a16:creationId xmlns:a16="http://schemas.microsoft.com/office/drawing/2014/main" id="{34882790-A26C-401D-B0BB-FFE968810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1289"/>
              <a:ext cx="1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3" name="Group 19">
              <a:extLst>
                <a:ext uri="{FF2B5EF4-FFF2-40B4-BE49-F238E27FC236}">
                  <a16:creationId xmlns:a16="http://schemas.microsoft.com/office/drawing/2014/main" id="{153CA488-8D46-475B-B072-C1D5A23D97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0" y="3352"/>
              <a:ext cx="999" cy="192"/>
              <a:chOff x="1294" y="3792"/>
              <a:chExt cx="999" cy="192"/>
            </a:xfrm>
          </p:grpSpPr>
          <p:sp>
            <p:nvSpPr>
              <p:cNvPr id="96" name="Text Box 20">
                <a:extLst>
                  <a:ext uri="{FF2B5EF4-FFF2-40B4-BE49-F238E27FC236}">
                    <a16:creationId xmlns:a16="http://schemas.microsoft.com/office/drawing/2014/main" id="{59249E14-BBEF-4E87-BE26-352AA7B436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2" y="3792"/>
                <a:ext cx="23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de-DE" sz="1400" b="1"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de-DE" sz="1400" b="1" baseline="-25000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7" name="Line 21">
                <a:extLst>
                  <a:ext uri="{FF2B5EF4-FFF2-40B4-BE49-F238E27FC236}">
                    <a16:creationId xmlns:a16="http://schemas.microsoft.com/office/drawing/2014/main" id="{0B98124C-2A3F-4510-B5EA-79586B1D3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4" y="3888"/>
                <a:ext cx="7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4" name="AutoShape 22">
              <a:extLst>
                <a:ext uri="{FF2B5EF4-FFF2-40B4-BE49-F238E27FC236}">
                  <a16:creationId xmlns:a16="http://schemas.microsoft.com/office/drawing/2014/main" id="{791A9A21-6033-45B7-9451-96DAEFA26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1096"/>
              <a:ext cx="432" cy="672"/>
            </a:xfrm>
            <a:prstGeom prst="upArrow">
              <a:avLst>
                <a:gd name="adj1" fmla="val 50000"/>
                <a:gd name="adj2" fmla="val 57642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23">
              <a:extLst>
                <a:ext uri="{FF2B5EF4-FFF2-40B4-BE49-F238E27FC236}">
                  <a16:creationId xmlns:a16="http://schemas.microsoft.com/office/drawing/2014/main" id="{B1D2D662-00E4-4D95-A64A-BDA8BDEA4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" y="1768"/>
              <a:ext cx="35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 Box 24">
              <a:extLst>
                <a:ext uri="{FF2B5EF4-FFF2-40B4-BE49-F238E27FC236}">
                  <a16:creationId xmlns:a16="http://schemas.microsoft.com/office/drawing/2014/main" id="{A427483E-4C51-40CC-B323-C8837EAE3D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617"/>
              <a:ext cx="101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non</a:t>
              </a:r>
              <a:r>
                <a:rPr lang="de-DE" sz="1800" dirty="0">
                  <a:solidFill>
                    <a:schemeClr val="accent1"/>
                  </a:solidFill>
                  <a:cs typeface="Arial" pitchFamily="34" charset="0"/>
                </a:rPr>
                <a:t>-</a:t>
              </a:r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resonant </a:t>
              </a:r>
            </a:p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ionization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87" name="AutoShape 25">
              <a:extLst>
                <a:ext uri="{FF2B5EF4-FFF2-40B4-BE49-F238E27FC236}">
                  <a16:creationId xmlns:a16="http://schemas.microsoft.com/office/drawing/2014/main" id="{70824512-C3FC-4438-B4A1-5DB2DA9AB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1137"/>
              <a:ext cx="192" cy="624"/>
            </a:xfrm>
            <a:prstGeom prst="upArrow">
              <a:avLst>
                <a:gd name="adj1" fmla="val 50000"/>
                <a:gd name="adj2" fmla="val 11718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26">
              <a:extLst>
                <a:ext uri="{FF2B5EF4-FFF2-40B4-BE49-F238E27FC236}">
                  <a16:creationId xmlns:a16="http://schemas.microsoft.com/office/drawing/2014/main" id="{BC781D53-BB3F-49F5-9603-5AE1683838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8" y="1137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 Box 27">
              <a:extLst>
                <a:ext uri="{FF2B5EF4-FFF2-40B4-BE49-F238E27FC236}">
                  <a16:creationId xmlns:a16="http://schemas.microsoft.com/office/drawing/2014/main" id="{2F202EC9-9CD1-463B-BE3F-4AC6180E1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" y="615"/>
              <a:ext cx="14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excitation of</a:t>
              </a:r>
            </a:p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auto-ionizing states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90" name="Text Box 28">
              <a:extLst>
                <a:ext uri="{FF2B5EF4-FFF2-40B4-BE49-F238E27FC236}">
                  <a16:creationId xmlns:a16="http://schemas.microsoft.com/office/drawing/2014/main" id="{4D0BDCC9-5B13-4722-884D-6F1FDD91D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1" y="604"/>
              <a:ext cx="14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ionization of</a:t>
              </a:r>
            </a:p>
            <a:p>
              <a:pPr algn="ctr"/>
              <a:r>
                <a:rPr lang="en-US" sz="1800" dirty="0" err="1">
                  <a:solidFill>
                    <a:schemeClr val="accent1"/>
                  </a:solidFill>
                  <a:cs typeface="Arial" pitchFamily="34" charset="0"/>
                </a:rPr>
                <a:t>Rydberg</a:t>
              </a:r>
              <a:r>
                <a:rPr lang="en-US" sz="1800" dirty="0">
                  <a:solidFill>
                    <a:schemeClr val="accent1"/>
                  </a:solidFill>
                  <a:cs typeface="Arial" pitchFamily="34" charset="0"/>
                </a:rPr>
                <a:t>-states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grpSp>
          <p:nvGrpSpPr>
            <p:cNvPr id="91" name="Group 29">
              <a:extLst>
                <a:ext uri="{FF2B5EF4-FFF2-40B4-BE49-F238E27FC236}">
                  <a16:creationId xmlns:a16="http://schemas.microsoft.com/office/drawing/2014/main" id="{A535B2B0-D18B-4904-8EF2-CDB12DB58D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9" y="1377"/>
              <a:ext cx="1008" cy="384"/>
              <a:chOff x="6227" y="1817"/>
              <a:chExt cx="1008" cy="384"/>
            </a:xfrm>
          </p:grpSpPr>
          <p:sp>
            <p:nvSpPr>
              <p:cNvPr id="94" name="Line 30">
                <a:extLst>
                  <a:ext uri="{FF2B5EF4-FFF2-40B4-BE49-F238E27FC236}">
                    <a16:creationId xmlns:a16="http://schemas.microsoft.com/office/drawing/2014/main" id="{11F778DA-D2F3-498C-BDE3-6D9B1543C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7" y="1821"/>
                <a:ext cx="10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AutoShape 31">
                <a:extLst>
                  <a:ext uri="{FF2B5EF4-FFF2-40B4-BE49-F238E27FC236}">
                    <a16:creationId xmlns:a16="http://schemas.microsoft.com/office/drawing/2014/main" id="{BDDA1549-3F2E-4492-8AFF-A7E8A62D3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" y="1817"/>
                <a:ext cx="192" cy="384"/>
              </a:xfrm>
              <a:prstGeom prst="upArrow">
                <a:avLst>
                  <a:gd name="adj1" fmla="val 50000"/>
                  <a:gd name="adj2" fmla="val 72111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" name="Line 32">
              <a:extLst>
                <a:ext uri="{FF2B5EF4-FFF2-40B4-BE49-F238E27FC236}">
                  <a16:creationId xmlns:a16="http://schemas.microsoft.com/office/drawing/2014/main" id="{C35F2543-0085-4261-ADF3-B80C63A81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7" y="1040"/>
              <a:ext cx="0" cy="4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Text Box 33">
              <a:extLst>
                <a:ext uri="{FF2B5EF4-FFF2-40B4-BE49-F238E27FC236}">
                  <a16:creationId xmlns:a16="http://schemas.microsoft.com/office/drawing/2014/main" id="{1434AAAC-563C-4054-9A91-EA8D91549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9" y="981"/>
              <a:ext cx="74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extraction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  <a:p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field</a:t>
              </a:r>
              <a:r>
                <a:rPr lang="de-DE" sz="1800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or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  <a:p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collisional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  <a:p>
              <a:r>
                <a:rPr lang="de-DE" sz="1800" dirty="0" err="1">
                  <a:solidFill>
                    <a:schemeClr val="accent1"/>
                  </a:solidFill>
                  <a:cs typeface="Arial" pitchFamily="34" charset="0"/>
                </a:rPr>
                <a:t>ionization</a:t>
              </a:r>
              <a:endParaRPr lang="de-DE" sz="1800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pic>
        <p:nvPicPr>
          <p:cNvPr id="35" name="Picture 2" descr="Cartoon Eyeball Laughing Royalty Free Cliparts, Vectors, And Stock  Illustration. Image 95638653.">
            <a:extLst>
              <a:ext uri="{FF2B5EF4-FFF2-40B4-BE49-F238E27FC236}">
                <a16:creationId xmlns:a16="http://schemas.microsoft.com/office/drawing/2014/main" id="{3B988D53-6C64-4FAE-9349-AEDC6873D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062" y="4968488"/>
            <a:ext cx="1555688" cy="15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Line">
            <a:extLst>
              <a:ext uri="{FF2B5EF4-FFF2-40B4-BE49-F238E27FC236}">
                <a16:creationId xmlns:a16="http://schemas.microsoft.com/office/drawing/2014/main" id="{675F21BF-4B05-494D-8C86-6B51D34ACD13}"/>
              </a:ext>
            </a:extLst>
          </p:cNvPr>
          <p:cNvSpPr/>
          <p:nvPr/>
        </p:nvSpPr>
        <p:spPr>
          <a:xfrm rot="3227169">
            <a:off x="2926237" y="4297306"/>
            <a:ext cx="1494441" cy="592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9" extrusionOk="0">
                <a:moveTo>
                  <a:pt x="18545" y="11566"/>
                </a:moveTo>
                <a:lnTo>
                  <a:pt x="21600" y="11566"/>
                </a:lnTo>
                <a:cubicBezTo>
                  <a:pt x="21600" y="11566"/>
                  <a:pt x="19645" y="12322"/>
                  <a:pt x="18764" y="11566"/>
                </a:cubicBezTo>
                <a:cubicBezTo>
                  <a:pt x="18181" y="11065"/>
                  <a:pt x="18276" y="7829"/>
                  <a:pt x="17673" y="8192"/>
                </a:cubicBezTo>
                <a:cubicBezTo>
                  <a:pt x="16854" y="8685"/>
                  <a:pt x="17183" y="13176"/>
                  <a:pt x="16364" y="13011"/>
                </a:cubicBezTo>
                <a:cubicBezTo>
                  <a:pt x="15464" y="12831"/>
                  <a:pt x="15470" y="5366"/>
                  <a:pt x="14618" y="5301"/>
                </a:cubicBezTo>
                <a:cubicBezTo>
                  <a:pt x="13827" y="5241"/>
                  <a:pt x="14234" y="17052"/>
                  <a:pt x="13309" y="16866"/>
                </a:cubicBezTo>
                <a:cubicBezTo>
                  <a:pt x="12109" y="16625"/>
                  <a:pt x="12848" y="0"/>
                  <a:pt x="11345" y="0"/>
                </a:cubicBezTo>
                <a:cubicBezTo>
                  <a:pt x="9573" y="0"/>
                  <a:pt x="10626" y="21600"/>
                  <a:pt x="9164" y="21203"/>
                </a:cubicBezTo>
                <a:cubicBezTo>
                  <a:pt x="7609" y="20782"/>
                  <a:pt x="7364" y="3795"/>
                  <a:pt x="6545" y="3855"/>
                </a:cubicBezTo>
                <a:cubicBezTo>
                  <a:pt x="5319" y="3945"/>
                  <a:pt x="6136" y="16445"/>
                  <a:pt x="5018" y="16385"/>
                </a:cubicBezTo>
                <a:cubicBezTo>
                  <a:pt x="4090" y="16335"/>
                  <a:pt x="3273" y="8132"/>
                  <a:pt x="2618" y="8192"/>
                </a:cubicBezTo>
                <a:cubicBezTo>
                  <a:pt x="1874" y="8261"/>
                  <a:pt x="2045" y="13011"/>
                  <a:pt x="1309" y="13011"/>
                </a:cubicBezTo>
                <a:cubicBezTo>
                  <a:pt x="741" y="13011"/>
                  <a:pt x="1064" y="10903"/>
                  <a:pt x="0" y="10602"/>
                </a:cubicBezTo>
              </a:path>
            </a:pathLst>
          </a:custGeom>
          <a:ln w="25400">
            <a:solidFill>
              <a:srgbClr val="00F900"/>
            </a:solidFill>
            <a:miter lim="400000"/>
          </a:ln>
        </p:spPr>
        <p:txBody>
          <a:bodyPr lIns="101600" tIns="101600" rIns="101600" bIns="101600"/>
          <a:lstStyle/>
          <a:p>
            <a:pPr algn="l" defTabSz="4500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4CD64A-1958-4FB8-A27C-EDE1EECD868E}"/>
              </a:ext>
            </a:extLst>
          </p:cNvPr>
          <p:cNvSpPr txBox="1"/>
          <p:nvPr/>
        </p:nvSpPr>
        <p:spPr>
          <a:xfrm>
            <a:off x="5547115" y="3640747"/>
            <a:ext cx="50385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 the photons the atom emits when it </a:t>
            </a:r>
            <a:br>
              <a:rPr lang="en-US" dirty="0"/>
            </a:br>
            <a:r>
              <a:rPr lang="en-US" dirty="0"/>
              <a:t>relaxes back to the ground state</a:t>
            </a:r>
            <a:br>
              <a:rPr lang="en-US" dirty="0"/>
            </a:br>
            <a:r>
              <a:rPr lang="en-US" dirty="0"/>
              <a:t>= Fluorescence detection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excite with additional lasers and peel</a:t>
            </a:r>
            <a:br>
              <a:rPr lang="en-US" dirty="0"/>
            </a:br>
            <a:r>
              <a:rPr lang="en-US" dirty="0"/>
              <a:t>off the electron</a:t>
            </a:r>
            <a:br>
              <a:rPr lang="en-US" dirty="0"/>
            </a:br>
            <a:r>
              <a:rPr lang="en-US" dirty="0"/>
              <a:t>= Laser resonance ionization (RIS)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50906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9F68D7E-B3FD-29D3-790E-3C255CB60995}"/>
              </a:ext>
            </a:extLst>
          </p:cNvPr>
          <p:cNvGrpSpPr/>
          <p:nvPr/>
        </p:nvGrpSpPr>
        <p:grpSpPr>
          <a:xfrm>
            <a:off x="4654569" y="2110159"/>
            <a:ext cx="7422743" cy="4609183"/>
            <a:chOff x="4693113" y="2141951"/>
            <a:chExt cx="7422743" cy="46091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356373-0562-42F9-7D8D-EDF4A2900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0655" y="2141951"/>
              <a:ext cx="7355201" cy="460918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137873-E7BE-A7C0-2CBA-F762B2A9E3C2}"/>
                </a:ext>
              </a:extLst>
            </p:cNvPr>
            <p:cNvSpPr/>
            <p:nvPr/>
          </p:nvSpPr>
          <p:spPr>
            <a:xfrm>
              <a:off x="4693113" y="3536487"/>
              <a:ext cx="369394" cy="2289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4FC7544-8374-A8DB-F3E6-A7570E3F3701}"/>
              </a:ext>
            </a:extLst>
          </p:cNvPr>
          <p:cNvSpPr/>
          <p:nvPr/>
        </p:nvSpPr>
        <p:spPr>
          <a:xfrm>
            <a:off x="4352711" y="5480342"/>
            <a:ext cx="843942" cy="560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9C8472E-E4DF-CDF7-1C3A-A8D62BD3E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19" y="888076"/>
            <a:ext cx="6911358" cy="5251408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Structure near exotic shell closures as tests of nuclear theory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Many Pre-2019 papers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Miller, Andrew J.,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physics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15.5 (2019): 432-436.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Gorges, C.,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122.19 (2019): 192502.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 Groote, R. P., et al.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Physics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16.6 (2020): 620-624.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Yordanov, Deyan T.,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Communications physics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3.1 (2020): 107.</a:t>
            </a:r>
            <a:endParaRPr lang="en-US" sz="11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1"/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Koszorús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Á.,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Physics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17.4 (2021): 439-443.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Reponen, M.,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Communications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12.1 (2021): 4596.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Goodacre, T. Day,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126.3 (2021): 032502.</a:t>
            </a:r>
            <a:endParaRPr lang="en-US" sz="11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Sommer, Felix,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129.13 (2022): 132501.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Vernon, Adam R.,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607.7918 (2022): 260-265.</a:t>
            </a:r>
          </a:p>
          <a:p>
            <a:r>
              <a:rPr lang="en-US" sz="1600" dirty="0"/>
              <a:t>Deformation and shape coexistence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Marsh, B. A.,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Physics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14.12 (2018): 1163-1167.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Geldhof, S.,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128.15 (2022): 152501.</a:t>
            </a:r>
          </a:p>
          <a:p>
            <a:pPr lvl="1"/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Barzakh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127.19 (2021): 192501.</a:t>
            </a:r>
            <a:endParaRPr lang="en-US" sz="1100" dirty="0"/>
          </a:p>
          <a:p>
            <a:r>
              <a:rPr lang="en-US" sz="1600" dirty="0"/>
              <a:t>Structure of lightest nuclei</a:t>
            </a:r>
          </a:p>
          <a:p>
            <a:pPr lvl="1"/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Maaß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Bernhard,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122.18 (2019): 182501.</a:t>
            </a:r>
            <a:endParaRPr lang="en-US" sz="1100" dirty="0"/>
          </a:p>
          <a:p>
            <a:r>
              <a:rPr lang="en-US" sz="1600" dirty="0"/>
              <a:t>(S)HE: atomic and nuclear structure</a:t>
            </a: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Voss, Annika,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95.3 (2017): 032506.</a:t>
            </a:r>
            <a:endParaRPr lang="nl-BE" sz="11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Ferrer, R.,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communications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8.1 (2017): 14520.</a:t>
            </a:r>
            <a:endParaRPr lang="en-US" sz="11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1"/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Raeder, S., et al. 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120.23 (2018): 232503.</a:t>
            </a:r>
          </a:p>
          <a:p>
            <a:r>
              <a:rPr lang="en-US" sz="1700" dirty="0">
                <a:solidFill>
                  <a:srgbClr val="2F4D5D"/>
                </a:solidFill>
                <a:latin typeface="Arial" panose="020B0604020202020204" pitchFamily="34" charset="0"/>
              </a:rPr>
              <a:t>Probing EOS with r</a:t>
            </a:r>
            <a:r>
              <a:rPr lang="en-US" sz="1700" baseline="30000" dirty="0">
                <a:solidFill>
                  <a:srgbClr val="2F4D5D"/>
                </a:solidFill>
                <a:latin typeface="Arial" panose="020B0604020202020204" pitchFamily="34" charset="0"/>
              </a:rPr>
              <a:t>2</a:t>
            </a:r>
          </a:p>
          <a:p>
            <a:pPr lvl="1"/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Kaufmann, S., et al.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124.13 (2020): 132502.</a:t>
            </a:r>
            <a:endParaRPr lang="en-US" sz="1100" dirty="0"/>
          </a:p>
          <a:p>
            <a:pPr lvl="1"/>
            <a:r>
              <a:rPr lang="en-US" sz="1100" dirty="0"/>
              <a:t>Pineda, </a:t>
            </a:r>
            <a:r>
              <a:rPr lang="en-US" sz="1100" dirty="0" err="1"/>
              <a:t>Skyy</a:t>
            </a:r>
            <a:r>
              <a:rPr lang="en-US" sz="1100" dirty="0"/>
              <a:t> V., et al. Physical Review Letters 127.18 (2021): 182503.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79F17D-71FF-7960-433F-E6F5BE88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0A3625-1D4B-33C6-18E6-B569BD2E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60753"/>
            <a:ext cx="11041200" cy="756807"/>
          </a:xfrm>
        </p:spPr>
        <p:txBody>
          <a:bodyPr/>
          <a:lstStyle/>
          <a:p>
            <a:r>
              <a:rPr lang="en-US" dirty="0"/>
              <a:t>Active areas – moments, radii, spins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FCE90-A1A0-33E0-B5A1-E76BE176156D}"/>
              </a:ext>
            </a:extLst>
          </p:cNvPr>
          <p:cNvSpPr txBox="1"/>
          <p:nvPr/>
        </p:nvSpPr>
        <p:spPr>
          <a:xfrm>
            <a:off x="5434161" y="1377923"/>
            <a:ext cx="3906915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Only papers since 2017-04/2023!</a:t>
            </a:r>
          </a:p>
          <a:p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>
                <a:solidFill>
                  <a:srgbClr val="00B050"/>
                </a:solidFill>
              </a:rPr>
              <a:t>… and many more I missed (sorry!)</a:t>
            </a:r>
          </a:p>
          <a:p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b="1" dirty="0">
                <a:solidFill>
                  <a:srgbClr val="00B050"/>
                </a:solidFill>
              </a:rPr>
              <a:t>Very strong theory input in all papers.</a:t>
            </a:r>
            <a:endParaRPr lang="LID4096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78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840DCB-CBA7-ABAA-542B-AF7A4923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</a:t>
            </a:r>
            <a:br>
              <a:rPr lang="en-GB" dirty="0"/>
            </a:br>
            <a:r>
              <a:rPr lang="en-GB" dirty="0"/>
              <a:t>Examples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7F5AA-D187-6357-2F2B-1466422C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1003-DD7A-448A-9A72-A9C2DD6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34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200F3-17E2-BF69-E74F-AD88049DA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893DBE-273A-A7FE-1C66-64AEE7C04C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98989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AD8B97-C2BF-4CFD-AB4B-6BDA2E9C7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229182" cy="4464000"/>
          </a:xfrm>
        </p:spPr>
        <p:txBody>
          <a:bodyPr>
            <a:normAutofit/>
          </a:bodyPr>
          <a:lstStyle/>
          <a:p>
            <a:r>
              <a:rPr lang="en-GB" sz="2000" dirty="0"/>
              <a:t>Zinc has 30 protons</a:t>
            </a:r>
          </a:p>
          <a:p>
            <a:r>
              <a:rPr lang="en-GB" sz="2000" dirty="0"/>
              <a:t>Singly-charged Zn: difficult wavelengths</a:t>
            </a:r>
          </a:p>
          <a:p>
            <a:r>
              <a:rPr lang="en-GB" sz="2000" dirty="0"/>
              <a:t>Neutral zinc therefore has 30 electrons</a:t>
            </a:r>
          </a:p>
          <a:p>
            <a:r>
              <a:rPr lang="en-GB" sz="2000" dirty="0"/>
              <a:t>Atomic structure:</a:t>
            </a:r>
            <a:br>
              <a:rPr lang="en-GB" sz="2000" dirty="0"/>
            </a:br>
            <a:r>
              <a:rPr lang="en-GB" sz="2000" dirty="0">
                <a:hlinkClick r:id="rId2"/>
              </a:rPr>
              <a:t>https://physics.nist.gov/PhysRefData/ASD/levels_form.html</a:t>
            </a:r>
            <a:endParaRPr lang="en-GB" sz="2000" dirty="0"/>
          </a:p>
          <a:p>
            <a:pPr lvl="1"/>
            <a:r>
              <a:rPr lang="en-GB" sz="2000" dirty="0"/>
              <a:t>Filled atomic d-shell</a:t>
            </a:r>
          </a:p>
          <a:p>
            <a:pPr lvl="1"/>
            <a:r>
              <a:rPr lang="en-GB" sz="2000" dirty="0"/>
              <a:t>Two valence electrons can be placed in 4s, 4p, 5s, 5p, … to form lowest-energy atomic states</a:t>
            </a:r>
          </a:p>
          <a:p>
            <a:pPr lvl="1"/>
            <a:endParaRPr lang="en-GB" sz="2000" dirty="0"/>
          </a:p>
          <a:p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923B1-1059-4FC3-9A96-65FD19E5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44B58E-9F22-4A91-9940-1EBBE8B0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0. atomic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7DBCC-0511-48B8-9FB1-DF20F703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554" y="1285736"/>
            <a:ext cx="4405860" cy="39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4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AD8B97-C2BF-4CFD-AB4B-6BDA2E9C7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229182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Spectroscopy from ground state?</a:t>
            </a:r>
          </a:p>
          <a:p>
            <a:r>
              <a:rPr lang="en-GB" sz="2000" dirty="0"/>
              <a:t>Ground state: J=0</a:t>
            </a:r>
            <a:br>
              <a:rPr lang="en-GB" sz="2000" dirty="0"/>
            </a:br>
            <a:r>
              <a:rPr lang="en-GB" sz="2000" dirty="0"/>
              <a:t>=&gt; no sensitivity to nuclear moments: there is no hyperfine splitting! </a:t>
            </a:r>
          </a:p>
          <a:p>
            <a:pPr lvl="1"/>
            <a:endParaRPr lang="en-GB" sz="2000" dirty="0"/>
          </a:p>
          <a:p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923B1-1059-4FC3-9A96-65FD19E5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44B58E-9F22-4A91-9940-1EBBE8B0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0. atomic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7DBCC-0511-48B8-9FB1-DF20F703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54" y="1285736"/>
            <a:ext cx="4405860" cy="39511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841D22-0B22-47DE-9D82-713FAA3174DB}"/>
              </a:ext>
            </a:extLst>
          </p:cNvPr>
          <p:cNvSpPr/>
          <p:nvPr/>
        </p:nvSpPr>
        <p:spPr>
          <a:xfrm>
            <a:off x="7030554" y="1879134"/>
            <a:ext cx="4405860" cy="335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30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AD8B97-C2BF-4CFD-AB4B-6BDA2E9C7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791244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Spectroscopy from ground state?</a:t>
            </a:r>
          </a:p>
          <a:p>
            <a:r>
              <a:rPr lang="en-GB" sz="2000" dirty="0"/>
              <a:t>Ground state: J=0</a:t>
            </a:r>
            <a:br>
              <a:rPr lang="en-GB" sz="2000" dirty="0"/>
            </a:br>
            <a:r>
              <a:rPr lang="en-GB" sz="2000" dirty="0"/>
              <a:t>=&gt; no sensitivity to nuclear moments </a:t>
            </a:r>
          </a:p>
          <a:p>
            <a:r>
              <a:rPr lang="en-GB" sz="2000" dirty="0"/>
              <a:t>Only option is a transition to J = 1*</a:t>
            </a:r>
            <a:br>
              <a:rPr lang="en-GB" sz="2000" dirty="0"/>
            </a:br>
            <a:r>
              <a:rPr lang="en-GB" sz="2000" dirty="0"/>
              <a:t>=&gt; J = 1: hyperfine structure will only contain three peaks, not enough to get isotope shift, A, B and nuclear spin</a:t>
            </a:r>
            <a:br>
              <a:rPr lang="en-GB" sz="2000" dirty="0"/>
            </a:br>
            <a:r>
              <a:rPr lang="en-GB" sz="2000" dirty="0"/>
              <a:t>(4 parameters with only three measurable frequencies)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So: not ideal.</a:t>
            </a:r>
          </a:p>
          <a:p>
            <a:pPr lvl="1"/>
            <a:endParaRPr lang="en-GB" sz="2000" dirty="0"/>
          </a:p>
          <a:p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923B1-1059-4FC3-9A96-65FD19E5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44B58E-9F22-4A91-9940-1EBBE8B0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0. atomic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7DBCC-0511-48B8-9FB1-DF20F703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54" y="1285736"/>
            <a:ext cx="4405860" cy="39511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841D22-0B22-47DE-9D82-713FAA3174DB}"/>
              </a:ext>
            </a:extLst>
          </p:cNvPr>
          <p:cNvSpPr/>
          <p:nvPr/>
        </p:nvSpPr>
        <p:spPr>
          <a:xfrm>
            <a:off x="7030554" y="1879134"/>
            <a:ext cx="4405860" cy="335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4A7C4-29DE-4CD4-876D-5931CAF53D6F}"/>
              </a:ext>
            </a:extLst>
          </p:cNvPr>
          <p:cNvSpPr txBox="1"/>
          <p:nvPr/>
        </p:nvSpPr>
        <p:spPr>
          <a:xfrm>
            <a:off x="989050" y="6349334"/>
            <a:ext cx="723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*J=0 to J=0 is very weak, only because of mixing not totally forbidden</a:t>
            </a:r>
            <a:r>
              <a:rPr lang="en-GB" dirty="0"/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93301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AD8B97-C2BF-4CFD-AB4B-6BDA2E9C7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791244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Spectroscopy from ground state?</a:t>
            </a:r>
          </a:p>
          <a:p>
            <a:r>
              <a:rPr lang="en-GB" sz="2000" dirty="0">
                <a:solidFill>
                  <a:srgbClr val="FF0000"/>
                </a:solidFill>
              </a:rPr>
              <a:t>Not ideal.</a:t>
            </a:r>
          </a:p>
          <a:p>
            <a:pPr marL="0" indent="0">
              <a:buNone/>
            </a:pPr>
            <a:r>
              <a:rPr lang="en-GB" sz="2000" dirty="0"/>
              <a:t>Luckily, there is a long-lived metastable state!</a:t>
            </a:r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923B1-1059-4FC3-9A96-65FD19E5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44B58E-9F22-4A91-9940-1EBBE8B0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0. atomic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7DBCC-0511-48B8-9FB1-DF20F703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54" y="1285736"/>
            <a:ext cx="4405860" cy="39511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841D22-0B22-47DE-9D82-713FAA3174DB}"/>
              </a:ext>
            </a:extLst>
          </p:cNvPr>
          <p:cNvSpPr/>
          <p:nvPr/>
        </p:nvSpPr>
        <p:spPr>
          <a:xfrm>
            <a:off x="8816828" y="2701255"/>
            <a:ext cx="2619585" cy="335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2D37D2-75B4-4C40-B5F0-0392CEF74BD7}"/>
              </a:ext>
            </a:extLst>
          </p:cNvPr>
          <p:cNvSpPr/>
          <p:nvPr/>
        </p:nvSpPr>
        <p:spPr>
          <a:xfrm>
            <a:off x="7030555" y="2269956"/>
            <a:ext cx="1635274" cy="335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477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AD8B97-C2BF-4CFD-AB4B-6BDA2E9C7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791244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Luckily, there is a </a:t>
            </a:r>
            <a:r>
              <a:rPr lang="en-GB" sz="1800" dirty="0">
                <a:solidFill>
                  <a:srgbClr val="FF0000"/>
                </a:solidFill>
              </a:rPr>
              <a:t>long-lived metastable state</a:t>
            </a:r>
            <a:r>
              <a:rPr lang="en-GB" sz="1800" dirty="0"/>
              <a:t>!</a:t>
            </a:r>
          </a:p>
          <a:p>
            <a:pPr marL="0" indent="0">
              <a:buNone/>
            </a:pPr>
            <a:r>
              <a:rPr lang="en-GB" sz="1800" dirty="0"/>
              <a:t>Furthermore, convenient optical transition</a:t>
            </a:r>
          </a:p>
          <a:p>
            <a:pPr marL="0" indent="0">
              <a:buNone/>
            </a:pPr>
            <a:r>
              <a:rPr lang="en-GB" sz="1800" dirty="0"/>
              <a:t>	4s 4p </a:t>
            </a:r>
            <a:r>
              <a:rPr lang="en-GB" sz="1800" baseline="30000" dirty="0"/>
              <a:t>3</a:t>
            </a:r>
            <a:r>
              <a:rPr lang="en-GB" sz="1800" dirty="0"/>
              <a:t>P</a:t>
            </a:r>
            <a:r>
              <a:rPr lang="en-GB" sz="1800" baseline="30000" dirty="0"/>
              <a:t>0</a:t>
            </a:r>
            <a:r>
              <a:rPr lang="en-GB" sz="1800" dirty="0"/>
              <a:t> -&gt; 4s 5s </a:t>
            </a:r>
            <a:r>
              <a:rPr lang="en-GB" sz="1800" baseline="30000" dirty="0"/>
              <a:t>3</a:t>
            </a:r>
            <a:r>
              <a:rPr lang="en-GB" sz="1800" dirty="0"/>
              <a:t>S</a:t>
            </a:r>
            <a:r>
              <a:rPr lang="en-GB" sz="1800" baseline="-25000" dirty="0"/>
              <a:t>1</a:t>
            </a:r>
          </a:p>
          <a:p>
            <a:pPr marL="0" indent="0">
              <a:buNone/>
            </a:pPr>
            <a:r>
              <a:rPr lang="en-GB" sz="1800" b="1" dirty="0"/>
              <a:t>Pro:</a:t>
            </a:r>
          </a:p>
          <a:p>
            <a:r>
              <a:rPr lang="en-GB" sz="1800" dirty="0"/>
              <a:t>418 nm: easy wavelength with modern </a:t>
            </a:r>
            <a:r>
              <a:rPr lang="en-GB" sz="1800" dirty="0" err="1"/>
              <a:t>Ti:sapphire</a:t>
            </a:r>
            <a:r>
              <a:rPr lang="en-GB" sz="1800" dirty="0"/>
              <a:t> laser systems</a:t>
            </a:r>
          </a:p>
          <a:p>
            <a:r>
              <a:rPr lang="en-GB" sz="1800" dirty="0"/>
              <a:t>J = 2 to J = 1: measuring all observables a priori possible</a:t>
            </a:r>
          </a:p>
          <a:p>
            <a:r>
              <a:rPr lang="en-GB" sz="1800" dirty="0"/>
              <a:t>Transition excites a 4p electron to 5s: expect large field shift</a:t>
            </a:r>
          </a:p>
          <a:p>
            <a:pPr marL="0" indent="0">
              <a:buNone/>
            </a:pPr>
            <a:r>
              <a:rPr lang="en-GB" sz="1800" b="1" dirty="0"/>
              <a:t>Con:</a:t>
            </a:r>
          </a:p>
          <a:p>
            <a:r>
              <a:rPr lang="en-GB" sz="1800" dirty="0"/>
              <a:t>Producing atoms in a metastable state?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923B1-1059-4FC3-9A96-65FD19E5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44B58E-9F22-4A91-9940-1EBBE8B0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0. atomic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7DBCC-0511-48B8-9FB1-DF20F703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54" y="1285736"/>
            <a:ext cx="4405860" cy="39511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841D22-0B22-47DE-9D82-713FAA3174DB}"/>
              </a:ext>
            </a:extLst>
          </p:cNvPr>
          <p:cNvSpPr/>
          <p:nvPr/>
        </p:nvSpPr>
        <p:spPr>
          <a:xfrm>
            <a:off x="8816828" y="2701255"/>
            <a:ext cx="2619585" cy="335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996E7B-38C2-490F-840E-7099987ACAEA}"/>
              </a:ext>
            </a:extLst>
          </p:cNvPr>
          <p:cNvSpPr/>
          <p:nvPr/>
        </p:nvSpPr>
        <p:spPr>
          <a:xfrm>
            <a:off x="7030554" y="3552440"/>
            <a:ext cx="4405860" cy="33556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2D37D2-75B4-4C40-B5F0-0392CEF74BD7}"/>
              </a:ext>
            </a:extLst>
          </p:cNvPr>
          <p:cNvSpPr/>
          <p:nvPr/>
        </p:nvSpPr>
        <p:spPr>
          <a:xfrm>
            <a:off x="7030555" y="2269956"/>
            <a:ext cx="1635274" cy="335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2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862BF-AB07-4FF3-ADCF-F60CB8E88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799862" cy="4464000"/>
          </a:xfrm>
        </p:spPr>
        <p:txBody>
          <a:bodyPr/>
          <a:lstStyle/>
          <a:p>
            <a:r>
              <a:rPr lang="en-US" dirty="0"/>
              <a:t>As you know, the light from the sun is not just one single </a:t>
            </a:r>
            <a:r>
              <a:rPr lang="en-US" dirty="0" err="1"/>
              <a:t>colour</a:t>
            </a:r>
            <a:endParaRPr lang="en-US" dirty="0"/>
          </a:p>
          <a:p>
            <a:r>
              <a:rPr lang="en-US" dirty="0"/>
              <a:t>‘White light’ is composed of many different wavelengths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75E3AC-B0FD-4E2F-A74B-0929E2FD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197A10-58CF-4C53-A21E-6080E401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structure of the atom</a:t>
            </a:r>
            <a:endParaRPr lang="LID4096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8BA5AC-BC40-414A-833A-3D16B927C030}"/>
              </a:ext>
            </a:extLst>
          </p:cNvPr>
          <p:cNvGrpSpPr/>
          <p:nvPr/>
        </p:nvGrpSpPr>
        <p:grpSpPr>
          <a:xfrm>
            <a:off x="3437139" y="2094807"/>
            <a:ext cx="8071649" cy="4638895"/>
            <a:chOff x="3412197" y="1209314"/>
            <a:chExt cx="8440172" cy="4850690"/>
          </a:xfrm>
        </p:grpSpPr>
        <p:pic>
          <p:nvPicPr>
            <p:cNvPr id="5" name="Picture 4" descr="solar spectrum in space as a function of wavelength">
              <a:extLst>
                <a:ext uri="{FF2B5EF4-FFF2-40B4-BE49-F238E27FC236}">
                  <a16:creationId xmlns:a16="http://schemas.microsoft.com/office/drawing/2014/main" id="{CCCC9FCA-573F-4146-8471-D5A59FC7EC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85314">
              <a:off x="6375862" y="1209314"/>
              <a:ext cx="5476507" cy="3303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File:Dispersive Prism Illustration.jpg">
              <a:extLst>
                <a:ext uri="{FF2B5EF4-FFF2-40B4-BE49-F238E27FC236}">
                  <a16:creationId xmlns:a16="http://schemas.microsoft.com/office/drawing/2014/main" id="{0D5F0AC9-8C25-4F6E-8639-1D2FE68A0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3412197" y="2662679"/>
              <a:ext cx="4245029" cy="339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5076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FEC45F-9C1F-4899-BCE8-14A9DACC3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272045" cy="4554000"/>
          </a:xfrm>
        </p:spPr>
        <p:txBody>
          <a:bodyPr>
            <a:normAutofit/>
          </a:bodyPr>
          <a:lstStyle/>
          <a:p>
            <a:r>
              <a:rPr lang="en-GB" sz="1800" dirty="0"/>
              <a:t>Collinear laser spectroscopy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Accelerating ions squashes down their velocity spread</a:t>
            </a:r>
          </a:p>
          <a:p>
            <a:r>
              <a:rPr lang="en-GB" sz="1800" dirty="0"/>
              <a:t>In vacuum: no pressure broadening</a:t>
            </a:r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BB77E-6482-42AC-927C-BB88485A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16ED17-BE2A-4E5A-BC24-F4BB34EC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spectroscopy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D096AD-FCBB-4D81-9845-A4196E305CE6}"/>
              </a:ext>
            </a:extLst>
          </p:cNvPr>
          <p:cNvGrpSpPr/>
          <p:nvPr/>
        </p:nvGrpSpPr>
        <p:grpSpPr>
          <a:xfrm>
            <a:off x="576001" y="2035836"/>
            <a:ext cx="3643574" cy="2649872"/>
            <a:chOff x="9133014" y="207036"/>
            <a:chExt cx="2484186" cy="1806681"/>
          </a:xfrm>
        </p:grpSpPr>
        <p:pic>
          <p:nvPicPr>
            <p:cNvPr id="9" name="Picture 8" descr="VelocityCompression.png">
              <a:extLst>
                <a:ext uri="{FF2B5EF4-FFF2-40B4-BE49-F238E27FC236}">
                  <a16:creationId xmlns:a16="http://schemas.microsoft.com/office/drawing/2014/main" id="{1D2D487E-84E2-415B-AC01-347A6E1C9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t="8423"/>
            <a:stretch>
              <a:fillRect/>
            </a:stretch>
          </p:blipFill>
          <p:spPr>
            <a:xfrm>
              <a:off x="9133014" y="207036"/>
              <a:ext cx="2484186" cy="1806681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9FC0360-A3A0-4323-BFAB-255D80ECA0CE}"/>
                </a:ext>
              </a:extLst>
            </p:cNvPr>
            <p:cNvCxnSpPr/>
            <p:nvPr/>
          </p:nvCxnSpPr>
          <p:spPr>
            <a:xfrm flipV="1">
              <a:off x="9359900" y="1110376"/>
              <a:ext cx="0" cy="3501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AF73727-C566-4C7A-9BB8-836C08ED68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60100" y="323850"/>
              <a:ext cx="0" cy="17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3ECE7B-1A75-426B-B523-84AC9E249B1A}"/>
              </a:ext>
            </a:extLst>
          </p:cNvPr>
          <p:cNvGrpSpPr/>
          <p:nvPr/>
        </p:nvGrpSpPr>
        <p:grpSpPr>
          <a:xfrm>
            <a:off x="4486816" y="1819950"/>
            <a:ext cx="7424585" cy="3493922"/>
            <a:chOff x="1326422" y="1983000"/>
            <a:chExt cx="8096250" cy="3810000"/>
          </a:xfrm>
        </p:grpSpPr>
        <p:pic>
          <p:nvPicPr>
            <p:cNvPr id="14" name="Picture 2" descr="Schematic depiction of the COLLAPS collinear laser spectroscopy setup... |  Download Scientific Diagram">
              <a:extLst>
                <a:ext uri="{FF2B5EF4-FFF2-40B4-BE49-F238E27FC236}">
                  <a16:creationId xmlns:a16="http://schemas.microsoft.com/office/drawing/2014/main" id="{96EB5D29-00FF-49B3-8E57-F91A1A2A9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422" y="1983000"/>
              <a:ext cx="809625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4FACA0-CFD2-4D8F-8130-060B83030E42}"/>
                </a:ext>
              </a:extLst>
            </p:cNvPr>
            <p:cNvSpPr/>
            <p:nvPr/>
          </p:nvSpPr>
          <p:spPr>
            <a:xfrm>
              <a:off x="2235200" y="4963294"/>
              <a:ext cx="533400" cy="129406"/>
            </a:xfrm>
            <a:prstGeom prst="rect">
              <a:avLst/>
            </a:prstGeom>
            <a:solidFill>
              <a:srgbClr val="747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88496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FEC45F-9C1F-4899-BCE8-14A9DACC3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3643575" cy="4464000"/>
          </a:xfrm>
        </p:spPr>
        <p:txBody>
          <a:bodyPr>
            <a:normAutofit/>
          </a:bodyPr>
          <a:lstStyle/>
          <a:p>
            <a:r>
              <a:rPr lang="en-GB" sz="1800" dirty="0"/>
              <a:t>Collinear laser spectroscopy</a:t>
            </a:r>
          </a:p>
          <a:p>
            <a:endParaRPr lang="en-GB" sz="1800" dirty="0"/>
          </a:p>
          <a:p>
            <a:r>
              <a:rPr lang="en-GB" sz="1800" dirty="0"/>
              <a:t>Charge exchange:</a:t>
            </a:r>
            <a:br>
              <a:rPr lang="en-GB" sz="1800" dirty="0"/>
            </a:br>
            <a:r>
              <a:rPr lang="en-GB" sz="1800" dirty="0"/>
              <a:t>cell which is filled with e.g. sodium and heated to produce a vapour</a:t>
            </a:r>
          </a:p>
          <a:p>
            <a:endParaRPr lang="en-GB" sz="1800" dirty="0"/>
          </a:p>
          <a:p>
            <a:r>
              <a:rPr lang="en-GB" sz="1800" dirty="0"/>
              <a:t>At beam energies of a few keV, large cross section for:</a:t>
            </a:r>
          </a:p>
          <a:p>
            <a:pPr marL="0" indent="0">
              <a:buNone/>
            </a:pPr>
            <a:r>
              <a:rPr lang="en-GB" sz="1800" dirty="0"/>
              <a:t>Zn</a:t>
            </a:r>
            <a:r>
              <a:rPr lang="en-GB" sz="1800" baseline="30000" dirty="0"/>
              <a:t>+</a:t>
            </a:r>
            <a:r>
              <a:rPr lang="en-GB" sz="1800" dirty="0"/>
              <a:t> + Na -&gt; Zn + Na</a:t>
            </a:r>
            <a:r>
              <a:rPr lang="en-GB" sz="1800" baseline="30000" dirty="0"/>
              <a:t>+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BB77E-6482-42AC-927C-BB88485A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16ED17-BE2A-4E5A-BC24-F4BB34EC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spectroscopy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56078B-6277-4540-B7D1-B8B42ED68207}"/>
              </a:ext>
            </a:extLst>
          </p:cNvPr>
          <p:cNvGrpSpPr/>
          <p:nvPr/>
        </p:nvGrpSpPr>
        <p:grpSpPr>
          <a:xfrm>
            <a:off x="4486816" y="1819950"/>
            <a:ext cx="7424585" cy="3493922"/>
            <a:chOff x="1326422" y="1983000"/>
            <a:chExt cx="8096250" cy="3810000"/>
          </a:xfrm>
        </p:grpSpPr>
        <p:pic>
          <p:nvPicPr>
            <p:cNvPr id="6146" name="Picture 2" descr="Schematic depiction of the COLLAPS collinear laser spectroscopy setup... |  Download Scientific Diagram">
              <a:extLst>
                <a:ext uri="{FF2B5EF4-FFF2-40B4-BE49-F238E27FC236}">
                  <a16:creationId xmlns:a16="http://schemas.microsoft.com/office/drawing/2014/main" id="{D3D27916-CCE3-4FCE-8851-F23C0D583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422" y="1983000"/>
              <a:ext cx="809625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140F3A-5602-4F37-9654-6AE99373FD86}"/>
                </a:ext>
              </a:extLst>
            </p:cNvPr>
            <p:cNvSpPr/>
            <p:nvPr/>
          </p:nvSpPr>
          <p:spPr>
            <a:xfrm>
              <a:off x="2235200" y="4963294"/>
              <a:ext cx="533400" cy="129406"/>
            </a:xfrm>
            <a:prstGeom prst="rect">
              <a:avLst/>
            </a:prstGeom>
            <a:solidFill>
              <a:srgbClr val="747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45902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FEC45F-9C1F-4899-BCE8-14A9DACC3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3643575" cy="4464000"/>
          </a:xfrm>
        </p:spPr>
        <p:txBody>
          <a:bodyPr>
            <a:normAutofit/>
          </a:bodyPr>
          <a:lstStyle/>
          <a:p>
            <a:r>
              <a:rPr lang="en-GB" sz="2000" dirty="0"/>
              <a:t>Collinear laser spectroscopy</a:t>
            </a:r>
          </a:p>
          <a:p>
            <a:endParaRPr lang="en-GB" sz="2000" dirty="0"/>
          </a:p>
          <a:p>
            <a:r>
              <a:rPr lang="en-GB" sz="2000" dirty="0"/>
              <a:t>Charge exchange:</a:t>
            </a:r>
            <a:br>
              <a:rPr lang="en-GB" sz="2000" dirty="0"/>
            </a:br>
            <a:r>
              <a:rPr lang="en-GB" sz="2000" dirty="0"/>
              <a:t>cell which is filled with e.g. sodium and heated to produce a vapour</a:t>
            </a:r>
          </a:p>
          <a:p>
            <a:endParaRPr lang="en-GB" sz="2000" dirty="0"/>
          </a:p>
          <a:p>
            <a:r>
              <a:rPr lang="en-GB" sz="2000" dirty="0"/>
              <a:t>At beam energies of a few keV, large cross section for:</a:t>
            </a:r>
          </a:p>
          <a:p>
            <a:pPr marL="0" indent="0">
              <a:buNone/>
            </a:pPr>
            <a:r>
              <a:rPr lang="en-GB" sz="2000" dirty="0"/>
              <a:t>Zn</a:t>
            </a:r>
            <a:r>
              <a:rPr lang="en-GB" sz="2000" baseline="30000" dirty="0"/>
              <a:t>+</a:t>
            </a:r>
            <a:r>
              <a:rPr lang="en-GB" sz="2000" dirty="0"/>
              <a:t> + Na -&gt; Zn + Na</a:t>
            </a:r>
            <a:r>
              <a:rPr lang="en-GB" sz="2000" baseline="30000" dirty="0"/>
              <a:t>+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BB77E-6482-42AC-927C-BB88485A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16ED17-BE2A-4E5A-BC24-F4BB34EC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spectroscopy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1835D1-44D8-432F-B9BD-132AF4C70431}"/>
              </a:ext>
            </a:extLst>
          </p:cNvPr>
          <p:cNvGrpSpPr/>
          <p:nvPr/>
        </p:nvGrpSpPr>
        <p:grpSpPr>
          <a:xfrm>
            <a:off x="6270780" y="253311"/>
            <a:ext cx="4159555" cy="6505575"/>
            <a:chOff x="6270780" y="253311"/>
            <a:chExt cx="4159555" cy="65055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50B35F-1A72-4C5E-A33E-2CA577960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0780" y="253311"/>
              <a:ext cx="4159555" cy="650557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0EA454-C661-4D16-B35B-CCD658B6B280}"/>
                </a:ext>
              </a:extLst>
            </p:cNvPr>
            <p:cNvSpPr/>
            <p:nvPr/>
          </p:nvSpPr>
          <p:spPr>
            <a:xfrm>
              <a:off x="8772525" y="253311"/>
              <a:ext cx="1543050" cy="994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54529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spectroscopy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AB98D-941E-4E6E-90EA-D4A260E6DF7B}"/>
              </a:ext>
            </a:extLst>
          </p:cNvPr>
          <p:cNvSpPr txBox="1"/>
          <p:nvPr/>
        </p:nvSpPr>
        <p:spPr>
          <a:xfrm>
            <a:off x="817240" y="634933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C. </a:t>
            </a:r>
            <a:r>
              <a:rPr lang="fr-FR" dirty="0" err="1">
                <a:solidFill>
                  <a:schemeClr val="bg1"/>
                </a:solidFill>
              </a:rPr>
              <a:t>Wraith</a:t>
            </a:r>
            <a:r>
              <a:rPr lang="fr-FR" dirty="0">
                <a:solidFill>
                  <a:schemeClr val="bg1"/>
                </a:solidFill>
              </a:rPr>
              <a:t> et al. / </a:t>
            </a:r>
            <a:r>
              <a:rPr lang="fr-FR" dirty="0" err="1">
                <a:solidFill>
                  <a:schemeClr val="bg1"/>
                </a:solidFill>
              </a:rPr>
              <a:t>Physics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Letters</a:t>
            </a:r>
            <a:r>
              <a:rPr lang="fr-FR" dirty="0">
                <a:solidFill>
                  <a:schemeClr val="bg1"/>
                </a:solidFill>
              </a:rPr>
              <a:t> B 771 (2017) 385–391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D1F471E-53B7-4D1D-ABFD-02664E7720EA}"/>
              </a:ext>
            </a:extLst>
          </p:cNvPr>
          <p:cNvSpPr/>
          <p:nvPr/>
        </p:nvSpPr>
        <p:spPr>
          <a:xfrm rot="10800000">
            <a:off x="982614" y="2748476"/>
            <a:ext cx="349541" cy="23064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C41D0-59CA-46EC-8713-46EFD14F295A}"/>
              </a:ext>
            </a:extLst>
          </p:cNvPr>
          <p:cNvSpPr txBox="1"/>
          <p:nvPr/>
        </p:nvSpPr>
        <p:spPr>
          <a:xfrm>
            <a:off x="807860" y="1498370"/>
            <a:ext cx="8322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= 9/2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2</a:t>
            </a:r>
          </a:p>
        </p:txBody>
      </p:sp>
    </p:spTree>
    <p:extLst>
      <p:ext uri="{BB962C8B-B14F-4D97-AF65-F5344CB8AC3E}">
        <p14:creationId xmlns:p14="http://schemas.microsoft.com/office/powerpoint/2010/main" val="3618569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spectroscopy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AB98D-941E-4E6E-90EA-D4A260E6DF7B}"/>
              </a:ext>
            </a:extLst>
          </p:cNvPr>
          <p:cNvSpPr txBox="1"/>
          <p:nvPr/>
        </p:nvSpPr>
        <p:spPr>
          <a:xfrm>
            <a:off x="817240" y="634933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C. </a:t>
            </a:r>
            <a:r>
              <a:rPr lang="fr-FR" dirty="0" err="1">
                <a:solidFill>
                  <a:schemeClr val="bg1"/>
                </a:solidFill>
              </a:rPr>
              <a:t>Wraith</a:t>
            </a:r>
            <a:r>
              <a:rPr lang="fr-FR" dirty="0">
                <a:solidFill>
                  <a:schemeClr val="bg1"/>
                </a:solidFill>
              </a:rPr>
              <a:t> et al. / </a:t>
            </a:r>
            <a:r>
              <a:rPr lang="fr-FR" dirty="0" err="1">
                <a:solidFill>
                  <a:schemeClr val="bg1"/>
                </a:solidFill>
              </a:rPr>
              <a:t>Physics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Letters</a:t>
            </a:r>
            <a:r>
              <a:rPr lang="fr-FR" dirty="0">
                <a:solidFill>
                  <a:schemeClr val="bg1"/>
                </a:solidFill>
              </a:rPr>
              <a:t> B 771 (2017) 385–391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DC82D8-2B5B-4101-A7D9-B2AF121B16E8}"/>
              </a:ext>
            </a:extLst>
          </p:cNvPr>
          <p:cNvCxnSpPr/>
          <p:nvPr/>
        </p:nvCxnSpPr>
        <p:spPr>
          <a:xfrm>
            <a:off x="1837189" y="5721292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32E5B8-F128-4412-8DB2-75B27C0EFB38}"/>
              </a:ext>
            </a:extLst>
          </p:cNvPr>
          <p:cNvCxnSpPr/>
          <p:nvPr/>
        </p:nvCxnSpPr>
        <p:spPr>
          <a:xfrm>
            <a:off x="1837189" y="5521354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CF35E9-A2EB-450C-8087-9BE66EC368EC}"/>
              </a:ext>
            </a:extLst>
          </p:cNvPr>
          <p:cNvCxnSpPr/>
          <p:nvPr/>
        </p:nvCxnSpPr>
        <p:spPr>
          <a:xfrm>
            <a:off x="1837189" y="5329805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327A39-7236-47A5-BBDF-F0A8EC1718C6}"/>
              </a:ext>
            </a:extLst>
          </p:cNvPr>
          <p:cNvCxnSpPr/>
          <p:nvPr/>
        </p:nvCxnSpPr>
        <p:spPr>
          <a:xfrm>
            <a:off x="1837189" y="5129867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008648-481F-482D-A13A-8C894AAFE3E3}"/>
              </a:ext>
            </a:extLst>
          </p:cNvPr>
          <p:cNvCxnSpPr/>
          <p:nvPr/>
        </p:nvCxnSpPr>
        <p:spPr>
          <a:xfrm>
            <a:off x="1837189" y="4928531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2B7258-84E9-4C40-9DFE-065F28DAAE29}"/>
              </a:ext>
            </a:extLst>
          </p:cNvPr>
          <p:cNvCxnSpPr/>
          <p:nvPr/>
        </p:nvCxnSpPr>
        <p:spPr>
          <a:xfrm>
            <a:off x="1837189" y="2621557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089720-ADE0-4269-BFD4-760ADDBDECE0}"/>
              </a:ext>
            </a:extLst>
          </p:cNvPr>
          <p:cNvCxnSpPr/>
          <p:nvPr/>
        </p:nvCxnSpPr>
        <p:spPr>
          <a:xfrm>
            <a:off x="1837189" y="2430008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B070D3-5CEC-49CD-BBA9-053FE9E88862}"/>
              </a:ext>
            </a:extLst>
          </p:cNvPr>
          <p:cNvCxnSpPr/>
          <p:nvPr/>
        </p:nvCxnSpPr>
        <p:spPr>
          <a:xfrm>
            <a:off x="1837189" y="2230070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D1F471E-53B7-4D1D-ABFD-02664E7720EA}"/>
              </a:ext>
            </a:extLst>
          </p:cNvPr>
          <p:cNvSpPr/>
          <p:nvPr/>
        </p:nvSpPr>
        <p:spPr>
          <a:xfrm rot="10800000">
            <a:off x="982614" y="2748476"/>
            <a:ext cx="349541" cy="23064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C41D0-59CA-46EC-8713-46EFD14F295A}"/>
              </a:ext>
            </a:extLst>
          </p:cNvPr>
          <p:cNvSpPr txBox="1"/>
          <p:nvPr/>
        </p:nvSpPr>
        <p:spPr>
          <a:xfrm>
            <a:off x="807860" y="1498370"/>
            <a:ext cx="8322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= 9/2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F1C9B0-A6DA-4DBF-AACC-D5C317FC801C}"/>
              </a:ext>
            </a:extLst>
          </p:cNvPr>
          <p:cNvSpPr txBox="1"/>
          <p:nvPr/>
        </p:nvSpPr>
        <p:spPr>
          <a:xfrm>
            <a:off x="3344008" y="5536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13/2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B5928F-C261-4BF1-90DD-F7195DB1B308}"/>
              </a:ext>
            </a:extLst>
          </p:cNvPr>
          <p:cNvSpPr txBox="1"/>
          <p:nvPr/>
        </p:nvSpPr>
        <p:spPr>
          <a:xfrm>
            <a:off x="3357797" y="5336953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AF8473-FEE5-4494-83EB-51D17F107B44}"/>
              </a:ext>
            </a:extLst>
          </p:cNvPr>
          <p:cNvSpPr txBox="1"/>
          <p:nvPr/>
        </p:nvSpPr>
        <p:spPr>
          <a:xfrm>
            <a:off x="3423315" y="51454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9/2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0957AE-3535-4606-89E5-B1429FBE449A}"/>
              </a:ext>
            </a:extLst>
          </p:cNvPr>
          <p:cNvSpPr txBox="1"/>
          <p:nvPr/>
        </p:nvSpPr>
        <p:spPr>
          <a:xfrm>
            <a:off x="3408128" y="49329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7/2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44EA8D-AC09-41DD-BEEE-33B58C22A71E}"/>
              </a:ext>
            </a:extLst>
          </p:cNvPr>
          <p:cNvSpPr txBox="1"/>
          <p:nvPr/>
        </p:nvSpPr>
        <p:spPr>
          <a:xfrm>
            <a:off x="3413356" y="4733025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5/2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A4F84C-7535-4997-A2E3-4DC514FB872E}"/>
              </a:ext>
            </a:extLst>
          </p:cNvPr>
          <p:cNvSpPr txBox="1"/>
          <p:nvPr/>
        </p:nvSpPr>
        <p:spPr>
          <a:xfrm>
            <a:off x="3497896" y="586089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F1A879-E828-4DA8-A413-C11E63A15FBC}"/>
              </a:ext>
            </a:extLst>
          </p:cNvPr>
          <p:cNvSpPr txBox="1"/>
          <p:nvPr/>
        </p:nvSpPr>
        <p:spPr>
          <a:xfrm>
            <a:off x="3348567" y="2442348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11/2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F12F55-385B-41F6-99E0-E0D224C91832}"/>
              </a:ext>
            </a:extLst>
          </p:cNvPr>
          <p:cNvSpPr txBox="1"/>
          <p:nvPr/>
        </p:nvSpPr>
        <p:spPr>
          <a:xfrm>
            <a:off x="3414085" y="225079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9/2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E37E08-0897-4F9E-8032-26FB33820324}"/>
              </a:ext>
            </a:extLst>
          </p:cNvPr>
          <p:cNvSpPr txBox="1"/>
          <p:nvPr/>
        </p:nvSpPr>
        <p:spPr>
          <a:xfrm>
            <a:off x="3398898" y="203835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7/2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6A35C3-401E-41E6-8E28-A43F0C552963}"/>
              </a:ext>
            </a:extLst>
          </p:cNvPr>
          <p:cNvSpPr txBox="1"/>
          <p:nvPr/>
        </p:nvSpPr>
        <p:spPr>
          <a:xfrm>
            <a:off x="3502410" y="27484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483287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spectroscopy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AB98D-941E-4E6E-90EA-D4A260E6DF7B}"/>
              </a:ext>
            </a:extLst>
          </p:cNvPr>
          <p:cNvSpPr txBox="1"/>
          <p:nvPr/>
        </p:nvSpPr>
        <p:spPr>
          <a:xfrm>
            <a:off x="817240" y="634933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C. </a:t>
            </a:r>
            <a:r>
              <a:rPr lang="fr-FR" dirty="0" err="1">
                <a:solidFill>
                  <a:schemeClr val="bg1"/>
                </a:solidFill>
              </a:rPr>
              <a:t>Wraith</a:t>
            </a:r>
            <a:r>
              <a:rPr lang="fr-FR" dirty="0">
                <a:solidFill>
                  <a:schemeClr val="bg1"/>
                </a:solidFill>
              </a:rPr>
              <a:t> et al. / </a:t>
            </a:r>
            <a:r>
              <a:rPr lang="fr-FR" dirty="0" err="1">
                <a:solidFill>
                  <a:schemeClr val="bg1"/>
                </a:solidFill>
              </a:rPr>
              <a:t>Physics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Letters</a:t>
            </a:r>
            <a:r>
              <a:rPr lang="fr-FR" dirty="0">
                <a:solidFill>
                  <a:schemeClr val="bg1"/>
                </a:solidFill>
              </a:rPr>
              <a:t> B 771 (2017) 385–391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DC82D8-2B5B-4101-A7D9-B2AF121B16E8}"/>
              </a:ext>
            </a:extLst>
          </p:cNvPr>
          <p:cNvCxnSpPr/>
          <p:nvPr/>
        </p:nvCxnSpPr>
        <p:spPr>
          <a:xfrm>
            <a:off x="1837189" y="5721292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32E5B8-F128-4412-8DB2-75B27C0EFB38}"/>
              </a:ext>
            </a:extLst>
          </p:cNvPr>
          <p:cNvCxnSpPr/>
          <p:nvPr/>
        </p:nvCxnSpPr>
        <p:spPr>
          <a:xfrm>
            <a:off x="1837189" y="5521354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CF35E9-A2EB-450C-8087-9BE66EC368EC}"/>
              </a:ext>
            </a:extLst>
          </p:cNvPr>
          <p:cNvCxnSpPr/>
          <p:nvPr/>
        </p:nvCxnSpPr>
        <p:spPr>
          <a:xfrm>
            <a:off x="1837189" y="5329805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327A39-7236-47A5-BBDF-F0A8EC1718C6}"/>
              </a:ext>
            </a:extLst>
          </p:cNvPr>
          <p:cNvCxnSpPr/>
          <p:nvPr/>
        </p:nvCxnSpPr>
        <p:spPr>
          <a:xfrm>
            <a:off x="1837189" y="5129867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008648-481F-482D-A13A-8C894AAFE3E3}"/>
              </a:ext>
            </a:extLst>
          </p:cNvPr>
          <p:cNvCxnSpPr/>
          <p:nvPr/>
        </p:nvCxnSpPr>
        <p:spPr>
          <a:xfrm>
            <a:off x="1837189" y="4928531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2B7258-84E9-4C40-9DFE-065F28DAAE29}"/>
              </a:ext>
            </a:extLst>
          </p:cNvPr>
          <p:cNvCxnSpPr/>
          <p:nvPr/>
        </p:nvCxnSpPr>
        <p:spPr>
          <a:xfrm>
            <a:off x="1837189" y="2621557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089720-ADE0-4269-BFD4-760ADDBDECE0}"/>
              </a:ext>
            </a:extLst>
          </p:cNvPr>
          <p:cNvCxnSpPr/>
          <p:nvPr/>
        </p:nvCxnSpPr>
        <p:spPr>
          <a:xfrm>
            <a:off x="1837189" y="2430008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B070D3-5CEC-49CD-BBA9-053FE9E88862}"/>
              </a:ext>
            </a:extLst>
          </p:cNvPr>
          <p:cNvCxnSpPr/>
          <p:nvPr/>
        </p:nvCxnSpPr>
        <p:spPr>
          <a:xfrm>
            <a:off x="1837189" y="2230070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D1F471E-53B7-4D1D-ABFD-02664E7720EA}"/>
              </a:ext>
            </a:extLst>
          </p:cNvPr>
          <p:cNvSpPr/>
          <p:nvPr/>
        </p:nvSpPr>
        <p:spPr>
          <a:xfrm rot="10800000">
            <a:off x="982614" y="2748476"/>
            <a:ext cx="349541" cy="23064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C41D0-59CA-46EC-8713-46EFD14F295A}"/>
              </a:ext>
            </a:extLst>
          </p:cNvPr>
          <p:cNvSpPr txBox="1"/>
          <p:nvPr/>
        </p:nvSpPr>
        <p:spPr>
          <a:xfrm>
            <a:off x="807860" y="1498370"/>
            <a:ext cx="8322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= 9/2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F1C9B0-A6DA-4DBF-AACC-D5C317FC801C}"/>
              </a:ext>
            </a:extLst>
          </p:cNvPr>
          <p:cNvSpPr txBox="1"/>
          <p:nvPr/>
        </p:nvSpPr>
        <p:spPr>
          <a:xfrm>
            <a:off x="3344008" y="5536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13/2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B5928F-C261-4BF1-90DD-F7195DB1B308}"/>
              </a:ext>
            </a:extLst>
          </p:cNvPr>
          <p:cNvSpPr txBox="1"/>
          <p:nvPr/>
        </p:nvSpPr>
        <p:spPr>
          <a:xfrm>
            <a:off x="3357797" y="5336953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AF8473-FEE5-4494-83EB-51D17F107B44}"/>
              </a:ext>
            </a:extLst>
          </p:cNvPr>
          <p:cNvSpPr txBox="1"/>
          <p:nvPr/>
        </p:nvSpPr>
        <p:spPr>
          <a:xfrm>
            <a:off x="3423315" y="51454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9/2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0957AE-3535-4606-89E5-B1429FBE449A}"/>
              </a:ext>
            </a:extLst>
          </p:cNvPr>
          <p:cNvSpPr txBox="1"/>
          <p:nvPr/>
        </p:nvSpPr>
        <p:spPr>
          <a:xfrm>
            <a:off x="3408128" y="49329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7/2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44EA8D-AC09-41DD-BEEE-33B58C22A71E}"/>
              </a:ext>
            </a:extLst>
          </p:cNvPr>
          <p:cNvSpPr txBox="1"/>
          <p:nvPr/>
        </p:nvSpPr>
        <p:spPr>
          <a:xfrm>
            <a:off x="3413356" y="4733025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5/2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A4F84C-7535-4997-A2E3-4DC514FB872E}"/>
              </a:ext>
            </a:extLst>
          </p:cNvPr>
          <p:cNvSpPr txBox="1"/>
          <p:nvPr/>
        </p:nvSpPr>
        <p:spPr>
          <a:xfrm>
            <a:off x="3497896" y="586089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F1A879-E828-4DA8-A413-C11E63A15FBC}"/>
              </a:ext>
            </a:extLst>
          </p:cNvPr>
          <p:cNvSpPr txBox="1"/>
          <p:nvPr/>
        </p:nvSpPr>
        <p:spPr>
          <a:xfrm>
            <a:off x="3348567" y="2442348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11/2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F12F55-385B-41F6-99E0-E0D224C91832}"/>
              </a:ext>
            </a:extLst>
          </p:cNvPr>
          <p:cNvSpPr txBox="1"/>
          <p:nvPr/>
        </p:nvSpPr>
        <p:spPr>
          <a:xfrm>
            <a:off x="3414085" y="225079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9/2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E37E08-0897-4F9E-8032-26FB33820324}"/>
              </a:ext>
            </a:extLst>
          </p:cNvPr>
          <p:cNvSpPr txBox="1"/>
          <p:nvPr/>
        </p:nvSpPr>
        <p:spPr>
          <a:xfrm>
            <a:off x="3398898" y="203835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7/2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6A35C3-401E-41E6-8E28-A43F0C552963}"/>
              </a:ext>
            </a:extLst>
          </p:cNvPr>
          <p:cNvSpPr txBox="1"/>
          <p:nvPr/>
        </p:nvSpPr>
        <p:spPr>
          <a:xfrm>
            <a:off x="3502410" y="27484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D728C6-6B67-4A24-A2CA-E6593E20A5DB}"/>
              </a:ext>
            </a:extLst>
          </p:cNvPr>
          <p:cNvCxnSpPr/>
          <p:nvPr/>
        </p:nvCxnSpPr>
        <p:spPr>
          <a:xfrm flipV="1">
            <a:off x="1937857" y="2629946"/>
            <a:ext cx="0" cy="3084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C600A5-8A72-4D4D-849C-E15101D6CDA4}"/>
              </a:ext>
            </a:extLst>
          </p:cNvPr>
          <p:cNvCxnSpPr>
            <a:cxnSpLocks/>
          </p:cNvCxnSpPr>
          <p:nvPr/>
        </p:nvCxnSpPr>
        <p:spPr>
          <a:xfrm flipV="1">
            <a:off x="2157369" y="2629946"/>
            <a:ext cx="0" cy="2884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694B46E-4741-42FC-9263-E44242CD187A}"/>
              </a:ext>
            </a:extLst>
          </p:cNvPr>
          <p:cNvCxnSpPr/>
          <p:nvPr/>
        </p:nvCxnSpPr>
        <p:spPr>
          <a:xfrm flipV="1">
            <a:off x="2287399" y="2430008"/>
            <a:ext cx="0" cy="3084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26CAA4-15AC-490C-B9B1-8F97123081FB}"/>
              </a:ext>
            </a:extLst>
          </p:cNvPr>
          <p:cNvCxnSpPr>
            <a:cxnSpLocks/>
          </p:cNvCxnSpPr>
          <p:nvPr/>
        </p:nvCxnSpPr>
        <p:spPr>
          <a:xfrm flipV="1">
            <a:off x="2526484" y="2629946"/>
            <a:ext cx="0" cy="2707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B669221-D633-4F8B-AF7A-CCCABC078F85}"/>
              </a:ext>
            </a:extLst>
          </p:cNvPr>
          <p:cNvCxnSpPr>
            <a:cxnSpLocks/>
          </p:cNvCxnSpPr>
          <p:nvPr/>
        </p:nvCxnSpPr>
        <p:spPr>
          <a:xfrm flipV="1">
            <a:off x="2662106" y="2442348"/>
            <a:ext cx="0" cy="2884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DC94796-8673-426B-864A-7A90CB7C5022}"/>
              </a:ext>
            </a:extLst>
          </p:cNvPr>
          <p:cNvCxnSpPr>
            <a:cxnSpLocks/>
          </p:cNvCxnSpPr>
          <p:nvPr/>
        </p:nvCxnSpPr>
        <p:spPr>
          <a:xfrm flipV="1">
            <a:off x="2797728" y="2250799"/>
            <a:ext cx="0" cy="3086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9D3F58-8104-467E-958F-CCE38FD30DFD}"/>
              </a:ext>
            </a:extLst>
          </p:cNvPr>
          <p:cNvCxnSpPr>
            <a:cxnSpLocks/>
          </p:cNvCxnSpPr>
          <p:nvPr/>
        </p:nvCxnSpPr>
        <p:spPr>
          <a:xfrm flipV="1">
            <a:off x="3018042" y="2442348"/>
            <a:ext cx="0" cy="2680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0CB28C1-39C4-4071-8BE0-94FC5A68F5A5}"/>
              </a:ext>
            </a:extLst>
          </p:cNvPr>
          <p:cNvCxnSpPr>
            <a:cxnSpLocks/>
          </p:cNvCxnSpPr>
          <p:nvPr/>
        </p:nvCxnSpPr>
        <p:spPr>
          <a:xfrm flipV="1">
            <a:off x="3164850" y="2230070"/>
            <a:ext cx="0" cy="2893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019C8D-A4CE-4A6B-95A8-EB266BCF918A}"/>
              </a:ext>
            </a:extLst>
          </p:cNvPr>
          <p:cNvCxnSpPr>
            <a:cxnSpLocks/>
          </p:cNvCxnSpPr>
          <p:nvPr/>
        </p:nvCxnSpPr>
        <p:spPr>
          <a:xfrm flipV="1">
            <a:off x="3292083" y="2230070"/>
            <a:ext cx="0" cy="2702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ADDF1C6-7F67-44E9-990D-83E8163C9887}"/>
              </a:ext>
            </a:extLst>
          </p:cNvPr>
          <p:cNvSpPr txBox="1"/>
          <p:nvPr/>
        </p:nvSpPr>
        <p:spPr>
          <a:xfrm>
            <a:off x="3403600" y="3493387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Selection rules: </a:t>
            </a:r>
            <a:br>
              <a:rPr lang="en-GB" dirty="0"/>
            </a:br>
            <a:r>
              <a:rPr lang="en-GB" dirty="0"/>
              <a:t>9 transitions!</a:t>
            </a:r>
          </a:p>
        </p:txBody>
      </p:sp>
    </p:spTree>
    <p:extLst>
      <p:ext uri="{BB962C8B-B14F-4D97-AF65-F5344CB8AC3E}">
        <p14:creationId xmlns:p14="http://schemas.microsoft.com/office/powerpoint/2010/main" val="2463110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spectroscopy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AB98D-941E-4E6E-90EA-D4A260E6DF7B}"/>
              </a:ext>
            </a:extLst>
          </p:cNvPr>
          <p:cNvSpPr txBox="1"/>
          <p:nvPr/>
        </p:nvSpPr>
        <p:spPr>
          <a:xfrm>
            <a:off x="817240" y="634933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C. </a:t>
            </a:r>
            <a:r>
              <a:rPr lang="fr-FR" dirty="0" err="1">
                <a:solidFill>
                  <a:schemeClr val="bg1"/>
                </a:solidFill>
              </a:rPr>
              <a:t>Wraith</a:t>
            </a:r>
            <a:r>
              <a:rPr lang="fr-FR" dirty="0">
                <a:solidFill>
                  <a:schemeClr val="bg1"/>
                </a:solidFill>
              </a:rPr>
              <a:t> et al. / </a:t>
            </a:r>
            <a:r>
              <a:rPr lang="fr-FR" dirty="0" err="1">
                <a:solidFill>
                  <a:schemeClr val="bg1"/>
                </a:solidFill>
              </a:rPr>
              <a:t>Physics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Letters</a:t>
            </a:r>
            <a:r>
              <a:rPr lang="fr-FR" dirty="0">
                <a:solidFill>
                  <a:schemeClr val="bg1"/>
                </a:solidFill>
              </a:rPr>
              <a:t> B 771 (2017) 385–391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DC82D8-2B5B-4101-A7D9-B2AF121B16E8}"/>
              </a:ext>
            </a:extLst>
          </p:cNvPr>
          <p:cNvCxnSpPr/>
          <p:nvPr/>
        </p:nvCxnSpPr>
        <p:spPr>
          <a:xfrm>
            <a:off x="1837189" y="5721292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32E5B8-F128-4412-8DB2-75B27C0EFB38}"/>
              </a:ext>
            </a:extLst>
          </p:cNvPr>
          <p:cNvCxnSpPr/>
          <p:nvPr/>
        </p:nvCxnSpPr>
        <p:spPr>
          <a:xfrm>
            <a:off x="1837189" y="5521354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CF35E9-A2EB-450C-8087-9BE66EC368EC}"/>
              </a:ext>
            </a:extLst>
          </p:cNvPr>
          <p:cNvCxnSpPr/>
          <p:nvPr/>
        </p:nvCxnSpPr>
        <p:spPr>
          <a:xfrm>
            <a:off x="1837189" y="5329805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327A39-7236-47A5-BBDF-F0A8EC1718C6}"/>
              </a:ext>
            </a:extLst>
          </p:cNvPr>
          <p:cNvCxnSpPr/>
          <p:nvPr/>
        </p:nvCxnSpPr>
        <p:spPr>
          <a:xfrm>
            <a:off x="1837189" y="5129867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008648-481F-482D-A13A-8C894AAFE3E3}"/>
              </a:ext>
            </a:extLst>
          </p:cNvPr>
          <p:cNvCxnSpPr/>
          <p:nvPr/>
        </p:nvCxnSpPr>
        <p:spPr>
          <a:xfrm>
            <a:off x="1837189" y="4928531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2B7258-84E9-4C40-9DFE-065F28DAAE29}"/>
              </a:ext>
            </a:extLst>
          </p:cNvPr>
          <p:cNvCxnSpPr/>
          <p:nvPr/>
        </p:nvCxnSpPr>
        <p:spPr>
          <a:xfrm>
            <a:off x="1837189" y="2621557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089720-ADE0-4269-BFD4-760ADDBDECE0}"/>
              </a:ext>
            </a:extLst>
          </p:cNvPr>
          <p:cNvCxnSpPr/>
          <p:nvPr/>
        </p:nvCxnSpPr>
        <p:spPr>
          <a:xfrm>
            <a:off x="1837189" y="2430008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B070D3-5CEC-49CD-BBA9-053FE9E88862}"/>
              </a:ext>
            </a:extLst>
          </p:cNvPr>
          <p:cNvCxnSpPr/>
          <p:nvPr/>
        </p:nvCxnSpPr>
        <p:spPr>
          <a:xfrm>
            <a:off x="1837189" y="2230070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D1F471E-53B7-4D1D-ABFD-02664E7720EA}"/>
              </a:ext>
            </a:extLst>
          </p:cNvPr>
          <p:cNvSpPr/>
          <p:nvPr/>
        </p:nvSpPr>
        <p:spPr>
          <a:xfrm rot="10800000">
            <a:off x="982614" y="2748476"/>
            <a:ext cx="349541" cy="23064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C41D0-59CA-46EC-8713-46EFD14F295A}"/>
              </a:ext>
            </a:extLst>
          </p:cNvPr>
          <p:cNvSpPr txBox="1"/>
          <p:nvPr/>
        </p:nvSpPr>
        <p:spPr>
          <a:xfrm>
            <a:off x="807860" y="1498370"/>
            <a:ext cx="8322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= 9/2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F1C9B0-A6DA-4DBF-AACC-D5C317FC801C}"/>
              </a:ext>
            </a:extLst>
          </p:cNvPr>
          <p:cNvSpPr txBox="1"/>
          <p:nvPr/>
        </p:nvSpPr>
        <p:spPr>
          <a:xfrm>
            <a:off x="3344008" y="5536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13/2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B5928F-C261-4BF1-90DD-F7195DB1B308}"/>
              </a:ext>
            </a:extLst>
          </p:cNvPr>
          <p:cNvSpPr txBox="1"/>
          <p:nvPr/>
        </p:nvSpPr>
        <p:spPr>
          <a:xfrm>
            <a:off x="3357797" y="5336953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AF8473-FEE5-4494-83EB-51D17F107B44}"/>
              </a:ext>
            </a:extLst>
          </p:cNvPr>
          <p:cNvSpPr txBox="1"/>
          <p:nvPr/>
        </p:nvSpPr>
        <p:spPr>
          <a:xfrm>
            <a:off x="3423315" y="51454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9/2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0957AE-3535-4606-89E5-B1429FBE449A}"/>
              </a:ext>
            </a:extLst>
          </p:cNvPr>
          <p:cNvSpPr txBox="1"/>
          <p:nvPr/>
        </p:nvSpPr>
        <p:spPr>
          <a:xfrm>
            <a:off x="3408128" y="49329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7/2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44EA8D-AC09-41DD-BEEE-33B58C22A71E}"/>
              </a:ext>
            </a:extLst>
          </p:cNvPr>
          <p:cNvSpPr txBox="1"/>
          <p:nvPr/>
        </p:nvSpPr>
        <p:spPr>
          <a:xfrm>
            <a:off x="3413356" y="4733025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5/2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A4F84C-7535-4997-A2E3-4DC514FB872E}"/>
              </a:ext>
            </a:extLst>
          </p:cNvPr>
          <p:cNvSpPr txBox="1"/>
          <p:nvPr/>
        </p:nvSpPr>
        <p:spPr>
          <a:xfrm>
            <a:off x="3497896" y="586089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F1A879-E828-4DA8-A413-C11E63A15FBC}"/>
              </a:ext>
            </a:extLst>
          </p:cNvPr>
          <p:cNvSpPr txBox="1"/>
          <p:nvPr/>
        </p:nvSpPr>
        <p:spPr>
          <a:xfrm>
            <a:off x="3348567" y="2442348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11/2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F12F55-385B-41F6-99E0-E0D224C91832}"/>
              </a:ext>
            </a:extLst>
          </p:cNvPr>
          <p:cNvSpPr txBox="1"/>
          <p:nvPr/>
        </p:nvSpPr>
        <p:spPr>
          <a:xfrm>
            <a:off x="3414085" y="225079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9/2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E37E08-0897-4F9E-8032-26FB33820324}"/>
              </a:ext>
            </a:extLst>
          </p:cNvPr>
          <p:cNvSpPr txBox="1"/>
          <p:nvPr/>
        </p:nvSpPr>
        <p:spPr>
          <a:xfrm>
            <a:off x="3398898" y="203835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7/2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6A35C3-401E-41E6-8E28-A43F0C552963}"/>
              </a:ext>
            </a:extLst>
          </p:cNvPr>
          <p:cNvSpPr txBox="1"/>
          <p:nvPr/>
        </p:nvSpPr>
        <p:spPr>
          <a:xfrm>
            <a:off x="3502410" y="27484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D728C6-6B67-4A24-A2CA-E6593E20A5DB}"/>
              </a:ext>
            </a:extLst>
          </p:cNvPr>
          <p:cNvCxnSpPr/>
          <p:nvPr/>
        </p:nvCxnSpPr>
        <p:spPr>
          <a:xfrm flipV="1">
            <a:off x="1937857" y="2629946"/>
            <a:ext cx="0" cy="3084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C600A5-8A72-4D4D-849C-E15101D6CDA4}"/>
              </a:ext>
            </a:extLst>
          </p:cNvPr>
          <p:cNvCxnSpPr>
            <a:cxnSpLocks/>
          </p:cNvCxnSpPr>
          <p:nvPr/>
        </p:nvCxnSpPr>
        <p:spPr>
          <a:xfrm flipV="1">
            <a:off x="2157369" y="2629946"/>
            <a:ext cx="0" cy="2884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694B46E-4741-42FC-9263-E44242CD187A}"/>
              </a:ext>
            </a:extLst>
          </p:cNvPr>
          <p:cNvCxnSpPr/>
          <p:nvPr/>
        </p:nvCxnSpPr>
        <p:spPr>
          <a:xfrm flipV="1">
            <a:off x="2287399" y="2430008"/>
            <a:ext cx="0" cy="3084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26CAA4-15AC-490C-B9B1-8F97123081FB}"/>
              </a:ext>
            </a:extLst>
          </p:cNvPr>
          <p:cNvCxnSpPr>
            <a:cxnSpLocks/>
          </p:cNvCxnSpPr>
          <p:nvPr/>
        </p:nvCxnSpPr>
        <p:spPr>
          <a:xfrm flipV="1">
            <a:off x="2526484" y="2629946"/>
            <a:ext cx="0" cy="2707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B669221-D633-4F8B-AF7A-CCCABC078F85}"/>
              </a:ext>
            </a:extLst>
          </p:cNvPr>
          <p:cNvCxnSpPr>
            <a:cxnSpLocks/>
          </p:cNvCxnSpPr>
          <p:nvPr/>
        </p:nvCxnSpPr>
        <p:spPr>
          <a:xfrm flipV="1">
            <a:off x="2662106" y="2442348"/>
            <a:ext cx="0" cy="2884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DC94796-8673-426B-864A-7A90CB7C5022}"/>
              </a:ext>
            </a:extLst>
          </p:cNvPr>
          <p:cNvCxnSpPr>
            <a:cxnSpLocks/>
          </p:cNvCxnSpPr>
          <p:nvPr/>
        </p:nvCxnSpPr>
        <p:spPr>
          <a:xfrm flipV="1">
            <a:off x="2797728" y="2250799"/>
            <a:ext cx="0" cy="3086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9D3F58-8104-467E-958F-CCE38FD30DFD}"/>
              </a:ext>
            </a:extLst>
          </p:cNvPr>
          <p:cNvCxnSpPr>
            <a:cxnSpLocks/>
          </p:cNvCxnSpPr>
          <p:nvPr/>
        </p:nvCxnSpPr>
        <p:spPr>
          <a:xfrm flipV="1">
            <a:off x="3018042" y="2442348"/>
            <a:ext cx="0" cy="2680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0CB28C1-39C4-4071-8BE0-94FC5A68F5A5}"/>
              </a:ext>
            </a:extLst>
          </p:cNvPr>
          <p:cNvCxnSpPr>
            <a:cxnSpLocks/>
          </p:cNvCxnSpPr>
          <p:nvPr/>
        </p:nvCxnSpPr>
        <p:spPr>
          <a:xfrm flipV="1">
            <a:off x="3164850" y="2230070"/>
            <a:ext cx="0" cy="2893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019C8D-A4CE-4A6B-95A8-EB266BCF918A}"/>
              </a:ext>
            </a:extLst>
          </p:cNvPr>
          <p:cNvCxnSpPr>
            <a:cxnSpLocks/>
          </p:cNvCxnSpPr>
          <p:nvPr/>
        </p:nvCxnSpPr>
        <p:spPr>
          <a:xfrm flipV="1">
            <a:off x="3292083" y="2230070"/>
            <a:ext cx="0" cy="2702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ADDF1C6-7F67-44E9-990D-83E8163C9887}"/>
              </a:ext>
            </a:extLst>
          </p:cNvPr>
          <p:cNvSpPr txBox="1"/>
          <p:nvPr/>
        </p:nvSpPr>
        <p:spPr>
          <a:xfrm>
            <a:off x="3403600" y="3493387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Selection rules: </a:t>
            </a:r>
            <a:br>
              <a:rPr lang="en-GB" dirty="0"/>
            </a:br>
            <a:r>
              <a:rPr lang="en-GB" dirty="0"/>
              <a:t>9 transitions!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9D53D3-6B68-4C34-835E-9567251D891C}"/>
              </a:ext>
            </a:extLst>
          </p:cNvPr>
          <p:cNvCxnSpPr/>
          <p:nvPr/>
        </p:nvCxnSpPr>
        <p:spPr>
          <a:xfrm>
            <a:off x="6818483" y="5308379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F0AB86-3364-4C67-8185-25A45A25264D}"/>
              </a:ext>
            </a:extLst>
          </p:cNvPr>
          <p:cNvCxnSpPr/>
          <p:nvPr/>
        </p:nvCxnSpPr>
        <p:spPr>
          <a:xfrm>
            <a:off x="6818483" y="5108441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BF1A3A1-63CB-4AE2-842E-C36C6C5ED401}"/>
              </a:ext>
            </a:extLst>
          </p:cNvPr>
          <p:cNvCxnSpPr/>
          <p:nvPr/>
        </p:nvCxnSpPr>
        <p:spPr>
          <a:xfrm>
            <a:off x="6818483" y="2600131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5CE56BD-59AB-4DC9-8300-FDCF14861443}"/>
              </a:ext>
            </a:extLst>
          </p:cNvPr>
          <p:cNvCxnSpPr/>
          <p:nvPr/>
        </p:nvCxnSpPr>
        <p:spPr>
          <a:xfrm>
            <a:off x="6818483" y="2408582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row: Down 58">
            <a:extLst>
              <a:ext uri="{FF2B5EF4-FFF2-40B4-BE49-F238E27FC236}">
                <a16:creationId xmlns:a16="http://schemas.microsoft.com/office/drawing/2014/main" id="{9CEA7AD7-E2D3-46FD-A1A0-C072AFF2E500}"/>
              </a:ext>
            </a:extLst>
          </p:cNvPr>
          <p:cNvSpPr/>
          <p:nvPr/>
        </p:nvSpPr>
        <p:spPr>
          <a:xfrm rot="10800000">
            <a:off x="5963908" y="2727050"/>
            <a:ext cx="349541" cy="23064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1C7E909-3BDB-41BE-B50C-151F3937B843}"/>
              </a:ext>
            </a:extLst>
          </p:cNvPr>
          <p:cNvSpPr txBox="1"/>
          <p:nvPr/>
        </p:nvSpPr>
        <p:spPr>
          <a:xfrm>
            <a:off x="5789154" y="1476944"/>
            <a:ext cx="8322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= 1/2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74935A-46C8-49BF-938F-0ADB04DCD92B}"/>
              </a:ext>
            </a:extLst>
          </p:cNvPr>
          <p:cNvSpPr txBox="1"/>
          <p:nvPr/>
        </p:nvSpPr>
        <p:spPr>
          <a:xfrm>
            <a:off x="8404608" y="5123978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3/2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7C55F16-5EB1-4875-9EC4-B0183288A4BE}"/>
              </a:ext>
            </a:extLst>
          </p:cNvPr>
          <p:cNvSpPr txBox="1"/>
          <p:nvPr/>
        </p:nvSpPr>
        <p:spPr>
          <a:xfrm>
            <a:off x="8389421" y="4911537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5/2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C650BE8-0144-49EF-89AF-91C2561121B2}"/>
              </a:ext>
            </a:extLst>
          </p:cNvPr>
          <p:cNvSpPr txBox="1"/>
          <p:nvPr/>
        </p:nvSpPr>
        <p:spPr>
          <a:xfrm>
            <a:off x="8385420" y="2420922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1/2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0E49FC9-1358-41F6-81E2-27B3E0261968}"/>
              </a:ext>
            </a:extLst>
          </p:cNvPr>
          <p:cNvSpPr txBox="1"/>
          <p:nvPr/>
        </p:nvSpPr>
        <p:spPr>
          <a:xfrm>
            <a:off x="8395378" y="2229373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3/2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C6AF57-C133-4D07-AEDC-7100C9B1FA27}"/>
              </a:ext>
            </a:extLst>
          </p:cNvPr>
          <p:cNvSpPr txBox="1"/>
          <p:nvPr/>
        </p:nvSpPr>
        <p:spPr>
          <a:xfrm>
            <a:off x="8483704" y="272705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D834A5E-CEC7-48D3-B9DC-9FE2C18EB92C}"/>
              </a:ext>
            </a:extLst>
          </p:cNvPr>
          <p:cNvCxnSpPr>
            <a:cxnSpLocks/>
          </p:cNvCxnSpPr>
          <p:nvPr/>
        </p:nvCxnSpPr>
        <p:spPr>
          <a:xfrm flipV="1">
            <a:off x="7268693" y="2629946"/>
            <a:ext cx="0" cy="2672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AAE5BC8-A607-4B6C-AF78-1B755DC9EAF7}"/>
              </a:ext>
            </a:extLst>
          </p:cNvPr>
          <p:cNvCxnSpPr>
            <a:cxnSpLocks/>
          </p:cNvCxnSpPr>
          <p:nvPr/>
        </p:nvCxnSpPr>
        <p:spPr>
          <a:xfrm flipV="1">
            <a:off x="7484650" y="2420922"/>
            <a:ext cx="0" cy="2884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1210B53-46B2-4419-8AA4-1FCF89B6FBFA}"/>
              </a:ext>
            </a:extLst>
          </p:cNvPr>
          <p:cNvCxnSpPr>
            <a:cxnSpLocks/>
          </p:cNvCxnSpPr>
          <p:nvPr/>
        </p:nvCxnSpPr>
        <p:spPr>
          <a:xfrm flipV="1">
            <a:off x="7999336" y="2420922"/>
            <a:ext cx="0" cy="2680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B5ABB355-75E7-429E-8093-A40AED35C596}"/>
              </a:ext>
            </a:extLst>
          </p:cNvPr>
          <p:cNvSpPr txBox="1"/>
          <p:nvPr/>
        </p:nvSpPr>
        <p:spPr>
          <a:xfrm>
            <a:off x="8754028" y="3326558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Selection rules: </a:t>
            </a:r>
            <a:br>
              <a:rPr lang="en-GB" dirty="0"/>
            </a:br>
            <a:r>
              <a:rPr lang="en-GB" dirty="0"/>
              <a:t>3 transitions</a:t>
            </a:r>
          </a:p>
        </p:txBody>
      </p:sp>
    </p:spTree>
    <p:extLst>
      <p:ext uri="{BB962C8B-B14F-4D97-AF65-F5344CB8AC3E}">
        <p14:creationId xmlns:p14="http://schemas.microsoft.com/office/powerpoint/2010/main" val="397269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1. spectroscopy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C86756-BC16-4253-8BB4-DBE41A4F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175" y="61757"/>
            <a:ext cx="4822529" cy="65065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2AB98D-941E-4E6E-90EA-D4A260E6DF7B}"/>
              </a:ext>
            </a:extLst>
          </p:cNvPr>
          <p:cNvSpPr txBox="1"/>
          <p:nvPr/>
        </p:nvSpPr>
        <p:spPr>
          <a:xfrm>
            <a:off x="817240" y="634933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C. </a:t>
            </a:r>
            <a:r>
              <a:rPr lang="fr-FR" dirty="0" err="1">
                <a:solidFill>
                  <a:schemeClr val="bg1"/>
                </a:solidFill>
              </a:rPr>
              <a:t>Wraith</a:t>
            </a:r>
            <a:r>
              <a:rPr lang="fr-FR" dirty="0">
                <a:solidFill>
                  <a:schemeClr val="bg1"/>
                </a:solidFill>
              </a:rPr>
              <a:t> et al. / </a:t>
            </a:r>
            <a:r>
              <a:rPr lang="fr-FR" dirty="0" err="1">
                <a:solidFill>
                  <a:schemeClr val="bg1"/>
                </a:solidFill>
              </a:rPr>
              <a:t>Physics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Letters</a:t>
            </a:r>
            <a:r>
              <a:rPr lang="fr-FR" dirty="0">
                <a:solidFill>
                  <a:schemeClr val="bg1"/>
                </a:solidFill>
              </a:rPr>
              <a:t> B 771 (2017) 385–391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DC82D8-2B5B-4101-A7D9-B2AF121B16E8}"/>
              </a:ext>
            </a:extLst>
          </p:cNvPr>
          <p:cNvCxnSpPr/>
          <p:nvPr/>
        </p:nvCxnSpPr>
        <p:spPr>
          <a:xfrm>
            <a:off x="1837189" y="5721292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32E5B8-F128-4412-8DB2-75B27C0EFB38}"/>
              </a:ext>
            </a:extLst>
          </p:cNvPr>
          <p:cNvCxnSpPr/>
          <p:nvPr/>
        </p:nvCxnSpPr>
        <p:spPr>
          <a:xfrm>
            <a:off x="1837189" y="5521354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CF35E9-A2EB-450C-8087-9BE66EC368EC}"/>
              </a:ext>
            </a:extLst>
          </p:cNvPr>
          <p:cNvCxnSpPr/>
          <p:nvPr/>
        </p:nvCxnSpPr>
        <p:spPr>
          <a:xfrm>
            <a:off x="1837189" y="5329805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327A39-7236-47A5-BBDF-F0A8EC1718C6}"/>
              </a:ext>
            </a:extLst>
          </p:cNvPr>
          <p:cNvCxnSpPr/>
          <p:nvPr/>
        </p:nvCxnSpPr>
        <p:spPr>
          <a:xfrm>
            <a:off x="1837189" y="5129867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008648-481F-482D-A13A-8C894AAFE3E3}"/>
              </a:ext>
            </a:extLst>
          </p:cNvPr>
          <p:cNvCxnSpPr/>
          <p:nvPr/>
        </p:nvCxnSpPr>
        <p:spPr>
          <a:xfrm>
            <a:off x="1837189" y="4928531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2B7258-84E9-4C40-9DFE-065F28DAAE29}"/>
              </a:ext>
            </a:extLst>
          </p:cNvPr>
          <p:cNvCxnSpPr/>
          <p:nvPr/>
        </p:nvCxnSpPr>
        <p:spPr>
          <a:xfrm>
            <a:off x="1837189" y="2621557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089720-ADE0-4269-BFD4-760ADDBDECE0}"/>
              </a:ext>
            </a:extLst>
          </p:cNvPr>
          <p:cNvCxnSpPr/>
          <p:nvPr/>
        </p:nvCxnSpPr>
        <p:spPr>
          <a:xfrm>
            <a:off x="1837189" y="2430008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B070D3-5CEC-49CD-BBA9-053FE9E88862}"/>
              </a:ext>
            </a:extLst>
          </p:cNvPr>
          <p:cNvCxnSpPr/>
          <p:nvPr/>
        </p:nvCxnSpPr>
        <p:spPr>
          <a:xfrm>
            <a:off x="1837189" y="2230070"/>
            <a:ext cx="1577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D1F471E-53B7-4D1D-ABFD-02664E7720EA}"/>
              </a:ext>
            </a:extLst>
          </p:cNvPr>
          <p:cNvSpPr/>
          <p:nvPr/>
        </p:nvSpPr>
        <p:spPr>
          <a:xfrm rot="10800000">
            <a:off x="982614" y="2748476"/>
            <a:ext cx="349541" cy="23064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C41D0-59CA-46EC-8713-46EFD14F295A}"/>
              </a:ext>
            </a:extLst>
          </p:cNvPr>
          <p:cNvSpPr txBox="1"/>
          <p:nvPr/>
        </p:nvSpPr>
        <p:spPr>
          <a:xfrm>
            <a:off x="807860" y="1498370"/>
            <a:ext cx="8322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= 9/2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 =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F1C9B0-A6DA-4DBF-AACC-D5C317FC801C}"/>
              </a:ext>
            </a:extLst>
          </p:cNvPr>
          <p:cNvSpPr txBox="1"/>
          <p:nvPr/>
        </p:nvSpPr>
        <p:spPr>
          <a:xfrm>
            <a:off x="3344008" y="5536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13/2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B5928F-C261-4BF1-90DD-F7195DB1B308}"/>
              </a:ext>
            </a:extLst>
          </p:cNvPr>
          <p:cNvSpPr txBox="1"/>
          <p:nvPr/>
        </p:nvSpPr>
        <p:spPr>
          <a:xfrm>
            <a:off x="3357797" y="5336953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AF8473-FEE5-4494-83EB-51D17F107B44}"/>
              </a:ext>
            </a:extLst>
          </p:cNvPr>
          <p:cNvSpPr txBox="1"/>
          <p:nvPr/>
        </p:nvSpPr>
        <p:spPr>
          <a:xfrm>
            <a:off x="3423315" y="51454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9/2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0957AE-3535-4606-89E5-B1429FBE449A}"/>
              </a:ext>
            </a:extLst>
          </p:cNvPr>
          <p:cNvSpPr txBox="1"/>
          <p:nvPr/>
        </p:nvSpPr>
        <p:spPr>
          <a:xfrm>
            <a:off x="3408128" y="49329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7/2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44EA8D-AC09-41DD-BEEE-33B58C22A71E}"/>
              </a:ext>
            </a:extLst>
          </p:cNvPr>
          <p:cNvSpPr txBox="1"/>
          <p:nvPr/>
        </p:nvSpPr>
        <p:spPr>
          <a:xfrm>
            <a:off x="3413356" y="4733025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5/2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A4F84C-7535-4997-A2E3-4DC514FB872E}"/>
              </a:ext>
            </a:extLst>
          </p:cNvPr>
          <p:cNvSpPr txBox="1"/>
          <p:nvPr/>
        </p:nvSpPr>
        <p:spPr>
          <a:xfrm>
            <a:off x="3497896" y="586089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F1A879-E828-4DA8-A413-C11E63A15FBC}"/>
              </a:ext>
            </a:extLst>
          </p:cNvPr>
          <p:cNvSpPr txBox="1"/>
          <p:nvPr/>
        </p:nvSpPr>
        <p:spPr>
          <a:xfrm>
            <a:off x="3348567" y="2442348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11/2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F12F55-385B-41F6-99E0-E0D224C91832}"/>
              </a:ext>
            </a:extLst>
          </p:cNvPr>
          <p:cNvSpPr txBox="1"/>
          <p:nvPr/>
        </p:nvSpPr>
        <p:spPr>
          <a:xfrm>
            <a:off x="3414085" y="225079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9/2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E37E08-0897-4F9E-8032-26FB33820324}"/>
              </a:ext>
            </a:extLst>
          </p:cNvPr>
          <p:cNvSpPr txBox="1"/>
          <p:nvPr/>
        </p:nvSpPr>
        <p:spPr>
          <a:xfrm>
            <a:off x="3398898" y="203835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7/2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6A35C3-401E-41E6-8E28-A43F0C552963}"/>
              </a:ext>
            </a:extLst>
          </p:cNvPr>
          <p:cNvSpPr txBox="1"/>
          <p:nvPr/>
        </p:nvSpPr>
        <p:spPr>
          <a:xfrm>
            <a:off x="3502410" y="27484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D728C6-6B67-4A24-A2CA-E6593E20A5DB}"/>
              </a:ext>
            </a:extLst>
          </p:cNvPr>
          <p:cNvCxnSpPr/>
          <p:nvPr/>
        </p:nvCxnSpPr>
        <p:spPr>
          <a:xfrm flipV="1">
            <a:off x="1937857" y="2629946"/>
            <a:ext cx="0" cy="3084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C600A5-8A72-4D4D-849C-E15101D6CDA4}"/>
              </a:ext>
            </a:extLst>
          </p:cNvPr>
          <p:cNvCxnSpPr>
            <a:cxnSpLocks/>
          </p:cNvCxnSpPr>
          <p:nvPr/>
        </p:nvCxnSpPr>
        <p:spPr>
          <a:xfrm flipV="1">
            <a:off x="2157369" y="2629946"/>
            <a:ext cx="0" cy="2884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694B46E-4741-42FC-9263-E44242CD187A}"/>
              </a:ext>
            </a:extLst>
          </p:cNvPr>
          <p:cNvCxnSpPr/>
          <p:nvPr/>
        </p:nvCxnSpPr>
        <p:spPr>
          <a:xfrm flipV="1">
            <a:off x="2287399" y="2430008"/>
            <a:ext cx="0" cy="3084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26CAA4-15AC-490C-B9B1-8F97123081FB}"/>
              </a:ext>
            </a:extLst>
          </p:cNvPr>
          <p:cNvCxnSpPr>
            <a:cxnSpLocks/>
          </p:cNvCxnSpPr>
          <p:nvPr/>
        </p:nvCxnSpPr>
        <p:spPr>
          <a:xfrm flipV="1">
            <a:off x="2526484" y="2629946"/>
            <a:ext cx="0" cy="2707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B669221-D633-4F8B-AF7A-CCCABC078F85}"/>
              </a:ext>
            </a:extLst>
          </p:cNvPr>
          <p:cNvCxnSpPr>
            <a:cxnSpLocks/>
          </p:cNvCxnSpPr>
          <p:nvPr/>
        </p:nvCxnSpPr>
        <p:spPr>
          <a:xfrm flipV="1">
            <a:off x="2662106" y="2442348"/>
            <a:ext cx="0" cy="2884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DC94796-8673-426B-864A-7A90CB7C5022}"/>
              </a:ext>
            </a:extLst>
          </p:cNvPr>
          <p:cNvCxnSpPr>
            <a:cxnSpLocks/>
          </p:cNvCxnSpPr>
          <p:nvPr/>
        </p:nvCxnSpPr>
        <p:spPr>
          <a:xfrm flipV="1">
            <a:off x="2797728" y="2250799"/>
            <a:ext cx="0" cy="3086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9D3F58-8104-467E-958F-CCE38FD30DFD}"/>
              </a:ext>
            </a:extLst>
          </p:cNvPr>
          <p:cNvCxnSpPr>
            <a:cxnSpLocks/>
          </p:cNvCxnSpPr>
          <p:nvPr/>
        </p:nvCxnSpPr>
        <p:spPr>
          <a:xfrm flipV="1">
            <a:off x="3018042" y="2442348"/>
            <a:ext cx="0" cy="2680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0CB28C1-39C4-4071-8BE0-94FC5A68F5A5}"/>
              </a:ext>
            </a:extLst>
          </p:cNvPr>
          <p:cNvCxnSpPr>
            <a:cxnSpLocks/>
          </p:cNvCxnSpPr>
          <p:nvPr/>
        </p:nvCxnSpPr>
        <p:spPr>
          <a:xfrm flipV="1">
            <a:off x="3164850" y="2230070"/>
            <a:ext cx="0" cy="2893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019C8D-A4CE-4A6B-95A8-EB266BCF918A}"/>
              </a:ext>
            </a:extLst>
          </p:cNvPr>
          <p:cNvCxnSpPr>
            <a:cxnSpLocks/>
          </p:cNvCxnSpPr>
          <p:nvPr/>
        </p:nvCxnSpPr>
        <p:spPr>
          <a:xfrm flipV="1">
            <a:off x="3292083" y="2230070"/>
            <a:ext cx="0" cy="2702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3581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6297E-4E8A-4FED-AB65-D8B81889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48</a:t>
            </a:fld>
            <a:endParaRPr lang="nl-N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518147-769C-D5F1-162E-0FBA13616CF5}"/>
              </a:ext>
            </a:extLst>
          </p:cNvPr>
          <p:cNvGrpSpPr/>
          <p:nvPr/>
        </p:nvGrpSpPr>
        <p:grpSpPr>
          <a:xfrm>
            <a:off x="2340580" y="900437"/>
            <a:ext cx="7330470" cy="5167524"/>
            <a:chOff x="2340580" y="900437"/>
            <a:chExt cx="7330470" cy="51675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660FB9-67BD-4648-A9A1-CA6332E49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1885"/>
            <a:stretch/>
          </p:blipFill>
          <p:spPr>
            <a:xfrm>
              <a:off x="2340580" y="900437"/>
              <a:ext cx="6590403" cy="516752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5BB0E35-967E-481D-809F-93AFC5B315BA}"/>
                </a:ext>
              </a:extLst>
            </p:cNvPr>
            <p:cNvSpPr/>
            <p:nvPr/>
          </p:nvSpPr>
          <p:spPr>
            <a:xfrm>
              <a:off x="5589905" y="492255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2C0362C-7E77-40AA-BC24-B00ED3E8D881}"/>
                </a:ext>
              </a:extLst>
            </p:cNvPr>
            <p:cNvSpPr/>
            <p:nvPr/>
          </p:nvSpPr>
          <p:spPr>
            <a:xfrm>
              <a:off x="7494905" y="490350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E07B43-B49B-4871-94AB-CFEF25793706}"/>
                </a:ext>
              </a:extLst>
            </p:cNvPr>
            <p:cNvSpPr/>
            <p:nvPr/>
          </p:nvSpPr>
          <p:spPr>
            <a:xfrm>
              <a:off x="5367655" y="395735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8D4415F-71EF-4E1B-9348-CD832E9F1F71}"/>
                </a:ext>
              </a:extLst>
            </p:cNvPr>
            <p:cNvSpPr/>
            <p:nvPr/>
          </p:nvSpPr>
          <p:spPr>
            <a:xfrm>
              <a:off x="6269355" y="397005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E00E33-9886-49EE-B75D-7A931A879CE3}"/>
                </a:ext>
              </a:extLst>
            </p:cNvPr>
            <p:cNvSpPr/>
            <p:nvPr/>
          </p:nvSpPr>
          <p:spPr>
            <a:xfrm>
              <a:off x="8485505" y="397005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B208ABD-2EC2-4483-BA0A-04F9C227A416}"/>
                </a:ext>
              </a:extLst>
            </p:cNvPr>
            <p:cNvSpPr/>
            <p:nvPr/>
          </p:nvSpPr>
          <p:spPr>
            <a:xfrm>
              <a:off x="5012055" y="310404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2F7AB3-BA51-4BB0-BCF6-E4576B0E31F3}"/>
                </a:ext>
              </a:extLst>
            </p:cNvPr>
            <p:cNvSpPr/>
            <p:nvPr/>
          </p:nvSpPr>
          <p:spPr>
            <a:xfrm>
              <a:off x="6021705" y="311674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A8EE4D8-6CDC-4B8D-83E0-484474438D81}"/>
                </a:ext>
              </a:extLst>
            </p:cNvPr>
            <p:cNvSpPr/>
            <p:nvPr/>
          </p:nvSpPr>
          <p:spPr>
            <a:xfrm>
              <a:off x="8441055" y="311674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336F75D-3C45-4C79-A091-D0D3AADB36E1}"/>
                </a:ext>
              </a:extLst>
            </p:cNvPr>
            <p:cNvSpPr/>
            <p:nvPr/>
          </p:nvSpPr>
          <p:spPr>
            <a:xfrm>
              <a:off x="4986655" y="1675161"/>
              <a:ext cx="274320" cy="111773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0EF1C31-8180-43A1-B98B-E9268EAFFEB3}"/>
                </a:ext>
              </a:extLst>
            </p:cNvPr>
            <p:cNvSpPr/>
            <p:nvPr/>
          </p:nvSpPr>
          <p:spPr>
            <a:xfrm>
              <a:off x="5996305" y="1687861"/>
              <a:ext cx="274320" cy="111773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4428909-0546-40FA-A1B5-1B2F19818545}"/>
                </a:ext>
              </a:extLst>
            </p:cNvPr>
            <p:cNvSpPr/>
            <p:nvPr/>
          </p:nvSpPr>
          <p:spPr>
            <a:xfrm>
              <a:off x="8415655" y="1687861"/>
              <a:ext cx="274320" cy="111773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5DCD532-B733-4369-8A5D-C1AA7B6EBD61}"/>
                </a:ext>
              </a:extLst>
            </p:cNvPr>
            <p:cNvSpPr/>
            <p:nvPr/>
          </p:nvSpPr>
          <p:spPr>
            <a:xfrm>
              <a:off x="4980305" y="1306997"/>
              <a:ext cx="274320" cy="64769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D120CB2-E11B-4477-A1E8-3B41AB417EFD}"/>
                </a:ext>
              </a:extLst>
            </p:cNvPr>
            <p:cNvSpPr/>
            <p:nvPr/>
          </p:nvSpPr>
          <p:spPr>
            <a:xfrm>
              <a:off x="5989955" y="1319697"/>
              <a:ext cx="274320" cy="64769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AAC7C4E-B9B3-4972-B924-A7485B9E9D6E}"/>
                </a:ext>
              </a:extLst>
            </p:cNvPr>
            <p:cNvSpPr/>
            <p:nvPr/>
          </p:nvSpPr>
          <p:spPr>
            <a:xfrm>
              <a:off x="8409305" y="1319697"/>
              <a:ext cx="274320" cy="64769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37556DD-14F8-47EB-A470-D069703F7810}"/>
                </a:ext>
              </a:extLst>
            </p:cNvPr>
            <p:cNvCxnSpPr>
              <a:cxnSpLocks/>
            </p:cNvCxnSpPr>
            <p:nvPr/>
          </p:nvCxnSpPr>
          <p:spPr>
            <a:xfrm>
              <a:off x="4912996" y="1148111"/>
              <a:ext cx="525779" cy="341884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7840F9-EFE2-4B2F-A6CA-CF0B305186A2}"/>
                </a:ext>
              </a:extLst>
            </p:cNvPr>
            <p:cNvCxnSpPr>
              <a:cxnSpLocks/>
            </p:cNvCxnSpPr>
            <p:nvPr/>
          </p:nvCxnSpPr>
          <p:spPr>
            <a:xfrm>
              <a:off x="5930901" y="1224311"/>
              <a:ext cx="525779" cy="341884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7E18E3-7F72-486A-B289-0F6B6E261A18}"/>
                </a:ext>
              </a:extLst>
            </p:cNvPr>
            <p:cNvCxnSpPr>
              <a:cxnSpLocks/>
            </p:cNvCxnSpPr>
            <p:nvPr/>
          </p:nvCxnSpPr>
          <p:spPr>
            <a:xfrm>
              <a:off x="8319167" y="1175331"/>
              <a:ext cx="525779" cy="341884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row: Left 27">
              <a:extLst>
                <a:ext uri="{FF2B5EF4-FFF2-40B4-BE49-F238E27FC236}">
                  <a16:creationId xmlns:a16="http://schemas.microsoft.com/office/drawing/2014/main" id="{7AE7415E-F493-48D3-A761-BC4623E328F1}"/>
                </a:ext>
              </a:extLst>
            </p:cNvPr>
            <p:cNvSpPr/>
            <p:nvPr/>
          </p:nvSpPr>
          <p:spPr>
            <a:xfrm>
              <a:off x="7848600" y="4858411"/>
              <a:ext cx="1822450" cy="6096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1617951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25A83D-2CAB-2C0E-3161-DCEF36EEF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49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8D3511E-4D84-2986-B5F2-06B376EA7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4943" y="1229620"/>
            <a:ext cx="5738341" cy="39125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E8E73E-FE86-0BB5-03B2-2B579506CFAB}"/>
              </a:ext>
            </a:extLst>
          </p:cNvPr>
          <p:cNvGrpSpPr/>
          <p:nvPr/>
        </p:nvGrpSpPr>
        <p:grpSpPr>
          <a:xfrm>
            <a:off x="328305" y="1112677"/>
            <a:ext cx="5556397" cy="4356762"/>
            <a:chOff x="2340580" y="900437"/>
            <a:chExt cx="6590403" cy="51675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1D7A56-46CE-CDF6-183C-156934487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1885"/>
            <a:stretch/>
          </p:blipFill>
          <p:spPr>
            <a:xfrm>
              <a:off x="2340580" y="900437"/>
              <a:ext cx="6590403" cy="516752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5E80AF-D024-D580-3504-9A442C9B65E2}"/>
                </a:ext>
              </a:extLst>
            </p:cNvPr>
            <p:cNvSpPr/>
            <p:nvPr/>
          </p:nvSpPr>
          <p:spPr>
            <a:xfrm>
              <a:off x="5589905" y="492255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1CDAF2-B808-6451-AE14-0FA90C8C6291}"/>
                </a:ext>
              </a:extLst>
            </p:cNvPr>
            <p:cNvSpPr/>
            <p:nvPr/>
          </p:nvSpPr>
          <p:spPr>
            <a:xfrm>
              <a:off x="7494905" y="490350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D35693-02CC-9BDF-EC4D-6EE87CCE547C}"/>
                </a:ext>
              </a:extLst>
            </p:cNvPr>
            <p:cNvSpPr/>
            <p:nvPr/>
          </p:nvSpPr>
          <p:spPr>
            <a:xfrm>
              <a:off x="5367655" y="395735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664E2EA-17DF-B30B-6DC3-E8B6ED6BC1E5}"/>
                </a:ext>
              </a:extLst>
            </p:cNvPr>
            <p:cNvSpPr/>
            <p:nvPr/>
          </p:nvSpPr>
          <p:spPr>
            <a:xfrm>
              <a:off x="6269355" y="397005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67ACA0E-B5C4-10CD-A535-AE1464F8973F}"/>
                </a:ext>
              </a:extLst>
            </p:cNvPr>
            <p:cNvSpPr/>
            <p:nvPr/>
          </p:nvSpPr>
          <p:spPr>
            <a:xfrm>
              <a:off x="8485505" y="397005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AB4673-A7D4-64E0-01DD-56EAC5702064}"/>
                </a:ext>
              </a:extLst>
            </p:cNvPr>
            <p:cNvSpPr/>
            <p:nvPr/>
          </p:nvSpPr>
          <p:spPr>
            <a:xfrm>
              <a:off x="5012055" y="310404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0B6EC9B-356C-4C2D-F0E3-3813E5E79290}"/>
                </a:ext>
              </a:extLst>
            </p:cNvPr>
            <p:cNvSpPr/>
            <p:nvPr/>
          </p:nvSpPr>
          <p:spPr>
            <a:xfrm>
              <a:off x="6021705" y="311674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746F33-CBD4-3E62-7162-3476669F7270}"/>
                </a:ext>
              </a:extLst>
            </p:cNvPr>
            <p:cNvSpPr/>
            <p:nvPr/>
          </p:nvSpPr>
          <p:spPr>
            <a:xfrm>
              <a:off x="8441055" y="3116741"/>
              <a:ext cx="274320" cy="6096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EA477FD-B7D1-2765-2F7A-AE86E84384E4}"/>
                </a:ext>
              </a:extLst>
            </p:cNvPr>
            <p:cNvSpPr/>
            <p:nvPr/>
          </p:nvSpPr>
          <p:spPr>
            <a:xfrm>
              <a:off x="4986655" y="1675161"/>
              <a:ext cx="274320" cy="111773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6007DCB-3349-7FCD-6EE3-77F1CD3F5A77}"/>
                </a:ext>
              </a:extLst>
            </p:cNvPr>
            <p:cNvSpPr/>
            <p:nvPr/>
          </p:nvSpPr>
          <p:spPr>
            <a:xfrm>
              <a:off x="5996305" y="1687861"/>
              <a:ext cx="274320" cy="111773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5CBFC1-3159-4304-165F-DB2CFFFD893B}"/>
                </a:ext>
              </a:extLst>
            </p:cNvPr>
            <p:cNvSpPr/>
            <p:nvPr/>
          </p:nvSpPr>
          <p:spPr>
            <a:xfrm>
              <a:off x="8415655" y="1687861"/>
              <a:ext cx="274320" cy="111773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E118E8-50EA-A7B4-A6BD-F34136898A5A}"/>
                </a:ext>
              </a:extLst>
            </p:cNvPr>
            <p:cNvSpPr/>
            <p:nvPr/>
          </p:nvSpPr>
          <p:spPr>
            <a:xfrm>
              <a:off x="4980305" y="1306997"/>
              <a:ext cx="274320" cy="64769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53508FE-1EA2-9296-BE5B-0FD338381778}"/>
                </a:ext>
              </a:extLst>
            </p:cNvPr>
            <p:cNvSpPr/>
            <p:nvPr/>
          </p:nvSpPr>
          <p:spPr>
            <a:xfrm>
              <a:off x="5989955" y="1319697"/>
              <a:ext cx="274320" cy="64769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CFC1C87-FB08-5F75-4A8E-FB6602D556E8}"/>
                </a:ext>
              </a:extLst>
            </p:cNvPr>
            <p:cNvSpPr/>
            <p:nvPr/>
          </p:nvSpPr>
          <p:spPr>
            <a:xfrm>
              <a:off x="8409305" y="1319697"/>
              <a:ext cx="274320" cy="64769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3EE269-1A85-8E5D-C7F3-C7020A7F0D75}"/>
                </a:ext>
              </a:extLst>
            </p:cNvPr>
            <p:cNvCxnSpPr>
              <a:cxnSpLocks/>
            </p:cNvCxnSpPr>
            <p:nvPr/>
          </p:nvCxnSpPr>
          <p:spPr>
            <a:xfrm>
              <a:off x="4912996" y="1148111"/>
              <a:ext cx="525779" cy="341884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029FD89-5E19-DF7E-BBDE-0F4EC9BF55F0}"/>
                </a:ext>
              </a:extLst>
            </p:cNvPr>
            <p:cNvCxnSpPr>
              <a:cxnSpLocks/>
            </p:cNvCxnSpPr>
            <p:nvPr/>
          </p:nvCxnSpPr>
          <p:spPr>
            <a:xfrm>
              <a:off x="5930901" y="1224311"/>
              <a:ext cx="525779" cy="341884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F48FAC-15FB-08E6-D077-F33BDCF6EDC9}"/>
                </a:ext>
              </a:extLst>
            </p:cNvPr>
            <p:cNvCxnSpPr>
              <a:cxnSpLocks/>
            </p:cNvCxnSpPr>
            <p:nvPr/>
          </p:nvCxnSpPr>
          <p:spPr>
            <a:xfrm>
              <a:off x="8319167" y="1175331"/>
              <a:ext cx="525779" cy="341884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0431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862BF-AB07-4FF3-ADCF-F60CB8E88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799862" cy="4464000"/>
          </a:xfrm>
        </p:spPr>
        <p:txBody>
          <a:bodyPr/>
          <a:lstStyle/>
          <a:p>
            <a:r>
              <a:rPr lang="en-US" dirty="0"/>
              <a:t>By using a higher resolution spectroscope/spectrometer, more details emerge…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75E3AC-B0FD-4E2F-A74B-0929E2FD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197A10-58CF-4C53-A21E-6080E401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the atom</a:t>
            </a:r>
            <a:endParaRPr lang="LID4096" dirty="0"/>
          </a:p>
        </p:txBody>
      </p:sp>
      <p:pic>
        <p:nvPicPr>
          <p:cNvPr id="7170" name="Picture 2" descr="The Sun's absorption spectrum, from the National Solar Observatory on Kitt Peak">
            <a:extLst>
              <a:ext uri="{FF2B5EF4-FFF2-40B4-BE49-F238E27FC236}">
                <a16:creationId xmlns:a16="http://schemas.microsoft.com/office/drawing/2014/main" id="{DB7D391B-F41D-46B3-A3F0-42676EA5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7622" y="3237467"/>
            <a:ext cx="4796617" cy="31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olar spectrum in space as a function of wavelength">
            <a:extLst>
              <a:ext uri="{FF2B5EF4-FFF2-40B4-BE49-F238E27FC236}">
                <a16:creationId xmlns:a16="http://schemas.microsoft.com/office/drawing/2014/main" id="{CCCC9FCA-573F-4146-8471-D5A59FC7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001" y="175552"/>
            <a:ext cx="5292438" cy="31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5FF899-42ED-4562-9685-7BBB176EFF2C}"/>
              </a:ext>
            </a:extLst>
          </p:cNvPr>
          <p:cNvCxnSpPr/>
          <p:nvPr/>
        </p:nvCxnSpPr>
        <p:spPr>
          <a:xfrm flipH="1">
            <a:off x="5943600" y="2876204"/>
            <a:ext cx="1870364" cy="361263"/>
          </a:xfrm>
          <a:prstGeom prst="straightConnector1">
            <a:avLst/>
          </a:prstGeom>
          <a:ln>
            <a:solidFill>
              <a:srgbClr val="FF01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91E588-8CF6-4314-A50A-0BB036273F90}"/>
              </a:ext>
            </a:extLst>
          </p:cNvPr>
          <p:cNvCxnSpPr/>
          <p:nvPr/>
        </p:nvCxnSpPr>
        <p:spPr>
          <a:xfrm flipH="1">
            <a:off x="5874239" y="2876204"/>
            <a:ext cx="2563179" cy="3554012"/>
          </a:xfrm>
          <a:prstGeom prst="straightConnector1">
            <a:avLst/>
          </a:prstGeom>
          <a:ln>
            <a:solidFill>
              <a:srgbClr val="FF01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B1E3C393-B38E-4740-99FD-30943A50C552}"/>
              </a:ext>
            </a:extLst>
          </p:cNvPr>
          <p:cNvSpPr txBox="1">
            <a:spLocks/>
          </p:cNvSpPr>
          <p:nvPr/>
        </p:nvSpPr>
        <p:spPr>
          <a:xfrm>
            <a:off x="6877483" y="4962696"/>
            <a:ext cx="5142721" cy="275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Gaps in the spectrum = absorption lines of many different elements in the solar environment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333998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75D8A-C70B-4596-8738-3800B5F8F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884005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From the definition: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We can see that the magnetic moment depends on the orbital and spin angular momentum.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Measuring a magnetic moment is an excellent way to learn more about the wavefunction/configuration of the nucleus.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59E7DA-9F67-4120-89BA-E7B6D163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4E7A5B-A05C-44B5-B8E1-DE8D35733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moments – what can they tell us?</a:t>
            </a:r>
          </a:p>
        </p:txBody>
      </p:sp>
      <p:pic>
        <p:nvPicPr>
          <p:cNvPr id="7" name="Picture 6" descr="A picture containing light, sitting, clock&#10;&#10;Description automatically generated">
            <a:extLst>
              <a:ext uri="{FF2B5EF4-FFF2-40B4-BE49-F238E27FC236}">
                <a16:creationId xmlns:a16="http://schemas.microsoft.com/office/drawing/2014/main" id="{F05206D8-F28F-422C-89FF-CDBDD5F8B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8" t="6041" r="6845" b="47646"/>
          <a:stretch/>
        </p:blipFill>
        <p:spPr>
          <a:xfrm>
            <a:off x="9615818" y="829803"/>
            <a:ext cx="2552700" cy="3558306"/>
          </a:xfrm>
          <a:prstGeom prst="rect">
            <a:avLst/>
          </a:prstGeom>
        </p:spPr>
      </p:pic>
      <p:graphicFrame>
        <p:nvGraphicFramePr>
          <p:cNvPr id="8" name="Object 1024">
            <a:extLst>
              <a:ext uri="{FF2B5EF4-FFF2-40B4-BE49-F238E27FC236}">
                <a16:creationId xmlns:a16="http://schemas.microsoft.com/office/drawing/2014/main" id="{3175EB3A-2AC1-4049-BCA9-A64A1E4476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0057" y="2103671"/>
          <a:ext cx="33210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25400" imgH="241200" progId="Equation.DSMT4">
                  <p:embed/>
                </p:oleObj>
              </mc:Choice>
              <mc:Fallback>
                <p:oleObj name="Equation" r:id="rId3" imgW="1625400" imgH="241200" progId="Equation.DSMT4">
                  <p:embed/>
                  <p:pic>
                    <p:nvPicPr>
                      <p:cNvPr id="8" name="Object 1024">
                        <a:extLst>
                          <a:ext uri="{FF2B5EF4-FFF2-40B4-BE49-F238E27FC236}">
                            <a16:creationId xmlns:a16="http://schemas.microsoft.com/office/drawing/2014/main" id="{3175EB3A-2AC1-4049-BCA9-A64A1E4476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057" y="2103671"/>
                        <a:ext cx="332105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1209EC5-79E1-4745-95F7-A42A6FE69612}"/>
              </a:ext>
            </a:extLst>
          </p:cNvPr>
          <p:cNvGrpSpPr/>
          <p:nvPr/>
        </p:nvGrpSpPr>
        <p:grpSpPr>
          <a:xfrm>
            <a:off x="8167174" y="3919633"/>
            <a:ext cx="2247334" cy="2200367"/>
            <a:chOff x="8508704" y="3919633"/>
            <a:chExt cx="1905804" cy="2017553"/>
          </a:xfrm>
        </p:grpSpPr>
        <p:grpSp>
          <p:nvGrpSpPr>
            <p:cNvPr id="9" name="Group 32">
              <a:extLst>
                <a:ext uri="{FF2B5EF4-FFF2-40B4-BE49-F238E27FC236}">
                  <a16:creationId xmlns:a16="http://schemas.microsoft.com/office/drawing/2014/main" id="{809508EA-9FAF-487D-8A7E-BC97EEB189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8704" y="3919633"/>
              <a:ext cx="1905804" cy="1602441"/>
              <a:chOff x="4309" y="1603"/>
              <a:chExt cx="1313" cy="1104"/>
            </a:xfrm>
          </p:grpSpPr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9D3E72AE-4F00-4A86-9C31-F96C09180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1603"/>
                <a:ext cx="1296" cy="1104"/>
              </a:xfrm>
              <a:prstGeom prst="rect">
                <a:avLst/>
              </a:prstGeom>
              <a:solidFill>
                <a:srgbClr val="FFFFD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/>
                <a:endParaRPr lang="en-US" altLang="nl-BE"/>
              </a:p>
            </p:txBody>
          </p:sp>
          <p:sp>
            <p:nvSpPr>
              <p:cNvPr id="11" name="Oval 7">
                <a:extLst>
                  <a:ext uri="{FF2B5EF4-FFF2-40B4-BE49-F238E27FC236}">
                    <a16:creationId xmlns:a16="http://schemas.microsoft.com/office/drawing/2014/main" id="{5658C6AE-2951-49DB-8157-65B27EA6D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" y="2083"/>
                <a:ext cx="912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99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nl-BE"/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5339D4BC-9C7A-4044-A2D6-2A029DAE2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2275"/>
                <a:ext cx="96" cy="96"/>
              </a:xfrm>
              <a:prstGeom prst="ellipse">
                <a:avLst/>
              </a:prstGeom>
              <a:solidFill>
                <a:srgbClr val="009999"/>
              </a:solidFill>
              <a:ln w="9525">
                <a:solidFill>
                  <a:srgbClr val="0099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nl-BE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16CB85C-2132-42A4-975E-21059A1F5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3" y="1651"/>
                <a:ext cx="0" cy="52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 Box 13">
                <a:extLst>
                  <a:ext uri="{FF2B5EF4-FFF2-40B4-BE49-F238E27FC236}">
                    <a16:creationId xmlns:a16="http://schemas.microsoft.com/office/drawing/2014/main" id="{DDE8B585-122F-427C-9B74-948C848280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73" y="2281"/>
                <a:ext cx="34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nl-BE">
                    <a:solidFill>
                      <a:schemeClr val="tx1"/>
                    </a:solidFill>
                  </a:rPr>
                  <a:t>q,m</a:t>
                </a:r>
                <a:endParaRPr lang="en-GB" alt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 Box 18">
                <a:extLst>
                  <a:ext uri="{FF2B5EF4-FFF2-40B4-BE49-F238E27FC236}">
                    <a16:creationId xmlns:a16="http://schemas.microsoft.com/office/drawing/2014/main" id="{EF587672-6876-45B3-92F7-09E7A49EA9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7" y="1773"/>
                <a:ext cx="20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nl-BE" b="1">
                    <a:latin typeface="Symbol" pitchFamily="18" charset="2"/>
                  </a:rPr>
                  <a:t>m</a:t>
                </a:r>
                <a:endParaRPr lang="en-GB" altLang="nl-BE" b="1">
                  <a:latin typeface="Symbol" pitchFamily="18" charset="2"/>
                </a:endParaRPr>
              </a:p>
            </p:txBody>
          </p:sp>
          <p:sp>
            <p:nvSpPr>
              <p:cNvPr id="16" name="Line 22">
                <a:extLst>
                  <a:ext uri="{FF2B5EF4-FFF2-40B4-BE49-F238E27FC236}">
                    <a16:creationId xmlns:a16="http://schemas.microsoft.com/office/drawing/2014/main" id="{72949DF0-0056-4B9E-BB15-80C3713A7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7" y="2139"/>
                <a:ext cx="302" cy="15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Line 23">
                <a:extLst>
                  <a:ext uri="{FF2B5EF4-FFF2-40B4-BE49-F238E27FC236}">
                    <a16:creationId xmlns:a16="http://schemas.microsoft.com/office/drawing/2014/main" id="{61467987-9174-4C6F-B4FB-AD72FF52E0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03" y="2103"/>
                <a:ext cx="219" cy="19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8" name="Text Box 24">
                <a:extLst>
                  <a:ext uri="{FF2B5EF4-FFF2-40B4-BE49-F238E27FC236}">
                    <a16:creationId xmlns:a16="http://schemas.microsoft.com/office/drawing/2014/main" id="{9ED8923B-9F5A-4C84-8211-A0EB1E03C6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79" y="2189"/>
                <a:ext cx="19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nl-BE" b="1">
                    <a:solidFill>
                      <a:srgbClr val="FF0000"/>
                    </a:solidFill>
                  </a:rPr>
                  <a:t>r</a:t>
                </a:r>
                <a:endParaRPr lang="en-GB" altLang="nl-BE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 Box 25">
                <a:extLst>
                  <a:ext uri="{FF2B5EF4-FFF2-40B4-BE49-F238E27FC236}">
                    <a16:creationId xmlns:a16="http://schemas.microsoft.com/office/drawing/2014/main" id="{D008E890-C4A4-4B62-ADCC-092E344D34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9" y="2138"/>
                <a:ext cx="19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nl-BE" b="1">
                    <a:solidFill>
                      <a:srgbClr val="009999"/>
                    </a:solidFill>
                  </a:rPr>
                  <a:t>v</a:t>
                </a:r>
                <a:endParaRPr lang="en-GB" altLang="nl-BE" b="1">
                  <a:solidFill>
                    <a:srgbClr val="009999"/>
                  </a:solidFill>
                </a:endParaRPr>
              </a:p>
            </p:txBody>
          </p:sp>
          <p:sp>
            <p:nvSpPr>
              <p:cNvPr id="20" name="Line 26">
                <a:extLst>
                  <a:ext uri="{FF2B5EF4-FFF2-40B4-BE49-F238E27FC236}">
                    <a16:creationId xmlns:a16="http://schemas.microsoft.com/office/drawing/2014/main" id="{06D08D88-48E8-4617-ADAB-F05E9482D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5" y="1902"/>
                <a:ext cx="0" cy="3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1" name="Text Box 28">
                <a:extLst>
                  <a:ext uri="{FF2B5EF4-FFF2-40B4-BE49-F238E27FC236}">
                    <a16:creationId xmlns:a16="http://schemas.microsoft.com/office/drawing/2014/main" id="{85D10131-ED22-4D59-B90B-EDEE2CEF3B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0" y="1851"/>
                <a:ext cx="20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nl-BE" b="1">
                    <a:solidFill>
                      <a:schemeClr val="tx1"/>
                    </a:solidFill>
                  </a:rPr>
                  <a:t>L</a:t>
                </a:r>
                <a:endParaRPr lang="en-GB" altLang="nl-BE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rc 29">
                <a:extLst>
                  <a:ext uri="{FF2B5EF4-FFF2-40B4-BE49-F238E27FC236}">
                    <a16:creationId xmlns:a16="http://schemas.microsoft.com/office/drawing/2014/main" id="{6C6D69CE-94B3-41DB-B1D4-47E42817179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531" y="2138"/>
                <a:ext cx="224" cy="101"/>
              </a:xfrm>
              <a:custGeom>
                <a:avLst/>
                <a:gdLst>
                  <a:gd name="T0" fmla="*/ 0 w 24068"/>
                  <a:gd name="T1" fmla="*/ 0 h 21600"/>
                  <a:gd name="T2" fmla="*/ 0 w 24068"/>
                  <a:gd name="T3" fmla="*/ 0 h 21600"/>
                  <a:gd name="T4" fmla="*/ 0 w 2406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68"/>
                  <a:gd name="T10" fmla="*/ 0 h 21600"/>
                  <a:gd name="T11" fmla="*/ 24068 w 2406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68" h="21600" fill="none" extrusionOk="0">
                    <a:moveTo>
                      <a:pt x="-1" y="141"/>
                    </a:moveTo>
                    <a:cubicBezTo>
                      <a:pt x="819" y="47"/>
                      <a:pt x="1643" y="-1"/>
                      <a:pt x="2468" y="0"/>
                    </a:cubicBezTo>
                    <a:cubicBezTo>
                      <a:pt x="14397" y="0"/>
                      <a:pt x="24068" y="9670"/>
                      <a:pt x="24068" y="21600"/>
                    </a:cubicBezTo>
                  </a:path>
                  <a:path w="24068" h="21600" stroke="0" extrusionOk="0">
                    <a:moveTo>
                      <a:pt x="-1" y="141"/>
                    </a:moveTo>
                    <a:cubicBezTo>
                      <a:pt x="819" y="47"/>
                      <a:pt x="1643" y="-1"/>
                      <a:pt x="2468" y="0"/>
                    </a:cubicBezTo>
                    <a:cubicBezTo>
                      <a:pt x="14397" y="0"/>
                      <a:pt x="24068" y="9670"/>
                      <a:pt x="24068" y="21600"/>
                    </a:cubicBezTo>
                    <a:lnTo>
                      <a:pt x="2468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AA874B-F86D-4025-B79C-E5403532D636}"/>
                </a:ext>
              </a:extLst>
            </p:cNvPr>
            <p:cNvSpPr txBox="1"/>
            <p:nvPr/>
          </p:nvSpPr>
          <p:spPr>
            <a:xfrm>
              <a:off x="8519267" y="5567854"/>
              <a:ext cx="1859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Magnetic dipole</a:t>
              </a:r>
              <a:endParaRPr lang="LID4096" dirty="0"/>
            </a:p>
          </p:txBody>
        </p:sp>
      </p:grpSp>
      <p:sp>
        <p:nvSpPr>
          <p:cNvPr id="24" name="Text Box 16">
            <a:extLst>
              <a:ext uri="{FF2B5EF4-FFF2-40B4-BE49-F238E27FC236}">
                <a16:creationId xmlns:a16="http://schemas.microsoft.com/office/drawing/2014/main" id="{E07785F8-D267-4D10-8072-D1427E0A4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24" y="3272585"/>
            <a:ext cx="4897437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dirty="0">
                <a:latin typeface="+mj-lt"/>
              </a:rPr>
              <a:t>Protons:         </a:t>
            </a:r>
            <a:r>
              <a:rPr lang="en-GB" altLang="en-US" dirty="0" err="1">
                <a:latin typeface="+mj-lt"/>
              </a:rPr>
              <a:t>g</a:t>
            </a:r>
            <a:r>
              <a:rPr lang="en-GB" altLang="en-US" baseline="-25000" dirty="0" err="1">
                <a:latin typeface="+mj-lt"/>
              </a:rPr>
              <a:t>l</a:t>
            </a:r>
            <a:r>
              <a:rPr lang="en-GB" altLang="en-US" dirty="0">
                <a:latin typeface="+mj-lt"/>
              </a:rPr>
              <a:t> = +1                </a:t>
            </a:r>
            <a:r>
              <a:rPr lang="en-GB" altLang="en-US" dirty="0" err="1">
                <a:latin typeface="+mj-lt"/>
              </a:rPr>
              <a:t>g</a:t>
            </a:r>
            <a:r>
              <a:rPr lang="en-GB" altLang="en-US" baseline="-25000" dirty="0" err="1">
                <a:latin typeface="+mj-lt"/>
              </a:rPr>
              <a:t>s</a:t>
            </a:r>
            <a:r>
              <a:rPr lang="en-GB" altLang="en-US" dirty="0">
                <a:latin typeface="+mj-lt"/>
              </a:rPr>
              <a:t> = +5.586</a:t>
            </a:r>
          </a:p>
          <a:p>
            <a:pPr algn="l">
              <a:spcBef>
                <a:spcPct val="50000"/>
              </a:spcBef>
            </a:pPr>
            <a:r>
              <a:rPr lang="en-GB" altLang="en-US" dirty="0">
                <a:latin typeface="+mj-lt"/>
              </a:rPr>
              <a:t>Neutrons:       </a:t>
            </a:r>
            <a:r>
              <a:rPr lang="en-GB" altLang="en-US" dirty="0" err="1">
                <a:latin typeface="+mj-lt"/>
              </a:rPr>
              <a:t>g</a:t>
            </a:r>
            <a:r>
              <a:rPr lang="en-GB" altLang="en-US" baseline="-25000" dirty="0" err="1">
                <a:latin typeface="+mj-lt"/>
              </a:rPr>
              <a:t>l</a:t>
            </a:r>
            <a:r>
              <a:rPr lang="en-GB" altLang="en-US" dirty="0">
                <a:latin typeface="+mj-lt"/>
              </a:rPr>
              <a:t> =  0                 </a:t>
            </a:r>
            <a:r>
              <a:rPr lang="en-GB" altLang="en-US" dirty="0" err="1">
                <a:latin typeface="+mj-lt"/>
              </a:rPr>
              <a:t>g</a:t>
            </a:r>
            <a:r>
              <a:rPr lang="en-GB" altLang="en-US" baseline="-25000" dirty="0" err="1">
                <a:latin typeface="+mj-lt"/>
              </a:rPr>
              <a:t>s</a:t>
            </a:r>
            <a:r>
              <a:rPr lang="en-GB" altLang="en-US" dirty="0">
                <a:latin typeface="+mj-lt"/>
              </a:rPr>
              <a:t> = -3.826</a:t>
            </a:r>
          </a:p>
          <a:p>
            <a:pPr algn="l">
              <a:spcBef>
                <a:spcPct val="50000"/>
              </a:spcBef>
            </a:pPr>
            <a:r>
              <a:rPr lang="en-GB" altLang="en-US" dirty="0">
                <a:latin typeface="+mj-lt"/>
              </a:rPr>
              <a:t>(These are values for a </a:t>
            </a:r>
            <a:r>
              <a:rPr lang="en-GB" altLang="en-US" i="1" dirty="0">
                <a:latin typeface="+mj-lt"/>
              </a:rPr>
              <a:t>free</a:t>
            </a:r>
            <a:r>
              <a:rPr lang="en-GB" altLang="en-US" dirty="0">
                <a:latin typeface="+mj-lt"/>
              </a:rPr>
              <a:t> proton/neutron)</a:t>
            </a:r>
          </a:p>
        </p:txBody>
      </p:sp>
    </p:spTree>
    <p:extLst>
      <p:ext uri="{BB962C8B-B14F-4D97-AF65-F5344CB8AC3E}">
        <p14:creationId xmlns:p14="http://schemas.microsoft.com/office/powerpoint/2010/main" val="3783913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75D8A-C70B-4596-8738-3800B5F8F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5999"/>
            <a:ext cx="8626723" cy="4837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Assume a single, unpaired nucleon outside </a:t>
            </a:r>
            <a:br>
              <a:rPr lang="en-GB" sz="2000" dirty="0"/>
            </a:br>
            <a:r>
              <a:rPr lang="en-GB" sz="2000" dirty="0"/>
              <a:t>of a core that it does not interact with at all.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All nucleons inside the nucleus neatly pair up to spin zero, thus not contributing to the magnetic moment, and we find: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These expressions summarize the so-called </a:t>
            </a:r>
            <a:r>
              <a:rPr lang="en-GB" sz="2000" b="1" dirty="0"/>
              <a:t>Schmidt moments</a:t>
            </a:r>
            <a:r>
              <a:rPr lang="en-GB" sz="20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59E7DA-9F67-4120-89BA-E7B6D163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4E7A5B-A05C-44B5-B8E1-DE8D35733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moments – what can they tell us?</a:t>
            </a:r>
          </a:p>
        </p:txBody>
      </p:sp>
      <p:pic>
        <p:nvPicPr>
          <p:cNvPr id="7" name="Picture 6" descr="A picture containing light, sitting, clock&#10;&#10;Description automatically generated">
            <a:extLst>
              <a:ext uri="{FF2B5EF4-FFF2-40B4-BE49-F238E27FC236}">
                <a16:creationId xmlns:a16="http://schemas.microsoft.com/office/drawing/2014/main" id="{F05206D8-F28F-422C-89FF-CDBDD5F8B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8" t="26118" r="6845" b="47646"/>
          <a:stretch/>
        </p:blipFill>
        <p:spPr>
          <a:xfrm>
            <a:off x="9457558" y="2565990"/>
            <a:ext cx="2552700" cy="2015791"/>
          </a:xfrm>
          <a:prstGeom prst="rect">
            <a:avLst/>
          </a:prstGeom>
        </p:spPr>
      </p:pic>
      <p:pic>
        <p:nvPicPr>
          <p:cNvPr id="9" name="Picture 8" descr="A screenshot of a text message&#10;&#10;Description automatically generated with low confidence">
            <a:extLst>
              <a:ext uri="{FF2B5EF4-FFF2-40B4-BE49-F238E27FC236}">
                <a16:creationId xmlns:a16="http://schemas.microsoft.com/office/drawing/2014/main" id="{1C592345-6F76-4DF5-B342-8F01ADABC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27" y="4230315"/>
            <a:ext cx="4896533" cy="97168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A403A8-3566-4C7B-A46D-D520816F249C}"/>
              </a:ext>
            </a:extLst>
          </p:cNvPr>
          <p:cNvSpPr/>
          <p:nvPr/>
        </p:nvSpPr>
        <p:spPr>
          <a:xfrm>
            <a:off x="10001693" y="2237018"/>
            <a:ext cx="1460205" cy="8241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AF5DC8-6D87-4D9D-99B7-242AB88430B0}"/>
              </a:ext>
            </a:extLst>
          </p:cNvPr>
          <p:cNvSpPr/>
          <p:nvPr/>
        </p:nvSpPr>
        <p:spPr>
          <a:xfrm>
            <a:off x="10058400" y="2798901"/>
            <a:ext cx="212651" cy="212651"/>
          </a:xfrm>
          <a:prstGeom prst="ellipse">
            <a:avLst/>
          </a:prstGeom>
          <a:solidFill>
            <a:srgbClr val="FF010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2" name="Picture 11" descr="A picture containing light, sitting, clock&#10;&#10;Description automatically generated">
            <a:extLst>
              <a:ext uri="{FF2B5EF4-FFF2-40B4-BE49-F238E27FC236}">
                <a16:creationId xmlns:a16="http://schemas.microsoft.com/office/drawing/2014/main" id="{A87F3737-31FB-4749-840F-689E0090AE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8" t="6041" r="6845" b="73465"/>
          <a:stretch/>
        </p:blipFill>
        <p:spPr>
          <a:xfrm>
            <a:off x="9457557" y="991442"/>
            <a:ext cx="2552700" cy="1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94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2">
            <a:extLst>
              <a:ext uri="{FF2B5EF4-FFF2-40B4-BE49-F238E27FC236}">
                <a16:creationId xmlns:a16="http://schemas.microsoft.com/office/drawing/2014/main" id="{D573DC85-1762-42D1-81BB-6210488D4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63" y="5683211"/>
            <a:ext cx="4159023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 moments </a:t>
            </a:r>
          </a:p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</a:t>
            </a:r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 increase with j</a:t>
            </a:r>
          </a:p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          only </a:t>
            </a:r>
            <a:r>
              <a:rPr lang="el-GR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π</a:t>
            </a:r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p</a:t>
            </a:r>
            <a:r>
              <a:rPr lang="en-US" altLang="nl-BE" sz="1400" baseline="-25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1/2</a:t>
            </a:r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 negative !</a:t>
            </a:r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E58E8C07-E33F-4F86-9F8D-D5D0FA9D1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701" y="5687324"/>
            <a:ext cx="4623938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Neutron moments </a:t>
            </a:r>
          </a:p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 constant negative value for neutron in a l+1/2 orbit</a:t>
            </a:r>
          </a:p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     (small) positive values for l-1/2 orbits</a:t>
            </a:r>
            <a:endParaRPr lang="en-GB" altLang="nl-BE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48CEDE9D-8BF1-4B0C-A634-697C081DF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4" y="2866683"/>
            <a:ext cx="8243211" cy="29050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CA579-0B1E-4EFB-9D86-A7FEDA99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194812-9E91-4C24-8247-93A6AB7C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moments – what can they tell us?</a:t>
            </a:r>
          </a:p>
        </p:txBody>
      </p:sp>
      <p:graphicFrame>
        <p:nvGraphicFramePr>
          <p:cNvPr id="5" name="Object 27">
            <a:extLst>
              <a:ext uri="{FF2B5EF4-FFF2-40B4-BE49-F238E27FC236}">
                <a16:creationId xmlns:a16="http://schemas.microsoft.com/office/drawing/2014/main" id="{07A90EDB-FBBC-47AD-977C-C1FBA3CF14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792" y="1569891"/>
          <a:ext cx="3449638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040" imgH="914400" progId="Equation.DSMT4">
                  <p:embed/>
                </p:oleObj>
              </mc:Choice>
              <mc:Fallback>
                <p:oleObj name="Equation" r:id="rId3" imgW="2273040" imgH="914400" progId="Equation.DSMT4">
                  <p:embed/>
                  <p:pic>
                    <p:nvPicPr>
                      <p:cNvPr id="5" name="Object 27">
                        <a:extLst>
                          <a:ext uri="{FF2B5EF4-FFF2-40B4-BE49-F238E27FC236}">
                            <a16:creationId xmlns:a16="http://schemas.microsoft.com/office/drawing/2014/main" id="{07A90EDB-FBBC-47AD-977C-C1FBA3CF14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92" y="1569891"/>
                        <a:ext cx="3449638" cy="13874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9">
            <a:extLst>
              <a:ext uri="{FF2B5EF4-FFF2-40B4-BE49-F238E27FC236}">
                <a16:creationId xmlns:a16="http://schemas.microsoft.com/office/drawing/2014/main" id="{5333DC2A-DD55-49DD-B79E-E30DEE3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403" y="1260495"/>
            <a:ext cx="129234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nl-B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protons:</a:t>
            </a:r>
            <a:endParaRPr lang="en-GB" altLang="nl-BE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9B4CABEE-9427-4184-A3FC-89AF03F9C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149" y="1220773"/>
            <a:ext cx="1462088" cy="33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nl-B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neutrons:</a:t>
            </a:r>
            <a:endParaRPr lang="en-GB" altLang="nl-BE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9" name="Object 28">
            <a:extLst>
              <a:ext uri="{FF2B5EF4-FFF2-40B4-BE49-F238E27FC236}">
                <a16:creationId xmlns:a16="http://schemas.microsoft.com/office/drawing/2014/main" id="{E3C47508-4C01-465E-A29A-169228E328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81354" y="1529810"/>
          <a:ext cx="3141662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888840" progId="Equation.DSMT4">
                  <p:embed/>
                </p:oleObj>
              </mc:Choice>
              <mc:Fallback>
                <p:oleObj name="Equation" r:id="rId5" imgW="2070000" imgH="888840" progId="Equation.DSMT4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E3C47508-4C01-465E-A29A-169228E328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354" y="1529810"/>
                        <a:ext cx="3141662" cy="13493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0E7169-81A1-4237-ACAD-8DBBC705C267}"/>
              </a:ext>
            </a:extLst>
          </p:cNvPr>
          <p:cNvCxnSpPr/>
          <p:nvPr/>
        </p:nvCxnSpPr>
        <p:spPr>
          <a:xfrm flipH="1">
            <a:off x="7726261" y="4582516"/>
            <a:ext cx="1510018" cy="637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0FA92F2-20C4-4165-AE3C-C93A0CB3ADAA}"/>
              </a:ext>
            </a:extLst>
          </p:cNvPr>
          <p:cNvSpPr txBox="1"/>
          <p:nvPr/>
        </p:nvSpPr>
        <p:spPr>
          <a:xfrm>
            <a:off x="8682606" y="3386544"/>
            <a:ext cx="1831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neutron has no charge</a:t>
            </a:r>
          </a:p>
          <a:p>
            <a:r>
              <a:rPr lang="en-GB" dirty="0"/>
              <a:t>=&gt; no orbital contribution</a:t>
            </a:r>
          </a:p>
        </p:txBody>
      </p:sp>
    </p:spTree>
    <p:extLst>
      <p:ext uri="{BB962C8B-B14F-4D97-AF65-F5344CB8AC3E}">
        <p14:creationId xmlns:p14="http://schemas.microsoft.com/office/powerpoint/2010/main" val="2543854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CA579-0B1E-4EFB-9D86-A7FEDA99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194812-9E91-4C24-8247-93A6AB7C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moments – what can they tell us?</a:t>
            </a:r>
          </a:p>
        </p:txBody>
      </p:sp>
      <p:graphicFrame>
        <p:nvGraphicFramePr>
          <p:cNvPr id="5" name="Object 27">
            <a:extLst>
              <a:ext uri="{FF2B5EF4-FFF2-40B4-BE49-F238E27FC236}">
                <a16:creationId xmlns:a16="http://schemas.microsoft.com/office/drawing/2014/main" id="{07A90EDB-FBBC-47AD-977C-C1FBA3CF14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792" y="1569891"/>
          <a:ext cx="3449638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73040" imgH="914400" progId="Equation.DSMT4">
                  <p:embed/>
                </p:oleObj>
              </mc:Choice>
              <mc:Fallback>
                <p:oleObj name="Equation" r:id="rId2" imgW="2273040" imgH="914400" progId="Equation.DSMT4">
                  <p:embed/>
                  <p:pic>
                    <p:nvPicPr>
                      <p:cNvPr id="5" name="Object 27">
                        <a:extLst>
                          <a:ext uri="{FF2B5EF4-FFF2-40B4-BE49-F238E27FC236}">
                            <a16:creationId xmlns:a16="http://schemas.microsoft.com/office/drawing/2014/main" id="{07A90EDB-FBBC-47AD-977C-C1FBA3CF14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92" y="1569891"/>
                        <a:ext cx="3449638" cy="13874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9">
            <a:extLst>
              <a:ext uri="{FF2B5EF4-FFF2-40B4-BE49-F238E27FC236}">
                <a16:creationId xmlns:a16="http://schemas.microsoft.com/office/drawing/2014/main" id="{5333DC2A-DD55-49DD-B79E-E30DEE3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403" y="1260495"/>
            <a:ext cx="129234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nl-B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protons:</a:t>
            </a:r>
            <a:endParaRPr lang="en-GB" altLang="nl-BE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9B4CABEE-9427-4184-A3FC-89AF03F9C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149" y="1220773"/>
            <a:ext cx="1462088" cy="33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nl-B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neutrons:</a:t>
            </a:r>
            <a:endParaRPr lang="en-GB" altLang="nl-BE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id="{0544A14C-03C0-4A95-B26E-BFD630A41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63" y="5683211"/>
            <a:ext cx="4159023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 moments </a:t>
            </a:r>
          </a:p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</a:t>
            </a:r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 increase with j</a:t>
            </a:r>
          </a:p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          only </a:t>
            </a:r>
            <a:r>
              <a:rPr lang="el-GR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π</a:t>
            </a:r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p</a:t>
            </a:r>
            <a:r>
              <a:rPr lang="en-US" altLang="nl-BE" sz="1400" baseline="-25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1/2</a:t>
            </a:r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 negative !</a:t>
            </a:r>
          </a:p>
        </p:txBody>
      </p:sp>
      <p:graphicFrame>
        <p:nvGraphicFramePr>
          <p:cNvPr id="9" name="Object 28">
            <a:extLst>
              <a:ext uri="{FF2B5EF4-FFF2-40B4-BE49-F238E27FC236}">
                <a16:creationId xmlns:a16="http://schemas.microsoft.com/office/drawing/2014/main" id="{E3C47508-4C01-465E-A29A-169228E328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81354" y="1529810"/>
          <a:ext cx="3141662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000" imgH="888840" progId="Equation.DSMT4">
                  <p:embed/>
                </p:oleObj>
              </mc:Choice>
              <mc:Fallback>
                <p:oleObj name="Equation" r:id="rId4" imgW="2070000" imgH="888840" progId="Equation.DSMT4">
                  <p:embed/>
                  <p:pic>
                    <p:nvPicPr>
                      <p:cNvPr id="9" name="Object 28">
                        <a:extLst>
                          <a:ext uri="{FF2B5EF4-FFF2-40B4-BE49-F238E27FC236}">
                            <a16:creationId xmlns:a16="http://schemas.microsoft.com/office/drawing/2014/main" id="{E3C47508-4C01-465E-A29A-169228E328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354" y="1529810"/>
                        <a:ext cx="3141662" cy="13493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3">
            <a:extLst>
              <a:ext uri="{FF2B5EF4-FFF2-40B4-BE49-F238E27FC236}">
                <a16:creationId xmlns:a16="http://schemas.microsoft.com/office/drawing/2014/main" id="{F982C9A2-AB16-4946-94C8-0BFFD5F78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701" y="5687324"/>
            <a:ext cx="4623938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Neutron moments </a:t>
            </a:r>
          </a:p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 constant negative value for neutron in a l+1/2 orbit</a:t>
            </a:r>
          </a:p>
          <a:p>
            <a:pPr eaLnBrk="1" hangingPunct="1"/>
            <a:r>
              <a:rPr lang="en-US" altLang="nl-BE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itchFamily="2" charset="2"/>
              </a:rPr>
              <a:t>     (small) positive values for l-1/2 orbits</a:t>
            </a:r>
            <a:endParaRPr lang="en-GB" altLang="nl-BE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84F32157-1899-4CAD-84E1-003969FA6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4" y="2866683"/>
            <a:ext cx="8243211" cy="29050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42A813-2E92-46F0-8006-D21E5FF62070}"/>
              </a:ext>
            </a:extLst>
          </p:cNvPr>
          <p:cNvSpPr txBox="1"/>
          <p:nvPr/>
        </p:nvSpPr>
        <p:spPr>
          <a:xfrm>
            <a:off x="8901019" y="1782395"/>
            <a:ext cx="3057852" cy="32932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Note: 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Protons: larger values</a:t>
            </a:r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/>
              <a:t>Moment depends very strongly on the relative alignment of spin and orbital moment!</a:t>
            </a:r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/>
              <a:t>Relative to our experimental accuracy (to be discussed next), these are </a:t>
            </a:r>
            <a:r>
              <a:rPr lang="en-GB" sz="1600" b="1" dirty="0"/>
              <a:t>very large </a:t>
            </a:r>
            <a:r>
              <a:rPr lang="en-GB" sz="1600" dirty="0"/>
              <a:t>differences in </a:t>
            </a:r>
            <a:r>
              <a:rPr lang="el-GR" sz="1600" dirty="0"/>
              <a:t>μ</a:t>
            </a:r>
            <a:r>
              <a:rPr lang="en-GB" sz="1600" dirty="0"/>
              <a:t> for a given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5179985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934E4-D428-4FE4-AE1A-55B807007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516" y="1656000"/>
            <a:ext cx="3985242" cy="4464000"/>
          </a:xfrm>
        </p:spPr>
        <p:txBody>
          <a:bodyPr>
            <a:normAutofit/>
          </a:bodyPr>
          <a:lstStyle/>
          <a:p>
            <a:r>
              <a:rPr lang="en-GB" sz="1800" dirty="0"/>
              <a:t>Experimentally, we find the general trend is correct, but there is a consistent deviation from Schmidt lines</a:t>
            </a:r>
          </a:p>
          <a:p>
            <a:r>
              <a:rPr lang="en-GB" sz="1800" b="1" dirty="0" err="1"/>
              <a:t>g</a:t>
            </a:r>
            <a:r>
              <a:rPr lang="en-GB" sz="1800" b="1" baseline="-25000" dirty="0" err="1"/>
              <a:t>s</a:t>
            </a:r>
            <a:r>
              <a:rPr lang="en-GB" sz="1800" b="1" dirty="0"/>
              <a:t> = 0.7 </a:t>
            </a:r>
            <a:r>
              <a:rPr lang="en-GB" sz="1800" b="1" dirty="0" err="1"/>
              <a:t>g</a:t>
            </a:r>
            <a:r>
              <a:rPr lang="en-GB" sz="1800" b="1" baseline="-25000" dirty="0" err="1"/>
              <a:t>s,free</a:t>
            </a:r>
            <a:endParaRPr lang="en-GB" sz="1800" b="1" baseline="-25000" dirty="0"/>
          </a:p>
          <a:p>
            <a:endParaRPr lang="en-GB" sz="1800" baseline="-25000" dirty="0"/>
          </a:p>
          <a:p>
            <a:r>
              <a:rPr lang="en-GB" sz="1800" dirty="0"/>
              <a:t>Cause? </a:t>
            </a:r>
          </a:p>
          <a:p>
            <a:pPr lvl="1"/>
            <a:r>
              <a:rPr lang="en-GB" sz="1800" dirty="0"/>
              <a:t>Nucleons are not free but are embedded in nuclear medium</a:t>
            </a:r>
          </a:p>
          <a:p>
            <a:pPr lvl="1"/>
            <a:r>
              <a:rPr lang="en-GB" sz="1800" dirty="0"/>
              <a:t>Configuration mixing: our assumption of a perfect single-particle behaviour is imperfect.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469CC-115B-40DD-A8C2-B250FBB2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C05015-7E3B-4866-B7EF-394127C80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moments – what can they tell us?</a:t>
            </a:r>
          </a:p>
        </p:txBody>
      </p:sp>
      <p:pic>
        <p:nvPicPr>
          <p:cNvPr id="12" name="Picture 2" descr="Image result for schmidt lines">
            <a:extLst>
              <a:ext uri="{FF2B5EF4-FFF2-40B4-BE49-F238E27FC236}">
                <a16:creationId xmlns:a16="http://schemas.microsoft.com/office/drawing/2014/main" id="{4AD66A2F-67D2-46FF-A94D-9BF23DC44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041" r="49485" b="15374"/>
          <a:stretch/>
        </p:blipFill>
        <p:spPr bwMode="auto">
          <a:xfrm>
            <a:off x="3861733" y="1876676"/>
            <a:ext cx="4167048" cy="424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schmidt lines">
            <a:extLst>
              <a:ext uri="{FF2B5EF4-FFF2-40B4-BE49-F238E27FC236}">
                <a16:creationId xmlns:a16="http://schemas.microsoft.com/office/drawing/2014/main" id="{55D764BF-B984-479F-ABE6-8150B62A8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0" t="16041" b="12185"/>
          <a:stretch/>
        </p:blipFill>
        <p:spPr bwMode="auto">
          <a:xfrm>
            <a:off x="107165" y="1359036"/>
            <a:ext cx="3985242" cy="47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2">
            <a:extLst>
              <a:ext uri="{FF2B5EF4-FFF2-40B4-BE49-F238E27FC236}">
                <a16:creationId xmlns:a16="http://schemas.microsoft.com/office/drawing/2014/main" id="{4DD1A081-1327-4B83-BA97-56F7ACD7CA71}"/>
              </a:ext>
            </a:extLst>
          </p:cNvPr>
          <p:cNvSpPr/>
          <p:nvPr/>
        </p:nvSpPr>
        <p:spPr>
          <a:xfrm>
            <a:off x="2252869" y="2511036"/>
            <a:ext cx="204780" cy="537713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5">
            <a:extLst>
              <a:ext uri="{FF2B5EF4-FFF2-40B4-BE49-F238E27FC236}">
                <a16:creationId xmlns:a16="http://schemas.microsoft.com/office/drawing/2014/main" id="{A4564E65-655A-4C44-B2F0-B5F40813A058}"/>
              </a:ext>
            </a:extLst>
          </p:cNvPr>
          <p:cNvSpPr/>
          <p:nvPr/>
        </p:nvSpPr>
        <p:spPr>
          <a:xfrm flipV="1">
            <a:off x="2267276" y="4292210"/>
            <a:ext cx="190373" cy="537712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6">
            <a:extLst>
              <a:ext uri="{FF2B5EF4-FFF2-40B4-BE49-F238E27FC236}">
                <a16:creationId xmlns:a16="http://schemas.microsoft.com/office/drawing/2014/main" id="{F49EE246-511F-4DB4-9353-BE49CE2E88BF}"/>
              </a:ext>
            </a:extLst>
          </p:cNvPr>
          <p:cNvSpPr/>
          <p:nvPr/>
        </p:nvSpPr>
        <p:spPr>
          <a:xfrm>
            <a:off x="6647061" y="2526099"/>
            <a:ext cx="206765" cy="542925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Down Arrow 17">
            <a:extLst>
              <a:ext uri="{FF2B5EF4-FFF2-40B4-BE49-F238E27FC236}">
                <a16:creationId xmlns:a16="http://schemas.microsoft.com/office/drawing/2014/main" id="{9E5E7A83-C3A1-44E3-91F0-FE3928FB47B5}"/>
              </a:ext>
            </a:extLst>
          </p:cNvPr>
          <p:cNvSpPr/>
          <p:nvPr/>
        </p:nvSpPr>
        <p:spPr>
          <a:xfrm flipV="1">
            <a:off x="6631987" y="4676981"/>
            <a:ext cx="226511" cy="542925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533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3. physics discussion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DB1D7C1-6F40-45E6-9570-A4910C080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954983" cy="4464000"/>
          </a:xfrm>
        </p:spPr>
        <p:txBody>
          <a:bodyPr>
            <a:normAutofit/>
          </a:bodyPr>
          <a:lstStyle/>
          <a:p>
            <a:r>
              <a:rPr lang="en-GB" sz="2000" dirty="0"/>
              <a:t>In nearly all isotopes, two long-lived states were found in the spectra</a:t>
            </a:r>
          </a:p>
          <a:p>
            <a:r>
              <a:rPr lang="en-GB" sz="2000" dirty="0"/>
              <a:t>The plot on the right summarizes the g-factors </a:t>
            </a:r>
            <a:br>
              <a:rPr lang="en-GB" sz="2000" dirty="0"/>
            </a:br>
            <a:r>
              <a:rPr lang="en-GB" sz="2000" dirty="0"/>
              <a:t>	g = μ/I </a:t>
            </a:r>
            <a:br>
              <a:rPr lang="en-GB" sz="2000" dirty="0"/>
            </a:br>
            <a:r>
              <a:rPr lang="en-GB" sz="2000" dirty="0"/>
              <a:t>and the nuclear spins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0CAAAF6-AA43-4E7D-87D3-F3170FFE9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5002" y="1864516"/>
            <a:ext cx="4916506" cy="3352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48B766-2789-4F50-AFED-B05656117D70}"/>
              </a:ext>
            </a:extLst>
          </p:cNvPr>
          <p:cNvSpPr txBox="1"/>
          <p:nvPr/>
        </p:nvSpPr>
        <p:spPr>
          <a:xfrm>
            <a:off x="817240" y="634933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C. </a:t>
            </a:r>
            <a:r>
              <a:rPr lang="fr-FR" dirty="0" err="1">
                <a:solidFill>
                  <a:schemeClr val="bg1"/>
                </a:solidFill>
              </a:rPr>
              <a:t>Wraith</a:t>
            </a:r>
            <a:r>
              <a:rPr lang="fr-FR" dirty="0">
                <a:solidFill>
                  <a:schemeClr val="bg1"/>
                </a:solidFill>
              </a:rPr>
              <a:t> et al. / </a:t>
            </a:r>
            <a:r>
              <a:rPr lang="fr-FR" dirty="0" err="1">
                <a:solidFill>
                  <a:schemeClr val="bg1"/>
                </a:solidFill>
              </a:rPr>
              <a:t>Physics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Letters</a:t>
            </a:r>
            <a:r>
              <a:rPr lang="fr-FR" dirty="0">
                <a:solidFill>
                  <a:schemeClr val="bg1"/>
                </a:solidFill>
              </a:rPr>
              <a:t> B 771 (2017) 385–391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F382EE-458E-4BBD-A64C-26B1A9479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92" b="58150"/>
          <a:stretch/>
        </p:blipFill>
        <p:spPr>
          <a:xfrm>
            <a:off x="6026001" y="102615"/>
            <a:ext cx="6166000" cy="8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606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3. physics discussion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0CAAAF6-AA43-4E7D-87D3-F3170FFE9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5002" y="244453"/>
            <a:ext cx="4916506" cy="3352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7E4A28-CA27-4181-A051-27F6BE5F1366}"/>
              </a:ext>
            </a:extLst>
          </p:cNvPr>
          <p:cNvSpPr txBox="1"/>
          <p:nvPr/>
        </p:nvSpPr>
        <p:spPr>
          <a:xfrm>
            <a:off x="494844" y="1509703"/>
            <a:ext cx="6094602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g-factors positive, some negative</a:t>
            </a:r>
            <a:br>
              <a:rPr lang="en-GB" dirty="0"/>
            </a:br>
            <a:r>
              <a:rPr lang="en-GB" dirty="0"/>
              <a:t>=&gt; relative alignment of l and 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g-factors line up very nicely </a:t>
            </a:r>
            <a:r>
              <a:rPr lang="en-GB" baseline="30000" dirty="0"/>
              <a:t>69-79</a:t>
            </a:r>
            <a:r>
              <a:rPr lang="en-GB" dirty="0"/>
              <a:t>Zn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Two I=1/2 states have very different g-factor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DE45A8-0022-4063-B63F-BE83FEDEC842}"/>
              </a:ext>
            </a:extLst>
          </p:cNvPr>
          <p:cNvCxnSpPr/>
          <p:nvPr/>
        </p:nvCxnSpPr>
        <p:spPr>
          <a:xfrm>
            <a:off x="7372350" y="1308100"/>
            <a:ext cx="44491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D1CCC6E-9DFF-482B-8A8A-E249774A5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8"/>
          <a:stretch/>
        </p:blipFill>
        <p:spPr>
          <a:xfrm>
            <a:off x="808074" y="2802886"/>
            <a:ext cx="5202866" cy="36966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50245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3. physics discussion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0CAAAF6-AA43-4E7D-87D3-F3170FFE9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7151" y="244453"/>
            <a:ext cx="4916506" cy="3352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7E4A28-CA27-4181-A051-27F6BE5F1366}"/>
              </a:ext>
            </a:extLst>
          </p:cNvPr>
          <p:cNvSpPr txBox="1"/>
          <p:nvPr/>
        </p:nvSpPr>
        <p:spPr>
          <a:xfrm>
            <a:off x="494844" y="1509703"/>
            <a:ext cx="6094602" cy="159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g-factors positive, some negative</a:t>
            </a:r>
            <a:br>
              <a:rPr lang="en-GB" dirty="0"/>
            </a:br>
            <a:r>
              <a:rPr lang="en-GB" dirty="0"/>
              <a:t>=&gt; relative alignment of l and 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Two I=1/2 states have very different g-factor</a:t>
            </a:r>
            <a:endParaRPr lang="hu-HU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9E1111-B5AC-4F2E-A03F-27480F43DF74}"/>
              </a:ext>
            </a:extLst>
          </p:cNvPr>
          <p:cNvCxnSpPr>
            <a:cxnSpLocks/>
          </p:cNvCxnSpPr>
          <p:nvPr/>
        </p:nvCxnSpPr>
        <p:spPr>
          <a:xfrm>
            <a:off x="10724707" y="602512"/>
            <a:ext cx="354419" cy="19705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1372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3. physics discussion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0CAAAF6-AA43-4E7D-87D3-F3170FFE9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5002" y="244453"/>
            <a:ext cx="4916506" cy="3352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7E4A28-CA27-4181-A051-27F6BE5F1366}"/>
              </a:ext>
            </a:extLst>
          </p:cNvPr>
          <p:cNvSpPr txBox="1"/>
          <p:nvPr/>
        </p:nvSpPr>
        <p:spPr>
          <a:xfrm>
            <a:off x="494844" y="1509703"/>
            <a:ext cx="6094602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g-factors positive, some negative</a:t>
            </a:r>
            <a:br>
              <a:rPr lang="en-GB" dirty="0"/>
            </a:br>
            <a:r>
              <a:rPr lang="en-GB" dirty="0"/>
              <a:t>=&gt; relative alignment of l and 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Two I=1/2 states have very different g-factor</a:t>
            </a:r>
            <a:endParaRPr lang="hu-HU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g-factors line up very nicely </a:t>
            </a:r>
            <a:r>
              <a:rPr lang="en-GB" baseline="30000" dirty="0"/>
              <a:t>69-79</a:t>
            </a:r>
            <a:r>
              <a:rPr lang="en-GB" dirty="0"/>
              <a:t>Zn</a:t>
            </a:r>
          </a:p>
        </p:txBody>
      </p:sp>
    </p:spTree>
    <p:extLst>
      <p:ext uri="{BB962C8B-B14F-4D97-AF65-F5344CB8AC3E}">
        <p14:creationId xmlns:p14="http://schemas.microsoft.com/office/powerpoint/2010/main" val="34162210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73C08FF9-C6A1-47F1-B9E4-0F1B943AE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5004" y="1862172"/>
            <a:ext cx="4916504" cy="33521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3. physics discussion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250C5A-0E8B-4900-A932-354866CA3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56679"/>
          <a:stretch/>
        </p:blipFill>
        <p:spPr bwMode="auto">
          <a:xfrm>
            <a:off x="1573806" y="3968067"/>
            <a:ext cx="3936678" cy="25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B81610-8B28-44A3-90A7-8CC7008725D3}"/>
              </a:ext>
            </a:extLst>
          </p:cNvPr>
          <p:cNvCxnSpPr/>
          <p:nvPr/>
        </p:nvCxnSpPr>
        <p:spPr>
          <a:xfrm flipV="1">
            <a:off x="4717279" y="2691925"/>
            <a:ext cx="2973936" cy="2956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65EC78D-AC22-4205-8983-F16117FE5AE5}"/>
              </a:ext>
            </a:extLst>
          </p:cNvPr>
          <p:cNvSpPr txBox="1"/>
          <p:nvPr/>
        </p:nvSpPr>
        <p:spPr>
          <a:xfrm>
            <a:off x="8255322" y="5519956"/>
            <a:ext cx="393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dashed line: single-particle magnetic moment with </a:t>
            </a:r>
            <a:r>
              <a:rPr lang="en-GB" dirty="0" err="1"/>
              <a:t>g</a:t>
            </a:r>
            <a:r>
              <a:rPr lang="en-GB" baseline="-25000" dirty="0" err="1"/>
              <a:t>s</a:t>
            </a:r>
            <a:r>
              <a:rPr lang="en-GB" dirty="0"/>
              <a:t> = 0.7g</a:t>
            </a:r>
            <a:r>
              <a:rPr lang="en-GB" baseline="-25000" dirty="0"/>
              <a:t>s,free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114FD-D77A-4A7D-ABD1-F60BA3B17F8D}"/>
              </a:ext>
            </a:extLst>
          </p:cNvPr>
          <p:cNvSpPr txBox="1"/>
          <p:nvPr/>
        </p:nvSpPr>
        <p:spPr>
          <a:xfrm>
            <a:off x="494844" y="1509703"/>
            <a:ext cx="6094602" cy="2426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g-factors positive, some negative</a:t>
            </a:r>
            <a:br>
              <a:rPr lang="en-GB" dirty="0"/>
            </a:br>
            <a:r>
              <a:rPr lang="en-GB" dirty="0"/>
              <a:t>=&gt; relative alignment of l and 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Two I=1/2 states have very different g-factor</a:t>
            </a:r>
            <a:endParaRPr lang="hu-HU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g-factors line up very nicely </a:t>
            </a:r>
            <a:r>
              <a:rPr lang="en-GB" baseline="30000" dirty="0"/>
              <a:t>69-79</a:t>
            </a:r>
            <a:r>
              <a:rPr lang="en-GB" dirty="0"/>
              <a:t>Zn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We can now easil</a:t>
            </a:r>
            <a:r>
              <a:rPr lang="en-GB" dirty="0"/>
              <a:t>y suggest some configurations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1AD28E-B811-42D0-A0E1-245CACCB01DD}"/>
              </a:ext>
            </a:extLst>
          </p:cNvPr>
          <p:cNvSpPr/>
          <p:nvPr/>
        </p:nvSpPr>
        <p:spPr>
          <a:xfrm>
            <a:off x="3487479" y="5648770"/>
            <a:ext cx="92149" cy="928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773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CD82C0-3B85-4439-BA81-37FD85082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498459" cy="4464000"/>
          </a:xfrm>
        </p:spPr>
        <p:txBody>
          <a:bodyPr>
            <a:normAutofit/>
          </a:bodyPr>
          <a:lstStyle/>
          <a:p>
            <a:r>
              <a:rPr lang="en-US" sz="2000" dirty="0"/>
              <a:t>Picking out just one of these:</a:t>
            </a:r>
            <a:br>
              <a:rPr lang="en-US" sz="2000" dirty="0"/>
            </a:br>
            <a:r>
              <a:rPr lang="en-US" sz="2000" dirty="0"/>
              <a:t>the hydrogen spectrum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5717B-9F6F-4017-A7E6-A50DE504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142625-EF74-45C7-9CDB-B56837B7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the atom</a:t>
            </a:r>
            <a:endParaRPr lang="LID4096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FF22F9F-BF88-4588-BABA-50D3CB8DC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785" y="2075854"/>
            <a:ext cx="5134692" cy="4706007"/>
          </a:xfrm>
          <a:prstGeom prst="rect">
            <a:avLst/>
          </a:prstGeom>
        </p:spPr>
      </p:pic>
      <p:pic>
        <p:nvPicPr>
          <p:cNvPr id="40" name="Picture 2" descr="http://upload.wikimedia.org/wikipedia/commons/2/21/Visible_spectrum_of_hydrogen.jpg">
            <a:extLst>
              <a:ext uri="{FF2B5EF4-FFF2-40B4-BE49-F238E27FC236}">
                <a16:creationId xmlns:a16="http://schemas.microsoft.com/office/drawing/2014/main" id="{51D1F6F0-7E16-4E4F-8DCC-5C15FC00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92125" y="1290415"/>
            <a:ext cx="6455673" cy="65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4AFC6E-3648-47CA-AD74-D3AD381EA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" y="5531388"/>
            <a:ext cx="5322061" cy="1138729"/>
          </a:xfrm>
          <a:prstGeom prst="rect">
            <a:avLst/>
          </a:prstGeom>
        </p:spPr>
      </p:pic>
      <p:pic>
        <p:nvPicPr>
          <p:cNvPr id="1026" name="Picture 2" descr="Quantum Measurements">
            <a:extLst>
              <a:ext uri="{FF2B5EF4-FFF2-40B4-BE49-F238E27FC236}">
                <a16:creationId xmlns:a16="http://schemas.microsoft.com/office/drawing/2014/main" id="{784079E5-2A6B-4229-8702-B099DC83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466601"/>
            <a:ext cx="6340813" cy="28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7851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73C08FF9-C6A1-47F1-B9E4-0F1B943AE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5004" y="1862172"/>
            <a:ext cx="4916504" cy="33521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3. physics discussion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250C5A-0E8B-4900-A932-354866CA3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56679"/>
          <a:stretch/>
        </p:blipFill>
        <p:spPr bwMode="auto">
          <a:xfrm>
            <a:off x="1573806" y="3968067"/>
            <a:ext cx="3936678" cy="25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EEDDF4-EE79-4978-9202-F516A388ACD2}"/>
              </a:ext>
            </a:extLst>
          </p:cNvPr>
          <p:cNvCxnSpPr>
            <a:cxnSpLocks/>
          </p:cNvCxnSpPr>
          <p:nvPr/>
        </p:nvCxnSpPr>
        <p:spPr>
          <a:xfrm flipV="1">
            <a:off x="4743311" y="2382473"/>
            <a:ext cx="4534913" cy="304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292B3D5-BA98-4353-8842-EC86D58E6047}"/>
              </a:ext>
            </a:extLst>
          </p:cNvPr>
          <p:cNvSpPr txBox="1"/>
          <p:nvPr/>
        </p:nvSpPr>
        <p:spPr>
          <a:xfrm>
            <a:off x="8255322" y="5519956"/>
            <a:ext cx="393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dashed line: single-particle magnetic moment with </a:t>
            </a:r>
            <a:r>
              <a:rPr lang="en-GB" dirty="0" err="1"/>
              <a:t>g</a:t>
            </a:r>
            <a:r>
              <a:rPr lang="en-GB" baseline="-25000" dirty="0" err="1"/>
              <a:t>s</a:t>
            </a:r>
            <a:r>
              <a:rPr lang="en-GB" dirty="0"/>
              <a:t> = 0.7g</a:t>
            </a:r>
            <a:r>
              <a:rPr lang="en-GB" baseline="-25000" dirty="0"/>
              <a:t>s,free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4C870-A217-4CD4-952D-57920336EEE3}"/>
              </a:ext>
            </a:extLst>
          </p:cNvPr>
          <p:cNvSpPr txBox="1"/>
          <p:nvPr/>
        </p:nvSpPr>
        <p:spPr>
          <a:xfrm>
            <a:off x="494844" y="1509703"/>
            <a:ext cx="6094602" cy="2426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g-factors positive, some negative</a:t>
            </a:r>
            <a:br>
              <a:rPr lang="en-GB" dirty="0"/>
            </a:br>
            <a:r>
              <a:rPr lang="en-GB" dirty="0"/>
              <a:t>=&gt; relative alignment of l and 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Two I=1/2 states have very different g-factor</a:t>
            </a:r>
            <a:endParaRPr lang="hu-HU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g-factors line up very nicely </a:t>
            </a:r>
            <a:r>
              <a:rPr lang="en-GB" baseline="30000" dirty="0"/>
              <a:t>69-79</a:t>
            </a:r>
            <a:r>
              <a:rPr lang="en-GB" dirty="0"/>
              <a:t>Zn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We can now easil</a:t>
            </a:r>
            <a:r>
              <a:rPr lang="en-GB" dirty="0"/>
              <a:t>y suggest some configurations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C37CE0-5851-4FB7-BB60-F34F3F29B4F1}"/>
              </a:ext>
            </a:extLst>
          </p:cNvPr>
          <p:cNvSpPr/>
          <p:nvPr/>
        </p:nvSpPr>
        <p:spPr>
          <a:xfrm>
            <a:off x="3545350" y="5498299"/>
            <a:ext cx="92149" cy="928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15198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73C08FF9-C6A1-47F1-B9E4-0F1B943AE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5004" y="1862172"/>
            <a:ext cx="4916504" cy="33521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4B88B-84EE-4F00-9D5C-5201F571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1A969-DEE5-4B5C-A29D-939B65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3. physics discussion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250C5A-0E8B-4900-A932-354866CA3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56679"/>
          <a:stretch/>
        </p:blipFill>
        <p:spPr bwMode="auto">
          <a:xfrm>
            <a:off x="1573806" y="3968067"/>
            <a:ext cx="3936678" cy="25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EEBAC0-4427-48FC-BDE3-FFEA0186E724}"/>
              </a:ext>
            </a:extLst>
          </p:cNvPr>
          <p:cNvCxnSpPr>
            <a:cxnSpLocks/>
          </p:cNvCxnSpPr>
          <p:nvPr/>
        </p:nvCxnSpPr>
        <p:spPr>
          <a:xfrm flipV="1">
            <a:off x="4462943" y="3171039"/>
            <a:ext cx="4379053" cy="197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E117AC-224C-44ED-BEC2-82E270A7920E}"/>
              </a:ext>
            </a:extLst>
          </p:cNvPr>
          <p:cNvSpPr txBox="1"/>
          <p:nvPr/>
        </p:nvSpPr>
        <p:spPr>
          <a:xfrm>
            <a:off x="8255322" y="5519956"/>
            <a:ext cx="393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dashed line: single-particle magnetic moment with </a:t>
            </a:r>
            <a:r>
              <a:rPr lang="en-GB" dirty="0" err="1"/>
              <a:t>g</a:t>
            </a:r>
            <a:r>
              <a:rPr lang="en-GB" baseline="-25000" dirty="0" err="1"/>
              <a:t>s</a:t>
            </a:r>
            <a:r>
              <a:rPr lang="en-GB" dirty="0"/>
              <a:t> = 0.7g</a:t>
            </a:r>
            <a:r>
              <a:rPr lang="en-GB" baseline="-25000" dirty="0"/>
              <a:t>s,free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0AB77-94B3-4C8B-A7A0-AADCE7A6F8EC}"/>
              </a:ext>
            </a:extLst>
          </p:cNvPr>
          <p:cNvSpPr txBox="1"/>
          <p:nvPr/>
        </p:nvSpPr>
        <p:spPr>
          <a:xfrm>
            <a:off x="494844" y="1509703"/>
            <a:ext cx="6094602" cy="2426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g-factors positive, some negative</a:t>
            </a:r>
            <a:br>
              <a:rPr lang="en-GB" dirty="0"/>
            </a:br>
            <a:r>
              <a:rPr lang="en-GB" dirty="0"/>
              <a:t>=&gt; relative alignment of l and 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Two I=1/2 states have very different g-factor</a:t>
            </a:r>
            <a:endParaRPr lang="hu-HU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g-factors line up very nicely </a:t>
            </a:r>
            <a:r>
              <a:rPr lang="en-GB" baseline="30000" dirty="0"/>
              <a:t>69-79</a:t>
            </a:r>
            <a:r>
              <a:rPr lang="en-GB" dirty="0"/>
              <a:t>Zn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We can now easil</a:t>
            </a:r>
            <a:r>
              <a:rPr lang="en-GB" dirty="0"/>
              <a:t>y suggest some configurations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21624D-5B7E-4EE5-814C-36C430AAB5FF}"/>
              </a:ext>
            </a:extLst>
          </p:cNvPr>
          <p:cNvSpPr/>
          <p:nvPr/>
        </p:nvSpPr>
        <p:spPr>
          <a:xfrm>
            <a:off x="3585861" y="5278380"/>
            <a:ext cx="92149" cy="928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62195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47DBA9-7282-44FC-A582-7E0C10FD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365A5B-9A3E-4861-B12E-0D2EE213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– zinc isotopes</a:t>
            </a:r>
            <a:br>
              <a:rPr lang="en-GB" dirty="0"/>
            </a:br>
            <a:r>
              <a:rPr lang="en-GB" dirty="0"/>
              <a:t>3. physics discussion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F8FF18-7744-4B7E-A273-1DB1BA512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5004" y="1862172"/>
            <a:ext cx="4916504" cy="33521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0C022F-55C1-4F06-BEA9-FE294D7C0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56679"/>
          <a:stretch/>
        </p:blipFill>
        <p:spPr bwMode="auto">
          <a:xfrm>
            <a:off x="1573806" y="3968067"/>
            <a:ext cx="3936678" cy="25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95D651-3968-4852-B511-C01E5D18D82E}"/>
              </a:ext>
            </a:extLst>
          </p:cNvPr>
          <p:cNvCxnSpPr/>
          <p:nvPr/>
        </p:nvCxnSpPr>
        <p:spPr>
          <a:xfrm>
            <a:off x="4495088" y="4349809"/>
            <a:ext cx="5076202" cy="376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15995C-33A8-4C22-B670-D40A0279C03F}"/>
              </a:ext>
            </a:extLst>
          </p:cNvPr>
          <p:cNvSpPr txBox="1"/>
          <p:nvPr/>
        </p:nvSpPr>
        <p:spPr>
          <a:xfrm>
            <a:off x="494844" y="1509703"/>
            <a:ext cx="6094602" cy="2426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g-factors positive, some negative</a:t>
            </a:r>
            <a:br>
              <a:rPr lang="en-GB" dirty="0"/>
            </a:br>
            <a:r>
              <a:rPr lang="en-GB" dirty="0"/>
              <a:t>=&gt; relative alignment of l and 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Two I=1/2 states have very different g-factor</a:t>
            </a:r>
            <a:endParaRPr lang="hu-HU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g-factors line up very nicely </a:t>
            </a:r>
            <a:r>
              <a:rPr lang="en-GB" baseline="30000" dirty="0"/>
              <a:t>69-79</a:t>
            </a:r>
            <a:r>
              <a:rPr lang="en-GB" dirty="0"/>
              <a:t>Zn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We can now easil</a:t>
            </a:r>
            <a:r>
              <a:rPr lang="en-GB" dirty="0"/>
              <a:t>y suggest some configurations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510F1-7F1B-4CB0-A6D5-952459CEF084}"/>
              </a:ext>
            </a:extLst>
          </p:cNvPr>
          <p:cNvSpPr txBox="1"/>
          <p:nvPr/>
        </p:nvSpPr>
        <p:spPr>
          <a:xfrm>
            <a:off x="8255322" y="5519956"/>
            <a:ext cx="393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dashed line: single-particle magnetic moment with </a:t>
            </a:r>
            <a:r>
              <a:rPr lang="en-GB" dirty="0" err="1"/>
              <a:t>g</a:t>
            </a:r>
            <a:r>
              <a:rPr lang="en-GB" baseline="-25000" dirty="0" err="1"/>
              <a:t>s</a:t>
            </a:r>
            <a:r>
              <a:rPr lang="en-GB" dirty="0"/>
              <a:t> = 0.7g</a:t>
            </a:r>
            <a:r>
              <a:rPr lang="en-GB" baseline="-25000" dirty="0"/>
              <a:t>s,free</a:t>
            </a:r>
          </a:p>
        </p:txBody>
      </p:sp>
    </p:spTree>
    <p:extLst>
      <p:ext uri="{BB962C8B-B14F-4D97-AF65-F5344CB8AC3E}">
        <p14:creationId xmlns:p14="http://schemas.microsoft.com/office/powerpoint/2010/main" val="27323120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FAA9BE-2081-4C99-BEE1-5B76F180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B19AA7-3265-43A9-8891-8F195278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F2EFC0-F01C-4B05-8F97-0ABCA89F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C5D682A-5501-4F7F-BE0D-C1684F49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35" y="654050"/>
            <a:ext cx="7554071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598EE3E-5617-4950-B40E-EAD9EDEE1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56679"/>
          <a:stretch/>
        </p:blipFill>
        <p:spPr bwMode="auto">
          <a:xfrm>
            <a:off x="380006" y="3540950"/>
            <a:ext cx="3936678" cy="25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572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B705CD-8930-4B5F-B4E7-0C08C1081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way to write down the definition of Q: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a spherical system Q is zero. </a:t>
            </a:r>
          </a:p>
          <a:p>
            <a:r>
              <a:rPr lang="en-US" dirty="0"/>
              <a:t>Value of Q tells us whether the shape is oblate or prolate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be linked to deformation parameter as well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1B537-97C0-48BE-B7F3-BAF4C0CC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3B866-FDD2-42B4-BF5C-CDBEC21F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moments</a:t>
            </a:r>
            <a:endParaRPr lang="LID4096" dirty="0"/>
          </a:p>
        </p:txBody>
      </p:sp>
      <p:pic>
        <p:nvPicPr>
          <p:cNvPr id="7" name="Picture 6" descr="A picture containing light, sitting, clock&#10;&#10;Description automatically generated">
            <a:extLst>
              <a:ext uri="{FF2B5EF4-FFF2-40B4-BE49-F238E27FC236}">
                <a16:creationId xmlns:a16="http://schemas.microsoft.com/office/drawing/2014/main" id="{0214C001-869F-4F98-8B54-AAF4535F3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55411" r="18177"/>
          <a:stretch/>
        </p:blipFill>
        <p:spPr>
          <a:xfrm>
            <a:off x="7680645" y="1359035"/>
            <a:ext cx="3936555" cy="2427773"/>
          </a:xfrm>
          <a:prstGeom prst="rect">
            <a:avLst/>
          </a:prstGeom>
        </p:spPr>
      </p:pic>
      <p:pic>
        <p:nvPicPr>
          <p:cNvPr id="8" name="Picture 37">
            <a:extLst>
              <a:ext uri="{FF2B5EF4-FFF2-40B4-BE49-F238E27FC236}">
                <a16:creationId xmlns:a16="http://schemas.microsoft.com/office/drawing/2014/main" id="{6AFD7FFD-E1F0-4FAB-B4AD-F7ED8A814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3"/>
          <a:stretch/>
        </p:blipFill>
        <p:spPr bwMode="auto">
          <a:xfrm>
            <a:off x="1224000" y="2188416"/>
            <a:ext cx="5242664" cy="11127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DEB2D9-E601-4757-8128-62B90B0D1414}"/>
              </a:ext>
            </a:extLst>
          </p:cNvPr>
          <p:cNvSpPr txBox="1"/>
          <p:nvPr/>
        </p:nvSpPr>
        <p:spPr>
          <a:xfrm>
            <a:off x="7971183" y="138133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Q&lt;0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6B9BB-5ECA-4177-81BF-A3B804D17DF8}"/>
              </a:ext>
            </a:extLst>
          </p:cNvPr>
          <p:cNvSpPr txBox="1"/>
          <p:nvPr/>
        </p:nvSpPr>
        <p:spPr>
          <a:xfrm>
            <a:off x="10548731" y="1214123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Q&gt;0</a:t>
            </a:r>
            <a:endParaRPr lang="LID4096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8D5C1AA-8A82-4511-8E73-5DC5583A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53" y="4645687"/>
            <a:ext cx="4027511" cy="888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049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D7E7905-B395-4718-A717-C0C6BBB229AD}"/>
              </a:ext>
            </a:extLst>
          </p:cNvPr>
          <p:cNvGrpSpPr/>
          <p:nvPr/>
        </p:nvGrpSpPr>
        <p:grpSpPr>
          <a:xfrm>
            <a:off x="923756" y="1320678"/>
            <a:ext cx="5534410" cy="2313615"/>
            <a:chOff x="1400151" y="1525922"/>
            <a:chExt cx="4181955" cy="1748232"/>
          </a:xfrm>
        </p:grpSpPr>
        <p:grpSp>
          <p:nvGrpSpPr>
            <p:cNvPr id="4" name="Group"/>
            <p:cNvGrpSpPr/>
            <p:nvPr/>
          </p:nvGrpSpPr>
          <p:grpSpPr>
            <a:xfrm>
              <a:off x="1400151" y="1525922"/>
              <a:ext cx="1815228" cy="1748232"/>
              <a:chOff x="0" y="0"/>
              <a:chExt cx="1815227" cy="1748231"/>
            </a:xfrm>
          </p:grpSpPr>
          <p:sp>
            <p:nvSpPr>
              <p:cNvPr id="5" name="Rounded Rectangle"/>
              <p:cNvSpPr/>
              <p:nvPr/>
            </p:nvSpPr>
            <p:spPr>
              <a:xfrm>
                <a:off x="49926" y="0"/>
                <a:ext cx="1765301" cy="1349301"/>
              </a:xfrm>
              <a:prstGeom prst="roundRect">
                <a:avLst>
                  <a:gd name="adj" fmla="val 12194"/>
                </a:avLst>
              </a:prstGeom>
              <a:solidFill>
                <a:srgbClr val="FFFFFF"/>
              </a:solidFill>
              <a:ln w="25400" cap="flat">
                <a:solidFill>
                  <a:srgbClr val="7B219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" name="Line"/>
              <p:cNvSpPr/>
              <p:nvPr/>
            </p:nvSpPr>
            <p:spPr>
              <a:xfrm>
                <a:off x="326612" y="1237462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" name="Line"/>
              <p:cNvSpPr/>
              <p:nvPr/>
            </p:nvSpPr>
            <p:spPr>
              <a:xfrm>
                <a:off x="326612" y="371134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8" name="Line"/>
              <p:cNvSpPr/>
              <p:nvPr/>
            </p:nvSpPr>
            <p:spPr>
              <a:xfrm>
                <a:off x="1126047" y="1237462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" name="Line"/>
              <p:cNvSpPr/>
              <p:nvPr/>
            </p:nvSpPr>
            <p:spPr>
              <a:xfrm>
                <a:off x="1126047" y="75941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0" name="Line"/>
              <p:cNvSpPr/>
              <p:nvPr/>
            </p:nvSpPr>
            <p:spPr>
              <a:xfrm>
                <a:off x="1126047" y="499479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E324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1" name="Line"/>
              <p:cNvSpPr/>
              <p:nvPr/>
            </p:nvSpPr>
            <p:spPr>
              <a:xfrm>
                <a:off x="1126047" y="60215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2" name="Line"/>
              <p:cNvSpPr/>
              <p:nvPr/>
            </p:nvSpPr>
            <p:spPr>
              <a:xfrm flipH="1">
                <a:off x="863210" y="82358"/>
                <a:ext cx="265642" cy="28878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3" name="Line"/>
              <p:cNvSpPr/>
              <p:nvPr/>
            </p:nvSpPr>
            <p:spPr>
              <a:xfrm flipH="1" flipV="1">
                <a:off x="868522" y="371134"/>
                <a:ext cx="255018" cy="121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4" name="Line"/>
              <p:cNvSpPr/>
              <p:nvPr/>
            </p:nvSpPr>
            <p:spPr>
              <a:xfrm flipH="1" flipV="1">
                <a:off x="868522" y="371134"/>
                <a:ext cx="255018" cy="23743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5" name="Line"/>
              <p:cNvSpPr/>
              <p:nvPr/>
            </p:nvSpPr>
            <p:spPr>
              <a:xfrm flipH="1">
                <a:off x="868522" y="1237462"/>
                <a:ext cx="249705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6" name="Line"/>
              <p:cNvSpPr/>
              <p:nvPr/>
            </p:nvSpPr>
            <p:spPr>
              <a:xfrm flipH="1">
                <a:off x="1224484" y="621407"/>
                <a:ext cx="1" cy="609638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7" name="Line"/>
              <p:cNvSpPr/>
              <p:nvPr/>
            </p:nvSpPr>
            <p:spPr>
              <a:xfrm flipH="1" flipV="1">
                <a:off x="868522" y="371134"/>
                <a:ext cx="255018" cy="23743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8" name="Line"/>
              <p:cNvSpPr/>
              <p:nvPr/>
            </p:nvSpPr>
            <p:spPr>
              <a:xfrm flipH="1">
                <a:off x="1293550" y="512314"/>
                <a:ext cx="1" cy="718732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9" name="Line"/>
              <p:cNvSpPr/>
              <p:nvPr/>
            </p:nvSpPr>
            <p:spPr>
              <a:xfrm flipH="1">
                <a:off x="1548567" y="88775"/>
                <a:ext cx="1" cy="1142270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20" name="Line"/>
              <p:cNvSpPr/>
              <p:nvPr/>
            </p:nvSpPr>
            <p:spPr>
              <a:xfrm flipH="1">
                <a:off x="592254" y="371134"/>
                <a:ext cx="1" cy="853494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21" name="J=0"/>
              <p:cNvSpPr/>
              <p:nvPr/>
            </p:nvSpPr>
            <p:spPr>
              <a:xfrm>
                <a:off x="25400" y="865279"/>
                <a:ext cx="609600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J=0</a:t>
                </a:r>
              </a:p>
            </p:txBody>
          </p:sp>
          <p:sp>
            <p:nvSpPr>
              <p:cNvPr id="22" name="J=1"/>
              <p:cNvSpPr/>
              <p:nvPr/>
            </p:nvSpPr>
            <p:spPr>
              <a:xfrm>
                <a:off x="0" y="295845"/>
                <a:ext cx="647700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J=1</a:t>
                </a:r>
              </a:p>
            </p:txBody>
          </p:sp>
          <p:sp>
            <p:nvSpPr>
              <p:cNvPr id="23" name="Prolate"/>
              <p:cNvSpPr/>
              <p:nvPr/>
            </p:nvSpPr>
            <p:spPr>
              <a:xfrm>
                <a:off x="427215" y="1341830"/>
                <a:ext cx="1104901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 err="1"/>
                  <a:t>Prolate</a:t>
                </a:r>
                <a:endParaRPr dirty="0"/>
              </a:p>
            </p:txBody>
          </p:sp>
        </p:grpSp>
        <p:grpSp>
          <p:nvGrpSpPr>
            <p:cNvPr id="24" name="Group"/>
            <p:cNvGrpSpPr/>
            <p:nvPr/>
          </p:nvGrpSpPr>
          <p:grpSpPr>
            <a:xfrm>
              <a:off x="3806782" y="1527509"/>
              <a:ext cx="1775324" cy="1728982"/>
              <a:chOff x="0" y="0"/>
              <a:chExt cx="1775323" cy="1728981"/>
            </a:xfrm>
          </p:grpSpPr>
          <p:sp>
            <p:nvSpPr>
              <p:cNvPr id="25" name="Rounded Rectangle"/>
              <p:cNvSpPr/>
              <p:nvPr/>
            </p:nvSpPr>
            <p:spPr>
              <a:xfrm>
                <a:off x="10022" y="0"/>
                <a:ext cx="1765301" cy="1347714"/>
              </a:xfrm>
              <a:prstGeom prst="roundRect">
                <a:avLst>
                  <a:gd name="adj" fmla="val 12098"/>
                </a:avLst>
              </a:prstGeom>
              <a:solidFill>
                <a:srgbClr val="FFFFFF"/>
              </a:solidFill>
              <a:ln w="25400" cap="flat">
                <a:solidFill>
                  <a:srgbClr val="7B219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26" name="Line"/>
              <p:cNvSpPr/>
              <p:nvPr/>
            </p:nvSpPr>
            <p:spPr>
              <a:xfrm>
                <a:off x="330998" y="124720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27" name="Line"/>
              <p:cNvSpPr/>
              <p:nvPr/>
            </p:nvSpPr>
            <p:spPr>
              <a:xfrm>
                <a:off x="330998" y="374001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28" name="Line"/>
              <p:cNvSpPr/>
              <p:nvPr/>
            </p:nvSpPr>
            <p:spPr>
              <a:xfrm>
                <a:off x="1130432" y="124720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29" name="Line"/>
              <p:cNvSpPr/>
              <p:nvPr/>
            </p:nvSpPr>
            <p:spPr>
              <a:xfrm>
                <a:off x="1130432" y="76466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0" name="Line"/>
              <p:cNvSpPr/>
              <p:nvPr/>
            </p:nvSpPr>
            <p:spPr>
              <a:xfrm>
                <a:off x="1130432" y="32225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E324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1" name="Line"/>
              <p:cNvSpPr/>
              <p:nvPr/>
            </p:nvSpPr>
            <p:spPr>
              <a:xfrm>
                <a:off x="1130432" y="60685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2" name="Line"/>
              <p:cNvSpPr/>
              <p:nvPr/>
            </p:nvSpPr>
            <p:spPr>
              <a:xfrm flipH="1">
                <a:off x="867595" y="82933"/>
                <a:ext cx="265641" cy="29107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3" name="Line"/>
              <p:cNvSpPr/>
              <p:nvPr/>
            </p:nvSpPr>
            <p:spPr>
              <a:xfrm flipH="1">
                <a:off x="872908" y="322255"/>
                <a:ext cx="249704" cy="5174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4" name="Line"/>
              <p:cNvSpPr/>
              <p:nvPr/>
            </p:nvSpPr>
            <p:spPr>
              <a:xfrm flipH="1" flipV="1">
                <a:off x="872909" y="374001"/>
                <a:ext cx="255018" cy="23932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5" name="Line"/>
              <p:cNvSpPr/>
              <p:nvPr/>
            </p:nvSpPr>
            <p:spPr>
              <a:xfrm flipH="1">
                <a:off x="872907" y="1247205"/>
                <a:ext cx="249705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6" name="Line"/>
              <p:cNvSpPr/>
              <p:nvPr/>
            </p:nvSpPr>
            <p:spPr>
              <a:xfrm flipH="1">
                <a:off x="1228870" y="626259"/>
                <a:ext cx="1" cy="614477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7" name="Line"/>
              <p:cNvSpPr/>
              <p:nvPr/>
            </p:nvSpPr>
            <p:spPr>
              <a:xfrm flipH="1" flipV="1">
                <a:off x="872909" y="374001"/>
                <a:ext cx="255018" cy="23932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8" name="Line"/>
              <p:cNvSpPr/>
              <p:nvPr/>
            </p:nvSpPr>
            <p:spPr>
              <a:xfrm flipH="1">
                <a:off x="1404193" y="348129"/>
                <a:ext cx="1" cy="892608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9" name="Line"/>
              <p:cNvSpPr/>
              <p:nvPr/>
            </p:nvSpPr>
            <p:spPr>
              <a:xfrm flipH="1">
                <a:off x="1552953" y="89402"/>
                <a:ext cx="1" cy="1151335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40" name="Line"/>
              <p:cNvSpPr/>
              <p:nvPr/>
            </p:nvSpPr>
            <p:spPr>
              <a:xfrm flipH="1">
                <a:off x="596641" y="374001"/>
                <a:ext cx="1" cy="860267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41" name="J=0"/>
              <p:cNvSpPr/>
              <p:nvPr/>
            </p:nvSpPr>
            <p:spPr>
              <a:xfrm>
                <a:off x="0" y="874061"/>
                <a:ext cx="609600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J=0</a:t>
                </a:r>
              </a:p>
            </p:txBody>
          </p:sp>
          <p:sp>
            <p:nvSpPr>
              <p:cNvPr id="42" name="J=1"/>
              <p:cNvSpPr/>
              <p:nvPr/>
            </p:nvSpPr>
            <p:spPr>
              <a:xfrm>
                <a:off x="0" y="287105"/>
                <a:ext cx="609600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J=1</a:t>
                </a:r>
              </a:p>
            </p:txBody>
          </p:sp>
          <p:sp>
            <p:nvSpPr>
              <p:cNvPr id="43" name="Oblate"/>
              <p:cNvSpPr/>
              <p:nvPr/>
            </p:nvSpPr>
            <p:spPr>
              <a:xfrm>
                <a:off x="106887" y="1322580"/>
                <a:ext cx="1553584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en-GB" dirty="0"/>
                  <a:t>Slightly o</a:t>
                </a:r>
                <a:r>
                  <a:rPr dirty="0" err="1"/>
                  <a:t>blate</a:t>
                </a:r>
                <a:endParaRPr dirty="0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F58C3F6-3BB7-4357-8CAD-02EDDC2A9034}"/>
              </a:ext>
            </a:extLst>
          </p:cNvPr>
          <p:cNvGrpSpPr/>
          <p:nvPr/>
        </p:nvGrpSpPr>
        <p:grpSpPr>
          <a:xfrm>
            <a:off x="7063664" y="-273372"/>
            <a:ext cx="5306151" cy="7010382"/>
            <a:chOff x="1602727" y="701053"/>
            <a:chExt cx="4282899" cy="5658482"/>
          </a:xfrm>
        </p:grpSpPr>
        <p:pic>
          <p:nvPicPr>
            <p:cNvPr id="2" name="yttriumspec.tiff" descr="yttriumspec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2652" y="1047554"/>
              <a:ext cx="3451439" cy="531198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N=50 shell closure"/>
            <p:cNvSpPr/>
            <p:nvPr/>
          </p:nvSpPr>
          <p:spPr>
            <a:xfrm>
              <a:off x="3047503" y="4766260"/>
              <a:ext cx="2838123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24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latin typeface="+mj-lt"/>
                </a:rPr>
                <a:t>N=50 shell closure</a:t>
              </a:r>
            </a:p>
          </p:txBody>
        </p:sp>
        <p:sp>
          <p:nvSpPr>
            <p:cNvPr id="44" name="Rectangle"/>
            <p:cNvSpPr/>
            <p:nvPr/>
          </p:nvSpPr>
          <p:spPr>
            <a:xfrm>
              <a:off x="1811017" y="4058199"/>
              <a:ext cx="203200" cy="15240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grpSp>
          <p:nvGrpSpPr>
            <p:cNvPr id="45" name="Group"/>
            <p:cNvGrpSpPr/>
            <p:nvPr/>
          </p:nvGrpSpPr>
          <p:grpSpPr>
            <a:xfrm rot="16200000">
              <a:off x="566810" y="3402155"/>
              <a:ext cx="2569543" cy="484258"/>
              <a:chOff x="1278561" y="-69968"/>
              <a:chExt cx="2569541" cy="484257"/>
            </a:xfrm>
          </p:grpSpPr>
          <p:sp>
            <p:nvSpPr>
              <p:cNvPr id="46" name="Oblate"/>
              <p:cNvSpPr/>
              <p:nvPr/>
            </p:nvSpPr>
            <p:spPr>
              <a:xfrm>
                <a:off x="2017150" y="-69968"/>
                <a:ext cx="1131508" cy="469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 dirty="0"/>
                  <a:t>Oblate</a:t>
                </a:r>
              </a:p>
            </p:txBody>
          </p:sp>
          <p:sp>
            <p:nvSpPr>
              <p:cNvPr id="47" name="Line"/>
              <p:cNvSpPr/>
              <p:nvPr/>
            </p:nvSpPr>
            <p:spPr>
              <a:xfrm flipH="1">
                <a:off x="1278561" y="387351"/>
                <a:ext cx="2569541" cy="26938"/>
              </a:xfrm>
              <a:prstGeom prst="line">
                <a:avLst/>
              </a:prstGeom>
              <a:noFill/>
              <a:ln w="38100" cap="flat">
                <a:solidFill>
                  <a:srgbClr val="7B219F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</p:grpSp>
        <p:grpSp>
          <p:nvGrpSpPr>
            <p:cNvPr id="48" name="Group"/>
            <p:cNvGrpSpPr/>
            <p:nvPr/>
          </p:nvGrpSpPr>
          <p:grpSpPr>
            <a:xfrm rot="16200000">
              <a:off x="1098293" y="1205487"/>
              <a:ext cx="1490567" cy="481699"/>
              <a:chOff x="773633" y="-94346"/>
              <a:chExt cx="1490566" cy="481698"/>
            </a:xfrm>
          </p:grpSpPr>
          <p:sp>
            <p:nvSpPr>
              <p:cNvPr id="49" name="Prolate"/>
              <p:cNvSpPr/>
              <p:nvPr/>
            </p:nvSpPr>
            <p:spPr>
              <a:xfrm>
                <a:off x="870293" y="-94346"/>
                <a:ext cx="1393906" cy="469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 dirty="0" err="1"/>
                  <a:t>Prolate</a:t>
                </a:r>
                <a:endParaRPr sz="2000" dirty="0"/>
              </a:p>
            </p:txBody>
          </p:sp>
          <p:sp>
            <p:nvSpPr>
              <p:cNvPr id="50" name="Line"/>
              <p:cNvSpPr/>
              <p:nvPr/>
            </p:nvSpPr>
            <p:spPr>
              <a:xfrm flipH="1" flipV="1">
                <a:off x="773633" y="374128"/>
                <a:ext cx="1144065" cy="13224"/>
              </a:xfrm>
              <a:prstGeom prst="line">
                <a:avLst/>
              </a:prstGeom>
              <a:noFill/>
              <a:ln w="38100" cap="flat">
                <a:solidFill>
                  <a:srgbClr val="7B219F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532014" y="4380514"/>
            <a:ext cx="55344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Yttrium </a:t>
            </a:r>
            <a:r>
              <a:rPr lang="fi-FI" sz="2000" dirty="0" err="1"/>
              <a:t>contains</a:t>
            </a:r>
            <a:r>
              <a:rPr lang="fi-FI" sz="2000" dirty="0"/>
              <a:t> </a:t>
            </a:r>
            <a:r>
              <a:rPr lang="fi-FI" sz="2000" dirty="0" err="1"/>
              <a:t>many</a:t>
            </a:r>
            <a:r>
              <a:rPr lang="fi-FI" sz="2000" dirty="0"/>
              <a:t> </a:t>
            </a:r>
            <a:r>
              <a:rPr lang="fi-FI" sz="2000" dirty="0" err="1"/>
              <a:t>isomeric</a:t>
            </a:r>
            <a:r>
              <a:rPr lang="fi-FI" sz="2000" dirty="0"/>
              <a:t> (long-</a:t>
            </a:r>
            <a:r>
              <a:rPr lang="fi-FI" sz="2000" dirty="0" err="1"/>
              <a:t>lived</a:t>
            </a:r>
            <a:r>
              <a:rPr lang="fi-FI" sz="2000" dirty="0"/>
              <a:t>) </a:t>
            </a:r>
            <a:r>
              <a:rPr lang="fi-FI" sz="2000" dirty="0" err="1"/>
              <a:t>nuclear</a:t>
            </a:r>
            <a:r>
              <a:rPr lang="fi-FI" sz="2000" dirty="0"/>
              <a:t> </a:t>
            </a:r>
            <a:r>
              <a:rPr lang="fi-FI" sz="2000" dirty="0" err="1"/>
              <a:t>states</a:t>
            </a: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baseline="30000" dirty="0"/>
              <a:t>98</a:t>
            </a:r>
            <a:r>
              <a:rPr lang="fi-FI" sz="2000" dirty="0"/>
              <a:t>Y is at a ”</a:t>
            </a:r>
            <a:r>
              <a:rPr lang="fi-FI" sz="2000" dirty="0" err="1"/>
              <a:t>critical</a:t>
            </a:r>
            <a:r>
              <a:rPr lang="fi-FI" sz="2000" dirty="0"/>
              <a:t> </a:t>
            </a:r>
            <a:r>
              <a:rPr lang="fi-FI" sz="2000" dirty="0" err="1"/>
              <a:t>point</a:t>
            </a:r>
            <a:r>
              <a:rPr lang="fi-FI" sz="2000" dirty="0"/>
              <a:t>” </a:t>
            </a:r>
            <a:r>
              <a:rPr lang="fi-FI" sz="2000" dirty="0" err="1"/>
              <a:t>whereby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ground</a:t>
            </a:r>
            <a:r>
              <a:rPr lang="fi-FI" sz="2000" dirty="0"/>
              <a:t> </a:t>
            </a:r>
            <a:r>
              <a:rPr lang="fi-FI" sz="2000" dirty="0" err="1"/>
              <a:t>state</a:t>
            </a:r>
            <a:r>
              <a:rPr lang="fi-FI" sz="2000" dirty="0"/>
              <a:t> </a:t>
            </a:r>
            <a:r>
              <a:rPr lang="fi-FI" sz="2000" dirty="0" err="1"/>
              <a:t>exhibits</a:t>
            </a:r>
            <a:r>
              <a:rPr lang="fi-FI" sz="2000" dirty="0"/>
              <a:t> a </a:t>
            </a:r>
            <a:r>
              <a:rPr lang="fi-FI" sz="2000" dirty="0" err="1"/>
              <a:t>weakly</a:t>
            </a:r>
            <a:r>
              <a:rPr lang="fi-FI" sz="2000" dirty="0"/>
              <a:t> </a:t>
            </a:r>
            <a:r>
              <a:rPr lang="fi-FI" sz="2000" dirty="0" err="1"/>
              <a:t>oblate</a:t>
            </a:r>
            <a:r>
              <a:rPr lang="fi-FI" sz="2000" dirty="0"/>
              <a:t> </a:t>
            </a:r>
            <a:r>
              <a:rPr lang="fi-FI" sz="2000" dirty="0" err="1"/>
              <a:t>shape</a:t>
            </a:r>
            <a:r>
              <a:rPr lang="fi-FI" sz="2000" dirty="0"/>
              <a:t>,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isomer</a:t>
            </a:r>
            <a:r>
              <a:rPr lang="fi-FI" sz="2000" dirty="0"/>
              <a:t> a </a:t>
            </a:r>
            <a:r>
              <a:rPr lang="fi-FI" sz="2000" dirty="0" err="1"/>
              <a:t>rigid</a:t>
            </a:r>
            <a:r>
              <a:rPr lang="fi-FI" sz="2000" dirty="0"/>
              <a:t> </a:t>
            </a:r>
            <a:r>
              <a:rPr lang="fi-FI" sz="2000" dirty="0" err="1"/>
              <a:t>prolate</a:t>
            </a:r>
            <a:r>
              <a:rPr lang="fi-FI" sz="2000" dirty="0"/>
              <a:t> </a:t>
            </a:r>
            <a:r>
              <a:rPr lang="fi-FI" sz="2000" dirty="0" err="1"/>
              <a:t>shape</a:t>
            </a:r>
            <a:endParaRPr lang="fi-FI" sz="2000" dirty="0"/>
          </a:p>
        </p:txBody>
      </p:sp>
      <p:sp>
        <p:nvSpPr>
          <p:cNvPr id="80" name="TextBox 79"/>
          <p:cNvSpPr txBox="1"/>
          <p:nvPr/>
        </p:nvSpPr>
        <p:spPr>
          <a:xfrm>
            <a:off x="1572528" y="3639516"/>
            <a:ext cx="420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 </a:t>
            </a:r>
            <a:r>
              <a:rPr lang="fi-FI" dirty="0" err="1"/>
              <a:t>peaks</a:t>
            </a:r>
            <a:r>
              <a:rPr lang="fi-FI" dirty="0"/>
              <a:t> </a:t>
            </a:r>
            <a:r>
              <a:rPr lang="fi-FI" dirty="0" err="1"/>
              <a:t>maximum</a:t>
            </a:r>
            <a:r>
              <a:rPr lang="fi-FI" dirty="0"/>
              <a:t> for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nuclear</a:t>
            </a:r>
            <a:r>
              <a:rPr lang="fi-FI" dirty="0"/>
              <a:t> </a:t>
            </a:r>
            <a:r>
              <a:rPr lang="fi-FI" dirty="0" err="1"/>
              <a:t>state</a:t>
            </a:r>
            <a:endParaRPr lang="fi-FI" dirty="0"/>
          </a:p>
        </p:txBody>
      </p:sp>
      <p:sp>
        <p:nvSpPr>
          <p:cNvPr id="82" name="TextBox 81"/>
          <p:cNvSpPr txBox="1"/>
          <p:nvPr/>
        </p:nvSpPr>
        <p:spPr>
          <a:xfrm>
            <a:off x="1043256" y="6388266"/>
            <a:ext cx="4885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GB" sz="16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Cheal</a:t>
            </a:r>
            <a:r>
              <a:rPr lang="en-GB" sz="16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et al., Phys. Lett. B 645 (2007) 133</a:t>
            </a:r>
            <a:endParaRPr lang="en-GB" sz="14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AE918D89-AAC3-41AB-ADFE-34307884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65</a:t>
            </a:fld>
            <a:endParaRPr lang="nl-NL"/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A25103BE-4BC0-44DA-88C6-E6C48964B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1D8DB0"/>
                </a:solidFill>
              </a:rPr>
              <a:t>Quadrupole moments</a:t>
            </a:r>
            <a:endParaRPr lang="LID4096" dirty="0">
              <a:solidFill>
                <a:srgbClr val="1D8D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242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532014" y="4380514"/>
            <a:ext cx="55344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Yttrium </a:t>
            </a:r>
            <a:r>
              <a:rPr lang="fi-FI" sz="2000" dirty="0" err="1"/>
              <a:t>contains</a:t>
            </a:r>
            <a:r>
              <a:rPr lang="fi-FI" sz="2000" dirty="0"/>
              <a:t> </a:t>
            </a:r>
            <a:r>
              <a:rPr lang="fi-FI" sz="2000" dirty="0" err="1"/>
              <a:t>many</a:t>
            </a:r>
            <a:r>
              <a:rPr lang="fi-FI" sz="2000" dirty="0"/>
              <a:t> </a:t>
            </a:r>
            <a:r>
              <a:rPr lang="fi-FI" sz="2000" dirty="0" err="1"/>
              <a:t>isomeric</a:t>
            </a:r>
            <a:r>
              <a:rPr lang="fi-FI" sz="2000" dirty="0"/>
              <a:t> (long-</a:t>
            </a:r>
            <a:r>
              <a:rPr lang="fi-FI" sz="2000" dirty="0" err="1"/>
              <a:t>lived</a:t>
            </a:r>
            <a:r>
              <a:rPr lang="fi-FI" sz="2000" dirty="0"/>
              <a:t>) </a:t>
            </a:r>
            <a:r>
              <a:rPr lang="fi-FI" sz="2000" dirty="0" err="1"/>
              <a:t>nuclear</a:t>
            </a:r>
            <a:r>
              <a:rPr lang="fi-FI" sz="2000" dirty="0"/>
              <a:t> </a:t>
            </a:r>
            <a:r>
              <a:rPr lang="fi-FI" sz="2000" dirty="0" err="1"/>
              <a:t>states</a:t>
            </a: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baseline="30000" dirty="0"/>
              <a:t>98</a:t>
            </a:r>
            <a:r>
              <a:rPr lang="fi-FI" sz="2000" dirty="0"/>
              <a:t>Y is at a ”</a:t>
            </a:r>
            <a:r>
              <a:rPr lang="fi-FI" sz="2000" dirty="0" err="1"/>
              <a:t>critical</a:t>
            </a:r>
            <a:r>
              <a:rPr lang="fi-FI" sz="2000" dirty="0"/>
              <a:t> </a:t>
            </a:r>
            <a:r>
              <a:rPr lang="fi-FI" sz="2000" dirty="0" err="1"/>
              <a:t>point</a:t>
            </a:r>
            <a:r>
              <a:rPr lang="fi-FI" sz="2000" dirty="0"/>
              <a:t>” </a:t>
            </a:r>
            <a:r>
              <a:rPr lang="fi-FI" sz="2000" dirty="0" err="1"/>
              <a:t>whereby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ground</a:t>
            </a:r>
            <a:r>
              <a:rPr lang="fi-FI" sz="2000" dirty="0"/>
              <a:t> </a:t>
            </a:r>
            <a:r>
              <a:rPr lang="fi-FI" sz="2000" dirty="0" err="1"/>
              <a:t>state</a:t>
            </a:r>
            <a:r>
              <a:rPr lang="fi-FI" sz="2000" dirty="0"/>
              <a:t> </a:t>
            </a:r>
            <a:r>
              <a:rPr lang="fi-FI" sz="2000" dirty="0" err="1"/>
              <a:t>exhibits</a:t>
            </a:r>
            <a:r>
              <a:rPr lang="fi-FI" sz="2000" dirty="0"/>
              <a:t> a </a:t>
            </a:r>
            <a:r>
              <a:rPr lang="fi-FI" sz="2000" dirty="0" err="1"/>
              <a:t>weakly</a:t>
            </a:r>
            <a:r>
              <a:rPr lang="fi-FI" sz="2000" dirty="0"/>
              <a:t> </a:t>
            </a:r>
            <a:r>
              <a:rPr lang="fi-FI" sz="2000" dirty="0" err="1"/>
              <a:t>oblate</a:t>
            </a:r>
            <a:r>
              <a:rPr lang="fi-FI" sz="2000" dirty="0"/>
              <a:t> </a:t>
            </a:r>
            <a:r>
              <a:rPr lang="fi-FI" sz="2000" dirty="0" err="1"/>
              <a:t>shape</a:t>
            </a:r>
            <a:r>
              <a:rPr lang="fi-FI" sz="2000" dirty="0"/>
              <a:t>,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isomer</a:t>
            </a:r>
            <a:r>
              <a:rPr lang="fi-FI" sz="2000" dirty="0"/>
              <a:t> a </a:t>
            </a:r>
            <a:r>
              <a:rPr lang="fi-FI" sz="2000" dirty="0" err="1"/>
              <a:t>rigid</a:t>
            </a:r>
            <a:r>
              <a:rPr lang="fi-FI" sz="2000" dirty="0"/>
              <a:t> </a:t>
            </a:r>
            <a:r>
              <a:rPr lang="fi-FI" sz="2000" dirty="0" err="1"/>
              <a:t>prolate</a:t>
            </a:r>
            <a:r>
              <a:rPr lang="fi-FI" sz="2000" dirty="0"/>
              <a:t> </a:t>
            </a:r>
            <a:r>
              <a:rPr lang="fi-FI" sz="2000" dirty="0" err="1"/>
              <a:t>shape</a:t>
            </a:r>
            <a:endParaRPr lang="fi-FI" sz="2000" dirty="0"/>
          </a:p>
        </p:txBody>
      </p:sp>
      <p:sp>
        <p:nvSpPr>
          <p:cNvPr id="82" name="TextBox 81"/>
          <p:cNvSpPr txBox="1"/>
          <p:nvPr/>
        </p:nvSpPr>
        <p:spPr>
          <a:xfrm>
            <a:off x="1043256" y="6388266"/>
            <a:ext cx="4885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GB" sz="16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Cheal</a:t>
            </a:r>
            <a:r>
              <a:rPr lang="en-GB" sz="16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et al., Phys. Lett. B 645 (2007) 133</a:t>
            </a:r>
            <a:endParaRPr lang="en-GB" sz="14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AE918D89-AAC3-41AB-ADFE-34307884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66</a:t>
            </a:fld>
            <a:endParaRPr lang="nl-NL"/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A25103BE-4BC0-44DA-88C6-E6C48964B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1D8DB0"/>
                </a:solidFill>
              </a:rPr>
              <a:t>Quadrupole moments</a:t>
            </a:r>
            <a:endParaRPr lang="LID4096" dirty="0">
              <a:solidFill>
                <a:srgbClr val="1D8DB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A4144C8-6220-484E-95B5-8269E2CF02D9}"/>
              </a:ext>
            </a:extLst>
          </p:cNvPr>
          <p:cNvGrpSpPr/>
          <p:nvPr/>
        </p:nvGrpSpPr>
        <p:grpSpPr>
          <a:xfrm>
            <a:off x="923756" y="1320678"/>
            <a:ext cx="5534410" cy="2313615"/>
            <a:chOff x="1400151" y="1525922"/>
            <a:chExt cx="4181955" cy="1748232"/>
          </a:xfrm>
        </p:grpSpPr>
        <p:grpSp>
          <p:nvGrpSpPr>
            <p:cNvPr id="60" name="Group">
              <a:extLst>
                <a:ext uri="{FF2B5EF4-FFF2-40B4-BE49-F238E27FC236}">
                  <a16:creationId xmlns:a16="http://schemas.microsoft.com/office/drawing/2014/main" id="{2FF7567B-BEE3-4BE5-9497-A1B1AF4DA059}"/>
                </a:ext>
              </a:extLst>
            </p:cNvPr>
            <p:cNvGrpSpPr/>
            <p:nvPr/>
          </p:nvGrpSpPr>
          <p:grpSpPr>
            <a:xfrm>
              <a:off x="1400151" y="1525922"/>
              <a:ext cx="1815228" cy="1748232"/>
              <a:chOff x="0" y="0"/>
              <a:chExt cx="1815227" cy="1748231"/>
            </a:xfrm>
          </p:grpSpPr>
          <p:sp>
            <p:nvSpPr>
              <p:cNvPr id="84" name="Rounded Rectangle">
                <a:extLst>
                  <a:ext uri="{FF2B5EF4-FFF2-40B4-BE49-F238E27FC236}">
                    <a16:creationId xmlns:a16="http://schemas.microsoft.com/office/drawing/2014/main" id="{6DD2C960-FFE8-4DE1-AAB2-DD5AF2C1E848}"/>
                  </a:ext>
                </a:extLst>
              </p:cNvPr>
              <p:cNvSpPr/>
              <p:nvPr/>
            </p:nvSpPr>
            <p:spPr>
              <a:xfrm>
                <a:off x="49926" y="0"/>
                <a:ext cx="1765301" cy="1349301"/>
              </a:xfrm>
              <a:prstGeom prst="roundRect">
                <a:avLst>
                  <a:gd name="adj" fmla="val 12194"/>
                </a:avLst>
              </a:prstGeom>
              <a:solidFill>
                <a:srgbClr val="FFFFFF"/>
              </a:solidFill>
              <a:ln w="25400" cap="flat">
                <a:solidFill>
                  <a:srgbClr val="7B219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85" name="Line">
                <a:extLst>
                  <a:ext uri="{FF2B5EF4-FFF2-40B4-BE49-F238E27FC236}">
                    <a16:creationId xmlns:a16="http://schemas.microsoft.com/office/drawing/2014/main" id="{1E1618C2-F6C6-4436-A233-85D2808C04CB}"/>
                  </a:ext>
                </a:extLst>
              </p:cNvPr>
              <p:cNvSpPr/>
              <p:nvPr/>
            </p:nvSpPr>
            <p:spPr>
              <a:xfrm>
                <a:off x="326612" y="1237462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86" name="Line">
                <a:extLst>
                  <a:ext uri="{FF2B5EF4-FFF2-40B4-BE49-F238E27FC236}">
                    <a16:creationId xmlns:a16="http://schemas.microsoft.com/office/drawing/2014/main" id="{F72A52BF-B6FA-4940-8495-283B229C917E}"/>
                  </a:ext>
                </a:extLst>
              </p:cNvPr>
              <p:cNvSpPr/>
              <p:nvPr/>
            </p:nvSpPr>
            <p:spPr>
              <a:xfrm>
                <a:off x="326612" y="371134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87" name="Line">
                <a:extLst>
                  <a:ext uri="{FF2B5EF4-FFF2-40B4-BE49-F238E27FC236}">
                    <a16:creationId xmlns:a16="http://schemas.microsoft.com/office/drawing/2014/main" id="{8F0E85BB-5244-44B0-B6B1-AD88B85B893F}"/>
                  </a:ext>
                </a:extLst>
              </p:cNvPr>
              <p:cNvSpPr/>
              <p:nvPr/>
            </p:nvSpPr>
            <p:spPr>
              <a:xfrm>
                <a:off x="1126047" y="1237462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88" name="Line">
                <a:extLst>
                  <a:ext uri="{FF2B5EF4-FFF2-40B4-BE49-F238E27FC236}">
                    <a16:creationId xmlns:a16="http://schemas.microsoft.com/office/drawing/2014/main" id="{72989633-8857-47A8-AA73-323641499ECE}"/>
                  </a:ext>
                </a:extLst>
              </p:cNvPr>
              <p:cNvSpPr/>
              <p:nvPr/>
            </p:nvSpPr>
            <p:spPr>
              <a:xfrm>
                <a:off x="1126047" y="75941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89" name="Line">
                <a:extLst>
                  <a:ext uri="{FF2B5EF4-FFF2-40B4-BE49-F238E27FC236}">
                    <a16:creationId xmlns:a16="http://schemas.microsoft.com/office/drawing/2014/main" id="{EE596206-3CEF-4B07-8590-6985FC695E0F}"/>
                  </a:ext>
                </a:extLst>
              </p:cNvPr>
              <p:cNvSpPr/>
              <p:nvPr/>
            </p:nvSpPr>
            <p:spPr>
              <a:xfrm>
                <a:off x="1126047" y="499479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E324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0" name="Line">
                <a:extLst>
                  <a:ext uri="{FF2B5EF4-FFF2-40B4-BE49-F238E27FC236}">
                    <a16:creationId xmlns:a16="http://schemas.microsoft.com/office/drawing/2014/main" id="{880DC97B-AD31-4BA0-84BA-8116E2997127}"/>
                  </a:ext>
                </a:extLst>
              </p:cNvPr>
              <p:cNvSpPr/>
              <p:nvPr/>
            </p:nvSpPr>
            <p:spPr>
              <a:xfrm>
                <a:off x="1126047" y="60215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1" name="Line">
                <a:extLst>
                  <a:ext uri="{FF2B5EF4-FFF2-40B4-BE49-F238E27FC236}">
                    <a16:creationId xmlns:a16="http://schemas.microsoft.com/office/drawing/2014/main" id="{D0C240A7-1A6D-478A-A573-955AA633DE7B}"/>
                  </a:ext>
                </a:extLst>
              </p:cNvPr>
              <p:cNvSpPr/>
              <p:nvPr/>
            </p:nvSpPr>
            <p:spPr>
              <a:xfrm flipH="1">
                <a:off x="863210" y="82358"/>
                <a:ext cx="265642" cy="28878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2" name="Line">
                <a:extLst>
                  <a:ext uri="{FF2B5EF4-FFF2-40B4-BE49-F238E27FC236}">
                    <a16:creationId xmlns:a16="http://schemas.microsoft.com/office/drawing/2014/main" id="{D745E359-0A17-4685-AE6A-EC61E43AFC26}"/>
                  </a:ext>
                </a:extLst>
              </p:cNvPr>
              <p:cNvSpPr/>
              <p:nvPr/>
            </p:nvSpPr>
            <p:spPr>
              <a:xfrm flipH="1" flipV="1">
                <a:off x="868522" y="371134"/>
                <a:ext cx="255018" cy="121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3" name="Line">
                <a:extLst>
                  <a:ext uri="{FF2B5EF4-FFF2-40B4-BE49-F238E27FC236}">
                    <a16:creationId xmlns:a16="http://schemas.microsoft.com/office/drawing/2014/main" id="{61AC020E-834F-4945-BF54-2BCAD4214061}"/>
                  </a:ext>
                </a:extLst>
              </p:cNvPr>
              <p:cNvSpPr/>
              <p:nvPr/>
            </p:nvSpPr>
            <p:spPr>
              <a:xfrm flipH="1" flipV="1">
                <a:off x="868522" y="371134"/>
                <a:ext cx="255018" cy="23743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4" name="Line">
                <a:extLst>
                  <a:ext uri="{FF2B5EF4-FFF2-40B4-BE49-F238E27FC236}">
                    <a16:creationId xmlns:a16="http://schemas.microsoft.com/office/drawing/2014/main" id="{2ACC43EE-721F-4A3E-A0EB-13A1E86080EE}"/>
                  </a:ext>
                </a:extLst>
              </p:cNvPr>
              <p:cNvSpPr/>
              <p:nvPr/>
            </p:nvSpPr>
            <p:spPr>
              <a:xfrm flipH="1">
                <a:off x="868522" y="1237462"/>
                <a:ext cx="249705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5" name="Line">
                <a:extLst>
                  <a:ext uri="{FF2B5EF4-FFF2-40B4-BE49-F238E27FC236}">
                    <a16:creationId xmlns:a16="http://schemas.microsoft.com/office/drawing/2014/main" id="{2E1CE66E-8160-4433-97BE-39FA3CF0241A}"/>
                  </a:ext>
                </a:extLst>
              </p:cNvPr>
              <p:cNvSpPr/>
              <p:nvPr/>
            </p:nvSpPr>
            <p:spPr>
              <a:xfrm flipH="1">
                <a:off x="1224484" y="621407"/>
                <a:ext cx="1" cy="609638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6" name="Line">
                <a:extLst>
                  <a:ext uri="{FF2B5EF4-FFF2-40B4-BE49-F238E27FC236}">
                    <a16:creationId xmlns:a16="http://schemas.microsoft.com/office/drawing/2014/main" id="{A7003B7D-8B0F-4ECE-9734-D82F20384C64}"/>
                  </a:ext>
                </a:extLst>
              </p:cNvPr>
              <p:cNvSpPr/>
              <p:nvPr/>
            </p:nvSpPr>
            <p:spPr>
              <a:xfrm flipH="1" flipV="1">
                <a:off x="868522" y="371134"/>
                <a:ext cx="255018" cy="23743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7" name="Line">
                <a:extLst>
                  <a:ext uri="{FF2B5EF4-FFF2-40B4-BE49-F238E27FC236}">
                    <a16:creationId xmlns:a16="http://schemas.microsoft.com/office/drawing/2014/main" id="{199692EF-A110-4D4A-85F9-DD843433916F}"/>
                  </a:ext>
                </a:extLst>
              </p:cNvPr>
              <p:cNvSpPr/>
              <p:nvPr/>
            </p:nvSpPr>
            <p:spPr>
              <a:xfrm flipH="1">
                <a:off x="1293550" y="512314"/>
                <a:ext cx="1" cy="718732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8" name="Line">
                <a:extLst>
                  <a:ext uri="{FF2B5EF4-FFF2-40B4-BE49-F238E27FC236}">
                    <a16:creationId xmlns:a16="http://schemas.microsoft.com/office/drawing/2014/main" id="{E39FE109-3F6C-4703-BD23-1F246FD750AF}"/>
                  </a:ext>
                </a:extLst>
              </p:cNvPr>
              <p:cNvSpPr/>
              <p:nvPr/>
            </p:nvSpPr>
            <p:spPr>
              <a:xfrm flipH="1">
                <a:off x="1548567" y="88775"/>
                <a:ext cx="1" cy="1142270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99" name="Line">
                <a:extLst>
                  <a:ext uri="{FF2B5EF4-FFF2-40B4-BE49-F238E27FC236}">
                    <a16:creationId xmlns:a16="http://schemas.microsoft.com/office/drawing/2014/main" id="{786E2C58-DDDA-40AD-A1E8-FBCA673496B3}"/>
                  </a:ext>
                </a:extLst>
              </p:cNvPr>
              <p:cNvSpPr/>
              <p:nvPr/>
            </p:nvSpPr>
            <p:spPr>
              <a:xfrm flipH="1">
                <a:off x="592254" y="371134"/>
                <a:ext cx="1" cy="853494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100" name="J=0">
                <a:extLst>
                  <a:ext uri="{FF2B5EF4-FFF2-40B4-BE49-F238E27FC236}">
                    <a16:creationId xmlns:a16="http://schemas.microsoft.com/office/drawing/2014/main" id="{BFE4741A-8969-499D-9675-46E57E040ED0}"/>
                  </a:ext>
                </a:extLst>
              </p:cNvPr>
              <p:cNvSpPr/>
              <p:nvPr/>
            </p:nvSpPr>
            <p:spPr>
              <a:xfrm>
                <a:off x="25400" y="865279"/>
                <a:ext cx="609600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J=0</a:t>
                </a:r>
              </a:p>
            </p:txBody>
          </p:sp>
          <p:sp>
            <p:nvSpPr>
              <p:cNvPr id="101" name="J=1">
                <a:extLst>
                  <a:ext uri="{FF2B5EF4-FFF2-40B4-BE49-F238E27FC236}">
                    <a16:creationId xmlns:a16="http://schemas.microsoft.com/office/drawing/2014/main" id="{716F08EF-6A63-4489-9E61-837B1A641673}"/>
                  </a:ext>
                </a:extLst>
              </p:cNvPr>
              <p:cNvSpPr/>
              <p:nvPr/>
            </p:nvSpPr>
            <p:spPr>
              <a:xfrm>
                <a:off x="0" y="295845"/>
                <a:ext cx="647700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J=1</a:t>
                </a:r>
              </a:p>
            </p:txBody>
          </p:sp>
          <p:sp>
            <p:nvSpPr>
              <p:cNvPr id="102" name="Prolate">
                <a:extLst>
                  <a:ext uri="{FF2B5EF4-FFF2-40B4-BE49-F238E27FC236}">
                    <a16:creationId xmlns:a16="http://schemas.microsoft.com/office/drawing/2014/main" id="{EB3F4D92-DCC4-4B19-A02A-436397DB5D79}"/>
                  </a:ext>
                </a:extLst>
              </p:cNvPr>
              <p:cNvSpPr/>
              <p:nvPr/>
            </p:nvSpPr>
            <p:spPr>
              <a:xfrm>
                <a:off x="427215" y="1341830"/>
                <a:ext cx="1104901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 err="1"/>
                  <a:t>Prolate</a:t>
                </a:r>
                <a:endParaRPr dirty="0"/>
              </a:p>
            </p:txBody>
          </p:sp>
        </p:grpSp>
        <p:grpSp>
          <p:nvGrpSpPr>
            <p:cNvPr id="61" name="Group">
              <a:extLst>
                <a:ext uri="{FF2B5EF4-FFF2-40B4-BE49-F238E27FC236}">
                  <a16:creationId xmlns:a16="http://schemas.microsoft.com/office/drawing/2014/main" id="{DE752352-E013-4C86-AD19-5403D45D5250}"/>
                </a:ext>
              </a:extLst>
            </p:cNvPr>
            <p:cNvGrpSpPr/>
            <p:nvPr/>
          </p:nvGrpSpPr>
          <p:grpSpPr>
            <a:xfrm>
              <a:off x="3806782" y="1527509"/>
              <a:ext cx="1775324" cy="1728982"/>
              <a:chOff x="0" y="0"/>
              <a:chExt cx="1775323" cy="1728981"/>
            </a:xfrm>
          </p:grpSpPr>
          <p:sp>
            <p:nvSpPr>
              <p:cNvPr id="62" name="Rounded Rectangle">
                <a:extLst>
                  <a:ext uri="{FF2B5EF4-FFF2-40B4-BE49-F238E27FC236}">
                    <a16:creationId xmlns:a16="http://schemas.microsoft.com/office/drawing/2014/main" id="{0A367A53-09D8-4041-8A79-B8D158249757}"/>
                  </a:ext>
                </a:extLst>
              </p:cNvPr>
              <p:cNvSpPr/>
              <p:nvPr/>
            </p:nvSpPr>
            <p:spPr>
              <a:xfrm>
                <a:off x="10022" y="0"/>
                <a:ext cx="1765301" cy="1347714"/>
              </a:xfrm>
              <a:prstGeom prst="roundRect">
                <a:avLst>
                  <a:gd name="adj" fmla="val 12098"/>
                </a:avLst>
              </a:prstGeom>
              <a:solidFill>
                <a:srgbClr val="FFFFFF"/>
              </a:solidFill>
              <a:ln w="25400" cap="flat">
                <a:solidFill>
                  <a:srgbClr val="7B219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3" name="Line">
                <a:extLst>
                  <a:ext uri="{FF2B5EF4-FFF2-40B4-BE49-F238E27FC236}">
                    <a16:creationId xmlns:a16="http://schemas.microsoft.com/office/drawing/2014/main" id="{3473A8A6-C93B-4DB9-B89E-57F0E4982E24}"/>
                  </a:ext>
                </a:extLst>
              </p:cNvPr>
              <p:cNvSpPr/>
              <p:nvPr/>
            </p:nvSpPr>
            <p:spPr>
              <a:xfrm>
                <a:off x="330998" y="124720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64" name="Line">
                <a:extLst>
                  <a:ext uri="{FF2B5EF4-FFF2-40B4-BE49-F238E27FC236}">
                    <a16:creationId xmlns:a16="http://schemas.microsoft.com/office/drawing/2014/main" id="{1E9261BE-6291-430E-A705-A0FE7B8748ED}"/>
                  </a:ext>
                </a:extLst>
              </p:cNvPr>
              <p:cNvSpPr/>
              <p:nvPr/>
            </p:nvSpPr>
            <p:spPr>
              <a:xfrm>
                <a:off x="330998" y="374001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65" name="Line">
                <a:extLst>
                  <a:ext uri="{FF2B5EF4-FFF2-40B4-BE49-F238E27FC236}">
                    <a16:creationId xmlns:a16="http://schemas.microsoft.com/office/drawing/2014/main" id="{FB42CAD8-5DC3-4FB0-B1D3-75DB639D0799}"/>
                  </a:ext>
                </a:extLst>
              </p:cNvPr>
              <p:cNvSpPr/>
              <p:nvPr/>
            </p:nvSpPr>
            <p:spPr>
              <a:xfrm>
                <a:off x="1130432" y="124720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66" name="Line">
                <a:extLst>
                  <a:ext uri="{FF2B5EF4-FFF2-40B4-BE49-F238E27FC236}">
                    <a16:creationId xmlns:a16="http://schemas.microsoft.com/office/drawing/2014/main" id="{CEA6A47D-8F82-4DAD-B9A3-12BA0BDF3BFB}"/>
                  </a:ext>
                </a:extLst>
              </p:cNvPr>
              <p:cNvSpPr/>
              <p:nvPr/>
            </p:nvSpPr>
            <p:spPr>
              <a:xfrm>
                <a:off x="1130432" y="76466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67" name="Line">
                <a:extLst>
                  <a:ext uri="{FF2B5EF4-FFF2-40B4-BE49-F238E27FC236}">
                    <a16:creationId xmlns:a16="http://schemas.microsoft.com/office/drawing/2014/main" id="{8D338F85-A117-4C59-BEF5-3B803163DAC6}"/>
                  </a:ext>
                </a:extLst>
              </p:cNvPr>
              <p:cNvSpPr/>
              <p:nvPr/>
            </p:nvSpPr>
            <p:spPr>
              <a:xfrm>
                <a:off x="1130432" y="32225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E324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68" name="Line">
                <a:extLst>
                  <a:ext uri="{FF2B5EF4-FFF2-40B4-BE49-F238E27FC236}">
                    <a16:creationId xmlns:a16="http://schemas.microsoft.com/office/drawing/2014/main" id="{5A4FAA20-F55B-4FCF-87B6-925788F1819B}"/>
                  </a:ext>
                </a:extLst>
              </p:cNvPr>
              <p:cNvSpPr/>
              <p:nvPr/>
            </p:nvSpPr>
            <p:spPr>
              <a:xfrm>
                <a:off x="1130432" y="606855"/>
                <a:ext cx="534091" cy="1"/>
              </a:xfrm>
              <a:prstGeom prst="line">
                <a:avLst/>
              </a:prstGeom>
              <a:noFill/>
              <a:ln w="381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0" name="Line">
                <a:extLst>
                  <a:ext uri="{FF2B5EF4-FFF2-40B4-BE49-F238E27FC236}">
                    <a16:creationId xmlns:a16="http://schemas.microsoft.com/office/drawing/2014/main" id="{C67BBDDE-B9E5-436E-B046-AE1B389F2274}"/>
                  </a:ext>
                </a:extLst>
              </p:cNvPr>
              <p:cNvSpPr/>
              <p:nvPr/>
            </p:nvSpPr>
            <p:spPr>
              <a:xfrm flipH="1">
                <a:off x="867595" y="82933"/>
                <a:ext cx="265641" cy="29107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1" name="Line">
                <a:extLst>
                  <a:ext uri="{FF2B5EF4-FFF2-40B4-BE49-F238E27FC236}">
                    <a16:creationId xmlns:a16="http://schemas.microsoft.com/office/drawing/2014/main" id="{B0150FD2-67DF-4FDA-9071-A4A026B95C86}"/>
                  </a:ext>
                </a:extLst>
              </p:cNvPr>
              <p:cNvSpPr/>
              <p:nvPr/>
            </p:nvSpPr>
            <p:spPr>
              <a:xfrm flipH="1">
                <a:off x="872908" y="322255"/>
                <a:ext cx="249704" cy="5174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2" name="Line">
                <a:extLst>
                  <a:ext uri="{FF2B5EF4-FFF2-40B4-BE49-F238E27FC236}">
                    <a16:creationId xmlns:a16="http://schemas.microsoft.com/office/drawing/2014/main" id="{21BA1405-15A0-444F-AE8A-0EB96AB21BD4}"/>
                  </a:ext>
                </a:extLst>
              </p:cNvPr>
              <p:cNvSpPr/>
              <p:nvPr/>
            </p:nvSpPr>
            <p:spPr>
              <a:xfrm flipH="1" flipV="1">
                <a:off x="872909" y="374001"/>
                <a:ext cx="255018" cy="23932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3" name="Line">
                <a:extLst>
                  <a:ext uri="{FF2B5EF4-FFF2-40B4-BE49-F238E27FC236}">
                    <a16:creationId xmlns:a16="http://schemas.microsoft.com/office/drawing/2014/main" id="{57A4D7CF-F13B-49D4-8F34-B161A2DE71AD}"/>
                  </a:ext>
                </a:extLst>
              </p:cNvPr>
              <p:cNvSpPr/>
              <p:nvPr/>
            </p:nvSpPr>
            <p:spPr>
              <a:xfrm flipH="1">
                <a:off x="872907" y="1247205"/>
                <a:ext cx="249705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4" name="Line">
                <a:extLst>
                  <a:ext uri="{FF2B5EF4-FFF2-40B4-BE49-F238E27FC236}">
                    <a16:creationId xmlns:a16="http://schemas.microsoft.com/office/drawing/2014/main" id="{4AA3D337-735F-4CD1-BC3F-1F4D1E1EFC2F}"/>
                  </a:ext>
                </a:extLst>
              </p:cNvPr>
              <p:cNvSpPr/>
              <p:nvPr/>
            </p:nvSpPr>
            <p:spPr>
              <a:xfrm flipH="1">
                <a:off x="1228870" y="626259"/>
                <a:ext cx="1" cy="614477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5" name="Line">
                <a:extLst>
                  <a:ext uri="{FF2B5EF4-FFF2-40B4-BE49-F238E27FC236}">
                    <a16:creationId xmlns:a16="http://schemas.microsoft.com/office/drawing/2014/main" id="{0512DBE0-85CA-43E2-B0D7-1A3643248DE0}"/>
                  </a:ext>
                </a:extLst>
              </p:cNvPr>
              <p:cNvSpPr/>
              <p:nvPr/>
            </p:nvSpPr>
            <p:spPr>
              <a:xfrm flipH="1" flipV="1">
                <a:off x="872909" y="374001"/>
                <a:ext cx="255018" cy="23932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6" name="Line">
                <a:extLst>
                  <a:ext uri="{FF2B5EF4-FFF2-40B4-BE49-F238E27FC236}">
                    <a16:creationId xmlns:a16="http://schemas.microsoft.com/office/drawing/2014/main" id="{1DFB5423-6D8C-47F4-A01E-2CE8150D7E2F}"/>
                  </a:ext>
                </a:extLst>
              </p:cNvPr>
              <p:cNvSpPr/>
              <p:nvPr/>
            </p:nvSpPr>
            <p:spPr>
              <a:xfrm flipH="1">
                <a:off x="1404193" y="348129"/>
                <a:ext cx="1" cy="892608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7" name="Line">
                <a:extLst>
                  <a:ext uri="{FF2B5EF4-FFF2-40B4-BE49-F238E27FC236}">
                    <a16:creationId xmlns:a16="http://schemas.microsoft.com/office/drawing/2014/main" id="{9BF0A269-36CA-402E-886E-77875E494E38}"/>
                  </a:ext>
                </a:extLst>
              </p:cNvPr>
              <p:cNvSpPr/>
              <p:nvPr/>
            </p:nvSpPr>
            <p:spPr>
              <a:xfrm flipH="1">
                <a:off x="1552953" y="89402"/>
                <a:ext cx="1" cy="1151335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8" name="Line">
                <a:extLst>
                  <a:ext uri="{FF2B5EF4-FFF2-40B4-BE49-F238E27FC236}">
                    <a16:creationId xmlns:a16="http://schemas.microsoft.com/office/drawing/2014/main" id="{140CB6A0-5731-41AD-9072-433B94330FAB}"/>
                  </a:ext>
                </a:extLst>
              </p:cNvPr>
              <p:cNvSpPr/>
              <p:nvPr/>
            </p:nvSpPr>
            <p:spPr>
              <a:xfrm flipH="1">
                <a:off x="596641" y="374001"/>
                <a:ext cx="1" cy="860267"/>
              </a:xfrm>
              <a:prstGeom prst="line">
                <a:avLst/>
              </a:prstGeom>
              <a:noFill/>
              <a:ln w="38100" cap="flat">
                <a:solidFill>
                  <a:srgbClr val="0042A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9" name="J=0">
                <a:extLst>
                  <a:ext uri="{FF2B5EF4-FFF2-40B4-BE49-F238E27FC236}">
                    <a16:creationId xmlns:a16="http://schemas.microsoft.com/office/drawing/2014/main" id="{07B9A7A0-FEC4-4742-809A-0C9E6551EF87}"/>
                  </a:ext>
                </a:extLst>
              </p:cNvPr>
              <p:cNvSpPr/>
              <p:nvPr/>
            </p:nvSpPr>
            <p:spPr>
              <a:xfrm>
                <a:off x="0" y="874061"/>
                <a:ext cx="609600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J=0</a:t>
                </a:r>
              </a:p>
            </p:txBody>
          </p:sp>
          <p:sp>
            <p:nvSpPr>
              <p:cNvPr id="81" name="J=1">
                <a:extLst>
                  <a:ext uri="{FF2B5EF4-FFF2-40B4-BE49-F238E27FC236}">
                    <a16:creationId xmlns:a16="http://schemas.microsoft.com/office/drawing/2014/main" id="{6F76343C-8598-4DCF-9ED4-44C9B6CEC872}"/>
                  </a:ext>
                </a:extLst>
              </p:cNvPr>
              <p:cNvSpPr/>
              <p:nvPr/>
            </p:nvSpPr>
            <p:spPr>
              <a:xfrm>
                <a:off x="0" y="287105"/>
                <a:ext cx="609600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J=1</a:t>
                </a:r>
              </a:p>
            </p:txBody>
          </p:sp>
          <p:sp>
            <p:nvSpPr>
              <p:cNvPr id="83" name="Oblate">
                <a:extLst>
                  <a:ext uri="{FF2B5EF4-FFF2-40B4-BE49-F238E27FC236}">
                    <a16:creationId xmlns:a16="http://schemas.microsoft.com/office/drawing/2014/main" id="{56F5308C-CB3E-47B7-B1F7-AACBDBC50AF3}"/>
                  </a:ext>
                </a:extLst>
              </p:cNvPr>
              <p:cNvSpPr/>
              <p:nvPr/>
            </p:nvSpPr>
            <p:spPr>
              <a:xfrm>
                <a:off x="420605" y="1322580"/>
                <a:ext cx="1143001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/>
                  <a:t>Oblate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BB7398EE-9354-4F4D-85DA-ADA11B6DA653}"/>
              </a:ext>
            </a:extLst>
          </p:cNvPr>
          <p:cNvSpPr txBox="1"/>
          <p:nvPr/>
        </p:nvSpPr>
        <p:spPr>
          <a:xfrm>
            <a:off x="1572528" y="3639516"/>
            <a:ext cx="420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 </a:t>
            </a:r>
            <a:r>
              <a:rPr lang="fi-FI" dirty="0" err="1"/>
              <a:t>peaks</a:t>
            </a:r>
            <a:r>
              <a:rPr lang="fi-FI" dirty="0"/>
              <a:t> </a:t>
            </a:r>
            <a:r>
              <a:rPr lang="fi-FI" dirty="0" err="1"/>
              <a:t>maximum</a:t>
            </a:r>
            <a:r>
              <a:rPr lang="fi-FI" dirty="0"/>
              <a:t> for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nuclear</a:t>
            </a:r>
            <a:r>
              <a:rPr lang="fi-FI" dirty="0"/>
              <a:t> </a:t>
            </a:r>
            <a:r>
              <a:rPr lang="fi-FI" dirty="0" err="1"/>
              <a:t>state</a:t>
            </a:r>
            <a:endParaRPr lang="fi-FI" dirty="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80A06F24-8DA2-417E-974E-A789B8841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750" y="2213513"/>
            <a:ext cx="5427349" cy="35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565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F5E18D-4EA9-4897-904F-6CAC08462C72}"/>
              </a:ext>
            </a:extLst>
          </p:cNvPr>
          <p:cNvGrpSpPr/>
          <p:nvPr/>
        </p:nvGrpSpPr>
        <p:grpSpPr>
          <a:xfrm>
            <a:off x="1224000" y="515007"/>
            <a:ext cx="8773441" cy="5586744"/>
            <a:chOff x="2271206" y="1181845"/>
            <a:chExt cx="7726235" cy="4919905"/>
          </a:xfrm>
        </p:grpSpPr>
        <p:pic>
          <p:nvPicPr>
            <p:cNvPr id="2" name="yttriumspec.tiff" descr="yttriumspec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597274" y="-144223"/>
              <a:ext cx="4919905" cy="757204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72" name="Group 71"/>
            <p:cNvGrpSpPr/>
            <p:nvPr/>
          </p:nvGrpSpPr>
          <p:grpSpPr>
            <a:xfrm>
              <a:off x="2961540" y="1972235"/>
              <a:ext cx="7035901" cy="3505200"/>
              <a:chOff x="1437539" y="1972235"/>
              <a:chExt cx="7035901" cy="3505200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flipH="1" flipV="1">
                <a:off x="1437539" y="4392706"/>
                <a:ext cx="1162226" cy="1084729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V="1">
                <a:off x="2660923" y="3980328"/>
                <a:ext cx="3660869" cy="1497107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V="1">
                <a:off x="6658445" y="1972235"/>
                <a:ext cx="1814995" cy="266655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flipV="1">
                <a:off x="6321792" y="2357718"/>
                <a:ext cx="336653" cy="1652079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225B5-2E7C-4E39-AD40-EF317B54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2264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32080" y="274638"/>
            <a:ext cx="8065361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11" name="Suorakulmio 9"/>
          <p:cNvSpPr/>
          <p:nvPr/>
        </p:nvSpPr>
        <p:spPr>
          <a:xfrm>
            <a:off x="152400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754221" y="1146410"/>
            <a:ext cx="3760186" cy="5535085"/>
            <a:chOff x="5269823" y="1044121"/>
            <a:chExt cx="3504510" cy="5158724"/>
          </a:xfrm>
        </p:grpSpPr>
        <p:pic>
          <p:nvPicPr>
            <p:cNvPr id="53" name="Picture 4" descr="zr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779" r="11633" b="8424"/>
            <a:stretch/>
          </p:blipFill>
          <p:spPr bwMode="auto">
            <a:xfrm>
              <a:off x="5269823" y="1044121"/>
              <a:ext cx="3504510" cy="481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6106640" y="1291910"/>
              <a:ext cx="936501" cy="43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400" b="1" baseline="-25000" dirty="0">
                  <a:solidFill>
                    <a:srgbClr val="1D8DB0"/>
                  </a:solidFill>
                  <a:latin typeface="+mj-lt"/>
                </a:rPr>
                <a:t>40</a:t>
              </a:r>
              <a:r>
                <a:rPr lang="en-GB" sz="2400" b="1" dirty="0">
                  <a:solidFill>
                    <a:srgbClr val="1D8DB0"/>
                  </a:solidFill>
                  <a:latin typeface="+mj-lt"/>
                </a:rPr>
                <a:t>Zr</a:t>
              </a:r>
            </a:p>
          </p:txBody>
        </p:sp>
        <p:sp>
          <p:nvSpPr>
            <p:cNvPr id="55" name="Text Box 6"/>
            <p:cNvSpPr txBox="1">
              <a:spLocks noChangeArrowheads="1"/>
            </p:cNvSpPr>
            <p:nvPr/>
          </p:nvSpPr>
          <p:spPr bwMode="auto">
            <a:xfrm rot="19429174">
              <a:off x="6745187" y="4761936"/>
              <a:ext cx="935385" cy="31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1600" b="1" dirty="0">
                  <a:solidFill>
                    <a:srgbClr val="1D8DB0"/>
                  </a:solidFill>
                  <a:latin typeface="+mj-lt"/>
                  <a:cs typeface="Times New Roman" pitchFamily="18" charset="0"/>
                </a:rPr>
                <a:t>β</a:t>
              </a:r>
              <a:r>
                <a:rPr lang="en-GB" sz="1600" b="1" baseline="-25000" dirty="0">
                  <a:solidFill>
                    <a:srgbClr val="1D8DB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1D8DB0"/>
                  </a:solidFill>
                  <a:latin typeface="+mj-lt"/>
                </a:rPr>
                <a:t>=0.0</a:t>
              </a: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 rot="19429174">
              <a:off x="6298195" y="3634850"/>
              <a:ext cx="934269" cy="31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1600" b="1" dirty="0">
                  <a:solidFill>
                    <a:srgbClr val="1D8DB0"/>
                  </a:solidFill>
                  <a:latin typeface="+mj-lt"/>
                  <a:cs typeface="Times New Roman" pitchFamily="18" charset="0"/>
                </a:rPr>
                <a:t>β</a:t>
              </a:r>
              <a:r>
                <a:rPr lang="en-GB" sz="1600" b="1" baseline="-25000" dirty="0">
                  <a:solidFill>
                    <a:srgbClr val="1D8DB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1D8DB0"/>
                  </a:solidFill>
                  <a:latin typeface="+mj-lt"/>
                </a:rPr>
                <a:t>=0.3</a:t>
              </a:r>
            </a:p>
          </p:txBody>
        </p:sp>
        <p:sp>
          <p:nvSpPr>
            <p:cNvPr id="57" name="Text Box 9"/>
            <p:cNvSpPr txBox="1">
              <a:spLocks noChangeArrowheads="1"/>
            </p:cNvSpPr>
            <p:nvPr/>
          </p:nvSpPr>
          <p:spPr bwMode="auto">
            <a:xfrm rot="19429174">
              <a:off x="6367500" y="2628395"/>
              <a:ext cx="935385" cy="31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1600" b="1" dirty="0">
                  <a:solidFill>
                    <a:srgbClr val="1D8DB0"/>
                  </a:solidFill>
                  <a:latin typeface="+mj-lt"/>
                  <a:cs typeface="Times New Roman" pitchFamily="18" charset="0"/>
                </a:rPr>
                <a:t>β</a:t>
              </a:r>
              <a:r>
                <a:rPr lang="en-GB" sz="1600" b="1" baseline="-25000" dirty="0">
                  <a:solidFill>
                    <a:srgbClr val="1D8DB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1D8DB0"/>
                  </a:solidFill>
                  <a:latin typeface="+mj-lt"/>
                </a:rPr>
                <a:t>=0.4</a:t>
              </a:r>
            </a:p>
          </p:txBody>
        </p:sp>
        <p:sp>
          <p:nvSpPr>
            <p:cNvPr id="58" name="Line 25"/>
            <p:cNvSpPr>
              <a:spLocks noChangeShapeType="1"/>
            </p:cNvSpPr>
            <p:nvPr/>
          </p:nvSpPr>
          <p:spPr bwMode="auto">
            <a:xfrm flipV="1">
              <a:off x="6749168" y="5068185"/>
              <a:ext cx="16161" cy="8093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388" tIns="45694" rIns="91388" bIns="45694"/>
            <a:lstStyle/>
            <a:p>
              <a:pPr algn="l">
                <a:defRPr/>
              </a:pPr>
              <a:endParaRPr lang="en-GB" sz="1000" dirty="0">
                <a:solidFill>
                  <a:srgbClr val="1D8DB0"/>
                </a:solidFill>
                <a:latin typeface="+mj-lt"/>
              </a:endParaRPr>
            </a:p>
          </p:txBody>
        </p:sp>
        <p:sp>
          <p:nvSpPr>
            <p:cNvPr id="59" name="Text Box 26"/>
            <p:cNvSpPr txBox="1">
              <a:spLocks noChangeArrowheads="1"/>
            </p:cNvSpPr>
            <p:nvPr/>
          </p:nvSpPr>
          <p:spPr bwMode="auto">
            <a:xfrm>
              <a:off x="6357774" y="5858675"/>
              <a:ext cx="2193755" cy="344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388" tIns="45694" rIns="91388" bIns="45694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GB" dirty="0">
                  <a:solidFill>
                    <a:schemeClr val="bg1"/>
                  </a:solidFill>
                  <a:latin typeface="+mj-lt"/>
                </a:rPr>
                <a:t>N=50 shell closure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9406016">
              <a:off x="5837931" y="2135976"/>
              <a:ext cx="1716798" cy="48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Droplet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model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isodeformation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lines</a:t>
              </a:r>
              <a:endParaRPr lang="fi-FI" sz="1400" dirty="0">
                <a:solidFill>
                  <a:srgbClr val="1D8DB0"/>
                </a:solidFill>
                <a:latin typeface="+mj-lt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520945D-386D-483C-90E0-4B3913C8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1D8DB0"/>
                </a:solidFill>
              </a:rPr>
              <a:t>What can we learn from the charge radii?</a:t>
            </a:r>
            <a:endParaRPr lang="LID4096" dirty="0">
              <a:solidFill>
                <a:srgbClr val="1D8DB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BF963-E489-4100-8212-48040ADB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68</a:t>
            </a:fld>
            <a:endParaRPr lang="nl-NL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D18E2A-43D5-4284-AEBD-14A7A673700B}"/>
              </a:ext>
            </a:extLst>
          </p:cNvPr>
          <p:cNvGrpSpPr/>
          <p:nvPr/>
        </p:nvGrpSpPr>
        <p:grpSpPr>
          <a:xfrm>
            <a:off x="4730966" y="719494"/>
            <a:ext cx="3008635" cy="5586744"/>
            <a:chOff x="2271206" y="1181845"/>
            <a:chExt cx="7726235" cy="4919905"/>
          </a:xfrm>
        </p:grpSpPr>
        <p:pic>
          <p:nvPicPr>
            <p:cNvPr id="35" name="yttriumspec.tiff" descr="yttriumspec.tiff">
              <a:extLst>
                <a:ext uri="{FF2B5EF4-FFF2-40B4-BE49-F238E27FC236}">
                  <a16:creationId xmlns:a16="http://schemas.microsoft.com/office/drawing/2014/main" id="{466A07AC-1A9F-410B-B5FC-EE4CB7AD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597274" y="-144223"/>
              <a:ext cx="4919905" cy="757204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54BBE2-B369-48D2-BDEE-969A89294F83}"/>
                </a:ext>
              </a:extLst>
            </p:cNvPr>
            <p:cNvGrpSpPr/>
            <p:nvPr/>
          </p:nvGrpSpPr>
          <p:grpSpPr>
            <a:xfrm>
              <a:off x="2961540" y="1972235"/>
              <a:ext cx="7035901" cy="3505200"/>
              <a:chOff x="1437539" y="1972235"/>
              <a:chExt cx="7035901" cy="3505200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595164B0-44FF-453E-B561-F9D427071CFD}"/>
                  </a:ext>
                </a:extLst>
              </p:cNvPr>
              <p:cNvCxnSpPr/>
              <p:nvPr/>
            </p:nvCxnSpPr>
            <p:spPr>
              <a:xfrm flipH="1" flipV="1">
                <a:off x="1437539" y="4392706"/>
                <a:ext cx="1162226" cy="1084729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E1CB1B6-1074-45E8-AE71-541A7131D49D}"/>
                  </a:ext>
                </a:extLst>
              </p:cNvPr>
              <p:cNvCxnSpPr/>
              <p:nvPr/>
            </p:nvCxnSpPr>
            <p:spPr>
              <a:xfrm flipV="1">
                <a:off x="2660923" y="3980328"/>
                <a:ext cx="3660869" cy="1497107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87F7AC17-F62F-4B8C-B2C9-FF55AFF59A55}"/>
                  </a:ext>
                </a:extLst>
              </p:cNvPr>
              <p:cNvCxnSpPr/>
              <p:nvPr/>
            </p:nvCxnSpPr>
            <p:spPr>
              <a:xfrm flipV="1">
                <a:off x="6658445" y="1972235"/>
                <a:ext cx="1814995" cy="266655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0B9D5B0-36CA-46A5-BFA6-A0AA63B7A8F3}"/>
                  </a:ext>
                </a:extLst>
              </p:cNvPr>
              <p:cNvCxnSpPr/>
              <p:nvPr/>
            </p:nvCxnSpPr>
            <p:spPr>
              <a:xfrm flipV="1">
                <a:off x="6321792" y="2357718"/>
                <a:ext cx="336653" cy="1652079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727339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C29BBA-32D5-495F-B57A-8105287B9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7560411" cy="4464000"/>
          </a:xfrm>
        </p:spPr>
        <p:txBody>
          <a:bodyPr>
            <a:normAutofit/>
          </a:bodyPr>
          <a:lstStyle/>
          <a:p>
            <a:r>
              <a:rPr lang="fi-FI" sz="2000" dirty="0">
                <a:solidFill>
                  <a:srgbClr val="1D8DB0"/>
                </a:solidFill>
              </a:rPr>
              <a:t>From a simple droplet model approach – we can expand a deformed charge distribution in terms of spherical harmonics.</a:t>
            </a:r>
          </a:p>
          <a:p>
            <a:endParaRPr lang="LID4096" sz="2000" dirty="0">
              <a:solidFill>
                <a:srgbClr val="1D8DB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2080" y="274638"/>
            <a:ext cx="8065361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11" name="Suorakulmio 9"/>
          <p:cNvSpPr/>
          <p:nvPr/>
        </p:nvSpPr>
        <p:spPr>
          <a:xfrm>
            <a:off x="152400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153788" y="2359144"/>
          <a:ext cx="3846480" cy="97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a" r:id="rId3" imgW="1803240" imgH="457200" progId="Equation.3">
                  <p:embed/>
                </p:oleObj>
              </mc:Choice>
              <mc:Fallback>
                <p:oleObj name="Kaava" r:id="rId3" imgW="1803240" imgH="457200" progId="Equation.3">
                  <p:embed/>
                  <p:pic>
                    <p:nvPicPr>
                      <p:cNvPr id="43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3788" y="2359144"/>
                        <a:ext cx="3846480" cy="979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887733" y="3400549"/>
            <a:ext cx="4823176" cy="2097753"/>
            <a:chOff x="497333" y="3529811"/>
            <a:chExt cx="4823176" cy="2097753"/>
          </a:xfrm>
        </p:grpSpPr>
        <p:sp>
          <p:nvSpPr>
            <p:cNvPr id="25" name="Oval 24"/>
            <p:cNvSpPr/>
            <p:nvPr/>
          </p:nvSpPr>
          <p:spPr>
            <a:xfrm>
              <a:off x="2659703" y="4271995"/>
              <a:ext cx="610312" cy="66525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+mj-lt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97333" y="3529811"/>
              <a:ext cx="4823176" cy="2097753"/>
              <a:chOff x="492457" y="3175552"/>
              <a:chExt cx="4823176" cy="2097753"/>
            </a:xfrm>
          </p:grpSpPr>
          <p:sp>
            <p:nvSpPr>
              <p:cNvPr id="46" name="Text Box 11"/>
              <p:cNvSpPr txBox="1">
                <a:spLocks noChangeArrowheads="1"/>
              </p:cNvSpPr>
              <p:nvPr/>
            </p:nvSpPr>
            <p:spPr bwMode="auto">
              <a:xfrm>
                <a:off x="533293" y="4934803"/>
                <a:ext cx="4782340" cy="338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388" tIns="45694" rIns="91388" bIns="45694"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GB" sz="1600" dirty="0">
                    <a:solidFill>
                      <a:srgbClr val="1D8DB0"/>
                    </a:solidFill>
                    <a:latin typeface="+mj-lt"/>
                  </a:rPr>
                  <a:t>Radius of spherical nucleus of the same volume</a:t>
                </a:r>
              </a:p>
            </p:txBody>
          </p:sp>
          <p:sp>
            <p:nvSpPr>
              <p:cNvPr id="47" name="Text Box 13"/>
              <p:cNvSpPr txBox="1">
                <a:spLocks noChangeArrowheads="1"/>
              </p:cNvSpPr>
              <p:nvPr/>
            </p:nvSpPr>
            <p:spPr bwMode="auto">
              <a:xfrm>
                <a:off x="578553" y="3175552"/>
                <a:ext cx="4454995" cy="338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388" tIns="45694" rIns="91388" bIns="45694"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GB" sz="1600" dirty="0">
                    <a:solidFill>
                      <a:srgbClr val="FF0000"/>
                    </a:solidFill>
                    <a:latin typeface="+mj-lt"/>
                  </a:rPr>
                  <a:t>Quadrupole deformation </a:t>
                </a:r>
                <a:r>
                  <a:rPr lang="en-GB" sz="1600" dirty="0">
                    <a:solidFill>
                      <a:srgbClr val="1D8DB0"/>
                    </a:solidFill>
                    <a:latin typeface="+mj-lt"/>
                  </a:rPr>
                  <a:t>parameter (shape)</a:t>
                </a:r>
              </a:p>
            </p:txBody>
          </p:sp>
          <p:sp>
            <p:nvSpPr>
              <p:cNvPr id="48" name="Line 14"/>
              <p:cNvSpPr>
                <a:spLocks noChangeShapeType="1"/>
              </p:cNvSpPr>
              <p:nvPr/>
            </p:nvSpPr>
            <p:spPr bwMode="auto">
              <a:xfrm>
                <a:off x="2619375" y="3526075"/>
                <a:ext cx="296366" cy="4997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1388" tIns="45694" rIns="91388" bIns="45694"/>
              <a:lstStyle/>
              <a:p>
                <a:pPr algn="l">
                  <a:defRPr/>
                </a:pPr>
                <a:endParaRPr lang="en-GB" sz="1000" dirty="0">
                  <a:latin typeface="+mj-lt"/>
                </a:endParaRPr>
              </a:p>
            </p:txBody>
          </p:sp>
          <p:sp>
            <p:nvSpPr>
              <p:cNvPr id="49" name="Line 12"/>
              <p:cNvSpPr>
                <a:spLocks noChangeShapeType="1"/>
              </p:cNvSpPr>
              <p:nvPr/>
            </p:nvSpPr>
            <p:spPr bwMode="auto">
              <a:xfrm flipH="1" flipV="1">
                <a:off x="1505164" y="4504510"/>
                <a:ext cx="60250" cy="4396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1388" tIns="45694" rIns="91388" bIns="45694"/>
              <a:lstStyle/>
              <a:p>
                <a:pPr algn="l">
                  <a:defRPr/>
                </a:pPr>
                <a:endParaRPr lang="en-GB" sz="1000" dirty="0">
                  <a:latin typeface="+mj-lt"/>
                </a:endParaRPr>
              </a:p>
            </p:txBody>
          </p:sp>
          <p:graphicFrame>
            <p:nvGraphicFramePr>
              <p:cNvPr id="50" name="Object 49"/>
              <p:cNvGraphicFramePr>
                <a:graphicFrameLocks noChangeAspect="1"/>
              </p:cNvGraphicFramePr>
              <p:nvPr/>
            </p:nvGraphicFramePr>
            <p:xfrm>
              <a:off x="492457" y="3874920"/>
              <a:ext cx="4068762" cy="7508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Kaava" r:id="rId5" imgW="2349360" imgH="431640" progId="Equation.3">
                      <p:embed/>
                    </p:oleObj>
                  </mc:Choice>
                  <mc:Fallback>
                    <p:oleObj name="Kaava" r:id="rId5" imgW="2349360" imgH="431640" progId="Equation.3">
                      <p:embed/>
                      <p:pic>
                        <p:nvPicPr>
                          <p:cNvPr id="50" name="Object 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457" y="3874920"/>
                            <a:ext cx="4068762" cy="7508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" name="Oval 50"/>
            <p:cNvSpPr/>
            <p:nvPr/>
          </p:nvSpPr>
          <p:spPr>
            <a:xfrm>
              <a:off x="1204884" y="4277304"/>
              <a:ext cx="610312" cy="66525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754221" y="1146410"/>
            <a:ext cx="3760186" cy="5535085"/>
            <a:chOff x="5269823" y="1044121"/>
            <a:chExt cx="3504510" cy="5158724"/>
          </a:xfrm>
        </p:grpSpPr>
        <p:pic>
          <p:nvPicPr>
            <p:cNvPr id="53" name="Picture 4" descr="zr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779" r="11633" b="8424"/>
            <a:stretch/>
          </p:blipFill>
          <p:spPr bwMode="auto">
            <a:xfrm>
              <a:off x="5269823" y="1044121"/>
              <a:ext cx="3504510" cy="481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6106640" y="1291910"/>
              <a:ext cx="936501" cy="43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400" b="1" baseline="-25000" dirty="0">
                  <a:solidFill>
                    <a:srgbClr val="1D8DB0"/>
                  </a:solidFill>
                  <a:latin typeface="+mj-lt"/>
                </a:rPr>
                <a:t>40</a:t>
              </a:r>
              <a:r>
                <a:rPr lang="en-GB" sz="2400" b="1" dirty="0">
                  <a:solidFill>
                    <a:srgbClr val="1D8DB0"/>
                  </a:solidFill>
                  <a:latin typeface="+mj-lt"/>
                </a:rPr>
                <a:t>Zr</a:t>
              </a:r>
            </a:p>
          </p:txBody>
        </p:sp>
        <p:sp>
          <p:nvSpPr>
            <p:cNvPr id="55" name="Text Box 6"/>
            <p:cNvSpPr txBox="1">
              <a:spLocks noChangeArrowheads="1"/>
            </p:cNvSpPr>
            <p:nvPr/>
          </p:nvSpPr>
          <p:spPr bwMode="auto">
            <a:xfrm rot="19429174">
              <a:off x="6745187" y="4761936"/>
              <a:ext cx="935385" cy="31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1600" b="1" dirty="0">
                  <a:solidFill>
                    <a:srgbClr val="1D8DB0"/>
                  </a:solidFill>
                  <a:latin typeface="+mj-lt"/>
                  <a:cs typeface="Times New Roman" pitchFamily="18" charset="0"/>
                </a:rPr>
                <a:t>β</a:t>
              </a:r>
              <a:r>
                <a:rPr lang="en-GB" sz="1600" b="1" baseline="-25000" dirty="0">
                  <a:solidFill>
                    <a:srgbClr val="1D8DB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1D8DB0"/>
                  </a:solidFill>
                  <a:latin typeface="+mj-lt"/>
                </a:rPr>
                <a:t>=0.0</a:t>
              </a: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 rot="19429174">
              <a:off x="6298195" y="3634850"/>
              <a:ext cx="934269" cy="31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1600" b="1" dirty="0">
                  <a:solidFill>
                    <a:srgbClr val="1D8DB0"/>
                  </a:solidFill>
                  <a:latin typeface="+mj-lt"/>
                  <a:cs typeface="Times New Roman" pitchFamily="18" charset="0"/>
                </a:rPr>
                <a:t>β</a:t>
              </a:r>
              <a:r>
                <a:rPr lang="en-GB" sz="1600" b="1" baseline="-25000" dirty="0">
                  <a:solidFill>
                    <a:srgbClr val="1D8DB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1D8DB0"/>
                  </a:solidFill>
                  <a:latin typeface="+mj-lt"/>
                </a:rPr>
                <a:t>=0.3</a:t>
              </a:r>
            </a:p>
          </p:txBody>
        </p:sp>
        <p:sp>
          <p:nvSpPr>
            <p:cNvPr id="57" name="Text Box 9"/>
            <p:cNvSpPr txBox="1">
              <a:spLocks noChangeArrowheads="1"/>
            </p:cNvSpPr>
            <p:nvPr/>
          </p:nvSpPr>
          <p:spPr bwMode="auto">
            <a:xfrm rot="19429174">
              <a:off x="6367500" y="2628395"/>
              <a:ext cx="935385" cy="31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1600" b="1" dirty="0">
                  <a:solidFill>
                    <a:srgbClr val="1D8DB0"/>
                  </a:solidFill>
                  <a:latin typeface="+mj-lt"/>
                  <a:cs typeface="Times New Roman" pitchFamily="18" charset="0"/>
                </a:rPr>
                <a:t>β</a:t>
              </a:r>
              <a:r>
                <a:rPr lang="en-GB" sz="1600" b="1" baseline="-25000" dirty="0">
                  <a:solidFill>
                    <a:srgbClr val="1D8DB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1D8DB0"/>
                  </a:solidFill>
                  <a:latin typeface="+mj-lt"/>
                </a:rPr>
                <a:t>=0.4</a:t>
              </a:r>
            </a:p>
          </p:txBody>
        </p:sp>
        <p:sp>
          <p:nvSpPr>
            <p:cNvPr id="58" name="Line 25"/>
            <p:cNvSpPr>
              <a:spLocks noChangeShapeType="1"/>
            </p:cNvSpPr>
            <p:nvPr/>
          </p:nvSpPr>
          <p:spPr bwMode="auto">
            <a:xfrm flipV="1">
              <a:off x="6749168" y="5068185"/>
              <a:ext cx="16161" cy="8093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388" tIns="45694" rIns="91388" bIns="45694"/>
            <a:lstStyle/>
            <a:p>
              <a:pPr algn="l">
                <a:defRPr/>
              </a:pPr>
              <a:endParaRPr lang="en-GB" sz="1000" dirty="0">
                <a:solidFill>
                  <a:srgbClr val="1D8DB0"/>
                </a:solidFill>
                <a:latin typeface="+mj-lt"/>
              </a:endParaRPr>
            </a:p>
          </p:txBody>
        </p:sp>
        <p:sp>
          <p:nvSpPr>
            <p:cNvPr id="59" name="Text Box 26"/>
            <p:cNvSpPr txBox="1">
              <a:spLocks noChangeArrowheads="1"/>
            </p:cNvSpPr>
            <p:nvPr/>
          </p:nvSpPr>
          <p:spPr bwMode="auto">
            <a:xfrm>
              <a:off x="6357774" y="5858675"/>
              <a:ext cx="2193755" cy="344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388" tIns="45694" rIns="91388" bIns="45694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GB" dirty="0">
                  <a:solidFill>
                    <a:schemeClr val="bg1"/>
                  </a:solidFill>
                  <a:latin typeface="+mj-lt"/>
                </a:rPr>
                <a:t>N=50 shell closure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9406016">
              <a:off x="5837931" y="2135976"/>
              <a:ext cx="1716798" cy="48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Droplet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model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isodeformation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lines</a:t>
              </a:r>
              <a:endParaRPr lang="fi-FI" sz="1400" dirty="0">
                <a:solidFill>
                  <a:srgbClr val="1D8DB0"/>
                </a:solidFill>
                <a:latin typeface="+mj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0503" y="6337582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Note</a:t>
            </a:r>
            <a:r>
              <a:rPr lang="fi-FI" dirty="0">
                <a:solidFill>
                  <a:schemeClr val="bg1"/>
                </a:solidFill>
              </a:rPr>
              <a:t>: </a:t>
            </a:r>
            <a:r>
              <a:rPr lang="fi-FI" dirty="0" err="1">
                <a:solidFill>
                  <a:schemeClr val="bg1"/>
                </a:solidFill>
              </a:rPr>
              <a:t>the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sign</a:t>
            </a:r>
            <a:r>
              <a:rPr lang="fi-FI" dirty="0">
                <a:solidFill>
                  <a:schemeClr val="bg1"/>
                </a:solidFill>
              </a:rPr>
              <a:t> of </a:t>
            </a:r>
            <a:r>
              <a:rPr lang="fi-FI" dirty="0" err="1">
                <a:solidFill>
                  <a:schemeClr val="bg1"/>
                </a:solidFill>
              </a:rPr>
              <a:t>the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deformation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cannot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be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obtained</a:t>
            </a:r>
            <a:r>
              <a:rPr lang="fi-FI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20945D-386D-483C-90E0-4B3913C8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1D8DB0"/>
                </a:solidFill>
              </a:rPr>
              <a:t>What can we learn from the charge radii?</a:t>
            </a:r>
            <a:endParaRPr lang="LID4096" dirty="0">
              <a:solidFill>
                <a:srgbClr val="1D8DB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BF963-E489-4100-8212-48040ADB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6505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BAF37E-EFC5-4B11-A5C9-6F9F085F7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057556" cy="4464000"/>
          </a:xfrm>
        </p:spPr>
        <p:txBody>
          <a:bodyPr>
            <a:normAutofit/>
          </a:bodyPr>
          <a:lstStyle/>
          <a:p>
            <a:r>
              <a:rPr lang="en-US" sz="2000" dirty="0"/>
              <a:t>Different elements have different absorption lines, because they have a different (quantum) structure</a:t>
            </a:r>
          </a:p>
          <a:p>
            <a:r>
              <a:rPr lang="en-US" sz="2000" dirty="0"/>
              <a:t>Every dark line corresponds to a transition between two bound states of the atom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CEE49-3064-48EA-B8EB-642B5D79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0485CA-AB9F-4F5F-9DDE-DDC4A955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the atom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D1E908-91DB-4140-BD75-646A7BA5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0" y="182586"/>
            <a:ext cx="6058746" cy="6468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F37527-88B0-4507-AD0A-14E29EB18EAA}"/>
              </a:ext>
            </a:extLst>
          </p:cNvPr>
          <p:cNvSpPr txBox="1"/>
          <p:nvPr/>
        </p:nvSpPr>
        <p:spPr>
          <a:xfrm>
            <a:off x="7136075" y="1656000"/>
            <a:ext cx="460094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addition to the quantum number</a:t>
            </a:r>
            <a:br>
              <a:rPr lang="en-US" sz="2000" dirty="0"/>
            </a:br>
            <a:r>
              <a:rPr lang="en-US" sz="2000" i="1" dirty="0"/>
              <a:t>n, </a:t>
            </a:r>
            <a:r>
              <a:rPr lang="en-US" sz="2000" dirty="0"/>
              <a:t>electrons have an </a:t>
            </a:r>
            <a:br>
              <a:rPr lang="en-US" sz="2000" dirty="0"/>
            </a:br>
            <a:r>
              <a:rPr lang="en-US" sz="2000" dirty="0"/>
              <a:t>orbital and intrinsic angular momentum</a:t>
            </a:r>
            <a:br>
              <a:rPr lang="en-US" sz="2000" dirty="0"/>
            </a:br>
            <a:r>
              <a:rPr lang="en-US" sz="2000" dirty="0"/>
              <a:t>L and S, for a total spin of J = L + S</a:t>
            </a:r>
          </a:p>
          <a:p>
            <a:endParaRPr lang="en-US" sz="2000" dirty="0"/>
          </a:p>
          <a:p>
            <a:r>
              <a:rPr lang="en-US" sz="2000" dirty="0"/>
              <a:t>Spectroscopy ‘slang’: </a:t>
            </a:r>
            <a:br>
              <a:rPr lang="en-US" sz="2000" dirty="0"/>
            </a:br>
            <a:r>
              <a:rPr lang="en-US" sz="2000" dirty="0"/>
              <a:t>orbital: s, p, d, f, …</a:t>
            </a:r>
          </a:p>
          <a:p>
            <a:r>
              <a:rPr lang="en-US" sz="2000" dirty="0"/>
              <a:t>Intrinsic: ‘up’ and ‘down’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8346899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225B5-2E7C-4E39-AD40-EF317B54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70</a:t>
            </a:fld>
            <a:endParaRPr lang="nl-NL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F4B17B-C5DE-44FA-81B7-1C7B61D0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8" y="1068137"/>
            <a:ext cx="5427349" cy="355784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B992F5-EF22-4472-8D91-086D8A952EAD}"/>
              </a:ext>
            </a:extLst>
          </p:cNvPr>
          <p:cNvGrpSpPr/>
          <p:nvPr/>
        </p:nvGrpSpPr>
        <p:grpSpPr>
          <a:xfrm>
            <a:off x="7041452" y="467680"/>
            <a:ext cx="3760186" cy="5535085"/>
            <a:chOff x="5269823" y="1044121"/>
            <a:chExt cx="3504510" cy="5158724"/>
          </a:xfrm>
        </p:grpSpPr>
        <p:pic>
          <p:nvPicPr>
            <p:cNvPr id="22" name="Picture 4" descr="zrt">
              <a:extLst>
                <a:ext uri="{FF2B5EF4-FFF2-40B4-BE49-F238E27FC236}">
                  <a16:creationId xmlns:a16="http://schemas.microsoft.com/office/drawing/2014/main" id="{E1C733C7-9ED9-4D7E-8F19-05CFF65D51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779" r="11633" b="8424"/>
            <a:stretch/>
          </p:blipFill>
          <p:spPr bwMode="auto">
            <a:xfrm>
              <a:off x="5269823" y="1044121"/>
              <a:ext cx="3504510" cy="481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5">
              <a:extLst>
                <a:ext uri="{FF2B5EF4-FFF2-40B4-BE49-F238E27FC236}">
                  <a16:creationId xmlns:a16="http://schemas.microsoft.com/office/drawing/2014/main" id="{E829E9BF-FC0A-45F6-B7E5-FB5EF6415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6640" y="1291910"/>
              <a:ext cx="936501" cy="43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400" b="1" baseline="-25000" dirty="0">
                  <a:solidFill>
                    <a:srgbClr val="1D8DB0"/>
                  </a:solidFill>
                  <a:latin typeface="+mj-lt"/>
                </a:rPr>
                <a:t>40</a:t>
              </a:r>
              <a:r>
                <a:rPr lang="en-GB" sz="2400" b="1" dirty="0">
                  <a:solidFill>
                    <a:srgbClr val="1D8DB0"/>
                  </a:solidFill>
                  <a:latin typeface="+mj-lt"/>
                </a:rPr>
                <a:t>Zr</a:t>
              </a:r>
            </a:p>
          </p:txBody>
        </p:sp>
        <p:sp>
          <p:nvSpPr>
            <p:cNvPr id="24" name="Text Box 6">
              <a:extLst>
                <a:ext uri="{FF2B5EF4-FFF2-40B4-BE49-F238E27FC236}">
                  <a16:creationId xmlns:a16="http://schemas.microsoft.com/office/drawing/2014/main" id="{8B2464C3-C944-4748-A838-D91C647AB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29174">
              <a:off x="6745187" y="4761936"/>
              <a:ext cx="935385" cy="31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1600" b="1" dirty="0">
                  <a:solidFill>
                    <a:srgbClr val="1D8DB0"/>
                  </a:solidFill>
                  <a:latin typeface="+mj-lt"/>
                  <a:cs typeface="Times New Roman" pitchFamily="18" charset="0"/>
                </a:rPr>
                <a:t>β</a:t>
              </a:r>
              <a:r>
                <a:rPr lang="en-GB" sz="1600" b="1" baseline="-25000" dirty="0">
                  <a:solidFill>
                    <a:srgbClr val="1D8DB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1D8DB0"/>
                  </a:solidFill>
                  <a:latin typeface="+mj-lt"/>
                </a:rPr>
                <a:t>=0.0</a:t>
              </a:r>
            </a:p>
          </p:txBody>
        </p:sp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B5009F87-561C-4B7B-B5AB-B30EE6C5C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29174">
              <a:off x="6298195" y="3634850"/>
              <a:ext cx="934269" cy="31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1600" b="1" dirty="0">
                  <a:solidFill>
                    <a:srgbClr val="1D8DB0"/>
                  </a:solidFill>
                  <a:latin typeface="+mj-lt"/>
                  <a:cs typeface="Times New Roman" pitchFamily="18" charset="0"/>
                </a:rPr>
                <a:t>β</a:t>
              </a:r>
              <a:r>
                <a:rPr lang="en-GB" sz="1600" b="1" baseline="-25000" dirty="0">
                  <a:solidFill>
                    <a:srgbClr val="1D8DB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1D8DB0"/>
                  </a:solidFill>
                  <a:latin typeface="+mj-lt"/>
                </a:rPr>
                <a:t>=0.3</a:t>
              </a:r>
            </a:p>
          </p:txBody>
        </p:sp>
        <p:sp>
          <p:nvSpPr>
            <p:cNvPr id="26" name="Text Box 9">
              <a:extLst>
                <a:ext uri="{FF2B5EF4-FFF2-40B4-BE49-F238E27FC236}">
                  <a16:creationId xmlns:a16="http://schemas.microsoft.com/office/drawing/2014/main" id="{97173790-092C-456E-AACF-1B8F819D8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29174">
              <a:off x="6367500" y="2628395"/>
              <a:ext cx="935385" cy="31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88" tIns="45694" rIns="91388" bIns="4569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1600" b="1" dirty="0">
                  <a:solidFill>
                    <a:srgbClr val="1D8DB0"/>
                  </a:solidFill>
                  <a:latin typeface="+mj-lt"/>
                  <a:cs typeface="Times New Roman" pitchFamily="18" charset="0"/>
                </a:rPr>
                <a:t>β</a:t>
              </a:r>
              <a:r>
                <a:rPr lang="en-GB" sz="1600" b="1" baseline="-25000" dirty="0">
                  <a:solidFill>
                    <a:srgbClr val="1D8DB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1D8DB0"/>
                  </a:solidFill>
                  <a:latin typeface="+mj-lt"/>
                </a:rPr>
                <a:t>=0.4</a:t>
              </a: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DA15BA52-0B49-4A2A-B5DB-1DB97CB4E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7774" y="5858675"/>
              <a:ext cx="2193755" cy="344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388" tIns="45694" rIns="91388" bIns="45694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GB" dirty="0">
                  <a:solidFill>
                    <a:schemeClr val="bg1"/>
                  </a:solidFill>
                  <a:latin typeface="+mj-lt"/>
                </a:rPr>
                <a:t>N=50 shell closure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E30DAC-7058-4B03-91DB-DC0FA31CFEE9}"/>
                </a:ext>
              </a:extLst>
            </p:cNvPr>
            <p:cNvSpPr txBox="1"/>
            <p:nvPr/>
          </p:nvSpPr>
          <p:spPr>
            <a:xfrm rot="19406016">
              <a:off x="5837931" y="2135976"/>
              <a:ext cx="1716798" cy="48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Droplet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model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isodeformation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lines</a:t>
              </a:r>
              <a:endParaRPr lang="fi-FI" sz="1400" dirty="0">
                <a:solidFill>
                  <a:srgbClr val="1D8DB0"/>
                </a:solidFill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050470-9DEB-42D2-80D8-EFA466820294}"/>
              </a:ext>
            </a:extLst>
          </p:cNvPr>
          <p:cNvGrpSpPr/>
          <p:nvPr/>
        </p:nvGrpSpPr>
        <p:grpSpPr>
          <a:xfrm>
            <a:off x="7191603" y="5523909"/>
            <a:ext cx="4068762" cy="750887"/>
            <a:chOff x="497333" y="4229179"/>
            <a:chExt cx="4068762" cy="75088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5C78AEA-B740-4255-A175-6F03F6291633}"/>
                </a:ext>
              </a:extLst>
            </p:cNvPr>
            <p:cNvSpPr/>
            <p:nvPr/>
          </p:nvSpPr>
          <p:spPr>
            <a:xfrm>
              <a:off x="2659703" y="4271995"/>
              <a:ext cx="610312" cy="66525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aphicFrame>
          <p:nvGraphicFramePr>
            <p:cNvPr id="38" name="Object 37">
              <a:extLst>
                <a:ext uri="{FF2B5EF4-FFF2-40B4-BE49-F238E27FC236}">
                  <a16:creationId xmlns:a16="http://schemas.microsoft.com/office/drawing/2014/main" id="{63AE98C9-D459-473C-AA0F-53163DC89B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7333" y="4229179"/>
            <a:ext cx="4068762" cy="750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Kaava" r:id="rId5" imgW="2349360" imgH="431640" progId="Equation.3">
                    <p:embed/>
                  </p:oleObj>
                </mc:Choice>
                <mc:Fallback>
                  <p:oleObj name="Kaava" r:id="rId5" imgW="2349360" imgH="431640" progId="Equation.3">
                    <p:embed/>
                    <p:pic>
                      <p:nvPicPr>
                        <p:cNvPr id="38" name="Object 37">
                          <a:extLst>
                            <a:ext uri="{FF2B5EF4-FFF2-40B4-BE49-F238E27FC236}">
                              <a16:creationId xmlns:a16="http://schemas.microsoft.com/office/drawing/2014/main" id="{63AE98C9-D459-473C-AA0F-53163DC89B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333" y="4229179"/>
                          <a:ext cx="4068762" cy="75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557AE14-E9C6-4CE7-A733-4E277FDE3BA6}"/>
                </a:ext>
              </a:extLst>
            </p:cNvPr>
            <p:cNvSpPr/>
            <p:nvPr/>
          </p:nvSpPr>
          <p:spPr>
            <a:xfrm>
              <a:off x="1204884" y="4277304"/>
              <a:ext cx="610312" cy="66525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39" name="Picture 9">
            <a:extLst>
              <a:ext uri="{FF2B5EF4-FFF2-40B4-BE49-F238E27FC236}">
                <a16:creationId xmlns:a16="http://schemas.microsoft.com/office/drawing/2014/main" id="{B919224D-47F1-46DD-B835-1ADBFBB87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29" y="4745331"/>
            <a:ext cx="4027511" cy="888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733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orakulmio 9"/>
          <p:cNvSpPr/>
          <p:nvPr/>
        </p:nvSpPr>
        <p:spPr>
          <a:xfrm>
            <a:off x="152400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1D8DB0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75F5FB-27B3-40CF-9502-98B87FF9AE90}"/>
              </a:ext>
            </a:extLst>
          </p:cNvPr>
          <p:cNvGrpSpPr/>
          <p:nvPr/>
        </p:nvGrpSpPr>
        <p:grpSpPr>
          <a:xfrm>
            <a:off x="1524000" y="306104"/>
            <a:ext cx="9559158" cy="5828294"/>
            <a:chOff x="523617" y="1592442"/>
            <a:chExt cx="7828634" cy="4773180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17" y="1592442"/>
              <a:ext cx="6821615" cy="477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452701" y="1903486"/>
              <a:ext cx="1889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Ru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(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only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stable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isotopes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)</a:t>
              </a:r>
              <a:endParaRPr lang="en-US" sz="1400" dirty="0">
                <a:solidFill>
                  <a:srgbClr val="1D8DB0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23420" y="3345828"/>
              <a:ext cx="22381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Due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to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increase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in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mean-</a:t>
              </a:r>
              <a:endParaRPr lang="fi-FI" sz="1400" dirty="0">
                <a:solidFill>
                  <a:srgbClr val="1D8DB0"/>
                </a:solidFill>
                <a:latin typeface="+mj-lt"/>
              </a:endParaRPr>
            </a:p>
            <a:p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square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deformation</a:t>
              </a:r>
              <a:endParaRPr lang="en-US" sz="1400" dirty="0">
                <a:solidFill>
                  <a:srgbClr val="1D8DB0"/>
                </a:solidFill>
                <a:latin typeface="+mj-lt"/>
              </a:endParaRPr>
            </a:p>
          </p:txBody>
        </p:sp>
        <p:cxnSp>
          <p:nvCxnSpPr>
            <p:cNvPr id="9" name="Straight Arrow Connector 8"/>
            <p:cNvCxnSpPr>
              <a:stCxn id="23" idx="2"/>
            </p:cNvCxnSpPr>
            <p:nvPr/>
          </p:nvCxnSpPr>
          <p:spPr>
            <a:xfrm>
              <a:off x="2842476" y="3869049"/>
              <a:ext cx="196218" cy="96433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794236" y="2165097"/>
              <a:ext cx="1095375" cy="28575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75260" y="5494732"/>
              <a:ext cx="1662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N=50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shell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closure</a:t>
              </a:r>
              <a:endParaRPr lang="fi-FI" sz="1400" dirty="0">
                <a:solidFill>
                  <a:srgbClr val="1D8DB0"/>
                </a:solidFill>
                <a:latin typeface="+mj-lt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4270486" y="5329831"/>
              <a:ext cx="401707" cy="16205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549547" y="5184111"/>
              <a:ext cx="1795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N=60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shape</a:t>
              </a:r>
              <a:r>
                <a:rPr lang="fi-FI" sz="1400" dirty="0">
                  <a:solidFill>
                    <a:srgbClr val="1D8DB0"/>
                  </a:solidFill>
                  <a:latin typeface="+mj-lt"/>
                </a:rPr>
                <a:t> </a:t>
              </a:r>
              <a:r>
                <a:rPr lang="fi-FI" sz="1400" dirty="0" err="1">
                  <a:solidFill>
                    <a:srgbClr val="1D8DB0"/>
                  </a:solidFill>
                  <a:latin typeface="+mj-lt"/>
                </a:rPr>
                <a:t>change</a:t>
              </a:r>
              <a:endParaRPr lang="fi-FI" sz="1400" dirty="0">
                <a:solidFill>
                  <a:srgbClr val="1D8DB0"/>
                </a:solidFill>
                <a:latin typeface="+mj-lt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6186230" y="4193922"/>
              <a:ext cx="171638" cy="97320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186955" y="2159927"/>
              <a:ext cx="0" cy="918786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33337" y="2426706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b="1" dirty="0">
                  <a:solidFill>
                    <a:srgbClr val="1D8DB0"/>
                  </a:solidFill>
                  <a:latin typeface="+mj-lt"/>
                </a:rPr>
                <a:t>JYFL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405166" y="2518639"/>
              <a:ext cx="2811539" cy="395958"/>
              <a:chOff x="3195521" y="2265418"/>
              <a:chExt cx="2811539" cy="395958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195521" y="2353599"/>
                <a:ext cx="18892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400" baseline="30000" dirty="0">
                    <a:solidFill>
                      <a:srgbClr val="1D8DB0"/>
                    </a:solidFill>
                    <a:latin typeface="+mj-lt"/>
                  </a:rPr>
                  <a:t>97-99</a:t>
                </a:r>
                <a:r>
                  <a:rPr lang="fi-FI" sz="1400" dirty="0">
                    <a:solidFill>
                      <a:srgbClr val="1D8DB0"/>
                    </a:solidFill>
                    <a:latin typeface="+mj-lt"/>
                  </a:rPr>
                  <a:t>Tc (U-</a:t>
                </a:r>
                <a:r>
                  <a:rPr lang="fi-FI" sz="1400" dirty="0" err="1">
                    <a:solidFill>
                      <a:srgbClr val="1D8DB0"/>
                    </a:solidFill>
                    <a:latin typeface="+mj-lt"/>
                  </a:rPr>
                  <a:t>Mainz</a:t>
                </a:r>
                <a:r>
                  <a:rPr lang="fi-FI" sz="1400" dirty="0">
                    <a:solidFill>
                      <a:srgbClr val="1D8DB0"/>
                    </a:solidFill>
                    <a:latin typeface="+mj-lt"/>
                  </a:rPr>
                  <a:t>)</a:t>
                </a:r>
                <a:r>
                  <a:rPr lang="en-US" sz="1400" dirty="0">
                    <a:solidFill>
                      <a:srgbClr val="1D8DB0"/>
                    </a:solidFill>
                    <a:latin typeface="+mj-lt"/>
                  </a:rPr>
                  <a:t>*</a:t>
                </a:r>
                <a:endParaRPr lang="fi-FI" sz="1400" dirty="0">
                  <a:solidFill>
                    <a:srgbClr val="1D8DB0"/>
                  </a:solidFill>
                  <a:latin typeface="+mj-lt"/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V="1">
                <a:off x="4790400" y="2265418"/>
                <a:ext cx="1216660" cy="21911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/>
            <p:cNvCxnSpPr/>
            <p:nvPr/>
          </p:nvCxnSpPr>
          <p:spPr>
            <a:xfrm>
              <a:off x="7178792" y="3387738"/>
              <a:ext cx="1" cy="1225212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308375" y="3789667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b="1" dirty="0">
                  <a:solidFill>
                    <a:srgbClr val="1D8DB0"/>
                  </a:solidFill>
                  <a:latin typeface="+mj-lt"/>
                </a:rPr>
                <a:t>ISOLDE</a:t>
              </a:r>
            </a:p>
          </p:txBody>
        </p:sp>
        <p:sp>
          <p:nvSpPr>
            <p:cNvPr id="42" name="Text Box 26"/>
            <p:cNvSpPr txBox="1">
              <a:spLocks noChangeArrowheads="1"/>
            </p:cNvSpPr>
            <p:nvPr/>
          </p:nvSpPr>
          <p:spPr bwMode="auto">
            <a:xfrm>
              <a:off x="2015935" y="5436365"/>
              <a:ext cx="1646043" cy="307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388" tIns="45694" rIns="91388" bIns="45694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GB" sz="1400" i="1" dirty="0">
                  <a:solidFill>
                    <a:srgbClr val="1D8DB0"/>
                  </a:solidFill>
                  <a:latin typeface="+mj-lt"/>
                </a:rPr>
                <a:t>N</a:t>
              </a:r>
              <a:r>
                <a:rPr lang="en-GB" sz="1400" dirty="0">
                  <a:solidFill>
                    <a:srgbClr val="1D8DB0"/>
                  </a:solidFill>
                  <a:latin typeface="+mj-lt"/>
                </a:rPr>
                <a:t>=</a:t>
              </a:r>
              <a:r>
                <a:rPr lang="en-GB" sz="1400" i="1" dirty="0">
                  <a:solidFill>
                    <a:srgbClr val="1D8DB0"/>
                  </a:solidFill>
                  <a:latin typeface="+mj-lt"/>
                </a:rPr>
                <a:t>Z</a:t>
              </a:r>
              <a:r>
                <a:rPr lang="en-GB" sz="1400" dirty="0">
                  <a:solidFill>
                    <a:srgbClr val="1D8DB0"/>
                  </a:solidFill>
                  <a:latin typeface="+mj-lt"/>
                </a:rPr>
                <a:t>=36 (</a:t>
              </a:r>
              <a:r>
                <a:rPr lang="en-GB" sz="1400" baseline="30000" dirty="0">
                  <a:solidFill>
                    <a:srgbClr val="1D8DB0"/>
                  </a:solidFill>
                  <a:latin typeface="+mj-lt"/>
                </a:rPr>
                <a:t>72</a:t>
              </a:r>
              <a:r>
                <a:rPr lang="en-GB" sz="1400" dirty="0">
                  <a:solidFill>
                    <a:srgbClr val="1D8DB0"/>
                  </a:solidFill>
                  <a:latin typeface="+mj-lt"/>
                </a:rPr>
                <a:t>Kr)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1664537" y="5407861"/>
              <a:ext cx="401707" cy="16205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E3698-0669-4CEA-A922-EA542E22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>
                <a:solidFill>
                  <a:srgbClr val="1D8DB0"/>
                </a:solidFill>
                <a:latin typeface="+mj-lt"/>
              </a:rPr>
              <a:t>71</a:t>
            </a:fld>
            <a:endParaRPr lang="nl-NL">
              <a:solidFill>
                <a:srgbClr val="1D8DB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84472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1932080" y="274638"/>
            <a:ext cx="7133543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3200" dirty="0">
              <a:solidFill>
                <a:srgbClr val="1D8DB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615423-C5FE-4C45-9EA9-4B89C90C413E}"/>
              </a:ext>
            </a:extLst>
          </p:cNvPr>
          <p:cNvGrpSpPr/>
          <p:nvPr/>
        </p:nvGrpSpPr>
        <p:grpSpPr>
          <a:xfrm>
            <a:off x="1524000" y="836612"/>
            <a:ext cx="9144000" cy="5889961"/>
            <a:chOff x="1524000" y="974175"/>
            <a:chExt cx="9144000" cy="58899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1" b="-1373"/>
            <a:stretch/>
          </p:blipFill>
          <p:spPr>
            <a:xfrm>
              <a:off x="2283124" y="1214498"/>
              <a:ext cx="7809966" cy="5325987"/>
            </a:xfrm>
            <a:prstGeom prst="rect">
              <a:avLst/>
            </a:prstGeom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113" y="1877990"/>
              <a:ext cx="3443377" cy="69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4402552" y="3413229"/>
              <a:ext cx="1795684" cy="2149078"/>
              <a:chOff x="2878552" y="3413229"/>
              <a:chExt cx="1795684" cy="214907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488036" y="3413229"/>
                <a:ext cx="1026814" cy="1019176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878552" y="5254530"/>
                <a:ext cx="17956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1400" dirty="0">
                    <a:latin typeface="Comic Sans MS" panose="030F0702030302020204" pitchFamily="66" charset="0"/>
                  </a:rPr>
                  <a:t>N=60 </a:t>
                </a:r>
                <a:r>
                  <a:rPr lang="fi-FI" sz="1400" dirty="0" err="1">
                    <a:latin typeface="Comic Sans MS" panose="030F0702030302020204" pitchFamily="66" charset="0"/>
                  </a:rPr>
                  <a:t>shape</a:t>
                </a:r>
                <a:r>
                  <a:rPr lang="fi-FI" sz="1400" dirty="0">
                    <a:latin typeface="Comic Sans MS" panose="030F0702030302020204" pitchFamily="66" charset="0"/>
                  </a:rPr>
                  <a:t> </a:t>
                </a:r>
                <a:r>
                  <a:rPr lang="fi-FI" sz="1400" dirty="0" err="1">
                    <a:latin typeface="Comic Sans MS" panose="030F0702030302020204" pitchFamily="66" charset="0"/>
                  </a:rPr>
                  <a:t>change</a:t>
                </a:r>
                <a:endParaRPr lang="fi-FI" sz="1400" dirty="0"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3673545" y="4432406"/>
                <a:ext cx="144785" cy="800098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3374356" y="974175"/>
              <a:ext cx="6668015" cy="4501435"/>
              <a:chOff x="1850355" y="974174"/>
              <a:chExt cx="6668015" cy="450143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354561" y="974174"/>
                <a:ext cx="579139" cy="2648605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850355" y="4556229"/>
                <a:ext cx="17347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1400" dirty="0">
                    <a:latin typeface="Comic Sans MS" panose="030F0702030302020204" pitchFamily="66" charset="0"/>
                  </a:rPr>
                  <a:t>N=50 </a:t>
                </a:r>
                <a:r>
                  <a:rPr lang="fi-FI" sz="1400" dirty="0" err="1">
                    <a:latin typeface="Comic Sans MS" panose="030F0702030302020204" pitchFamily="66" charset="0"/>
                  </a:rPr>
                  <a:t>shell</a:t>
                </a:r>
                <a:r>
                  <a:rPr lang="fi-FI" sz="1400" dirty="0">
                    <a:latin typeface="Comic Sans MS" panose="030F0702030302020204" pitchFamily="66" charset="0"/>
                  </a:rPr>
                  <a:t> </a:t>
                </a:r>
                <a:r>
                  <a:rPr lang="fi-FI" sz="1400" dirty="0" err="1">
                    <a:latin typeface="Comic Sans MS" panose="030F0702030302020204" pitchFamily="66" charset="0"/>
                  </a:rPr>
                  <a:t>closure</a:t>
                </a:r>
                <a:endParaRPr lang="fi-FI" sz="1400" dirty="0"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2354561" y="3660880"/>
                <a:ext cx="289569" cy="895349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250411" y="3636848"/>
                <a:ext cx="369589" cy="1838761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783600" y="2703208"/>
                <a:ext cx="17347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1400" dirty="0">
                    <a:latin typeface="Comic Sans MS" panose="030F0702030302020204" pitchFamily="66" charset="0"/>
                  </a:rPr>
                  <a:t>N=82 </a:t>
                </a:r>
                <a:r>
                  <a:rPr lang="fi-FI" sz="1400" dirty="0" err="1">
                    <a:latin typeface="Comic Sans MS" panose="030F0702030302020204" pitchFamily="66" charset="0"/>
                  </a:rPr>
                  <a:t>shell</a:t>
                </a:r>
                <a:r>
                  <a:rPr lang="fi-FI" sz="1400" dirty="0">
                    <a:latin typeface="Comic Sans MS" panose="030F0702030302020204" pitchFamily="66" charset="0"/>
                  </a:rPr>
                  <a:t> </a:t>
                </a:r>
                <a:r>
                  <a:rPr lang="fi-FI" sz="1400" dirty="0" err="1">
                    <a:latin typeface="Comic Sans MS" panose="030F0702030302020204" pitchFamily="66" charset="0"/>
                  </a:rPr>
                  <a:t>closure</a:t>
                </a:r>
                <a:endParaRPr lang="fi-FI" sz="1400" dirty="0"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H="1">
                <a:off x="7447845" y="3010985"/>
                <a:ext cx="203140" cy="64491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 rot="18274078">
              <a:off x="5858675" y="582299"/>
              <a:ext cx="579139" cy="3889059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73999" y="1505629"/>
              <a:ext cx="8883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400" dirty="0" err="1">
                  <a:latin typeface="Comic Sans MS" panose="030F0702030302020204" pitchFamily="66" charset="0"/>
                </a:rPr>
                <a:t>Pd</a:t>
              </a:r>
              <a:r>
                <a:rPr lang="fi-FI" sz="1400" dirty="0">
                  <a:latin typeface="Comic Sans MS" panose="030F0702030302020204" pitchFamily="66" charset="0"/>
                </a:rPr>
                <a:t> to Sn</a:t>
              </a:r>
            </a:p>
          </p:txBody>
        </p:sp>
        <p:sp>
          <p:nvSpPr>
            <p:cNvPr id="28" name="Suorakulmio 9"/>
            <p:cNvSpPr/>
            <p:nvPr/>
          </p:nvSpPr>
          <p:spPr>
            <a:xfrm>
              <a:off x="1524000" y="6540486"/>
              <a:ext cx="9144000" cy="3236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Eronen et al., PPNP 91 (2016) 259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623A4-5808-42A5-B454-196F361F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72</a:t>
            </a:fld>
            <a:endParaRPr lang="nl-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72DC34-37D4-4B0E-85C3-E66475B0D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-150804"/>
            <a:ext cx="11041200" cy="1152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rgbClr val="1D8DB0"/>
                </a:solidFill>
              </a:rPr>
              <a:t>Complementarity: the nuclear mass surface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954414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_plot4_old_data_only_betalin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2" y="914400"/>
            <a:ext cx="7315200" cy="5029200"/>
          </a:xfrm>
          <a:prstGeom prst="rect">
            <a:avLst/>
          </a:prstGeom>
        </p:spPr>
      </p:pic>
      <p:pic>
        <p:nvPicPr>
          <p:cNvPr id="12" name="Picture 11" descr="Hg_plot4_old_data_BEFORE_1972Bonn_with_betalin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10" y="914400"/>
            <a:ext cx="7315200" cy="5029200"/>
          </a:xfrm>
          <a:prstGeom prst="rect">
            <a:avLst/>
          </a:prstGeom>
        </p:spPr>
      </p:pic>
      <p:pic>
        <p:nvPicPr>
          <p:cNvPr id="5" name="Picture 4" descr="Hg_plot4_old_data1972Bonn_with_betalin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2" y="914400"/>
            <a:ext cx="7315200" cy="502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02465" y="4825236"/>
            <a:ext cx="145537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data in 1972</a:t>
            </a:r>
          </a:p>
        </p:txBody>
      </p:sp>
      <p:pic>
        <p:nvPicPr>
          <p:cNvPr id="7" name="Picture 6" descr="Hg_plot4_old_data1977Kuhl_with_betaline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2" y="914400"/>
            <a:ext cx="7315200" cy="502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54865" y="4977636"/>
            <a:ext cx="145537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data in 1977</a:t>
            </a:r>
          </a:p>
        </p:txBody>
      </p:sp>
      <p:pic>
        <p:nvPicPr>
          <p:cNvPr id="9" name="Picture 8" descr="Hg_plot4_old_data_with_betalin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2" y="914400"/>
            <a:ext cx="7315200" cy="50292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07265" y="4869160"/>
            <a:ext cx="145537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data in 1986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33" t="21706" r="27592" b="2686"/>
          <a:stretch/>
        </p:blipFill>
        <p:spPr>
          <a:xfrm>
            <a:off x="6992685" y="2996953"/>
            <a:ext cx="1130300" cy="11205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05" t="11671" r="-6880" b="-5077"/>
          <a:stretch/>
        </p:blipFill>
        <p:spPr>
          <a:xfrm>
            <a:off x="2998614" y="1615356"/>
            <a:ext cx="1130300" cy="13843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391570" y="365143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nl-BE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391570" y="4263306"/>
            <a:ext cx="1080120" cy="71433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uorakulmio 9"/>
          <p:cNvSpPr/>
          <p:nvPr/>
        </p:nvSpPr>
        <p:spPr>
          <a:xfrm>
            <a:off x="152400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8040" y="6212852"/>
            <a:ext cx="5538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Bonn et al., Phys. Lett. B 38 (1972) 308</a:t>
            </a:r>
            <a:endParaRPr lang="en-GB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38040" y="6472886"/>
            <a:ext cx="5538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Ulm et al., Z. Phys. A 325 (1986) 247 </a:t>
            </a:r>
            <a:endParaRPr lang="en-GB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71703" y="2996953"/>
            <a:ext cx="222349" cy="130081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8640871" y="1951673"/>
            <a:ext cx="194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/>
              <a:t>Huge</a:t>
            </a:r>
            <a:r>
              <a:rPr lang="fi-FI" sz="1600" dirty="0"/>
              <a:t> </a:t>
            </a:r>
            <a:r>
              <a:rPr lang="fi-FI" sz="1600" dirty="0" err="1"/>
              <a:t>increase</a:t>
            </a:r>
            <a:r>
              <a:rPr lang="fi-FI" sz="1600" dirty="0"/>
              <a:t> in</a:t>
            </a:r>
          </a:p>
          <a:p>
            <a:r>
              <a:rPr lang="fi-FI" sz="1600" dirty="0" err="1"/>
              <a:t>charge</a:t>
            </a:r>
            <a:r>
              <a:rPr lang="fi-FI" sz="1600" dirty="0"/>
              <a:t> radius </a:t>
            </a:r>
            <a:r>
              <a:rPr lang="fi-FI" sz="1600" dirty="0" err="1"/>
              <a:t>around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neutron</a:t>
            </a:r>
            <a:r>
              <a:rPr lang="fi-FI" sz="1600" dirty="0"/>
              <a:t> </a:t>
            </a:r>
            <a:r>
              <a:rPr lang="fi-FI" sz="1600" dirty="0" err="1"/>
              <a:t>mid-shell</a:t>
            </a:r>
            <a:r>
              <a:rPr lang="fi-FI" sz="1600" dirty="0"/>
              <a:t> (N=104);</a:t>
            </a:r>
          </a:p>
          <a:p>
            <a:endParaRPr lang="fi-FI" sz="1600" dirty="0"/>
          </a:p>
          <a:p>
            <a:r>
              <a:rPr lang="fi-FI" sz="1600" baseline="30000" dirty="0"/>
              <a:t>181,183,185</a:t>
            </a:r>
            <a:r>
              <a:rPr lang="fi-FI" sz="1600" dirty="0"/>
              <a:t>Hg</a:t>
            </a:r>
          </a:p>
          <a:p>
            <a:endParaRPr lang="fi-FI" sz="1600" dirty="0"/>
          </a:p>
          <a:p>
            <a:r>
              <a:rPr lang="fi-FI" sz="1600" dirty="0" err="1"/>
              <a:t>Shape</a:t>
            </a:r>
            <a:r>
              <a:rPr lang="fi-FI" sz="1600" dirty="0"/>
              <a:t> </a:t>
            </a:r>
            <a:r>
              <a:rPr lang="fi-FI" sz="1600" dirty="0" err="1"/>
              <a:t>coexistence</a:t>
            </a:r>
            <a:r>
              <a:rPr lang="fi-FI" sz="1600" dirty="0"/>
              <a:t> </a:t>
            </a:r>
            <a:r>
              <a:rPr lang="fi-FI" sz="1600" dirty="0" err="1"/>
              <a:t>established</a:t>
            </a:r>
            <a:r>
              <a:rPr lang="fi-FI" sz="1600" dirty="0"/>
              <a:t> in </a:t>
            </a:r>
            <a:r>
              <a:rPr lang="fi-FI" sz="1600" baseline="30000" dirty="0"/>
              <a:t>185</a:t>
            </a:r>
            <a:r>
              <a:rPr lang="fi-FI" sz="1600" dirty="0"/>
              <a:t>Hg!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D80F18-A103-417F-BA6F-C955C611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73</a:t>
            </a:fld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E91C0D-AEA1-41AE-B9F6-2FD365649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1D8DB0"/>
                </a:solidFill>
              </a:rPr>
              <a:t>Staggering in the charge radii of Hg isotopes</a:t>
            </a:r>
            <a:endParaRPr lang="LID4096" dirty="0">
              <a:solidFill>
                <a:srgbClr val="1D8D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7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/>
      <p:bldP spid="6" grpId="0" animBg="1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g_plot4_with_betalin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48633"/>
            <a:ext cx="7315200" cy="5029200"/>
          </a:xfrm>
          <a:prstGeom prst="rect">
            <a:avLst/>
          </a:prstGeom>
        </p:spPr>
      </p:pic>
      <p:sp>
        <p:nvSpPr>
          <p:cNvPr id="4" name="Suorakulmio 9"/>
          <p:cNvSpPr/>
          <p:nvPr/>
        </p:nvSpPr>
        <p:spPr>
          <a:xfrm>
            <a:off x="152400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3690" y="4459469"/>
            <a:ext cx="185178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Data since 1986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0239" y="4071345"/>
            <a:ext cx="139012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New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4000" y="6393224"/>
            <a:ext cx="8193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Marsh et al., Nature Phys. 14 (2018) 1163, S. </a:t>
            </a:r>
            <a:r>
              <a:rPr lang="en-GB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Sels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C 99 (2019) 044306</a:t>
            </a:r>
            <a:endParaRPr lang="en-GB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274423" y="4540557"/>
            <a:ext cx="644436" cy="872971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4779" y="5388264"/>
            <a:ext cx="4479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>
                <a:solidFill>
                  <a:srgbClr val="1D8DB0"/>
                </a:solidFill>
                <a:latin typeface="+mj-lt"/>
              </a:rPr>
              <a:t>End-point</a:t>
            </a:r>
            <a:r>
              <a:rPr lang="fi-FI" sz="1600" dirty="0">
                <a:solidFill>
                  <a:srgbClr val="1D8DB0"/>
                </a:solidFill>
                <a:latin typeface="+mj-lt"/>
              </a:rPr>
              <a:t> of </a:t>
            </a:r>
            <a:r>
              <a:rPr lang="fi-FI" sz="1600" dirty="0" err="1">
                <a:solidFill>
                  <a:srgbClr val="1D8DB0"/>
                </a:solidFill>
                <a:latin typeface="+mj-lt"/>
              </a:rPr>
              <a:t>staggering</a:t>
            </a:r>
            <a:r>
              <a:rPr lang="fi-FI" sz="1600" dirty="0">
                <a:solidFill>
                  <a:srgbClr val="1D8DB0"/>
                </a:solidFill>
                <a:latin typeface="+mj-lt"/>
              </a:rPr>
              <a:t> </a:t>
            </a:r>
            <a:r>
              <a:rPr lang="fi-FI" sz="1600" dirty="0" err="1">
                <a:solidFill>
                  <a:srgbClr val="1D8DB0"/>
                </a:solidFill>
                <a:latin typeface="+mj-lt"/>
              </a:rPr>
              <a:t>observed</a:t>
            </a:r>
            <a:r>
              <a:rPr lang="fi-FI" sz="1600" dirty="0">
                <a:solidFill>
                  <a:srgbClr val="1D8DB0"/>
                </a:solidFill>
                <a:latin typeface="+mj-lt"/>
              </a:rPr>
              <a:t>, </a:t>
            </a:r>
            <a:r>
              <a:rPr lang="fi-FI" sz="1600" dirty="0" err="1">
                <a:solidFill>
                  <a:srgbClr val="1D8DB0"/>
                </a:solidFill>
                <a:latin typeface="+mj-lt"/>
              </a:rPr>
              <a:t>Hg</a:t>
            </a:r>
            <a:r>
              <a:rPr lang="fi-FI" sz="1600" dirty="0">
                <a:solidFill>
                  <a:srgbClr val="1D8DB0"/>
                </a:solidFill>
                <a:latin typeface="+mj-lt"/>
              </a:rPr>
              <a:t> </a:t>
            </a:r>
            <a:r>
              <a:rPr lang="fi-FI" sz="1600" dirty="0" err="1">
                <a:solidFill>
                  <a:srgbClr val="1D8DB0"/>
                </a:solidFill>
                <a:latin typeface="+mj-lt"/>
              </a:rPr>
              <a:t>isotopes</a:t>
            </a:r>
            <a:r>
              <a:rPr lang="fi-FI" sz="1600" dirty="0">
                <a:solidFill>
                  <a:srgbClr val="1D8DB0"/>
                </a:solidFill>
                <a:latin typeface="+mj-lt"/>
              </a:rPr>
              <a:t> </a:t>
            </a:r>
            <a:r>
              <a:rPr lang="fi-FI" sz="1600" dirty="0" err="1">
                <a:solidFill>
                  <a:srgbClr val="1D8DB0"/>
                </a:solidFill>
                <a:latin typeface="+mj-lt"/>
              </a:rPr>
              <a:t>return</a:t>
            </a:r>
            <a:r>
              <a:rPr lang="fi-FI" sz="1600" dirty="0">
                <a:solidFill>
                  <a:srgbClr val="1D8DB0"/>
                </a:solidFill>
                <a:latin typeface="+mj-lt"/>
              </a:rPr>
              <a:t> to </a:t>
            </a:r>
            <a:r>
              <a:rPr lang="fi-FI" sz="1600" dirty="0" err="1">
                <a:solidFill>
                  <a:srgbClr val="1D8DB0"/>
                </a:solidFill>
                <a:latin typeface="+mj-lt"/>
              </a:rPr>
              <a:t>more</a:t>
            </a:r>
            <a:r>
              <a:rPr lang="fi-FI" sz="1600" dirty="0">
                <a:solidFill>
                  <a:srgbClr val="1D8DB0"/>
                </a:solidFill>
                <a:latin typeface="+mj-lt"/>
              </a:rPr>
              <a:t> </a:t>
            </a:r>
            <a:r>
              <a:rPr lang="fi-FI" sz="1600" dirty="0" err="1">
                <a:solidFill>
                  <a:srgbClr val="1D8DB0"/>
                </a:solidFill>
                <a:latin typeface="+mj-lt"/>
              </a:rPr>
              <a:t>spherically-shaped</a:t>
            </a:r>
            <a:r>
              <a:rPr lang="fi-FI" sz="1600" dirty="0">
                <a:solidFill>
                  <a:srgbClr val="1D8DB0"/>
                </a:solidFill>
                <a:latin typeface="+mj-lt"/>
              </a:rPr>
              <a:t> </a:t>
            </a:r>
            <a:r>
              <a:rPr lang="fi-FI" sz="1600" dirty="0" err="1">
                <a:solidFill>
                  <a:srgbClr val="1D8DB0"/>
                </a:solidFill>
                <a:latin typeface="+mj-lt"/>
              </a:rPr>
              <a:t>trend</a:t>
            </a:r>
            <a:r>
              <a:rPr lang="fi-FI" sz="1600" dirty="0">
                <a:solidFill>
                  <a:srgbClr val="1D8DB0"/>
                </a:solidFill>
                <a:latin typeface="+mj-lt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77481-C5A4-4AF2-B2F3-4B4DC639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74</a:t>
            </a:fld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BEEC86-E905-482F-910E-8D60C4228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0"/>
            <a:ext cx="11041200" cy="1152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rgbClr val="1D8DB0"/>
                </a:solidFill>
              </a:rPr>
              <a:t>After 30 years of developments…</a:t>
            </a:r>
            <a:endParaRPr lang="LID4096" dirty="0">
              <a:solidFill>
                <a:srgbClr val="1D8DB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A0C17-4776-DBB6-20C1-A00D3D4D3397}"/>
              </a:ext>
            </a:extLst>
          </p:cNvPr>
          <p:cNvSpPr txBox="1"/>
          <p:nvPr/>
        </p:nvSpPr>
        <p:spPr>
          <a:xfrm>
            <a:off x="239894" y="2807871"/>
            <a:ext cx="2164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Production rate: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&lt;0.01 /s!!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D09A1E-D3BE-F9C2-149E-49D88D81B99B}"/>
              </a:ext>
            </a:extLst>
          </p:cNvPr>
          <p:cNvCxnSpPr>
            <a:cxnSpLocks/>
          </p:cNvCxnSpPr>
          <p:nvPr/>
        </p:nvCxnSpPr>
        <p:spPr>
          <a:xfrm flipH="1" flipV="1">
            <a:off x="1620326" y="3364916"/>
            <a:ext cx="1903459" cy="1175641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5111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D129C9-D744-4C5B-7804-5CB3EE73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001"/>
            <a:ext cx="10823376" cy="900000"/>
          </a:xfrm>
        </p:spPr>
        <p:txBody>
          <a:bodyPr anchor="ctr">
            <a:normAutofit/>
          </a:bodyPr>
          <a:lstStyle/>
          <a:p>
            <a:r>
              <a:rPr lang="en-GB" dirty="0"/>
              <a:t>Key points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08442-D01F-FBD6-79FF-990906F3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75</a:t>
            </a:fld>
            <a:endParaRPr lang="nl-NL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180AEC41-7B64-7F4D-63EA-2443F7947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048114"/>
              </p:ext>
            </p:extLst>
          </p:nvPr>
        </p:nvGraphicFramePr>
        <p:xfrm>
          <a:off x="720000" y="1349999"/>
          <a:ext cx="11112000" cy="44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25894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840DCB-CBA7-ABAA-542B-AF7A4923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</a:t>
            </a:r>
            <a:br>
              <a:rPr lang="en-GB" dirty="0"/>
            </a:br>
            <a:r>
              <a:rPr lang="en-GB" dirty="0"/>
              <a:t>Frontiers in laser spec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7F5AA-D187-6357-2F2B-1466422C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1003-DD7A-448A-9A72-A9C2DD6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76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200F3-17E2-BF69-E74F-AD88049DA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893DBE-273A-A7FE-1C66-64AEE7C04C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992934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699591" y="940253"/>
            <a:ext cx="5029210" cy="4281224"/>
            <a:chOff x="6699591" y="940253"/>
            <a:chExt cx="5029210" cy="4281224"/>
          </a:xfrm>
        </p:grpSpPr>
        <p:grpSp>
          <p:nvGrpSpPr>
            <p:cNvPr id="23" name="Group 22"/>
            <p:cNvGrpSpPr/>
            <p:nvPr/>
          </p:nvGrpSpPr>
          <p:grpSpPr>
            <a:xfrm>
              <a:off x="6699591" y="940253"/>
              <a:ext cx="5029210" cy="4281224"/>
              <a:chOff x="6699591" y="940253"/>
              <a:chExt cx="5029210" cy="428122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699591" y="1421087"/>
                <a:ext cx="5029210" cy="3621031"/>
                <a:chOff x="6699591" y="1421087"/>
                <a:chExt cx="5029210" cy="3621031"/>
              </a:xfrm>
            </p:grpSpPr>
            <p:pic>
              <p:nvPicPr>
                <p:cNvPr id="31" name="Content Placeholder 1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9591" y="1421087"/>
                  <a:ext cx="5029210" cy="3621031"/>
                </a:xfrm>
                <a:prstGeom prst="rect">
                  <a:avLst/>
                </a:prstGeom>
              </p:spPr>
            </p:pic>
            <p:sp>
              <p:nvSpPr>
                <p:cNvPr id="34" name="Oval 33"/>
                <p:cNvSpPr/>
                <p:nvPr/>
              </p:nvSpPr>
              <p:spPr>
                <a:xfrm>
                  <a:off x="10518449" y="2311592"/>
                  <a:ext cx="746459" cy="2084195"/>
                </a:xfrm>
                <a:prstGeom prst="ellipse">
                  <a:avLst/>
                </a:prstGeom>
                <a:noFill/>
                <a:ln w="38100">
                  <a:solidFill>
                    <a:srgbClr val="1F77B4">
                      <a:alpha val="60000"/>
                    </a:srgb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6892433" y="940253"/>
                <a:ext cx="25840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7F0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Predominantly collinear fast-beam experiments</a:t>
                </a:r>
                <a:endParaRPr lang="en-GB" dirty="0">
                  <a:solidFill>
                    <a:srgbClr val="FF7F0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087135" y="4575146"/>
                <a:ext cx="16090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F77B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In-source</a:t>
                </a:r>
                <a:br>
                  <a:rPr lang="en-US" dirty="0">
                    <a:solidFill>
                      <a:srgbClr val="1F77B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dirty="0">
                    <a:solidFill>
                      <a:srgbClr val="1F77B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experiments</a:t>
                </a:r>
                <a:endParaRPr lang="en-GB" dirty="0">
                  <a:solidFill>
                    <a:srgbClr val="1F77B4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9214196" y="1590833"/>
              <a:ext cx="1550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Status ~2010</a:t>
              </a:r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Optical spectroscopy for nuclear structure research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stock of where we are</a:t>
            </a:r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2395F9D-5C3E-48C3-A7C8-C37EA578B011}"/>
              </a:ext>
            </a:extLst>
          </p:cNvPr>
          <p:cNvSpPr/>
          <p:nvPr/>
        </p:nvSpPr>
        <p:spPr>
          <a:xfrm>
            <a:off x="7373389" y="2095837"/>
            <a:ext cx="1622144" cy="1456567"/>
          </a:xfrm>
          <a:prstGeom prst="ellipse">
            <a:avLst/>
          </a:prstGeom>
          <a:noFill/>
          <a:ln w="38100">
            <a:solidFill>
              <a:srgbClr val="FF7F0E">
                <a:alpha val="65882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1A28BD-ECCC-440F-9E0B-DD349D8D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3161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6699591" y="940253"/>
            <a:ext cx="5029210" cy="4281224"/>
            <a:chOff x="6699591" y="940253"/>
            <a:chExt cx="5029210" cy="4281224"/>
          </a:xfrm>
        </p:grpSpPr>
        <p:grpSp>
          <p:nvGrpSpPr>
            <p:cNvPr id="38" name="Group 37"/>
            <p:cNvGrpSpPr/>
            <p:nvPr/>
          </p:nvGrpSpPr>
          <p:grpSpPr>
            <a:xfrm>
              <a:off x="6699591" y="940253"/>
              <a:ext cx="5029210" cy="4281224"/>
              <a:chOff x="6699591" y="940253"/>
              <a:chExt cx="5029210" cy="4281224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6699591" y="940253"/>
                <a:ext cx="5029210" cy="4281224"/>
                <a:chOff x="6699591" y="940253"/>
                <a:chExt cx="5029210" cy="4281224"/>
              </a:xfrm>
            </p:grpSpPr>
            <p:pic>
              <p:nvPicPr>
                <p:cNvPr id="44" name="Content Placeholder 1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9591" y="1421087"/>
                  <a:ext cx="5029210" cy="3621031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6892433" y="940253"/>
                  <a:ext cx="25840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FF7F0E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Predominantly collinear fast-beam experiments</a:t>
                  </a:r>
                  <a:endParaRPr lang="en-GB" dirty="0">
                    <a:solidFill>
                      <a:srgbClr val="FF7F0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10087135" y="4575146"/>
                  <a:ext cx="160908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In-source</a:t>
                  </a:r>
                  <a:b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</a:br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experiments</a:t>
                  </a:r>
                  <a:endParaRPr lang="en-GB" dirty="0">
                    <a:solidFill>
                      <a:srgbClr val="1F77B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9214196" y="1590833"/>
                <a:ext cx="1550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Status ~2010</a:t>
                </a:r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49" name="Oval 48"/>
            <p:cNvSpPr/>
            <p:nvPr/>
          </p:nvSpPr>
          <p:spPr>
            <a:xfrm>
              <a:off x="7373389" y="2095837"/>
              <a:ext cx="1622144" cy="1456567"/>
            </a:xfrm>
            <a:prstGeom prst="ellipse">
              <a:avLst/>
            </a:prstGeom>
            <a:noFill/>
            <a:ln w="38100">
              <a:solidFill>
                <a:srgbClr val="FF7F0E">
                  <a:alpha val="65882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10518449" y="2311592"/>
              <a:ext cx="746459" cy="2084195"/>
            </a:xfrm>
            <a:prstGeom prst="ellipse">
              <a:avLst/>
            </a:prstGeom>
            <a:noFill/>
            <a:ln w="38100">
              <a:solidFill>
                <a:srgbClr val="1F77B4">
                  <a:alpha val="6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Optical spectroscopy for nuclear structure research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rgbClr val="1F77B4"/>
                </a:solidFill>
              </a:rPr>
              <a:t>Pushing to lower production cross sections</a:t>
            </a:r>
          </a:p>
          <a:p>
            <a:pPr lvl="1"/>
            <a:r>
              <a:rPr lang="en-GB" sz="1600" dirty="0">
                <a:solidFill>
                  <a:srgbClr val="1F77B4"/>
                </a:solidFill>
              </a:rPr>
              <a:t>Mercury shape staggering</a:t>
            </a:r>
            <a:endParaRPr lang="en-GB" sz="1400" dirty="0">
              <a:solidFill>
                <a:srgbClr val="1F77B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stock of where we are</a:t>
            </a:r>
            <a:endParaRPr lang="en-GB" dirty="0"/>
          </a:p>
        </p:txBody>
      </p:sp>
      <p:sp>
        <p:nvSpPr>
          <p:cNvPr id="48" name="Down Arrow 47"/>
          <p:cNvSpPr/>
          <p:nvPr/>
        </p:nvSpPr>
        <p:spPr>
          <a:xfrm>
            <a:off x="10294005" y="2175192"/>
            <a:ext cx="224444" cy="2155739"/>
          </a:xfrm>
          <a:prstGeom prst="downArrow">
            <a:avLst>
              <a:gd name="adj1" fmla="val 50000"/>
              <a:gd name="adj2" fmla="val 135185"/>
            </a:avLst>
          </a:prstGeom>
          <a:solidFill>
            <a:srgbClr val="79AD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6D2AC8-779F-4042-8797-5016A01C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3868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665427"/>
            <a:ext cx="6123591" cy="44640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Optical spectroscopy for nuclear structure research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rgbClr val="1F77B4"/>
                </a:solidFill>
              </a:rPr>
              <a:t>Pushing to lower production cross sections</a:t>
            </a:r>
          </a:p>
          <a:p>
            <a:pPr lvl="1"/>
            <a:r>
              <a:rPr lang="en-GB" sz="1600" dirty="0">
                <a:solidFill>
                  <a:srgbClr val="1F77B4"/>
                </a:solidFill>
              </a:rPr>
              <a:t>Mercury shape staggering</a:t>
            </a:r>
            <a:endParaRPr lang="en-GB" sz="1400" dirty="0">
              <a:solidFill>
                <a:srgbClr val="1F77B4"/>
              </a:solidFill>
            </a:endParaRPr>
          </a:p>
          <a:p>
            <a:pPr marL="457200" lvl="1" indent="0">
              <a:buNone/>
            </a:pPr>
            <a:br>
              <a:rPr lang="en-US" sz="1600" dirty="0">
                <a:solidFill>
                  <a:srgbClr val="1F77B4"/>
                </a:solidFill>
              </a:rPr>
            </a:br>
            <a:endParaRPr lang="en-GB" sz="1600" dirty="0">
              <a:solidFill>
                <a:srgbClr val="1F77B4"/>
              </a:solidFill>
            </a:endParaRPr>
          </a:p>
          <a:p>
            <a:r>
              <a:rPr lang="en-US" sz="1800" dirty="0">
                <a:solidFill>
                  <a:srgbClr val="FF7F0E"/>
                </a:solidFill>
              </a:rPr>
              <a:t>When more precision is needed: collinear fast-beam laser spectroscopy</a:t>
            </a:r>
          </a:p>
          <a:p>
            <a:pPr lvl="1"/>
            <a:r>
              <a:rPr lang="en-US" sz="1600" dirty="0">
                <a:solidFill>
                  <a:srgbClr val="FF7F0E"/>
                </a:solidFill>
              </a:rPr>
              <a:t>Laser spectroscopy of zinc</a:t>
            </a:r>
          </a:p>
          <a:p>
            <a:pPr lvl="1"/>
            <a:endParaRPr lang="en-US" sz="1600" dirty="0">
              <a:solidFill>
                <a:srgbClr val="FF7F0E"/>
              </a:solidFill>
            </a:endParaRPr>
          </a:p>
          <a:p>
            <a:endParaRPr lang="en-GB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stock of where we are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6699591" y="940253"/>
            <a:ext cx="5029210" cy="4281224"/>
            <a:chOff x="6699591" y="940253"/>
            <a:chExt cx="5029210" cy="4281224"/>
          </a:xfrm>
        </p:grpSpPr>
        <p:grpSp>
          <p:nvGrpSpPr>
            <p:cNvPr id="16" name="Group 15"/>
            <p:cNvGrpSpPr/>
            <p:nvPr/>
          </p:nvGrpSpPr>
          <p:grpSpPr>
            <a:xfrm>
              <a:off x="6699591" y="940253"/>
              <a:ext cx="5029210" cy="4281224"/>
              <a:chOff x="6699591" y="940253"/>
              <a:chExt cx="5029210" cy="428122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699591" y="940253"/>
                <a:ext cx="5029210" cy="4281224"/>
                <a:chOff x="6699591" y="940253"/>
                <a:chExt cx="5029210" cy="4281224"/>
              </a:xfrm>
            </p:grpSpPr>
            <p:pic>
              <p:nvPicPr>
                <p:cNvPr id="28" name="Content Placeholder 1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9591" y="1421087"/>
                  <a:ext cx="5029210" cy="3621031"/>
                </a:xfrm>
                <a:prstGeom prst="rect">
                  <a:avLst/>
                </a:prstGeom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6892433" y="940253"/>
                  <a:ext cx="25840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FF7F0E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Predominantly collinear fast-beam experiments</a:t>
                  </a:r>
                  <a:endParaRPr lang="en-GB" dirty="0">
                    <a:solidFill>
                      <a:srgbClr val="FF7F0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0087135" y="4575146"/>
                  <a:ext cx="160908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In-source</a:t>
                  </a:r>
                  <a:b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</a:br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experiments</a:t>
                  </a:r>
                  <a:endParaRPr lang="en-GB" dirty="0">
                    <a:solidFill>
                      <a:srgbClr val="1F77B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9214196" y="1590833"/>
                <a:ext cx="1550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Status ~2010</a:t>
                </a:r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10518449" y="2311592"/>
              <a:ext cx="746459" cy="2084195"/>
            </a:xfrm>
            <a:prstGeom prst="ellipse">
              <a:avLst/>
            </a:prstGeom>
            <a:noFill/>
            <a:ln w="38100">
              <a:solidFill>
                <a:srgbClr val="1F77B4">
                  <a:alpha val="6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588EAACA-619A-4E3A-9D0F-CBE2CAC4E334}"/>
              </a:ext>
            </a:extLst>
          </p:cNvPr>
          <p:cNvSpPr/>
          <p:nvPr/>
        </p:nvSpPr>
        <p:spPr>
          <a:xfrm>
            <a:off x="7373389" y="2095837"/>
            <a:ext cx="1622144" cy="1456567"/>
          </a:xfrm>
          <a:prstGeom prst="ellipse">
            <a:avLst/>
          </a:prstGeom>
          <a:noFill/>
          <a:ln w="38100">
            <a:solidFill>
              <a:srgbClr val="FF7F0E">
                <a:alpha val="65882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7AC4A5-F9BA-4D47-A9F5-249231CBD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50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BAF37E-EFC5-4B11-A5C9-6F9F085F7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057556" cy="4464000"/>
          </a:xfrm>
        </p:spPr>
        <p:txBody>
          <a:bodyPr>
            <a:normAutofit/>
          </a:bodyPr>
          <a:lstStyle/>
          <a:p>
            <a:r>
              <a:rPr lang="en-US" sz="2000" dirty="0"/>
              <a:t>Different elements have different absorption lines, because they have a different (quantum) structure</a:t>
            </a:r>
          </a:p>
          <a:p>
            <a:r>
              <a:rPr lang="en-US" sz="2000" dirty="0"/>
              <a:t>Every dark line corresponds to a transition between two bound states of the atom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CEE49-3064-48EA-B8EB-642B5D79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0485CA-AB9F-4F5F-9DDE-DDC4A955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the atom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DB3AD4-D11E-4D9A-B2DC-E87250CD3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05"/>
          <a:stretch/>
        </p:blipFill>
        <p:spPr>
          <a:xfrm>
            <a:off x="7369854" y="416323"/>
            <a:ext cx="3910595" cy="6117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1E908-91DB-4140-BD75-646A7BA5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0" y="182586"/>
            <a:ext cx="6058746" cy="6468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43209C-7F74-4CFA-B2EE-53477EA40F0D}"/>
              </a:ext>
            </a:extLst>
          </p:cNvPr>
          <p:cNvSpPr txBox="1"/>
          <p:nvPr/>
        </p:nvSpPr>
        <p:spPr>
          <a:xfrm>
            <a:off x="7419902" y="4699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Yb</a:t>
            </a:r>
            <a:r>
              <a:rPr lang="en-GB" b="1" baseline="30000" dirty="0"/>
              <a:t>+</a:t>
            </a:r>
            <a:endParaRPr lang="LID4096" b="1" baseline="30000" dirty="0"/>
          </a:p>
        </p:txBody>
      </p:sp>
    </p:spTree>
    <p:extLst>
      <p:ext uri="{BB962C8B-B14F-4D97-AF65-F5344CB8AC3E}">
        <p14:creationId xmlns:p14="http://schemas.microsoft.com/office/powerpoint/2010/main" val="19701892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699591" y="940253"/>
            <a:ext cx="5029210" cy="4281224"/>
            <a:chOff x="6699591" y="940253"/>
            <a:chExt cx="5029210" cy="4281224"/>
          </a:xfrm>
        </p:grpSpPr>
        <p:grpSp>
          <p:nvGrpSpPr>
            <p:cNvPr id="16" name="Group 15"/>
            <p:cNvGrpSpPr/>
            <p:nvPr/>
          </p:nvGrpSpPr>
          <p:grpSpPr>
            <a:xfrm>
              <a:off x="6699591" y="940253"/>
              <a:ext cx="5029210" cy="4281224"/>
              <a:chOff x="6699591" y="940253"/>
              <a:chExt cx="5029210" cy="428122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699591" y="940253"/>
                <a:ext cx="5029210" cy="4281224"/>
                <a:chOff x="6699591" y="940253"/>
                <a:chExt cx="5029210" cy="4281224"/>
              </a:xfrm>
            </p:grpSpPr>
            <p:pic>
              <p:nvPicPr>
                <p:cNvPr id="28" name="Content Placeholder 1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9591" y="1421087"/>
                  <a:ext cx="5029210" cy="3621031"/>
                </a:xfrm>
                <a:prstGeom prst="rect">
                  <a:avLst/>
                </a:prstGeom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6892433" y="940253"/>
                  <a:ext cx="25840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FF7F0E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Predominantly collinear fast-beam experiments</a:t>
                  </a:r>
                  <a:endParaRPr lang="en-GB" dirty="0">
                    <a:solidFill>
                      <a:srgbClr val="FF7F0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0087135" y="4575146"/>
                  <a:ext cx="160908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In-source</a:t>
                  </a:r>
                  <a:b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</a:br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experiments</a:t>
                  </a:r>
                  <a:endParaRPr lang="en-GB" dirty="0">
                    <a:solidFill>
                      <a:srgbClr val="1F77B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9214196" y="1590833"/>
                <a:ext cx="1550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Status ~2010</a:t>
                </a:r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10518449" y="2311592"/>
              <a:ext cx="746459" cy="2084195"/>
            </a:xfrm>
            <a:prstGeom prst="ellipse">
              <a:avLst/>
            </a:prstGeom>
            <a:noFill/>
            <a:ln w="38100">
              <a:solidFill>
                <a:srgbClr val="1F77B4">
                  <a:alpha val="6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656000"/>
            <a:ext cx="6027861" cy="4464000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Optical spectroscopy for nuclear structure research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rgbClr val="1F77B4"/>
                </a:solidFill>
              </a:rPr>
              <a:t>Pushing to lower production cross sections</a:t>
            </a:r>
          </a:p>
          <a:p>
            <a:pPr lvl="1"/>
            <a:r>
              <a:rPr lang="en-GB" sz="1600" dirty="0">
                <a:solidFill>
                  <a:srgbClr val="1F77B4"/>
                </a:solidFill>
              </a:rPr>
              <a:t>Mercury shape staggering</a:t>
            </a:r>
          </a:p>
          <a:p>
            <a:pPr marL="457200" lvl="1" indent="0">
              <a:buNone/>
            </a:pPr>
            <a:br>
              <a:rPr lang="en-US" sz="1200" dirty="0">
                <a:solidFill>
                  <a:srgbClr val="1F77B4"/>
                </a:solidFill>
              </a:rPr>
            </a:br>
            <a:r>
              <a:rPr lang="en-US" sz="1600" dirty="0">
                <a:solidFill>
                  <a:srgbClr val="1F77B4"/>
                </a:solidFill>
              </a:rPr>
              <a:t> </a:t>
            </a:r>
            <a:endParaRPr lang="en-GB" sz="1200" dirty="0">
              <a:solidFill>
                <a:srgbClr val="1F77B4"/>
              </a:solidFill>
            </a:endParaRPr>
          </a:p>
          <a:p>
            <a:r>
              <a:rPr lang="en-US" sz="1800" dirty="0">
                <a:solidFill>
                  <a:srgbClr val="FF7F0E"/>
                </a:solidFill>
              </a:rPr>
              <a:t>When more precision is needed: collinear fast-beam laser spectroscopy</a:t>
            </a:r>
          </a:p>
          <a:p>
            <a:pPr lvl="1"/>
            <a:r>
              <a:rPr lang="en-US" sz="1600" dirty="0">
                <a:solidFill>
                  <a:srgbClr val="FF7F0E"/>
                </a:solidFill>
              </a:rPr>
              <a:t>Laser spectroscopy of zinc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B050"/>
              </a:solidFill>
            </a:endParaRPr>
          </a:p>
          <a:p>
            <a:r>
              <a:rPr lang="en-US" sz="1800" dirty="0">
                <a:solidFill>
                  <a:srgbClr val="00B050"/>
                </a:solidFill>
              </a:rPr>
              <a:t>When </a:t>
            </a:r>
            <a:r>
              <a:rPr lang="en-US" sz="1800" i="1" dirty="0">
                <a:solidFill>
                  <a:srgbClr val="00B050"/>
                </a:solidFill>
              </a:rPr>
              <a:t>even more</a:t>
            </a:r>
            <a:r>
              <a:rPr lang="en-US" sz="1800" dirty="0">
                <a:solidFill>
                  <a:srgbClr val="00B050"/>
                </a:solidFill>
              </a:rPr>
              <a:t> precision is needed: beyond conventional optical spectroscopy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</a:rPr>
              <a:t>Future directions?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stock of where we are</a:t>
            </a:r>
            <a:endParaRPr lang="en-GB" dirty="0"/>
          </a:p>
        </p:txBody>
      </p:sp>
      <p:sp>
        <p:nvSpPr>
          <p:cNvPr id="23" name="Down Arrow 22"/>
          <p:cNvSpPr/>
          <p:nvPr/>
        </p:nvSpPr>
        <p:spPr>
          <a:xfrm rot="5400000">
            <a:off x="7687475" y="1728580"/>
            <a:ext cx="224444" cy="2155739"/>
          </a:xfrm>
          <a:prstGeom prst="downArrow">
            <a:avLst>
              <a:gd name="adj1" fmla="val 50000"/>
              <a:gd name="adj2" fmla="val 13518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9402DB-1B63-44C2-B981-88E3078D5A9C}"/>
              </a:ext>
            </a:extLst>
          </p:cNvPr>
          <p:cNvSpPr/>
          <p:nvPr/>
        </p:nvSpPr>
        <p:spPr>
          <a:xfrm>
            <a:off x="7373389" y="2095837"/>
            <a:ext cx="1622144" cy="1456567"/>
          </a:xfrm>
          <a:prstGeom prst="ellipse">
            <a:avLst/>
          </a:prstGeom>
          <a:noFill/>
          <a:ln w="38100">
            <a:solidFill>
              <a:srgbClr val="FF7F0E">
                <a:alpha val="65882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85DA89-4099-4967-9E93-7C21B9BA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52742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DCD1F2-B859-498B-8178-E4A63AD9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CAEF1F-E073-448D-84C4-1647FB69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Currently used methods @RIB labs</a:t>
            </a:r>
            <a:endParaRPr lang="LID4096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8FFD51-E2FC-4F4E-8BFC-2BC96649797A}"/>
              </a:ext>
            </a:extLst>
          </p:cNvPr>
          <p:cNvSpPr txBox="1">
            <a:spLocks/>
          </p:cNvSpPr>
          <p:nvPr/>
        </p:nvSpPr>
        <p:spPr>
          <a:xfrm>
            <a:off x="1504399" y="1819147"/>
            <a:ext cx="41406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/>
              <a:t>+ </a:t>
            </a:r>
            <a:r>
              <a:rPr lang="en-US" sz="2000" b="1"/>
              <a:t>Fast</a:t>
            </a:r>
            <a:r>
              <a:rPr lang="en-US" sz="2000"/>
              <a:t> ( can be performed on short-lived isotopes ~ ms)</a:t>
            </a:r>
          </a:p>
          <a:p>
            <a:pPr marL="0" indent="0">
              <a:buFont typeface="Arial"/>
              <a:buNone/>
            </a:pPr>
            <a:r>
              <a:rPr lang="en-US" sz="2000"/>
              <a:t>+ </a:t>
            </a:r>
            <a:r>
              <a:rPr lang="en-US" sz="2000" b="1"/>
              <a:t>Sensitive</a:t>
            </a:r>
            <a:r>
              <a:rPr lang="en-US" sz="2000"/>
              <a:t> (~ few ions/s)</a:t>
            </a:r>
          </a:p>
          <a:p>
            <a:pPr marL="0" indent="0">
              <a:buFont typeface="Arial"/>
              <a:buNone/>
            </a:pPr>
            <a:r>
              <a:rPr lang="en-US" sz="2000"/>
              <a:t>+ Able to reach natural linewidth of strong transitions</a:t>
            </a:r>
          </a:p>
          <a:p>
            <a:pPr marL="0" indent="0">
              <a:buFont typeface="Arial"/>
              <a:buNone/>
            </a:pPr>
            <a:endParaRPr lang="en-US" sz="2000"/>
          </a:p>
          <a:p>
            <a:pPr marL="0" indent="0">
              <a:buFont typeface="Arial"/>
              <a:buNone/>
            </a:pPr>
            <a:endParaRPr lang="en-US" sz="2000"/>
          </a:p>
          <a:p>
            <a:pPr>
              <a:buFontTx/>
              <a:buChar char="-"/>
            </a:pPr>
            <a:r>
              <a:rPr lang="en-US" sz="2000"/>
              <a:t>Very short laser-ion interaction time </a:t>
            </a:r>
            <a:r>
              <a:rPr lang="en-US" sz="2000" i="1"/>
              <a:t>O</a:t>
            </a:r>
            <a:r>
              <a:rPr lang="en-US" sz="2000"/>
              <a:t>(</a:t>
            </a:r>
            <a:r>
              <a:rPr lang="el-GR" sz="2000"/>
              <a:t>μ</a:t>
            </a:r>
            <a:r>
              <a:rPr lang="en-US" sz="2000"/>
              <a:t>s) because the beam is in-flight or because of characteristics of the lasers, environment, …</a:t>
            </a:r>
          </a:p>
          <a:p>
            <a:pPr>
              <a:buFontTx/>
              <a:buChar char="-"/>
            </a:pPr>
            <a:endParaRPr lang="en-US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6" name="Graphic 5" descr="Thumbs up sign outline">
            <a:extLst>
              <a:ext uri="{FF2B5EF4-FFF2-40B4-BE49-F238E27FC236}">
                <a16:creationId xmlns:a16="http://schemas.microsoft.com/office/drawing/2014/main" id="{163D5D36-006C-45FE-90F8-FF0A53A8B6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99" y="1815843"/>
            <a:ext cx="914400" cy="914400"/>
          </a:xfrm>
          <a:prstGeom prst="rect">
            <a:avLst/>
          </a:prstGeom>
        </p:spPr>
      </p:pic>
      <p:pic>
        <p:nvPicPr>
          <p:cNvPr id="7" name="Graphic 6" descr="Thumbs Down outline">
            <a:extLst>
              <a:ext uri="{FF2B5EF4-FFF2-40B4-BE49-F238E27FC236}">
                <a16:creationId xmlns:a16="http://schemas.microsoft.com/office/drawing/2014/main" id="{3CD0A2E6-AD33-4F39-8032-72DE25D248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99" y="4571632"/>
            <a:ext cx="914400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38EC9EF-7870-42AA-A70C-BD700679582D}"/>
              </a:ext>
            </a:extLst>
          </p:cNvPr>
          <p:cNvGrpSpPr/>
          <p:nvPr/>
        </p:nvGrpSpPr>
        <p:grpSpPr>
          <a:xfrm>
            <a:off x="7349536" y="905391"/>
            <a:ext cx="4259666" cy="4434632"/>
            <a:chOff x="7240315" y="3363747"/>
            <a:chExt cx="4259666" cy="44346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9ABFD1-6847-4808-AA43-A6E7C918052C}"/>
                </a:ext>
              </a:extLst>
            </p:cNvPr>
            <p:cNvSpPr txBox="1"/>
            <p:nvPr/>
          </p:nvSpPr>
          <p:spPr>
            <a:xfrm>
              <a:off x="7784250" y="6505717"/>
              <a:ext cx="266130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Strong transition</a:t>
              </a:r>
              <a:endParaRPr lang="en-US" dirty="0"/>
            </a:p>
            <a:p>
              <a:r>
                <a:rPr lang="en-US" dirty="0"/>
                <a:t>-&gt; Short half-life O(ns)</a:t>
              </a:r>
              <a:br>
                <a:rPr lang="en-US" dirty="0"/>
              </a:br>
              <a:r>
                <a:rPr lang="en-US" dirty="0"/>
                <a:t>-&gt; Broad linewidth</a:t>
              </a:r>
              <a:br>
                <a:rPr lang="en-US" dirty="0"/>
              </a:br>
              <a:endParaRPr lang="en-BE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7DC60D8-A203-4418-B263-10088CC9757C}"/>
                </a:ext>
              </a:extLst>
            </p:cNvPr>
            <p:cNvGrpSpPr/>
            <p:nvPr/>
          </p:nvGrpSpPr>
          <p:grpSpPr>
            <a:xfrm>
              <a:off x="7240315" y="3363747"/>
              <a:ext cx="4259666" cy="2813216"/>
              <a:chOff x="6602751" y="3298181"/>
              <a:chExt cx="4259666" cy="281321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5B13617-0DB4-4DFE-8A72-89F2E46B85A2}"/>
                  </a:ext>
                </a:extLst>
              </p:cNvPr>
              <p:cNvGrpSpPr/>
              <p:nvPr/>
            </p:nvGrpSpPr>
            <p:grpSpPr>
              <a:xfrm>
                <a:off x="6602751" y="5834398"/>
                <a:ext cx="2049123" cy="276999"/>
                <a:chOff x="5558630" y="5596964"/>
                <a:chExt cx="2049123" cy="276999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450E77B-9429-45CB-B66A-DF8B80A14C65}"/>
                    </a:ext>
                  </a:extLst>
                </p:cNvPr>
                <p:cNvCxnSpPr/>
                <p:nvPr/>
              </p:nvCxnSpPr>
              <p:spPr>
                <a:xfrm flipH="1">
                  <a:off x="5558630" y="5735463"/>
                  <a:ext cx="1536033" cy="1"/>
                </a:xfrm>
                <a:prstGeom prst="line">
                  <a:avLst/>
                </a:prstGeom>
                <a:ln w="85725" cap="rnd">
                  <a:solidFill>
                    <a:srgbClr val="65757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A94D8486-F25C-4D61-880C-B456269A37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8683" y="5596964"/>
                      <a:ext cx="349070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rgbClr val="65757D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65757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65757D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2" name="TextBox 1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8683" y="5596964"/>
                      <a:ext cx="349070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57895" t="-171739" r="-159649" b="-26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4BF74F-15B6-4A61-8E13-AFB3316ADFFA}"/>
                  </a:ext>
                </a:extLst>
              </p:cNvPr>
              <p:cNvGrpSpPr/>
              <p:nvPr/>
            </p:nvGrpSpPr>
            <p:grpSpPr>
              <a:xfrm>
                <a:off x="6602751" y="4312369"/>
                <a:ext cx="2049123" cy="276999"/>
                <a:chOff x="5558630" y="4426122"/>
                <a:chExt cx="2049123" cy="276999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6EE10FE-8B8B-4805-BE04-E631C5B245B9}"/>
                    </a:ext>
                  </a:extLst>
                </p:cNvPr>
                <p:cNvCxnSpPr/>
                <p:nvPr/>
              </p:nvCxnSpPr>
              <p:spPr>
                <a:xfrm flipH="1">
                  <a:off x="5558630" y="4592148"/>
                  <a:ext cx="1536033" cy="1"/>
                </a:xfrm>
                <a:prstGeom prst="line">
                  <a:avLst/>
                </a:prstGeom>
                <a:ln w="85725" cap="rnd">
                  <a:solidFill>
                    <a:srgbClr val="65757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44937A8D-0295-41BB-B163-FDA98702DE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8683" y="4426122"/>
                      <a:ext cx="349070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rgbClr val="65757D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65757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65757D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4" name="TextBox 1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8683" y="4426122"/>
                      <a:ext cx="349070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57895" t="-177778" r="-159649" b="-26888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50971C2-3BC7-4B34-8921-9963DFFC49BF}"/>
                  </a:ext>
                </a:extLst>
              </p:cNvPr>
              <p:cNvGrpSpPr/>
              <p:nvPr/>
            </p:nvGrpSpPr>
            <p:grpSpPr>
              <a:xfrm>
                <a:off x="8647250" y="3298181"/>
                <a:ext cx="907171" cy="2305372"/>
                <a:chOff x="7414706" y="126754"/>
                <a:chExt cx="907171" cy="230537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F434B44A-7911-4896-8970-DCB2E053E8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14706" y="126754"/>
                  <a:ext cx="790685" cy="2305372"/>
                </a:xfrm>
                <a:prstGeom prst="rect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E37A80-6966-415D-9AEC-4B8936CAD6E5}"/>
                    </a:ext>
                  </a:extLst>
                </p:cNvPr>
                <p:cNvSpPr/>
                <p:nvPr/>
              </p:nvSpPr>
              <p:spPr>
                <a:xfrm rot="10800000">
                  <a:off x="7770869" y="1636906"/>
                  <a:ext cx="551008" cy="5175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97CB4FBF-2E59-4ACF-BD66-EC4807AA68EC}"/>
                    </a:ext>
                  </a:extLst>
                </p:cNvPr>
                <p:cNvSpPr/>
                <p:nvPr/>
              </p:nvSpPr>
              <p:spPr>
                <a:xfrm>
                  <a:off x="7598588" y="1812130"/>
                  <a:ext cx="144924" cy="144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2976445-0D04-4C40-82B5-9A352FA4F3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9538" y="3868263"/>
                <a:ext cx="0" cy="4038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F59D17F-5F0F-467B-86AA-82B57DB2FF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69538" y="4692167"/>
                <a:ext cx="0" cy="40799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98C1AE95-9FDE-45B2-BB59-B148A961044A}"/>
                      </a:ext>
                    </a:extLst>
                  </p:cNvPr>
                  <p:cNvSpPr txBox="1"/>
                  <p:nvPr/>
                </p:nvSpPr>
                <p:spPr>
                  <a:xfrm>
                    <a:off x="7478411" y="4979426"/>
                    <a:ext cx="313419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7B2F0C8E-AF3F-45B4-86FF-070A5ACC00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8411" y="4979426"/>
                    <a:ext cx="313419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1C15D13-0DD6-4394-9922-4B06920D53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3627" y="4471848"/>
                <a:ext cx="0" cy="1501049"/>
              </a:xfrm>
              <a:prstGeom prst="straightConnector1">
                <a:avLst/>
              </a:prstGeom>
              <a:ln w="1905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8E6080-BE5F-4A8C-AECE-B20EBDC1D757}"/>
                  </a:ext>
                </a:extLst>
              </p:cNvPr>
              <p:cNvSpPr txBox="1"/>
              <p:nvPr/>
            </p:nvSpPr>
            <p:spPr>
              <a:xfrm>
                <a:off x="9454659" y="3953021"/>
                <a:ext cx="1407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= 10s of MHz</a:t>
                </a:r>
                <a:endParaRPr lang="en-B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CAF67361-7F34-4213-9754-A97F84B5BC51}"/>
                      </a:ext>
                    </a:extLst>
                  </p:cNvPr>
                  <p:cNvSpPr txBox="1"/>
                  <p:nvPr/>
                </p:nvSpPr>
                <p:spPr>
                  <a:xfrm>
                    <a:off x="9166774" y="3599423"/>
                    <a:ext cx="1147814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oMath>
                      </m:oMathPara>
                    </a14:m>
                    <a:endParaRPr lang="en-BE" sz="28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CAF67361-7F34-4213-9754-A97F84B5BC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66774" y="3599423"/>
                    <a:ext cx="1147814" cy="430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LID4096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7" name="Arrow: Down 26">
            <a:extLst>
              <a:ext uri="{FF2B5EF4-FFF2-40B4-BE49-F238E27FC236}">
                <a16:creationId xmlns:a16="http://schemas.microsoft.com/office/drawing/2014/main" id="{54A8288C-9166-499D-8677-2D39C0C99A53}"/>
              </a:ext>
            </a:extLst>
          </p:cNvPr>
          <p:cNvSpPr/>
          <p:nvPr/>
        </p:nvSpPr>
        <p:spPr>
          <a:xfrm rot="15149667">
            <a:off x="6369503" y="3780138"/>
            <a:ext cx="570036" cy="1937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5092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DCD1F2-B859-498B-8178-E4A63AD9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CAEF1F-E073-448D-84C4-1647FB69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Currently used methods @RIB labs</a:t>
            </a:r>
            <a:endParaRPr lang="LID4096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8FFD51-E2FC-4F4E-8BFC-2BC96649797A}"/>
              </a:ext>
            </a:extLst>
          </p:cNvPr>
          <p:cNvSpPr txBox="1">
            <a:spLocks/>
          </p:cNvSpPr>
          <p:nvPr/>
        </p:nvSpPr>
        <p:spPr>
          <a:xfrm>
            <a:off x="1504399" y="1819147"/>
            <a:ext cx="41406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/>
              <a:t>+ </a:t>
            </a:r>
            <a:r>
              <a:rPr lang="en-US" sz="2000" b="1"/>
              <a:t>Fast</a:t>
            </a:r>
            <a:r>
              <a:rPr lang="en-US" sz="2000"/>
              <a:t> ( can be performed on short-lived isotopes ~ ms)</a:t>
            </a:r>
          </a:p>
          <a:p>
            <a:pPr marL="0" indent="0">
              <a:buFont typeface="Arial"/>
              <a:buNone/>
            </a:pPr>
            <a:r>
              <a:rPr lang="en-US" sz="2000"/>
              <a:t>+ </a:t>
            </a:r>
            <a:r>
              <a:rPr lang="en-US" sz="2000" b="1"/>
              <a:t>Sensitive</a:t>
            </a:r>
            <a:r>
              <a:rPr lang="en-US" sz="2000"/>
              <a:t> (~ few ions/s)</a:t>
            </a:r>
          </a:p>
          <a:p>
            <a:pPr marL="0" indent="0">
              <a:buFont typeface="Arial"/>
              <a:buNone/>
            </a:pPr>
            <a:r>
              <a:rPr lang="en-US" sz="2000"/>
              <a:t>+ Able to reach natural linewidth of strong transitions</a:t>
            </a:r>
          </a:p>
          <a:p>
            <a:pPr marL="0" indent="0">
              <a:buFont typeface="Arial"/>
              <a:buNone/>
            </a:pPr>
            <a:endParaRPr lang="en-US" sz="2000"/>
          </a:p>
          <a:p>
            <a:pPr marL="0" indent="0">
              <a:buFont typeface="Arial"/>
              <a:buNone/>
            </a:pPr>
            <a:endParaRPr lang="en-US" sz="2000"/>
          </a:p>
          <a:p>
            <a:pPr>
              <a:buFontTx/>
              <a:buChar char="-"/>
            </a:pPr>
            <a:r>
              <a:rPr lang="en-US" sz="2000"/>
              <a:t>Very short laser-ion interaction time </a:t>
            </a:r>
            <a:r>
              <a:rPr lang="en-US" sz="2000" i="1"/>
              <a:t>O</a:t>
            </a:r>
            <a:r>
              <a:rPr lang="en-US" sz="2000"/>
              <a:t>(</a:t>
            </a:r>
            <a:r>
              <a:rPr lang="el-GR" sz="2000"/>
              <a:t>μ</a:t>
            </a:r>
            <a:r>
              <a:rPr lang="en-US" sz="2000"/>
              <a:t>s) because the beam is in-flight or because of characteristics of the lasers, environment, …</a:t>
            </a:r>
          </a:p>
          <a:p>
            <a:pPr>
              <a:buFontTx/>
              <a:buChar char="-"/>
            </a:pPr>
            <a:endParaRPr lang="en-US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6" name="Graphic 5" descr="Thumbs up sign outline">
            <a:extLst>
              <a:ext uri="{FF2B5EF4-FFF2-40B4-BE49-F238E27FC236}">
                <a16:creationId xmlns:a16="http://schemas.microsoft.com/office/drawing/2014/main" id="{163D5D36-006C-45FE-90F8-FF0A53A8B6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99" y="1815843"/>
            <a:ext cx="914400" cy="914400"/>
          </a:xfrm>
          <a:prstGeom prst="rect">
            <a:avLst/>
          </a:prstGeom>
        </p:spPr>
      </p:pic>
      <p:pic>
        <p:nvPicPr>
          <p:cNvPr id="7" name="Graphic 6" descr="Thumbs Down outline">
            <a:extLst>
              <a:ext uri="{FF2B5EF4-FFF2-40B4-BE49-F238E27FC236}">
                <a16:creationId xmlns:a16="http://schemas.microsoft.com/office/drawing/2014/main" id="{3CD0A2E6-AD33-4F39-8032-72DE25D248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99" y="4571632"/>
            <a:ext cx="914400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38EC9EF-7870-42AA-A70C-BD700679582D}"/>
              </a:ext>
            </a:extLst>
          </p:cNvPr>
          <p:cNvGrpSpPr/>
          <p:nvPr/>
        </p:nvGrpSpPr>
        <p:grpSpPr>
          <a:xfrm>
            <a:off x="7349536" y="905391"/>
            <a:ext cx="4259666" cy="4434632"/>
            <a:chOff x="7240315" y="3363747"/>
            <a:chExt cx="4259666" cy="44346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9ABFD1-6847-4808-AA43-A6E7C918052C}"/>
                </a:ext>
              </a:extLst>
            </p:cNvPr>
            <p:cNvSpPr txBox="1"/>
            <p:nvPr/>
          </p:nvSpPr>
          <p:spPr>
            <a:xfrm>
              <a:off x="7784250" y="6505717"/>
              <a:ext cx="266130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Strong transition</a:t>
              </a:r>
              <a:endParaRPr lang="en-US" dirty="0"/>
            </a:p>
            <a:p>
              <a:r>
                <a:rPr lang="en-US" dirty="0"/>
                <a:t>-&gt; Short half-life O(ns)</a:t>
              </a:r>
              <a:br>
                <a:rPr lang="en-US" dirty="0"/>
              </a:br>
              <a:r>
                <a:rPr lang="en-US" dirty="0"/>
                <a:t>-&gt; Broad linewidth</a:t>
              </a:r>
              <a:br>
                <a:rPr lang="en-US" dirty="0"/>
              </a:br>
              <a:endParaRPr lang="en-BE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7DC60D8-A203-4418-B263-10088CC9757C}"/>
                </a:ext>
              </a:extLst>
            </p:cNvPr>
            <p:cNvGrpSpPr/>
            <p:nvPr/>
          </p:nvGrpSpPr>
          <p:grpSpPr>
            <a:xfrm>
              <a:off x="7240315" y="3363747"/>
              <a:ext cx="4259666" cy="2813216"/>
              <a:chOff x="6602751" y="3298181"/>
              <a:chExt cx="4259666" cy="281321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5B13617-0DB4-4DFE-8A72-89F2E46B85A2}"/>
                  </a:ext>
                </a:extLst>
              </p:cNvPr>
              <p:cNvGrpSpPr/>
              <p:nvPr/>
            </p:nvGrpSpPr>
            <p:grpSpPr>
              <a:xfrm>
                <a:off x="6602751" y="5834398"/>
                <a:ext cx="2049123" cy="276999"/>
                <a:chOff x="5558630" y="5596964"/>
                <a:chExt cx="2049123" cy="276999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450E77B-9429-45CB-B66A-DF8B80A14C65}"/>
                    </a:ext>
                  </a:extLst>
                </p:cNvPr>
                <p:cNvCxnSpPr/>
                <p:nvPr/>
              </p:nvCxnSpPr>
              <p:spPr>
                <a:xfrm flipH="1">
                  <a:off x="5558630" y="5735463"/>
                  <a:ext cx="1536033" cy="1"/>
                </a:xfrm>
                <a:prstGeom prst="line">
                  <a:avLst/>
                </a:prstGeom>
                <a:ln w="85725" cap="rnd">
                  <a:solidFill>
                    <a:srgbClr val="65757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A94D8486-F25C-4D61-880C-B456269A37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8683" y="5596964"/>
                      <a:ext cx="349070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rgbClr val="65757D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65757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65757D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2" name="TextBox 1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8683" y="5596964"/>
                      <a:ext cx="349070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57895" t="-171739" r="-159649" b="-26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4BF74F-15B6-4A61-8E13-AFB3316ADFFA}"/>
                  </a:ext>
                </a:extLst>
              </p:cNvPr>
              <p:cNvGrpSpPr/>
              <p:nvPr/>
            </p:nvGrpSpPr>
            <p:grpSpPr>
              <a:xfrm>
                <a:off x="6602751" y="4312369"/>
                <a:ext cx="2049123" cy="276999"/>
                <a:chOff x="5558630" y="4426122"/>
                <a:chExt cx="2049123" cy="276999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6EE10FE-8B8B-4805-BE04-E631C5B245B9}"/>
                    </a:ext>
                  </a:extLst>
                </p:cNvPr>
                <p:cNvCxnSpPr/>
                <p:nvPr/>
              </p:nvCxnSpPr>
              <p:spPr>
                <a:xfrm flipH="1">
                  <a:off x="5558630" y="4592148"/>
                  <a:ext cx="1536033" cy="1"/>
                </a:xfrm>
                <a:prstGeom prst="line">
                  <a:avLst/>
                </a:prstGeom>
                <a:ln w="85725" cap="rnd">
                  <a:solidFill>
                    <a:srgbClr val="65757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44937A8D-0295-41BB-B163-FDA98702DE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8683" y="4426122"/>
                      <a:ext cx="349070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rgbClr val="65757D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65757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65757D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4" name="TextBox 1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8683" y="4426122"/>
                      <a:ext cx="349070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57895" t="-177778" r="-159649" b="-26888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50971C2-3BC7-4B34-8921-9963DFFC49BF}"/>
                  </a:ext>
                </a:extLst>
              </p:cNvPr>
              <p:cNvGrpSpPr/>
              <p:nvPr/>
            </p:nvGrpSpPr>
            <p:grpSpPr>
              <a:xfrm>
                <a:off x="8647250" y="3298181"/>
                <a:ext cx="907171" cy="2305372"/>
                <a:chOff x="7414706" y="126754"/>
                <a:chExt cx="907171" cy="230537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F434B44A-7911-4896-8970-DCB2E053E8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14706" y="126754"/>
                  <a:ext cx="790685" cy="2305372"/>
                </a:xfrm>
                <a:prstGeom prst="rect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E37A80-6966-415D-9AEC-4B8936CAD6E5}"/>
                    </a:ext>
                  </a:extLst>
                </p:cNvPr>
                <p:cNvSpPr/>
                <p:nvPr/>
              </p:nvSpPr>
              <p:spPr>
                <a:xfrm rot="10800000">
                  <a:off x="7770869" y="1636906"/>
                  <a:ext cx="551008" cy="5175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97CB4FBF-2E59-4ACF-BD66-EC4807AA68EC}"/>
                    </a:ext>
                  </a:extLst>
                </p:cNvPr>
                <p:cNvSpPr/>
                <p:nvPr/>
              </p:nvSpPr>
              <p:spPr>
                <a:xfrm>
                  <a:off x="7598588" y="1812130"/>
                  <a:ext cx="144924" cy="144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2976445-0D04-4C40-82B5-9A352FA4F3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9538" y="3868263"/>
                <a:ext cx="0" cy="4038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F59D17F-5F0F-467B-86AA-82B57DB2FF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69538" y="4692167"/>
                <a:ext cx="0" cy="40799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98C1AE95-9FDE-45B2-BB59-B148A961044A}"/>
                      </a:ext>
                    </a:extLst>
                  </p:cNvPr>
                  <p:cNvSpPr txBox="1"/>
                  <p:nvPr/>
                </p:nvSpPr>
                <p:spPr>
                  <a:xfrm>
                    <a:off x="7478411" y="4979426"/>
                    <a:ext cx="313419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7B2F0C8E-AF3F-45B4-86FF-070A5ACC00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8411" y="4979426"/>
                    <a:ext cx="313419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1C15D13-0DD6-4394-9922-4B06920D53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3627" y="4471848"/>
                <a:ext cx="0" cy="1501049"/>
              </a:xfrm>
              <a:prstGeom prst="straightConnector1">
                <a:avLst/>
              </a:prstGeom>
              <a:ln w="1905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8E6080-BE5F-4A8C-AECE-B20EBDC1D757}"/>
                  </a:ext>
                </a:extLst>
              </p:cNvPr>
              <p:cNvSpPr txBox="1"/>
              <p:nvPr/>
            </p:nvSpPr>
            <p:spPr>
              <a:xfrm>
                <a:off x="9454659" y="3953021"/>
                <a:ext cx="1407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= 10s of Hz</a:t>
                </a:r>
                <a:endParaRPr lang="en-B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CAF67361-7F34-4213-9754-A97F84B5BC51}"/>
                      </a:ext>
                    </a:extLst>
                  </p:cNvPr>
                  <p:cNvSpPr txBox="1"/>
                  <p:nvPr/>
                </p:nvSpPr>
                <p:spPr>
                  <a:xfrm>
                    <a:off x="9166774" y="3599423"/>
                    <a:ext cx="1147814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oMath>
                      </m:oMathPara>
                    </a14:m>
                    <a:endParaRPr lang="en-BE" sz="28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CAF67361-7F34-4213-9754-A97F84B5BC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66774" y="3599423"/>
                    <a:ext cx="1147814" cy="430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LID4096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8" name="Cross 27">
            <a:extLst>
              <a:ext uri="{FF2B5EF4-FFF2-40B4-BE49-F238E27FC236}">
                <a16:creationId xmlns:a16="http://schemas.microsoft.com/office/drawing/2014/main" id="{EBCD4106-2BFA-4568-BDB1-4B3B2BCE2651}"/>
              </a:ext>
            </a:extLst>
          </p:cNvPr>
          <p:cNvSpPr/>
          <p:nvPr/>
        </p:nvSpPr>
        <p:spPr>
          <a:xfrm rot="2700000">
            <a:off x="1355972" y="3811252"/>
            <a:ext cx="2577546" cy="2501832"/>
          </a:xfrm>
          <a:prstGeom prst="plus">
            <a:avLst>
              <a:gd name="adj" fmla="val 414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B19D8-E6A0-A807-7B88-0A15FB9FC565}"/>
              </a:ext>
            </a:extLst>
          </p:cNvPr>
          <p:cNvSpPr txBox="1"/>
          <p:nvPr/>
        </p:nvSpPr>
        <p:spPr>
          <a:xfrm>
            <a:off x="3745100" y="5770375"/>
            <a:ext cx="2469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ATOM/ION TRAPS!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sp>
        <p:nvSpPr>
          <p:cNvPr id="29" name="Cross 28">
            <a:extLst>
              <a:ext uri="{FF2B5EF4-FFF2-40B4-BE49-F238E27FC236}">
                <a16:creationId xmlns:a16="http://schemas.microsoft.com/office/drawing/2014/main" id="{AC1256A8-18DD-B175-FF11-1AA0305C5E67}"/>
              </a:ext>
            </a:extLst>
          </p:cNvPr>
          <p:cNvSpPr/>
          <p:nvPr/>
        </p:nvSpPr>
        <p:spPr>
          <a:xfrm rot="2700000">
            <a:off x="7976769" y="3410507"/>
            <a:ext cx="2577546" cy="2501832"/>
          </a:xfrm>
          <a:prstGeom prst="plus">
            <a:avLst>
              <a:gd name="adj" fmla="val 414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06875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Wider context: higher-precision spectroscopy of radioactive 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49416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Magnetic dipole moments</a:t>
            </a:r>
          </a:p>
          <a:p>
            <a:r>
              <a:rPr lang="en-US" dirty="0"/>
              <a:t>Electrical quadrupole moments and charge radii</a:t>
            </a:r>
          </a:p>
          <a:p>
            <a:endParaRPr lang="en-US" dirty="0"/>
          </a:p>
          <a:p>
            <a:r>
              <a:rPr lang="en-US" dirty="0"/>
              <a:t>Hyperfine anomaly</a:t>
            </a:r>
          </a:p>
          <a:p>
            <a:pPr lvl="1"/>
            <a:r>
              <a:rPr lang="en-US" dirty="0"/>
              <a:t>Relates to the distribution of magnetization inside nuclear volume</a:t>
            </a:r>
          </a:p>
          <a:p>
            <a:r>
              <a:rPr lang="en-US" dirty="0"/>
              <a:t>Higher-order moments</a:t>
            </a:r>
          </a:p>
          <a:p>
            <a:pPr lvl="1"/>
            <a:r>
              <a:rPr lang="en-US" dirty="0"/>
              <a:t>Magnetic octupole, electric </a:t>
            </a:r>
            <a:r>
              <a:rPr lang="en-US" dirty="0" err="1"/>
              <a:t>hexadecapole</a:t>
            </a:r>
            <a:r>
              <a:rPr lang="en-US" dirty="0"/>
              <a:t>, …</a:t>
            </a:r>
          </a:p>
          <a:p>
            <a:r>
              <a:rPr lang="en-US" dirty="0"/>
              <a:t>Higher-order moments of the charge radii</a:t>
            </a:r>
          </a:p>
          <a:p>
            <a:pPr lvl="1"/>
            <a:r>
              <a:rPr lang="en-US" dirty="0"/>
              <a:t>E.g. &lt;r</a:t>
            </a:r>
            <a:r>
              <a:rPr lang="en-US" baseline="30000" dirty="0"/>
              <a:t>4</a:t>
            </a:r>
            <a:r>
              <a:rPr lang="en-US" dirty="0"/>
              <a:t>&gt; relates to surface thickness of nuclear density</a:t>
            </a:r>
          </a:p>
          <a:p>
            <a:pPr lvl="1"/>
            <a:endParaRPr lang="en-US" dirty="0"/>
          </a:p>
          <a:p>
            <a:r>
              <a:rPr lang="en-US" dirty="0"/>
              <a:t>Beyond-standard model physics from Hz-level isotope shift spectroscopy</a:t>
            </a:r>
            <a:endParaRPr lang="en-GB" dirty="0"/>
          </a:p>
        </p:txBody>
      </p:sp>
      <p:sp>
        <p:nvSpPr>
          <p:cNvPr id="4" name="Down Arrow 3"/>
          <p:cNvSpPr/>
          <p:nvPr/>
        </p:nvSpPr>
        <p:spPr>
          <a:xfrm>
            <a:off x="6046237" y="1690688"/>
            <a:ext cx="373224" cy="44705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9461" y="1690688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GHz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9461" y="589468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sub-Hz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8743" y="1632042"/>
            <a:ext cx="30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In-source optical spectroscopy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3946" y="2454986"/>
            <a:ext cx="225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Collinear, in-gas-jet, 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4570" y="3466395"/>
            <a:ext cx="345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methods on fast ion beams and thermal beams in traps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4570" y="4655578"/>
            <a:ext cx="345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Atom/ion traps + laser cooling + ultra-narrow lines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4435" y="1365349"/>
            <a:ext cx="3673090" cy="18101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34499" y="2830159"/>
            <a:ext cx="239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state-of-the-art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6234" y="3283195"/>
            <a:ext cx="3673090" cy="12048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1828" y="4128027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Feasible on RIB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74188" y="4612139"/>
            <a:ext cx="3673090" cy="120483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1562" y="5447640"/>
            <a:ext cx="3157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Currently only on stable species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710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840DCB-CBA7-ABAA-542B-AF7A4923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</a:t>
            </a:r>
            <a:br>
              <a:rPr lang="en-GB" dirty="0"/>
            </a:br>
            <a:r>
              <a:rPr lang="en-GB" dirty="0"/>
              <a:t>Precision frontier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7F5AA-D187-6357-2F2B-1466422C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1003-DD7A-448A-9A72-A9C2DD6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84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200F3-17E2-BF69-E74F-AD88049DA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893DBE-273A-A7FE-1C66-64AEE7C04C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74183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341C057-1425-E90F-CC22-98DA3708A288}"/>
              </a:ext>
            </a:extLst>
          </p:cNvPr>
          <p:cNvGrpSpPr/>
          <p:nvPr/>
        </p:nvGrpSpPr>
        <p:grpSpPr>
          <a:xfrm>
            <a:off x="5225930" y="2120969"/>
            <a:ext cx="7674798" cy="5061032"/>
            <a:chOff x="2770267" y="207036"/>
            <a:chExt cx="9151834" cy="60350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4437CA-D51E-21EA-F627-A5BE9CB4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283313">
              <a:off x="2995722" y="729659"/>
              <a:ext cx="8528760" cy="509886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D97052-694F-FE47-517E-82DDC862CAA1}"/>
                </a:ext>
              </a:extLst>
            </p:cNvPr>
            <p:cNvSpPr/>
            <p:nvPr/>
          </p:nvSpPr>
          <p:spPr>
            <a:xfrm>
              <a:off x="2779280" y="207036"/>
              <a:ext cx="9142821" cy="951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EF3B2D-CC59-AB72-63FA-96CEB9657D79}"/>
                </a:ext>
              </a:extLst>
            </p:cNvPr>
            <p:cNvSpPr/>
            <p:nvPr/>
          </p:nvSpPr>
          <p:spPr>
            <a:xfrm>
              <a:off x="2770267" y="5290406"/>
              <a:ext cx="8970658" cy="951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646F3D-F301-8AEF-49EA-5277AA832D13}"/>
                </a:ext>
              </a:extLst>
            </p:cNvPr>
            <p:cNvSpPr/>
            <p:nvPr/>
          </p:nvSpPr>
          <p:spPr>
            <a:xfrm rot="5400000">
              <a:off x="8428746" y="2748722"/>
              <a:ext cx="6035040" cy="951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44975D2-A8CC-AF0B-1943-7BC6D53BD7A7}"/>
                </a:ext>
              </a:extLst>
            </p:cNvPr>
            <p:cNvSpPr/>
            <p:nvPr/>
          </p:nvSpPr>
          <p:spPr>
            <a:xfrm rot="5400000">
              <a:off x="228582" y="2748723"/>
              <a:ext cx="6035040" cy="951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CD842-80D6-4CF1-AE21-C60F436F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176D9E-5E6D-4E5C-B6FB-8A7875F9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Precision measurements in </a:t>
            </a:r>
            <a:br>
              <a:rPr lang="en-GB" dirty="0"/>
            </a:br>
            <a:r>
              <a:rPr lang="en-GB" dirty="0"/>
              <a:t>ion traps</a:t>
            </a:r>
            <a:endParaRPr lang="LID4096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5FD7D1E-152A-0739-0844-1E3F2633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096" y="163206"/>
            <a:ext cx="3987264" cy="2613873"/>
          </a:xfrm>
          <a:prstGeom prst="rect">
            <a:avLst/>
          </a:prstGeom>
        </p:spPr>
      </p:pic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FF278B10-6DD5-6CB8-25D4-D0176D63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759130"/>
            <a:ext cx="6298329" cy="4360869"/>
          </a:xfrm>
        </p:spPr>
        <p:txBody>
          <a:bodyPr>
            <a:normAutofit/>
          </a:bodyPr>
          <a:lstStyle/>
          <a:p>
            <a:r>
              <a:rPr lang="en-GB" sz="2000" dirty="0"/>
              <a:t>In order to perform measurements with long interaction times, we need to store atoms or ions into a trap</a:t>
            </a:r>
          </a:p>
          <a:p>
            <a:endParaRPr lang="en-GB" sz="2000" dirty="0"/>
          </a:p>
          <a:p>
            <a:r>
              <a:rPr lang="en-GB" sz="2000" dirty="0"/>
              <a:t>Typically Paul traps, but penning traps are</a:t>
            </a:r>
            <a:br>
              <a:rPr lang="en-GB" sz="2000" dirty="0"/>
            </a:br>
            <a:r>
              <a:rPr lang="en-GB" sz="2000" dirty="0"/>
              <a:t>also possible.</a:t>
            </a:r>
            <a:endParaRPr lang="LID4096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Once in the trap, the ions can be carefully</a:t>
            </a:r>
            <a:br>
              <a:rPr lang="en-GB" sz="2000" dirty="0"/>
            </a:br>
            <a:r>
              <a:rPr lang="en-GB" sz="2000" dirty="0"/>
              <a:t>prepared and studied </a:t>
            </a:r>
            <a:r>
              <a:rPr lang="en-GB" sz="2000" b="1" i="1" dirty="0"/>
              <a:t>non-destructively!</a:t>
            </a:r>
          </a:p>
          <a:p>
            <a:endParaRPr lang="en-GB" sz="2000" dirty="0"/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4A8E80CE-E326-DD2A-F598-FBACD4F16032}"/>
              </a:ext>
            </a:extLst>
          </p:cNvPr>
          <p:cNvSpPr/>
          <p:nvPr/>
        </p:nvSpPr>
        <p:spPr>
          <a:xfrm>
            <a:off x="9741083" y="490654"/>
            <a:ext cx="978957" cy="27503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4FC37A-8173-BE5F-5165-59EC83F7B2C5}"/>
              </a:ext>
            </a:extLst>
          </p:cNvPr>
          <p:cNvSpPr txBox="1"/>
          <p:nvPr/>
        </p:nvSpPr>
        <p:spPr>
          <a:xfrm>
            <a:off x="9836863" y="14327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3 mm</a:t>
            </a:r>
            <a:endParaRPr lang="LID4096" b="1" dirty="0"/>
          </a:p>
        </p:txBody>
      </p:sp>
      <p:sp>
        <p:nvSpPr>
          <p:cNvPr id="28" name="Arrow: Left-Right 27">
            <a:extLst>
              <a:ext uri="{FF2B5EF4-FFF2-40B4-BE49-F238E27FC236}">
                <a16:creationId xmlns:a16="http://schemas.microsoft.com/office/drawing/2014/main" id="{BBAB41F4-A2F9-A89C-D670-DE5B68397864}"/>
              </a:ext>
            </a:extLst>
          </p:cNvPr>
          <p:cNvSpPr/>
          <p:nvPr/>
        </p:nvSpPr>
        <p:spPr>
          <a:xfrm>
            <a:off x="7565617" y="3565420"/>
            <a:ext cx="2175466" cy="253073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6EEFAE-4008-C4FF-84BC-1437F5F709BC}"/>
              </a:ext>
            </a:extLst>
          </p:cNvPr>
          <p:cNvSpPr txBox="1"/>
          <p:nvPr/>
        </p:nvSpPr>
        <p:spPr>
          <a:xfrm>
            <a:off x="7288993" y="3292397"/>
            <a:ext cx="174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10 cm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3062585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DF783-CB7D-BDA1-CCBD-339FFED0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86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20058-98B0-F898-B997-E527E278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cooling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152BB-5DE3-BEE2-EB93-42866166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94" y="2052546"/>
            <a:ext cx="3829584" cy="325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1B5F8-3F8C-07E7-B7C9-E15150CE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96" r="25592"/>
          <a:stretch/>
        </p:blipFill>
        <p:spPr>
          <a:xfrm>
            <a:off x="6735337" y="1944198"/>
            <a:ext cx="3107473" cy="3753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5479BF-BE4A-FEB2-5053-6FF0279B7701}"/>
              </a:ext>
            </a:extLst>
          </p:cNvPr>
          <p:cNvSpPr txBox="1"/>
          <p:nvPr/>
        </p:nvSpPr>
        <p:spPr>
          <a:xfrm>
            <a:off x="899999" y="6351845"/>
            <a:ext cx="7286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bg1"/>
                </a:solidFill>
              </a:rPr>
              <a:t>Ground state cooling</a:t>
            </a:r>
            <a:r>
              <a:rPr lang="en-GB" dirty="0">
                <a:solidFill>
                  <a:schemeClr val="bg1"/>
                </a:solidFill>
              </a:rPr>
              <a:t> v</a:t>
            </a:r>
            <a:r>
              <a:rPr lang="LID4096" dirty="0">
                <a:solidFill>
                  <a:schemeClr val="bg1"/>
                </a:solidFill>
              </a:rPr>
              <a:t>ia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LID4096" dirty="0">
                <a:solidFill>
                  <a:schemeClr val="bg1"/>
                </a:solidFill>
              </a:rPr>
              <a:t>Sideband cooling</a:t>
            </a:r>
            <a:r>
              <a:rPr lang="en-GB" dirty="0">
                <a:solidFill>
                  <a:schemeClr val="bg1"/>
                </a:solidFill>
              </a:rPr>
              <a:t>, Fabian </a:t>
            </a:r>
            <a:r>
              <a:rPr lang="en-GB" dirty="0" err="1">
                <a:solidFill>
                  <a:schemeClr val="bg1"/>
                </a:solidFill>
              </a:rPr>
              <a:t>Flassig</a:t>
            </a:r>
            <a:r>
              <a:rPr lang="en-GB" dirty="0">
                <a:solidFill>
                  <a:schemeClr val="bg1"/>
                </a:solidFill>
              </a:rPr>
              <a:t> (TUM)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878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DF783-CB7D-BDA1-CCBD-339FFED0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20058-98B0-F898-B997-E527E278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cooling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152BB-5DE3-BEE2-EB93-42866166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94" y="2052546"/>
            <a:ext cx="3829584" cy="325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1B5F8-3F8C-07E7-B7C9-E15150CE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921" y="1944198"/>
            <a:ext cx="6458851" cy="3753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5479BF-BE4A-FEB2-5053-6FF0279B7701}"/>
              </a:ext>
            </a:extLst>
          </p:cNvPr>
          <p:cNvSpPr txBox="1"/>
          <p:nvPr/>
        </p:nvSpPr>
        <p:spPr>
          <a:xfrm>
            <a:off x="899999" y="6351845"/>
            <a:ext cx="7286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bg1"/>
                </a:solidFill>
              </a:rPr>
              <a:t>Ground state cooling</a:t>
            </a:r>
            <a:r>
              <a:rPr lang="en-GB" dirty="0">
                <a:solidFill>
                  <a:schemeClr val="bg1"/>
                </a:solidFill>
              </a:rPr>
              <a:t> v</a:t>
            </a:r>
            <a:r>
              <a:rPr lang="LID4096" dirty="0">
                <a:solidFill>
                  <a:schemeClr val="bg1"/>
                </a:solidFill>
              </a:rPr>
              <a:t>ia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LID4096" dirty="0">
                <a:solidFill>
                  <a:schemeClr val="bg1"/>
                </a:solidFill>
              </a:rPr>
              <a:t>Sideband cooling</a:t>
            </a:r>
            <a:r>
              <a:rPr lang="en-GB" dirty="0">
                <a:solidFill>
                  <a:schemeClr val="bg1"/>
                </a:solidFill>
              </a:rPr>
              <a:t>, Fabian </a:t>
            </a:r>
            <a:r>
              <a:rPr lang="en-GB" dirty="0" err="1">
                <a:solidFill>
                  <a:schemeClr val="bg1"/>
                </a:solidFill>
              </a:rPr>
              <a:t>Flassig</a:t>
            </a:r>
            <a:r>
              <a:rPr lang="en-GB" dirty="0">
                <a:solidFill>
                  <a:schemeClr val="bg1"/>
                </a:solidFill>
              </a:rPr>
              <a:t> (TUM)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004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DF783-CB7D-BDA1-CCBD-339FFED0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88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20058-98B0-F898-B997-E527E278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cooling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152BB-5DE3-BEE2-EB93-42866166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00" y="2052546"/>
            <a:ext cx="3829584" cy="325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1B5F8-3F8C-07E7-B7C9-E15150CE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227" y="1944198"/>
            <a:ext cx="6458851" cy="3753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79DD2-744D-4E66-26C7-776B68E04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325" y="2834252"/>
            <a:ext cx="6667793" cy="2819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831A87-05B3-BCCB-D72E-9F504FEAA9B2}"/>
              </a:ext>
            </a:extLst>
          </p:cNvPr>
          <p:cNvSpPr txBox="1"/>
          <p:nvPr/>
        </p:nvSpPr>
        <p:spPr>
          <a:xfrm>
            <a:off x="899999" y="6351845"/>
            <a:ext cx="7286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bg1"/>
                </a:solidFill>
              </a:rPr>
              <a:t>Ground state cooling</a:t>
            </a:r>
            <a:r>
              <a:rPr lang="en-GB" dirty="0">
                <a:solidFill>
                  <a:schemeClr val="bg1"/>
                </a:solidFill>
              </a:rPr>
              <a:t> v</a:t>
            </a:r>
            <a:r>
              <a:rPr lang="LID4096" dirty="0">
                <a:solidFill>
                  <a:schemeClr val="bg1"/>
                </a:solidFill>
              </a:rPr>
              <a:t>ia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LID4096" dirty="0">
                <a:solidFill>
                  <a:schemeClr val="bg1"/>
                </a:solidFill>
              </a:rPr>
              <a:t>Sideband cooling</a:t>
            </a:r>
            <a:r>
              <a:rPr lang="en-GB" dirty="0">
                <a:solidFill>
                  <a:schemeClr val="bg1"/>
                </a:solidFill>
              </a:rPr>
              <a:t>, Fabian </a:t>
            </a:r>
            <a:r>
              <a:rPr lang="en-GB" dirty="0" err="1">
                <a:solidFill>
                  <a:schemeClr val="bg1"/>
                </a:solidFill>
              </a:rPr>
              <a:t>Flassig</a:t>
            </a:r>
            <a:r>
              <a:rPr lang="en-GB" dirty="0">
                <a:solidFill>
                  <a:schemeClr val="bg1"/>
                </a:solidFill>
              </a:rPr>
              <a:t> (TUM)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211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1D6915-7BEF-4407-F8DA-0411085E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9863CF-26AA-EBD0-B5B6-AB19358E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Precision measurements in </a:t>
            </a:r>
            <a:br>
              <a:rPr lang="en-GB" dirty="0"/>
            </a:br>
            <a:r>
              <a:rPr lang="en-GB" dirty="0"/>
              <a:t>ion traps</a:t>
            </a:r>
            <a:endParaRPr lang="LID4096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35ECF3-8BB4-0019-4F21-45FA32CD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8088315" cy="4464000"/>
          </a:xfrm>
        </p:spPr>
        <p:txBody>
          <a:bodyPr>
            <a:normAutofit/>
          </a:bodyPr>
          <a:lstStyle/>
          <a:p>
            <a:r>
              <a:rPr lang="en-GB" sz="2000" dirty="0"/>
              <a:t>T = 10 </a:t>
            </a:r>
            <a:r>
              <a:rPr lang="en-GB" sz="2000" dirty="0" err="1"/>
              <a:t>mK</a:t>
            </a:r>
            <a:r>
              <a:rPr lang="en-GB" sz="2000" dirty="0"/>
              <a:t> </a:t>
            </a:r>
            <a:r>
              <a:rPr lang="en-GB" sz="2000" dirty="0">
                <a:sym typeface="Wingdings" panose="05000000000000000000" pitchFamily="2" charset="2"/>
              </a:rPr>
              <a:t> ions form a ‘coulomb crystal’</a:t>
            </a:r>
            <a:endParaRPr lang="en-GB" sz="2000" dirty="0"/>
          </a:p>
          <a:p>
            <a:r>
              <a:rPr lang="en-GB" sz="2000" dirty="0"/>
              <a:t>Storage time: seconds – days – forever… (depending on vacuum)</a:t>
            </a:r>
          </a:p>
          <a:p>
            <a:r>
              <a:rPr lang="en-GB" sz="2000" dirty="0"/>
              <a:t>Fluorescence signal emitted forever </a:t>
            </a:r>
            <a:br>
              <a:rPr lang="en-GB" sz="2000" dirty="0"/>
            </a:br>
            <a:r>
              <a:rPr lang="en-GB" sz="2000" dirty="0"/>
              <a:t>=&gt; optical ‘amplifier’: one ion emits millions of photons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0FEC8-260A-2410-F729-1C0BA12488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136"/>
          <a:stretch/>
        </p:blipFill>
        <p:spPr>
          <a:xfrm>
            <a:off x="9025978" y="265501"/>
            <a:ext cx="2839225" cy="62544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9EB6B-F59D-0FF6-5DB9-44F119098CB3}"/>
              </a:ext>
            </a:extLst>
          </p:cNvPr>
          <p:cNvGrpSpPr/>
          <p:nvPr/>
        </p:nvGrpSpPr>
        <p:grpSpPr>
          <a:xfrm>
            <a:off x="842931" y="3912433"/>
            <a:ext cx="6508234" cy="2777835"/>
            <a:chOff x="370741" y="4103616"/>
            <a:chExt cx="6060308" cy="25866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C697BE-0191-EB9C-FE2A-5481E0F0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1290"/>
            <a:stretch/>
          </p:blipFill>
          <p:spPr>
            <a:xfrm>
              <a:off x="370741" y="4894288"/>
              <a:ext cx="3987264" cy="1795980"/>
            </a:xfrm>
            <a:prstGeom prst="rect">
              <a:avLst/>
            </a:prstGeom>
          </p:spPr>
        </p:pic>
        <p:pic>
          <p:nvPicPr>
            <p:cNvPr id="7" name="Picture 6" descr="A blue and yellow line drawing&#10;&#10;Description automatically generated with medium confidence">
              <a:extLst>
                <a:ext uri="{FF2B5EF4-FFF2-40B4-BE49-F238E27FC236}">
                  <a16:creationId xmlns:a16="http://schemas.microsoft.com/office/drawing/2014/main" id="{037BDC3A-75DD-FD05-5940-D0E7DF3F2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54" t="54133" r="3450" b="4903"/>
            <a:stretch/>
          </p:blipFill>
          <p:spPr>
            <a:xfrm>
              <a:off x="2646032" y="4103616"/>
              <a:ext cx="3785017" cy="87686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108975-4676-F8F0-F60B-E69D0B8DF4CB}"/>
                </a:ext>
              </a:extLst>
            </p:cNvPr>
            <p:cNvCxnSpPr/>
            <p:nvPr/>
          </p:nvCxnSpPr>
          <p:spPr>
            <a:xfrm flipV="1">
              <a:off x="2473377" y="4976734"/>
              <a:ext cx="174633" cy="68709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7A8AD72-18DE-97A0-0AB8-9BD12183A2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1002" y="4980482"/>
              <a:ext cx="3740047" cy="7133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5FDF03D0-C079-5AFE-5331-A33133C5ED7B}"/>
              </a:ext>
            </a:extLst>
          </p:cNvPr>
          <p:cNvSpPr/>
          <p:nvPr/>
        </p:nvSpPr>
        <p:spPr>
          <a:xfrm>
            <a:off x="4494472" y="3537224"/>
            <a:ext cx="658004" cy="31570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E8A4B3-1A49-2602-D258-4689D68E7FEA}"/>
              </a:ext>
            </a:extLst>
          </p:cNvPr>
          <p:cNvSpPr txBox="1"/>
          <p:nvPr/>
        </p:nvSpPr>
        <p:spPr>
          <a:xfrm>
            <a:off x="4285940" y="3200644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~ 15 </a:t>
            </a:r>
            <a:r>
              <a:rPr lang="el-GR" dirty="0"/>
              <a:t>μ</a:t>
            </a:r>
            <a:r>
              <a:rPr lang="en-GB" dirty="0"/>
              <a:t>m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08262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BAF37E-EFC5-4B11-A5C9-6F9F085F7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057556" cy="4464000"/>
          </a:xfrm>
        </p:spPr>
        <p:txBody>
          <a:bodyPr>
            <a:normAutofit/>
          </a:bodyPr>
          <a:lstStyle/>
          <a:p>
            <a:r>
              <a:rPr lang="en-US" sz="2000" dirty="0"/>
              <a:t>Different elements have different absorption lines, because they have a different (quantum) structure</a:t>
            </a:r>
          </a:p>
          <a:p>
            <a:r>
              <a:rPr lang="en-US" sz="2000" dirty="0"/>
              <a:t>Every dark line corresponds to a transition between two bound states of the atom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CEE49-3064-48EA-B8EB-642B5D79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0485CA-AB9F-4F5F-9DDE-DDC4A955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the atom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DB3AD4-D11E-4D9A-B2DC-E87250CD3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05"/>
          <a:stretch/>
        </p:blipFill>
        <p:spPr>
          <a:xfrm>
            <a:off x="7369854" y="416323"/>
            <a:ext cx="3910595" cy="6117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1E908-91DB-4140-BD75-646A7BA5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0" y="182586"/>
            <a:ext cx="6058746" cy="64683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F956E1-FF58-4878-9654-05D937D33C1E}"/>
              </a:ext>
            </a:extLst>
          </p:cNvPr>
          <p:cNvSpPr/>
          <p:nvPr/>
        </p:nvSpPr>
        <p:spPr>
          <a:xfrm>
            <a:off x="9027622" y="972589"/>
            <a:ext cx="2252827" cy="764772"/>
          </a:xfrm>
          <a:prstGeom prst="roundRect">
            <a:avLst/>
          </a:prstGeom>
          <a:noFill/>
          <a:ln w="38100">
            <a:solidFill>
              <a:srgbClr val="FF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7840E-21D0-B6CD-9795-C9D819C591A8}"/>
              </a:ext>
            </a:extLst>
          </p:cNvPr>
          <p:cNvSpPr txBox="1"/>
          <p:nvPr/>
        </p:nvSpPr>
        <p:spPr>
          <a:xfrm>
            <a:off x="7419902" y="4699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Yb</a:t>
            </a:r>
            <a:r>
              <a:rPr lang="en-GB" b="1" baseline="30000" dirty="0"/>
              <a:t>+</a:t>
            </a:r>
            <a:endParaRPr lang="LID4096" b="1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0FF81-E223-A2AD-0F1F-F1E1E8AD8B17}"/>
              </a:ext>
            </a:extLst>
          </p:cNvPr>
          <p:cNvSpPr txBox="1"/>
          <p:nvPr/>
        </p:nvSpPr>
        <p:spPr>
          <a:xfrm>
            <a:off x="6742902" y="1568323"/>
            <a:ext cx="19479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f: L = 3</a:t>
            </a:r>
            <a:br>
              <a:rPr lang="en-US" dirty="0"/>
            </a:br>
            <a:r>
              <a:rPr lang="en-US" dirty="0"/>
              <a:t>   S = 1/2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So: J = 5/2 or 7/2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749742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1E2C3F1A-CED2-B441-66B8-78D956D2C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605" r="7044"/>
          <a:stretch/>
        </p:blipFill>
        <p:spPr>
          <a:xfrm>
            <a:off x="327284" y="207036"/>
            <a:ext cx="11864716" cy="585467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1D6915-7BEF-4407-F8DA-0411085E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492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F8563-B3E2-4527-9B7A-ACAF9BC1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645186" cy="4464000"/>
          </a:xfrm>
        </p:spPr>
        <p:txBody>
          <a:bodyPr>
            <a:normAutofit/>
          </a:bodyPr>
          <a:lstStyle/>
          <a:p>
            <a:r>
              <a:rPr lang="en-GB" sz="2000" dirty="0"/>
              <a:t>Strontium has a simple atomic structure</a:t>
            </a:r>
          </a:p>
          <a:p>
            <a:endParaRPr lang="en-GB" sz="2000" dirty="0"/>
          </a:p>
          <a:p>
            <a:r>
              <a:rPr lang="en-GB" sz="2000" dirty="0"/>
              <a:t>By using only two lasers, we can cool the ion down</a:t>
            </a:r>
          </a:p>
          <a:p>
            <a:endParaRPr lang="en-GB" sz="2000" dirty="0"/>
          </a:p>
          <a:p>
            <a:r>
              <a:rPr lang="en-GB" sz="2000" dirty="0"/>
              <a:t>Once the ion has been cooled, precise spectroscopy is possible</a:t>
            </a:r>
          </a:p>
          <a:p>
            <a:pPr lvl="1"/>
            <a:r>
              <a:rPr lang="en-GB" sz="2000" dirty="0"/>
              <a:t>Radiofrequency excitations can be used to precisely measure </a:t>
            </a:r>
            <a:r>
              <a:rPr lang="en-GB" sz="2000" dirty="0" err="1"/>
              <a:t>splittings</a:t>
            </a:r>
            <a:r>
              <a:rPr lang="en-GB" sz="2000" dirty="0"/>
              <a:t> of the D states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CD842-80D6-4CF1-AE21-C60F436F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176D9E-5E6D-4E5C-B6FB-8A7875F9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Precision measurements in ion traps</a:t>
            </a:r>
            <a:endParaRPr lang="LID40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45037E-EE0C-4D2B-B6A9-9384CF252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7"/>
          <a:stretch/>
        </p:blipFill>
        <p:spPr>
          <a:xfrm>
            <a:off x="6221185" y="1523692"/>
            <a:ext cx="5970815" cy="41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254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F8563-B3E2-4527-9B7A-ACAF9BC1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656" y="1359036"/>
            <a:ext cx="4726543" cy="4760964"/>
          </a:xfrm>
        </p:spPr>
        <p:txBody>
          <a:bodyPr/>
          <a:lstStyle/>
          <a:p>
            <a:r>
              <a:rPr lang="en-GB" dirty="0"/>
              <a:t>The atom now sits very still, and can be gently examined with a laser beam</a:t>
            </a:r>
          </a:p>
          <a:p>
            <a:endParaRPr lang="en-GB" dirty="0"/>
          </a:p>
          <a:p>
            <a:r>
              <a:rPr lang="en-GB" dirty="0"/>
              <a:t>Scanning over the optical transition…</a:t>
            </a:r>
          </a:p>
          <a:p>
            <a:pPr marL="457200" lvl="1" indent="0">
              <a:buNone/>
            </a:pP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CD842-80D6-4CF1-AE21-C60F436F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176D9E-5E6D-4E5C-B6FB-8A7875F9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Precision measurements in ion traps</a:t>
            </a:r>
            <a:endParaRPr lang="LID4096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09BBD4-E449-45CC-975B-CA7305AA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0" y="1419736"/>
            <a:ext cx="5471481" cy="4653788"/>
          </a:xfrm>
          <a:prstGeom prst="rect">
            <a:avLst/>
          </a:prstGeom>
        </p:spPr>
      </p:pic>
      <p:sp>
        <p:nvSpPr>
          <p:cNvPr id="23" name="Arrow: Left 22">
            <a:extLst>
              <a:ext uri="{FF2B5EF4-FFF2-40B4-BE49-F238E27FC236}">
                <a16:creationId xmlns:a16="http://schemas.microsoft.com/office/drawing/2014/main" id="{C1C12B8F-F25B-4034-BD97-F18EAC3406EA}"/>
              </a:ext>
            </a:extLst>
          </p:cNvPr>
          <p:cNvSpPr/>
          <p:nvPr/>
        </p:nvSpPr>
        <p:spPr>
          <a:xfrm>
            <a:off x="4162956" y="3304086"/>
            <a:ext cx="1502229" cy="37122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836396AF-A8BB-400D-9CF0-761E427A0302}"/>
              </a:ext>
            </a:extLst>
          </p:cNvPr>
          <p:cNvSpPr/>
          <p:nvPr/>
        </p:nvSpPr>
        <p:spPr>
          <a:xfrm rot="10800000">
            <a:off x="1801470" y="3304084"/>
            <a:ext cx="1502229" cy="37122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E16145-612C-4663-87F4-2F8FC71468F3}"/>
              </a:ext>
            </a:extLst>
          </p:cNvPr>
          <p:cNvSpPr txBox="1"/>
          <p:nvPr/>
        </p:nvSpPr>
        <p:spPr>
          <a:xfrm>
            <a:off x="4397117" y="2922244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~ 1 MHz</a:t>
            </a:r>
            <a:endParaRPr lang="LID4096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2285F-3CF8-C34F-05E2-C323E1A99234}"/>
              </a:ext>
            </a:extLst>
          </p:cNvPr>
          <p:cNvSpPr txBox="1"/>
          <p:nvPr/>
        </p:nvSpPr>
        <p:spPr>
          <a:xfrm>
            <a:off x="782853" y="6349334"/>
            <a:ext cx="7714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Lewty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Nicholas C., et al. </a:t>
            </a:r>
            <a:r>
              <a:rPr lang="en-GB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Optics Express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20.19 (2012): 21379-21384.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718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F8563-B3E2-4527-9B7A-ACAF9BC1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3837214"/>
            <a:ext cx="11041200" cy="2282786"/>
          </a:xfrm>
        </p:spPr>
        <p:txBody>
          <a:bodyPr/>
          <a:lstStyle/>
          <a:p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CD842-80D6-4CF1-AE21-C60F436F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176D9E-5E6D-4E5C-B6FB-8A7875F9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Precision measurements in ion traps</a:t>
            </a:r>
            <a:endParaRPr lang="LID40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0188C4-7BF2-40D1-A9DB-3E4D80158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0" y="1419736"/>
            <a:ext cx="5471481" cy="4653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C1AB5C-2987-4EA9-B952-6B9FB1D60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028" y="1419736"/>
            <a:ext cx="5529939" cy="4584564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212E906-D670-47DF-BDB5-07634D0E56B4}"/>
              </a:ext>
            </a:extLst>
          </p:cNvPr>
          <p:cNvSpPr/>
          <p:nvPr/>
        </p:nvSpPr>
        <p:spPr>
          <a:xfrm>
            <a:off x="9590882" y="3118472"/>
            <a:ext cx="1502229" cy="37122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6432A984-657D-4A3D-B084-D4B093049959}"/>
              </a:ext>
            </a:extLst>
          </p:cNvPr>
          <p:cNvSpPr/>
          <p:nvPr/>
        </p:nvSpPr>
        <p:spPr>
          <a:xfrm rot="10800000">
            <a:off x="7229396" y="3118470"/>
            <a:ext cx="1502229" cy="37122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96F65-8805-49F1-8E3A-FD41B7AFBFD8}"/>
              </a:ext>
            </a:extLst>
          </p:cNvPr>
          <p:cNvSpPr txBox="1"/>
          <p:nvPr/>
        </p:nvSpPr>
        <p:spPr>
          <a:xfrm>
            <a:off x="7107180" y="1777973"/>
            <a:ext cx="1794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~ 50 Hz</a:t>
            </a:r>
          </a:p>
          <a:p>
            <a:r>
              <a:rPr lang="en-GB" sz="2400" dirty="0">
                <a:solidFill>
                  <a:srgbClr val="FF0000"/>
                </a:solidFill>
              </a:rPr>
              <a:t>20 </a:t>
            </a:r>
            <a:r>
              <a:rPr lang="en-GB" sz="2400" dirty="0" err="1">
                <a:solidFill>
                  <a:srgbClr val="FF0000"/>
                </a:solidFill>
              </a:rPr>
              <a:t>ms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2400" dirty="0">
                <a:solidFill>
                  <a:srgbClr val="FF0000"/>
                </a:solidFill>
              </a:rPr>
              <a:t>excitation</a:t>
            </a:r>
            <a:endParaRPr lang="LID4096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B792F-2505-4406-837F-9AE54F0EAACD}"/>
              </a:ext>
            </a:extLst>
          </p:cNvPr>
          <p:cNvSpPr txBox="1"/>
          <p:nvPr/>
        </p:nvSpPr>
        <p:spPr>
          <a:xfrm>
            <a:off x="6839008" y="1103773"/>
            <a:ext cx="496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Direct radiofrequency excitations…</a:t>
            </a:r>
            <a:endParaRPr lang="LID4096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64183-D81D-49E3-85FE-ACE93ABB906F}"/>
              </a:ext>
            </a:extLst>
          </p:cNvPr>
          <p:cNvSpPr txBox="1"/>
          <p:nvPr/>
        </p:nvSpPr>
        <p:spPr>
          <a:xfrm>
            <a:off x="8737817" y="632685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 precise it </a:t>
            </a:r>
            <a:r>
              <a:rPr lang="en-GB" i="1" dirty="0" err="1">
                <a:solidFill>
                  <a:schemeClr val="bg1"/>
                </a:solidFill>
              </a:rPr>
              <a:t>Herz</a:t>
            </a:r>
            <a:r>
              <a:rPr lang="en-GB" i="1" dirty="0">
                <a:solidFill>
                  <a:schemeClr val="bg1"/>
                </a:solidFill>
              </a:rPr>
              <a:t>.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63929F-E33A-AD38-34B1-6FF2C67F4B1B}"/>
              </a:ext>
            </a:extLst>
          </p:cNvPr>
          <p:cNvSpPr txBox="1"/>
          <p:nvPr/>
        </p:nvSpPr>
        <p:spPr>
          <a:xfrm>
            <a:off x="782853" y="6349334"/>
            <a:ext cx="7714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Lewty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Nicholas C., et al. </a:t>
            </a:r>
            <a:r>
              <a:rPr lang="en-GB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Optics Express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20.19 (2012): 21379-21384.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522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DB723C5-B33C-471E-BF64-3376D3EA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most general form: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GB" sz="2000" dirty="0"/>
              <a:t>Infinite expansion… Each term is significantly smaller than the </a:t>
            </a:r>
            <a:br>
              <a:rPr lang="en-GB" sz="2000" dirty="0"/>
            </a:br>
            <a:r>
              <a:rPr lang="en-GB" sz="2000" dirty="0"/>
              <a:t>previous one.</a:t>
            </a:r>
            <a:endParaRPr lang="en-US" sz="2000" dirty="0"/>
          </a:p>
          <a:p>
            <a:r>
              <a:rPr lang="en-US" sz="2000" dirty="0"/>
              <a:t>k = 1: interaction with magnetic dipole moment</a:t>
            </a:r>
          </a:p>
          <a:p>
            <a:r>
              <a:rPr lang="en-US" sz="2000" dirty="0"/>
              <a:t>k=2: interaction with electric quadrupole moment</a:t>
            </a:r>
          </a:p>
          <a:p>
            <a:r>
              <a:rPr lang="en-US" sz="2000" dirty="0"/>
              <a:t>…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4E9D0-5C54-422C-9DA1-E5EB81E3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8BAD58-46EF-4267-A564-620425B1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isotope-dependent hyperfine structure of the atom + nucleus!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CA487-A0F1-4381-BDC1-28344DFE2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563" y="1510527"/>
            <a:ext cx="3006901" cy="91946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97C335-ED09-41CB-B251-D391C94FD905}"/>
              </a:ext>
            </a:extLst>
          </p:cNvPr>
          <p:cNvCxnSpPr>
            <a:cxnSpLocks/>
          </p:cNvCxnSpPr>
          <p:nvPr/>
        </p:nvCxnSpPr>
        <p:spPr>
          <a:xfrm flipH="1">
            <a:off x="4592549" y="2098963"/>
            <a:ext cx="899392" cy="85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E56C50-29A7-45D7-BB77-CDBE163F18F5}"/>
              </a:ext>
            </a:extLst>
          </p:cNvPr>
          <p:cNvSpPr txBox="1"/>
          <p:nvPr/>
        </p:nvSpPr>
        <p:spPr>
          <a:xfrm>
            <a:off x="2921840" y="2957097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electromagnetic moment</a:t>
            </a:r>
            <a:endParaRPr lang="LID4096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61BBE2-900D-42B1-B6FE-E5D6A9F5A8B9}"/>
              </a:ext>
            </a:extLst>
          </p:cNvPr>
          <p:cNvCxnSpPr>
            <a:cxnSpLocks/>
          </p:cNvCxnSpPr>
          <p:nvPr/>
        </p:nvCxnSpPr>
        <p:spPr>
          <a:xfrm>
            <a:off x="6219537" y="2033015"/>
            <a:ext cx="1051328" cy="56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C4D814-8A34-4C7B-BE16-0ACF8DEF9B8A}"/>
              </a:ext>
            </a:extLst>
          </p:cNvPr>
          <p:cNvSpPr txBox="1"/>
          <p:nvPr/>
        </p:nvSpPr>
        <p:spPr>
          <a:xfrm>
            <a:off x="5792501" y="2552436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Fields generated by the electrons</a:t>
            </a:r>
            <a:endParaRPr lang="LID4096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C586E8-6196-4B0D-9D21-7F11921841F9}"/>
              </a:ext>
            </a:extLst>
          </p:cNvPr>
          <p:cNvGrpSpPr/>
          <p:nvPr/>
        </p:nvGrpSpPr>
        <p:grpSpPr>
          <a:xfrm>
            <a:off x="8110915" y="3071245"/>
            <a:ext cx="3897123" cy="3642528"/>
            <a:chOff x="3561074" y="3215472"/>
            <a:chExt cx="3897123" cy="36425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D35A9C-4BED-4DDE-8A75-D0324D56E279}"/>
                </a:ext>
              </a:extLst>
            </p:cNvPr>
            <p:cNvSpPr/>
            <p:nvPr/>
          </p:nvSpPr>
          <p:spPr>
            <a:xfrm>
              <a:off x="3561074" y="3215472"/>
              <a:ext cx="3822309" cy="36425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4" name="Picture 23" descr="A picture containing light, sitting, clock&#10;&#10;Description automatically generated">
              <a:extLst>
                <a:ext uri="{FF2B5EF4-FFF2-40B4-BE49-F238E27FC236}">
                  <a16:creationId xmlns:a16="http://schemas.microsoft.com/office/drawing/2014/main" id="{EA90D287-F847-42BE-AE4E-61957CBCD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23"/>
            <a:stretch/>
          </p:blipFill>
          <p:spPr>
            <a:xfrm>
              <a:off x="3635888" y="3215472"/>
              <a:ext cx="3822309" cy="3541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5221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F8563-B3E2-4527-9B7A-ACAF9BC1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330736" cy="4464000"/>
          </a:xfrm>
        </p:spPr>
        <p:txBody>
          <a:bodyPr>
            <a:normAutofit/>
          </a:bodyPr>
          <a:lstStyle/>
          <a:p>
            <a:r>
              <a:rPr lang="en-GB" sz="2000" dirty="0"/>
              <a:t>Combining the data with</a:t>
            </a:r>
            <a:br>
              <a:rPr lang="en-GB" sz="2000" dirty="0"/>
            </a:br>
            <a:r>
              <a:rPr lang="en-GB" sz="2000" dirty="0"/>
              <a:t>precise calculations by B. Sahoo</a:t>
            </a:r>
          </a:p>
          <a:p>
            <a:pPr lvl="1"/>
            <a:r>
              <a:rPr lang="en-GB" sz="2000" dirty="0"/>
              <a:t>Relativistic coupled cluster (CCSD(T) method)</a:t>
            </a:r>
          </a:p>
          <a:p>
            <a:pPr lvl="1"/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Consistent value obtained from the two metastable D-states</a:t>
            </a:r>
          </a:p>
          <a:p>
            <a:endParaRPr lang="en-GB" sz="2000" dirty="0"/>
          </a:p>
          <a:p>
            <a:r>
              <a:rPr lang="en-GB" sz="2000" dirty="0"/>
              <a:t>Nuclear theory interpretation of the result is yet to be made…</a:t>
            </a:r>
            <a:endParaRPr lang="LID4096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CD842-80D6-4CF1-AE21-C60F436F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176D9E-5E6D-4E5C-B6FB-8A7875F9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Precision measurements in ion traps</a:t>
            </a:r>
            <a:endParaRPr lang="LID4096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8F36ED-7740-4506-B35B-089C6C9FA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61" y="1228740"/>
            <a:ext cx="5889064" cy="24781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3532C7-BC86-4DE8-9D95-58121828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861" y="3910334"/>
            <a:ext cx="5953619" cy="220966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464A26-3077-4D95-8D03-EEB2889091DA}"/>
              </a:ext>
            </a:extLst>
          </p:cNvPr>
          <p:cNvSpPr/>
          <p:nvPr/>
        </p:nvSpPr>
        <p:spPr>
          <a:xfrm>
            <a:off x="10417629" y="2253343"/>
            <a:ext cx="1327296" cy="1322614"/>
          </a:xfrm>
          <a:prstGeom prst="roundRect">
            <a:avLst/>
          </a:prstGeom>
          <a:noFill/>
          <a:ln w="28575">
            <a:solidFill>
              <a:srgbClr val="FF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34FAB-4867-85AD-5577-F9AA721AEA0B}"/>
              </a:ext>
            </a:extLst>
          </p:cNvPr>
          <p:cNvSpPr txBox="1"/>
          <p:nvPr/>
        </p:nvSpPr>
        <p:spPr>
          <a:xfrm>
            <a:off x="782853" y="6349334"/>
            <a:ext cx="7714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Lewty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Nicholas C., et al. </a:t>
            </a:r>
            <a:r>
              <a:rPr lang="en-GB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Optics Express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20.19 (2012): 21379-21384.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800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840DCB-CBA7-ABAA-542B-AF7A4923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</a:t>
            </a:r>
            <a:br>
              <a:rPr lang="en-GB" dirty="0"/>
            </a:br>
            <a:r>
              <a:rPr lang="en-GB" dirty="0"/>
              <a:t>Wrapping up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7F5AA-D187-6357-2F2B-1466422C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1003-DD7A-448A-9A72-A9C2DD6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96</a:t>
            </a:fld>
            <a:endParaRPr lang="nl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200F3-17E2-BF69-E74F-AD88049DA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893DBE-273A-A7FE-1C66-64AEE7C04C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55059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Wider context: higher-precision spectroscopy of radioactive 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49416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Magnetic dipole moments</a:t>
            </a:r>
          </a:p>
          <a:p>
            <a:r>
              <a:rPr lang="en-US" dirty="0"/>
              <a:t>Electrical quadrupole moments and charge radii</a:t>
            </a:r>
          </a:p>
          <a:p>
            <a:endParaRPr lang="en-US" dirty="0"/>
          </a:p>
          <a:p>
            <a:r>
              <a:rPr lang="en-US" dirty="0"/>
              <a:t>Hyperfine anomaly</a:t>
            </a:r>
          </a:p>
          <a:p>
            <a:pPr lvl="1"/>
            <a:r>
              <a:rPr lang="en-US" dirty="0"/>
              <a:t>Relates to the distribution of magnetization inside nuclear volume</a:t>
            </a:r>
          </a:p>
          <a:p>
            <a:r>
              <a:rPr lang="en-US" dirty="0"/>
              <a:t>Higher-order moments</a:t>
            </a:r>
          </a:p>
          <a:p>
            <a:pPr lvl="1"/>
            <a:r>
              <a:rPr lang="en-US" dirty="0"/>
              <a:t>Magnetic octupole, electric </a:t>
            </a:r>
            <a:r>
              <a:rPr lang="en-US" dirty="0" err="1"/>
              <a:t>hexadecapole</a:t>
            </a:r>
            <a:r>
              <a:rPr lang="en-US" dirty="0"/>
              <a:t>, …</a:t>
            </a:r>
          </a:p>
          <a:p>
            <a:r>
              <a:rPr lang="en-US" dirty="0"/>
              <a:t>Higher-order moments of the charge radii</a:t>
            </a:r>
          </a:p>
          <a:p>
            <a:pPr lvl="1"/>
            <a:r>
              <a:rPr lang="en-US" dirty="0"/>
              <a:t>E.g. &lt;r</a:t>
            </a:r>
            <a:r>
              <a:rPr lang="en-US" baseline="30000" dirty="0"/>
              <a:t>4</a:t>
            </a:r>
            <a:r>
              <a:rPr lang="en-US" dirty="0"/>
              <a:t>&gt; relates to surface thickness of nuclear density</a:t>
            </a:r>
          </a:p>
          <a:p>
            <a:pPr lvl="1"/>
            <a:endParaRPr lang="en-US" dirty="0"/>
          </a:p>
          <a:p>
            <a:r>
              <a:rPr lang="en-US" dirty="0"/>
              <a:t>Beyond-standard model physics from Hz-level isotope shift spectroscopy</a:t>
            </a:r>
            <a:endParaRPr lang="en-GB" dirty="0"/>
          </a:p>
        </p:txBody>
      </p:sp>
      <p:sp>
        <p:nvSpPr>
          <p:cNvPr id="4" name="Down Arrow 3"/>
          <p:cNvSpPr/>
          <p:nvPr/>
        </p:nvSpPr>
        <p:spPr>
          <a:xfrm>
            <a:off x="6046237" y="1690688"/>
            <a:ext cx="373224" cy="44705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9461" y="1690688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GHz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9461" y="589468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sub-Hz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8743" y="1632042"/>
            <a:ext cx="30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In-source optical spectroscopy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3946" y="2454986"/>
            <a:ext cx="225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Collinear, in-gas-jet, 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4570" y="3466395"/>
            <a:ext cx="345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methods on fast ion beams and thermal beams in traps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4570" y="4655578"/>
            <a:ext cx="345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Atom/ion traps + laser cooling + ultra-narrow lines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4435" y="1365349"/>
            <a:ext cx="3673090" cy="18101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34499" y="2830159"/>
            <a:ext cx="239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state-of-the-art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6234" y="3283195"/>
            <a:ext cx="3673090" cy="12048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1828" y="4128027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Feasible on RIB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74188" y="4612139"/>
            <a:ext cx="3673090" cy="120483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1562" y="5447640"/>
            <a:ext cx="3157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Currently only on stable species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9411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699591" y="940253"/>
            <a:ext cx="5029210" cy="4281224"/>
            <a:chOff x="6699591" y="940253"/>
            <a:chExt cx="5029210" cy="4281224"/>
          </a:xfrm>
        </p:grpSpPr>
        <p:grpSp>
          <p:nvGrpSpPr>
            <p:cNvPr id="16" name="Group 15"/>
            <p:cNvGrpSpPr/>
            <p:nvPr/>
          </p:nvGrpSpPr>
          <p:grpSpPr>
            <a:xfrm>
              <a:off x="6699591" y="940253"/>
              <a:ext cx="5029210" cy="4281224"/>
              <a:chOff x="6699591" y="940253"/>
              <a:chExt cx="5029210" cy="428122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699591" y="940253"/>
                <a:ext cx="5029210" cy="4281224"/>
                <a:chOff x="6699591" y="940253"/>
                <a:chExt cx="5029210" cy="4281224"/>
              </a:xfrm>
            </p:grpSpPr>
            <p:pic>
              <p:nvPicPr>
                <p:cNvPr id="28" name="Content Placeholder 1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9591" y="1421087"/>
                  <a:ext cx="5029210" cy="3621031"/>
                </a:xfrm>
                <a:prstGeom prst="rect">
                  <a:avLst/>
                </a:prstGeom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6892433" y="940253"/>
                  <a:ext cx="25840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FF7F0E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Predominantly collinear fast-beam experiments</a:t>
                  </a:r>
                  <a:endParaRPr lang="en-GB" dirty="0">
                    <a:solidFill>
                      <a:srgbClr val="FF7F0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0087135" y="4575146"/>
                  <a:ext cx="160908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In-source</a:t>
                  </a:r>
                  <a:b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</a:br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experiments</a:t>
                  </a:r>
                  <a:endParaRPr lang="en-GB" dirty="0">
                    <a:solidFill>
                      <a:srgbClr val="1F77B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9214196" y="1590833"/>
                <a:ext cx="1550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Status ~2010</a:t>
                </a:r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10518449" y="2311592"/>
              <a:ext cx="746459" cy="2084195"/>
            </a:xfrm>
            <a:prstGeom prst="ellipse">
              <a:avLst/>
            </a:prstGeom>
            <a:noFill/>
            <a:ln w="38100">
              <a:solidFill>
                <a:srgbClr val="1F77B4">
                  <a:alpha val="6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322183"/>
            <a:ext cx="5384800" cy="537679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Optical spectroscopy for nuclear structure research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rgbClr val="1F77B4"/>
                </a:solidFill>
              </a:rPr>
              <a:t>Pushing to lower production cross sections</a:t>
            </a:r>
          </a:p>
          <a:p>
            <a:pPr lvl="1"/>
            <a:r>
              <a:rPr lang="en-US" sz="1600" dirty="0">
                <a:solidFill>
                  <a:srgbClr val="1F77B4"/>
                </a:solidFill>
              </a:rPr>
              <a:t>Mercury: shape staggering</a:t>
            </a:r>
            <a:br>
              <a:rPr lang="en-US" sz="1200" dirty="0">
                <a:solidFill>
                  <a:srgbClr val="1F77B4"/>
                </a:solidFill>
              </a:rPr>
            </a:br>
            <a:r>
              <a:rPr lang="en-US" sz="1600" dirty="0">
                <a:solidFill>
                  <a:srgbClr val="1F77B4"/>
                </a:solidFill>
              </a:rPr>
              <a:t> </a:t>
            </a:r>
            <a:endParaRPr lang="en-GB" sz="1200" dirty="0">
              <a:solidFill>
                <a:srgbClr val="1F77B4"/>
              </a:solidFill>
            </a:endParaRPr>
          </a:p>
          <a:p>
            <a:r>
              <a:rPr lang="en-US" sz="1800" dirty="0">
                <a:solidFill>
                  <a:srgbClr val="FF7F0E"/>
                </a:solidFill>
              </a:rPr>
              <a:t>When more precision is needed: collinear fast-beam laser spectroscopy</a:t>
            </a:r>
          </a:p>
          <a:p>
            <a:pPr lvl="1"/>
            <a:r>
              <a:rPr lang="en-US" sz="1600" dirty="0">
                <a:solidFill>
                  <a:srgbClr val="FF7F0E"/>
                </a:solidFill>
              </a:rPr>
              <a:t>Laser spectroscopy of zinc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B050"/>
              </a:solidFill>
            </a:endParaRPr>
          </a:p>
          <a:p>
            <a:r>
              <a:rPr lang="en-US" sz="1800" dirty="0">
                <a:solidFill>
                  <a:srgbClr val="00B050"/>
                </a:solidFill>
              </a:rPr>
              <a:t>When </a:t>
            </a:r>
            <a:r>
              <a:rPr lang="en-US" sz="1800" i="1" dirty="0">
                <a:solidFill>
                  <a:srgbClr val="00B050"/>
                </a:solidFill>
              </a:rPr>
              <a:t>even more</a:t>
            </a:r>
            <a:r>
              <a:rPr lang="en-US" sz="1800" dirty="0">
                <a:solidFill>
                  <a:srgbClr val="00B050"/>
                </a:solidFill>
              </a:rPr>
              <a:t> precision is needed: beyond conventional optical spectroscopy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</a:rPr>
              <a:t>Future directions?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B050"/>
              </a:solidFill>
            </a:endParaRPr>
          </a:p>
          <a:p>
            <a:r>
              <a:rPr lang="en-GB" sz="1800" dirty="0"/>
              <a:t>Missing third axis: elements which are difficult to extract, and/or have complex atomic 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87163" y="6592888"/>
            <a:ext cx="604837" cy="1809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23" name="Down Arrow 22"/>
          <p:cNvSpPr/>
          <p:nvPr/>
        </p:nvSpPr>
        <p:spPr>
          <a:xfrm rot="5400000">
            <a:off x="7687475" y="1728580"/>
            <a:ext cx="224444" cy="2155739"/>
          </a:xfrm>
          <a:prstGeom prst="downArrow">
            <a:avLst>
              <a:gd name="adj1" fmla="val 50000"/>
              <a:gd name="adj2" fmla="val 13518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9402DB-1B63-44C2-B981-88E3078D5A9C}"/>
              </a:ext>
            </a:extLst>
          </p:cNvPr>
          <p:cNvSpPr/>
          <p:nvPr/>
        </p:nvSpPr>
        <p:spPr>
          <a:xfrm>
            <a:off x="7373389" y="2095837"/>
            <a:ext cx="1622144" cy="1456567"/>
          </a:xfrm>
          <a:prstGeom prst="ellipse">
            <a:avLst/>
          </a:prstGeom>
          <a:noFill/>
          <a:ln w="38100">
            <a:solidFill>
              <a:srgbClr val="FF7F0E">
                <a:alpha val="65882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5197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699591" y="940253"/>
            <a:ext cx="5029210" cy="4281224"/>
            <a:chOff x="6699591" y="940253"/>
            <a:chExt cx="5029210" cy="4281224"/>
          </a:xfrm>
        </p:grpSpPr>
        <p:grpSp>
          <p:nvGrpSpPr>
            <p:cNvPr id="16" name="Group 15"/>
            <p:cNvGrpSpPr/>
            <p:nvPr/>
          </p:nvGrpSpPr>
          <p:grpSpPr>
            <a:xfrm>
              <a:off x="6699591" y="940253"/>
              <a:ext cx="5029210" cy="4281224"/>
              <a:chOff x="6699591" y="940253"/>
              <a:chExt cx="5029210" cy="428122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699591" y="940253"/>
                <a:ext cx="5029210" cy="4281224"/>
                <a:chOff x="6699591" y="940253"/>
                <a:chExt cx="5029210" cy="4281224"/>
              </a:xfrm>
            </p:grpSpPr>
            <p:pic>
              <p:nvPicPr>
                <p:cNvPr id="28" name="Content Placeholder 1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9591" y="1421087"/>
                  <a:ext cx="5029210" cy="3621031"/>
                </a:xfrm>
                <a:prstGeom prst="rect">
                  <a:avLst/>
                </a:prstGeom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6892433" y="940253"/>
                  <a:ext cx="25840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FF7F0E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Predominantly collinear fast-beam experiments</a:t>
                  </a:r>
                  <a:endParaRPr lang="en-GB" dirty="0">
                    <a:solidFill>
                      <a:srgbClr val="FF7F0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0087135" y="4575146"/>
                  <a:ext cx="160908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In-source</a:t>
                  </a:r>
                  <a:b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</a:br>
                  <a:r>
                    <a:rPr lang="en-US" dirty="0">
                      <a:solidFill>
                        <a:srgbClr val="1F77B4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experiments</a:t>
                  </a:r>
                  <a:endParaRPr lang="en-GB" dirty="0">
                    <a:solidFill>
                      <a:srgbClr val="1F77B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9214196" y="1590833"/>
                <a:ext cx="1550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Status ~2010</a:t>
                </a:r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10518449" y="2311592"/>
              <a:ext cx="746459" cy="2084195"/>
            </a:xfrm>
            <a:prstGeom prst="ellipse">
              <a:avLst/>
            </a:prstGeom>
            <a:noFill/>
            <a:ln w="38100">
              <a:solidFill>
                <a:srgbClr val="1F77B4">
                  <a:alpha val="6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322183"/>
            <a:ext cx="5384800" cy="537679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Optical spectroscopy for nuclear structure research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rgbClr val="1F77B4"/>
                </a:solidFill>
              </a:rPr>
              <a:t>Pushing to lower production cross sections</a:t>
            </a:r>
          </a:p>
          <a:p>
            <a:pPr lvl="1"/>
            <a:r>
              <a:rPr lang="en-US" sz="1600" dirty="0">
                <a:solidFill>
                  <a:srgbClr val="1F77B4"/>
                </a:solidFill>
              </a:rPr>
              <a:t>Mercury: shape staggering</a:t>
            </a:r>
            <a:br>
              <a:rPr lang="en-US" sz="1200" dirty="0">
                <a:solidFill>
                  <a:srgbClr val="1F77B4"/>
                </a:solidFill>
              </a:rPr>
            </a:br>
            <a:r>
              <a:rPr lang="en-US" sz="1600" dirty="0">
                <a:solidFill>
                  <a:srgbClr val="1F77B4"/>
                </a:solidFill>
              </a:rPr>
              <a:t> </a:t>
            </a:r>
            <a:endParaRPr lang="en-GB" sz="1200" dirty="0">
              <a:solidFill>
                <a:srgbClr val="1F77B4"/>
              </a:solidFill>
            </a:endParaRPr>
          </a:p>
          <a:p>
            <a:r>
              <a:rPr lang="en-US" sz="1800" dirty="0">
                <a:solidFill>
                  <a:srgbClr val="FF7F0E"/>
                </a:solidFill>
              </a:rPr>
              <a:t>When more precision is needed: collinear fast-beam laser spectroscopy</a:t>
            </a:r>
          </a:p>
          <a:p>
            <a:pPr lvl="1"/>
            <a:r>
              <a:rPr lang="en-US" sz="1600" dirty="0">
                <a:solidFill>
                  <a:srgbClr val="FF7F0E"/>
                </a:solidFill>
              </a:rPr>
              <a:t>Laser spectroscopy of zinc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B050"/>
              </a:solidFill>
            </a:endParaRPr>
          </a:p>
          <a:p>
            <a:r>
              <a:rPr lang="en-US" sz="1800" dirty="0">
                <a:solidFill>
                  <a:srgbClr val="00B050"/>
                </a:solidFill>
              </a:rPr>
              <a:t>When </a:t>
            </a:r>
            <a:r>
              <a:rPr lang="en-US" sz="1800" i="1" dirty="0">
                <a:solidFill>
                  <a:srgbClr val="00B050"/>
                </a:solidFill>
              </a:rPr>
              <a:t>even more</a:t>
            </a:r>
            <a:r>
              <a:rPr lang="en-US" sz="1800" dirty="0">
                <a:solidFill>
                  <a:srgbClr val="00B050"/>
                </a:solidFill>
              </a:rPr>
              <a:t> precision is needed: beyond conventional optical spectroscopy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00B050"/>
                </a:solidFill>
              </a:rPr>
              <a:t>Future directions: application to RIB!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B050"/>
              </a:solidFill>
            </a:endParaRPr>
          </a:p>
          <a:p>
            <a:r>
              <a:rPr lang="en-GB" sz="1800" dirty="0"/>
              <a:t>Missing third axis: elements which are difficult to extract, and/or have complex atomic 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87163" y="6592888"/>
            <a:ext cx="604837" cy="1809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23" name="Down Arrow 22"/>
          <p:cNvSpPr/>
          <p:nvPr/>
        </p:nvSpPr>
        <p:spPr>
          <a:xfrm rot="5400000">
            <a:off x="4355690" y="-1603204"/>
            <a:ext cx="224444" cy="8819308"/>
          </a:xfrm>
          <a:prstGeom prst="downArrow">
            <a:avLst>
              <a:gd name="adj1" fmla="val 50000"/>
              <a:gd name="adj2" fmla="val 13518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9402DB-1B63-44C2-B981-88E3078D5A9C}"/>
              </a:ext>
            </a:extLst>
          </p:cNvPr>
          <p:cNvSpPr/>
          <p:nvPr/>
        </p:nvSpPr>
        <p:spPr>
          <a:xfrm>
            <a:off x="7373389" y="2095837"/>
            <a:ext cx="1622144" cy="1456567"/>
          </a:xfrm>
          <a:prstGeom prst="ellipse">
            <a:avLst/>
          </a:prstGeom>
          <a:noFill/>
          <a:ln w="38100">
            <a:solidFill>
              <a:srgbClr val="FF7F0E">
                <a:alpha val="65882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D38641-BB98-7A3E-CD79-E224414253D9}"/>
              </a:ext>
            </a:extLst>
          </p:cNvPr>
          <p:cNvSpPr txBox="1"/>
          <p:nvPr/>
        </p:nvSpPr>
        <p:spPr>
          <a:xfrm>
            <a:off x="5142667" y="4857452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101"/>
                </a:solidFill>
              </a:rPr>
              <a:t>Ongoing @KULeuven</a:t>
            </a:r>
            <a:endParaRPr lang="LID4096" b="1" dirty="0">
              <a:solidFill>
                <a:srgbClr val="FF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16264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11061</Words>
  <Application>Microsoft Office PowerPoint</Application>
  <PresentationFormat>Widescreen</PresentationFormat>
  <Paragraphs>2062</Paragraphs>
  <Slides>238</Slides>
  <Notes>15</Notes>
  <HiddenSlides>3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238</vt:i4>
      </vt:variant>
    </vt:vector>
  </HeadingPairs>
  <TitlesOfParts>
    <vt:vector size="256" baseType="lpstr">
      <vt:lpstr>Arial</vt:lpstr>
      <vt:lpstr>Calibri</vt:lpstr>
      <vt:lpstr>Cambria</vt:lpstr>
      <vt:lpstr>Cambria Math</vt:lpstr>
      <vt:lpstr>Comic Sans MS</vt:lpstr>
      <vt:lpstr>Courier New</vt:lpstr>
      <vt:lpstr>Gill Sans MT</vt:lpstr>
      <vt:lpstr>Helvetica</vt:lpstr>
      <vt:lpstr>Lucida Sans</vt:lpstr>
      <vt:lpstr>Symbol</vt:lpstr>
      <vt:lpstr>Times New Roman</vt:lpstr>
      <vt:lpstr>Wingdings</vt:lpstr>
      <vt:lpstr>KU Leuven</vt:lpstr>
      <vt:lpstr>KU Leuven Sedes</vt:lpstr>
      <vt:lpstr>1_KU Leuven</vt:lpstr>
      <vt:lpstr>Formel</vt:lpstr>
      <vt:lpstr>Kaava</vt:lpstr>
      <vt:lpstr>Equation</vt:lpstr>
      <vt:lpstr>Nuclear and fundamental physics with atomic probes</vt:lpstr>
      <vt:lpstr>Two central themes</vt:lpstr>
      <vt:lpstr>Part I Notions of atomic physics </vt:lpstr>
      <vt:lpstr>The structure of the atom</vt:lpstr>
      <vt:lpstr>The structure of the atom</vt:lpstr>
      <vt:lpstr>The structure of the atom</vt:lpstr>
      <vt:lpstr>The structure of the atom</vt:lpstr>
      <vt:lpstr>The structure of the atom</vt:lpstr>
      <vt:lpstr>The structure of the atom</vt:lpstr>
      <vt:lpstr>The structure of the atom</vt:lpstr>
      <vt:lpstr>The fine structure of the atom</vt:lpstr>
      <vt:lpstr>Part I Nucleus-electron coupling</vt:lpstr>
      <vt:lpstr>The structure of the atom</vt:lpstr>
      <vt:lpstr>Isotope shift</vt:lpstr>
      <vt:lpstr>Isotope shift</vt:lpstr>
      <vt:lpstr>Isotope shift</vt:lpstr>
      <vt:lpstr>Isotope shift</vt:lpstr>
      <vt:lpstr>Isotope shift</vt:lpstr>
      <vt:lpstr>A note about model dependence</vt:lpstr>
      <vt:lpstr>A note about model dependence</vt:lpstr>
      <vt:lpstr>Hyperfine structure</vt:lpstr>
      <vt:lpstr>The isotope-dependent hyperfine structure of the atom + nucleus!</vt:lpstr>
      <vt:lpstr>The isotope-dependent hyperfine structure of the atom + nucleus!</vt:lpstr>
      <vt:lpstr>The isotope-dependent hyperfine structure of the atom + nucleus!</vt:lpstr>
      <vt:lpstr>Isotope shift</vt:lpstr>
      <vt:lpstr>The isotope-dependent hyperfine structure of the atom + nucleus!</vt:lpstr>
      <vt:lpstr>The isotope-dependent hyperfine structure of the atom + nucleus!</vt:lpstr>
      <vt:lpstr>The isotope-dependent hyperfine structure of the atom + nucleus!</vt:lpstr>
      <vt:lpstr>Let’s talk about energy scales…</vt:lpstr>
      <vt:lpstr>Now that we understand atomic structure and atomic spectra…</vt:lpstr>
      <vt:lpstr>Laser spectroscopy</vt:lpstr>
      <vt:lpstr>Laser spectroscopy</vt:lpstr>
      <vt:lpstr>Active areas – moments, radii, spins</vt:lpstr>
      <vt:lpstr>Part I Examples</vt:lpstr>
      <vt:lpstr>Case study – zinc isotopes 0. atomic structure</vt:lpstr>
      <vt:lpstr>Case study – zinc isotopes 0. atomic structure</vt:lpstr>
      <vt:lpstr>Case study – zinc isotopes 0. atomic structure</vt:lpstr>
      <vt:lpstr>Case study – zinc isotopes 0. atomic structure</vt:lpstr>
      <vt:lpstr>Case study – zinc isotopes 0. atomic structure</vt:lpstr>
      <vt:lpstr>Case study – zinc isotopes 1. spectroscopy</vt:lpstr>
      <vt:lpstr>Case study – zinc isotopes 1. spectroscopy</vt:lpstr>
      <vt:lpstr>Case study – zinc isotopes 1. spectroscopy</vt:lpstr>
      <vt:lpstr>Case study – zinc isotopes 1. spectroscopy</vt:lpstr>
      <vt:lpstr>Case study – zinc isotopes 1. spectroscopy</vt:lpstr>
      <vt:lpstr>Case study – zinc isotopes 1. spectroscopy</vt:lpstr>
      <vt:lpstr>Case study – zinc isotopes 1. spectroscopy</vt:lpstr>
      <vt:lpstr>Case study – zinc isotopes 1. spectroscopy</vt:lpstr>
      <vt:lpstr>PowerPoint Presentation</vt:lpstr>
      <vt:lpstr>PowerPoint Presentation</vt:lpstr>
      <vt:lpstr>Magnetic moments – what can they tell us?</vt:lpstr>
      <vt:lpstr>Magnetic moments – what can they tell us?</vt:lpstr>
      <vt:lpstr>Magnetic moments – what can they tell us?</vt:lpstr>
      <vt:lpstr>Magnetic moments – what can they tell us?</vt:lpstr>
      <vt:lpstr>Magnetic moments – what can they tell us?</vt:lpstr>
      <vt:lpstr>Case study – zinc isotopes 3. physics discussion</vt:lpstr>
      <vt:lpstr>Case study – zinc isotopes 3. physics discussion</vt:lpstr>
      <vt:lpstr>Case study – zinc isotopes 3. physics discussion</vt:lpstr>
      <vt:lpstr>Case study – zinc isotopes 3. physics discussion</vt:lpstr>
      <vt:lpstr>Case study – zinc isotopes 3. physics discussion</vt:lpstr>
      <vt:lpstr>Case study – zinc isotopes 3. physics discussion</vt:lpstr>
      <vt:lpstr>Case study – zinc isotopes 3. physics discussion</vt:lpstr>
      <vt:lpstr>Case study – zinc isotopes 3. physics discussion</vt:lpstr>
      <vt:lpstr>PowerPoint Presentation</vt:lpstr>
      <vt:lpstr>Quadrupole moments</vt:lpstr>
      <vt:lpstr>Quadrupole moments</vt:lpstr>
      <vt:lpstr>Quadrupole moments</vt:lpstr>
      <vt:lpstr>PowerPoint Presentation</vt:lpstr>
      <vt:lpstr>What can we learn from the charge radii?</vt:lpstr>
      <vt:lpstr>What can we learn from the charge radii?</vt:lpstr>
      <vt:lpstr>PowerPoint Presentation</vt:lpstr>
      <vt:lpstr>PowerPoint Presentation</vt:lpstr>
      <vt:lpstr>Complementarity: the nuclear mass surface</vt:lpstr>
      <vt:lpstr>Staggering in the charge radii of Hg isotopes</vt:lpstr>
      <vt:lpstr>After 30 years of developments…</vt:lpstr>
      <vt:lpstr>Key points</vt:lpstr>
      <vt:lpstr>Part I Frontiers in laser spec</vt:lpstr>
      <vt:lpstr>Let’s take stock of where we are</vt:lpstr>
      <vt:lpstr>Let’s take stock of where we are</vt:lpstr>
      <vt:lpstr>Let’s take stock of where we are</vt:lpstr>
      <vt:lpstr>Let’s take stock of where we are</vt:lpstr>
      <vt:lpstr>Currently used methods @RIB labs</vt:lpstr>
      <vt:lpstr>Currently used methods @RIB labs</vt:lpstr>
      <vt:lpstr>Wider context: higher-precision spectroscopy of radioactive ions</vt:lpstr>
      <vt:lpstr>Part I Precision frontier</vt:lpstr>
      <vt:lpstr>Precision measurements in  ion traps</vt:lpstr>
      <vt:lpstr>Laser cooling</vt:lpstr>
      <vt:lpstr>Laser cooling</vt:lpstr>
      <vt:lpstr>Laser cooling</vt:lpstr>
      <vt:lpstr>Precision measurements in  ion traps</vt:lpstr>
      <vt:lpstr>PowerPoint Presentation</vt:lpstr>
      <vt:lpstr>Precision measurements in ion traps</vt:lpstr>
      <vt:lpstr>Precision measurements in ion traps</vt:lpstr>
      <vt:lpstr>Precision measurements in ion traps</vt:lpstr>
      <vt:lpstr>The isotope-dependent hyperfine structure of the atom + nucleus!</vt:lpstr>
      <vt:lpstr>Precision measurements in ion traps</vt:lpstr>
      <vt:lpstr>Part I Wrapping up</vt:lpstr>
      <vt:lpstr>Wider context: higher-precision spectroscopy of radioactive ions</vt:lpstr>
      <vt:lpstr>Summary</vt:lpstr>
      <vt:lpstr>Summary</vt:lpstr>
      <vt:lpstr>PowerPoint Presentation</vt:lpstr>
      <vt:lpstr>Summary</vt:lpstr>
      <vt:lpstr>PowerPoint Presentation</vt:lpstr>
      <vt:lpstr>Part I: nuclear physics </vt:lpstr>
      <vt:lpstr>Part I: nuclear physics a.k.a. my career so far</vt:lpstr>
      <vt:lpstr>Last lecture…</vt:lpstr>
      <vt:lpstr>But that’s not the whole story…</vt:lpstr>
      <vt:lpstr>More to learn</vt:lpstr>
      <vt:lpstr>More to learn</vt:lpstr>
      <vt:lpstr>PowerPoint Presentation</vt:lpstr>
      <vt:lpstr>Part II: fundamental interactions a.k.a. speculative stuff </vt:lpstr>
      <vt:lpstr>But that’s not the whole story…</vt:lpstr>
      <vt:lpstr>But that’s not the whole story…</vt:lpstr>
      <vt:lpstr>Plan for the lecture</vt:lpstr>
      <vt:lpstr>Part II. King plots</vt:lpstr>
      <vt:lpstr>King plots</vt:lpstr>
      <vt:lpstr>PowerPoint Presentation</vt:lpstr>
      <vt:lpstr>Non-linear king plots</vt:lpstr>
      <vt:lpstr>Part II. Experiment 1: Sr</vt:lpstr>
      <vt:lpstr>PowerPoint Presentation</vt:lpstr>
      <vt:lpstr>Sr+ isotope shifts</vt:lpstr>
      <vt:lpstr>Sr+ isotope shifts</vt:lpstr>
      <vt:lpstr>Sr+ isotope shifts</vt:lpstr>
      <vt:lpstr>How to produce an entangled state?</vt:lpstr>
      <vt:lpstr>How to produce an entangled state?</vt:lpstr>
      <vt:lpstr>Precision measurements in  ion traps</vt:lpstr>
      <vt:lpstr>How to produce an entangled state?</vt:lpstr>
      <vt:lpstr>Coherent 2-level dynamics</vt:lpstr>
      <vt:lpstr>Coherent 2-level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produce an entangled state?</vt:lpstr>
      <vt:lpstr>How to produce an entangled state?</vt:lpstr>
      <vt:lpstr>How to produce an entangled state?</vt:lpstr>
      <vt:lpstr>How to produce an entangled state?</vt:lpstr>
      <vt:lpstr>Measure the phase…</vt:lpstr>
      <vt:lpstr>Measure the phase…</vt:lpstr>
      <vt:lpstr>Measure the phase…</vt:lpstr>
      <vt:lpstr>Measure the phase…</vt:lpstr>
      <vt:lpstr>Results from the Sr+ measurements</vt:lpstr>
      <vt:lpstr>Current status of King-plot nonlinearity with Sr</vt:lpstr>
      <vt:lpstr>Current status of King-plot nonlinearity with Sr</vt:lpstr>
      <vt:lpstr>The nuclear physics advantage…</vt:lpstr>
      <vt:lpstr>Part II. Experiment 2: Yb</vt:lpstr>
      <vt:lpstr>A comment about which elements are suitable…</vt:lpstr>
      <vt:lpstr>PowerPoint Presentation</vt:lpstr>
      <vt:lpstr>PowerPoint Presentation</vt:lpstr>
      <vt:lpstr>Ytterbium</vt:lpstr>
      <vt:lpstr>King plots</vt:lpstr>
      <vt:lpstr>PowerPoint Presentation</vt:lpstr>
      <vt:lpstr>Ytterbium</vt:lpstr>
      <vt:lpstr>PowerPoint Presentation</vt:lpstr>
      <vt:lpstr>PowerPoint Presentation</vt:lpstr>
      <vt:lpstr>PowerPoint Presentation</vt:lpstr>
      <vt:lpstr>PowerPoint Presentation</vt:lpstr>
      <vt:lpstr>Key points</vt:lpstr>
      <vt:lpstr>Part II. Molecular probes for eEDMs</vt:lpstr>
      <vt:lpstr>Radioactive-molecule spectroscopy towards searches for BSM physics</vt:lpstr>
      <vt:lpstr>How are molecules different from atoms?</vt:lpstr>
      <vt:lpstr>PowerPoint Presentation</vt:lpstr>
      <vt:lpstr>Molecules for fundamental physics</vt:lpstr>
      <vt:lpstr>How to look for an EDM? Put it in a strong electric field</vt:lpstr>
      <vt:lpstr>Electric field in molecules is enormous!</vt:lpstr>
      <vt:lpstr>PowerPoint Presentation</vt:lpstr>
      <vt:lpstr>PowerPoint Presentation</vt:lpstr>
      <vt:lpstr>PowerPoint Presentation</vt:lpstr>
      <vt:lpstr>PowerPoint Presentation</vt:lpstr>
      <vt:lpstr>Why go radioactive?</vt:lpstr>
      <vt:lpstr>Proposals of radioactive molecules</vt:lpstr>
      <vt:lpstr>Proposals of radioactive molecules</vt:lpstr>
      <vt:lpstr>Proposals of radioactive molecules</vt:lpstr>
      <vt:lpstr>Main challenges: (1) No prior information</vt:lpstr>
      <vt:lpstr>First spectroscopy: RaF</vt:lpstr>
      <vt:lpstr>2018: First spectroscopy, broadband</vt:lpstr>
      <vt:lpstr>2021: Rotational structure</vt:lpstr>
      <vt:lpstr>2021: Rotational structure</vt:lpstr>
      <vt:lpstr>2021: Rotational structure</vt:lpstr>
      <vt:lpstr>2021: Magnetic dipole hyperfine structure</vt:lpstr>
      <vt:lpstr>2023: Electric quadrupole interaction</vt:lpstr>
      <vt:lpstr>Main challenges: (2) Scarcity and radioactivity</vt:lpstr>
      <vt:lpstr>Precision experiments with radioactive molecules: Where do we go from here?</vt:lpstr>
      <vt:lpstr>Precision experiments with radioactive molecules: Where do we go from here?</vt:lpstr>
      <vt:lpstr>Key points</vt:lpstr>
      <vt:lpstr>Conclusions</vt:lpstr>
      <vt:lpstr>PowerPoint Presentation</vt:lpstr>
      <vt:lpstr>Part II Complimentary methods to probe charge distributions</vt:lpstr>
      <vt:lpstr>It all comes back together…  Nuclear physics from and for king plots</vt:lpstr>
      <vt:lpstr>But that’s not the whole story…</vt:lpstr>
      <vt:lpstr>Muonic atoms: probes of nuclear radii</vt:lpstr>
      <vt:lpstr>Muonic atoms: probes of nuclear radii</vt:lpstr>
      <vt:lpstr>Muonic atoms: probes of nuclear radii</vt:lpstr>
      <vt:lpstr>Muonic atoms: probes of nuclear radii</vt:lpstr>
      <vt:lpstr>Extracting radii</vt:lpstr>
      <vt:lpstr>PSI – High intensity proton accelerator facility (HIPA)</vt:lpstr>
      <vt:lpstr>Setup</vt:lpstr>
      <vt:lpstr>Setup</vt:lpstr>
      <vt:lpstr>Example: mu-X of silver</vt:lpstr>
      <vt:lpstr>Key points</vt:lpstr>
      <vt:lpstr>PowerPoint Presentation</vt:lpstr>
      <vt:lpstr>Laser spectroscopy</vt:lpstr>
      <vt:lpstr>Laser spectroscopy</vt:lpstr>
      <vt:lpstr>Laser spectroscopy</vt:lpstr>
      <vt:lpstr>Power broadening</vt:lpstr>
      <vt:lpstr>Pressure broadening</vt:lpstr>
      <vt:lpstr>Doppler broadening</vt:lpstr>
      <vt:lpstr>Laser spectroscopy</vt:lpstr>
      <vt:lpstr>Laser spectroscopy</vt:lpstr>
      <vt:lpstr>Laser spectroscopy</vt:lpstr>
      <vt:lpstr>PowerPoint Presentation</vt:lpstr>
      <vt:lpstr>A note on high angular momenta…</vt:lpstr>
      <vt:lpstr>Brief aside about tunable cw lasers…</vt:lpstr>
      <vt:lpstr>PowerPoint Presentation</vt:lpstr>
      <vt:lpstr>Case study – zinc isotopes 1. production</vt:lpstr>
      <vt:lpstr>Case study – zinc isotopes 1. production</vt:lpstr>
      <vt:lpstr>Case study – zinc isotopes 1. production</vt:lpstr>
      <vt:lpstr>Case study – zinc isotopes 3. physics discussion</vt:lpstr>
      <vt:lpstr>PowerPoint Presentation</vt:lpstr>
      <vt:lpstr>Pushing towards the edges of production</vt:lpstr>
      <vt:lpstr>Pushing towards the edges of production</vt:lpstr>
      <vt:lpstr>Pushing towards the edges of production</vt:lpstr>
      <vt:lpstr>Pushing towards the edges of production</vt:lpstr>
      <vt:lpstr>Pushing towards the edges of production</vt:lpstr>
      <vt:lpstr>PowerPoint Presentation</vt:lpstr>
      <vt:lpstr>PowerPoint Presentation</vt:lpstr>
      <vt:lpstr>PowerPoint Presentation</vt:lpstr>
      <vt:lpstr>PowerPoint Presentation</vt:lpstr>
      <vt:lpstr>In-source laser spectroscopy of 96Ag</vt:lpstr>
      <vt:lpstr>PowerPoint Presentation</vt:lpstr>
      <vt:lpstr>In-source laser spectroscopy of 96Ag</vt:lpstr>
      <vt:lpstr>In-source laser spectroscopy of 96Ag</vt:lpstr>
      <vt:lpstr>In-source laser spectroscopy of 96Ag</vt:lpstr>
      <vt:lpstr>In-source laser spectroscopy of 96Ag</vt:lpstr>
      <vt:lpstr>In-source laser spectroscopy of 96Ag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2024-10-05T12:51:04Z</dcterms:modified>
</cp:coreProperties>
</file>