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13716000" cx="24384000"/>
  <p:notesSz cx="6858000" cy="9144000"/>
  <p:embeddedFontLst>
    <p:embeddedFont>
      <p:font typeface="Helvetica Neue"/>
      <p:regular r:id="rId64"/>
      <p:bold r:id="rId65"/>
      <p:italic r:id="rId66"/>
      <p:boldItalic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2" roundtripDataSignature="AMtx7mi9vmQ7x6AsUiDMtV7+kFsOpPTy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132F68-AF71-4B8C-B4CE-252995BA890B}">
  <a:tblStyle styleId="{91132F68-AF71-4B8C-B4CE-252995BA890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HelveticaNeue-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HelveticaNeue-italic.fntdata"/><Relationship Id="rId21" Type="http://schemas.openxmlformats.org/officeDocument/2006/relationships/slide" Target="slides/slide16.xml"/><Relationship Id="rId65" Type="http://schemas.openxmlformats.org/officeDocument/2006/relationships/font" Target="fonts/HelveticaNeue-bold.fntdata"/><Relationship Id="rId24" Type="http://schemas.openxmlformats.org/officeDocument/2006/relationships/slide" Target="slides/slide19.xml"/><Relationship Id="rId68" Type="http://schemas.openxmlformats.org/officeDocument/2006/relationships/font" Target="fonts/OpenSans-regular.fntdata"/><Relationship Id="rId23" Type="http://schemas.openxmlformats.org/officeDocument/2006/relationships/slide" Target="slides/slide18.xml"/><Relationship Id="rId67" Type="http://schemas.openxmlformats.org/officeDocument/2006/relationships/font" Target="fonts/HelveticaNeue-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4" name="Google Shape;7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b460351832_0_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2" name="Google Shape;222;g2b460351832_0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b49cfd2104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9" name="Google Shape;249;g2b49cfd2104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5" name="Google Shape;2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73" name="Google Shape;273;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2" name="Google Shape;29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28" name="Google Shape;328;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b49cfd2104_0_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42" name="Google Shape;342;g2b49cfd210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56" name="Google Shape;3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64" name="Google Shape;36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82" name="Google Shape;38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3" name="Google Shape;9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97" name="Google Shape;39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b49cfd2104_0_1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13" name="Google Shape;413;g2b49cfd2104_0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37" name="Google Shape;43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45" name="Google Shape;445;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62" name="Google Shape;462;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499" name="Google Shape;499;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b49cfd2104_0_2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12" name="Google Shape;512;g2b49cfd2104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b1c72908eb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26" name="Google Shape;526;g2b1c72908e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34" name="Google Shape;534;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1c72908eb_0_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52" name="Google Shape;552;g2b1c72908eb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1" name="Google Shape;10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b49cfd2104_0_3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70" name="Google Shape;570;g2b49cfd2104_0_3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b1c72908eb_0_1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591" name="Google Shape;591;g2b1c72908eb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b1c72908eb_0_16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11" name="Google Shape;611;g2b1c72908eb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25" name="Google Shape;62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36" name="Google Shape;63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52" name="Google Shape;652;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b1c72908eb_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60" name="Google Shape;660;g2b1c72908eb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74" name="Google Shape;674;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691" name="Google Shape;69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b49cfd2104_0_3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04" name="Google Shape;704;g2b49cfd2104_0_3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460351832_0_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6" name="Google Shape;116;g2b460351832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b40c0e8f96_0_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16" name="Google Shape;716;g2b40c0e8f96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35" name="Google Shape;735;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b49cfd2104_0_4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54" name="Google Shape;754;g2b49cfd2104_0_4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b49cfd2104_0_28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70" name="Google Shape;770;g2b49cfd2104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4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84" name="Google Shape;784;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b1c72908eb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796" name="Google Shape;796;g2b1c72908eb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b1c72908eb_0_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13" name="Google Shape;813;g2b1c72908eb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26" name="Google Shape;82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b1c72908eb_0_1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45" name="Google Shape;845;g2b1c72908eb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b40c0e8f96_0_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57" name="Google Shape;857;g2b40c0e8f96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5" name="Google Shape;13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b460351832_0_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877" name="Google Shape;877;g2b460351832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00" name="Google Shape;900;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15" name="Google Shape;915;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28" name="Google Shape;928;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41" name="Google Shape;94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72747d5771_2_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52" name="Google Shape;952;g172747d5771_2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68" name="Google Shape;96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p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79" name="Google Shape;979;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b1c72908eb_0_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993" name="Google Shape;993;g2b1c72908eb_0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0" name="Google Shape;150;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70" name="Google Shape;170;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87" name="Google Shape;18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05" name="Google Shape;205;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sp>
        <p:nvSpPr>
          <p:cNvPr id="10" name="Google Shape;10;p20"/>
          <p:cNvSpPr txBox="1"/>
          <p:nvPr>
            <p:ph idx="1" type="body"/>
          </p:nvPr>
        </p:nvSpPr>
        <p:spPr>
          <a:xfrm>
            <a:off x="1201340" y="11859862"/>
            <a:ext cx="21971003"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 name="Google Shape;11;p20"/>
          <p:cNvSpPr txBox="1"/>
          <p:nvPr>
            <p:ph type="title"/>
          </p:nvPr>
        </p:nvSpPr>
        <p:spPr>
          <a:xfrm>
            <a:off x="1206496" y="2574991"/>
            <a:ext cx="21971004" cy="4648201"/>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2" name="Google Shape;12;p20"/>
          <p:cNvSpPr txBox="1"/>
          <p:nvPr>
            <p:ph idx="2" type="body"/>
          </p:nvPr>
        </p:nvSpPr>
        <p:spPr>
          <a:xfrm>
            <a:off x="1201342" y="7223190"/>
            <a:ext cx="21971001"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3" name="Google Shape;13;p2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p:cSld name="Statement">
    <p:spTree>
      <p:nvGrpSpPr>
        <p:cNvPr id="51" name="Shape 51"/>
        <p:cNvGrpSpPr/>
        <p:nvPr/>
      </p:nvGrpSpPr>
      <p:grpSpPr>
        <a:xfrm>
          <a:off x="0" y="0"/>
          <a:ext cx="0" cy="0"/>
          <a:chOff x="0" y="0"/>
          <a:chExt cx="0" cy="0"/>
        </a:xfrm>
      </p:grpSpPr>
      <p:sp>
        <p:nvSpPr>
          <p:cNvPr id="52" name="Google Shape;52;p29"/>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3" name="Google Shape;53;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p:cSld name="Big Fact">
    <p:spTree>
      <p:nvGrpSpPr>
        <p:cNvPr id="54" name="Shape 54"/>
        <p:cNvGrpSpPr/>
        <p:nvPr/>
      </p:nvGrpSpPr>
      <p:grpSpPr>
        <a:xfrm>
          <a:off x="0" y="0"/>
          <a:ext cx="0" cy="0"/>
          <a:chOff x="0" y="0"/>
          <a:chExt cx="0" cy="0"/>
        </a:xfrm>
      </p:grpSpPr>
      <p:sp>
        <p:nvSpPr>
          <p:cNvPr id="55" name="Google Shape;55;p30"/>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6" name="Google Shape;56;p30"/>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7" name="Google Shape;57;p3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58" name="Shape 58"/>
        <p:cNvGrpSpPr/>
        <p:nvPr/>
      </p:nvGrpSpPr>
      <p:grpSpPr>
        <a:xfrm>
          <a:off x="0" y="0"/>
          <a:ext cx="0" cy="0"/>
          <a:chOff x="0" y="0"/>
          <a:chExt cx="0" cy="0"/>
        </a:xfrm>
      </p:grpSpPr>
      <p:sp>
        <p:nvSpPr>
          <p:cNvPr id="59" name="Google Shape;59;p31"/>
          <p:cNvSpPr txBox="1"/>
          <p:nvPr>
            <p:ph idx="1" type="body"/>
          </p:nvPr>
        </p:nvSpPr>
        <p:spPr>
          <a:xfrm>
            <a:off x="2430025" y="10675453"/>
            <a:ext cx="2020005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0" name="Google Shape;60;p31"/>
          <p:cNvSpPr txBox="1"/>
          <p:nvPr>
            <p:ph idx="2" type="body"/>
          </p:nvPr>
        </p:nvSpPr>
        <p:spPr>
          <a:xfrm>
            <a:off x="1753923" y="4939860"/>
            <a:ext cx="20876154" cy="383628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1" name="Google Shape;61;p3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62" name="Shape 62"/>
        <p:cNvGrpSpPr/>
        <p:nvPr/>
      </p:nvGrpSpPr>
      <p:grpSpPr>
        <a:xfrm>
          <a:off x="0" y="0"/>
          <a:ext cx="0" cy="0"/>
          <a:chOff x="0" y="0"/>
          <a:chExt cx="0" cy="0"/>
        </a:xfrm>
      </p:grpSpPr>
      <p:sp>
        <p:nvSpPr>
          <p:cNvPr id="63" name="Google Shape;63;p32"/>
          <p:cNvSpPr/>
          <p:nvPr>
            <p:ph idx="2" type="pic"/>
          </p:nvPr>
        </p:nvSpPr>
        <p:spPr>
          <a:xfrm>
            <a:off x="15760700" y="1016000"/>
            <a:ext cx="7439099" cy="5949678"/>
          </a:xfrm>
          <a:prstGeom prst="rect">
            <a:avLst/>
          </a:prstGeom>
          <a:noFill/>
          <a:ln>
            <a:noFill/>
          </a:ln>
        </p:spPr>
      </p:sp>
      <p:sp>
        <p:nvSpPr>
          <p:cNvPr id="64" name="Google Shape;64;p32"/>
          <p:cNvSpPr/>
          <p:nvPr>
            <p:ph idx="3" type="pic"/>
          </p:nvPr>
        </p:nvSpPr>
        <p:spPr>
          <a:xfrm>
            <a:off x="13500100" y="3978275"/>
            <a:ext cx="10439400" cy="12150181"/>
          </a:xfrm>
          <a:prstGeom prst="rect">
            <a:avLst/>
          </a:prstGeom>
          <a:noFill/>
          <a:ln>
            <a:noFill/>
          </a:ln>
        </p:spPr>
      </p:sp>
      <p:sp>
        <p:nvSpPr>
          <p:cNvPr id="65" name="Google Shape;65;p32"/>
          <p:cNvSpPr/>
          <p:nvPr>
            <p:ph idx="4" type="pic"/>
          </p:nvPr>
        </p:nvSpPr>
        <p:spPr>
          <a:xfrm>
            <a:off x="-139700" y="495300"/>
            <a:ext cx="16611600" cy="12458700"/>
          </a:xfrm>
          <a:prstGeom prst="rect">
            <a:avLst/>
          </a:prstGeom>
          <a:noFill/>
          <a:ln>
            <a:noFill/>
          </a:ln>
        </p:spPr>
      </p:sp>
      <p:sp>
        <p:nvSpPr>
          <p:cNvPr id="66" name="Google Shape;66;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67" name="Shape 67"/>
        <p:cNvGrpSpPr/>
        <p:nvPr/>
      </p:nvGrpSpPr>
      <p:grpSpPr>
        <a:xfrm>
          <a:off x="0" y="0"/>
          <a:ext cx="0" cy="0"/>
          <a:chOff x="0" y="0"/>
          <a:chExt cx="0" cy="0"/>
        </a:xfrm>
      </p:grpSpPr>
      <p:sp>
        <p:nvSpPr>
          <p:cNvPr id="68" name="Google Shape;68;p33"/>
          <p:cNvSpPr/>
          <p:nvPr>
            <p:ph idx="2" type="pic"/>
          </p:nvPr>
        </p:nvSpPr>
        <p:spPr>
          <a:xfrm>
            <a:off x="-1333500" y="-5524500"/>
            <a:ext cx="27051000" cy="21640800"/>
          </a:xfrm>
          <a:prstGeom prst="rect">
            <a:avLst/>
          </a:prstGeom>
          <a:noFill/>
          <a:ln>
            <a:noFill/>
          </a:ln>
        </p:spPr>
      </p:sp>
      <p:sp>
        <p:nvSpPr>
          <p:cNvPr id="69" name="Google Shape;69;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FFFFFF"/>
              </a:buClr>
              <a:buSzPts val="1800"/>
              <a:buFont typeface="Helvetica Neue"/>
              <a:buNone/>
              <a:defRPr b="0" i="0" sz="1800" u="none" cap="none" strike="noStrike">
                <a:solidFill>
                  <a:srgbClr val="FFFFFF"/>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70" name="Shape 70"/>
        <p:cNvGrpSpPr/>
        <p:nvPr/>
      </p:nvGrpSpPr>
      <p:grpSpPr>
        <a:xfrm>
          <a:off x="0" y="0"/>
          <a:ext cx="0" cy="0"/>
          <a:chOff x="0" y="0"/>
          <a:chExt cx="0" cy="0"/>
        </a:xfrm>
      </p:grpSpPr>
      <p:sp>
        <p:nvSpPr>
          <p:cNvPr id="71" name="Google Shape;71;p3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type="tx">
  <p:cSld name="TITLE_AND_BODY">
    <p:spTree>
      <p:nvGrpSpPr>
        <p:cNvPr id="14" name="Shape 14"/>
        <p:cNvGrpSpPr/>
        <p:nvPr/>
      </p:nvGrpSpPr>
      <p:grpSpPr>
        <a:xfrm>
          <a:off x="0" y="0"/>
          <a:ext cx="0" cy="0"/>
          <a:chOff x="0" y="0"/>
          <a:chExt cx="0" cy="0"/>
        </a:xfrm>
      </p:grpSpPr>
      <p:sp>
        <p:nvSpPr>
          <p:cNvPr id="15" name="Google Shape;15;p21"/>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16" name="Google Shape;16;p21"/>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7" name="Google Shape;17;p21"/>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8" name="Google Shape;18;p2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p:cSld name="Title &amp; Photo">
    <p:spTree>
      <p:nvGrpSpPr>
        <p:cNvPr id="19" name="Shape 19"/>
        <p:cNvGrpSpPr/>
        <p:nvPr/>
      </p:nvGrpSpPr>
      <p:grpSpPr>
        <a:xfrm>
          <a:off x="0" y="0"/>
          <a:ext cx="0" cy="0"/>
          <a:chOff x="0" y="0"/>
          <a:chExt cx="0" cy="0"/>
        </a:xfrm>
      </p:grpSpPr>
      <p:sp>
        <p:nvSpPr>
          <p:cNvPr id="20" name="Google Shape;20;p22"/>
          <p:cNvSpPr/>
          <p:nvPr>
            <p:ph idx="2" type="pic"/>
          </p:nvPr>
        </p:nvSpPr>
        <p:spPr>
          <a:xfrm>
            <a:off x="-1155700" y="-1295400"/>
            <a:ext cx="26746200" cy="16018933"/>
          </a:xfrm>
          <a:prstGeom prst="rect">
            <a:avLst/>
          </a:prstGeom>
          <a:noFill/>
          <a:ln>
            <a:noFill/>
          </a:ln>
        </p:spPr>
      </p:sp>
      <p:sp>
        <p:nvSpPr>
          <p:cNvPr id="21" name="Google Shape;21;p22"/>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2" name="Google Shape;22;p22"/>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3" name="Google Shape;23;p22"/>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4" name="Google Shape;24;p2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p:cSld name="Title &amp; Photo Alt">
    <p:spTree>
      <p:nvGrpSpPr>
        <p:cNvPr id="25" name="Shape 25"/>
        <p:cNvGrpSpPr/>
        <p:nvPr/>
      </p:nvGrpSpPr>
      <p:grpSpPr>
        <a:xfrm>
          <a:off x="0" y="0"/>
          <a:ext cx="0" cy="0"/>
          <a:chOff x="0" y="0"/>
          <a:chExt cx="0" cy="0"/>
        </a:xfrm>
      </p:grpSpPr>
      <p:sp>
        <p:nvSpPr>
          <p:cNvPr id="26" name="Google Shape;26;p23"/>
          <p:cNvSpPr/>
          <p:nvPr>
            <p:ph idx="2" type="pic"/>
          </p:nvPr>
        </p:nvSpPr>
        <p:spPr>
          <a:xfrm>
            <a:off x="10972800" y="-203200"/>
            <a:ext cx="12144837" cy="14135100"/>
          </a:xfrm>
          <a:prstGeom prst="rect">
            <a:avLst/>
          </a:prstGeom>
          <a:noFill/>
          <a:ln>
            <a:noFill/>
          </a:ln>
        </p:spPr>
      </p:sp>
      <p:sp>
        <p:nvSpPr>
          <p:cNvPr id="27" name="Google Shape;27;p23"/>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28" name="Google Shape;28;p23"/>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9" name="Google Shape;29;p23"/>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0" name="Shape 30"/>
        <p:cNvGrpSpPr/>
        <p:nvPr/>
      </p:nvGrpSpPr>
      <p:grpSpPr>
        <a:xfrm>
          <a:off x="0" y="0"/>
          <a:ext cx="0" cy="0"/>
          <a:chOff x="0" y="0"/>
          <a:chExt cx="0" cy="0"/>
        </a:xfrm>
      </p:grpSpPr>
      <p:sp>
        <p:nvSpPr>
          <p:cNvPr id="31" name="Google Shape;31;p24"/>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2" name="Google Shape;32;p2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33" name="Shape 33"/>
        <p:cNvGrpSpPr/>
        <p:nvPr/>
      </p:nvGrpSpPr>
      <p:grpSpPr>
        <a:xfrm>
          <a:off x="0" y="0"/>
          <a:ext cx="0" cy="0"/>
          <a:chOff x="0" y="0"/>
          <a:chExt cx="0" cy="0"/>
        </a:xfrm>
      </p:grpSpPr>
      <p:sp>
        <p:nvSpPr>
          <p:cNvPr id="34" name="Google Shape;34;p25"/>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5" name="Google Shape;35;p25"/>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36" name="Google Shape;36;p25"/>
          <p:cNvSpPr/>
          <p:nvPr>
            <p:ph idx="3" type="pic"/>
          </p:nvPr>
        </p:nvSpPr>
        <p:spPr>
          <a:xfrm>
            <a:off x="12192000" y="-407266"/>
            <a:ext cx="10916874" cy="14555832"/>
          </a:xfrm>
          <a:prstGeom prst="rect">
            <a:avLst/>
          </a:prstGeom>
          <a:noFill/>
          <a:ln>
            <a:noFill/>
          </a:ln>
        </p:spPr>
      </p:sp>
      <p:sp>
        <p:nvSpPr>
          <p:cNvPr id="37" name="Google Shape;37;p25"/>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38" name="Google Shape;38;p2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
    <p:spTree>
      <p:nvGrpSpPr>
        <p:cNvPr id="39" name="Shape 39"/>
        <p:cNvGrpSpPr/>
        <p:nvPr/>
      </p:nvGrpSpPr>
      <p:grpSpPr>
        <a:xfrm>
          <a:off x="0" y="0"/>
          <a:ext cx="0" cy="0"/>
          <a:chOff x="0" y="0"/>
          <a:chExt cx="0" cy="0"/>
        </a:xfrm>
      </p:grpSpPr>
      <p:sp>
        <p:nvSpPr>
          <p:cNvPr id="40" name="Google Shape;40;p26"/>
          <p:cNvSpPr txBox="1"/>
          <p:nvPr>
            <p:ph type="title"/>
          </p:nvPr>
        </p:nvSpPr>
        <p:spPr>
          <a:xfrm>
            <a:off x="1206496"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1" name="Google Shape;41;p26"/>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7"/>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4" name="Google Shape;44;p27"/>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5" name="Google Shape;45;p2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6" name="Shape 46"/>
        <p:cNvGrpSpPr/>
        <p:nvPr/>
      </p:nvGrpSpPr>
      <p:grpSpPr>
        <a:xfrm>
          <a:off x="0" y="0"/>
          <a:ext cx="0" cy="0"/>
          <a:chOff x="0" y="0"/>
          <a:chExt cx="0" cy="0"/>
        </a:xfrm>
      </p:grpSpPr>
      <p:sp>
        <p:nvSpPr>
          <p:cNvPr id="47" name="Google Shape;47;p28"/>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p:txBody>
      </p:sp>
      <p:sp>
        <p:nvSpPr>
          <p:cNvPr id="48" name="Google Shape;48;p28"/>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49" name="Google Shape;49;p28"/>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50" name="Google Shape;50;p28"/>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1206500" y="1079500"/>
            <a:ext cx="21971000" cy="1433163"/>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000000"/>
              </a:buClr>
              <a:buSzPts val="8500"/>
              <a:buFont typeface="Helvetica Neue"/>
              <a:buNone/>
              <a:defRPr b="1" i="0" sz="8500" u="none" cap="none" strike="noStrike">
                <a:solidFill>
                  <a:srgbClr val="000000"/>
                </a:solidFill>
                <a:latin typeface="Helvetica Neue"/>
                <a:ea typeface="Helvetica Neue"/>
                <a:cs typeface="Helvetica Neue"/>
                <a:sym typeface="Helvetica Neue"/>
              </a:defRPr>
            </a:lvl9pPr>
          </a:lstStyle>
          <a:p/>
        </p:txBody>
      </p:sp>
      <p:sp>
        <p:nvSpPr>
          <p:cNvPr id="7" name="Google Shape;7;p19"/>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sp>
        <p:nvSpPr>
          <p:cNvPr id="8" name="Google Shape;8;p1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7.jp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0.png"/><Relationship Id="rId5" Type="http://schemas.openxmlformats.org/officeDocument/2006/relationships/image" Target="../media/image23.png"/><Relationship Id="rId6" Type="http://schemas.openxmlformats.org/officeDocument/2006/relationships/image" Target="../media/image25.png"/><Relationship Id="rId7" Type="http://schemas.openxmlformats.org/officeDocument/2006/relationships/image" Target="../media/image19.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3.png"/><Relationship Id="rId5"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1.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40.png"/><Relationship Id="rId12"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44.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16.png"/><Relationship Id="rId8"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43.jpg"/><Relationship Id="rId5"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48.jpg"/><Relationship Id="rId5" Type="http://schemas.openxmlformats.org/officeDocument/2006/relationships/image" Target="../media/image45.png"/><Relationship Id="rId6"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50.png"/><Relationship Id="rId5" Type="http://schemas.openxmlformats.org/officeDocument/2006/relationships/image" Target="../media/image49.png"/><Relationship Id="rId6"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1" Type="http://schemas.openxmlformats.org/officeDocument/2006/relationships/image" Target="../media/image69.jpg"/><Relationship Id="rId10" Type="http://schemas.openxmlformats.org/officeDocument/2006/relationships/image" Target="../media/image66.jpg"/><Relationship Id="rId13" Type="http://schemas.openxmlformats.org/officeDocument/2006/relationships/image" Target="../media/image63.jpg"/><Relationship Id="rId12"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jpg"/><Relationship Id="rId4" Type="http://schemas.openxmlformats.org/officeDocument/2006/relationships/image" Target="../media/image57.jpg"/><Relationship Id="rId9" Type="http://schemas.openxmlformats.org/officeDocument/2006/relationships/image" Target="../media/image95.jpg"/><Relationship Id="rId5" Type="http://schemas.openxmlformats.org/officeDocument/2006/relationships/image" Target="../media/image58.jpg"/><Relationship Id="rId6" Type="http://schemas.openxmlformats.org/officeDocument/2006/relationships/image" Target="../media/image61.jpg"/><Relationship Id="rId7" Type="http://schemas.openxmlformats.org/officeDocument/2006/relationships/image" Target="../media/image64.jpg"/><Relationship Id="rId8" Type="http://schemas.openxmlformats.org/officeDocument/2006/relationships/image" Target="../media/image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67.png"/><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70.jpg"/><Relationship Id="rId5" Type="http://schemas.openxmlformats.org/officeDocument/2006/relationships/image" Target="../media/image7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10"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4.png"/><Relationship Id="rId9" Type="http://schemas.openxmlformats.org/officeDocument/2006/relationships/image" Target="../media/image73.png"/><Relationship Id="rId5" Type="http://schemas.openxmlformats.org/officeDocument/2006/relationships/image" Target="../media/image40.png"/><Relationship Id="rId6" Type="http://schemas.openxmlformats.org/officeDocument/2006/relationships/image" Target="../media/image39.png"/><Relationship Id="rId7" Type="http://schemas.openxmlformats.org/officeDocument/2006/relationships/image" Target="../media/image77.png"/><Relationship Id="rId8"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8.png"/><Relationship Id="rId7"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81.png"/><Relationship Id="rId5"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42.png"/><Relationship Id="rId5"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88.png"/><Relationship Id="rId5" Type="http://schemas.openxmlformats.org/officeDocument/2006/relationships/image" Target="../media/image80.jpg"/><Relationship Id="rId6" Type="http://schemas.openxmlformats.org/officeDocument/2006/relationships/image" Target="../media/image92.png"/><Relationship Id="rId7" Type="http://schemas.openxmlformats.org/officeDocument/2006/relationships/image" Target="../media/image8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82.png"/><Relationship Id="rId5" Type="http://schemas.openxmlformats.org/officeDocument/2006/relationships/image" Target="../media/image86.png"/><Relationship Id="rId6" Type="http://schemas.openxmlformats.org/officeDocument/2006/relationships/image" Target="../media/image8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87.png"/><Relationship Id="rId5"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87.png"/><Relationship Id="rId7" Type="http://schemas.openxmlformats.org/officeDocument/2006/relationships/image" Target="../media/image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85.png"/><Relationship Id="rId5"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93.png"/><Relationship Id="rId5"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90.png"/><Relationship Id="rId5" Type="http://schemas.openxmlformats.org/officeDocument/2006/relationships/image" Target="../media/image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04.png"/><Relationship Id="rId4" Type="http://schemas.openxmlformats.org/officeDocument/2006/relationships/image" Target="../media/image1.png"/><Relationship Id="rId5" Type="http://schemas.openxmlformats.org/officeDocument/2006/relationships/image" Target="../media/image97.png"/><Relationship Id="rId6" Type="http://schemas.openxmlformats.org/officeDocument/2006/relationships/image" Target="../media/image105.png"/><Relationship Id="rId7" Type="http://schemas.openxmlformats.org/officeDocument/2006/relationships/image" Target="../media/image102.png"/><Relationship Id="rId8" Type="http://schemas.openxmlformats.org/officeDocument/2006/relationships/image" Target="../media/image10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99.jpg"/><Relationship Id="rId5" Type="http://schemas.openxmlformats.org/officeDocument/2006/relationships/hyperlink" Target="https://doi.org/10.1093/jrr/rrab015" TargetMode="External"/><Relationship Id="rId6" Type="http://schemas.openxmlformats.org/officeDocument/2006/relationships/image" Target="../media/image98.png"/><Relationship Id="rId7" Type="http://schemas.openxmlformats.org/officeDocument/2006/relationships/image" Target="../media/image10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hyperlink" Target="https://doi.org/10.3109/0284186X.2010.543695" TargetMode="External"/><Relationship Id="rId5" Type="http://schemas.openxmlformats.org/officeDocument/2006/relationships/image" Target="../media/image68.png"/><Relationship Id="rId6" Type="http://schemas.openxmlformats.org/officeDocument/2006/relationships/image" Target="../media/image1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3.png"/><Relationship Id="rId5" Type="http://schemas.openxmlformats.org/officeDocument/2006/relationships/image" Target="../media/image20.png"/><Relationship Id="rId6"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5.jpg"/><Relationship Id="rId5" Type="http://schemas.openxmlformats.org/officeDocument/2006/relationships/image" Target="../media/image17.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
          <p:cNvSpPr/>
          <p:nvPr/>
        </p:nvSpPr>
        <p:spPr>
          <a:xfrm>
            <a:off x="967587" y="721416"/>
            <a:ext cx="12927173" cy="1678998"/>
          </a:xfrm>
          <a:prstGeom prst="rect">
            <a:avLst/>
          </a:prstGeom>
          <a:solidFill>
            <a:srgbClr val="FFFFFF"/>
          </a:solidFill>
          <a:ln cap="flat" cmpd="sng" w="63500">
            <a:solidFill>
              <a:srgbClr val="782B35"/>
            </a:solidFill>
            <a:prstDash val="solid"/>
            <a:miter lim="400000"/>
            <a:headEnd len="sm" w="sm" type="none"/>
            <a:tailEnd len="sm" w="sm" type="none"/>
          </a:ln>
          <a:effectLst>
            <a:outerShdw blurRad="63500" rotWithShape="0" dir="3600000" dist="25400">
              <a:srgbClr val="000000">
                <a:alpha val="49411"/>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7" name="Google Shape;77;p1"/>
          <p:cNvSpPr txBox="1"/>
          <p:nvPr>
            <p:ph idx="1" type="body"/>
          </p:nvPr>
        </p:nvSpPr>
        <p:spPr>
          <a:xfrm>
            <a:off x="1201341" y="10480472"/>
            <a:ext cx="21971002" cy="1406922"/>
          </a:xfrm>
          <a:prstGeom prst="rect">
            <a:avLst/>
          </a:prstGeom>
          <a:noFill/>
          <a:ln>
            <a:noFill/>
          </a:ln>
        </p:spPr>
        <p:txBody>
          <a:bodyPr anchorCtr="0" anchor="t" bIns="45700" lIns="45700" spcFirstLastPara="1" rIns="45700" wrap="square" tIns="45700">
            <a:normAutofit/>
          </a:bodyPr>
          <a:lstStyle/>
          <a:p>
            <a:pPr indent="0" lvl="0" marL="0" rtl="0" algn="l">
              <a:lnSpc>
                <a:spcPct val="100000"/>
              </a:lnSpc>
              <a:spcBef>
                <a:spcPts val="0"/>
              </a:spcBef>
              <a:spcAft>
                <a:spcPts val="0"/>
              </a:spcAft>
              <a:buClr>
                <a:srgbClr val="782B35"/>
              </a:buClr>
              <a:buSzPts val="3200"/>
              <a:buFont typeface="Helvetica Neue"/>
              <a:buNone/>
            </a:pPr>
            <a:r>
              <a:rPr b="1" i="0" lang="it-IT" sz="3800" u="none" cap="none" strike="noStrike">
                <a:solidFill>
                  <a:srgbClr val="2F2F2F"/>
                </a:solidFill>
                <a:latin typeface="Helvetica Neue"/>
                <a:ea typeface="Helvetica Neue"/>
                <a:cs typeface="Helvetica Neue"/>
                <a:sym typeface="Helvetica Neue"/>
              </a:rPr>
              <a:t>Candidate:</a:t>
            </a:r>
            <a:endParaRPr/>
          </a:p>
          <a:p>
            <a:pPr indent="0" lvl="0" marL="0" rtl="0" algn="l">
              <a:lnSpc>
                <a:spcPct val="100000"/>
              </a:lnSpc>
              <a:spcBef>
                <a:spcPts val="0"/>
              </a:spcBef>
              <a:spcAft>
                <a:spcPts val="0"/>
              </a:spcAft>
              <a:buClr>
                <a:srgbClr val="782B35"/>
              </a:buClr>
              <a:buSzPts val="3200"/>
              <a:buFont typeface="Helvetica Neue"/>
              <a:buNone/>
            </a:pPr>
            <a:r>
              <a:rPr b="1" i="0" lang="it-IT" sz="3800" u="none" cap="none" strike="noStrike">
                <a:solidFill>
                  <a:srgbClr val="2F2F2F"/>
                </a:solidFill>
                <a:latin typeface="Helvetica Neue"/>
                <a:ea typeface="Helvetica Neue"/>
                <a:cs typeface="Helvetica Neue"/>
                <a:sym typeface="Helvetica Neue"/>
              </a:rPr>
              <a:t>Dott. Daniele Carlotti </a:t>
            </a:r>
            <a:endParaRPr/>
          </a:p>
        </p:txBody>
      </p:sp>
      <p:sp>
        <p:nvSpPr>
          <p:cNvPr id="78" name="Google Shape;78;p1"/>
          <p:cNvSpPr txBox="1"/>
          <p:nvPr>
            <p:ph idx="4294967295" type="ctrTitle"/>
          </p:nvPr>
        </p:nvSpPr>
        <p:spPr>
          <a:xfrm>
            <a:off x="1201342" y="3823723"/>
            <a:ext cx="21971004" cy="2446100"/>
          </a:xfrm>
          <a:prstGeom prst="rect">
            <a:avLst/>
          </a:prstGeom>
          <a:noFill/>
          <a:ln>
            <a:noFill/>
          </a:ln>
        </p:spPr>
        <p:txBody>
          <a:bodyPr anchorCtr="0" anchor="b" bIns="50800" lIns="50800" spcFirstLastPara="1" rIns="50800" wrap="square" tIns="50800">
            <a:noAutofit/>
          </a:bodyPr>
          <a:lstStyle/>
          <a:p>
            <a:pPr indent="0" lvl="0" marL="0" marR="0" rtl="0" algn="l">
              <a:lnSpc>
                <a:spcPct val="80000"/>
              </a:lnSpc>
              <a:spcBef>
                <a:spcPts val="0"/>
              </a:spcBef>
              <a:spcAft>
                <a:spcPts val="0"/>
              </a:spcAft>
              <a:buClr>
                <a:srgbClr val="323130"/>
              </a:buClr>
              <a:buSzPts val="6600"/>
              <a:buFont typeface="Calibri"/>
              <a:buNone/>
            </a:pPr>
            <a:r>
              <a:rPr b="1" i="1" lang="it-IT" sz="6600" u="none" cap="none" strike="noStrike">
                <a:solidFill>
                  <a:srgbClr val="323130"/>
                </a:solidFill>
                <a:latin typeface="Calibri"/>
                <a:ea typeface="Calibri"/>
                <a:cs typeface="Calibri"/>
                <a:sym typeface="Calibri"/>
              </a:rPr>
              <a:t>Performance of very high-energy electron therapy delivered in conventional and FLASH conditions:</a:t>
            </a:r>
            <a:endParaRPr b="1" i="0" sz="6600" u="none" cap="none" strike="noStrike">
              <a:solidFill>
                <a:srgbClr val="000000"/>
              </a:solidFill>
              <a:latin typeface="Calibri"/>
              <a:ea typeface="Calibri"/>
              <a:cs typeface="Calibri"/>
              <a:sym typeface="Calibri"/>
            </a:endParaRPr>
          </a:p>
        </p:txBody>
      </p:sp>
      <p:sp>
        <p:nvSpPr>
          <p:cNvPr id="79" name="Google Shape;79;p1"/>
          <p:cNvSpPr txBox="1"/>
          <p:nvPr>
            <p:ph idx="12" type="sldNum"/>
          </p:nvPr>
        </p:nvSpPr>
        <p:spPr>
          <a:xfrm>
            <a:off x="23738499"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pic>
        <p:nvPicPr>
          <p:cNvPr descr="Image" id="80" name="Google Shape;80;p1"/>
          <p:cNvPicPr preferRelativeResize="0"/>
          <p:nvPr/>
        </p:nvPicPr>
        <p:blipFill rotWithShape="1">
          <a:blip r:embed="rId3">
            <a:alphaModFix/>
          </a:blip>
          <a:srcRect b="0" l="0" r="0" t="0"/>
          <a:stretch/>
        </p:blipFill>
        <p:spPr>
          <a:xfrm>
            <a:off x="485620" y="279986"/>
            <a:ext cx="5325439" cy="2587258"/>
          </a:xfrm>
          <a:prstGeom prst="rect">
            <a:avLst/>
          </a:prstGeom>
          <a:noFill/>
          <a:ln>
            <a:noFill/>
          </a:ln>
        </p:spPr>
      </p:pic>
      <p:pic>
        <p:nvPicPr>
          <p:cNvPr descr="Image" id="81" name="Google Shape;81;p1"/>
          <p:cNvPicPr preferRelativeResize="0"/>
          <p:nvPr/>
        </p:nvPicPr>
        <p:blipFill rotWithShape="1">
          <a:blip r:embed="rId4">
            <a:alphaModFix/>
          </a:blip>
          <a:srcRect b="0" l="0" r="0" t="0"/>
          <a:stretch/>
        </p:blipFill>
        <p:spPr>
          <a:xfrm>
            <a:off x="8901755" y="741765"/>
            <a:ext cx="4965701" cy="1638301"/>
          </a:xfrm>
          <a:prstGeom prst="rect">
            <a:avLst/>
          </a:prstGeom>
          <a:noFill/>
          <a:ln>
            <a:noFill/>
          </a:ln>
        </p:spPr>
      </p:pic>
      <p:pic>
        <p:nvPicPr>
          <p:cNvPr descr="Image" id="82" name="Google Shape;82;p1"/>
          <p:cNvPicPr preferRelativeResize="0"/>
          <p:nvPr/>
        </p:nvPicPr>
        <p:blipFill rotWithShape="1">
          <a:blip r:embed="rId5">
            <a:alphaModFix/>
          </a:blip>
          <a:srcRect b="0" l="0" r="0" t="0"/>
          <a:stretch/>
        </p:blipFill>
        <p:spPr>
          <a:xfrm>
            <a:off x="5714677" y="877984"/>
            <a:ext cx="2765025" cy="1391263"/>
          </a:xfrm>
          <a:prstGeom prst="rect">
            <a:avLst/>
          </a:prstGeom>
          <a:noFill/>
          <a:ln>
            <a:noFill/>
          </a:ln>
        </p:spPr>
      </p:pic>
      <p:pic>
        <p:nvPicPr>
          <p:cNvPr descr="Image" id="83" name="Google Shape;83;p1"/>
          <p:cNvPicPr preferRelativeResize="0"/>
          <p:nvPr/>
        </p:nvPicPr>
        <p:blipFill rotWithShape="1">
          <a:blip r:embed="rId6">
            <a:alphaModFix/>
          </a:blip>
          <a:srcRect b="0" l="0" r="0" t="0"/>
          <a:stretch/>
        </p:blipFill>
        <p:spPr>
          <a:xfrm>
            <a:off x="16288152" y="9746216"/>
            <a:ext cx="7217205" cy="2446100"/>
          </a:xfrm>
          <a:prstGeom prst="rect">
            <a:avLst/>
          </a:prstGeom>
          <a:noFill/>
          <a:ln>
            <a:noFill/>
          </a:ln>
        </p:spPr>
      </p:pic>
      <p:sp>
        <p:nvSpPr>
          <p:cNvPr id="84" name="Google Shape;84;p1"/>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sp>
        <p:nvSpPr>
          <p:cNvPr id="85" name="Google Shape;85;p1"/>
          <p:cNvSpPr/>
          <p:nvPr/>
        </p:nvSpPr>
        <p:spPr>
          <a:xfrm>
            <a:off x="7104239" y="12927701"/>
            <a:ext cx="13782372"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6" name="Google Shape;86;p1"/>
          <p:cNvSpPr/>
          <p:nvPr/>
        </p:nvSpPr>
        <p:spPr>
          <a:xfrm>
            <a:off x="21040522" y="12909715"/>
            <a:ext cx="2544065" cy="518905"/>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lang="it-IT" sz="3200">
                <a:solidFill>
                  <a:srgbClr val="FFFFFF"/>
                </a:solidFill>
                <a:latin typeface="Helvetica Neue"/>
                <a:ea typeface="Helvetica Neue"/>
                <a:cs typeface="Helvetica Neue"/>
                <a:sym typeface="Helvetica Neue"/>
              </a:rPr>
              <a:t>31</a:t>
            </a:r>
            <a:r>
              <a:rPr b="0" i="0" lang="it-IT" sz="3200" u="none" cap="none" strike="noStrike">
                <a:solidFill>
                  <a:srgbClr val="FFFFFF"/>
                </a:solidFill>
                <a:latin typeface="Helvetica Neue"/>
                <a:ea typeface="Helvetica Neue"/>
                <a:cs typeface="Helvetica Neue"/>
                <a:sym typeface="Helvetica Neue"/>
              </a:rPr>
              <a:t>/</a:t>
            </a:r>
            <a:r>
              <a:rPr lang="it-IT" sz="3200">
                <a:solidFill>
                  <a:srgbClr val="FFFFFF"/>
                </a:solidFill>
                <a:latin typeface="Helvetica Neue"/>
                <a:ea typeface="Helvetica Neue"/>
                <a:cs typeface="Helvetica Neue"/>
                <a:sym typeface="Helvetica Neue"/>
              </a:rPr>
              <a:t>01</a:t>
            </a:r>
            <a:r>
              <a:rPr b="0" i="0" lang="it-IT" sz="3200" u="none" cap="none" strike="noStrike">
                <a:solidFill>
                  <a:srgbClr val="FFFFFF"/>
                </a:solidFill>
                <a:latin typeface="Helvetica Neue"/>
                <a:ea typeface="Helvetica Neue"/>
                <a:cs typeface="Helvetica Neue"/>
                <a:sym typeface="Helvetica Neue"/>
              </a:rPr>
              <a:t>/202</a:t>
            </a:r>
            <a:r>
              <a:rPr lang="it-IT" sz="3200">
                <a:solidFill>
                  <a:srgbClr val="FFFFFF"/>
                </a:solidFill>
                <a:latin typeface="Helvetica Neue"/>
                <a:ea typeface="Helvetica Neue"/>
                <a:cs typeface="Helvetica Neue"/>
                <a:sym typeface="Helvetica Neue"/>
              </a:rPr>
              <a:t>4</a:t>
            </a:r>
            <a:endParaRPr b="0" i="0" sz="2400" u="none" cap="none" strike="noStrike">
              <a:solidFill>
                <a:srgbClr val="5E5E5E"/>
              </a:solidFill>
              <a:latin typeface="Helvetica Neue"/>
              <a:ea typeface="Helvetica Neue"/>
              <a:cs typeface="Helvetica Neue"/>
              <a:sym typeface="Helvetica Neue"/>
            </a:endParaRPr>
          </a:p>
        </p:txBody>
      </p:sp>
      <p:pic>
        <p:nvPicPr>
          <p:cNvPr id="87" name="Google Shape;87;p1"/>
          <p:cNvPicPr preferRelativeResize="0"/>
          <p:nvPr/>
        </p:nvPicPr>
        <p:blipFill rotWithShape="1">
          <a:blip r:embed="rId7">
            <a:alphaModFix/>
          </a:blip>
          <a:srcRect b="0" l="0" r="0" t="0"/>
          <a:stretch/>
        </p:blipFill>
        <p:spPr>
          <a:xfrm>
            <a:off x="14409941" y="279986"/>
            <a:ext cx="3756421" cy="2764559"/>
          </a:xfrm>
          <a:prstGeom prst="rect">
            <a:avLst/>
          </a:prstGeom>
          <a:noFill/>
          <a:ln>
            <a:noFill/>
          </a:ln>
        </p:spPr>
      </p:pic>
      <p:sp>
        <p:nvSpPr>
          <p:cNvPr id="88" name="Google Shape;88;p1"/>
          <p:cNvSpPr txBox="1"/>
          <p:nvPr>
            <p:ph idx="2" type="body"/>
          </p:nvPr>
        </p:nvSpPr>
        <p:spPr>
          <a:xfrm>
            <a:off x="1201342" y="6053180"/>
            <a:ext cx="21971100" cy="1609500"/>
          </a:xfrm>
          <a:prstGeom prst="rect">
            <a:avLst/>
          </a:prstGeom>
          <a:noFill/>
          <a:ln>
            <a:noFill/>
          </a:ln>
        </p:spPr>
        <p:txBody>
          <a:bodyPr anchorCtr="0" anchor="t" bIns="50800" lIns="50800" spcFirstLastPara="1" rIns="50800" wrap="square" tIns="50800">
            <a:normAutofit lnSpcReduction="20000"/>
          </a:bodyPr>
          <a:lstStyle/>
          <a:p>
            <a:pPr indent="0" lvl="0" marL="0" rtl="0" algn="l">
              <a:lnSpc>
                <a:spcPct val="100000"/>
              </a:lnSpc>
              <a:spcBef>
                <a:spcPts val="0"/>
              </a:spcBef>
              <a:spcAft>
                <a:spcPts val="0"/>
              </a:spcAft>
              <a:buClr>
                <a:srgbClr val="323130"/>
              </a:buClr>
              <a:buSzPts val="6000"/>
              <a:buFont typeface="Calibri"/>
              <a:buNone/>
            </a:pPr>
            <a:r>
              <a:rPr b="1" i="1" lang="it-IT" sz="6000">
                <a:solidFill>
                  <a:srgbClr val="323130"/>
                </a:solidFill>
                <a:latin typeface="Calibri"/>
                <a:ea typeface="Calibri"/>
                <a:cs typeface="Calibri"/>
                <a:sym typeface="Calibri"/>
              </a:rPr>
              <a:t>the case of Stereotactic treatments</a:t>
            </a:r>
            <a:endParaRPr/>
          </a:p>
          <a:p>
            <a:pPr indent="0" lvl="0" marL="0" rtl="0" algn="l">
              <a:lnSpc>
                <a:spcPct val="100000"/>
              </a:lnSpc>
              <a:spcBef>
                <a:spcPts val="0"/>
              </a:spcBef>
              <a:spcAft>
                <a:spcPts val="0"/>
              </a:spcAft>
              <a:buClr>
                <a:srgbClr val="323130"/>
              </a:buClr>
              <a:buSzPts val="6000"/>
              <a:buFont typeface="Calibri"/>
              <a:buNone/>
            </a:pPr>
            <a:r>
              <a:t/>
            </a:r>
            <a:endParaRPr b="1" i="1" sz="6000">
              <a:solidFill>
                <a:srgbClr val="323130"/>
              </a:solidFill>
              <a:latin typeface="Calibri"/>
              <a:ea typeface="Calibri"/>
              <a:cs typeface="Calibri"/>
              <a:sym typeface="Calibri"/>
            </a:endParaRPr>
          </a:p>
        </p:txBody>
      </p:sp>
      <p:sp>
        <p:nvSpPr>
          <p:cNvPr id="89" name="Google Shape;89;p1"/>
          <p:cNvSpPr txBox="1"/>
          <p:nvPr/>
        </p:nvSpPr>
        <p:spPr>
          <a:xfrm>
            <a:off x="1211657" y="8081589"/>
            <a:ext cx="19888200"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it-IT" sz="5400" u="none" cap="none" strike="noStrike">
                <a:solidFill>
                  <a:srgbClr val="323130"/>
                </a:solidFill>
                <a:latin typeface="Calibri"/>
                <a:ea typeface="Calibri"/>
                <a:cs typeface="Calibri"/>
                <a:sym typeface="Calibri"/>
              </a:rPr>
              <a:t>PhD in Accelerator Physics</a:t>
            </a:r>
            <a:endParaRPr b="0" i="0" sz="5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5400" u="none" cap="none" strike="noStrike">
              <a:solidFill>
                <a:srgbClr val="000000"/>
              </a:solidFill>
              <a:latin typeface="Arial"/>
              <a:ea typeface="Arial"/>
              <a:cs typeface="Arial"/>
              <a:sym typeface="Arial"/>
            </a:endParaRPr>
          </a:p>
        </p:txBody>
      </p:sp>
      <p:sp>
        <p:nvSpPr>
          <p:cNvPr id="90" name="Google Shape;90;p1"/>
          <p:cNvSpPr txBox="1"/>
          <p:nvPr/>
        </p:nvSpPr>
        <p:spPr>
          <a:xfrm>
            <a:off x="9278541" y="10512397"/>
            <a:ext cx="5816602" cy="1406922"/>
          </a:xfrm>
          <a:prstGeom prst="rect">
            <a:avLst/>
          </a:prstGeom>
          <a:noFill/>
          <a:ln>
            <a:noFill/>
          </a:ln>
        </p:spPr>
        <p:txBody>
          <a:bodyPr anchorCtr="0" anchor="t" bIns="45700" lIns="45700" spcFirstLastPara="1" rIns="45700" wrap="square" tIns="45700">
            <a:normAutofit/>
          </a:bodyPr>
          <a:lstStyle/>
          <a:p>
            <a:pPr indent="0" lvl="0" marL="0" marR="0" rtl="0" algn="l">
              <a:lnSpc>
                <a:spcPct val="100000"/>
              </a:lnSpc>
              <a:spcBef>
                <a:spcPts val="0"/>
              </a:spcBef>
              <a:spcAft>
                <a:spcPts val="0"/>
              </a:spcAft>
              <a:buClr>
                <a:srgbClr val="782B35"/>
              </a:buClr>
              <a:buSzPts val="3200"/>
              <a:buFont typeface="Helvetica Neue"/>
              <a:buNone/>
            </a:pPr>
            <a:r>
              <a:rPr b="1" i="0" lang="it-IT" sz="3800" u="none" cap="none" strike="noStrike">
                <a:solidFill>
                  <a:srgbClr val="2F2F2F"/>
                </a:solidFill>
                <a:latin typeface="Helvetica Neue"/>
                <a:ea typeface="Helvetica Neue"/>
                <a:cs typeface="Helvetica Neue"/>
                <a:sym typeface="Helvetica Neue"/>
              </a:rPr>
              <a:t>Thesis Advisor:</a:t>
            </a:r>
            <a:endParaRPr/>
          </a:p>
          <a:p>
            <a:pPr indent="0" lvl="0" marL="0" marR="0" rtl="0" algn="l">
              <a:lnSpc>
                <a:spcPct val="100000"/>
              </a:lnSpc>
              <a:spcBef>
                <a:spcPts val="0"/>
              </a:spcBef>
              <a:spcAft>
                <a:spcPts val="0"/>
              </a:spcAft>
              <a:buClr>
                <a:srgbClr val="782B35"/>
              </a:buClr>
              <a:buSzPts val="3200"/>
              <a:buFont typeface="Helvetica Neue"/>
              <a:buNone/>
            </a:pPr>
            <a:r>
              <a:rPr b="1" i="0" lang="it-IT" sz="3800" u="none" cap="none" strike="noStrike">
                <a:solidFill>
                  <a:srgbClr val="2F2F2F"/>
                </a:solidFill>
                <a:latin typeface="Helvetica Neue"/>
                <a:ea typeface="Helvetica Neue"/>
                <a:cs typeface="Helvetica Neue"/>
                <a:sym typeface="Helvetica Neue"/>
              </a:rPr>
              <a:t>Prof. Alessio Sarti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b460351832_0_60"/>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25" name="Google Shape;225;g2b460351832_0_60"/>
          <p:cNvSpPr txBox="1"/>
          <p:nvPr>
            <p:ph type="title"/>
          </p:nvPr>
        </p:nvSpPr>
        <p:spPr>
          <a:xfrm>
            <a:off x="834825" y="312775"/>
            <a:ext cx="148446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Building a treatment plan</a:t>
            </a:r>
            <a:endParaRPr/>
          </a:p>
        </p:txBody>
      </p:sp>
      <p:sp>
        <p:nvSpPr>
          <p:cNvPr id="226" name="Google Shape;226;g2b460351832_0_60"/>
          <p:cNvSpPr txBox="1"/>
          <p:nvPr>
            <p:ph idx="12" type="sldNum"/>
          </p:nvPr>
        </p:nvSpPr>
        <p:spPr>
          <a:xfrm>
            <a:off x="23874886" y="12918708"/>
            <a:ext cx="354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227" name="Google Shape;227;g2b460351832_0_60"/>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228" name="Google Shape;228;g2b460351832_0_6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229" name="Google Shape;229;g2b460351832_0_60"/>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0" name="Google Shape;230;g2b460351832_0_60"/>
          <p:cNvSpPr/>
          <p:nvPr/>
        </p:nvSpPr>
        <p:spPr>
          <a:xfrm>
            <a:off x="16114150" y="-116749"/>
            <a:ext cx="8269800" cy="50244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1" name="Google Shape;231;g2b460351832_0_60"/>
          <p:cNvSpPr txBox="1"/>
          <p:nvPr/>
        </p:nvSpPr>
        <p:spPr>
          <a:xfrm>
            <a:off x="16233540" y="629285"/>
            <a:ext cx="8031000" cy="3550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lang="it-IT" sz="3200">
                <a:solidFill>
                  <a:srgbClr val="FFFFFF"/>
                </a:solidFill>
                <a:latin typeface="Helvetica Neue"/>
                <a:ea typeface="Helvetica Neue"/>
                <a:cs typeface="Helvetica Neue"/>
                <a:sym typeface="Helvetica Neue"/>
              </a:rPr>
              <a:t>To develop the first treatment plans</a:t>
            </a:r>
            <a:r>
              <a:rPr b="1" lang="it-IT" sz="3200">
                <a:solidFill>
                  <a:srgbClr val="FFFFFF"/>
                </a:solidFill>
                <a:latin typeface="Helvetica Neue"/>
                <a:ea typeface="Helvetica Neue"/>
                <a:cs typeface="Helvetica Neue"/>
                <a:sym typeface="Helvetica Neue"/>
              </a:rPr>
              <a:t>:</a:t>
            </a:r>
            <a:r>
              <a:rPr b="1" i="0" lang="it-IT" sz="3200" cap="none" strike="noStrike">
                <a:solidFill>
                  <a:srgbClr val="FFFFFF"/>
                </a:solidFill>
                <a:latin typeface="Helvetica Neue"/>
                <a:ea typeface="Helvetica Neue"/>
                <a:cs typeface="Helvetica Neue"/>
                <a:sym typeface="Helvetica Neue"/>
              </a:rPr>
              <a:t> </a:t>
            </a:r>
            <a:endParaRPr b="1" i="0" sz="3200"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3600"/>
              <a:buFont typeface="Helvetica Neue"/>
              <a:buNone/>
            </a:pPr>
            <a:r>
              <a:t/>
            </a:r>
            <a:endParaRPr b="1" sz="3200">
              <a:solidFill>
                <a:srgbClr val="FFFFFF"/>
              </a:solidFill>
              <a:latin typeface="Helvetica Neue"/>
              <a:ea typeface="Helvetica Neue"/>
              <a:cs typeface="Helvetica Neue"/>
              <a:sym typeface="Helvetica Neue"/>
            </a:endParaRPr>
          </a:p>
          <a:p>
            <a:pPr indent="-736600" lvl="0" marL="762000" marR="0" rtl="0" algn="l">
              <a:lnSpc>
                <a:spcPct val="100000"/>
              </a:lnSpc>
              <a:spcBef>
                <a:spcPts val="0"/>
              </a:spcBef>
              <a:spcAft>
                <a:spcPts val="0"/>
              </a:spcAft>
              <a:buClr>
                <a:srgbClr val="FFFFFF"/>
              </a:buClr>
              <a:buSzPts val="3200"/>
              <a:buFont typeface="Helvetica Neue"/>
              <a:buChar char="๏"/>
            </a:pPr>
            <a:r>
              <a:rPr lang="it-IT" sz="3200">
                <a:solidFill>
                  <a:srgbClr val="FFFFFF"/>
                </a:solidFill>
                <a:latin typeface="Helvetica Neue"/>
                <a:ea typeface="Helvetica Neue"/>
                <a:cs typeface="Helvetica Neue"/>
                <a:sym typeface="Helvetica Neue"/>
              </a:rPr>
              <a:t>I used the infrastructure in the SBAI department</a:t>
            </a:r>
            <a:endParaRPr sz="32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200">
              <a:solidFill>
                <a:srgbClr val="FFFFFF"/>
              </a:solidFill>
              <a:latin typeface="Helvetica Neue"/>
              <a:ea typeface="Helvetica Neue"/>
              <a:cs typeface="Helvetica Neue"/>
              <a:sym typeface="Helvetica Neue"/>
            </a:endParaRPr>
          </a:p>
          <a:p>
            <a:pPr indent="-736600" lvl="0" marL="762000" marR="0" rtl="0" algn="l">
              <a:lnSpc>
                <a:spcPct val="100000"/>
              </a:lnSpc>
              <a:spcBef>
                <a:spcPts val="0"/>
              </a:spcBef>
              <a:spcAft>
                <a:spcPts val="0"/>
              </a:spcAft>
              <a:buClr>
                <a:srgbClr val="FFFFFF"/>
              </a:buClr>
              <a:buSzPts val="3200"/>
              <a:buFont typeface="Helvetica Neue"/>
              <a:buChar char="๏"/>
            </a:pPr>
            <a:r>
              <a:rPr lang="it-IT" sz="3200">
                <a:solidFill>
                  <a:srgbClr val="FFFFFF"/>
                </a:solidFill>
                <a:latin typeface="Helvetica Neue"/>
                <a:ea typeface="Helvetica Neue"/>
                <a:cs typeface="Helvetica Neue"/>
                <a:sym typeface="Helvetica Neue"/>
              </a:rPr>
              <a:t>I spent about six months constructing each treatment plan for each patient.</a:t>
            </a:r>
            <a:endParaRPr b="0" i="0" sz="3200" u="none" cap="none" strike="noStrike">
              <a:solidFill>
                <a:srgbClr val="5E5E5E"/>
              </a:solidFill>
              <a:latin typeface="Helvetica Neue"/>
              <a:ea typeface="Helvetica Neue"/>
              <a:cs typeface="Helvetica Neue"/>
              <a:sym typeface="Helvetica Neue"/>
            </a:endParaRPr>
          </a:p>
        </p:txBody>
      </p:sp>
      <p:pic>
        <p:nvPicPr>
          <p:cNvPr id="232" name="Google Shape;232;g2b460351832_0_60"/>
          <p:cNvPicPr preferRelativeResize="0"/>
          <p:nvPr/>
        </p:nvPicPr>
        <p:blipFill rotWithShape="1">
          <a:blip r:embed="rId4">
            <a:alphaModFix/>
          </a:blip>
          <a:srcRect b="0" l="0" r="0" t="1797"/>
          <a:stretch/>
        </p:blipFill>
        <p:spPr>
          <a:xfrm>
            <a:off x="834813" y="7791003"/>
            <a:ext cx="4646324" cy="3822899"/>
          </a:xfrm>
          <a:prstGeom prst="rect">
            <a:avLst/>
          </a:prstGeom>
          <a:noFill/>
          <a:ln>
            <a:noFill/>
          </a:ln>
        </p:spPr>
      </p:pic>
      <p:sp>
        <p:nvSpPr>
          <p:cNvPr id="233" name="Google Shape;233;g2b460351832_0_60"/>
          <p:cNvSpPr txBox="1"/>
          <p:nvPr/>
        </p:nvSpPr>
        <p:spPr>
          <a:xfrm>
            <a:off x="596938" y="6280800"/>
            <a:ext cx="55140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Choose the direction of the field and energy so that they spare healthy organs and intercept the tumour</a:t>
            </a:r>
            <a:endParaRPr b="1" sz="2100"/>
          </a:p>
        </p:txBody>
      </p:sp>
      <p:cxnSp>
        <p:nvCxnSpPr>
          <p:cNvPr id="234" name="Google Shape;234;g2b460351832_0_60"/>
          <p:cNvCxnSpPr/>
          <p:nvPr/>
        </p:nvCxnSpPr>
        <p:spPr>
          <a:xfrm>
            <a:off x="5981950" y="9452338"/>
            <a:ext cx="1122300" cy="0"/>
          </a:xfrm>
          <a:prstGeom prst="straightConnector1">
            <a:avLst/>
          </a:prstGeom>
          <a:noFill/>
          <a:ln cap="flat" cmpd="sng" w="76200">
            <a:solidFill>
              <a:schemeClr val="dk2"/>
            </a:solidFill>
            <a:prstDash val="solid"/>
            <a:round/>
            <a:headEnd len="med" w="med" type="none"/>
            <a:tailEnd len="med" w="med" type="triangle"/>
          </a:ln>
        </p:spPr>
      </p:cxnSp>
      <p:sp>
        <p:nvSpPr>
          <p:cNvPr id="235" name="Google Shape;235;g2b460351832_0_60"/>
          <p:cNvSpPr txBox="1"/>
          <p:nvPr/>
        </p:nvSpPr>
        <p:spPr>
          <a:xfrm>
            <a:off x="596950" y="2465188"/>
            <a:ext cx="142545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c</a:t>
            </a:r>
            <a:r>
              <a:rPr lang="it-IT" sz="3000"/>
              <a:t>onstructing a treatment plan is a process involving several competencies: as it is necessary to find the best way to treat the patient while keeping the risk of irradiation of healthy organs acceptable.</a:t>
            </a:r>
            <a:r>
              <a:rPr lang="it-IT" sz="1700"/>
              <a:t> </a:t>
            </a:r>
            <a:r>
              <a:rPr lang="it-IT" sz="3000"/>
              <a:t>Dose prescription will also be of paramount importance as the </a:t>
            </a:r>
            <a:r>
              <a:rPr b="1" lang="it-IT" sz="3000"/>
              <a:t>FLASH technique prefers high dose prescriptions per single fraction</a:t>
            </a:r>
            <a:r>
              <a:rPr lang="it-IT" sz="3000"/>
              <a:t>.</a:t>
            </a:r>
            <a:endParaRPr sz="3000"/>
          </a:p>
          <a:p>
            <a:pPr indent="0" lvl="0" marL="0" rtl="0" algn="l">
              <a:spcBef>
                <a:spcPts val="0"/>
              </a:spcBef>
              <a:spcAft>
                <a:spcPts val="0"/>
              </a:spcAft>
              <a:buNone/>
            </a:pPr>
            <a:r>
              <a:t/>
            </a:r>
            <a:endParaRPr sz="3000"/>
          </a:p>
        </p:txBody>
      </p:sp>
      <p:sp>
        <p:nvSpPr>
          <p:cNvPr id="236" name="Google Shape;236;g2b460351832_0_60"/>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37" name="Google Shape;237;g2b460351832_0_60"/>
          <p:cNvPicPr preferRelativeResize="0"/>
          <p:nvPr/>
        </p:nvPicPr>
        <p:blipFill rotWithShape="1">
          <a:blip r:embed="rId5">
            <a:alphaModFix/>
          </a:blip>
          <a:srcRect b="0" l="65269" r="0" t="0"/>
          <a:stretch/>
        </p:blipFill>
        <p:spPr>
          <a:xfrm>
            <a:off x="13177925" y="7173425"/>
            <a:ext cx="5513999" cy="6352712"/>
          </a:xfrm>
          <a:prstGeom prst="rect">
            <a:avLst/>
          </a:prstGeom>
          <a:noFill/>
          <a:ln>
            <a:noFill/>
          </a:ln>
        </p:spPr>
      </p:pic>
      <p:sp>
        <p:nvSpPr>
          <p:cNvPr id="238" name="Google Shape;238;g2b460351832_0_60"/>
          <p:cNvSpPr txBox="1"/>
          <p:nvPr/>
        </p:nvSpPr>
        <p:spPr>
          <a:xfrm>
            <a:off x="7003325" y="6553975"/>
            <a:ext cx="44160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Distribute</a:t>
            </a:r>
            <a:r>
              <a:rPr b="1" lang="it-IT" sz="2100"/>
              <a:t> the pencil </a:t>
            </a:r>
            <a:r>
              <a:rPr b="1" lang="it-IT" sz="2100"/>
              <a:t>beams</a:t>
            </a:r>
            <a:r>
              <a:rPr b="1" lang="it-IT" sz="2100"/>
              <a:t> for each field so that they cover the entire surface of the tumour</a:t>
            </a:r>
            <a:endParaRPr b="1" sz="2100"/>
          </a:p>
        </p:txBody>
      </p:sp>
      <p:cxnSp>
        <p:nvCxnSpPr>
          <p:cNvPr id="239" name="Google Shape;239;g2b460351832_0_60"/>
          <p:cNvCxnSpPr/>
          <p:nvPr/>
        </p:nvCxnSpPr>
        <p:spPr>
          <a:xfrm>
            <a:off x="11630850" y="9452338"/>
            <a:ext cx="1122300" cy="0"/>
          </a:xfrm>
          <a:prstGeom prst="straightConnector1">
            <a:avLst/>
          </a:prstGeom>
          <a:noFill/>
          <a:ln cap="flat" cmpd="sng" w="76200">
            <a:solidFill>
              <a:schemeClr val="dk2"/>
            </a:solidFill>
            <a:prstDash val="solid"/>
            <a:round/>
            <a:headEnd len="med" w="med" type="none"/>
            <a:tailEnd len="med" w="med" type="triangle"/>
          </a:ln>
        </p:spPr>
      </p:cxnSp>
      <p:sp>
        <p:nvSpPr>
          <p:cNvPr id="240" name="Google Shape;240;g2b460351832_0_60"/>
          <p:cNvSpPr/>
          <p:nvPr/>
        </p:nvSpPr>
        <p:spPr>
          <a:xfrm>
            <a:off x="12926250" y="8369825"/>
            <a:ext cx="1463100" cy="944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pic>
        <p:nvPicPr>
          <p:cNvPr id="241" name="Google Shape;241;g2b460351832_0_60"/>
          <p:cNvPicPr preferRelativeResize="0"/>
          <p:nvPr/>
        </p:nvPicPr>
        <p:blipFill rotWithShape="1">
          <a:blip r:embed="rId6">
            <a:alphaModFix/>
          </a:blip>
          <a:srcRect b="19140" l="20645" r="38504" t="24827"/>
          <a:stretch/>
        </p:blipFill>
        <p:spPr>
          <a:xfrm>
            <a:off x="7350450" y="8138971"/>
            <a:ext cx="4280399" cy="3301131"/>
          </a:xfrm>
          <a:prstGeom prst="rect">
            <a:avLst/>
          </a:prstGeom>
          <a:noFill/>
          <a:ln>
            <a:noFill/>
          </a:ln>
        </p:spPr>
      </p:pic>
      <p:sp>
        <p:nvSpPr>
          <p:cNvPr id="242" name="Google Shape;242;g2b460351832_0_60"/>
          <p:cNvSpPr txBox="1"/>
          <p:nvPr/>
        </p:nvSpPr>
        <p:spPr>
          <a:xfrm>
            <a:off x="12311700" y="5956800"/>
            <a:ext cx="8175600" cy="115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Simulate the dose per pencil </a:t>
            </a:r>
            <a:r>
              <a:rPr b="1" lang="it-IT" sz="2100"/>
              <a:t>beam</a:t>
            </a:r>
            <a:r>
              <a:rPr b="1" lang="it-IT" sz="2100"/>
              <a:t> with 10^5 events per pencil </a:t>
            </a:r>
            <a:r>
              <a:rPr b="1" lang="it-IT" sz="2100"/>
              <a:t>beam</a:t>
            </a:r>
            <a:r>
              <a:rPr b="1" lang="it-IT" sz="2100"/>
              <a:t> taking into account the particle path on the Patient's CT scan and optimise the fluence of each pencil </a:t>
            </a:r>
            <a:r>
              <a:rPr b="1" lang="it-IT" sz="2100"/>
              <a:t>beam</a:t>
            </a:r>
            <a:endParaRPr b="1" sz="2100"/>
          </a:p>
        </p:txBody>
      </p:sp>
      <p:cxnSp>
        <p:nvCxnSpPr>
          <p:cNvPr id="243" name="Google Shape;243;g2b460351832_0_60"/>
          <p:cNvCxnSpPr/>
          <p:nvPr/>
        </p:nvCxnSpPr>
        <p:spPr>
          <a:xfrm>
            <a:off x="18384150" y="9452338"/>
            <a:ext cx="1122300" cy="0"/>
          </a:xfrm>
          <a:prstGeom prst="straightConnector1">
            <a:avLst/>
          </a:prstGeom>
          <a:noFill/>
          <a:ln cap="flat" cmpd="sng" w="76200">
            <a:solidFill>
              <a:schemeClr val="dk2"/>
            </a:solidFill>
            <a:prstDash val="solid"/>
            <a:round/>
            <a:headEnd len="med" w="med" type="none"/>
            <a:tailEnd len="med" w="med" type="triangle"/>
          </a:ln>
        </p:spPr>
      </p:cxnSp>
      <p:sp>
        <p:nvSpPr>
          <p:cNvPr id="244" name="Google Shape;244;g2b460351832_0_60"/>
          <p:cNvSpPr txBox="1"/>
          <p:nvPr/>
        </p:nvSpPr>
        <p:spPr>
          <a:xfrm>
            <a:off x="19319675" y="7381250"/>
            <a:ext cx="48285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Evaluate the results obtained using the Dose-Volume Histogram estimating the dose absorbed by each organ</a:t>
            </a:r>
            <a:endParaRPr b="1" sz="2100"/>
          </a:p>
        </p:txBody>
      </p:sp>
      <p:sp>
        <p:nvSpPr>
          <p:cNvPr id="245" name="Google Shape;245;g2b460351832_0_60"/>
          <p:cNvSpPr txBox="1"/>
          <p:nvPr/>
        </p:nvSpPr>
        <p:spPr>
          <a:xfrm>
            <a:off x="6989075" y="11013025"/>
            <a:ext cx="4416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Beam field of view of the tumor</a:t>
            </a:r>
            <a:endParaRPr b="1" sz="2100"/>
          </a:p>
        </p:txBody>
      </p:sp>
      <p:pic>
        <p:nvPicPr>
          <p:cNvPr id="246" name="Google Shape;246;g2b460351832_0_60"/>
          <p:cNvPicPr preferRelativeResize="0"/>
          <p:nvPr/>
        </p:nvPicPr>
        <p:blipFill>
          <a:blip r:embed="rId7">
            <a:alphaModFix/>
          </a:blip>
          <a:stretch>
            <a:fillRect/>
          </a:stretch>
        </p:blipFill>
        <p:spPr>
          <a:xfrm>
            <a:off x="20100562" y="9107326"/>
            <a:ext cx="3266731" cy="3225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b49cfd2104_0_2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52" name="Google Shape;252;g2b49cfd2104_0_28"/>
          <p:cNvSpPr txBox="1"/>
          <p:nvPr>
            <p:ph type="title"/>
          </p:nvPr>
        </p:nvSpPr>
        <p:spPr>
          <a:xfrm>
            <a:off x="834825" y="312775"/>
            <a:ext cx="148446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Treament Planning System</a:t>
            </a:r>
            <a:endParaRPr/>
          </a:p>
        </p:txBody>
      </p:sp>
      <p:sp>
        <p:nvSpPr>
          <p:cNvPr id="253" name="Google Shape;253;g2b49cfd2104_0_28"/>
          <p:cNvSpPr txBox="1"/>
          <p:nvPr>
            <p:ph idx="12" type="sldNum"/>
          </p:nvPr>
        </p:nvSpPr>
        <p:spPr>
          <a:xfrm>
            <a:off x="23874886" y="12918708"/>
            <a:ext cx="354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254" name="Google Shape;254;g2b49cfd2104_0_2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255" name="Google Shape;255;g2b49cfd2104_0_2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256" name="Google Shape;256;g2b49cfd2104_0_2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57" name="Google Shape;257;g2b49cfd2104_0_28"/>
          <p:cNvSpPr/>
          <p:nvPr/>
        </p:nvSpPr>
        <p:spPr>
          <a:xfrm>
            <a:off x="16114150" y="-116749"/>
            <a:ext cx="8269800" cy="50244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58" name="Google Shape;258;g2b49cfd2104_0_28"/>
          <p:cNvSpPr txBox="1"/>
          <p:nvPr/>
        </p:nvSpPr>
        <p:spPr>
          <a:xfrm>
            <a:off x="16300715" y="2072060"/>
            <a:ext cx="8031000" cy="1672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lang="it-IT" sz="3400">
                <a:solidFill>
                  <a:srgbClr val="FFFFFF"/>
                </a:solidFill>
                <a:latin typeface="Helvetica Neue"/>
                <a:ea typeface="Helvetica Neue"/>
                <a:cs typeface="Helvetica Neue"/>
                <a:sym typeface="Helvetica Neue"/>
              </a:rPr>
              <a:t>Radioterapy:</a:t>
            </a:r>
            <a:r>
              <a:rPr b="1" i="0" lang="it-IT" sz="3400" cap="none" strike="noStrike">
                <a:solidFill>
                  <a:srgbClr val="FFFFFF"/>
                </a:solidFill>
                <a:latin typeface="Helvetica Neue"/>
                <a:ea typeface="Helvetica Neue"/>
                <a:cs typeface="Helvetica Neue"/>
                <a:sym typeface="Helvetica Neue"/>
              </a:rPr>
              <a:t> </a:t>
            </a:r>
            <a:endParaRPr b="1" i="0" sz="3400"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3600"/>
              <a:buFont typeface="Helvetica Neue"/>
              <a:buNone/>
            </a:pPr>
            <a:r>
              <a:t/>
            </a:r>
            <a:endParaRPr b="1" sz="3400">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t/>
            </a:r>
            <a:endParaRPr b="0" i="0" sz="3400" u="none" cap="none" strike="noStrike">
              <a:solidFill>
                <a:srgbClr val="5E5E5E"/>
              </a:solidFill>
              <a:latin typeface="Helvetica Neue"/>
              <a:ea typeface="Helvetica Neue"/>
              <a:cs typeface="Helvetica Neue"/>
              <a:sym typeface="Helvetica Neue"/>
            </a:endParaRPr>
          </a:p>
        </p:txBody>
      </p:sp>
      <p:sp>
        <p:nvSpPr>
          <p:cNvPr id="259" name="Google Shape;259;g2b49cfd2104_0_28"/>
          <p:cNvSpPr txBox="1"/>
          <p:nvPr/>
        </p:nvSpPr>
        <p:spPr>
          <a:xfrm>
            <a:off x="417975" y="2320050"/>
            <a:ext cx="15678300" cy="33657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500"/>
              </a:spcBef>
              <a:spcAft>
                <a:spcPts val="0"/>
              </a:spcAft>
              <a:buNone/>
            </a:pPr>
            <a:r>
              <a:rPr lang="it-IT" sz="3000">
                <a:solidFill>
                  <a:srgbClr val="404040"/>
                </a:solidFill>
              </a:rPr>
              <a:t>We consider a basic, </a:t>
            </a:r>
            <a:r>
              <a:rPr lang="it-IT" sz="3000">
                <a:solidFill>
                  <a:srgbClr val="404040"/>
                </a:solidFill>
              </a:rPr>
              <a:t>“</a:t>
            </a:r>
            <a:r>
              <a:rPr lang="it-IT" sz="3000">
                <a:solidFill>
                  <a:srgbClr val="404040"/>
                </a:solidFill>
              </a:rPr>
              <a:t>general</a:t>
            </a:r>
            <a:r>
              <a:rPr lang="it-IT" sz="3000">
                <a:solidFill>
                  <a:srgbClr val="404040"/>
                </a:solidFill>
              </a:rPr>
              <a:t>” </a:t>
            </a:r>
            <a:r>
              <a:rPr lang="it-IT" sz="3000">
                <a:solidFill>
                  <a:srgbClr val="404040"/>
                </a:solidFill>
              </a:rPr>
              <a:t>Treatment Planning System working on a multi-spots, multi-field delivery system. The different description of the beam model (flat beam, pencil beam , etc etc) adapts the TPS to the different beam. </a:t>
            </a:r>
            <a:r>
              <a:rPr lang="it-IT" sz="3000"/>
              <a:t>The algorithm we currently use for the optimization of a treatment with VHEE is based on the Proton Therapy algorithm (LOMAX) for pencil beam, rearranged for electrons.</a:t>
            </a:r>
            <a:endParaRPr sz="3000"/>
          </a:p>
          <a:p>
            <a:pPr indent="0" lvl="0" marL="50800" rtl="0" algn="l">
              <a:lnSpc>
                <a:spcPct val="115000"/>
              </a:lnSpc>
              <a:spcBef>
                <a:spcPts val="500"/>
              </a:spcBef>
              <a:spcAft>
                <a:spcPts val="300"/>
              </a:spcAft>
              <a:buNone/>
            </a:pPr>
            <a:r>
              <a:t/>
            </a:r>
            <a:endParaRPr sz="3000">
              <a:solidFill>
                <a:srgbClr val="404040"/>
              </a:solidFill>
              <a:latin typeface="Trebuchet MS"/>
              <a:ea typeface="Trebuchet MS"/>
              <a:cs typeface="Trebuchet MS"/>
              <a:sym typeface="Trebuchet MS"/>
            </a:endParaRPr>
          </a:p>
        </p:txBody>
      </p:sp>
      <p:pic>
        <p:nvPicPr>
          <p:cNvPr id="260" name="Google Shape;260;g2b49cfd2104_0_28"/>
          <p:cNvPicPr preferRelativeResize="0"/>
          <p:nvPr/>
        </p:nvPicPr>
        <p:blipFill>
          <a:blip r:embed="rId4">
            <a:alphaModFix/>
          </a:blip>
          <a:stretch>
            <a:fillRect/>
          </a:stretch>
        </p:blipFill>
        <p:spPr>
          <a:xfrm>
            <a:off x="1333274" y="4884262"/>
            <a:ext cx="17253439" cy="6903725"/>
          </a:xfrm>
          <a:prstGeom prst="rect">
            <a:avLst/>
          </a:prstGeom>
          <a:noFill/>
          <a:ln>
            <a:noFill/>
          </a:ln>
        </p:spPr>
      </p:pic>
      <p:sp>
        <p:nvSpPr>
          <p:cNvPr id="261" name="Google Shape;261;g2b49cfd2104_0_28"/>
          <p:cNvSpPr txBox="1"/>
          <p:nvPr/>
        </p:nvSpPr>
        <p:spPr>
          <a:xfrm>
            <a:off x="5482175" y="4318000"/>
            <a:ext cx="10985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000"/>
          </a:p>
        </p:txBody>
      </p:sp>
      <p:sp>
        <p:nvSpPr>
          <p:cNvPr id="262" name="Google Shape;262;g2b49cfd2104_0_28"/>
          <p:cNvSpPr txBox="1"/>
          <p:nvPr/>
        </p:nvSpPr>
        <p:spPr>
          <a:xfrm>
            <a:off x="1143000" y="11908975"/>
            <a:ext cx="23622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300"/>
              <a:t>[6] </a:t>
            </a:r>
            <a:r>
              <a:rPr lang="it-IT" sz="2300"/>
              <a:t>A. Mairani, T. T. Böhlen, A. Schiavi, T. Tessonnier, S. Molinelli, S. Brons, G. Battistoni, K. Parodi, and V. Patera. A monte carlo-based treatment planning tool for proton therapy. Phys Med Biol, 58(8):2471–90, 2013. ISSN 1361-6560. doi: 10.1088/0031-9155/58/8/2471. </a:t>
            </a:r>
            <a:endParaRPr sz="2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6"/>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68" name="Google Shape;268;p6"/>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269" name="Google Shape;269;p6"/>
          <p:cNvSpPr/>
          <p:nvPr/>
        </p:nvSpPr>
        <p:spPr>
          <a:xfrm>
            <a:off x="-100013" y="0"/>
            <a:ext cx="24584025" cy="14258924"/>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600"/>
              <a:buFont typeface="Helvetica Neue"/>
              <a:buNone/>
            </a:pPr>
            <a:r>
              <a:rPr b="1" lang="it-IT" sz="6600">
                <a:solidFill>
                  <a:srgbClr val="FFFFFF"/>
                </a:solidFill>
                <a:latin typeface="Helvetica Neue"/>
                <a:ea typeface="Helvetica Neue"/>
                <a:cs typeface="Helvetica Neue"/>
                <a:sym typeface="Helvetica Neue"/>
              </a:rPr>
              <a:t>FIRST CASE STUDY</a:t>
            </a:r>
            <a:endParaRPr/>
          </a:p>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STEREOTACTIC PANCREAS</a:t>
            </a:r>
            <a:endParaRPr b="1" i="0" sz="6600" u="none" cap="none" strike="noStrike">
              <a:solidFill>
                <a:srgbClr val="FFFFFF"/>
              </a:solidFill>
              <a:latin typeface="Helvetica Neue"/>
              <a:ea typeface="Helvetica Neue"/>
              <a:cs typeface="Helvetica Neue"/>
              <a:sym typeface="Helvetica Neue"/>
            </a:endParaRPr>
          </a:p>
        </p:txBody>
      </p:sp>
      <p:sp>
        <p:nvSpPr>
          <p:cNvPr id="270" name="Google Shape;270;p6"/>
          <p:cNvSpPr txBox="1"/>
          <p:nvPr>
            <p:ph idx="12" type="sldNum"/>
          </p:nvPr>
        </p:nvSpPr>
        <p:spPr>
          <a:xfrm>
            <a:off x="23696024" y="12941304"/>
            <a:ext cx="533194"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76" name="Google Shape;276;p41"/>
          <p:cNvSpPr txBox="1"/>
          <p:nvPr>
            <p:ph type="title"/>
          </p:nvPr>
        </p:nvSpPr>
        <p:spPr>
          <a:xfrm>
            <a:off x="151695" y="258025"/>
            <a:ext cx="1601839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8500"/>
              <a:buNone/>
            </a:pPr>
            <a:r>
              <a:rPr lang="it-IT" sz="5900">
                <a:solidFill>
                  <a:srgbClr val="235764"/>
                </a:solidFill>
              </a:rPr>
              <a:t>STEREOTACTIC </a:t>
            </a:r>
            <a:r>
              <a:rPr b="1" i="0" lang="it-IT" sz="5900" u="none" cap="none" strike="noStrike">
                <a:solidFill>
                  <a:srgbClr val="235764"/>
                </a:solidFill>
              </a:rPr>
              <a:t>PANCREAS</a:t>
            </a:r>
            <a:endParaRPr b="1" i="0" sz="5900" u="none" cap="none" strike="noStrike">
              <a:solidFill>
                <a:srgbClr val="235764"/>
              </a:solidFill>
            </a:endParaRPr>
          </a:p>
          <a:p>
            <a:pPr indent="0" lvl="0" marL="0" rtl="0" algn="ctr">
              <a:lnSpc>
                <a:spcPct val="80000"/>
              </a:lnSpc>
              <a:spcBef>
                <a:spcPts val="0"/>
              </a:spcBef>
              <a:spcAft>
                <a:spcPts val="0"/>
              </a:spcAft>
              <a:buClr>
                <a:srgbClr val="235764"/>
              </a:buClr>
              <a:buSzPts val="8500"/>
              <a:buNone/>
            </a:pPr>
            <a:r>
              <a:rPr lang="it-IT" sz="5900">
                <a:solidFill>
                  <a:srgbClr val="235764"/>
                </a:solidFill>
              </a:rPr>
              <a:t>PATOLOGY</a:t>
            </a:r>
            <a:endParaRPr sz="5900">
              <a:solidFill>
                <a:srgbClr val="235764"/>
              </a:solidFill>
            </a:endParaRPr>
          </a:p>
        </p:txBody>
      </p:sp>
      <p:sp>
        <p:nvSpPr>
          <p:cNvPr id="277" name="Google Shape;277;p41"/>
          <p:cNvSpPr txBox="1"/>
          <p:nvPr>
            <p:ph idx="12" type="sldNum"/>
          </p:nvPr>
        </p:nvSpPr>
        <p:spPr>
          <a:xfrm>
            <a:off x="23682668" y="12959294"/>
            <a:ext cx="546550"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278" name="Google Shape;278;p41"/>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279" name="Google Shape;279;p41"/>
          <p:cNvPicPr preferRelativeResize="0"/>
          <p:nvPr/>
        </p:nvPicPr>
        <p:blipFill rotWithShape="1">
          <a:blip r:embed="rId3">
            <a:alphaModFix/>
          </a:blip>
          <a:srcRect b="0" l="0" r="0" t="0"/>
          <a:stretch/>
        </p:blipFill>
        <p:spPr>
          <a:xfrm>
            <a:off x="20817616" y="12581660"/>
            <a:ext cx="2786673" cy="944477"/>
          </a:xfrm>
          <a:prstGeom prst="rect">
            <a:avLst/>
          </a:prstGeom>
          <a:noFill/>
          <a:ln>
            <a:noFill/>
          </a:ln>
        </p:spPr>
      </p:pic>
      <p:sp>
        <p:nvSpPr>
          <p:cNvPr id="280" name="Google Shape;280;p41"/>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81" name="Google Shape;281;p41"/>
          <p:cNvSpPr/>
          <p:nvPr/>
        </p:nvSpPr>
        <p:spPr>
          <a:xfrm>
            <a:off x="16114150" y="-116749"/>
            <a:ext cx="8269800" cy="66381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82" name="Google Shape;282;p41"/>
          <p:cNvPicPr preferRelativeResize="0"/>
          <p:nvPr/>
        </p:nvPicPr>
        <p:blipFill>
          <a:blip r:embed="rId4">
            <a:alphaModFix/>
          </a:blip>
          <a:stretch>
            <a:fillRect/>
          </a:stretch>
        </p:blipFill>
        <p:spPr>
          <a:xfrm>
            <a:off x="151700" y="5328650"/>
            <a:ext cx="11194078" cy="5648300"/>
          </a:xfrm>
          <a:prstGeom prst="rect">
            <a:avLst/>
          </a:prstGeom>
          <a:noFill/>
          <a:ln>
            <a:noFill/>
          </a:ln>
        </p:spPr>
      </p:pic>
      <p:sp>
        <p:nvSpPr>
          <p:cNvPr id="283" name="Google Shape;283;p41"/>
          <p:cNvSpPr txBox="1"/>
          <p:nvPr/>
        </p:nvSpPr>
        <p:spPr>
          <a:xfrm>
            <a:off x="716075" y="2551100"/>
            <a:ext cx="14889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Pancreas is a difficult tumour to treat, dose prescribed in current treatment plans is not sufficient because being a very </a:t>
            </a:r>
            <a:r>
              <a:rPr lang="it-IT" sz="3000"/>
              <a:t>aggressive</a:t>
            </a:r>
            <a:r>
              <a:rPr lang="it-IT" sz="3000"/>
              <a:t> disease it would require high prescriptions but constraints on the duodenum limit the prescription.</a:t>
            </a:r>
            <a:endParaRPr sz="3000"/>
          </a:p>
        </p:txBody>
      </p:sp>
      <p:sp>
        <p:nvSpPr>
          <p:cNvPr id="284" name="Google Shape;284;p41"/>
          <p:cNvSpPr txBox="1"/>
          <p:nvPr/>
        </p:nvSpPr>
        <p:spPr>
          <a:xfrm>
            <a:off x="16248375" y="6940575"/>
            <a:ext cx="74343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The geometry of the patient limits the possibility of treatment with external beam radiotherapy because the duodenum is anatomically attached to the pancreas.</a:t>
            </a:r>
            <a:endParaRPr sz="3000"/>
          </a:p>
        </p:txBody>
      </p:sp>
      <p:sp>
        <p:nvSpPr>
          <p:cNvPr id="285" name="Google Shape;285;p41"/>
          <p:cNvSpPr txBox="1"/>
          <p:nvPr/>
        </p:nvSpPr>
        <p:spPr>
          <a:xfrm>
            <a:off x="16248375" y="9241588"/>
            <a:ext cx="78090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In order to evaluate the doses absorbed by each organ, we use international guidelines as a reference to quantify the probability of occurrence of toxicity to an organ as a function of the dose absorbed by it. There are therefore reference </a:t>
            </a:r>
            <a:r>
              <a:rPr b="1" lang="it-IT" sz="3000"/>
              <a:t>constraints</a:t>
            </a:r>
            <a:r>
              <a:rPr lang="it-IT" sz="3000"/>
              <a:t> for each specific organ.</a:t>
            </a:r>
            <a:endParaRPr sz="3000"/>
          </a:p>
        </p:txBody>
      </p:sp>
      <p:sp>
        <p:nvSpPr>
          <p:cNvPr id="286" name="Google Shape;286;p41"/>
          <p:cNvSpPr txBox="1"/>
          <p:nvPr/>
        </p:nvSpPr>
        <p:spPr>
          <a:xfrm>
            <a:off x="16170085" y="2551105"/>
            <a:ext cx="8214000" cy="4166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 </a:t>
            </a:r>
            <a:r>
              <a:rPr b="0" i="0" lang="it-IT" sz="3400" u="none" cap="none" strike="noStrike">
                <a:solidFill>
                  <a:srgbClr val="FFFFFF"/>
                </a:solidFill>
                <a:latin typeface="Helvetica Neue"/>
                <a:ea typeface="Helvetica Neue"/>
                <a:cs typeface="Helvetica Neue"/>
                <a:sym typeface="Helvetica Neue"/>
              </a:rPr>
              <a:t>Prescription 6 Gy x 5 fr =30Gy</a:t>
            </a:r>
            <a:endParaRPr sz="1200"/>
          </a:p>
          <a:p>
            <a:pPr indent="-749300" lvl="0" marL="762000" marR="0" rtl="0" algn="l">
              <a:lnSpc>
                <a:spcPct val="100000"/>
              </a:lnSpc>
              <a:spcBef>
                <a:spcPts val="0"/>
              </a:spcBef>
              <a:spcAft>
                <a:spcPts val="0"/>
              </a:spcAft>
              <a:buClr>
                <a:srgbClr val="FFFFFF"/>
              </a:buClr>
              <a:buSzPts val="4600"/>
              <a:buFont typeface="Helvetica Neue"/>
              <a:buChar char="๏"/>
            </a:pPr>
            <a:r>
              <a:rPr b="0" i="0" lang="it-IT" sz="3400" u="none" cap="none" strike="noStrike">
                <a:solidFill>
                  <a:srgbClr val="FFFFFF"/>
                </a:solidFill>
                <a:latin typeface="Helvetica Neue"/>
                <a:ea typeface="Helvetica Neue"/>
                <a:cs typeface="Helvetica Neue"/>
                <a:sym typeface="Helvetica Neue"/>
              </a:rPr>
              <a:t>Duodenum Constraints: Dmax 35 Gy</a:t>
            </a:r>
            <a:endParaRPr b="0" i="0" sz="3400" u="none" cap="none" strike="noStrike">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Spinal cord Constraints: Dmax </a:t>
            </a:r>
            <a:r>
              <a:rPr lang="it-IT" sz="3400">
                <a:solidFill>
                  <a:srgbClr val="FFFFFF"/>
                </a:solidFill>
                <a:latin typeface="Helvetica Neue"/>
                <a:ea typeface="Helvetica Neue"/>
                <a:cs typeface="Helvetica Neue"/>
                <a:sym typeface="Helvetica Neue"/>
              </a:rPr>
              <a:t>35 </a:t>
            </a:r>
            <a:r>
              <a:rPr b="0" i="0" lang="it-IT" sz="3400" u="none" cap="none" strike="noStrike">
                <a:solidFill>
                  <a:srgbClr val="FFFFFF"/>
                </a:solidFill>
                <a:latin typeface="Helvetica Neue"/>
                <a:ea typeface="Helvetica Neue"/>
                <a:cs typeface="Helvetica Neue"/>
                <a:sym typeface="Helvetica Neue"/>
              </a:rPr>
              <a:t>Gy </a:t>
            </a:r>
            <a:endParaRPr sz="1200"/>
          </a:p>
          <a:p>
            <a:pPr indent="-762000" lvl="0" marL="762000" marR="0" rtl="0" algn="l">
              <a:lnSpc>
                <a:spcPct val="100000"/>
              </a:lnSpc>
              <a:spcBef>
                <a:spcPts val="0"/>
              </a:spcBef>
              <a:spcAft>
                <a:spcPts val="0"/>
              </a:spcAft>
              <a:buClr>
                <a:srgbClr val="FFFFFF"/>
              </a:buClr>
              <a:buSzPts val="3600"/>
              <a:buFont typeface="Helvetica Neue"/>
              <a:buChar char="๏"/>
            </a:pPr>
            <a:r>
              <a:rPr b="0" i="0" lang="it-IT" sz="3400" u="none" cap="none" strike="noStrike">
                <a:solidFill>
                  <a:srgbClr val="FFFFFF"/>
                </a:solidFill>
                <a:latin typeface="Helvetica Neue"/>
                <a:ea typeface="Helvetica Neue"/>
                <a:cs typeface="Helvetica Neue"/>
                <a:sym typeface="Helvetica Neue"/>
              </a:rPr>
              <a:t>Kidneys Constraints: </a:t>
            </a:r>
            <a:r>
              <a:rPr b="0" i="0" lang="it-IT" sz="2600" u="none" cap="none" strike="noStrike">
                <a:solidFill>
                  <a:srgbClr val="FFFFFF"/>
                </a:solidFill>
                <a:latin typeface="Helvetica Neue"/>
                <a:ea typeface="Helvetica Neue"/>
                <a:cs typeface="Helvetica Neue"/>
                <a:sym typeface="Helvetica Neue"/>
              </a:rPr>
              <a:t>Mean Dose 10 Gy</a:t>
            </a:r>
            <a:endParaRPr b="0" i="0" sz="3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pic>
        <p:nvPicPr>
          <p:cNvPr id="287" name="Google Shape;287;p41"/>
          <p:cNvPicPr preferRelativeResize="0"/>
          <p:nvPr/>
        </p:nvPicPr>
        <p:blipFill rotWithShape="1">
          <a:blip r:embed="rId5">
            <a:alphaModFix/>
          </a:blip>
          <a:srcRect b="0" l="39737" r="0" t="0"/>
          <a:stretch/>
        </p:blipFill>
        <p:spPr>
          <a:xfrm>
            <a:off x="11091675" y="6305375"/>
            <a:ext cx="5240550" cy="3170400"/>
          </a:xfrm>
          <a:prstGeom prst="rect">
            <a:avLst/>
          </a:prstGeom>
          <a:noFill/>
          <a:ln>
            <a:noFill/>
          </a:ln>
        </p:spPr>
      </p:pic>
      <p:sp>
        <p:nvSpPr>
          <p:cNvPr id="288" name="Google Shape;288;p41"/>
          <p:cNvSpPr txBox="1"/>
          <p:nvPr/>
        </p:nvSpPr>
        <p:spPr>
          <a:xfrm>
            <a:off x="2968525" y="11513175"/>
            <a:ext cx="4416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Anatomy</a:t>
            </a:r>
            <a:endParaRPr b="1" sz="2100"/>
          </a:p>
        </p:txBody>
      </p:sp>
      <p:sp>
        <p:nvSpPr>
          <p:cNvPr id="289" name="Google Shape;289;p41"/>
          <p:cNvSpPr txBox="1"/>
          <p:nvPr/>
        </p:nvSpPr>
        <p:spPr>
          <a:xfrm>
            <a:off x="11091675" y="9684175"/>
            <a:ext cx="4416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Patient 1 pancreas</a:t>
            </a:r>
            <a:endParaRPr b="1" sz="2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2"/>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95" name="Google Shape;295;p42"/>
          <p:cNvSpPr txBox="1"/>
          <p:nvPr>
            <p:ph type="title"/>
          </p:nvPr>
        </p:nvSpPr>
        <p:spPr>
          <a:xfrm>
            <a:off x="-1983606" y="258025"/>
            <a:ext cx="203046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8500"/>
              <a:buFont typeface="Helvetica Neue"/>
              <a:buNone/>
            </a:pPr>
            <a:r>
              <a:rPr lang="it-IT" sz="7200">
                <a:solidFill>
                  <a:srgbClr val="235764"/>
                </a:solidFill>
              </a:rPr>
              <a:t>Dose distribution VHEE </a:t>
            </a:r>
            <a:r>
              <a:rPr lang="it-IT" sz="7200">
                <a:solidFill>
                  <a:srgbClr val="235764"/>
                </a:solidFill>
              </a:rPr>
              <a:t>PANCREAS </a:t>
            </a:r>
            <a:endParaRPr b="1" i="0" sz="7200" u="none" cap="none" strike="noStrike">
              <a:solidFill>
                <a:srgbClr val="235764"/>
              </a:solidFill>
              <a:latin typeface="Helvetica Neue"/>
              <a:ea typeface="Helvetica Neue"/>
              <a:cs typeface="Helvetica Neue"/>
              <a:sym typeface="Helvetica Neue"/>
            </a:endParaRPr>
          </a:p>
        </p:txBody>
      </p:sp>
      <p:sp>
        <p:nvSpPr>
          <p:cNvPr id="296" name="Google Shape;296;p42"/>
          <p:cNvSpPr txBox="1"/>
          <p:nvPr>
            <p:ph idx="12" type="sldNum"/>
          </p:nvPr>
        </p:nvSpPr>
        <p:spPr>
          <a:xfrm>
            <a:off x="23682668" y="12959294"/>
            <a:ext cx="546550"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297" name="Google Shape;297;p42"/>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298" name="Google Shape;298;p42"/>
          <p:cNvPicPr preferRelativeResize="0"/>
          <p:nvPr/>
        </p:nvPicPr>
        <p:blipFill rotWithShape="1">
          <a:blip r:embed="rId3">
            <a:alphaModFix/>
          </a:blip>
          <a:srcRect b="0" l="0" r="0" t="0"/>
          <a:stretch/>
        </p:blipFill>
        <p:spPr>
          <a:xfrm>
            <a:off x="20817616" y="12581660"/>
            <a:ext cx="2786673" cy="944477"/>
          </a:xfrm>
          <a:prstGeom prst="rect">
            <a:avLst/>
          </a:prstGeom>
          <a:noFill/>
          <a:ln>
            <a:noFill/>
          </a:ln>
        </p:spPr>
      </p:pic>
      <p:sp>
        <p:nvSpPr>
          <p:cNvPr id="299" name="Google Shape;299;p42"/>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300" name="Google Shape;300;p42"/>
          <p:cNvPicPr preferRelativeResize="0"/>
          <p:nvPr/>
        </p:nvPicPr>
        <p:blipFill>
          <a:blip r:embed="rId4">
            <a:alphaModFix/>
          </a:blip>
          <a:stretch>
            <a:fillRect/>
          </a:stretch>
        </p:blipFill>
        <p:spPr>
          <a:xfrm>
            <a:off x="949550" y="5771050"/>
            <a:ext cx="12868980" cy="6660100"/>
          </a:xfrm>
          <a:prstGeom prst="rect">
            <a:avLst/>
          </a:prstGeom>
          <a:noFill/>
          <a:ln>
            <a:noFill/>
          </a:ln>
        </p:spPr>
      </p:pic>
      <p:pic>
        <p:nvPicPr>
          <p:cNvPr id="301" name="Google Shape;301;p42"/>
          <p:cNvPicPr preferRelativeResize="0"/>
          <p:nvPr/>
        </p:nvPicPr>
        <p:blipFill rotWithShape="1">
          <a:blip r:embed="rId5">
            <a:alphaModFix/>
          </a:blip>
          <a:srcRect b="0" l="0" r="0" t="1797"/>
          <a:stretch/>
        </p:blipFill>
        <p:spPr>
          <a:xfrm>
            <a:off x="1577424" y="2560979"/>
            <a:ext cx="2205533" cy="1814666"/>
          </a:xfrm>
          <a:prstGeom prst="rect">
            <a:avLst/>
          </a:prstGeom>
          <a:noFill/>
          <a:ln>
            <a:noFill/>
          </a:ln>
        </p:spPr>
      </p:pic>
      <p:cxnSp>
        <p:nvCxnSpPr>
          <p:cNvPr id="302" name="Google Shape;302;p42"/>
          <p:cNvCxnSpPr/>
          <p:nvPr/>
        </p:nvCxnSpPr>
        <p:spPr>
          <a:xfrm>
            <a:off x="4020686" y="3349587"/>
            <a:ext cx="532800" cy="0"/>
          </a:xfrm>
          <a:prstGeom prst="straightConnector1">
            <a:avLst/>
          </a:prstGeom>
          <a:noFill/>
          <a:ln cap="flat" cmpd="sng" w="28575">
            <a:solidFill>
              <a:schemeClr val="dk2"/>
            </a:solidFill>
            <a:prstDash val="solid"/>
            <a:round/>
            <a:headEnd len="med" w="med" type="none"/>
            <a:tailEnd len="med" w="med" type="triangle"/>
          </a:ln>
        </p:spPr>
      </p:cxnSp>
      <p:pic>
        <p:nvPicPr>
          <p:cNvPr id="303" name="Google Shape;303;p42"/>
          <p:cNvPicPr preferRelativeResize="0"/>
          <p:nvPr/>
        </p:nvPicPr>
        <p:blipFill rotWithShape="1">
          <a:blip r:embed="rId6">
            <a:alphaModFix/>
          </a:blip>
          <a:srcRect b="0" l="65269" r="0" t="0"/>
          <a:stretch/>
        </p:blipFill>
        <p:spPr>
          <a:xfrm>
            <a:off x="7436498" y="2267826"/>
            <a:ext cx="2617406" cy="3015524"/>
          </a:xfrm>
          <a:prstGeom prst="rect">
            <a:avLst/>
          </a:prstGeom>
          <a:noFill/>
          <a:ln>
            <a:noFill/>
          </a:ln>
        </p:spPr>
      </p:pic>
      <p:cxnSp>
        <p:nvCxnSpPr>
          <p:cNvPr id="304" name="Google Shape;304;p42"/>
          <p:cNvCxnSpPr/>
          <p:nvPr/>
        </p:nvCxnSpPr>
        <p:spPr>
          <a:xfrm>
            <a:off x="6702126" y="3349587"/>
            <a:ext cx="532800" cy="0"/>
          </a:xfrm>
          <a:prstGeom prst="straightConnector1">
            <a:avLst/>
          </a:prstGeom>
          <a:noFill/>
          <a:ln cap="flat" cmpd="sng" w="28575">
            <a:solidFill>
              <a:schemeClr val="dk2"/>
            </a:solidFill>
            <a:prstDash val="solid"/>
            <a:round/>
            <a:headEnd len="med" w="med" type="none"/>
            <a:tailEnd len="med" w="med" type="triangle"/>
          </a:ln>
        </p:spPr>
      </p:cxnSp>
      <p:pic>
        <p:nvPicPr>
          <p:cNvPr id="305" name="Google Shape;305;p42"/>
          <p:cNvPicPr preferRelativeResize="0"/>
          <p:nvPr/>
        </p:nvPicPr>
        <p:blipFill rotWithShape="1">
          <a:blip r:embed="rId7">
            <a:alphaModFix/>
          </a:blip>
          <a:srcRect b="19140" l="20645" r="38504" t="24827"/>
          <a:stretch/>
        </p:blipFill>
        <p:spPr>
          <a:xfrm>
            <a:off x="4670291" y="2726154"/>
            <a:ext cx="2031833" cy="1566991"/>
          </a:xfrm>
          <a:prstGeom prst="rect">
            <a:avLst/>
          </a:prstGeom>
          <a:noFill/>
          <a:ln>
            <a:noFill/>
          </a:ln>
        </p:spPr>
      </p:pic>
      <p:cxnSp>
        <p:nvCxnSpPr>
          <p:cNvPr id="306" name="Google Shape;306;p42"/>
          <p:cNvCxnSpPr/>
          <p:nvPr/>
        </p:nvCxnSpPr>
        <p:spPr>
          <a:xfrm>
            <a:off x="9907807" y="3349587"/>
            <a:ext cx="532800" cy="0"/>
          </a:xfrm>
          <a:prstGeom prst="straightConnector1">
            <a:avLst/>
          </a:prstGeom>
          <a:noFill/>
          <a:ln cap="flat" cmpd="sng" w="28575">
            <a:solidFill>
              <a:schemeClr val="dk2"/>
            </a:solidFill>
            <a:prstDash val="solid"/>
            <a:round/>
            <a:headEnd len="med" w="med" type="none"/>
            <a:tailEnd len="med" w="med" type="triangle"/>
          </a:ln>
        </p:spPr>
      </p:cxnSp>
      <p:sp>
        <p:nvSpPr>
          <p:cNvPr id="307" name="Google Shape;307;p42"/>
          <p:cNvSpPr txBox="1"/>
          <p:nvPr/>
        </p:nvSpPr>
        <p:spPr>
          <a:xfrm>
            <a:off x="4498750" y="4090425"/>
            <a:ext cx="2356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1200"/>
              <a:t>Beam field of view of the tumor</a:t>
            </a:r>
            <a:endParaRPr b="1" sz="1200"/>
          </a:p>
        </p:txBody>
      </p:sp>
      <p:pic>
        <p:nvPicPr>
          <p:cNvPr id="308" name="Google Shape;308;p42"/>
          <p:cNvPicPr preferRelativeResize="0"/>
          <p:nvPr/>
        </p:nvPicPr>
        <p:blipFill>
          <a:blip r:embed="rId8">
            <a:alphaModFix/>
          </a:blip>
          <a:stretch>
            <a:fillRect/>
          </a:stretch>
        </p:blipFill>
        <p:spPr>
          <a:xfrm>
            <a:off x="10635235" y="2744041"/>
            <a:ext cx="1550664" cy="1531208"/>
          </a:xfrm>
          <a:prstGeom prst="rect">
            <a:avLst/>
          </a:prstGeom>
          <a:noFill/>
          <a:ln>
            <a:noFill/>
          </a:ln>
        </p:spPr>
      </p:pic>
      <p:sp>
        <p:nvSpPr>
          <p:cNvPr id="309" name="Google Shape;309;p42"/>
          <p:cNvSpPr/>
          <p:nvPr/>
        </p:nvSpPr>
        <p:spPr>
          <a:xfrm>
            <a:off x="7360300" y="2654475"/>
            <a:ext cx="801900" cy="697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310" name="Google Shape;310;p42"/>
          <p:cNvSpPr txBox="1"/>
          <p:nvPr/>
        </p:nvSpPr>
        <p:spPr>
          <a:xfrm>
            <a:off x="4387050" y="4820288"/>
            <a:ext cx="4416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300"/>
              <a:t>Workflow to build plan</a:t>
            </a:r>
            <a:endParaRPr b="1" sz="2300"/>
          </a:p>
        </p:txBody>
      </p:sp>
      <p:sp>
        <p:nvSpPr>
          <p:cNvPr id="311" name="Google Shape;311;p42"/>
          <p:cNvSpPr txBox="1"/>
          <p:nvPr/>
        </p:nvSpPr>
        <p:spPr>
          <a:xfrm>
            <a:off x="15260550" y="8450250"/>
            <a:ext cx="86511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700"/>
          </a:p>
          <a:p>
            <a:pPr indent="0" lvl="0" marL="0" rtl="0" algn="l">
              <a:spcBef>
                <a:spcPts val="0"/>
              </a:spcBef>
              <a:spcAft>
                <a:spcPts val="0"/>
              </a:spcAft>
              <a:buNone/>
            </a:pPr>
            <a:r>
              <a:rPr lang="it-IT" sz="2700"/>
              <a:t>The isodose is the line connecting the points on a subject's body where the absorbed dose of radiation has the same value, i.e., isoline of absorbed dose.</a:t>
            </a:r>
            <a:endParaRPr sz="2700"/>
          </a:p>
        </p:txBody>
      </p:sp>
      <p:sp>
        <p:nvSpPr>
          <p:cNvPr id="312" name="Google Shape;312;p42"/>
          <p:cNvSpPr txBox="1"/>
          <p:nvPr/>
        </p:nvSpPr>
        <p:spPr>
          <a:xfrm>
            <a:off x="15260550" y="10397950"/>
            <a:ext cx="7646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700"/>
              <a:t>The graph shows isodose curves expressed as a </a:t>
            </a:r>
            <a:r>
              <a:rPr b="1" lang="it-IT" sz="2700"/>
              <a:t>percentage of the prescription dose.</a:t>
            </a:r>
            <a:endParaRPr b="1"/>
          </a:p>
        </p:txBody>
      </p:sp>
      <p:cxnSp>
        <p:nvCxnSpPr>
          <p:cNvPr id="313" name="Google Shape;313;p42"/>
          <p:cNvCxnSpPr>
            <a:stCxn id="312" idx="1"/>
          </p:cNvCxnSpPr>
          <p:nvPr/>
        </p:nvCxnSpPr>
        <p:spPr>
          <a:xfrm rot="10800000">
            <a:off x="13427550" y="10870450"/>
            <a:ext cx="1833000" cy="35400"/>
          </a:xfrm>
          <a:prstGeom prst="straightConnector1">
            <a:avLst/>
          </a:prstGeom>
          <a:noFill/>
          <a:ln cap="flat" cmpd="sng" w="38100">
            <a:solidFill>
              <a:srgbClr val="4A86E8"/>
            </a:solidFill>
            <a:prstDash val="solid"/>
            <a:round/>
            <a:headEnd len="med" w="med" type="none"/>
            <a:tailEnd len="med" w="med" type="triangle"/>
          </a:ln>
        </p:spPr>
      </p:cxnSp>
      <p:cxnSp>
        <p:nvCxnSpPr>
          <p:cNvPr id="314" name="Google Shape;314;p42"/>
          <p:cNvCxnSpPr/>
          <p:nvPr/>
        </p:nvCxnSpPr>
        <p:spPr>
          <a:xfrm rot="10800000">
            <a:off x="13427524" y="9810838"/>
            <a:ext cx="1833000" cy="1082700"/>
          </a:xfrm>
          <a:prstGeom prst="straightConnector1">
            <a:avLst/>
          </a:prstGeom>
          <a:noFill/>
          <a:ln cap="flat" cmpd="sng" w="38100">
            <a:solidFill>
              <a:srgbClr val="38761D"/>
            </a:solidFill>
            <a:prstDash val="solid"/>
            <a:round/>
            <a:headEnd len="med" w="med" type="none"/>
            <a:tailEnd len="med" w="med" type="triangle"/>
          </a:ln>
        </p:spPr>
      </p:cxnSp>
      <p:cxnSp>
        <p:nvCxnSpPr>
          <p:cNvPr id="315" name="Google Shape;315;p42"/>
          <p:cNvCxnSpPr>
            <a:stCxn id="312" idx="1"/>
          </p:cNvCxnSpPr>
          <p:nvPr/>
        </p:nvCxnSpPr>
        <p:spPr>
          <a:xfrm rot="10800000">
            <a:off x="13504350" y="7541050"/>
            <a:ext cx="1756200" cy="3364800"/>
          </a:xfrm>
          <a:prstGeom prst="straightConnector1">
            <a:avLst/>
          </a:prstGeom>
          <a:noFill/>
          <a:ln cap="flat" cmpd="sng" w="38100">
            <a:solidFill>
              <a:srgbClr val="FF0000"/>
            </a:solidFill>
            <a:prstDash val="solid"/>
            <a:round/>
            <a:headEnd len="med" w="med" type="none"/>
            <a:tailEnd len="med" w="med" type="triangle"/>
          </a:ln>
        </p:spPr>
      </p:cxnSp>
      <p:sp>
        <p:nvSpPr>
          <p:cNvPr id="316" name="Google Shape;316;p42"/>
          <p:cNvSpPr txBox="1"/>
          <p:nvPr/>
        </p:nvSpPr>
        <p:spPr>
          <a:xfrm>
            <a:off x="15260550" y="11443600"/>
            <a:ext cx="8651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700">
                <a:solidFill>
                  <a:srgbClr val="FF0000"/>
                </a:solidFill>
              </a:rPr>
              <a:t>in red 28.5 Gy	</a:t>
            </a:r>
            <a:r>
              <a:rPr lang="it-IT" sz="2700">
                <a:solidFill>
                  <a:srgbClr val="38761D"/>
                </a:solidFill>
              </a:rPr>
              <a:t>	in dark green 15 Gy		</a:t>
            </a:r>
            <a:r>
              <a:rPr lang="it-IT" sz="2700">
                <a:solidFill>
                  <a:srgbClr val="4A86E8"/>
                </a:solidFill>
              </a:rPr>
              <a:t>in blu </a:t>
            </a:r>
            <a:r>
              <a:rPr lang="it-IT" sz="2700">
                <a:solidFill>
                  <a:srgbClr val="4A86E8"/>
                </a:solidFill>
              </a:rPr>
              <a:t>3Gy</a:t>
            </a:r>
            <a:endParaRPr sz="2700">
              <a:solidFill>
                <a:srgbClr val="4A86E8"/>
              </a:solidFill>
            </a:endParaRPr>
          </a:p>
        </p:txBody>
      </p:sp>
      <p:sp>
        <p:nvSpPr>
          <p:cNvPr id="317" name="Google Shape;317;p42"/>
          <p:cNvSpPr/>
          <p:nvPr/>
        </p:nvSpPr>
        <p:spPr>
          <a:xfrm>
            <a:off x="1288875" y="2098875"/>
            <a:ext cx="11580600" cy="32157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318" name="Google Shape;318;p42"/>
          <p:cNvSpPr txBox="1"/>
          <p:nvPr/>
        </p:nvSpPr>
        <p:spPr>
          <a:xfrm>
            <a:off x="15260550" y="6717188"/>
            <a:ext cx="79659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3000"/>
              <a:t>Dose distributions on the patient were simulated and optimized</a:t>
            </a:r>
            <a:r>
              <a:rPr lang="it-IT" sz="3000"/>
              <a:t> in order to assess tumor coverage and preservation of healthy organs.</a:t>
            </a:r>
            <a:endParaRPr sz="3000"/>
          </a:p>
        </p:txBody>
      </p:sp>
      <p:sp>
        <p:nvSpPr>
          <p:cNvPr id="319" name="Google Shape;319;p42"/>
          <p:cNvSpPr/>
          <p:nvPr/>
        </p:nvSpPr>
        <p:spPr>
          <a:xfrm>
            <a:off x="16114150" y="-116749"/>
            <a:ext cx="8269800" cy="66381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20" name="Google Shape;320;p42"/>
          <p:cNvSpPr txBox="1"/>
          <p:nvPr/>
        </p:nvSpPr>
        <p:spPr>
          <a:xfrm>
            <a:off x="16170085" y="2551105"/>
            <a:ext cx="8214000" cy="4166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 </a:t>
            </a:r>
            <a:r>
              <a:rPr b="0" i="0" lang="it-IT" sz="3400" u="none" cap="none" strike="noStrike">
                <a:solidFill>
                  <a:srgbClr val="FFFFFF"/>
                </a:solidFill>
                <a:latin typeface="Helvetica Neue"/>
                <a:ea typeface="Helvetica Neue"/>
                <a:cs typeface="Helvetica Neue"/>
                <a:sym typeface="Helvetica Neue"/>
              </a:rPr>
              <a:t>Prescription 6 Gy x 5 fr =30Gy</a:t>
            </a:r>
            <a:endParaRPr sz="1200"/>
          </a:p>
          <a:p>
            <a:pPr indent="-749300" lvl="0" marL="762000" marR="0" rtl="0" algn="l">
              <a:lnSpc>
                <a:spcPct val="100000"/>
              </a:lnSpc>
              <a:spcBef>
                <a:spcPts val="0"/>
              </a:spcBef>
              <a:spcAft>
                <a:spcPts val="0"/>
              </a:spcAft>
              <a:buClr>
                <a:srgbClr val="FFFFFF"/>
              </a:buClr>
              <a:buSzPts val="4600"/>
              <a:buFont typeface="Helvetica Neue"/>
              <a:buChar char="๏"/>
            </a:pPr>
            <a:r>
              <a:rPr b="0" i="0" lang="it-IT" sz="3400" u="none" cap="none" strike="noStrike">
                <a:solidFill>
                  <a:srgbClr val="FFFFFF"/>
                </a:solidFill>
                <a:latin typeface="Helvetica Neue"/>
                <a:ea typeface="Helvetica Neue"/>
                <a:cs typeface="Helvetica Neue"/>
                <a:sym typeface="Helvetica Neue"/>
              </a:rPr>
              <a:t>Duodenum Constraints: Dmax 35 Gy</a:t>
            </a:r>
            <a:endParaRPr b="0" i="0" sz="3400" u="none" cap="none" strike="noStrike">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Spinal cord Constraints: Dmax </a:t>
            </a:r>
            <a:r>
              <a:rPr lang="it-IT" sz="3400">
                <a:solidFill>
                  <a:srgbClr val="FFFFFF"/>
                </a:solidFill>
                <a:latin typeface="Helvetica Neue"/>
                <a:ea typeface="Helvetica Neue"/>
                <a:cs typeface="Helvetica Neue"/>
                <a:sym typeface="Helvetica Neue"/>
              </a:rPr>
              <a:t>35 </a:t>
            </a:r>
            <a:r>
              <a:rPr b="0" i="0" lang="it-IT" sz="3400" u="none" cap="none" strike="noStrike">
                <a:solidFill>
                  <a:srgbClr val="FFFFFF"/>
                </a:solidFill>
                <a:latin typeface="Helvetica Neue"/>
                <a:ea typeface="Helvetica Neue"/>
                <a:cs typeface="Helvetica Neue"/>
                <a:sym typeface="Helvetica Neue"/>
              </a:rPr>
              <a:t>Gy </a:t>
            </a:r>
            <a:endParaRPr sz="1200"/>
          </a:p>
          <a:p>
            <a:pPr indent="-762000" lvl="0" marL="762000" marR="0" rtl="0" algn="l">
              <a:lnSpc>
                <a:spcPct val="100000"/>
              </a:lnSpc>
              <a:spcBef>
                <a:spcPts val="0"/>
              </a:spcBef>
              <a:spcAft>
                <a:spcPts val="0"/>
              </a:spcAft>
              <a:buClr>
                <a:srgbClr val="FFFFFF"/>
              </a:buClr>
              <a:buSzPts val="3600"/>
              <a:buFont typeface="Helvetica Neue"/>
              <a:buChar char="๏"/>
            </a:pPr>
            <a:r>
              <a:rPr b="0" i="0" lang="it-IT" sz="3400" u="none" cap="none" strike="noStrike">
                <a:solidFill>
                  <a:srgbClr val="FFFFFF"/>
                </a:solidFill>
                <a:latin typeface="Helvetica Neue"/>
                <a:ea typeface="Helvetica Neue"/>
                <a:cs typeface="Helvetica Neue"/>
                <a:sym typeface="Helvetica Neue"/>
              </a:rPr>
              <a:t>Kidneys Constraints: </a:t>
            </a:r>
            <a:r>
              <a:rPr b="0" i="0" lang="it-IT" sz="2600" u="none" cap="none" strike="noStrike">
                <a:solidFill>
                  <a:srgbClr val="FFFFFF"/>
                </a:solidFill>
                <a:latin typeface="Helvetica Neue"/>
                <a:ea typeface="Helvetica Neue"/>
                <a:cs typeface="Helvetica Neue"/>
                <a:sym typeface="Helvetica Neue"/>
              </a:rPr>
              <a:t>Mean Dose 10 Gy</a:t>
            </a:r>
            <a:endParaRPr b="0" i="0" sz="34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cxnSp>
        <p:nvCxnSpPr>
          <p:cNvPr id="321" name="Google Shape;321;p42"/>
          <p:cNvCxnSpPr/>
          <p:nvPr/>
        </p:nvCxnSpPr>
        <p:spPr>
          <a:xfrm>
            <a:off x="8137325" y="6438550"/>
            <a:ext cx="2244000" cy="2957100"/>
          </a:xfrm>
          <a:prstGeom prst="straightConnector1">
            <a:avLst/>
          </a:prstGeom>
          <a:noFill/>
          <a:ln cap="flat" cmpd="sng" w="38100">
            <a:solidFill>
              <a:srgbClr val="00FFFF"/>
            </a:solidFill>
            <a:prstDash val="solid"/>
            <a:round/>
            <a:headEnd len="med" w="med" type="none"/>
            <a:tailEnd len="med" w="med" type="triangle"/>
          </a:ln>
        </p:spPr>
      </p:cxnSp>
      <p:cxnSp>
        <p:nvCxnSpPr>
          <p:cNvPr id="322" name="Google Shape;322;p42"/>
          <p:cNvCxnSpPr/>
          <p:nvPr/>
        </p:nvCxnSpPr>
        <p:spPr>
          <a:xfrm flipH="1">
            <a:off x="6522500" y="6438550"/>
            <a:ext cx="1551900" cy="2370000"/>
          </a:xfrm>
          <a:prstGeom prst="straightConnector1">
            <a:avLst/>
          </a:prstGeom>
          <a:noFill/>
          <a:ln cap="flat" cmpd="sng" w="38100">
            <a:solidFill>
              <a:srgbClr val="00FFFF"/>
            </a:solidFill>
            <a:prstDash val="solid"/>
            <a:round/>
            <a:headEnd len="med" w="med" type="none"/>
            <a:tailEnd len="med" w="med" type="triangle"/>
          </a:ln>
        </p:spPr>
      </p:cxnSp>
      <p:cxnSp>
        <p:nvCxnSpPr>
          <p:cNvPr id="323" name="Google Shape;323;p42"/>
          <p:cNvCxnSpPr/>
          <p:nvPr/>
        </p:nvCxnSpPr>
        <p:spPr>
          <a:xfrm>
            <a:off x="3607275" y="6522450"/>
            <a:ext cx="509100" cy="1961100"/>
          </a:xfrm>
          <a:prstGeom prst="straightConnector1">
            <a:avLst/>
          </a:prstGeom>
          <a:noFill/>
          <a:ln cap="flat" cmpd="sng" w="38100">
            <a:solidFill>
              <a:srgbClr val="FF9900"/>
            </a:solidFill>
            <a:prstDash val="solid"/>
            <a:round/>
            <a:headEnd len="med" w="med" type="none"/>
            <a:tailEnd len="med" w="med" type="triangle"/>
          </a:ln>
        </p:spPr>
      </p:cxnSp>
      <p:cxnSp>
        <p:nvCxnSpPr>
          <p:cNvPr id="324" name="Google Shape;324;p42"/>
          <p:cNvCxnSpPr/>
          <p:nvPr/>
        </p:nvCxnSpPr>
        <p:spPr>
          <a:xfrm flipH="1">
            <a:off x="2474975" y="6501475"/>
            <a:ext cx="964500" cy="1992600"/>
          </a:xfrm>
          <a:prstGeom prst="straightConnector1">
            <a:avLst/>
          </a:prstGeom>
          <a:noFill/>
          <a:ln cap="flat" cmpd="sng" w="38100">
            <a:solidFill>
              <a:srgbClr val="FF9900"/>
            </a:solidFill>
            <a:prstDash val="solid"/>
            <a:round/>
            <a:headEnd len="med" w="med" type="none"/>
            <a:tailEnd len="med" w="med" type="triangle"/>
          </a:ln>
        </p:spPr>
      </p:cxnSp>
      <p:sp>
        <p:nvSpPr>
          <p:cNvPr id="325" name="Google Shape;325;p42"/>
          <p:cNvSpPr txBox="1"/>
          <p:nvPr/>
        </p:nvSpPr>
        <p:spPr>
          <a:xfrm>
            <a:off x="2269500" y="5921050"/>
            <a:ext cx="8651100" cy="6003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it-IT" sz="2700">
                <a:solidFill>
                  <a:srgbClr val="FF9900"/>
                </a:solidFill>
              </a:rPr>
              <a:t>Kidneys</a:t>
            </a:r>
            <a:r>
              <a:rPr lang="it-IT" sz="2700">
                <a:solidFill>
                  <a:srgbClr val="38761D"/>
                </a:solidFill>
              </a:rPr>
              <a:t>								</a:t>
            </a:r>
            <a:r>
              <a:rPr lang="it-IT" sz="2700">
                <a:solidFill>
                  <a:srgbClr val="00FFFF"/>
                </a:solidFill>
              </a:rPr>
              <a:t>Duodenum</a:t>
            </a:r>
            <a:endParaRPr sz="2700">
              <a:solidFill>
                <a:srgbClr val="00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4"/>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31" name="Google Shape;331;p44"/>
          <p:cNvSpPr txBox="1"/>
          <p:nvPr>
            <p:ph type="title"/>
          </p:nvPr>
        </p:nvSpPr>
        <p:spPr>
          <a:xfrm>
            <a:off x="2229294" y="312775"/>
            <a:ext cx="203046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8500"/>
              <a:buFont typeface="Helvetica Neue"/>
              <a:buNone/>
            </a:pPr>
            <a:r>
              <a:rPr b="1" i="0" lang="it-IT" sz="7200" u="none" cap="none" strike="noStrike">
                <a:solidFill>
                  <a:srgbClr val="235764"/>
                </a:solidFill>
                <a:latin typeface="Helvetica Neue"/>
                <a:ea typeface="Helvetica Neue"/>
                <a:cs typeface="Helvetica Neue"/>
                <a:sym typeface="Helvetica Neue"/>
              </a:rPr>
              <a:t>DVH RESULTS </a:t>
            </a:r>
            <a:r>
              <a:rPr lang="it-IT" sz="7200">
                <a:solidFill>
                  <a:srgbClr val="235764"/>
                </a:solidFill>
              </a:rPr>
              <a:t>PANCREAS VMAT VS VHEE</a:t>
            </a:r>
            <a:endParaRPr b="1" i="0" sz="7200" u="none" cap="none" strike="noStrike">
              <a:solidFill>
                <a:srgbClr val="235764"/>
              </a:solidFill>
              <a:latin typeface="Helvetica Neue"/>
              <a:ea typeface="Helvetica Neue"/>
              <a:cs typeface="Helvetica Neue"/>
              <a:sym typeface="Helvetica Neue"/>
            </a:endParaRPr>
          </a:p>
        </p:txBody>
      </p:sp>
      <p:sp>
        <p:nvSpPr>
          <p:cNvPr id="332" name="Google Shape;332;p44"/>
          <p:cNvSpPr txBox="1"/>
          <p:nvPr>
            <p:ph idx="12" type="sldNum"/>
          </p:nvPr>
        </p:nvSpPr>
        <p:spPr>
          <a:xfrm>
            <a:off x="23682668" y="12959294"/>
            <a:ext cx="546550"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333" name="Google Shape;333;p44"/>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334" name="Google Shape;334;p44"/>
          <p:cNvPicPr preferRelativeResize="0"/>
          <p:nvPr/>
        </p:nvPicPr>
        <p:blipFill rotWithShape="1">
          <a:blip r:embed="rId3">
            <a:alphaModFix/>
          </a:blip>
          <a:srcRect b="0" l="0" r="0" t="0"/>
          <a:stretch/>
        </p:blipFill>
        <p:spPr>
          <a:xfrm>
            <a:off x="20817616" y="12581660"/>
            <a:ext cx="2786673" cy="944477"/>
          </a:xfrm>
          <a:prstGeom prst="rect">
            <a:avLst/>
          </a:prstGeom>
          <a:noFill/>
          <a:ln>
            <a:noFill/>
          </a:ln>
        </p:spPr>
      </p:pic>
      <p:sp>
        <p:nvSpPr>
          <p:cNvPr id="335" name="Google Shape;335;p44"/>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graphicFrame>
        <p:nvGraphicFramePr>
          <p:cNvPr id="336" name="Google Shape;336;p44"/>
          <p:cNvGraphicFramePr/>
          <p:nvPr/>
        </p:nvGraphicFramePr>
        <p:xfrm>
          <a:off x="16185850" y="2375475"/>
          <a:ext cx="3000000" cy="3000000"/>
        </p:xfrm>
        <a:graphic>
          <a:graphicData uri="http://schemas.openxmlformats.org/drawingml/2006/table">
            <a:tbl>
              <a:tblPr>
                <a:noFill/>
                <a:tableStyleId>{91132F68-AF71-4B8C-B4CE-252995BA890B}</a:tableStyleId>
              </a:tblPr>
              <a:tblGrid>
                <a:gridCol w="1758825"/>
                <a:gridCol w="2629550"/>
                <a:gridCol w="1480200"/>
                <a:gridCol w="1549850"/>
              </a:tblGrid>
              <a:tr h="71070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Organ</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Constraint</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VMAT</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VHEE</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Tumor (</a:t>
                      </a:r>
                      <a:r>
                        <a:rPr b="1" lang="it-IT" sz="2100">
                          <a:latin typeface="Calibri"/>
                          <a:ea typeface="Calibri"/>
                          <a:cs typeface="Calibri"/>
                          <a:sym typeface="Calibri"/>
                        </a:rPr>
                        <a:t>PTV)</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V95%&gt;95%</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107%</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97%</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0.04%</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98.4%</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0.01%</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779975">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Duodenum</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33 Gy (optimal)</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V25(Gy) &lt; 6%</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30.3 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7.4 %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30.2 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16.4 %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125925">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Stomach</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33 Gy </a:t>
                      </a:r>
                      <a:r>
                        <a:rPr b="1" lang="it-IT" sz="1900">
                          <a:latin typeface="Calibri"/>
                          <a:ea typeface="Calibri"/>
                          <a:cs typeface="Calibri"/>
                          <a:sym typeface="Calibri"/>
                        </a:rPr>
                        <a:t>(optimal)</a:t>
                      </a:r>
                      <a:endParaRPr b="1" sz="19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V25(Gy) &lt; 6%</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V12(Gy)&lt; 31%</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13.4 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 </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0.4%</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20.7 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 </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9.8%</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Spinal Cord</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35 Gy (mandatory)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8.6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9.6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96230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Kidneys</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mean</a:t>
                      </a:r>
                      <a:r>
                        <a:rPr b="1" lang="it-IT" sz="2100">
                          <a:latin typeface="Calibri"/>
                          <a:ea typeface="Calibri"/>
                          <a:cs typeface="Calibri"/>
                          <a:sym typeface="Calibri"/>
                        </a:rPr>
                        <a:t>&lt;10 Gy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4.5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6.7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Liver</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mean</a:t>
                      </a:r>
                      <a:r>
                        <a:rPr b="1" lang="it-IT" sz="2100">
                          <a:latin typeface="Calibri"/>
                          <a:ea typeface="Calibri"/>
                          <a:cs typeface="Calibri"/>
                          <a:sym typeface="Calibri"/>
                        </a:rPr>
                        <a:t>&lt;13 Gy</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V10(Gy)&lt; 70%</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3.6 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9.4 %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5</a:t>
                      </a:r>
                      <a:r>
                        <a:rPr lang="it-IT" sz="2100">
                          <a:latin typeface="Calibri"/>
                          <a:ea typeface="Calibri"/>
                          <a:cs typeface="Calibri"/>
                          <a:sym typeface="Calibri"/>
                        </a:rPr>
                        <a:t>.0 </a:t>
                      </a:r>
                      <a:r>
                        <a:rPr lang="it-IT" sz="2100">
                          <a:latin typeface="Calibri"/>
                          <a:ea typeface="Calibri"/>
                          <a:cs typeface="Calibri"/>
                          <a:sym typeface="Calibri"/>
                        </a:rPr>
                        <a:t>Gy</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15.4 %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pic>
        <p:nvPicPr>
          <p:cNvPr id="337" name="Google Shape;337;p44"/>
          <p:cNvPicPr preferRelativeResize="0"/>
          <p:nvPr/>
        </p:nvPicPr>
        <p:blipFill>
          <a:blip r:embed="rId4">
            <a:alphaModFix/>
          </a:blip>
          <a:stretch>
            <a:fillRect/>
          </a:stretch>
        </p:blipFill>
        <p:spPr>
          <a:xfrm>
            <a:off x="152400" y="2081359"/>
            <a:ext cx="9779984" cy="9692349"/>
          </a:xfrm>
          <a:prstGeom prst="rect">
            <a:avLst/>
          </a:prstGeom>
          <a:noFill/>
          <a:ln>
            <a:noFill/>
          </a:ln>
        </p:spPr>
      </p:pic>
      <p:pic>
        <p:nvPicPr>
          <p:cNvPr id="338" name="Google Shape;338;p44"/>
          <p:cNvPicPr preferRelativeResize="0"/>
          <p:nvPr/>
        </p:nvPicPr>
        <p:blipFill>
          <a:blip r:embed="rId5">
            <a:alphaModFix/>
          </a:blip>
          <a:stretch>
            <a:fillRect/>
          </a:stretch>
        </p:blipFill>
        <p:spPr>
          <a:xfrm>
            <a:off x="7573450" y="8062850"/>
            <a:ext cx="8239374" cy="3710850"/>
          </a:xfrm>
          <a:prstGeom prst="rect">
            <a:avLst/>
          </a:prstGeom>
          <a:noFill/>
          <a:ln>
            <a:noFill/>
          </a:ln>
        </p:spPr>
      </p:pic>
      <p:sp>
        <p:nvSpPr>
          <p:cNvPr id="339" name="Google Shape;339;p44"/>
          <p:cNvSpPr txBox="1"/>
          <p:nvPr/>
        </p:nvSpPr>
        <p:spPr>
          <a:xfrm>
            <a:off x="10548625" y="2375475"/>
            <a:ext cx="4975800" cy="4202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it-IT" sz="2900"/>
              <a:t>A dose-volume histogram (</a:t>
            </a:r>
            <a:r>
              <a:rPr b="1" lang="it-IT" sz="2900"/>
              <a:t>DVH</a:t>
            </a:r>
            <a:r>
              <a:rPr lang="it-IT" sz="2900"/>
              <a:t>) is a histogram relating radiation dose to tissue volume in radiation therapy planning. DVHs are most commonly used as a plan evaluation tool and to compare doses from different plans or to structures.</a:t>
            </a:r>
            <a:endParaRPr sz="29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b49cfd2104_0_10"/>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45" name="Google Shape;345;g2b49cfd2104_0_10"/>
          <p:cNvSpPr txBox="1"/>
          <p:nvPr>
            <p:ph type="title"/>
          </p:nvPr>
        </p:nvSpPr>
        <p:spPr>
          <a:xfrm>
            <a:off x="151694" y="258025"/>
            <a:ext cx="203046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8500"/>
              <a:buFont typeface="Helvetica Neue"/>
              <a:buNone/>
            </a:pPr>
            <a:r>
              <a:rPr b="1" i="0" lang="it-IT" sz="7200" u="none" cap="none" strike="noStrike">
                <a:solidFill>
                  <a:srgbClr val="235764"/>
                </a:solidFill>
                <a:latin typeface="Helvetica Neue"/>
                <a:ea typeface="Helvetica Neue"/>
                <a:cs typeface="Helvetica Neue"/>
                <a:sym typeface="Helvetica Neue"/>
              </a:rPr>
              <a:t>DVH RESULTS </a:t>
            </a:r>
            <a:r>
              <a:rPr lang="it-IT" sz="7200">
                <a:solidFill>
                  <a:srgbClr val="235764"/>
                </a:solidFill>
              </a:rPr>
              <a:t>PANCREAS WITH FLASH</a:t>
            </a:r>
            <a:endParaRPr b="1" i="0" sz="7200" u="none" cap="none" strike="noStrike">
              <a:solidFill>
                <a:srgbClr val="235764"/>
              </a:solidFill>
              <a:latin typeface="Helvetica Neue"/>
              <a:ea typeface="Helvetica Neue"/>
              <a:cs typeface="Helvetica Neue"/>
              <a:sym typeface="Helvetica Neue"/>
            </a:endParaRPr>
          </a:p>
        </p:txBody>
      </p:sp>
      <p:sp>
        <p:nvSpPr>
          <p:cNvPr id="346" name="Google Shape;346;g2b49cfd2104_0_10"/>
          <p:cNvSpPr txBox="1"/>
          <p:nvPr>
            <p:ph idx="12" type="sldNum"/>
          </p:nvPr>
        </p:nvSpPr>
        <p:spPr>
          <a:xfrm>
            <a:off x="23682668" y="12959294"/>
            <a:ext cx="5466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347" name="Google Shape;347;g2b49cfd2104_0_10"/>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348" name="Google Shape;348;g2b49cfd2104_0_10"/>
          <p:cNvPicPr preferRelativeResize="0"/>
          <p:nvPr/>
        </p:nvPicPr>
        <p:blipFill rotWithShape="1">
          <a:blip r:embed="rId3">
            <a:alphaModFix/>
          </a:blip>
          <a:srcRect b="0" l="0" r="0" t="0"/>
          <a:stretch/>
        </p:blipFill>
        <p:spPr>
          <a:xfrm>
            <a:off x="20817616" y="12581660"/>
            <a:ext cx="2786673" cy="944477"/>
          </a:xfrm>
          <a:prstGeom prst="rect">
            <a:avLst/>
          </a:prstGeom>
          <a:noFill/>
          <a:ln>
            <a:noFill/>
          </a:ln>
        </p:spPr>
      </p:pic>
      <p:sp>
        <p:nvSpPr>
          <p:cNvPr id="349" name="Google Shape;349;g2b49cfd2104_0_10"/>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350" name="Google Shape;350;g2b49cfd2104_0_10"/>
          <p:cNvPicPr preferRelativeResize="0"/>
          <p:nvPr/>
        </p:nvPicPr>
        <p:blipFill>
          <a:blip r:embed="rId4">
            <a:alphaModFix/>
          </a:blip>
          <a:stretch>
            <a:fillRect/>
          </a:stretch>
        </p:blipFill>
        <p:spPr>
          <a:xfrm>
            <a:off x="460750" y="2701562"/>
            <a:ext cx="15131625" cy="9193525"/>
          </a:xfrm>
          <a:prstGeom prst="rect">
            <a:avLst/>
          </a:prstGeom>
          <a:noFill/>
          <a:ln>
            <a:noFill/>
          </a:ln>
        </p:spPr>
      </p:pic>
      <p:pic>
        <p:nvPicPr>
          <p:cNvPr id="351" name="Google Shape;351;g2b49cfd2104_0_10"/>
          <p:cNvPicPr preferRelativeResize="0"/>
          <p:nvPr/>
        </p:nvPicPr>
        <p:blipFill>
          <a:blip r:embed="rId5">
            <a:alphaModFix/>
          </a:blip>
          <a:stretch>
            <a:fillRect/>
          </a:stretch>
        </p:blipFill>
        <p:spPr>
          <a:xfrm>
            <a:off x="17572275" y="9025855"/>
            <a:ext cx="5058600" cy="2189325"/>
          </a:xfrm>
          <a:prstGeom prst="rect">
            <a:avLst/>
          </a:prstGeom>
          <a:noFill/>
          <a:ln>
            <a:noFill/>
          </a:ln>
        </p:spPr>
      </p:pic>
      <p:sp>
        <p:nvSpPr>
          <p:cNvPr id="352" name="Google Shape;352;g2b49cfd2104_0_10"/>
          <p:cNvSpPr txBox="1"/>
          <p:nvPr/>
        </p:nvSpPr>
        <p:spPr>
          <a:xfrm>
            <a:off x="10945875" y="2701575"/>
            <a:ext cx="12100200" cy="3570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it-IT" sz="4000">
                <a:solidFill>
                  <a:srgbClr val="151515"/>
                </a:solidFill>
                <a:latin typeface="Calibri"/>
                <a:ea typeface="Calibri"/>
                <a:cs typeface="Calibri"/>
                <a:sym typeface="Calibri"/>
              </a:rPr>
              <a:t>D</a:t>
            </a:r>
            <a:r>
              <a:rPr baseline="-25000" lang="it-IT" sz="4000">
                <a:solidFill>
                  <a:srgbClr val="151515"/>
                </a:solidFill>
                <a:latin typeface="Calibri"/>
                <a:ea typeface="Calibri"/>
                <a:cs typeface="Calibri"/>
                <a:sym typeface="Calibri"/>
              </a:rPr>
              <a:t>th</a:t>
            </a:r>
            <a:r>
              <a:rPr lang="it-IT" sz="4000">
                <a:solidFill>
                  <a:srgbClr val="151515"/>
                </a:solidFill>
                <a:latin typeface="Calibri"/>
                <a:ea typeface="Calibri"/>
                <a:cs typeface="Calibri"/>
                <a:sym typeface="Calibri"/>
              </a:rPr>
              <a:t> = 4.5 Gy/fraction    	FMF</a:t>
            </a:r>
            <a:r>
              <a:rPr baseline="-25000" lang="it-IT" sz="4000">
                <a:solidFill>
                  <a:srgbClr val="151515"/>
                </a:solidFill>
                <a:latin typeface="Calibri"/>
                <a:ea typeface="Calibri"/>
                <a:cs typeface="Calibri"/>
                <a:sym typeface="Calibri"/>
              </a:rPr>
              <a:t>min</a:t>
            </a:r>
            <a:r>
              <a:rPr lang="it-IT" sz="4000">
                <a:solidFill>
                  <a:srgbClr val="151515"/>
                </a:solidFill>
                <a:latin typeface="Calibri"/>
                <a:ea typeface="Calibri"/>
                <a:cs typeface="Calibri"/>
                <a:sym typeface="Calibri"/>
              </a:rPr>
              <a:t> = 0.8</a:t>
            </a:r>
            <a:endParaRPr sz="4000">
              <a:solidFill>
                <a:srgbClr val="151515"/>
              </a:solidFill>
              <a:latin typeface="Calibri"/>
              <a:ea typeface="Calibri"/>
              <a:cs typeface="Calibri"/>
              <a:sym typeface="Calibri"/>
            </a:endParaRPr>
          </a:p>
          <a:p>
            <a:pPr indent="0" lvl="0" marL="0" rtl="0" algn="l">
              <a:lnSpc>
                <a:spcPct val="90000"/>
              </a:lnSpc>
              <a:spcBef>
                <a:spcPts val="800"/>
              </a:spcBef>
              <a:spcAft>
                <a:spcPts val="0"/>
              </a:spcAft>
              <a:buNone/>
            </a:pPr>
            <a:r>
              <a:rPr lang="it-IT" sz="4000">
                <a:solidFill>
                  <a:srgbClr val="151515"/>
                </a:solidFill>
                <a:latin typeface="Calibri"/>
                <a:ea typeface="Calibri"/>
                <a:cs typeface="Calibri"/>
                <a:sym typeface="Calibri"/>
              </a:rPr>
              <a:t>The threshold on 5 fractions adds up to 22.5 Gy</a:t>
            </a:r>
            <a:endParaRPr sz="4000">
              <a:solidFill>
                <a:srgbClr val="151515"/>
              </a:solidFill>
              <a:latin typeface="Calibri"/>
              <a:ea typeface="Calibri"/>
              <a:cs typeface="Calibri"/>
              <a:sym typeface="Calibri"/>
            </a:endParaRPr>
          </a:p>
          <a:p>
            <a:pPr indent="0" lvl="0" marL="0" rtl="0" algn="l">
              <a:lnSpc>
                <a:spcPct val="90000"/>
              </a:lnSpc>
              <a:spcBef>
                <a:spcPts val="800"/>
              </a:spcBef>
              <a:spcAft>
                <a:spcPts val="0"/>
              </a:spcAft>
              <a:buNone/>
            </a:pPr>
            <a:r>
              <a:rPr lang="it-IT" sz="4000">
                <a:solidFill>
                  <a:srgbClr val="151515"/>
                </a:solidFill>
                <a:latin typeface="Calibri"/>
                <a:ea typeface="Calibri"/>
                <a:cs typeface="Calibri"/>
                <a:sym typeface="Calibri"/>
              </a:rPr>
              <a:t>The FLASH effect mitigate exactly the critical high dose region of duodenum</a:t>
            </a:r>
            <a:endParaRPr sz="4000">
              <a:solidFill>
                <a:srgbClr val="151515"/>
              </a:solidFill>
              <a:latin typeface="Calibri"/>
              <a:ea typeface="Calibri"/>
              <a:cs typeface="Calibri"/>
              <a:sym typeface="Calibri"/>
            </a:endParaRPr>
          </a:p>
          <a:p>
            <a:pPr indent="0" lvl="0" marL="0" rtl="0" algn="l">
              <a:lnSpc>
                <a:spcPct val="90000"/>
              </a:lnSpc>
              <a:spcBef>
                <a:spcPts val="800"/>
              </a:spcBef>
              <a:spcAft>
                <a:spcPts val="0"/>
              </a:spcAft>
              <a:buNone/>
            </a:pPr>
            <a:r>
              <a:rPr lang="it-IT" sz="4000">
                <a:solidFill>
                  <a:srgbClr val="151515"/>
                </a:solidFill>
                <a:latin typeface="Calibri"/>
                <a:ea typeface="Calibri"/>
                <a:cs typeface="Calibri"/>
                <a:sym typeface="Calibri"/>
              </a:rPr>
              <a:t>Due to the threshold, no effect can be seen elsewhere </a:t>
            </a:r>
            <a:endParaRPr sz="4000">
              <a:solidFill>
                <a:srgbClr val="151515"/>
              </a:solidFill>
              <a:latin typeface="Calibri"/>
              <a:ea typeface="Calibri"/>
              <a:cs typeface="Calibri"/>
              <a:sym typeface="Calibri"/>
            </a:endParaRPr>
          </a:p>
        </p:txBody>
      </p:sp>
      <p:pic>
        <p:nvPicPr>
          <p:cNvPr id="353" name="Google Shape;353;g2b49cfd2104_0_10"/>
          <p:cNvPicPr preferRelativeResize="0"/>
          <p:nvPr/>
        </p:nvPicPr>
        <p:blipFill>
          <a:blip r:embed="rId6">
            <a:alphaModFix/>
          </a:blip>
          <a:stretch>
            <a:fillRect/>
          </a:stretch>
        </p:blipFill>
        <p:spPr>
          <a:xfrm>
            <a:off x="4760450" y="4443450"/>
            <a:ext cx="2552700" cy="447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9"/>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59" name="Google Shape;359;p9"/>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360" name="Google Shape;360;p9"/>
          <p:cNvSpPr/>
          <p:nvPr/>
        </p:nvSpPr>
        <p:spPr>
          <a:xfrm>
            <a:off x="-200025" y="1"/>
            <a:ext cx="24584025" cy="14258924"/>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600"/>
              <a:buFont typeface="Helvetica Neue"/>
              <a:buNone/>
            </a:pPr>
            <a:r>
              <a:rPr b="1" lang="it-IT" sz="6600">
                <a:solidFill>
                  <a:srgbClr val="FFFFFF"/>
                </a:solidFill>
                <a:latin typeface="Helvetica Neue"/>
                <a:ea typeface="Helvetica Neue"/>
                <a:cs typeface="Helvetica Neue"/>
                <a:sym typeface="Helvetica Neue"/>
              </a:rPr>
              <a:t>DOSE RATE STUDY </a:t>
            </a:r>
            <a:endParaRPr b="1" sz="6600">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SzPts val="6600"/>
              <a:buFont typeface="Helvetica Neue"/>
              <a:buNone/>
            </a:pPr>
            <a:r>
              <a:rPr b="1" lang="it-IT" sz="6600">
                <a:solidFill>
                  <a:srgbClr val="FFFFFF"/>
                </a:solidFill>
                <a:latin typeface="Helvetica Neue"/>
                <a:ea typeface="Helvetica Neue"/>
                <a:cs typeface="Helvetica Neue"/>
                <a:sym typeface="Helvetica Neue"/>
              </a:rPr>
              <a:t>FOR FLASH APPLICATION</a:t>
            </a:r>
            <a:endParaRPr/>
          </a:p>
        </p:txBody>
      </p:sp>
      <p:sp>
        <p:nvSpPr>
          <p:cNvPr id="361" name="Google Shape;361;p9"/>
          <p:cNvSpPr txBox="1"/>
          <p:nvPr>
            <p:ph idx="12" type="sldNum"/>
          </p:nvPr>
        </p:nvSpPr>
        <p:spPr>
          <a:xfrm>
            <a:off x="23693718" y="12905958"/>
            <a:ext cx="535499"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67" name="Google Shape;367;p45"/>
          <p:cNvSpPr txBox="1"/>
          <p:nvPr>
            <p:ph type="title"/>
          </p:nvPr>
        </p:nvSpPr>
        <p:spPr>
          <a:xfrm>
            <a:off x="2105064" y="312769"/>
            <a:ext cx="203046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8500"/>
              <a:buNone/>
            </a:pPr>
            <a:r>
              <a:rPr lang="it-IT" sz="7200">
                <a:solidFill>
                  <a:srgbClr val="235764"/>
                </a:solidFill>
              </a:rPr>
              <a:t>Dose rate for </a:t>
            </a:r>
            <a:r>
              <a:rPr lang="it-IT" sz="7200">
                <a:solidFill>
                  <a:srgbClr val="235764"/>
                </a:solidFill>
              </a:rPr>
              <a:t>FLASH effect</a:t>
            </a:r>
            <a:endParaRPr b="1" i="0" sz="7200" u="none" cap="none" strike="noStrike">
              <a:solidFill>
                <a:srgbClr val="235764"/>
              </a:solidFill>
              <a:latin typeface="Helvetica Neue"/>
              <a:ea typeface="Helvetica Neue"/>
              <a:cs typeface="Helvetica Neue"/>
              <a:sym typeface="Helvetica Neue"/>
            </a:endParaRPr>
          </a:p>
        </p:txBody>
      </p:sp>
      <p:sp>
        <p:nvSpPr>
          <p:cNvPr id="368" name="Google Shape;368;p45"/>
          <p:cNvSpPr txBox="1"/>
          <p:nvPr>
            <p:ph idx="12" type="sldNum"/>
          </p:nvPr>
        </p:nvSpPr>
        <p:spPr>
          <a:xfrm>
            <a:off x="23682668" y="12959294"/>
            <a:ext cx="546550"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369" name="Google Shape;369;p45"/>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370" name="Google Shape;370;p45"/>
          <p:cNvPicPr preferRelativeResize="0"/>
          <p:nvPr/>
        </p:nvPicPr>
        <p:blipFill rotWithShape="1">
          <a:blip r:embed="rId3">
            <a:alphaModFix/>
          </a:blip>
          <a:srcRect b="0" l="0" r="0" t="0"/>
          <a:stretch/>
        </p:blipFill>
        <p:spPr>
          <a:xfrm>
            <a:off x="20817616" y="12581660"/>
            <a:ext cx="2786673" cy="944477"/>
          </a:xfrm>
          <a:prstGeom prst="rect">
            <a:avLst/>
          </a:prstGeom>
          <a:noFill/>
          <a:ln>
            <a:noFill/>
          </a:ln>
        </p:spPr>
      </p:pic>
      <p:sp>
        <p:nvSpPr>
          <p:cNvPr id="371" name="Google Shape;371;p45"/>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72" name="Google Shape;372;p45"/>
          <p:cNvSpPr/>
          <p:nvPr/>
        </p:nvSpPr>
        <p:spPr>
          <a:xfrm>
            <a:off x="4817565" y="5909835"/>
            <a:ext cx="1191600" cy="4239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3" name="Google Shape;373;p45"/>
          <p:cNvSpPr txBox="1"/>
          <p:nvPr/>
        </p:nvSpPr>
        <p:spPr>
          <a:xfrm>
            <a:off x="6159500" y="2360713"/>
            <a:ext cx="129117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t>As example we t</a:t>
            </a:r>
            <a:r>
              <a:rPr lang="it-IT" sz="3000"/>
              <a:t>ake a proton </a:t>
            </a:r>
            <a:r>
              <a:rPr lang="it-IT" sz="3000"/>
              <a:t>therapy</a:t>
            </a:r>
            <a:r>
              <a:rPr lang="it-IT" sz="3000"/>
              <a:t> spot scanning as use case.</a:t>
            </a:r>
            <a:endParaRPr sz="3000"/>
          </a:p>
        </p:txBody>
      </p:sp>
      <p:pic>
        <p:nvPicPr>
          <p:cNvPr id="374" name="Google Shape;374;p45"/>
          <p:cNvPicPr preferRelativeResize="0"/>
          <p:nvPr/>
        </p:nvPicPr>
        <p:blipFill>
          <a:blip r:embed="rId4">
            <a:alphaModFix/>
          </a:blip>
          <a:stretch>
            <a:fillRect/>
          </a:stretch>
        </p:blipFill>
        <p:spPr>
          <a:xfrm>
            <a:off x="5056675" y="3126400"/>
            <a:ext cx="15087300" cy="5678925"/>
          </a:xfrm>
          <a:prstGeom prst="rect">
            <a:avLst/>
          </a:prstGeom>
          <a:noFill/>
          <a:ln>
            <a:noFill/>
          </a:ln>
        </p:spPr>
      </p:pic>
      <p:sp>
        <p:nvSpPr>
          <p:cNvPr id="375" name="Google Shape;375;p45"/>
          <p:cNvSpPr txBox="1"/>
          <p:nvPr/>
        </p:nvSpPr>
        <p:spPr>
          <a:xfrm>
            <a:off x="4817575" y="9032975"/>
            <a:ext cx="13313700" cy="11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solidFill>
                  <a:srgbClr val="151515"/>
                </a:solidFill>
              </a:rPr>
              <a:t>The time for a voxel to accumulate the max dose is a fraction of the total time of irradiation.</a:t>
            </a:r>
            <a:endParaRPr sz="3000">
              <a:solidFill>
                <a:srgbClr val="151515"/>
              </a:solidFill>
            </a:endParaRPr>
          </a:p>
        </p:txBody>
      </p:sp>
      <p:sp>
        <p:nvSpPr>
          <p:cNvPr id="376" name="Google Shape;376;p45"/>
          <p:cNvSpPr txBox="1"/>
          <p:nvPr/>
        </p:nvSpPr>
        <p:spPr>
          <a:xfrm>
            <a:off x="4817575" y="10719325"/>
            <a:ext cx="11311500" cy="11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t>The dose rate  depends on the </a:t>
            </a:r>
            <a:r>
              <a:rPr b="1" lang="it-IT" sz="3000"/>
              <a:t>scanning pattern</a:t>
            </a:r>
            <a:r>
              <a:rPr lang="it-IT" sz="3000"/>
              <a:t> and  the </a:t>
            </a:r>
            <a:r>
              <a:rPr b="1" lang="it-IT" sz="3000"/>
              <a:t>relative</a:t>
            </a:r>
            <a:r>
              <a:rPr lang="it-IT" sz="3000"/>
              <a:t> </a:t>
            </a:r>
            <a:r>
              <a:rPr b="1" lang="it-IT" sz="3000"/>
              <a:t>position</a:t>
            </a:r>
            <a:r>
              <a:rPr lang="it-IT" sz="3000"/>
              <a:t> between the spots.</a:t>
            </a:r>
            <a:endParaRPr sz="3000"/>
          </a:p>
        </p:txBody>
      </p:sp>
      <p:pic>
        <p:nvPicPr>
          <p:cNvPr id="377" name="Google Shape;377;p45"/>
          <p:cNvPicPr preferRelativeResize="0"/>
          <p:nvPr/>
        </p:nvPicPr>
        <p:blipFill>
          <a:blip r:embed="rId5">
            <a:alphaModFix/>
          </a:blip>
          <a:stretch>
            <a:fillRect/>
          </a:stretch>
        </p:blipFill>
        <p:spPr>
          <a:xfrm>
            <a:off x="18552725" y="9392038"/>
            <a:ext cx="4194770" cy="2977850"/>
          </a:xfrm>
          <a:prstGeom prst="rect">
            <a:avLst/>
          </a:prstGeom>
          <a:noFill/>
          <a:ln>
            <a:noFill/>
          </a:ln>
        </p:spPr>
      </p:pic>
      <p:sp>
        <p:nvSpPr>
          <p:cNvPr id="378" name="Google Shape;378;p45"/>
          <p:cNvSpPr txBox="1"/>
          <p:nvPr/>
        </p:nvSpPr>
        <p:spPr>
          <a:xfrm>
            <a:off x="18764225" y="9017075"/>
            <a:ext cx="4416000" cy="4926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it-IT" sz="2000"/>
              <a:t>Instantaneous dose rate</a:t>
            </a:r>
            <a:endParaRPr b="1" sz="2000"/>
          </a:p>
        </p:txBody>
      </p:sp>
      <p:sp>
        <p:nvSpPr>
          <p:cNvPr id="379" name="Google Shape;379;p45"/>
          <p:cNvSpPr txBox="1"/>
          <p:nvPr/>
        </p:nvSpPr>
        <p:spPr>
          <a:xfrm>
            <a:off x="6159500" y="12219800"/>
            <a:ext cx="150873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it-IT" sz="1300">
                <a:solidFill>
                  <a:srgbClr val="151515"/>
                </a:solidFill>
              </a:rPr>
              <a:t>[7] </a:t>
            </a:r>
            <a:r>
              <a:rPr b="1" lang="it-IT" sz="1300">
                <a:solidFill>
                  <a:srgbClr val="151515"/>
                </a:solidFill>
              </a:rPr>
              <a:t>Medical Physics, Volume: 47, Issue: 12, Pages: 6396-6404, First published: 10 September 2020, DOI: (10.1002/mp.14456) </a:t>
            </a:r>
            <a:endParaRPr b="1" sz="1300">
              <a:solidFill>
                <a:srgbClr val="151515"/>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2"/>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85" name="Google Shape;385;p12"/>
          <p:cNvSpPr txBox="1"/>
          <p:nvPr>
            <p:ph type="title"/>
          </p:nvPr>
        </p:nvSpPr>
        <p:spPr>
          <a:xfrm>
            <a:off x="282325" y="258030"/>
            <a:ext cx="12719300"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Average Dose Rate</a:t>
            </a:r>
            <a:endParaRPr b="1" i="0" sz="8500" u="none" cap="none" strike="noStrike">
              <a:solidFill>
                <a:srgbClr val="235764"/>
              </a:solidFill>
              <a:latin typeface="Helvetica Neue"/>
              <a:ea typeface="Helvetica Neue"/>
              <a:cs typeface="Helvetica Neue"/>
              <a:sym typeface="Helvetica Neue"/>
            </a:endParaRPr>
          </a:p>
        </p:txBody>
      </p:sp>
      <p:sp>
        <p:nvSpPr>
          <p:cNvPr id="386" name="Google Shape;386;p12"/>
          <p:cNvSpPr txBox="1"/>
          <p:nvPr>
            <p:ph idx="12" type="sldNum"/>
          </p:nvPr>
        </p:nvSpPr>
        <p:spPr>
          <a:xfrm>
            <a:off x="23682667" y="12959293"/>
            <a:ext cx="546551"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387" name="Google Shape;387;p12"/>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388" name="Google Shape;388;p12"/>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389" name="Google Shape;389;p12"/>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390" name="Google Shape;390;p12"/>
          <p:cNvSpPr/>
          <p:nvPr/>
        </p:nvSpPr>
        <p:spPr>
          <a:xfrm>
            <a:off x="5005137" y="9697453"/>
            <a:ext cx="3850105" cy="86627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1" name="Google Shape;391;p12"/>
          <p:cNvSpPr txBox="1"/>
          <p:nvPr/>
        </p:nvSpPr>
        <p:spPr>
          <a:xfrm>
            <a:off x="1132525" y="2422775"/>
            <a:ext cx="19377900" cy="6465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500"/>
              </a:spcBef>
              <a:spcAft>
                <a:spcPts val="300"/>
              </a:spcAft>
              <a:buNone/>
            </a:pPr>
            <a:r>
              <a:rPr lang="it-IT" sz="3000">
                <a:solidFill>
                  <a:srgbClr val="404040"/>
                </a:solidFill>
                <a:latin typeface="Trebuchet MS"/>
                <a:ea typeface="Trebuchet MS"/>
                <a:cs typeface="Trebuchet MS"/>
                <a:sym typeface="Trebuchet MS"/>
              </a:rPr>
              <a:t>The ADR consider the bulk of the dose release (from the very near PBs) to evaluate a “robust”dose rate</a:t>
            </a:r>
            <a:endParaRPr sz="3000">
              <a:solidFill>
                <a:srgbClr val="404040"/>
              </a:solidFill>
              <a:latin typeface="Trebuchet MS"/>
              <a:ea typeface="Trebuchet MS"/>
              <a:cs typeface="Trebuchet MS"/>
              <a:sym typeface="Trebuchet MS"/>
            </a:endParaRPr>
          </a:p>
        </p:txBody>
      </p:sp>
      <p:pic>
        <p:nvPicPr>
          <p:cNvPr id="392" name="Google Shape;392;p12"/>
          <p:cNvPicPr preferRelativeResize="0"/>
          <p:nvPr/>
        </p:nvPicPr>
        <p:blipFill>
          <a:blip r:embed="rId4">
            <a:alphaModFix/>
          </a:blip>
          <a:stretch>
            <a:fillRect/>
          </a:stretch>
        </p:blipFill>
        <p:spPr>
          <a:xfrm>
            <a:off x="1260875" y="3563100"/>
            <a:ext cx="17366225" cy="5521825"/>
          </a:xfrm>
          <a:prstGeom prst="rect">
            <a:avLst/>
          </a:prstGeom>
          <a:noFill/>
          <a:ln>
            <a:noFill/>
          </a:ln>
        </p:spPr>
      </p:pic>
      <p:pic>
        <p:nvPicPr>
          <p:cNvPr id="393" name="Google Shape;393;p12"/>
          <p:cNvPicPr preferRelativeResize="0"/>
          <p:nvPr/>
        </p:nvPicPr>
        <p:blipFill>
          <a:blip r:embed="rId5">
            <a:alphaModFix/>
          </a:blip>
          <a:stretch>
            <a:fillRect/>
          </a:stretch>
        </p:blipFill>
        <p:spPr>
          <a:xfrm>
            <a:off x="1726317" y="9715750"/>
            <a:ext cx="13173075" cy="2600325"/>
          </a:xfrm>
          <a:prstGeom prst="rect">
            <a:avLst/>
          </a:prstGeom>
          <a:noFill/>
          <a:ln>
            <a:noFill/>
          </a:ln>
        </p:spPr>
      </p:pic>
      <p:sp>
        <p:nvSpPr>
          <p:cNvPr id="394" name="Google Shape;394;p12"/>
          <p:cNvSpPr txBox="1"/>
          <p:nvPr/>
        </p:nvSpPr>
        <p:spPr>
          <a:xfrm>
            <a:off x="15980825" y="9905150"/>
            <a:ext cx="4254600" cy="223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t>d* preset dose-threshold that determines the effective irradiation time</a:t>
            </a:r>
            <a:endParaRPr sz="3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5"/>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6" name="Google Shape;96;p5"/>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97" name="Google Shape;97;p5"/>
          <p:cNvSpPr/>
          <p:nvPr/>
        </p:nvSpPr>
        <p:spPr>
          <a:xfrm>
            <a:off x="-200025" y="1"/>
            <a:ext cx="24584025" cy="14258924"/>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RADIOTHERAPY,</a:t>
            </a:r>
            <a:endParaRPr/>
          </a:p>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FLASH EFFECT &amp; VHEE</a:t>
            </a:r>
            <a:endParaRPr/>
          </a:p>
        </p:txBody>
      </p:sp>
      <p:sp>
        <p:nvSpPr>
          <p:cNvPr id="98" name="Google Shape;98;p5"/>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782B35"/>
              </a:buClr>
              <a:buSzPts val="2500"/>
              <a:buFont typeface="Helvetica Neue"/>
              <a:buNone/>
            </a:pPr>
            <a:fld id="{00000000-1234-1234-1234-123412341234}" type="slidenum">
              <a:rPr b="1" i="0" lang="it-IT" sz="2500" u="none" cap="none" strike="noStrike">
                <a:solidFill>
                  <a:srgbClr val="782B35"/>
                </a:solidFill>
                <a:latin typeface="Helvetica Neue"/>
                <a:ea typeface="Helvetica Neue"/>
                <a:cs typeface="Helvetica Neue"/>
                <a:sym typeface="Helvetica Neue"/>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6"/>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00" name="Google Shape;400;p46"/>
          <p:cNvSpPr txBox="1"/>
          <p:nvPr>
            <p:ph type="title"/>
          </p:nvPr>
        </p:nvSpPr>
        <p:spPr>
          <a:xfrm>
            <a:off x="-211650" y="312775"/>
            <a:ext cx="16524000" cy="1428900"/>
          </a:xfrm>
          <a:prstGeom prst="rect">
            <a:avLst/>
          </a:prstGeom>
          <a:noFill/>
          <a:ln>
            <a:noFill/>
          </a:ln>
        </p:spPr>
        <p:txBody>
          <a:bodyPr anchorCtr="0" anchor="t" bIns="50800" lIns="50800" spcFirstLastPara="1" rIns="50800" wrap="square" tIns="50800">
            <a:normAutofit fontScale="90000"/>
          </a:bodyPr>
          <a:lstStyle/>
          <a:p>
            <a:pPr indent="0" lvl="0" marL="0" rtl="0" algn="ctr">
              <a:lnSpc>
                <a:spcPct val="80000"/>
              </a:lnSpc>
              <a:spcBef>
                <a:spcPts val="0"/>
              </a:spcBef>
              <a:spcAft>
                <a:spcPts val="0"/>
              </a:spcAft>
              <a:buClr>
                <a:srgbClr val="235764"/>
              </a:buClr>
              <a:buSzPct val="100000"/>
              <a:buFont typeface="Helvetica Neue"/>
              <a:buNone/>
            </a:pPr>
            <a:r>
              <a:rPr b="1" i="0" lang="it-IT" sz="8500" u="none" cap="none" strike="noStrike">
                <a:solidFill>
                  <a:srgbClr val="235764"/>
                </a:solidFill>
                <a:latin typeface="Helvetica Neue"/>
                <a:ea typeface="Helvetica Neue"/>
                <a:cs typeface="Helvetica Neue"/>
                <a:sym typeface="Helvetica Neue"/>
              </a:rPr>
              <a:t>Average Dose Rate For Pancreas </a:t>
            </a:r>
            <a:endParaRPr b="1" i="0" sz="8500" u="none" cap="none" strike="noStrike">
              <a:solidFill>
                <a:srgbClr val="235764"/>
              </a:solidFill>
              <a:latin typeface="Helvetica Neue"/>
              <a:ea typeface="Helvetica Neue"/>
              <a:cs typeface="Helvetica Neue"/>
              <a:sym typeface="Helvetica Neue"/>
            </a:endParaRPr>
          </a:p>
        </p:txBody>
      </p:sp>
      <p:sp>
        <p:nvSpPr>
          <p:cNvPr id="401" name="Google Shape;401;p46"/>
          <p:cNvSpPr txBox="1"/>
          <p:nvPr>
            <p:ph idx="12" type="sldNum"/>
          </p:nvPr>
        </p:nvSpPr>
        <p:spPr>
          <a:xfrm>
            <a:off x="23682667" y="12959293"/>
            <a:ext cx="546551"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402" name="Google Shape;402;p46"/>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403" name="Google Shape;403;p46"/>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404" name="Google Shape;404;p46"/>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405" name="Google Shape;405;p46"/>
          <p:cNvPicPr preferRelativeResize="0"/>
          <p:nvPr/>
        </p:nvPicPr>
        <p:blipFill rotWithShape="1">
          <a:blip r:embed="rId4">
            <a:alphaModFix/>
          </a:blip>
          <a:srcRect b="11328" l="26354" r="32138" t="25781"/>
          <a:stretch/>
        </p:blipFill>
        <p:spPr>
          <a:xfrm>
            <a:off x="1296401" y="2395075"/>
            <a:ext cx="10478176" cy="8925850"/>
          </a:xfrm>
          <a:prstGeom prst="rect">
            <a:avLst/>
          </a:prstGeom>
          <a:noFill/>
          <a:ln>
            <a:noFill/>
          </a:ln>
        </p:spPr>
      </p:pic>
      <p:sp>
        <p:nvSpPr>
          <p:cNvPr id="406" name="Google Shape;406;p46"/>
          <p:cNvSpPr/>
          <p:nvPr/>
        </p:nvSpPr>
        <p:spPr>
          <a:xfrm>
            <a:off x="16114160" y="-13684"/>
            <a:ext cx="8269800" cy="91677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07" name="Google Shape;407;p46"/>
          <p:cNvSpPr txBox="1"/>
          <p:nvPr/>
        </p:nvSpPr>
        <p:spPr>
          <a:xfrm>
            <a:off x="16170085" y="2120768"/>
            <a:ext cx="8214000" cy="6198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lang="it-IT" sz="3600">
                <a:solidFill>
                  <a:srgbClr val="FFFFFF"/>
                </a:solidFill>
                <a:latin typeface="Helvetica Neue"/>
                <a:ea typeface="Helvetica Neue"/>
                <a:cs typeface="Helvetica Neue"/>
                <a:sym typeface="Helvetica Neue"/>
              </a:rPr>
              <a:t>Highlines</a:t>
            </a:r>
            <a:r>
              <a:rPr b="1" i="0" lang="it-IT" sz="3600" u="none" cap="none" strike="noStrike">
                <a:solidFill>
                  <a:srgbClr val="FFFFFF"/>
                </a:solidFill>
                <a:latin typeface="Helvetica Neue"/>
                <a:ea typeface="Helvetica Neue"/>
                <a:cs typeface="Helvetica Neue"/>
                <a:sym typeface="Helvetica Neue"/>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it-IT" sz="3600">
                <a:solidFill>
                  <a:srgbClr val="FFFFFF"/>
                </a:solidFill>
                <a:latin typeface="Helvetica Neue"/>
                <a:ea typeface="Helvetica Neue"/>
                <a:cs typeface="Helvetica Neue"/>
                <a:sym typeface="Helvetica Neue"/>
              </a:rPr>
              <a:t>Although hypofractionation makes treatment of the pancreas very attractive for FLASH, beam delivery is still challenging because it is complicated to achieve an </a:t>
            </a:r>
            <a:r>
              <a:rPr lang="it-IT" sz="3600">
                <a:solidFill>
                  <a:srgbClr val="FFFFFF"/>
                </a:solidFill>
                <a:latin typeface="Helvetica Neue"/>
                <a:ea typeface="Helvetica Neue"/>
                <a:cs typeface="Helvetica Neue"/>
                <a:sym typeface="Helvetica Neue"/>
              </a:rPr>
              <a:t>Average Dose Rate</a:t>
            </a:r>
            <a:r>
              <a:rPr lang="it-IT" sz="3600">
                <a:solidFill>
                  <a:srgbClr val="FFFFFF"/>
                </a:solidFill>
                <a:latin typeface="Helvetica Neue"/>
                <a:ea typeface="Helvetica Neue"/>
                <a:cs typeface="Helvetica Neue"/>
                <a:sym typeface="Helvetica Neue"/>
              </a:rPr>
              <a:t> that is greater than 40 Gy/s.</a:t>
            </a:r>
            <a:endParaRPr sz="36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lang="it-IT" sz="3600">
                <a:solidFill>
                  <a:srgbClr val="FFFFFF"/>
                </a:solidFill>
                <a:latin typeface="Helvetica Neue"/>
                <a:ea typeface="Helvetica Neue"/>
                <a:cs typeface="Helvetica Neue"/>
                <a:sym typeface="Helvetica Neue"/>
              </a:rPr>
              <a:t>But the beam delivery challenge is still open…</a:t>
            </a:r>
            <a:endParaRPr sz="3600">
              <a:solidFill>
                <a:srgbClr val="FFFFFF"/>
              </a:solidFill>
              <a:latin typeface="Helvetica Neue"/>
              <a:ea typeface="Helvetica Neue"/>
              <a:cs typeface="Helvetica Neue"/>
              <a:sym typeface="Helvetica Neue"/>
            </a:endParaRPr>
          </a:p>
        </p:txBody>
      </p:sp>
      <p:sp>
        <p:nvSpPr>
          <p:cNvPr id="408" name="Google Shape;408;p46"/>
          <p:cNvSpPr/>
          <p:nvPr/>
        </p:nvSpPr>
        <p:spPr>
          <a:xfrm>
            <a:off x="10040325" y="8932325"/>
            <a:ext cx="2016600" cy="1884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cxnSp>
        <p:nvCxnSpPr>
          <p:cNvPr id="409" name="Google Shape;409;p46"/>
          <p:cNvCxnSpPr>
            <a:stCxn id="410" idx="1"/>
          </p:cNvCxnSpPr>
          <p:nvPr/>
        </p:nvCxnSpPr>
        <p:spPr>
          <a:xfrm rot="10800000">
            <a:off x="11915800" y="10371038"/>
            <a:ext cx="2520000" cy="496800"/>
          </a:xfrm>
          <a:prstGeom prst="straightConnector1">
            <a:avLst/>
          </a:prstGeom>
          <a:noFill/>
          <a:ln cap="flat" cmpd="sng" w="38100">
            <a:solidFill>
              <a:srgbClr val="FF0000"/>
            </a:solidFill>
            <a:prstDash val="solid"/>
            <a:round/>
            <a:headEnd len="med" w="med" type="none"/>
            <a:tailEnd len="med" w="med" type="triangle"/>
          </a:ln>
        </p:spPr>
      </p:cxnSp>
      <p:sp>
        <p:nvSpPr>
          <p:cNvPr id="410" name="Google Shape;410;p46"/>
          <p:cNvSpPr txBox="1"/>
          <p:nvPr/>
        </p:nvSpPr>
        <p:spPr>
          <a:xfrm>
            <a:off x="14435800" y="10544588"/>
            <a:ext cx="8269800" cy="64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solidFill>
                  <a:srgbClr val="FF0000"/>
                </a:solidFill>
              </a:rPr>
              <a:t>no healthy tissue achieves 40 Gy/s</a:t>
            </a:r>
            <a:endParaRPr sz="30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2b49cfd2104_0_159"/>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16" name="Google Shape;416;g2b49cfd2104_0_159"/>
          <p:cNvSpPr txBox="1"/>
          <p:nvPr>
            <p:ph type="title"/>
          </p:nvPr>
        </p:nvSpPr>
        <p:spPr>
          <a:xfrm>
            <a:off x="282325" y="258030"/>
            <a:ext cx="127194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Clinical difficulties</a:t>
            </a:r>
            <a:endParaRPr b="1" i="0" sz="8500" u="none" cap="none" strike="noStrike">
              <a:solidFill>
                <a:srgbClr val="235764"/>
              </a:solidFill>
              <a:latin typeface="Helvetica Neue"/>
              <a:ea typeface="Helvetica Neue"/>
              <a:cs typeface="Helvetica Neue"/>
              <a:sym typeface="Helvetica Neue"/>
            </a:endParaRPr>
          </a:p>
        </p:txBody>
      </p:sp>
      <p:sp>
        <p:nvSpPr>
          <p:cNvPr id="417" name="Google Shape;417;g2b49cfd2104_0_159"/>
          <p:cNvSpPr txBox="1"/>
          <p:nvPr>
            <p:ph idx="12" type="sldNum"/>
          </p:nvPr>
        </p:nvSpPr>
        <p:spPr>
          <a:xfrm>
            <a:off x="23682667" y="12959293"/>
            <a:ext cx="5466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418" name="Google Shape;418;g2b49cfd2104_0_159"/>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419" name="Google Shape;419;g2b49cfd2104_0_15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420" name="Google Shape;420;g2b49cfd2104_0_159"/>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421" name="Google Shape;421;g2b49cfd2104_0_159"/>
          <p:cNvPicPr preferRelativeResize="0"/>
          <p:nvPr/>
        </p:nvPicPr>
        <p:blipFill rotWithShape="1">
          <a:blip r:embed="rId4">
            <a:alphaModFix/>
          </a:blip>
          <a:srcRect b="0" l="0" r="0" t="1797"/>
          <a:stretch/>
        </p:blipFill>
        <p:spPr>
          <a:xfrm>
            <a:off x="1683725" y="7281723"/>
            <a:ext cx="6121699" cy="5036826"/>
          </a:xfrm>
          <a:prstGeom prst="rect">
            <a:avLst/>
          </a:prstGeom>
          <a:noFill/>
          <a:ln>
            <a:noFill/>
          </a:ln>
        </p:spPr>
      </p:pic>
      <p:sp>
        <p:nvSpPr>
          <p:cNvPr id="422" name="Google Shape;422;g2b49cfd2104_0_159"/>
          <p:cNvSpPr/>
          <p:nvPr/>
        </p:nvSpPr>
        <p:spPr>
          <a:xfrm>
            <a:off x="16114150" y="-116749"/>
            <a:ext cx="8269800" cy="66381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23" name="Google Shape;423;g2b49cfd2104_0_159"/>
          <p:cNvSpPr txBox="1"/>
          <p:nvPr/>
        </p:nvSpPr>
        <p:spPr>
          <a:xfrm>
            <a:off x="16170085" y="2551105"/>
            <a:ext cx="8214000" cy="39507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 </a:t>
            </a:r>
            <a:r>
              <a:rPr b="0" i="0" lang="it-IT" sz="3400" u="none" cap="none" strike="noStrike">
                <a:solidFill>
                  <a:srgbClr val="FFFFFF"/>
                </a:solidFill>
                <a:latin typeface="Helvetica Neue"/>
                <a:ea typeface="Helvetica Neue"/>
                <a:cs typeface="Helvetica Neue"/>
                <a:sym typeface="Helvetica Neue"/>
              </a:rPr>
              <a:t>Prescription 6 Gy x 5 fr =30Gy</a:t>
            </a:r>
            <a:endParaRPr b="0" i="0" sz="3400" u="none" cap="none" strike="noStrike">
              <a:solidFill>
                <a:srgbClr val="FFFFFF"/>
              </a:solidFill>
              <a:latin typeface="Helvetica Neue"/>
              <a:ea typeface="Helvetica Neue"/>
              <a:cs typeface="Helvetica Neue"/>
              <a:sym typeface="Helvetica Neue"/>
            </a:endParaRPr>
          </a:p>
          <a:p>
            <a:pPr indent="-673100" lvl="0" marL="762000" marR="0" rtl="0" algn="l">
              <a:lnSpc>
                <a:spcPct val="100000"/>
              </a:lnSpc>
              <a:spcBef>
                <a:spcPts val="0"/>
              </a:spcBef>
              <a:spcAft>
                <a:spcPts val="0"/>
              </a:spcAft>
              <a:buClr>
                <a:srgbClr val="FFFFFF"/>
              </a:buClr>
              <a:buSzPts val="3400"/>
              <a:buFont typeface="Helvetica Neue"/>
              <a:buChar char="๏"/>
            </a:pPr>
            <a:r>
              <a:rPr lang="it-IT" sz="3400">
                <a:solidFill>
                  <a:srgbClr val="FFFFFF"/>
                </a:solidFill>
                <a:latin typeface="Helvetica Neue"/>
                <a:ea typeface="Helvetica Neue"/>
                <a:cs typeface="Helvetica Neue"/>
                <a:sym typeface="Helvetica Neue"/>
              </a:rPr>
              <a:t>High absorbed dose per each fraction (&gt; 3 Gy)</a:t>
            </a:r>
            <a:endParaRPr sz="3400">
              <a:solidFill>
                <a:srgbClr val="FFFFFF"/>
              </a:solidFill>
              <a:latin typeface="Helvetica Neue"/>
              <a:ea typeface="Helvetica Neue"/>
              <a:cs typeface="Helvetica Neue"/>
              <a:sym typeface="Helvetica Neue"/>
            </a:endParaRPr>
          </a:p>
          <a:p>
            <a:pPr indent="-673100" lvl="0" marL="762000" marR="0" rtl="0" algn="l">
              <a:lnSpc>
                <a:spcPct val="100000"/>
              </a:lnSpc>
              <a:spcBef>
                <a:spcPts val="0"/>
              </a:spcBef>
              <a:spcAft>
                <a:spcPts val="0"/>
              </a:spcAft>
              <a:buClr>
                <a:srgbClr val="FFFFFF"/>
              </a:buClr>
              <a:buSzPts val="3400"/>
              <a:buFont typeface="Helvetica Neue"/>
              <a:buChar char="๏"/>
            </a:pPr>
            <a:r>
              <a:rPr lang="it-IT" sz="3400">
                <a:solidFill>
                  <a:srgbClr val="FFFFFF"/>
                </a:solidFill>
                <a:latin typeface="Helvetica Neue"/>
                <a:ea typeface="Helvetica Neue"/>
                <a:cs typeface="Helvetica Neue"/>
                <a:sym typeface="Helvetica Neue"/>
              </a:rPr>
              <a:t>Ultra High Dose Rate (&gt; 40 Gy/s)</a:t>
            </a:r>
            <a:endParaRPr sz="34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sp>
        <p:nvSpPr>
          <p:cNvPr id="424" name="Google Shape;424;g2b49cfd2104_0_159"/>
          <p:cNvSpPr txBox="1"/>
          <p:nvPr/>
        </p:nvSpPr>
        <p:spPr>
          <a:xfrm>
            <a:off x="1159450" y="2327725"/>
            <a:ext cx="139827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If we use 7 treatment fields in order to ensure healthy organs are spared, from the dose rate study, it is more difficult to apply the FLASH effect because given the large tumor volume and the dose per fraction limited by the prescription of 6 Gy, pencil beams do not simultaneously guarantee exceeding the 3Gy threshold and the dose rate of 40 Gy/s per single field</a:t>
            </a:r>
            <a:endParaRPr sz="3000"/>
          </a:p>
        </p:txBody>
      </p:sp>
      <p:sp>
        <p:nvSpPr>
          <p:cNvPr id="425" name="Google Shape;425;g2b49cfd2104_0_159"/>
          <p:cNvSpPr txBox="1"/>
          <p:nvPr/>
        </p:nvSpPr>
        <p:spPr>
          <a:xfrm>
            <a:off x="11431625" y="8136150"/>
            <a:ext cx="12177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we need, in order to put ourselves in a safer state than FLASH activation, a pathology that offers:</a:t>
            </a:r>
            <a:endParaRPr sz="3000"/>
          </a:p>
          <a:p>
            <a:pPr indent="-419100" lvl="0" marL="457200" rtl="0" algn="l">
              <a:spcBef>
                <a:spcPts val="0"/>
              </a:spcBef>
              <a:spcAft>
                <a:spcPts val="0"/>
              </a:spcAft>
              <a:buSzPts val="3000"/>
              <a:buChar char="-"/>
            </a:pPr>
            <a:r>
              <a:rPr lang="it-IT" sz="3000">
                <a:solidFill>
                  <a:srgbClr val="FF0000"/>
                </a:solidFill>
              </a:rPr>
              <a:t>a higher dose per fraction</a:t>
            </a:r>
            <a:r>
              <a:rPr lang="it-IT" sz="3000"/>
              <a:t>, </a:t>
            </a:r>
            <a:endParaRPr sz="3000"/>
          </a:p>
          <a:p>
            <a:pPr indent="-419100" lvl="0" marL="457200" rtl="0" algn="l">
              <a:spcBef>
                <a:spcPts val="0"/>
              </a:spcBef>
              <a:spcAft>
                <a:spcPts val="0"/>
              </a:spcAft>
              <a:buSzPts val="3000"/>
              <a:buChar char="-"/>
            </a:pPr>
            <a:r>
              <a:rPr lang="it-IT" sz="3000">
                <a:solidFill>
                  <a:srgbClr val="0000FF"/>
                </a:solidFill>
              </a:rPr>
              <a:t>a relatively </a:t>
            </a:r>
            <a:r>
              <a:rPr lang="it-IT" sz="3000">
                <a:solidFill>
                  <a:srgbClr val="0000FF"/>
                </a:solidFill>
              </a:rPr>
              <a:t>small</a:t>
            </a:r>
            <a:r>
              <a:rPr lang="it-IT" sz="3000">
                <a:solidFill>
                  <a:srgbClr val="0000FF"/>
                </a:solidFill>
              </a:rPr>
              <a:t> tumor volume,</a:t>
            </a:r>
            <a:r>
              <a:rPr lang="it-IT" sz="3000"/>
              <a:t> </a:t>
            </a:r>
            <a:endParaRPr sz="3000"/>
          </a:p>
          <a:p>
            <a:pPr indent="-419100" lvl="0" marL="457200" rtl="0" algn="l">
              <a:spcBef>
                <a:spcPts val="0"/>
              </a:spcBef>
              <a:spcAft>
                <a:spcPts val="0"/>
              </a:spcAft>
              <a:buClr>
                <a:srgbClr val="38761D"/>
              </a:buClr>
              <a:buSzPts val="3000"/>
              <a:buChar char="-"/>
            </a:pPr>
            <a:r>
              <a:rPr lang="it-IT" sz="3000">
                <a:solidFill>
                  <a:srgbClr val="38761D"/>
                </a:solidFill>
              </a:rPr>
              <a:t>and a number of treatment fields that is concordant with at least the 3 Gy per single field</a:t>
            </a:r>
            <a:endParaRPr sz="3000">
              <a:solidFill>
                <a:srgbClr val="38761D"/>
              </a:solidFill>
            </a:endParaRPr>
          </a:p>
        </p:txBody>
      </p:sp>
      <p:sp>
        <p:nvSpPr>
          <p:cNvPr id="426" name="Google Shape;426;g2b49cfd2104_0_159"/>
          <p:cNvSpPr txBox="1"/>
          <p:nvPr/>
        </p:nvSpPr>
        <p:spPr>
          <a:xfrm>
            <a:off x="11431625" y="11354563"/>
            <a:ext cx="12625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3000"/>
              <a:t>That's why we went to the second case study: the lung</a:t>
            </a:r>
            <a:endParaRPr b="1" sz="3000"/>
          </a:p>
        </p:txBody>
      </p:sp>
      <p:cxnSp>
        <p:nvCxnSpPr>
          <p:cNvPr id="427" name="Google Shape;427;g2b49cfd2104_0_159"/>
          <p:cNvCxnSpPr/>
          <p:nvPr/>
        </p:nvCxnSpPr>
        <p:spPr>
          <a:xfrm flipH="1">
            <a:off x="6417725" y="6081600"/>
            <a:ext cx="1644300" cy="1636200"/>
          </a:xfrm>
          <a:prstGeom prst="straightConnector1">
            <a:avLst/>
          </a:prstGeom>
          <a:noFill/>
          <a:ln cap="flat" cmpd="sng" w="38100">
            <a:solidFill>
              <a:srgbClr val="FF0000"/>
            </a:solidFill>
            <a:prstDash val="solid"/>
            <a:round/>
            <a:headEnd len="med" w="med" type="none"/>
            <a:tailEnd len="med" w="med" type="triangle"/>
          </a:ln>
        </p:spPr>
      </p:cxnSp>
      <p:cxnSp>
        <p:nvCxnSpPr>
          <p:cNvPr id="428" name="Google Shape;428;g2b49cfd2104_0_159"/>
          <p:cNvCxnSpPr/>
          <p:nvPr/>
        </p:nvCxnSpPr>
        <p:spPr>
          <a:xfrm flipH="1">
            <a:off x="6375725" y="6234000"/>
            <a:ext cx="1838700" cy="3350400"/>
          </a:xfrm>
          <a:prstGeom prst="straightConnector1">
            <a:avLst/>
          </a:prstGeom>
          <a:noFill/>
          <a:ln cap="flat" cmpd="sng" w="38100">
            <a:solidFill>
              <a:srgbClr val="FF0000"/>
            </a:solidFill>
            <a:prstDash val="solid"/>
            <a:round/>
            <a:headEnd len="med" w="med" type="none"/>
            <a:tailEnd len="med" w="med" type="triangle"/>
          </a:ln>
        </p:spPr>
      </p:cxnSp>
      <p:cxnSp>
        <p:nvCxnSpPr>
          <p:cNvPr id="429" name="Google Shape;429;g2b49cfd2104_0_159"/>
          <p:cNvCxnSpPr/>
          <p:nvPr/>
        </p:nvCxnSpPr>
        <p:spPr>
          <a:xfrm flipH="1">
            <a:off x="4425150" y="5956175"/>
            <a:ext cx="3460500" cy="2537700"/>
          </a:xfrm>
          <a:prstGeom prst="straightConnector1">
            <a:avLst/>
          </a:prstGeom>
          <a:noFill/>
          <a:ln cap="flat" cmpd="sng" w="38100">
            <a:solidFill>
              <a:srgbClr val="FF0000"/>
            </a:solidFill>
            <a:prstDash val="solid"/>
            <a:round/>
            <a:headEnd len="med" w="med" type="none"/>
            <a:tailEnd len="med" w="med" type="triangle"/>
          </a:ln>
        </p:spPr>
      </p:cxnSp>
      <p:cxnSp>
        <p:nvCxnSpPr>
          <p:cNvPr id="430" name="Google Shape;430;g2b49cfd2104_0_159"/>
          <p:cNvCxnSpPr/>
          <p:nvPr/>
        </p:nvCxnSpPr>
        <p:spPr>
          <a:xfrm flipH="1">
            <a:off x="6522475" y="6354650"/>
            <a:ext cx="1803600" cy="4173600"/>
          </a:xfrm>
          <a:prstGeom prst="straightConnector1">
            <a:avLst/>
          </a:prstGeom>
          <a:noFill/>
          <a:ln cap="flat" cmpd="sng" w="38100">
            <a:solidFill>
              <a:srgbClr val="FF0000"/>
            </a:solidFill>
            <a:prstDash val="solid"/>
            <a:round/>
            <a:headEnd len="med" w="med" type="none"/>
            <a:tailEnd len="med" w="med" type="triangle"/>
          </a:ln>
        </p:spPr>
      </p:cxnSp>
      <p:cxnSp>
        <p:nvCxnSpPr>
          <p:cNvPr id="431" name="Google Shape;431;g2b49cfd2104_0_159"/>
          <p:cNvCxnSpPr/>
          <p:nvPr/>
        </p:nvCxnSpPr>
        <p:spPr>
          <a:xfrm flipH="1">
            <a:off x="5242900" y="6165900"/>
            <a:ext cx="2915400" cy="4907400"/>
          </a:xfrm>
          <a:prstGeom prst="straightConnector1">
            <a:avLst/>
          </a:prstGeom>
          <a:noFill/>
          <a:ln cap="flat" cmpd="sng" w="38100">
            <a:solidFill>
              <a:srgbClr val="FF0000"/>
            </a:solidFill>
            <a:prstDash val="solid"/>
            <a:round/>
            <a:headEnd len="med" w="med" type="none"/>
            <a:tailEnd len="med" w="med" type="triangle"/>
          </a:ln>
        </p:spPr>
      </p:cxnSp>
      <p:cxnSp>
        <p:nvCxnSpPr>
          <p:cNvPr id="432" name="Google Shape;432;g2b49cfd2104_0_159"/>
          <p:cNvCxnSpPr/>
          <p:nvPr/>
        </p:nvCxnSpPr>
        <p:spPr>
          <a:xfrm flipH="1">
            <a:off x="3942925" y="6040075"/>
            <a:ext cx="4047600" cy="3544500"/>
          </a:xfrm>
          <a:prstGeom prst="straightConnector1">
            <a:avLst/>
          </a:prstGeom>
          <a:noFill/>
          <a:ln cap="flat" cmpd="sng" w="38100">
            <a:solidFill>
              <a:srgbClr val="FF0000"/>
            </a:solidFill>
            <a:prstDash val="solid"/>
            <a:round/>
            <a:headEnd len="med" w="med" type="none"/>
            <a:tailEnd len="med" w="med" type="triangle"/>
          </a:ln>
        </p:spPr>
      </p:cxnSp>
      <p:cxnSp>
        <p:nvCxnSpPr>
          <p:cNvPr id="433" name="Google Shape;433;g2b49cfd2104_0_159"/>
          <p:cNvCxnSpPr/>
          <p:nvPr/>
        </p:nvCxnSpPr>
        <p:spPr>
          <a:xfrm flipH="1">
            <a:off x="4047750" y="6144925"/>
            <a:ext cx="4068600" cy="4446300"/>
          </a:xfrm>
          <a:prstGeom prst="straightConnector1">
            <a:avLst/>
          </a:prstGeom>
          <a:noFill/>
          <a:ln cap="flat" cmpd="sng" w="38100">
            <a:solidFill>
              <a:srgbClr val="FF0000"/>
            </a:solidFill>
            <a:prstDash val="solid"/>
            <a:round/>
            <a:headEnd len="med" w="med" type="none"/>
            <a:tailEnd len="med" w="med" type="triangle"/>
          </a:ln>
        </p:spPr>
      </p:cxnSp>
      <p:sp>
        <p:nvSpPr>
          <p:cNvPr id="434" name="Google Shape;434;g2b49cfd2104_0_159"/>
          <p:cNvSpPr txBox="1"/>
          <p:nvPr/>
        </p:nvSpPr>
        <p:spPr>
          <a:xfrm>
            <a:off x="8526850" y="5220175"/>
            <a:ext cx="6938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Tumor Prescription 6 Gy x 5 fr = 30Gy</a:t>
            </a:r>
            <a:endParaRPr sz="3000"/>
          </a:p>
          <a:p>
            <a:pPr indent="0" lvl="0" marL="0" rtl="0" algn="l">
              <a:spcBef>
                <a:spcPts val="0"/>
              </a:spcBef>
              <a:spcAft>
                <a:spcPts val="0"/>
              </a:spcAft>
              <a:buNone/>
            </a:pPr>
            <a:r>
              <a:rPr lang="it-IT" sz="3000"/>
              <a:t>6 Gy / 7 Fields ~ </a:t>
            </a:r>
            <a:r>
              <a:rPr lang="it-IT" sz="3000">
                <a:solidFill>
                  <a:srgbClr val="FF0000"/>
                </a:solidFill>
              </a:rPr>
              <a:t>0.86 Gy per field</a:t>
            </a:r>
            <a:endParaRPr sz="300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4"/>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40" name="Google Shape;440;p14"/>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441" name="Google Shape;441;p14"/>
          <p:cNvSpPr/>
          <p:nvPr/>
        </p:nvSpPr>
        <p:spPr>
          <a:xfrm>
            <a:off x="-200025" y="1"/>
            <a:ext cx="24584025" cy="14258924"/>
          </a:xfrm>
          <a:prstGeom prst="rect">
            <a:avLst/>
          </a:prstGeom>
          <a:solidFill>
            <a:srgbClr val="782B35"/>
          </a:solidFill>
          <a:ln>
            <a:noFill/>
          </a:ln>
        </p:spPr>
        <p:txBody>
          <a:bodyPr anchorCtr="0" anchor="ctr" bIns="50800" lIns="50800" spcFirstLastPara="1" rIns="50800" wrap="square" tIns="50800">
            <a:noAutofit/>
          </a:bodyPr>
          <a:lstStyle/>
          <a:p>
            <a:pPr indent="0" lvl="0" marL="0" rtl="0" algn="ctr">
              <a:spcBef>
                <a:spcPts val="0"/>
              </a:spcBef>
              <a:spcAft>
                <a:spcPts val="0"/>
              </a:spcAft>
              <a:buClr>
                <a:schemeClr val="lt1"/>
              </a:buClr>
              <a:buSzPts val="6600"/>
              <a:buFont typeface="Helvetica Neue"/>
              <a:buNone/>
            </a:pPr>
            <a:r>
              <a:rPr b="1" lang="it-IT" sz="6600">
                <a:solidFill>
                  <a:schemeClr val="lt1"/>
                </a:solidFill>
                <a:latin typeface="Helvetica Neue"/>
                <a:ea typeface="Helvetica Neue"/>
                <a:cs typeface="Helvetica Neue"/>
                <a:sym typeface="Helvetica Neue"/>
              </a:rPr>
              <a:t>SECOND</a:t>
            </a:r>
            <a:r>
              <a:rPr b="1" lang="it-IT" sz="6600">
                <a:solidFill>
                  <a:schemeClr val="lt1"/>
                </a:solidFill>
                <a:latin typeface="Helvetica Neue"/>
                <a:ea typeface="Helvetica Neue"/>
                <a:cs typeface="Helvetica Neue"/>
                <a:sym typeface="Helvetica Neue"/>
              </a:rPr>
              <a:t> CASE STUDY</a:t>
            </a:r>
            <a:endParaRPr/>
          </a:p>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LUNG LESIONS </a:t>
            </a:r>
            <a:endParaRPr/>
          </a:p>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NON-SMALL-CELL-LUNG CANCER (NSCLC)</a:t>
            </a:r>
            <a:endParaRPr/>
          </a:p>
        </p:txBody>
      </p:sp>
      <p:sp>
        <p:nvSpPr>
          <p:cNvPr id="442" name="Google Shape;442;p14"/>
          <p:cNvSpPr txBox="1"/>
          <p:nvPr>
            <p:ph idx="12" type="sldNum"/>
          </p:nvPr>
        </p:nvSpPr>
        <p:spPr>
          <a:xfrm>
            <a:off x="23693718" y="13228686"/>
            <a:ext cx="535499" cy="487313"/>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47"/>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48" name="Google Shape;448;p47"/>
          <p:cNvSpPr txBox="1"/>
          <p:nvPr>
            <p:ph type="title"/>
          </p:nvPr>
        </p:nvSpPr>
        <p:spPr>
          <a:xfrm>
            <a:off x="282325" y="258030"/>
            <a:ext cx="127194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LUNG LESIONS NSCLC </a:t>
            </a:r>
            <a:endParaRPr/>
          </a:p>
        </p:txBody>
      </p:sp>
      <p:sp>
        <p:nvSpPr>
          <p:cNvPr id="449" name="Google Shape;449;p47"/>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450" name="Google Shape;450;p47"/>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451" name="Google Shape;451;p47"/>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452" name="Google Shape;452;p47"/>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453" name="Google Shape;453;p47"/>
          <p:cNvPicPr preferRelativeResize="0"/>
          <p:nvPr/>
        </p:nvPicPr>
        <p:blipFill rotWithShape="1">
          <a:blip r:embed="rId4">
            <a:alphaModFix/>
          </a:blip>
          <a:srcRect b="0" l="0" r="0" t="0"/>
          <a:stretch/>
        </p:blipFill>
        <p:spPr>
          <a:xfrm>
            <a:off x="658100" y="2032950"/>
            <a:ext cx="10961075" cy="8716926"/>
          </a:xfrm>
          <a:prstGeom prst="rect">
            <a:avLst/>
          </a:prstGeom>
          <a:noFill/>
          <a:ln>
            <a:noFill/>
          </a:ln>
        </p:spPr>
      </p:pic>
      <p:sp>
        <p:nvSpPr>
          <p:cNvPr id="454" name="Google Shape;454;p47"/>
          <p:cNvSpPr/>
          <p:nvPr/>
        </p:nvSpPr>
        <p:spPr>
          <a:xfrm>
            <a:off x="16114150" y="-116749"/>
            <a:ext cx="8269800" cy="47913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55" name="Google Shape;455;p47"/>
          <p:cNvSpPr txBox="1"/>
          <p:nvPr/>
        </p:nvSpPr>
        <p:spPr>
          <a:xfrm>
            <a:off x="16255310" y="654304"/>
            <a:ext cx="8214000" cy="3612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a:t>
            </a:r>
            <a:r>
              <a:rPr b="0" i="0" lang="it-IT" sz="3400" u="none" cap="none" strike="noStrike">
                <a:solidFill>
                  <a:srgbClr val="FFFFFF"/>
                </a:solidFill>
                <a:latin typeface="Helvetica Neue"/>
                <a:ea typeface="Helvetica Neue"/>
                <a:cs typeface="Helvetica Neue"/>
                <a:sym typeface="Helvetica Neue"/>
              </a:rPr>
              <a:t> Prescription 12Gy x 4 fr =48Gy</a:t>
            </a:r>
            <a:endParaRPr sz="1200"/>
          </a:p>
          <a:p>
            <a:pPr indent="-749300" lvl="0" marL="762000" marR="0" rtl="0" algn="l">
              <a:lnSpc>
                <a:spcPct val="100000"/>
              </a:lnSpc>
              <a:spcBef>
                <a:spcPts val="0"/>
              </a:spcBef>
              <a:spcAft>
                <a:spcPts val="0"/>
              </a:spcAft>
              <a:buClr>
                <a:srgbClr val="FFFFFF"/>
              </a:buClr>
              <a:buSzPts val="4600"/>
              <a:buFont typeface="Helvetica Neue"/>
              <a:buChar char="๏"/>
            </a:pPr>
            <a:r>
              <a:rPr b="0" i="0" lang="it-IT" sz="3400" u="none" cap="none" strike="noStrike">
                <a:solidFill>
                  <a:srgbClr val="FFFFFF"/>
                </a:solidFill>
                <a:latin typeface="Helvetica Neue"/>
                <a:ea typeface="Helvetica Neue"/>
                <a:cs typeface="Helvetica Neue"/>
                <a:sym typeface="Helvetica Neue"/>
              </a:rPr>
              <a:t>Ribs Constraints: Dmax 43 Gy</a:t>
            </a:r>
            <a:endParaRPr b="0" i="0" sz="3400" u="none" cap="none" strike="noStrike">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Spinal cord Constraints: Dmax 23 Gy </a:t>
            </a:r>
            <a:endParaRPr sz="1200"/>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pic>
        <p:nvPicPr>
          <p:cNvPr id="456" name="Google Shape;456;p47"/>
          <p:cNvPicPr preferRelativeResize="0"/>
          <p:nvPr/>
        </p:nvPicPr>
        <p:blipFill rotWithShape="1">
          <a:blip r:embed="rId5">
            <a:alphaModFix/>
          </a:blip>
          <a:srcRect b="0" l="0" r="0" t="0"/>
          <a:stretch/>
        </p:blipFill>
        <p:spPr>
          <a:xfrm>
            <a:off x="11572588" y="2189575"/>
            <a:ext cx="4435750" cy="3479001"/>
          </a:xfrm>
          <a:prstGeom prst="rect">
            <a:avLst/>
          </a:prstGeom>
          <a:noFill/>
          <a:ln>
            <a:noFill/>
          </a:ln>
        </p:spPr>
      </p:pic>
      <p:cxnSp>
        <p:nvCxnSpPr>
          <p:cNvPr id="457" name="Google Shape;457;p47"/>
          <p:cNvCxnSpPr>
            <a:stCxn id="458" idx="0"/>
          </p:cNvCxnSpPr>
          <p:nvPr/>
        </p:nvCxnSpPr>
        <p:spPr>
          <a:xfrm flipH="1" rot="10800000">
            <a:off x="13492025" y="4693725"/>
            <a:ext cx="705000" cy="1477500"/>
          </a:xfrm>
          <a:prstGeom prst="straightConnector1">
            <a:avLst/>
          </a:prstGeom>
          <a:noFill/>
          <a:ln cap="flat" cmpd="sng" w="38100">
            <a:solidFill>
              <a:srgbClr val="FF0000"/>
            </a:solidFill>
            <a:prstDash val="solid"/>
            <a:round/>
            <a:headEnd len="med" w="med" type="none"/>
            <a:tailEnd len="med" w="med" type="triangle"/>
          </a:ln>
        </p:spPr>
      </p:cxnSp>
      <p:sp>
        <p:nvSpPr>
          <p:cNvPr id="458" name="Google Shape;458;p47"/>
          <p:cNvSpPr txBox="1"/>
          <p:nvPr/>
        </p:nvSpPr>
        <p:spPr>
          <a:xfrm>
            <a:off x="11284025" y="6171225"/>
            <a:ext cx="4416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Patient 1 lung tumor</a:t>
            </a:r>
            <a:endParaRPr b="1" sz="2100"/>
          </a:p>
        </p:txBody>
      </p:sp>
      <p:sp>
        <p:nvSpPr>
          <p:cNvPr id="459" name="Google Shape;459;p47"/>
          <p:cNvSpPr txBox="1"/>
          <p:nvPr/>
        </p:nvSpPr>
        <p:spPr>
          <a:xfrm>
            <a:off x="12252675" y="7181763"/>
            <a:ext cx="114300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Lung cancer is another very difficult disease because if taken at an advanced stage it is difficult to treat, our specific case are tumors taken at an </a:t>
            </a:r>
            <a:r>
              <a:rPr b="1" lang="it-IT" sz="3000"/>
              <a:t>early stage</a:t>
            </a:r>
            <a:r>
              <a:rPr lang="it-IT" sz="3000"/>
              <a:t> and in fact the treatment </a:t>
            </a:r>
            <a:r>
              <a:rPr b="1" lang="it-IT" sz="3000"/>
              <a:t>volume does not exceed 5 cm^3</a:t>
            </a:r>
            <a:r>
              <a:rPr lang="it-IT" sz="3000"/>
              <a:t>.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it-IT" sz="3000"/>
              <a:t>This will allow us to be able to guarantee a safeguarded FLASH activation in a better way, moreover, the case was </a:t>
            </a:r>
            <a:r>
              <a:rPr b="1" lang="it-IT" sz="3000"/>
              <a:t>studied with 4 treatment fields </a:t>
            </a:r>
            <a:r>
              <a:rPr lang="it-IT" sz="3000"/>
              <a:t>precisely with a view to being FLASH on each individual field.</a:t>
            </a:r>
            <a:endParaRPr sz="3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8"/>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65" name="Google Shape;465;p48"/>
          <p:cNvSpPr txBox="1"/>
          <p:nvPr>
            <p:ph type="title"/>
          </p:nvPr>
        </p:nvSpPr>
        <p:spPr>
          <a:xfrm>
            <a:off x="-4440626" y="142855"/>
            <a:ext cx="228183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sz="8800">
                <a:solidFill>
                  <a:srgbClr val="235764"/>
                </a:solidFill>
              </a:rPr>
              <a:t>Lung VHEE isodose</a:t>
            </a:r>
            <a:endParaRPr b="1" i="0" sz="8500" u="none" cap="none" strike="noStrike">
              <a:solidFill>
                <a:srgbClr val="235764"/>
              </a:solidFill>
              <a:latin typeface="Helvetica Neue"/>
              <a:ea typeface="Helvetica Neue"/>
              <a:cs typeface="Helvetica Neue"/>
              <a:sym typeface="Helvetica Neue"/>
            </a:endParaRPr>
          </a:p>
        </p:txBody>
      </p:sp>
      <p:sp>
        <p:nvSpPr>
          <p:cNvPr id="466" name="Google Shape;466;p48"/>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467" name="Google Shape;467;p48"/>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468" name="Google Shape;468;p4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469" name="Google Shape;469;p48"/>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470" name="Google Shape;470;p48"/>
          <p:cNvPicPr preferRelativeResize="0"/>
          <p:nvPr/>
        </p:nvPicPr>
        <p:blipFill rotWithShape="1">
          <a:blip r:embed="rId4">
            <a:alphaModFix/>
          </a:blip>
          <a:srcRect b="0" l="0" r="0" t="1797"/>
          <a:stretch/>
        </p:blipFill>
        <p:spPr>
          <a:xfrm>
            <a:off x="1281133" y="2840014"/>
            <a:ext cx="2293496" cy="2103826"/>
          </a:xfrm>
          <a:prstGeom prst="rect">
            <a:avLst/>
          </a:prstGeom>
          <a:noFill/>
          <a:ln>
            <a:noFill/>
          </a:ln>
        </p:spPr>
      </p:pic>
      <p:cxnSp>
        <p:nvCxnSpPr>
          <p:cNvPr id="471" name="Google Shape;471;p48"/>
          <p:cNvCxnSpPr/>
          <p:nvPr/>
        </p:nvCxnSpPr>
        <p:spPr>
          <a:xfrm>
            <a:off x="3821840" y="3754282"/>
            <a:ext cx="554100" cy="0"/>
          </a:xfrm>
          <a:prstGeom prst="straightConnector1">
            <a:avLst/>
          </a:prstGeom>
          <a:noFill/>
          <a:ln cap="flat" cmpd="sng" w="28575">
            <a:solidFill>
              <a:schemeClr val="dk2"/>
            </a:solidFill>
            <a:prstDash val="solid"/>
            <a:round/>
            <a:headEnd len="med" w="med" type="none"/>
            <a:tailEnd len="med" w="med" type="triangle"/>
          </a:ln>
        </p:spPr>
      </p:cxnSp>
      <p:pic>
        <p:nvPicPr>
          <p:cNvPr id="472" name="Google Shape;472;p48"/>
          <p:cNvPicPr preferRelativeResize="0"/>
          <p:nvPr/>
        </p:nvPicPr>
        <p:blipFill rotWithShape="1">
          <a:blip r:embed="rId5">
            <a:alphaModFix/>
          </a:blip>
          <a:srcRect b="0" l="65269" r="0" t="0"/>
          <a:stretch/>
        </p:blipFill>
        <p:spPr>
          <a:xfrm>
            <a:off x="7373885" y="2500147"/>
            <a:ext cx="2721793" cy="3496034"/>
          </a:xfrm>
          <a:prstGeom prst="rect">
            <a:avLst/>
          </a:prstGeom>
          <a:noFill/>
          <a:ln>
            <a:noFill/>
          </a:ln>
        </p:spPr>
      </p:pic>
      <p:cxnSp>
        <p:nvCxnSpPr>
          <p:cNvPr id="473" name="Google Shape;473;p48"/>
          <p:cNvCxnSpPr/>
          <p:nvPr/>
        </p:nvCxnSpPr>
        <p:spPr>
          <a:xfrm>
            <a:off x="6610225" y="3754282"/>
            <a:ext cx="554100" cy="0"/>
          </a:xfrm>
          <a:prstGeom prst="straightConnector1">
            <a:avLst/>
          </a:prstGeom>
          <a:noFill/>
          <a:ln cap="flat" cmpd="sng" w="28575">
            <a:solidFill>
              <a:schemeClr val="dk2"/>
            </a:solidFill>
            <a:prstDash val="solid"/>
            <a:round/>
            <a:headEnd len="med" w="med" type="none"/>
            <a:tailEnd len="med" w="med" type="triangle"/>
          </a:ln>
        </p:spPr>
      </p:cxnSp>
      <p:pic>
        <p:nvPicPr>
          <p:cNvPr id="474" name="Google Shape;474;p48"/>
          <p:cNvPicPr preferRelativeResize="0"/>
          <p:nvPr/>
        </p:nvPicPr>
        <p:blipFill rotWithShape="1">
          <a:blip r:embed="rId6">
            <a:alphaModFix/>
          </a:blip>
          <a:srcRect b="19140" l="20645" r="38504" t="24827"/>
          <a:stretch/>
        </p:blipFill>
        <p:spPr>
          <a:xfrm>
            <a:off x="4497353" y="3031508"/>
            <a:ext cx="2112871" cy="1816683"/>
          </a:xfrm>
          <a:prstGeom prst="rect">
            <a:avLst/>
          </a:prstGeom>
          <a:noFill/>
          <a:ln>
            <a:noFill/>
          </a:ln>
        </p:spPr>
      </p:pic>
      <p:cxnSp>
        <p:nvCxnSpPr>
          <p:cNvPr id="475" name="Google Shape;475;p48"/>
          <p:cNvCxnSpPr/>
          <p:nvPr/>
        </p:nvCxnSpPr>
        <p:spPr>
          <a:xfrm>
            <a:off x="9943759" y="3754282"/>
            <a:ext cx="554100" cy="0"/>
          </a:xfrm>
          <a:prstGeom prst="straightConnector1">
            <a:avLst/>
          </a:prstGeom>
          <a:noFill/>
          <a:ln cap="flat" cmpd="sng" w="28575">
            <a:solidFill>
              <a:schemeClr val="dk2"/>
            </a:solidFill>
            <a:prstDash val="solid"/>
            <a:round/>
            <a:headEnd len="med" w="med" type="none"/>
            <a:tailEnd len="med" w="med" type="triangle"/>
          </a:ln>
        </p:spPr>
      </p:cxnSp>
      <p:sp>
        <p:nvSpPr>
          <p:cNvPr id="476" name="Google Shape;476;p48"/>
          <p:cNvSpPr txBox="1"/>
          <p:nvPr/>
        </p:nvSpPr>
        <p:spPr>
          <a:xfrm>
            <a:off x="4318970" y="4613169"/>
            <a:ext cx="2450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1200"/>
              <a:t>Beam field of view of the tumor</a:t>
            </a:r>
            <a:endParaRPr b="1" sz="1200"/>
          </a:p>
        </p:txBody>
      </p:sp>
      <p:pic>
        <p:nvPicPr>
          <p:cNvPr id="477" name="Google Shape;477;p48"/>
          <p:cNvPicPr preferRelativeResize="0"/>
          <p:nvPr/>
        </p:nvPicPr>
        <p:blipFill>
          <a:blip r:embed="rId7">
            <a:alphaModFix/>
          </a:blip>
          <a:stretch>
            <a:fillRect/>
          </a:stretch>
        </p:blipFill>
        <p:spPr>
          <a:xfrm>
            <a:off x="10700199" y="3052245"/>
            <a:ext cx="1612508" cy="1775201"/>
          </a:xfrm>
          <a:prstGeom prst="rect">
            <a:avLst/>
          </a:prstGeom>
          <a:noFill/>
          <a:ln>
            <a:noFill/>
          </a:ln>
        </p:spPr>
      </p:pic>
      <p:sp>
        <p:nvSpPr>
          <p:cNvPr id="478" name="Google Shape;478;p48"/>
          <p:cNvSpPr/>
          <p:nvPr/>
        </p:nvSpPr>
        <p:spPr>
          <a:xfrm>
            <a:off x="7294648" y="2948407"/>
            <a:ext cx="833700" cy="808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 name="Google Shape;479;p48"/>
          <p:cNvSpPr txBox="1"/>
          <p:nvPr/>
        </p:nvSpPr>
        <p:spPr>
          <a:xfrm>
            <a:off x="4202815" y="5459332"/>
            <a:ext cx="45921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300"/>
              <a:t>Workflow to build plan</a:t>
            </a:r>
            <a:endParaRPr b="1" sz="2300"/>
          </a:p>
        </p:txBody>
      </p:sp>
      <p:sp>
        <p:nvSpPr>
          <p:cNvPr id="480" name="Google Shape;480;p48"/>
          <p:cNvSpPr/>
          <p:nvPr/>
        </p:nvSpPr>
        <p:spPr>
          <a:xfrm>
            <a:off x="981075" y="2304275"/>
            <a:ext cx="12042300" cy="37281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pic>
        <p:nvPicPr>
          <p:cNvPr id="481" name="Google Shape;481;p48"/>
          <p:cNvPicPr preferRelativeResize="0"/>
          <p:nvPr/>
        </p:nvPicPr>
        <p:blipFill rotWithShape="1">
          <a:blip r:embed="rId8">
            <a:alphaModFix/>
          </a:blip>
          <a:srcRect b="0" l="0" r="0" t="0"/>
          <a:stretch/>
        </p:blipFill>
        <p:spPr>
          <a:xfrm>
            <a:off x="12666828" y="6342123"/>
            <a:ext cx="1735050" cy="6062150"/>
          </a:xfrm>
          <a:prstGeom prst="rect">
            <a:avLst/>
          </a:prstGeom>
          <a:noFill/>
          <a:ln>
            <a:noFill/>
          </a:ln>
        </p:spPr>
      </p:pic>
      <p:pic>
        <p:nvPicPr>
          <p:cNvPr id="482" name="Google Shape;482;p48"/>
          <p:cNvPicPr preferRelativeResize="0"/>
          <p:nvPr/>
        </p:nvPicPr>
        <p:blipFill rotWithShape="1">
          <a:blip r:embed="rId9">
            <a:alphaModFix/>
          </a:blip>
          <a:srcRect b="0" l="0" r="0" t="0"/>
          <a:stretch/>
        </p:blipFill>
        <p:spPr>
          <a:xfrm>
            <a:off x="5830737" y="6637836"/>
            <a:ext cx="6595487" cy="4992172"/>
          </a:xfrm>
          <a:prstGeom prst="rect">
            <a:avLst/>
          </a:prstGeom>
          <a:noFill/>
          <a:ln>
            <a:noFill/>
          </a:ln>
        </p:spPr>
      </p:pic>
      <p:pic>
        <p:nvPicPr>
          <p:cNvPr id="483" name="Google Shape;483;p48"/>
          <p:cNvPicPr preferRelativeResize="0"/>
          <p:nvPr/>
        </p:nvPicPr>
        <p:blipFill rotWithShape="1">
          <a:blip r:embed="rId10">
            <a:alphaModFix/>
          </a:blip>
          <a:srcRect b="14310" l="0" r="0" t="0"/>
          <a:stretch/>
        </p:blipFill>
        <p:spPr>
          <a:xfrm>
            <a:off x="485835" y="6656801"/>
            <a:ext cx="5277565" cy="4992173"/>
          </a:xfrm>
          <a:prstGeom prst="rect">
            <a:avLst/>
          </a:prstGeom>
          <a:noFill/>
          <a:ln>
            <a:noFill/>
          </a:ln>
        </p:spPr>
      </p:pic>
      <p:sp>
        <p:nvSpPr>
          <p:cNvPr id="484" name="Google Shape;484;p48"/>
          <p:cNvSpPr txBox="1"/>
          <p:nvPr/>
        </p:nvSpPr>
        <p:spPr>
          <a:xfrm>
            <a:off x="14485975" y="8713200"/>
            <a:ext cx="13218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24 Gy</a:t>
            </a:r>
            <a:endParaRPr sz="2700"/>
          </a:p>
        </p:txBody>
      </p:sp>
      <p:sp>
        <p:nvSpPr>
          <p:cNvPr id="485" name="Google Shape;485;p48"/>
          <p:cNvSpPr/>
          <p:nvPr/>
        </p:nvSpPr>
        <p:spPr>
          <a:xfrm>
            <a:off x="16114150" y="-116749"/>
            <a:ext cx="8269800" cy="47913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486" name="Google Shape;486;p48"/>
          <p:cNvSpPr txBox="1"/>
          <p:nvPr/>
        </p:nvSpPr>
        <p:spPr>
          <a:xfrm>
            <a:off x="14279425" y="9442725"/>
            <a:ext cx="17349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19.2</a:t>
            </a:r>
            <a:r>
              <a:rPr b="1" lang="it-IT" sz="2700"/>
              <a:t> Gy</a:t>
            </a:r>
            <a:endParaRPr sz="2700"/>
          </a:p>
        </p:txBody>
      </p:sp>
      <p:sp>
        <p:nvSpPr>
          <p:cNvPr id="487" name="Google Shape;487;p48"/>
          <p:cNvSpPr txBox="1"/>
          <p:nvPr/>
        </p:nvSpPr>
        <p:spPr>
          <a:xfrm>
            <a:off x="14279425" y="10172250"/>
            <a:ext cx="17349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14.4</a:t>
            </a:r>
            <a:r>
              <a:rPr b="1" lang="it-IT" sz="2700"/>
              <a:t> Gy</a:t>
            </a:r>
            <a:endParaRPr sz="2700"/>
          </a:p>
        </p:txBody>
      </p:sp>
      <p:sp>
        <p:nvSpPr>
          <p:cNvPr id="488" name="Google Shape;488;p48"/>
          <p:cNvSpPr txBox="1"/>
          <p:nvPr/>
        </p:nvSpPr>
        <p:spPr>
          <a:xfrm>
            <a:off x="14485975" y="10820450"/>
            <a:ext cx="17349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9.6</a:t>
            </a:r>
            <a:r>
              <a:rPr b="1" lang="it-IT" sz="2700"/>
              <a:t> Gy</a:t>
            </a:r>
            <a:endParaRPr sz="2700"/>
          </a:p>
        </p:txBody>
      </p:sp>
      <p:sp>
        <p:nvSpPr>
          <p:cNvPr id="489" name="Google Shape;489;p48"/>
          <p:cNvSpPr txBox="1"/>
          <p:nvPr/>
        </p:nvSpPr>
        <p:spPr>
          <a:xfrm>
            <a:off x="14485975" y="11549975"/>
            <a:ext cx="17349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4.8</a:t>
            </a:r>
            <a:r>
              <a:rPr b="1" lang="it-IT" sz="2700"/>
              <a:t> Gy</a:t>
            </a:r>
            <a:endParaRPr sz="2700"/>
          </a:p>
        </p:txBody>
      </p:sp>
      <p:sp>
        <p:nvSpPr>
          <p:cNvPr id="490" name="Google Shape;490;p48"/>
          <p:cNvSpPr txBox="1"/>
          <p:nvPr/>
        </p:nvSpPr>
        <p:spPr>
          <a:xfrm>
            <a:off x="14371525" y="8065000"/>
            <a:ext cx="15507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28.8 </a:t>
            </a:r>
            <a:r>
              <a:rPr b="1" lang="it-IT" sz="2700"/>
              <a:t>Gy</a:t>
            </a:r>
            <a:endParaRPr sz="2700"/>
          </a:p>
        </p:txBody>
      </p:sp>
      <p:sp>
        <p:nvSpPr>
          <p:cNvPr id="491" name="Google Shape;491;p48"/>
          <p:cNvSpPr txBox="1"/>
          <p:nvPr/>
        </p:nvSpPr>
        <p:spPr>
          <a:xfrm>
            <a:off x="14279425" y="7376138"/>
            <a:ext cx="15507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38.4</a:t>
            </a:r>
            <a:r>
              <a:rPr b="1" lang="it-IT" sz="2700"/>
              <a:t> Gy</a:t>
            </a:r>
            <a:endParaRPr sz="2700"/>
          </a:p>
        </p:txBody>
      </p:sp>
      <p:sp>
        <p:nvSpPr>
          <p:cNvPr id="492" name="Google Shape;492;p48"/>
          <p:cNvSpPr txBox="1"/>
          <p:nvPr/>
        </p:nvSpPr>
        <p:spPr>
          <a:xfrm>
            <a:off x="14371525" y="6687275"/>
            <a:ext cx="15507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t>48</a:t>
            </a:r>
            <a:r>
              <a:rPr b="1" lang="it-IT" sz="2700"/>
              <a:t> Gy</a:t>
            </a:r>
            <a:endParaRPr sz="2700"/>
          </a:p>
        </p:txBody>
      </p:sp>
      <p:pic>
        <p:nvPicPr>
          <p:cNvPr id="493" name="Google Shape;493;p48"/>
          <p:cNvPicPr preferRelativeResize="0"/>
          <p:nvPr/>
        </p:nvPicPr>
        <p:blipFill rotWithShape="1">
          <a:blip r:embed="rId11">
            <a:alphaModFix/>
          </a:blip>
          <a:srcRect b="0" l="0" r="0" t="0"/>
          <a:stretch/>
        </p:blipFill>
        <p:spPr>
          <a:xfrm>
            <a:off x="1146107" y="2554589"/>
            <a:ext cx="2897816" cy="2904772"/>
          </a:xfrm>
          <a:prstGeom prst="rect">
            <a:avLst/>
          </a:prstGeom>
          <a:noFill/>
          <a:ln>
            <a:noFill/>
          </a:ln>
        </p:spPr>
      </p:pic>
      <p:pic>
        <p:nvPicPr>
          <p:cNvPr id="494" name="Google Shape;494;p48"/>
          <p:cNvPicPr preferRelativeResize="0"/>
          <p:nvPr/>
        </p:nvPicPr>
        <p:blipFill rotWithShape="1">
          <a:blip r:embed="rId12">
            <a:alphaModFix/>
          </a:blip>
          <a:srcRect b="0" l="4260" r="0" t="0"/>
          <a:stretch/>
        </p:blipFill>
        <p:spPr>
          <a:xfrm>
            <a:off x="10645284" y="2813411"/>
            <a:ext cx="2112860" cy="2157038"/>
          </a:xfrm>
          <a:prstGeom prst="rect">
            <a:avLst/>
          </a:prstGeom>
          <a:noFill/>
          <a:ln>
            <a:noFill/>
          </a:ln>
        </p:spPr>
      </p:pic>
      <p:sp>
        <p:nvSpPr>
          <p:cNvPr id="495" name="Google Shape;495;p48"/>
          <p:cNvSpPr txBox="1"/>
          <p:nvPr/>
        </p:nvSpPr>
        <p:spPr>
          <a:xfrm>
            <a:off x="16255310" y="654304"/>
            <a:ext cx="8214000" cy="3612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a:t>
            </a:r>
            <a:r>
              <a:rPr b="0" i="0" lang="it-IT" sz="3400" u="none" cap="none" strike="noStrike">
                <a:solidFill>
                  <a:srgbClr val="FFFFFF"/>
                </a:solidFill>
                <a:latin typeface="Helvetica Neue"/>
                <a:ea typeface="Helvetica Neue"/>
                <a:cs typeface="Helvetica Neue"/>
                <a:sym typeface="Helvetica Neue"/>
              </a:rPr>
              <a:t> Prescription 12Gy x 4 fr =48Gy</a:t>
            </a:r>
            <a:endParaRPr sz="1200"/>
          </a:p>
          <a:p>
            <a:pPr indent="-749300" lvl="0" marL="762000" marR="0" rtl="0" algn="l">
              <a:lnSpc>
                <a:spcPct val="100000"/>
              </a:lnSpc>
              <a:spcBef>
                <a:spcPts val="0"/>
              </a:spcBef>
              <a:spcAft>
                <a:spcPts val="0"/>
              </a:spcAft>
              <a:buClr>
                <a:srgbClr val="FFFFFF"/>
              </a:buClr>
              <a:buSzPts val="4600"/>
              <a:buFont typeface="Helvetica Neue"/>
              <a:buChar char="๏"/>
            </a:pPr>
            <a:r>
              <a:rPr b="0" i="0" lang="it-IT" sz="3400" u="none" cap="none" strike="noStrike">
                <a:solidFill>
                  <a:srgbClr val="FFFFFF"/>
                </a:solidFill>
                <a:latin typeface="Helvetica Neue"/>
                <a:ea typeface="Helvetica Neue"/>
                <a:cs typeface="Helvetica Neue"/>
                <a:sym typeface="Helvetica Neue"/>
              </a:rPr>
              <a:t>Ribs Constraints: Dmax 43 Gy</a:t>
            </a:r>
            <a:endParaRPr b="0" i="0" sz="3400" u="none" cap="none" strike="noStrike">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Spinal cord Constraints: Dmax 23 Gy </a:t>
            </a:r>
            <a:endParaRPr sz="1200"/>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sp>
        <p:nvSpPr>
          <p:cNvPr id="496" name="Google Shape;496;p48"/>
          <p:cNvSpPr txBox="1"/>
          <p:nvPr/>
        </p:nvSpPr>
        <p:spPr>
          <a:xfrm>
            <a:off x="16538400" y="6142350"/>
            <a:ext cx="72291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300"/>
              <a:t>T</a:t>
            </a:r>
            <a:r>
              <a:rPr lang="it-IT" sz="3300"/>
              <a:t>he plan was built and optimized so that the 50% prescription isodose was all contained within a maximum area of 2 cm from the tumor.</a:t>
            </a:r>
            <a:endParaRPr sz="3300"/>
          </a:p>
          <a:p>
            <a:pPr indent="0" lvl="0" marL="0" rtl="0" algn="l">
              <a:spcBef>
                <a:spcPts val="0"/>
              </a:spcBef>
              <a:spcAft>
                <a:spcPts val="0"/>
              </a:spcAft>
              <a:buNone/>
            </a:pPr>
            <a:r>
              <a:rPr lang="it-IT" sz="3300"/>
              <a:t>Respecting constraints and trying to give less dose to the lungs and also the directions of the beams avoid the spinal cord.</a:t>
            </a:r>
            <a:endParaRPr sz="1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2"/>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02" name="Google Shape;502;p52"/>
          <p:cNvSpPr txBox="1"/>
          <p:nvPr>
            <p:ph type="title"/>
          </p:nvPr>
        </p:nvSpPr>
        <p:spPr>
          <a:xfrm>
            <a:off x="282325" y="258025"/>
            <a:ext cx="236430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7650"/>
              <a:buFont typeface="Helvetica Neue"/>
              <a:buNone/>
            </a:pPr>
            <a:r>
              <a:rPr b="1" i="0" lang="it-IT" sz="5550" u="none" cap="none" strike="noStrike">
                <a:solidFill>
                  <a:srgbClr val="235764"/>
                </a:solidFill>
                <a:latin typeface="Helvetica Neue"/>
                <a:ea typeface="Helvetica Neue"/>
                <a:cs typeface="Helvetica Neue"/>
                <a:sym typeface="Helvetica Neue"/>
              </a:rPr>
              <a:t>DVH RESULTS </a:t>
            </a:r>
            <a:endParaRPr b="1" i="0" sz="5550" u="none" cap="none" strike="noStrike">
              <a:solidFill>
                <a:srgbClr val="235764"/>
              </a:solidFill>
              <a:latin typeface="Helvetica Neue"/>
              <a:ea typeface="Helvetica Neue"/>
              <a:cs typeface="Helvetica Neue"/>
              <a:sym typeface="Helvetica Neue"/>
            </a:endParaRPr>
          </a:p>
          <a:p>
            <a:pPr indent="0" lvl="0" marL="0" rtl="0" algn="ctr">
              <a:lnSpc>
                <a:spcPct val="80000"/>
              </a:lnSpc>
              <a:spcBef>
                <a:spcPts val="0"/>
              </a:spcBef>
              <a:spcAft>
                <a:spcPts val="0"/>
              </a:spcAft>
              <a:buClr>
                <a:srgbClr val="235764"/>
              </a:buClr>
              <a:buSzPts val="7650"/>
              <a:buFont typeface="Helvetica Neue"/>
              <a:buNone/>
            </a:pPr>
            <a:r>
              <a:rPr b="1" i="0" lang="it-IT" sz="5550" u="none" cap="none" strike="noStrike">
                <a:solidFill>
                  <a:srgbClr val="235764"/>
                </a:solidFill>
                <a:latin typeface="Helvetica Neue"/>
                <a:ea typeface="Helvetica Neue"/>
                <a:cs typeface="Helvetica Neue"/>
                <a:sym typeface="Helvetica Neue"/>
              </a:rPr>
              <a:t>VMAT, VHEE and VHEE FLASH</a:t>
            </a:r>
            <a:endParaRPr b="1" i="0" sz="5550" u="none" cap="none" strike="noStrike">
              <a:solidFill>
                <a:srgbClr val="235764"/>
              </a:solidFill>
              <a:latin typeface="Helvetica Neue"/>
              <a:ea typeface="Helvetica Neue"/>
              <a:cs typeface="Helvetica Neue"/>
              <a:sym typeface="Helvetica Neue"/>
            </a:endParaRPr>
          </a:p>
        </p:txBody>
      </p:sp>
      <p:sp>
        <p:nvSpPr>
          <p:cNvPr id="503" name="Google Shape;503;p52"/>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04" name="Google Shape;504;p52"/>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05" name="Google Shape;505;p52"/>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06" name="Google Shape;506;p52"/>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507" name="Google Shape;507;p52"/>
          <p:cNvPicPr preferRelativeResize="0"/>
          <p:nvPr/>
        </p:nvPicPr>
        <p:blipFill rotWithShape="1">
          <a:blip r:embed="rId4">
            <a:alphaModFix/>
          </a:blip>
          <a:srcRect b="0" l="4260" r="0" t="0"/>
          <a:stretch/>
        </p:blipFill>
        <p:spPr>
          <a:xfrm>
            <a:off x="-151075" y="2046075"/>
            <a:ext cx="11491100" cy="10522474"/>
          </a:xfrm>
          <a:prstGeom prst="rect">
            <a:avLst/>
          </a:prstGeom>
          <a:noFill/>
          <a:ln>
            <a:noFill/>
          </a:ln>
        </p:spPr>
      </p:pic>
      <p:sp>
        <p:nvSpPr>
          <p:cNvPr id="508" name="Google Shape;508;p52"/>
          <p:cNvSpPr txBox="1"/>
          <p:nvPr/>
        </p:nvSpPr>
        <p:spPr>
          <a:xfrm>
            <a:off x="10172000" y="4381300"/>
            <a:ext cx="59994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The DVH shows that the dose per single organ compared in the 3 treatment cases (VMAT, VHEE and VHEE FLASH) is comparable and thus that all 3 plans for this case are approvable because international constraints are met.</a:t>
            </a:r>
            <a:endParaRPr sz="3000"/>
          </a:p>
        </p:txBody>
      </p:sp>
      <p:graphicFrame>
        <p:nvGraphicFramePr>
          <p:cNvPr id="509" name="Google Shape;509;p52"/>
          <p:cNvGraphicFramePr/>
          <p:nvPr/>
        </p:nvGraphicFramePr>
        <p:xfrm>
          <a:off x="16506975" y="2409125"/>
          <a:ext cx="3000000" cy="3000000"/>
        </p:xfrm>
        <a:graphic>
          <a:graphicData uri="http://schemas.openxmlformats.org/drawingml/2006/table">
            <a:tbl>
              <a:tblPr>
                <a:noFill/>
                <a:tableStyleId>{91132F68-AF71-4B8C-B4CE-252995BA890B}</a:tableStyleId>
              </a:tblPr>
              <a:tblGrid>
                <a:gridCol w="1454875"/>
                <a:gridCol w="2175125"/>
                <a:gridCol w="1224400"/>
                <a:gridCol w="1282025"/>
                <a:gridCol w="1282025"/>
              </a:tblGrid>
              <a:tr h="71070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Organ</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Constraint</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VMAT</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VHEE</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VHEE FLASH FMF 0.8</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Tumor (PTV)</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V100%&gt;95%</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125%</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99.</a:t>
                      </a:r>
                      <a:r>
                        <a:rPr lang="it-IT" sz="2100">
                          <a:latin typeface="Calibri"/>
                          <a:ea typeface="Calibri"/>
                          <a:cs typeface="Calibri"/>
                          <a:sym typeface="Calibri"/>
                        </a:rPr>
                        <a:t>87</a:t>
                      </a:r>
                      <a:r>
                        <a:rPr lang="it-IT" sz="2100">
                          <a:latin typeface="Calibri"/>
                          <a:ea typeface="Calibri"/>
                          <a:cs typeface="Calibri"/>
                          <a:sym typeface="Calibri"/>
                        </a:rPr>
                        <a:t>%</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0.002%</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99.79</a:t>
                      </a:r>
                      <a:r>
                        <a:rPr lang="it-IT" sz="2100">
                          <a:latin typeface="Calibri"/>
                          <a:ea typeface="Calibri"/>
                          <a:cs typeface="Calibri"/>
                          <a:sym typeface="Calibri"/>
                        </a:rPr>
                        <a:t>%</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0.2%</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99.19%</a:t>
                      </a:r>
                      <a:endParaRPr sz="2100">
                        <a:latin typeface="Calibri"/>
                        <a:ea typeface="Calibri"/>
                        <a:cs typeface="Calibri"/>
                        <a:sym typeface="Calibri"/>
                      </a:endParaRPr>
                    </a:p>
                    <a:p>
                      <a:pPr indent="0" lvl="0" marL="0" rtl="0" algn="ctr">
                        <a:lnSpc>
                          <a:spcPct val="115000"/>
                        </a:lnSpc>
                        <a:spcBef>
                          <a:spcPts val="0"/>
                        </a:spcBef>
                        <a:spcAft>
                          <a:spcPts val="0"/>
                        </a:spcAft>
                        <a:buNone/>
                      </a:pPr>
                      <a:r>
                        <a:rPr lang="it-IT" sz="2100">
                          <a:latin typeface="Calibri"/>
                          <a:ea typeface="Calibri"/>
                          <a:cs typeface="Calibri"/>
                          <a:sym typeface="Calibri"/>
                        </a:rPr>
                        <a:t>0.2%</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779975">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Bronchial</a:t>
                      </a:r>
                      <a:r>
                        <a:rPr b="1" lang="it-IT" sz="2100">
                          <a:latin typeface="Calibri"/>
                          <a:ea typeface="Calibri"/>
                          <a:cs typeface="Calibri"/>
                          <a:sym typeface="Calibri"/>
                        </a:rPr>
                        <a:t> Tree</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30 Gy (mandatory)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14.1</a:t>
                      </a:r>
                      <a:r>
                        <a:rPr lang="it-IT" sz="2100">
                          <a:latin typeface="Calibri"/>
                          <a:ea typeface="Calibri"/>
                          <a:cs typeface="Calibri"/>
                          <a:sym typeface="Calibri"/>
                        </a:rPr>
                        <a:t>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6.2</a:t>
                      </a:r>
                      <a:r>
                        <a:rPr lang="it-IT" sz="2100">
                          <a:latin typeface="Calibri"/>
                          <a:ea typeface="Calibri"/>
                          <a:cs typeface="Calibri"/>
                          <a:sym typeface="Calibri"/>
                        </a:rPr>
                        <a:t>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6.01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00425">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Ribs</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40 Gy </a:t>
                      </a:r>
                      <a:r>
                        <a:rPr b="1" lang="it-IT" sz="1900">
                          <a:latin typeface="Calibri"/>
                          <a:ea typeface="Calibri"/>
                          <a:cs typeface="Calibri"/>
                          <a:sym typeface="Calibri"/>
                        </a:rPr>
                        <a:t>(optimal)</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32.2 </a:t>
                      </a:r>
                      <a:r>
                        <a:rPr lang="it-IT" sz="2100">
                          <a:latin typeface="Calibri"/>
                          <a:ea typeface="Calibri"/>
                          <a:cs typeface="Calibri"/>
                          <a:sym typeface="Calibri"/>
                        </a:rPr>
                        <a:t>Gy</a:t>
                      </a:r>
                      <a:endParaRPr sz="2100">
                        <a:latin typeface="Calibri"/>
                        <a:ea typeface="Calibri"/>
                        <a:cs typeface="Calibri"/>
                        <a:sym typeface="Calibri"/>
                      </a:endParaRPr>
                    </a:p>
                    <a:p>
                      <a:pPr indent="0" lvl="0" marL="0" rtl="0" algn="ctr">
                        <a:lnSpc>
                          <a:spcPct val="115000"/>
                        </a:lnSpc>
                        <a:spcBef>
                          <a:spcPts val="0"/>
                        </a:spcBef>
                        <a:spcAft>
                          <a:spcPts val="0"/>
                        </a:spcAft>
                        <a:buNone/>
                      </a:pPr>
                      <a:r>
                        <a:t/>
                      </a:r>
                      <a:endParaRPr sz="2100">
                        <a:latin typeface="Calibri"/>
                        <a:ea typeface="Calibri"/>
                        <a:cs typeface="Calibri"/>
                        <a:sym typeface="Calibri"/>
                      </a:endParaRPr>
                    </a:p>
                    <a:p>
                      <a:pPr indent="0" lvl="0" marL="0" rtl="0" algn="ctr">
                        <a:lnSpc>
                          <a:spcPct val="115000"/>
                        </a:lnSpc>
                        <a:spcBef>
                          <a:spcPts val="0"/>
                        </a:spcBef>
                        <a:spcAft>
                          <a:spcPts val="0"/>
                        </a:spcAft>
                        <a:buNone/>
                      </a:pPr>
                      <a:r>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41.2 </a:t>
                      </a:r>
                      <a:r>
                        <a:rPr lang="it-IT" sz="2100">
                          <a:latin typeface="Calibri"/>
                          <a:ea typeface="Calibri"/>
                          <a:cs typeface="Calibri"/>
                          <a:sym typeface="Calibri"/>
                        </a:rPr>
                        <a:t>Gy</a:t>
                      </a:r>
                      <a:endParaRPr sz="2100">
                        <a:latin typeface="Calibri"/>
                        <a:ea typeface="Calibri"/>
                        <a:cs typeface="Calibri"/>
                        <a:sym typeface="Calibri"/>
                      </a:endParaRPr>
                    </a:p>
                    <a:p>
                      <a:pPr indent="0" lvl="0" marL="0" rtl="0" algn="ctr">
                        <a:lnSpc>
                          <a:spcPct val="115000"/>
                        </a:lnSpc>
                        <a:spcBef>
                          <a:spcPts val="0"/>
                        </a:spcBef>
                        <a:spcAft>
                          <a:spcPts val="0"/>
                        </a:spcAft>
                        <a:buNone/>
                      </a:pPr>
                      <a:r>
                        <a:t/>
                      </a:r>
                      <a:endParaRPr sz="2100">
                        <a:latin typeface="Calibri"/>
                        <a:ea typeface="Calibri"/>
                        <a:cs typeface="Calibri"/>
                        <a:sym typeface="Calibri"/>
                      </a:endParaRPr>
                    </a:p>
                    <a:p>
                      <a:pPr indent="0" lvl="0" marL="0" rtl="0" algn="ctr">
                        <a:lnSpc>
                          <a:spcPct val="115000"/>
                        </a:lnSpc>
                        <a:spcBef>
                          <a:spcPts val="0"/>
                        </a:spcBef>
                        <a:spcAft>
                          <a:spcPts val="0"/>
                        </a:spcAft>
                        <a:buNone/>
                      </a:pPr>
                      <a:r>
                        <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37.6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Spinal Cord</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 </a:t>
                      </a:r>
                      <a:r>
                        <a:rPr b="1" lang="it-IT" sz="2100">
                          <a:latin typeface="Calibri"/>
                          <a:ea typeface="Calibri"/>
                          <a:cs typeface="Calibri"/>
                          <a:sym typeface="Calibri"/>
                        </a:rPr>
                        <a:t>&lt; 23 Gy (mandatory)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11.3</a:t>
                      </a:r>
                      <a:r>
                        <a:rPr lang="it-IT" sz="2100">
                          <a:latin typeface="Calibri"/>
                          <a:ea typeface="Calibri"/>
                          <a:cs typeface="Calibri"/>
                          <a:sym typeface="Calibri"/>
                        </a:rPr>
                        <a:t>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16.6 </a:t>
                      </a:r>
                      <a:r>
                        <a:rPr lang="it-IT" sz="2100">
                          <a:latin typeface="Calibri"/>
                          <a:ea typeface="Calibri"/>
                          <a:cs typeface="Calibri"/>
                          <a:sym typeface="Calibri"/>
                        </a:rPr>
                        <a:t>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15.5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574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Heart</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D</a:t>
                      </a:r>
                      <a:r>
                        <a:rPr b="1" baseline="-25000" lang="it-IT" sz="3000">
                          <a:latin typeface="Calibri"/>
                          <a:ea typeface="Calibri"/>
                          <a:cs typeface="Calibri"/>
                          <a:sym typeface="Calibri"/>
                        </a:rPr>
                        <a:t>max</a:t>
                      </a:r>
                      <a:r>
                        <a:rPr b="1" lang="it-IT" sz="2100">
                          <a:latin typeface="Calibri"/>
                          <a:ea typeface="Calibri"/>
                          <a:cs typeface="Calibri"/>
                          <a:sym typeface="Calibri"/>
                        </a:rPr>
                        <a:t>&lt;26 Gy</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(mandatory)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6.7</a:t>
                      </a:r>
                      <a:r>
                        <a:rPr lang="it-IT" sz="2100">
                          <a:latin typeface="Calibri"/>
                          <a:ea typeface="Calibri"/>
                          <a:cs typeface="Calibri"/>
                          <a:sym typeface="Calibri"/>
                        </a:rPr>
                        <a:t>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14.6 </a:t>
                      </a:r>
                      <a:r>
                        <a:rPr lang="it-IT" sz="2100">
                          <a:latin typeface="Calibri"/>
                          <a:ea typeface="Calibri"/>
                          <a:cs typeface="Calibri"/>
                          <a:sym typeface="Calibri"/>
                        </a:rPr>
                        <a:t>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13.5 Gy</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371150">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Lungs - tumor</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it-IT" sz="2100">
                          <a:latin typeface="Calibri"/>
                          <a:ea typeface="Calibri"/>
                          <a:cs typeface="Calibri"/>
                          <a:sym typeface="Calibri"/>
                        </a:rPr>
                        <a:t>V20(Gy)&lt; 15%</a:t>
                      </a:r>
                      <a:endParaRPr b="1" sz="2100">
                        <a:latin typeface="Calibri"/>
                        <a:ea typeface="Calibri"/>
                        <a:cs typeface="Calibri"/>
                        <a:sym typeface="Calibri"/>
                      </a:endParaRPr>
                    </a:p>
                    <a:p>
                      <a:pPr indent="0" lvl="0" marL="0" rtl="0" algn="ctr">
                        <a:lnSpc>
                          <a:spcPct val="115000"/>
                        </a:lnSpc>
                        <a:spcBef>
                          <a:spcPts val="0"/>
                        </a:spcBef>
                        <a:spcAft>
                          <a:spcPts val="0"/>
                        </a:spcAft>
                        <a:buNone/>
                      </a:pPr>
                      <a:r>
                        <a:rPr b="1" lang="it-IT" sz="2100">
                          <a:latin typeface="Calibri"/>
                          <a:ea typeface="Calibri"/>
                          <a:cs typeface="Calibri"/>
                          <a:sym typeface="Calibri"/>
                        </a:rPr>
                        <a:t>(mandatory)</a:t>
                      </a:r>
                      <a:endParaRPr b="1"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1.12%</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1.7%</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it-IT" sz="2100">
                          <a:latin typeface="Calibri"/>
                          <a:ea typeface="Calibri"/>
                          <a:cs typeface="Calibri"/>
                          <a:sym typeface="Calibri"/>
                        </a:rPr>
                        <a:t>1.5%</a:t>
                      </a:r>
                      <a:endParaRPr sz="2100">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b49cfd2104_0_259"/>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15" name="Google Shape;515;g2b49cfd2104_0_259"/>
          <p:cNvSpPr txBox="1"/>
          <p:nvPr>
            <p:ph type="title"/>
          </p:nvPr>
        </p:nvSpPr>
        <p:spPr>
          <a:xfrm>
            <a:off x="282325" y="258025"/>
            <a:ext cx="236430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7650"/>
              <a:buFont typeface="Helvetica Neue"/>
              <a:buNone/>
            </a:pPr>
            <a:r>
              <a:rPr b="1" i="0" lang="it-IT" sz="5550" u="none" cap="none" strike="noStrike">
                <a:solidFill>
                  <a:srgbClr val="235764"/>
                </a:solidFill>
                <a:latin typeface="Helvetica Neue"/>
                <a:ea typeface="Helvetica Neue"/>
                <a:cs typeface="Helvetica Neue"/>
                <a:sym typeface="Helvetica Neue"/>
              </a:rPr>
              <a:t>DVH RESULTS </a:t>
            </a:r>
            <a:endParaRPr b="1" i="0" sz="5550" u="none" cap="none" strike="noStrike">
              <a:solidFill>
                <a:srgbClr val="235764"/>
              </a:solidFill>
              <a:latin typeface="Helvetica Neue"/>
              <a:ea typeface="Helvetica Neue"/>
              <a:cs typeface="Helvetica Neue"/>
              <a:sym typeface="Helvetica Neue"/>
            </a:endParaRPr>
          </a:p>
          <a:p>
            <a:pPr indent="0" lvl="0" marL="0" rtl="0" algn="ctr">
              <a:lnSpc>
                <a:spcPct val="80000"/>
              </a:lnSpc>
              <a:spcBef>
                <a:spcPts val="0"/>
              </a:spcBef>
              <a:spcAft>
                <a:spcPts val="0"/>
              </a:spcAft>
              <a:buClr>
                <a:srgbClr val="235764"/>
              </a:buClr>
              <a:buSzPts val="7650"/>
              <a:buFont typeface="Helvetica Neue"/>
              <a:buNone/>
            </a:pPr>
            <a:r>
              <a:rPr lang="it-IT" sz="5550">
                <a:solidFill>
                  <a:srgbClr val="235764"/>
                </a:solidFill>
              </a:rPr>
              <a:t>Don’t show the real Toxicity for the lungs </a:t>
            </a:r>
            <a:endParaRPr b="1" i="0" sz="5550" u="none" cap="none" strike="noStrike">
              <a:solidFill>
                <a:srgbClr val="235764"/>
              </a:solidFill>
              <a:latin typeface="Helvetica Neue"/>
              <a:ea typeface="Helvetica Neue"/>
              <a:cs typeface="Helvetica Neue"/>
              <a:sym typeface="Helvetica Neue"/>
            </a:endParaRPr>
          </a:p>
        </p:txBody>
      </p:sp>
      <p:sp>
        <p:nvSpPr>
          <p:cNvPr id="516" name="Google Shape;516;g2b49cfd2104_0_259"/>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17" name="Google Shape;517;g2b49cfd2104_0_259"/>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18" name="Google Shape;518;g2b49cfd2104_0_25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19" name="Google Shape;519;g2b49cfd2104_0_259"/>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520" name="Google Shape;520;g2b49cfd2104_0_259"/>
          <p:cNvPicPr preferRelativeResize="0"/>
          <p:nvPr/>
        </p:nvPicPr>
        <p:blipFill rotWithShape="1">
          <a:blip r:embed="rId4">
            <a:alphaModFix/>
          </a:blip>
          <a:srcRect b="0" l="50000" r="0" t="49264"/>
          <a:stretch/>
        </p:blipFill>
        <p:spPr>
          <a:xfrm>
            <a:off x="2295737" y="7168838"/>
            <a:ext cx="5626224" cy="4299626"/>
          </a:xfrm>
          <a:prstGeom prst="rect">
            <a:avLst/>
          </a:prstGeom>
          <a:noFill/>
          <a:ln>
            <a:noFill/>
          </a:ln>
        </p:spPr>
      </p:pic>
      <p:sp>
        <p:nvSpPr>
          <p:cNvPr id="521" name="Google Shape;521;g2b49cfd2104_0_259"/>
          <p:cNvSpPr txBox="1"/>
          <p:nvPr/>
        </p:nvSpPr>
        <p:spPr>
          <a:xfrm>
            <a:off x="10284775" y="5374875"/>
            <a:ext cx="13485300" cy="5305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sz="3600">
              <a:solidFill>
                <a:srgbClr val="151515"/>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151515"/>
              </a:buClr>
              <a:buSzPts val="3600"/>
              <a:buFont typeface="Helvetica Neue"/>
              <a:buChar char="๏"/>
            </a:pPr>
            <a:r>
              <a:rPr b="1" lang="it-IT" sz="3600">
                <a:solidFill>
                  <a:srgbClr val="151515"/>
                </a:solidFill>
                <a:latin typeface="Helvetica Neue"/>
                <a:ea typeface="Helvetica Neue"/>
                <a:cs typeface="Helvetica Neue"/>
                <a:sym typeface="Helvetica Neue"/>
              </a:rPr>
              <a:t>To evaluate the possible FLASH benefit, dose calculation is not sufficient, one needs the prediction of biological damage in various scenarios.</a:t>
            </a:r>
            <a:endParaRPr b="1" sz="3600">
              <a:solidFill>
                <a:srgbClr val="151515"/>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sz="3600">
              <a:solidFill>
                <a:srgbClr val="151515"/>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151515"/>
              </a:buClr>
              <a:buSzPts val="3600"/>
              <a:buFont typeface="Helvetica Neue"/>
              <a:buChar char="๏"/>
            </a:pPr>
            <a:r>
              <a:rPr b="1" lang="it-IT" sz="3600">
                <a:solidFill>
                  <a:srgbClr val="151515"/>
                </a:solidFill>
                <a:latin typeface="Helvetica Neue"/>
                <a:ea typeface="Helvetica Neue"/>
                <a:cs typeface="Helvetica Neue"/>
                <a:sym typeface="Helvetica Neue"/>
              </a:rPr>
              <a:t>Biological damage in the case of the lung are fibrosis and pneumonia, so I studied these effects according to the dose and the fractionation used.</a:t>
            </a:r>
            <a:endParaRPr b="1" sz="3600">
              <a:solidFill>
                <a:srgbClr val="151515"/>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sng" cap="none" strike="noStrike">
              <a:solidFill>
                <a:srgbClr val="151515"/>
              </a:solidFill>
              <a:latin typeface="Helvetica Neue"/>
              <a:ea typeface="Helvetica Neue"/>
              <a:cs typeface="Helvetica Neue"/>
              <a:sym typeface="Helvetica Neue"/>
            </a:endParaRPr>
          </a:p>
        </p:txBody>
      </p:sp>
      <p:sp>
        <p:nvSpPr>
          <p:cNvPr id="522" name="Google Shape;522;g2b49cfd2104_0_259"/>
          <p:cNvSpPr txBox="1"/>
          <p:nvPr/>
        </p:nvSpPr>
        <p:spPr>
          <a:xfrm>
            <a:off x="10633075" y="2581950"/>
            <a:ext cx="13137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Although the 3 treatment plans are all acceptable as dose to healthy organs and as dose coverage of the tumor, the dose distribution does not provide direct access to the advantages that FLASH may imply in this type of treatment</a:t>
            </a:r>
            <a:endParaRPr sz="3000"/>
          </a:p>
        </p:txBody>
      </p:sp>
      <p:pic>
        <p:nvPicPr>
          <p:cNvPr id="523" name="Google Shape;523;g2b49cfd2104_0_259"/>
          <p:cNvPicPr preferRelativeResize="0"/>
          <p:nvPr/>
        </p:nvPicPr>
        <p:blipFill>
          <a:blip r:embed="rId5">
            <a:alphaModFix/>
          </a:blip>
          <a:stretch>
            <a:fillRect/>
          </a:stretch>
        </p:blipFill>
        <p:spPr>
          <a:xfrm>
            <a:off x="2108663" y="2581949"/>
            <a:ext cx="6000350" cy="3691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b1c72908eb_0_0"/>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29" name="Google Shape;529;g2b1c72908eb_0_0"/>
          <p:cNvSpPr txBox="1"/>
          <p:nvPr>
            <p:ph type="title"/>
          </p:nvPr>
        </p:nvSpPr>
        <p:spPr>
          <a:xfrm>
            <a:off x="282324" y="258030"/>
            <a:ext cx="158319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530" name="Google Shape;530;g2b1c72908eb_0_0"/>
          <p:cNvSpPr/>
          <p:nvPr/>
        </p:nvSpPr>
        <p:spPr>
          <a:xfrm>
            <a:off x="-200025" y="1"/>
            <a:ext cx="24584100" cy="14259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600"/>
              <a:buFont typeface="Helvetica Neue"/>
              <a:buNone/>
            </a:pPr>
            <a:r>
              <a:rPr b="1" lang="it-IT" sz="6600">
                <a:solidFill>
                  <a:srgbClr val="FFFFFF"/>
                </a:solidFill>
                <a:latin typeface="Helvetica Neue"/>
                <a:ea typeface="Helvetica Neue"/>
                <a:cs typeface="Helvetica Neue"/>
                <a:sym typeface="Helvetica Neue"/>
              </a:rPr>
              <a:t>FROM DOSE TO BIOLOGICAL </a:t>
            </a:r>
            <a:r>
              <a:rPr b="1" lang="it-IT" sz="6600">
                <a:solidFill>
                  <a:srgbClr val="FFFFFF"/>
                </a:solidFill>
                <a:latin typeface="Helvetica Neue"/>
                <a:ea typeface="Helvetica Neue"/>
                <a:cs typeface="Helvetica Neue"/>
                <a:sym typeface="Helvetica Neue"/>
              </a:rPr>
              <a:t>DAMAGE</a:t>
            </a:r>
            <a:endParaRPr b="1" sz="6600">
              <a:solidFill>
                <a:srgbClr val="FFFFFF"/>
              </a:solidFill>
              <a:latin typeface="Helvetica Neue"/>
              <a:ea typeface="Helvetica Neue"/>
              <a:cs typeface="Helvetica Neue"/>
              <a:sym typeface="Helvetica Neue"/>
            </a:endParaRPr>
          </a:p>
        </p:txBody>
      </p:sp>
      <p:sp>
        <p:nvSpPr>
          <p:cNvPr id="531" name="Google Shape;531;g2b1c72908eb_0_0"/>
          <p:cNvSpPr txBox="1"/>
          <p:nvPr>
            <p:ph idx="12" type="sldNum"/>
          </p:nvPr>
        </p:nvSpPr>
        <p:spPr>
          <a:xfrm>
            <a:off x="23693718" y="13228686"/>
            <a:ext cx="5355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1"/>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37" name="Google Shape;537;p61"/>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38" name="Google Shape;538;p61"/>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39" name="Google Shape;539;p61"/>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40" name="Google Shape;540;p61"/>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41" name="Google Shape;541;p61"/>
          <p:cNvSpPr txBox="1"/>
          <p:nvPr/>
        </p:nvSpPr>
        <p:spPr>
          <a:xfrm>
            <a:off x="1738082" y="419898"/>
            <a:ext cx="220314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9189"/>
              <a:buFont typeface="Helvetica Neue"/>
              <a:buNone/>
            </a:pPr>
            <a:r>
              <a:rPr b="1" lang="it-IT" sz="8500">
                <a:solidFill>
                  <a:srgbClr val="235764"/>
                </a:solidFill>
                <a:latin typeface="Helvetica Neue"/>
                <a:ea typeface="Helvetica Neue"/>
                <a:cs typeface="Helvetica Neue"/>
                <a:sym typeface="Helvetica Neue"/>
              </a:rPr>
              <a:t>Linear quadratic radiobiological model</a:t>
            </a:r>
            <a:endParaRPr/>
          </a:p>
        </p:txBody>
      </p:sp>
      <p:sp>
        <p:nvSpPr>
          <p:cNvPr id="542" name="Google Shape;542;p6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3" name="Google Shape;543;p61"/>
          <p:cNvSpPr txBox="1"/>
          <p:nvPr/>
        </p:nvSpPr>
        <p:spPr>
          <a:xfrm>
            <a:off x="15123225" y="4714750"/>
            <a:ext cx="8934000" cy="3796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t/>
            </a:r>
            <a:endParaRPr b="0" i="0" sz="1400"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1" lang="it-IT" sz="3600">
                <a:solidFill>
                  <a:srgbClr val="151515"/>
                </a:solidFill>
                <a:latin typeface="Helvetica Neue"/>
                <a:ea typeface="Helvetica Neue"/>
                <a:cs typeface="Helvetica Neue"/>
                <a:sym typeface="Helvetica Neue"/>
              </a:rPr>
              <a:t>S = Cell survival fraction</a:t>
            </a:r>
            <a:endParaRPr b="1" sz="36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3600">
                <a:solidFill>
                  <a:srgbClr val="151515"/>
                </a:solidFill>
                <a:latin typeface="Helvetica Neue"/>
                <a:ea typeface="Helvetica Neue"/>
                <a:cs typeface="Helvetica Neue"/>
                <a:sym typeface="Helvetica Neue"/>
              </a:rPr>
              <a:t>d</a:t>
            </a:r>
            <a:r>
              <a:rPr b="1" lang="it-IT" sz="2000">
                <a:solidFill>
                  <a:srgbClr val="151515"/>
                </a:solidFill>
                <a:latin typeface="Helvetica Neue"/>
                <a:ea typeface="Helvetica Neue"/>
                <a:cs typeface="Helvetica Neue"/>
                <a:sym typeface="Helvetica Neue"/>
              </a:rPr>
              <a:t>1 </a:t>
            </a:r>
            <a:r>
              <a:rPr b="1" lang="it-IT" sz="3600">
                <a:solidFill>
                  <a:srgbClr val="151515"/>
                </a:solidFill>
                <a:latin typeface="Helvetica Neue"/>
                <a:ea typeface="Helvetica Neue"/>
                <a:cs typeface="Helvetica Neue"/>
                <a:sym typeface="Helvetica Neue"/>
              </a:rPr>
              <a:t>= dose per fraction</a:t>
            </a:r>
            <a:endParaRPr b="1" sz="36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3600">
                <a:solidFill>
                  <a:srgbClr val="151515"/>
                </a:solidFill>
                <a:latin typeface="Helvetica Neue"/>
                <a:ea typeface="Helvetica Neue"/>
                <a:cs typeface="Helvetica Neue"/>
                <a:sym typeface="Helvetica Neue"/>
              </a:rPr>
              <a:t>n</a:t>
            </a:r>
            <a:r>
              <a:rPr b="1" lang="it-IT" sz="2000">
                <a:solidFill>
                  <a:srgbClr val="151515"/>
                </a:solidFill>
                <a:latin typeface="Helvetica Neue"/>
                <a:ea typeface="Helvetica Neue"/>
                <a:cs typeface="Helvetica Neue"/>
                <a:sym typeface="Helvetica Neue"/>
              </a:rPr>
              <a:t>1 </a:t>
            </a:r>
            <a:r>
              <a:rPr b="1" lang="it-IT" sz="3600">
                <a:solidFill>
                  <a:srgbClr val="151515"/>
                </a:solidFill>
                <a:latin typeface="Helvetica Neue"/>
                <a:ea typeface="Helvetica Neue"/>
                <a:cs typeface="Helvetica Neue"/>
                <a:sym typeface="Helvetica Neue"/>
              </a:rPr>
              <a:t>= number of fractions</a:t>
            </a:r>
            <a:endParaRPr b="1" sz="36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3100">
                <a:solidFill>
                  <a:srgbClr val="151515"/>
                </a:solidFill>
                <a:latin typeface="Helvetica Neue"/>
                <a:ea typeface="Helvetica Neue"/>
                <a:cs typeface="Helvetica Neue"/>
                <a:sym typeface="Helvetica Neue"/>
              </a:rPr>
              <a:t>α</a:t>
            </a:r>
            <a:r>
              <a:rPr b="1" lang="it-IT" sz="2700">
                <a:solidFill>
                  <a:srgbClr val="151515"/>
                </a:solidFill>
                <a:latin typeface="Helvetica Neue"/>
                <a:ea typeface="Helvetica Neue"/>
                <a:cs typeface="Helvetica Neue"/>
                <a:sym typeface="Helvetica Neue"/>
              </a:rPr>
              <a:t> =linear component representing the single-track damage</a:t>
            </a:r>
            <a:endParaRPr b="1" sz="27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3300">
                <a:solidFill>
                  <a:srgbClr val="151515"/>
                </a:solidFill>
                <a:latin typeface="Helvetica Neue"/>
                <a:ea typeface="Helvetica Neue"/>
                <a:cs typeface="Helvetica Neue"/>
                <a:sym typeface="Helvetica Neue"/>
              </a:rPr>
              <a:t>β</a:t>
            </a:r>
            <a:r>
              <a:rPr b="1" lang="it-IT" sz="2700">
                <a:solidFill>
                  <a:srgbClr val="151515"/>
                </a:solidFill>
                <a:latin typeface="Helvetica Neue"/>
                <a:ea typeface="Helvetica Neue"/>
                <a:cs typeface="Helvetica Neue"/>
                <a:sym typeface="Helvetica Neue"/>
              </a:rPr>
              <a:t> =DSB by breaking both strands of DNA in a single event</a:t>
            </a:r>
            <a:endParaRPr b="1" sz="2700">
              <a:solidFill>
                <a:srgbClr val="151515"/>
              </a:solidFill>
              <a:latin typeface="Helvetica Neue"/>
              <a:ea typeface="Helvetica Neue"/>
              <a:cs typeface="Helvetica Neue"/>
              <a:sym typeface="Helvetica Neue"/>
            </a:endParaRPr>
          </a:p>
        </p:txBody>
      </p:sp>
      <p:sp>
        <p:nvSpPr>
          <p:cNvPr id="544" name="Google Shape;544;p61"/>
          <p:cNvSpPr txBox="1"/>
          <p:nvPr/>
        </p:nvSpPr>
        <p:spPr>
          <a:xfrm>
            <a:off x="1593900" y="2202100"/>
            <a:ext cx="22175700" cy="223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highlight>
                  <a:srgbClr val="FFFFFF"/>
                </a:highlight>
              </a:rPr>
              <a:t>The linear quadratic model (LQ) was developed as a mechanistic model to describe the</a:t>
            </a:r>
            <a:r>
              <a:rPr lang="it-IT" sz="3000"/>
              <a:t> </a:t>
            </a:r>
            <a:r>
              <a:rPr lang="it-IT" sz="3000">
                <a:highlight>
                  <a:srgbClr val="FFFFFF"/>
                </a:highlight>
              </a:rPr>
              <a:t>radiobiological effects of cell killing and sublethal repair. The LQ describes the probability of DNA double-strand breaks (DSBs), considered to be the lethal radiation-induced damage.</a:t>
            </a:r>
            <a:r>
              <a:rPr lang="it-IT" sz="3000"/>
              <a:t> </a:t>
            </a:r>
            <a:r>
              <a:rPr lang="it-IT" sz="3000">
                <a:highlight>
                  <a:srgbClr val="FFFFFF"/>
                </a:highlight>
              </a:rPr>
              <a:t>This probability is governed by a linear component representing the single-track damage that causes a DSB, while the quadratic component arises from two separate actions on DNA that</a:t>
            </a:r>
            <a:r>
              <a:rPr lang="it-IT" sz="3000"/>
              <a:t> </a:t>
            </a:r>
            <a:r>
              <a:rPr lang="it-IT" sz="3000">
                <a:highlight>
                  <a:srgbClr val="FFFFFF"/>
                </a:highlight>
              </a:rPr>
              <a:t>lead to DSBs.</a:t>
            </a:r>
            <a:endParaRPr sz="3000">
              <a:highlight>
                <a:srgbClr val="FFFFFF"/>
              </a:highlight>
            </a:endParaRPr>
          </a:p>
        </p:txBody>
      </p:sp>
      <p:pic>
        <p:nvPicPr>
          <p:cNvPr id="545" name="Google Shape;545;p61"/>
          <p:cNvPicPr preferRelativeResize="0"/>
          <p:nvPr/>
        </p:nvPicPr>
        <p:blipFill>
          <a:blip r:embed="rId4">
            <a:alphaModFix/>
          </a:blip>
          <a:stretch>
            <a:fillRect/>
          </a:stretch>
        </p:blipFill>
        <p:spPr>
          <a:xfrm>
            <a:off x="760600" y="4794900"/>
            <a:ext cx="7292825" cy="7292825"/>
          </a:xfrm>
          <a:prstGeom prst="rect">
            <a:avLst/>
          </a:prstGeom>
          <a:noFill/>
          <a:ln>
            <a:noFill/>
          </a:ln>
        </p:spPr>
      </p:pic>
      <p:pic>
        <p:nvPicPr>
          <p:cNvPr id="546" name="Google Shape;546;p61"/>
          <p:cNvPicPr preferRelativeResize="0"/>
          <p:nvPr/>
        </p:nvPicPr>
        <p:blipFill>
          <a:blip r:embed="rId5">
            <a:alphaModFix/>
          </a:blip>
          <a:stretch>
            <a:fillRect/>
          </a:stretch>
        </p:blipFill>
        <p:spPr>
          <a:xfrm>
            <a:off x="9594850" y="5493888"/>
            <a:ext cx="5426274" cy="1895475"/>
          </a:xfrm>
          <a:prstGeom prst="rect">
            <a:avLst/>
          </a:prstGeom>
          <a:noFill/>
          <a:ln>
            <a:noFill/>
          </a:ln>
        </p:spPr>
      </p:pic>
      <p:pic>
        <p:nvPicPr>
          <p:cNvPr id="547" name="Google Shape;547;p61"/>
          <p:cNvPicPr preferRelativeResize="0"/>
          <p:nvPr/>
        </p:nvPicPr>
        <p:blipFill>
          <a:blip r:embed="rId6">
            <a:alphaModFix/>
          </a:blip>
          <a:stretch>
            <a:fillRect/>
          </a:stretch>
        </p:blipFill>
        <p:spPr>
          <a:xfrm>
            <a:off x="9664988" y="10450600"/>
            <a:ext cx="4957175" cy="1982875"/>
          </a:xfrm>
          <a:prstGeom prst="rect">
            <a:avLst/>
          </a:prstGeom>
          <a:noFill/>
          <a:ln>
            <a:noFill/>
          </a:ln>
        </p:spPr>
      </p:pic>
      <p:sp>
        <p:nvSpPr>
          <p:cNvPr id="548" name="Google Shape;548;p61"/>
          <p:cNvSpPr txBox="1"/>
          <p:nvPr/>
        </p:nvSpPr>
        <p:spPr>
          <a:xfrm>
            <a:off x="8720675" y="9131250"/>
            <a:ext cx="148563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highlight>
                  <a:srgbClr val="FFFFFF"/>
                </a:highlight>
              </a:rPr>
              <a:t>From this equation it follows that n</a:t>
            </a:r>
            <a:r>
              <a:rPr lang="it-IT" sz="2000">
                <a:highlight>
                  <a:srgbClr val="FFFFFF"/>
                </a:highlight>
              </a:rPr>
              <a:t>1</a:t>
            </a:r>
            <a:r>
              <a:rPr lang="it-IT" sz="3000">
                <a:highlight>
                  <a:srgbClr val="FFFFFF"/>
                </a:highlight>
              </a:rPr>
              <a:t> fractions given with d</a:t>
            </a:r>
            <a:r>
              <a:rPr lang="it-IT" sz="2000">
                <a:highlight>
                  <a:srgbClr val="FFFFFF"/>
                </a:highlight>
              </a:rPr>
              <a:t>1</a:t>
            </a:r>
            <a:r>
              <a:rPr lang="it-IT" sz="3000">
                <a:highlight>
                  <a:srgbClr val="FFFFFF"/>
                </a:highlight>
              </a:rPr>
              <a:t> Gy per fraction is converted to a second fractionation scheme with n</a:t>
            </a:r>
            <a:r>
              <a:rPr lang="it-IT" sz="2000">
                <a:highlight>
                  <a:srgbClr val="FFFFFF"/>
                </a:highlight>
              </a:rPr>
              <a:t>2</a:t>
            </a:r>
            <a:r>
              <a:rPr lang="it-IT" sz="3000">
                <a:highlight>
                  <a:srgbClr val="FFFFFF"/>
                </a:highlight>
              </a:rPr>
              <a:t> fractions given with d</a:t>
            </a:r>
            <a:r>
              <a:rPr lang="it-IT" sz="2000">
                <a:highlight>
                  <a:srgbClr val="FFFFFF"/>
                </a:highlight>
              </a:rPr>
              <a:t>2</a:t>
            </a:r>
            <a:r>
              <a:rPr lang="it-IT" sz="3000">
                <a:highlight>
                  <a:srgbClr val="FFFFFF"/>
                </a:highlight>
              </a:rPr>
              <a:t> Gy per fraction by:</a:t>
            </a:r>
            <a:endParaRPr sz="3000">
              <a:highlight>
                <a:srgbClr val="FFFFFF"/>
              </a:highlight>
            </a:endParaRPr>
          </a:p>
          <a:p>
            <a:pPr indent="0" lvl="0" marL="0" rtl="0" algn="l">
              <a:lnSpc>
                <a:spcPct val="115000"/>
              </a:lnSpc>
              <a:spcBef>
                <a:spcPts val="0"/>
              </a:spcBef>
              <a:spcAft>
                <a:spcPts val="0"/>
              </a:spcAft>
              <a:buNone/>
            </a:pPr>
            <a:r>
              <a:t/>
            </a:r>
            <a:endParaRPr sz="3000">
              <a:highlight>
                <a:srgbClr val="FFFFFF"/>
              </a:highlight>
            </a:endParaRPr>
          </a:p>
        </p:txBody>
      </p:sp>
      <p:sp>
        <p:nvSpPr>
          <p:cNvPr id="549" name="Google Shape;549;p61"/>
          <p:cNvSpPr txBox="1"/>
          <p:nvPr/>
        </p:nvSpPr>
        <p:spPr>
          <a:xfrm>
            <a:off x="15726850" y="10657088"/>
            <a:ext cx="6561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3000"/>
              <a:t>we can then correlate biological effects at different fractionations and for different doses</a:t>
            </a:r>
            <a:endParaRPr b="1" sz="3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2b1c72908eb_0_75"/>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55" name="Google Shape;555;g2b1c72908eb_0_75"/>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56" name="Google Shape;556;g2b1c72908eb_0_75"/>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57" name="Google Shape;557;g2b1c72908eb_0_75"/>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58" name="Google Shape;558;g2b1c72908eb_0_75"/>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59" name="Google Shape;559;g2b1c72908eb_0_75"/>
          <p:cNvSpPr txBox="1"/>
          <p:nvPr/>
        </p:nvSpPr>
        <p:spPr>
          <a:xfrm>
            <a:off x="4109351" y="312763"/>
            <a:ext cx="163770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Total equieffective dose in 2 Gy</a:t>
            </a:r>
            <a:endParaRPr/>
          </a:p>
        </p:txBody>
      </p:sp>
      <p:sp>
        <p:nvSpPr>
          <p:cNvPr id="560" name="Google Shape;560;g2b1c72908eb_0_75"/>
          <p:cNvSpPr txBox="1"/>
          <p:nvPr/>
        </p:nvSpPr>
        <p:spPr>
          <a:xfrm>
            <a:off x="1439325" y="2326150"/>
            <a:ext cx="211455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600"/>
              <a:t>With the this formula, it was then possible to correct the dose absorbed by the lungs in order to equate the biological damage received as if it had been received in 2 Gy fractions (EQD2). I</a:t>
            </a:r>
            <a:r>
              <a:rPr lang="it-IT" sz="3600"/>
              <a:t>t was necessary to transform the dose because then we could compare each portion of the lung.</a:t>
            </a:r>
            <a:endParaRPr sz="3600"/>
          </a:p>
        </p:txBody>
      </p:sp>
      <p:pic>
        <p:nvPicPr>
          <p:cNvPr id="561" name="Google Shape;561;g2b1c72908eb_0_75"/>
          <p:cNvPicPr preferRelativeResize="0"/>
          <p:nvPr/>
        </p:nvPicPr>
        <p:blipFill>
          <a:blip r:embed="rId4">
            <a:alphaModFix/>
          </a:blip>
          <a:stretch>
            <a:fillRect/>
          </a:stretch>
        </p:blipFill>
        <p:spPr>
          <a:xfrm>
            <a:off x="1954938" y="4358050"/>
            <a:ext cx="4957175" cy="1982875"/>
          </a:xfrm>
          <a:prstGeom prst="rect">
            <a:avLst/>
          </a:prstGeom>
          <a:noFill/>
          <a:ln>
            <a:noFill/>
          </a:ln>
        </p:spPr>
      </p:pic>
      <p:sp>
        <p:nvSpPr>
          <p:cNvPr id="562" name="Google Shape;562;g2b1c72908eb_0_75"/>
          <p:cNvSpPr txBox="1"/>
          <p:nvPr/>
        </p:nvSpPr>
        <p:spPr>
          <a:xfrm>
            <a:off x="12594175" y="3619150"/>
            <a:ext cx="10644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p>
        </p:txBody>
      </p:sp>
      <p:pic>
        <p:nvPicPr>
          <p:cNvPr id="563" name="Google Shape;563;g2b1c72908eb_0_75"/>
          <p:cNvPicPr preferRelativeResize="0"/>
          <p:nvPr/>
        </p:nvPicPr>
        <p:blipFill>
          <a:blip r:embed="rId5">
            <a:alphaModFix/>
          </a:blip>
          <a:stretch>
            <a:fillRect/>
          </a:stretch>
        </p:blipFill>
        <p:spPr>
          <a:xfrm>
            <a:off x="12700000" y="4570525"/>
            <a:ext cx="11088500" cy="7259525"/>
          </a:xfrm>
          <a:prstGeom prst="rect">
            <a:avLst/>
          </a:prstGeom>
          <a:noFill/>
          <a:ln>
            <a:noFill/>
          </a:ln>
        </p:spPr>
      </p:pic>
      <p:sp>
        <p:nvSpPr>
          <p:cNvPr id="564" name="Google Shape;564;g2b1c72908eb_0_75"/>
          <p:cNvSpPr txBox="1"/>
          <p:nvPr/>
        </p:nvSpPr>
        <p:spPr>
          <a:xfrm>
            <a:off x="1439325" y="6504738"/>
            <a:ext cx="110886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600"/>
              <a:t>DVH differential is the frequency distribution within the volume of interest (In our case, the lungs). </a:t>
            </a:r>
            <a:endParaRPr sz="3600"/>
          </a:p>
          <a:p>
            <a:pPr indent="0" lvl="0" marL="0" rtl="0" algn="l">
              <a:spcBef>
                <a:spcPts val="0"/>
              </a:spcBef>
              <a:spcAft>
                <a:spcPts val="0"/>
              </a:spcAft>
              <a:buNone/>
            </a:pPr>
            <a:r>
              <a:rPr lang="it-IT" sz="3600"/>
              <a:t>In the DVH the corrected dose in EQD2 is shown.</a:t>
            </a:r>
            <a:endParaRPr sz="3600"/>
          </a:p>
        </p:txBody>
      </p:sp>
      <p:pic>
        <p:nvPicPr>
          <p:cNvPr id="565" name="Google Shape;565;g2b1c72908eb_0_75"/>
          <p:cNvPicPr preferRelativeResize="0"/>
          <p:nvPr/>
        </p:nvPicPr>
        <p:blipFill>
          <a:blip r:embed="rId6">
            <a:alphaModFix/>
          </a:blip>
          <a:stretch>
            <a:fillRect/>
          </a:stretch>
        </p:blipFill>
        <p:spPr>
          <a:xfrm>
            <a:off x="3782175" y="8860368"/>
            <a:ext cx="4957174" cy="3540833"/>
          </a:xfrm>
          <a:prstGeom prst="rect">
            <a:avLst/>
          </a:prstGeom>
          <a:noFill/>
          <a:ln>
            <a:noFill/>
          </a:ln>
        </p:spPr>
      </p:pic>
      <p:sp>
        <p:nvSpPr>
          <p:cNvPr id="566" name="Google Shape;566;g2b1c72908eb_0_75"/>
          <p:cNvSpPr/>
          <p:nvPr/>
        </p:nvSpPr>
        <p:spPr>
          <a:xfrm>
            <a:off x="17229675" y="10181175"/>
            <a:ext cx="3958200" cy="1333500"/>
          </a:xfrm>
          <a:prstGeom prst="ellipse">
            <a:avLst/>
          </a:prstGeom>
          <a:no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7" name="Google Shape;567;g2b1c72908eb_0_75"/>
          <p:cNvSpPr txBox="1"/>
          <p:nvPr/>
        </p:nvSpPr>
        <p:spPr>
          <a:xfrm>
            <a:off x="21423525" y="9784000"/>
            <a:ext cx="2452500" cy="170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3000">
                <a:solidFill>
                  <a:srgbClr val="4A86E8"/>
                </a:solidFill>
                <a:highlight>
                  <a:srgbClr val="FFFFFF"/>
                </a:highlight>
              </a:rPr>
              <a:t>Flash effect evidence in blu curve</a:t>
            </a:r>
            <a:endParaRPr sz="3000">
              <a:solidFill>
                <a:srgbClr val="4A86E8"/>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5"/>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04" name="Google Shape;104;p35"/>
          <p:cNvSpPr txBox="1"/>
          <p:nvPr>
            <p:ph type="title"/>
          </p:nvPr>
        </p:nvSpPr>
        <p:spPr>
          <a:xfrm>
            <a:off x="282325" y="258025"/>
            <a:ext cx="14844464"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Conventional Radiotherapy</a:t>
            </a:r>
            <a:endParaRPr/>
          </a:p>
        </p:txBody>
      </p:sp>
      <p:sp>
        <p:nvSpPr>
          <p:cNvPr id="105" name="Google Shape;105;p35"/>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06" name="Google Shape;106;p35"/>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07" name="Google Shape;107;p35"/>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08" name="Google Shape;108;p35"/>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09" name="Google Shape;109;p35"/>
          <p:cNvSpPr/>
          <p:nvPr/>
        </p:nvSpPr>
        <p:spPr>
          <a:xfrm>
            <a:off x="16114150" y="-116749"/>
            <a:ext cx="8269800" cy="50664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10" name="Google Shape;110;p35"/>
          <p:cNvSpPr txBox="1"/>
          <p:nvPr/>
        </p:nvSpPr>
        <p:spPr>
          <a:xfrm>
            <a:off x="16300715" y="2072060"/>
            <a:ext cx="8031000" cy="2196000"/>
          </a:xfrm>
          <a:prstGeom prst="rect">
            <a:avLst/>
          </a:prstGeom>
          <a:noFill/>
          <a:ln>
            <a:noFill/>
          </a:ln>
        </p:spPr>
        <p:txBody>
          <a:bodyPr anchorCtr="0" anchor="ctr" bIns="50800" lIns="50800" spcFirstLastPara="1" rIns="50800" wrap="square" tIns="50800">
            <a:spAutoFit/>
          </a:bodyPr>
          <a:lstStyle/>
          <a:p>
            <a:pPr indent="0" lvl="0" marL="0" rtl="0" algn="l">
              <a:spcBef>
                <a:spcPts val="0"/>
              </a:spcBef>
              <a:spcAft>
                <a:spcPts val="0"/>
              </a:spcAft>
              <a:buClr>
                <a:schemeClr val="lt1"/>
              </a:buClr>
              <a:buSzPts val="3600"/>
              <a:buFont typeface="Helvetica Neue"/>
              <a:buNone/>
            </a:pPr>
            <a:r>
              <a:rPr b="1" lang="it-IT" sz="3400">
                <a:solidFill>
                  <a:schemeClr val="lt1"/>
                </a:solidFill>
                <a:latin typeface="Helvetica Neue"/>
                <a:ea typeface="Helvetica Neue"/>
                <a:cs typeface="Helvetica Neue"/>
                <a:sym typeface="Helvetica Neue"/>
              </a:rPr>
              <a:t>Conventional Radioterapy: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3400"/>
              <a:buFont typeface="Helvetica Neue"/>
              <a:buChar char="๏"/>
            </a:pPr>
            <a:r>
              <a:rPr lang="it-IT" sz="3400">
                <a:solidFill>
                  <a:srgbClr val="FFFFFF"/>
                </a:solidFill>
                <a:latin typeface="Helvetica Neue"/>
                <a:ea typeface="Helvetica Neue"/>
                <a:cs typeface="Helvetica Neue"/>
                <a:sym typeface="Helvetica Neue"/>
              </a:rPr>
              <a:t>Absorbed</a:t>
            </a:r>
            <a:r>
              <a:rPr b="0" i="0" lang="it-IT" sz="3400" u="none" cap="none" strike="noStrike">
                <a:solidFill>
                  <a:srgbClr val="FFFFFF"/>
                </a:solidFill>
                <a:latin typeface="Helvetica Neue"/>
                <a:ea typeface="Helvetica Neue"/>
                <a:cs typeface="Helvetica Neue"/>
                <a:sym typeface="Helvetica Neue"/>
              </a:rPr>
              <a:t> dose (2 Gy x Fraction)</a:t>
            </a:r>
            <a:endParaRPr b="0" i="0" sz="34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Conventional Dose Rate  (0.08 Gy/s)</a:t>
            </a:r>
            <a:endParaRPr b="0" i="0" sz="3400" u="none" cap="none" strike="noStrike">
              <a:solidFill>
                <a:srgbClr val="5E5E5E"/>
              </a:solidFill>
              <a:latin typeface="Helvetica Neue"/>
              <a:ea typeface="Helvetica Neue"/>
              <a:cs typeface="Helvetica Neue"/>
              <a:sym typeface="Helvetica Neue"/>
            </a:endParaRPr>
          </a:p>
        </p:txBody>
      </p:sp>
      <p:pic>
        <p:nvPicPr>
          <p:cNvPr id="111" name="Google Shape;111;p35"/>
          <p:cNvPicPr preferRelativeResize="0"/>
          <p:nvPr/>
        </p:nvPicPr>
        <p:blipFill rotWithShape="1">
          <a:blip r:embed="rId4">
            <a:alphaModFix/>
          </a:blip>
          <a:srcRect b="0" l="0" r="0" t="0"/>
          <a:stretch/>
        </p:blipFill>
        <p:spPr>
          <a:xfrm>
            <a:off x="1164892" y="2681533"/>
            <a:ext cx="12434778" cy="8289852"/>
          </a:xfrm>
          <a:prstGeom prst="rect">
            <a:avLst/>
          </a:prstGeom>
          <a:noFill/>
          <a:ln>
            <a:noFill/>
          </a:ln>
        </p:spPr>
      </p:pic>
      <p:sp>
        <p:nvSpPr>
          <p:cNvPr id="112" name="Google Shape;112;p35"/>
          <p:cNvSpPr txBox="1"/>
          <p:nvPr/>
        </p:nvSpPr>
        <p:spPr>
          <a:xfrm>
            <a:off x="14491975" y="5432000"/>
            <a:ext cx="9190500" cy="4756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it-IT" sz="3300"/>
              <a:t>Radiotherapy is a localised, non-invasive, painless therapy, mostly carried out on an outpatient basis, capable of inducing necrosis or the death of tumour cells through the use of high-energy radiation called ionising radiation. </a:t>
            </a:r>
            <a:endParaRPr sz="3300"/>
          </a:p>
          <a:p>
            <a:pPr indent="0" lvl="0" marL="0" rtl="0" algn="just">
              <a:spcBef>
                <a:spcPts val="0"/>
              </a:spcBef>
              <a:spcAft>
                <a:spcPts val="0"/>
              </a:spcAft>
              <a:buNone/>
            </a:pPr>
            <a:r>
              <a:t/>
            </a:r>
            <a:endParaRPr sz="3300"/>
          </a:p>
          <a:p>
            <a:pPr indent="0" lvl="0" marL="0" rtl="0" algn="just">
              <a:spcBef>
                <a:spcPts val="0"/>
              </a:spcBef>
              <a:spcAft>
                <a:spcPts val="0"/>
              </a:spcAft>
              <a:buNone/>
            </a:pPr>
            <a:r>
              <a:rPr lang="it-IT" sz="3300"/>
              <a:t>It is estimated that about </a:t>
            </a:r>
            <a:r>
              <a:rPr b="1" lang="it-IT" sz="3300"/>
              <a:t>60 per cent of cancer patients undergo at least one course of radiotherapy during their </a:t>
            </a:r>
            <a:r>
              <a:rPr b="1" lang="it-IT" sz="3300"/>
              <a:t>care pathway</a:t>
            </a:r>
            <a:r>
              <a:rPr lang="it-IT" sz="3300"/>
              <a:t>.</a:t>
            </a:r>
            <a:endParaRPr sz="3300"/>
          </a:p>
        </p:txBody>
      </p:sp>
      <p:sp>
        <p:nvSpPr>
          <p:cNvPr id="113" name="Google Shape;113;p35"/>
          <p:cNvSpPr txBox="1"/>
          <p:nvPr/>
        </p:nvSpPr>
        <p:spPr>
          <a:xfrm>
            <a:off x="15439985" y="10723122"/>
            <a:ext cx="7294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it-IT" sz="4000">
                <a:solidFill>
                  <a:srgbClr val="151515"/>
                </a:solidFill>
                <a:latin typeface="Helvetica Neue"/>
                <a:ea typeface="Helvetica Neue"/>
                <a:cs typeface="Helvetica Neue"/>
                <a:sym typeface="Helvetica Neue"/>
              </a:rPr>
              <a:t>Photon radiotherapy is the gold standard in the clinic</a:t>
            </a:r>
            <a:endParaRPr b="1" i="0" sz="4000" u="none" cap="none" strike="noStrike">
              <a:solidFill>
                <a:srgbClr val="151515"/>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b49cfd2104_0_33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73" name="Google Shape;573;g2b49cfd2104_0_338"/>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74" name="Google Shape;574;g2b49cfd2104_0_33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75" name="Google Shape;575;g2b49cfd2104_0_33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76" name="Google Shape;576;g2b49cfd2104_0_33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77" name="Google Shape;577;g2b49cfd2104_0_338"/>
          <p:cNvSpPr txBox="1"/>
          <p:nvPr/>
        </p:nvSpPr>
        <p:spPr>
          <a:xfrm>
            <a:off x="2119675" y="499975"/>
            <a:ext cx="20909700" cy="1428900"/>
          </a:xfrm>
          <a:prstGeom prst="rect">
            <a:avLst/>
          </a:prstGeom>
          <a:noFill/>
          <a:ln>
            <a:noFill/>
          </a:ln>
        </p:spPr>
        <p:txBody>
          <a:bodyPr anchorCtr="0" anchor="t" bIns="50800" lIns="50800" spcFirstLastPara="1" rIns="50800" wrap="square" tIns="50800">
            <a:normAutofit fontScale="85000"/>
          </a:bodyPr>
          <a:lstStyle/>
          <a:p>
            <a:pPr indent="0" lvl="0" marL="0" marR="0" rtl="0" algn="ctr">
              <a:lnSpc>
                <a:spcPct val="80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Normal tissue complication probability (NTCP)</a:t>
            </a:r>
            <a:endParaRPr/>
          </a:p>
        </p:txBody>
      </p:sp>
      <p:pic>
        <p:nvPicPr>
          <p:cNvPr id="578" name="Google Shape;578;g2b49cfd2104_0_338"/>
          <p:cNvPicPr preferRelativeResize="0"/>
          <p:nvPr/>
        </p:nvPicPr>
        <p:blipFill>
          <a:blip r:embed="rId4">
            <a:alphaModFix/>
          </a:blip>
          <a:stretch>
            <a:fillRect/>
          </a:stretch>
        </p:blipFill>
        <p:spPr>
          <a:xfrm>
            <a:off x="16198925" y="2407400"/>
            <a:ext cx="6569075" cy="3549000"/>
          </a:xfrm>
          <a:prstGeom prst="rect">
            <a:avLst/>
          </a:prstGeom>
          <a:noFill/>
          <a:ln>
            <a:noFill/>
          </a:ln>
        </p:spPr>
      </p:pic>
      <p:sp>
        <p:nvSpPr>
          <p:cNvPr id="579" name="Google Shape;579;g2b49cfd2104_0_338"/>
          <p:cNvSpPr txBox="1"/>
          <p:nvPr/>
        </p:nvSpPr>
        <p:spPr>
          <a:xfrm>
            <a:off x="1312350" y="5842038"/>
            <a:ext cx="13599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Were </a:t>
            </a:r>
            <a:r>
              <a:rPr lang="it-IT" sz="3000"/>
              <a:t>Equivalent Uniform Dose (EUD) is defined as the absorbed dose that, if homogeneously delivered to a tissue, causes the same expected number of clonogens to survive as the actual non-homogeneous absorbed dose distribution does.</a:t>
            </a:r>
            <a:endParaRPr sz="3000"/>
          </a:p>
        </p:txBody>
      </p:sp>
      <p:pic>
        <p:nvPicPr>
          <p:cNvPr id="580" name="Google Shape;580;g2b49cfd2104_0_338"/>
          <p:cNvPicPr preferRelativeResize="0"/>
          <p:nvPr/>
        </p:nvPicPr>
        <p:blipFill>
          <a:blip r:embed="rId5">
            <a:alphaModFix/>
          </a:blip>
          <a:stretch>
            <a:fillRect/>
          </a:stretch>
        </p:blipFill>
        <p:spPr>
          <a:xfrm>
            <a:off x="16736475" y="6289307"/>
            <a:ext cx="5493950" cy="1931925"/>
          </a:xfrm>
          <a:prstGeom prst="rect">
            <a:avLst/>
          </a:prstGeom>
          <a:noFill/>
          <a:ln>
            <a:noFill/>
          </a:ln>
        </p:spPr>
      </p:pic>
      <p:sp>
        <p:nvSpPr>
          <p:cNvPr id="581" name="Google Shape;581;g2b49cfd2104_0_338"/>
          <p:cNvSpPr txBox="1"/>
          <p:nvPr/>
        </p:nvSpPr>
        <p:spPr>
          <a:xfrm>
            <a:off x="1312350" y="2407400"/>
            <a:ext cx="131868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000"/>
              <a:t>The Lyman-Kutcher-Burman (LKB) [120] models in particular, is the most well-known and traditionally accepted method for predicting toxicity after EBRT. That model basically relies on dose volume histograms (DVHs) to account for dose distribution inside the OARs under consideration, and implicitly treat them as homogeneous in their response to radiation.</a:t>
            </a:r>
            <a:endParaRPr sz="3000"/>
          </a:p>
        </p:txBody>
      </p:sp>
      <p:sp>
        <p:nvSpPr>
          <p:cNvPr id="582" name="Google Shape;582;g2b49cfd2104_0_338"/>
          <p:cNvSpPr txBox="1"/>
          <p:nvPr/>
        </p:nvSpPr>
        <p:spPr>
          <a:xfrm>
            <a:off x="1841475" y="9157375"/>
            <a:ext cx="10117500" cy="1995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t/>
            </a:r>
            <a:endParaRPr b="0" i="0" sz="700"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rPr b="1" lang="it-IT" sz="2900">
                <a:solidFill>
                  <a:srgbClr val="151515"/>
                </a:solidFill>
                <a:latin typeface="Helvetica Neue"/>
                <a:ea typeface="Helvetica Neue"/>
                <a:cs typeface="Helvetica Neue"/>
                <a:sym typeface="Helvetica Neue"/>
              </a:rPr>
              <a:t>m</a:t>
            </a:r>
            <a:r>
              <a:rPr b="1" lang="it-IT" sz="2900">
                <a:solidFill>
                  <a:srgbClr val="151515"/>
                </a:solidFill>
                <a:latin typeface="Helvetica Neue"/>
                <a:ea typeface="Helvetica Neue"/>
                <a:cs typeface="Helvetica Neue"/>
                <a:sym typeface="Helvetica Neue"/>
              </a:rPr>
              <a:t> = </a:t>
            </a:r>
            <a:r>
              <a:rPr b="1" lang="it-IT" sz="2900">
                <a:solidFill>
                  <a:srgbClr val="151515"/>
                </a:solidFill>
                <a:latin typeface="Helvetica Neue"/>
                <a:ea typeface="Helvetica Neue"/>
                <a:cs typeface="Helvetica Neue"/>
                <a:sym typeface="Helvetica Neue"/>
              </a:rPr>
              <a:t>curve steepness</a:t>
            </a:r>
            <a:endParaRPr b="1" sz="29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2900">
                <a:solidFill>
                  <a:srgbClr val="151515"/>
                </a:solidFill>
                <a:latin typeface="Helvetica Neue"/>
                <a:ea typeface="Helvetica Neue"/>
                <a:cs typeface="Helvetica Neue"/>
                <a:sym typeface="Helvetica Neue"/>
              </a:rPr>
              <a:t>TD50 = </a:t>
            </a:r>
            <a:r>
              <a:rPr b="1" lang="it-IT" sz="2900">
                <a:solidFill>
                  <a:srgbClr val="151515"/>
                </a:solidFill>
                <a:latin typeface="Helvetica Neue"/>
                <a:ea typeface="Helvetica Neue"/>
                <a:cs typeface="Helvetica Neue"/>
                <a:sym typeface="Helvetica Neue"/>
              </a:rPr>
              <a:t>the dose for which the probability of a selected response is 50%</a:t>
            </a:r>
            <a:endParaRPr b="1" sz="2900">
              <a:solidFill>
                <a:srgbClr val="151515"/>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rPr b="1" lang="it-IT" sz="2900">
                <a:solidFill>
                  <a:srgbClr val="151515"/>
                </a:solidFill>
                <a:latin typeface="Helvetica Neue"/>
                <a:ea typeface="Helvetica Neue"/>
                <a:cs typeface="Helvetica Neue"/>
                <a:sym typeface="Helvetica Neue"/>
              </a:rPr>
              <a:t>n</a:t>
            </a:r>
            <a:r>
              <a:rPr b="1" lang="it-IT" sz="1300">
                <a:solidFill>
                  <a:srgbClr val="151515"/>
                </a:solidFill>
                <a:latin typeface="Helvetica Neue"/>
                <a:ea typeface="Helvetica Neue"/>
                <a:cs typeface="Helvetica Neue"/>
                <a:sym typeface="Helvetica Neue"/>
              </a:rPr>
              <a:t> </a:t>
            </a:r>
            <a:r>
              <a:rPr b="1" lang="it-IT" sz="2900">
                <a:solidFill>
                  <a:srgbClr val="151515"/>
                </a:solidFill>
                <a:latin typeface="Helvetica Neue"/>
                <a:ea typeface="Helvetica Neue"/>
                <a:cs typeface="Helvetica Neue"/>
                <a:sym typeface="Helvetica Neue"/>
              </a:rPr>
              <a:t>= </a:t>
            </a:r>
            <a:r>
              <a:rPr b="1" lang="it-IT" sz="2900">
                <a:solidFill>
                  <a:srgbClr val="151515"/>
                </a:solidFill>
                <a:latin typeface="Helvetica Neue"/>
                <a:ea typeface="Helvetica Neue"/>
                <a:cs typeface="Helvetica Neue"/>
                <a:sym typeface="Helvetica Neue"/>
              </a:rPr>
              <a:t>a volume dependence parameter</a:t>
            </a:r>
            <a:endParaRPr b="1" sz="2900">
              <a:solidFill>
                <a:srgbClr val="151515"/>
              </a:solidFill>
              <a:latin typeface="Helvetica Neue"/>
              <a:ea typeface="Helvetica Neue"/>
              <a:cs typeface="Helvetica Neue"/>
              <a:sym typeface="Helvetica Neue"/>
            </a:endParaRPr>
          </a:p>
        </p:txBody>
      </p:sp>
      <p:sp>
        <p:nvSpPr>
          <p:cNvPr id="583" name="Google Shape;583;g2b49cfd2104_0_338"/>
          <p:cNvSpPr txBox="1"/>
          <p:nvPr/>
        </p:nvSpPr>
        <p:spPr>
          <a:xfrm>
            <a:off x="1312350" y="11608000"/>
            <a:ext cx="221193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000"/>
              <a:t>[8] </a:t>
            </a:r>
            <a:r>
              <a:rPr lang="it-IT" sz="2000"/>
              <a:t>B. M. Wennberg, P. Baumann, G. Gagliardi, J. Nyman, N. Drugge, M. Hoyer, A. Traberg, K. Nilsson, E. Morhed, L. Ekberg, L. Wittgren, J. Lund, N. Levin, C. Sederholm,</a:t>
            </a:r>
            <a:endParaRPr sz="2000"/>
          </a:p>
          <a:p>
            <a:pPr indent="0" lvl="0" marL="0" rtl="0" algn="l">
              <a:spcBef>
                <a:spcPts val="0"/>
              </a:spcBef>
              <a:spcAft>
                <a:spcPts val="0"/>
              </a:spcAft>
              <a:buNone/>
            </a:pPr>
            <a:r>
              <a:rPr lang="it-IT" sz="2000"/>
              <a:t>R. Lewensohn, and I. Lax. Ntcp modelling of lung toxicity after sbrt comparing the universal survival curve and the linear quadratic model for fractionation correction. Acta</a:t>
            </a:r>
            <a:endParaRPr sz="2000"/>
          </a:p>
          <a:p>
            <a:pPr indent="0" lvl="0" marL="0" rtl="0" algn="l">
              <a:spcBef>
                <a:spcPts val="0"/>
              </a:spcBef>
              <a:spcAft>
                <a:spcPts val="0"/>
              </a:spcAft>
              <a:buNone/>
            </a:pPr>
            <a:r>
              <a:rPr lang="it-IT" sz="2000"/>
              <a:t>Oncol, 50(4):518–27, 2011. ISSN 1651-226X. doi: 10.3109/0284186X.2010.543695</a:t>
            </a:r>
            <a:endParaRPr sz="2000"/>
          </a:p>
        </p:txBody>
      </p:sp>
      <p:pic>
        <p:nvPicPr>
          <p:cNvPr id="584" name="Google Shape;584;g2b49cfd2104_0_338"/>
          <p:cNvPicPr preferRelativeResize="0"/>
          <p:nvPr/>
        </p:nvPicPr>
        <p:blipFill>
          <a:blip r:embed="rId6">
            <a:alphaModFix/>
          </a:blip>
          <a:stretch>
            <a:fillRect/>
          </a:stretch>
        </p:blipFill>
        <p:spPr>
          <a:xfrm>
            <a:off x="17770900" y="8767845"/>
            <a:ext cx="3425100" cy="2774965"/>
          </a:xfrm>
          <a:prstGeom prst="rect">
            <a:avLst/>
          </a:prstGeom>
          <a:noFill/>
          <a:ln>
            <a:noFill/>
          </a:ln>
        </p:spPr>
      </p:pic>
      <p:sp>
        <p:nvSpPr>
          <p:cNvPr id="585" name="Google Shape;585;g2b49cfd2104_0_338"/>
          <p:cNvSpPr/>
          <p:nvPr/>
        </p:nvSpPr>
        <p:spPr>
          <a:xfrm>
            <a:off x="1621425" y="9148675"/>
            <a:ext cx="10951500" cy="2013300"/>
          </a:xfrm>
          <a:prstGeom prst="bracePai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cxnSp>
        <p:nvCxnSpPr>
          <p:cNvPr id="586" name="Google Shape;586;g2b49cfd2104_0_338"/>
          <p:cNvCxnSpPr/>
          <p:nvPr/>
        </p:nvCxnSpPr>
        <p:spPr>
          <a:xfrm>
            <a:off x="14058975" y="10141525"/>
            <a:ext cx="3255300" cy="39600"/>
          </a:xfrm>
          <a:prstGeom prst="straightConnector1">
            <a:avLst/>
          </a:prstGeom>
          <a:noFill/>
          <a:ln cap="flat" cmpd="sng" w="76200">
            <a:solidFill>
              <a:schemeClr val="dk2"/>
            </a:solidFill>
            <a:prstDash val="solid"/>
            <a:round/>
            <a:headEnd len="med" w="med" type="none"/>
            <a:tailEnd len="med" w="med" type="triangle"/>
          </a:ln>
        </p:spPr>
      </p:cxnSp>
      <p:sp>
        <p:nvSpPr>
          <p:cNvPr id="587" name="Google Shape;587;g2b49cfd2104_0_338"/>
          <p:cNvSpPr txBox="1"/>
          <p:nvPr/>
        </p:nvSpPr>
        <p:spPr>
          <a:xfrm>
            <a:off x="13126579" y="9072475"/>
            <a:ext cx="45423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it-IT" sz="2700">
                <a:solidFill>
                  <a:srgbClr val="151515"/>
                </a:solidFill>
                <a:latin typeface="Helvetica Neue"/>
                <a:ea typeface="Helvetica Neue"/>
                <a:cs typeface="Helvetica Neue"/>
                <a:sym typeface="Helvetica Neue"/>
              </a:rPr>
              <a:t>Comes from a Swedish phase II study</a:t>
            </a:r>
            <a:endParaRPr b="1" i="0" sz="2700" u="none" cap="none" strike="noStrike">
              <a:solidFill>
                <a:srgbClr val="151515"/>
              </a:solidFill>
              <a:latin typeface="Arial"/>
              <a:ea typeface="Arial"/>
              <a:cs typeface="Arial"/>
              <a:sym typeface="Arial"/>
            </a:endParaRPr>
          </a:p>
        </p:txBody>
      </p:sp>
      <p:sp>
        <p:nvSpPr>
          <p:cNvPr id="588" name="Google Shape;588;g2b49cfd2104_0_338"/>
          <p:cNvSpPr txBox="1"/>
          <p:nvPr/>
        </p:nvSpPr>
        <p:spPr>
          <a:xfrm rot="-5400000">
            <a:off x="-1280746" y="9559925"/>
            <a:ext cx="45423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it-IT" sz="2700">
                <a:solidFill>
                  <a:srgbClr val="151515"/>
                </a:solidFill>
                <a:latin typeface="Helvetica Neue"/>
                <a:ea typeface="Helvetica Neue"/>
                <a:cs typeface="Helvetica Neue"/>
                <a:sym typeface="Helvetica Neue"/>
              </a:rPr>
              <a:t>Radiobiological parameters</a:t>
            </a:r>
            <a:endParaRPr b="1" i="0" sz="2700" u="none" cap="none" strike="noStrike">
              <a:solidFill>
                <a:srgbClr val="151515"/>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b1c72908eb_0_14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94" name="Google Shape;594;g2b1c72908eb_0_148"/>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595" name="Google Shape;595;g2b1c72908eb_0_14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596" name="Google Shape;596;g2b1c72908eb_0_14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597" name="Google Shape;597;g2b1c72908eb_0_14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98" name="Google Shape;598;g2b1c72908eb_0_148"/>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t/>
            </a:r>
            <a:endParaRPr sz="5762"/>
          </a:p>
        </p:txBody>
      </p:sp>
      <p:sp>
        <p:nvSpPr>
          <p:cNvPr id="599" name="Google Shape;599;g2b1c72908eb_0_148"/>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rPr b="1" lang="it-IT" sz="6162">
                <a:solidFill>
                  <a:srgbClr val="235764"/>
                </a:solidFill>
                <a:latin typeface="Helvetica Neue"/>
                <a:ea typeface="Helvetica Neue"/>
                <a:cs typeface="Helvetica Neue"/>
                <a:sym typeface="Helvetica Neue"/>
              </a:rPr>
              <a:t>Results</a:t>
            </a:r>
            <a:endParaRPr sz="5762"/>
          </a:p>
        </p:txBody>
      </p:sp>
      <p:graphicFrame>
        <p:nvGraphicFramePr>
          <p:cNvPr id="600" name="Google Shape;600;g2b1c72908eb_0_148"/>
          <p:cNvGraphicFramePr/>
          <p:nvPr/>
        </p:nvGraphicFramePr>
        <p:xfrm>
          <a:off x="16230575" y="8834163"/>
          <a:ext cx="3000000" cy="3000000"/>
        </p:xfrm>
        <a:graphic>
          <a:graphicData uri="http://schemas.openxmlformats.org/drawingml/2006/table">
            <a:tbl>
              <a:tblPr>
                <a:noFill/>
                <a:tableStyleId>{91132F68-AF71-4B8C-B4CE-252995BA890B}</a:tableStyleId>
              </a:tblPr>
              <a:tblGrid>
                <a:gridCol w="2595875"/>
                <a:gridCol w="1217275"/>
                <a:gridCol w="1867350"/>
              </a:tblGrid>
              <a:tr h="722300">
                <a:tc>
                  <a:txBody>
                    <a:bodyPr/>
                    <a:lstStyle/>
                    <a:p>
                      <a:pPr indent="0" lvl="0" marL="0" rtl="0" algn="ctr">
                        <a:spcBef>
                          <a:spcPts val="0"/>
                        </a:spcBef>
                        <a:spcAft>
                          <a:spcPts val="0"/>
                        </a:spcAft>
                        <a:buNone/>
                      </a:pPr>
                      <a:r>
                        <a:rPr lang="it-IT" sz="1900"/>
                        <a:t>Lungs-CTV</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EUD</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NTCP</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043750">
                <a:tc>
                  <a:txBody>
                    <a:bodyPr/>
                    <a:lstStyle/>
                    <a:p>
                      <a:pPr indent="0" lvl="0" marL="0" rtl="0" algn="ctr">
                        <a:spcBef>
                          <a:spcPts val="0"/>
                        </a:spcBef>
                        <a:spcAft>
                          <a:spcPts val="0"/>
                        </a:spcAft>
                        <a:buNone/>
                      </a:pPr>
                      <a:r>
                        <a:rPr lang="it-IT" sz="1900"/>
                        <a:t>VHEE FLASH FMF 0.7</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9,8</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4,6%</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722300">
                <a:tc>
                  <a:txBody>
                    <a:bodyPr/>
                    <a:lstStyle/>
                    <a:p>
                      <a:pPr indent="0" lvl="0" marL="0" rtl="0" algn="ctr">
                        <a:spcBef>
                          <a:spcPts val="0"/>
                        </a:spcBef>
                        <a:spcAft>
                          <a:spcPts val="0"/>
                        </a:spcAft>
                        <a:buNone/>
                      </a:pPr>
                      <a:r>
                        <a:rPr lang="it-IT" sz="1900"/>
                        <a:t>VHEE </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14,4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9,8%</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722300">
                <a:tc>
                  <a:txBody>
                    <a:bodyPr/>
                    <a:lstStyle/>
                    <a:p>
                      <a:pPr indent="0" lvl="0" marL="0" rtl="0" algn="ctr">
                        <a:spcBef>
                          <a:spcPts val="0"/>
                        </a:spcBef>
                        <a:spcAft>
                          <a:spcPts val="0"/>
                        </a:spcAft>
                        <a:buNone/>
                      </a:pPr>
                      <a:r>
                        <a:rPr lang="it-IT" sz="1900"/>
                        <a:t>VMAT</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10,6</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5,3%</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pic>
        <p:nvPicPr>
          <p:cNvPr id="601" name="Google Shape;601;g2b1c72908eb_0_148"/>
          <p:cNvPicPr preferRelativeResize="0"/>
          <p:nvPr/>
        </p:nvPicPr>
        <p:blipFill>
          <a:blip r:embed="rId4">
            <a:alphaModFix/>
          </a:blip>
          <a:stretch>
            <a:fillRect/>
          </a:stretch>
        </p:blipFill>
        <p:spPr>
          <a:xfrm>
            <a:off x="13838775" y="2399675"/>
            <a:ext cx="9733750" cy="5897650"/>
          </a:xfrm>
          <a:prstGeom prst="rect">
            <a:avLst/>
          </a:prstGeom>
          <a:noFill/>
          <a:ln>
            <a:noFill/>
          </a:ln>
        </p:spPr>
      </p:pic>
      <p:sp>
        <p:nvSpPr>
          <p:cNvPr id="602" name="Google Shape;602;g2b1c72908eb_0_148"/>
          <p:cNvSpPr txBox="1"/>
          <p:nvPr/>
        </p:nvSpPr>
        <p:spPr>
          <a:xfrm>
            <a:off x="2916725" y="8475478"/>
            <a:ext cx="3440700" cy="1611600"/>
          </a:xfrm>
          <a:prstGeom prst="rect">
            <a:avLst/>
          </a:prstGeom>
          <a:noFill/>
          <a:ln>
            <a:noFill/>
          </a:ln>
        </p:spPr>
        <p:txBody>
          <a:bodyPr anchorCtr="0" anchor="t" bIns="50800" lIns="50800" spcFirstLastPara="1" rIns="50800" wrap="square" tIns="50800">
            <a:normAutofit lnSpcReduction="20000"/>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VHEE </a:t>
            </a:r>
            <a:endParaRPr b="1" sz="4900">
              <a:solidFill>
                <a:srgbClr val="235764"/>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FMF 0.7</a:t>
            </a:r>
            <a:endParaRPr sz="4300"/>
          </a:p>
        </p:txBody>
      </p:sp>
      <p:sp>
        <p:nvSpPr>
          <p:cNvPr id="603" name="Google Shape;603;g2b1c72908eb_0_148"/>
          <p:cNvSpPr txBox="1"/>
          <p:nvPr/>
        </p:nvSpPr>
        <p:spPr>
          <a:xfrm>
            <a:off x="3115483" y="10175061"/>
            <a:ext cx="3043200" cy="11616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~4.6%</a:t>
            </a:r>
            <a:endParaRPr sz="4300"/>
          </a:p>
        </p:txBody>
      </p:sp>
      <p:sp>
        <p:nvSpPr>
          <p:cNvPr id="604" name="Google Shape;604;g2b1c72908eb_0_148"/>
          <p:cNvSpPr txBox="1"/>
          <p:nvPr/>
        </p:nvSpPr>
        <p:spPr>
          <a:xfrm>
            <a:off x="6597113" y="8700549"/>
            <a:ext cx="3440700" cy="16116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VMAT</a:t>
            </a:r>
            <a:endParaRPr sz="4300"/>
          </a:p>
        </p:txBody>
      </p:sp>
      <p:sp>
        <p:nvSpPr>
          <p:cNvPr id="605" name="Google Shape;605;g2b1c72908eb_0_148"/>
          <p:cNvSpPr txBox="1"/>
          <p:nvPr/>
        </p:nvSpPr>
        <p:spPr>
          <a:xfrm>
            <a:off x="6795886" y="10175061"/>
            <a:ext cx="3043200" cy="11616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~5.3%</a:t>
            </a:r>
            <a:endParaRPr sz="4300"/>
          </a:p>
        </p:txBody>
      </p:sp>
      <p:sp>
        <p:nvSpPr>
          <p:cNvPr id="606" name="Google Shape;606;g2b1c72908eb_0_148"/>
          <p:cNvSpPr txBox="1"/>
          <p:nvPr/>
        </p:nvSpPr>
        <p:spPr>
          <a:xfrm>
            <a:off x="867875" y="2642750"/>
            <a:ext cx="12678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600"/>
              <a:t>To summarise the results, it can be seen from the table that VHEEs have a probability of </a:t>
            </a:r>
            <a:r>
              <a:rPr lang="it-IT" sz="3600"/>
              <a:t>radiation pneumonitis</a:t>
            </a:r>
            <a:r>
              <a:rPr lang="it-IT" sz="3600"/>
              <a:t> around 10% </a:t>
            </a:r>
            <a:r>
              <a:rPr lang="it-IT" sz="3600"/>
              <a:t>coherent</a:t>
            </a:r>
            <a:r>
              <a:rPr lang="it-IT" sz="3600"/>
              <a:t> with the international study. With an equivalent uniform dose reflecting the results of 14.4 Gy for VHEE, 10.6 Gy for VMAT and 4.6 Gy for VHEE with FLASH.</a:t>
            </a:r>
            <a:endParaRPr sz="3600"/>
          </a:p>
        </p:txBody>
      </p:sp>
      <p:sp>
        <p:nvSpPr>
          <p:cNvPr id="607" name="Google Shape;607;g2b1c72908eb_0_148"/>
          <p:cNvSpPr txBox="1"/>
          <p:nvPr/>
        </p:nvSpPr>
        <p:spPr>
          <a:xfrm>
            <a:off x="4974125" y="10175053"/>
            <a:ext cx="3440700" cy="16116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く</a:t>
            </a:r>
            <a:endParaRPr sz="4300"/>
          </a:p>
        </p:txBody>
      </p:sp>
      <p:sp>
        <p:nvSpPr>
          <p:cNvPr id="608" name="Google Shape;608;g2b1c72908eb_0_148"/>
          <p:cNvSpPr txBox="1"/>
          <p:nvPr/>
        </p:nvSpPr>
        <p:spPr>
          <a:xfrm>
            <a:off x="931275" y="6921525"/>
            <a:ext cx="12297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4200">
                <a:solidFill>
                  <a:srgbClr val="FF0000"/>
                </a:solidFill>
              </a:rPr>
              <a:t>With this modeling, FLASH could </a:t>
            </a:r>
            <a:r>
              <a:rPr lang="it-IT" sz="4200">
                <a:solidFill>
                  <a:srgbClr val="FF0000"/>
                </a:solidFill>
              </a:rPr>
              <a:t>overcome</a:t>
            </a:r>
            <a:r>
              <a:rPr lang="it-IT" sz="4200">
                <a:solidFill>
                  <a:srgbClr val="FF0000"/>
                </a:solidFill>
              </a:rPr>
              <a:t> VMAT.</a:t>
            </a:r>
            <a:endParaRPr sz="420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g2b1c72908eb_0_169"/>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14" name="Google Shape;614;g2b1c72908eb_0_169"/>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615" name="Google Shape;615;g2b1c72908eb_0_169"/>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616" name="Google Shape;616;g2b1c72908eb_0_16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617" name="Google Shape;617;g2b1c72908eb_0_169"/>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18" name="Google Shape;618;g2b1c72908eb_0_169"/>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t/>
            </a:r>
            <a:endParaRPr sz="5762"/>
          </a:p>
        </p:txBody>
      </p:sp>
      <p:sp>
        <p:nvSpPr>
          <p:cNvPr id="619" name="Google Shape;619;g2b1c72908eb_0_169"/>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rPr b="1" lang="it-IT" sz="6162">
                <a:solidFill>
                  <a:srgbClr val="235764"/>
                </a:solidFill>
                <a:latin typeface="Helvetica Neue"/>
                <a:ea typeface="Helvetica Neue"/>
                <a:cs typeface="Helvetica Neue"/>
                <a:sym typeface="Helvetica Neue"/>
              </a:rPr>
              <a:t>FLASH Dose</a:t>
            </a:r>
            <a:endParaRPr sz="5762"/>
          </a:p>
        </p:txBody>
      </p:sp>
      <p:pic>
        <p:nvPicPr>
          <p:cNvPr id="620" name="Google Shape;620;g2b1c72908eb_0_169"/>
          <p:cNvPicPr preferRelativeResize="0"/>
          <p:nvPr/>
        </p:nvPicPr>
        <p:blipFill rotWithShape="1">
          <a:blip r:embed="rId4">
            <a:alphaModFix/>
          </a:blip>
          <a:srcRect b="11870" l="0" r="3744" t="0"/>
          <a:stretch/>
        </p:blipFill>
        <p:spPr>
          <a:xfrm>
            <a:off x="818075" y="2726750"/>
            <a:ext cx="14443100" cy="6951475"/>
          </a:xfrm>
          <a:prstGeom prst="rect">
            <a:avLst/>
          </a:prstGeom>
          <a:noFill/>
          <a:ln>
            <a:noFill/>
          </a:ln>
        </p:spPr>
      </p:pic>
      <p:sp>
        <p:nvSpPr>
          <p:cNvPr id="621" name="Google Shape;621;g2b1c72908eb_0_169"/>
          <p:cNvSpPr txBox="1"/>
          <p:nvPr/>
        </p:nvSpPr>
        <p:spPr>
          <a:xfrm>
            <a:off x="609375" y="10587775"/>
            <a:ext cx="13115700" cy="692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it-IT" sz="3300">
                <a:solidFill>
                  <a:srgbClr val="151515"/>
                </a:solidFill>
                <a:latin typeface="Helvetica Neue"/>
                <a:ea typeface="Helvetica Neue"/>
                <a:cs typeface="Helvetica Neue"/>
                <a:sym typeface="Helvetica Neue"/>
              </a:rPr>
              <a:t>FLASH benefit = Dose VHEE - Dose VHEE FLASH FMF 0.7</a:t>
            </a:r>
            <a:endParaRPr sz="1100"/>
          </a:p>
        </p:txBody>
      </p:sp>
      <p:sp>
        <p:nvSpPr>
          <p:cNvPr id="622" name="Google Shape;622;g2b1c72908eb_0_169"/>
          <p:cNvSpPr txBox="1"/>
          <p:nvPr/>
        </p:nvSpPr>
        <p:spPr>
          <a:xfrm>
            <a:off x="16086675" y="2401175"/>
            <a:ext cx="7596000" cy="849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3600">
                <a:solidFill>
                  <a:srgbClr val="151515"/>
                </a:solidFill>
                <a:latin typeface="Helvetica Neue"/>
                <a:ea typeface="Helvetica Neue"/>
                <a:cs typeface="Helvetica Neue"/>
                <a:sym typeface="Helvetica Neue"/>
              </a:rPr>
              <a:t>From radiobiological models is clear that the contribution of FLASH in stereotactic treatments has an effect especially on high doses, and the results obtained, with current knowledge, could allow better sparing of organs at risk than VMAT.</a:t>
            </a:r>
            <a:endParaRPr sz="3600">
              <a:solidFill>
                <a:srgbClr val="151515"/>
              </a:solidFill>
              <a:latin typeface="Helvetica Neue"/>
              <a:ea typeface="Helvetica Neue"/>
              <a:cs typeface="Helvetica Neue"/>
              <a:sym typeface="Helvetica Neue"/>
            </a:endParaRPr>
          </a:p>
          <a:p>
            <a:pPr indent="0" lvl="0" marL="0" rtl="0" algn="l">
              <a:spcBef>
                <a:spcPts val="0"/>
              </a:spcBef>
              <a:spcAft>
                <a:spcPts val="0"/>
              </a:spcAft>
              <a:buNone/>
            </a:pPr>
            <a:r>
              <a:t/>
            </a:r>
            <a:endParaRPr sz="3600">
              <a:solidFill>
                <a:srgbClr val="151515"/>
              </a:solidFill>
              <a:latin typeface="Helvetica Neue"/>
              <a:ea typeface="Helvetica Neue"/>
              <a:cs typeface="Helvetica Neue"/>
              <a:sym typeface="Helvetica Neue"/>
            </a:endParaRPr>
          </a:p>
          <a:p>
            <a:pPr indent="0" lvl="0" marL="0" rtl="0" algn="l">
              <a:spcBef>
                <a:spcPts val="0"/>
              </a:spcBef>
              <a:spcAft>
                <a:spcPts val="0"/>
              </a:spcAft>
              <a:buNone/>
            </a:pPr>
            <a:r>
              <a:rPr lang="it-IT" sz="3600">
                <a:solidFill>
                  <a:srgbClr val="151515"/>
                </a:solidFill>
                <a:latin typeface="Helvetica Neue"/>
                <a:ea typeface="Helvetica Neue"/>
                <a:cs typeface="Helvetica Neue"/>
                <a:sym typeface="Helvetica Neue"/>
              </a:rPr>
              <a:t>The FLASH dose image on the left was obtained by subtracting the VHEE dose map from the VHEE FLASH dose map in order to highlight the healthy tissue preservation applied by FLASH modeling.</a:t>
            </a:r>
            <a:endParaRPr sz="3600">
              <a:solidFill>
                <a:srgbClr val="151515"/>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17"/>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28" name="Google Shape;628;p17"/>
          <p:cNvSpPr txBox="1"/>
          <p:nvPr>
            <p:ph type="title"/>
          </p:nvPr>
        </p:nvSpPr>
        <p:spPr>
          <a:xfrm>
            <a:off x="282325" y="258030"/>
            <a:ext cx="12719300"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Conclusions</a:t>
            </a:r>
            <a:endParaRPr b="1" i="0" sz="8500" u="none" cap="none" strike="noStrike">
              <a:solidFill>
                <a:srgbClr val="235764"/>
              </a:solidFill>
              <a:latin typeface="Helvetica Neue"/>
              <a:ea typeface="Helvetica Neue"/>
              <a:cs typeface="Helvetica Neue"/>
              <a:sym typeface="Helvetica Neue"/>
            </a:endParaRPr>
          </a:p>
        </p:txBody>
      </p:sp>
      <p:sp>
        <p:nvSpPr>
          <p:cNvPr id="629" name="Google Shape;629;p17"/>
          <p:cNvSpPr txBox="1"/>
          <p:nvPr>
            <p:ph idx="12" type="sldNum"/>
          </p:nvPr>
        </p:nvSpPr>
        <p:spPr>
          <a:xfrm>
            <a:off x="23682678" y="12918700"/>
            <a:ext cx="5466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630" name="Google Shape;630;p17"/>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631" name="Google Shape;631;p17"/>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632" name="Google Shape;632;p17"/>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33" name="Google Shape;633;p17"/>
          <p:cNvSpPr txBox="1"/>
          <p:nvPr/>
        </p:nvSpPr>
        <p:spPr>
          <a:xfrm>
            <a:off x="1174450" y="2141975"/>
            <a:ext cx="22776300" cy="9461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235764"/>
              </a:buClr>
              <a:buSzPts val="4800"/>
              <a:buFont typeface="Helvetica Neue"/>
              <a:buNone/>
            </a:pPr>
            <a:r>
              <a:rPr b="0" i="0" lang="it-IT" sz="3800" u="none" cap="none" strike="noStrike">
                <a:solidFill>
                  <a:srgbClr val="235764"/>
                </a:solidFill>
                <a:latin typeface="Helvetica Neue"/>
                <a:ea typeface="Helvetica Neue"/>
                <a:cs typeface="Helvetica Neue"/>
                <a:sym typeface="Helvetica Neue"/>
              </a:rPr>
              <a:t>The evaluation of FLASH VHEE potential in the treatment of selected pathologies, plays a fundamental role in shaping the future accelerating, delivery, monitoring technologies that will have to be implemented. The conclusion are:</a:t>
            </a:r>
            <a:endParaRPr sz="1100"/>
          </a:p>
          <a:p>
            <a:pPr indent="0" lvl="0" marL="0" marR="0" rtl="0" algn="l">
              <a:lnSpc>
                <a:spcPct val="100000"/>
              </a:lnSpc>
              <a:spcBef>
                <a:spcPts val="0"/>
              </a:spcBef>
              <a:spcAft>
                <a:spcPts val="0"/>
              </a:spcAft>
              <a:buClr>
                <a:srgbClr val="235764"/>
              </a:buClr>
              <a:buSzPts val="4800"/>
              <a:buFont typeface="Helvetica Neue"/>
              <a:buNone/>
            </a:pPr>
            <a:r>
              <a:t/>
            </a:r>
            <a:endParaRPr b="0" i="0" sz="3800" u="none" cap="none" strike="noStrike">
              <a:solidFill>
                <a:srgbClr val="235764"/>
              </a:solidFill>
              <a:latin typeface="Helvetica Neue"/>
              <a:ea typeface="Helvetica Neue"/>
              <a:cs typeface="Helvetica Neue"/>
              <a:sym typeface="Helvetica Neue"/>
            </a:endParaRPr>
          </a:p>
          <a:p>
            <a:pPr indent="-438150" lvl="0" marL="457200" marR="0" rtl="0" algn="l">
              <a:lnSpc>
                <a:spcPct val="100000"/>
              </a:lnSpc>
              <a:spcBef>
                <a:spcPts val="0"/>
              </a:spcBef>
              <a:spcAft>
                <a:spcPts val="0"/>
              </a:spcAft>
              <a:buClr>
                <a:srgbClr val="235764"/>
              </a:buClr>
              <a:buSzPts val="3800"/>
              <a:buFont typeface="Helvetica Neue"/>
              <a:buChar char="●"/>
            </a:pPr>
            <a:r>
              <a:rPr lang="it-IT" sz="3800">
                <a:solidFill>
                  <a:srgbClr val="235764"/>
                </a:solidFill>
                <a:latin typeface="Helvetica Neue"/>
                <a:ea typeface="Helvetica Neue"/>
                <a:cs typeface="Helvetica Neue"/>
                <a:sym typeface="Helvetica Neue"/>
              </a:rPr>
              <a:t>I studied the issue of how to clinically trigger the flash effect for the treatment of deep-seated tumours: after studying the pancreas, I identified the lung as the best candidate.</a:t>
            </a:r>
            <a:endParaRPr sz="1100"/>
          </a:p>
          <a:p>
            <a:pPr indent="-196850" lvl="0" marL="457200" marR="0" rtl="0" algn="l">
              <a:lnSpc>
                <a:spcPct val="100000"/>
              </a:lnSpc>
              <a:spcBef>
                <a:spcPts val="0"/>
              </a:spcBef>
              <a:spcAft>
                <a:spcPts val="0"/>
              </a:spcAft>
              <a:buClr>
                <a:srgbClr val="235764"/>
              </a:buClr>
              <a:buSzPts val="4100"/>
              <a:buFont typeface="Helvetica Neue"/>
              <a:buNone/>
            </a:pPr>
            <a:r>
              <a:t/>
            </a:r>
            <a:endParaRPr b="0" i="0" sz="3800" u="none" cap="none" strike="noStrike">
              <a:solidFill>
                <a:srgbClr val="235764"/>
              </a:solidFill>
              <a:latin typeface="Helvetica Neue"/>
              <a:ea typeface="Helvetica Neue"/>
              <a:cs typeface="Helvetica Neue"/>
              <a:sym typeface="Helvetica Neue"/>
            </a:endParaRPr>
          </a:p>
          <a:p>
            <a:pPr indent="-438150" lvl="0" marL="457200" marR="0" rtl="0" algn="l">
              <a:lnSpc>
                <a:spcPct val="100000"/>
              </a:lnSpc>
              <a:spcBef>
                <a:spcPts val="0"/>
              </a:spcBef>
              <a:spcAft>
                <a:spcPts val="0"/>
              </a:spcAft>
              <a:buClr>
                <a:srgbClr val="235764"/>
              </a:buClr>
              <a:buSzPts val="3800"/>
              <a:buFont typeface="Helvetica Neue"/>
              <a:buChar char="●"/>
            </a:pPr>
            <a:r>
              <a:rPr lang="it-IT" sz="3800">
                <a:solidFill>
                  <a:srgbClr val="235764"/>
                </a:solidFill>
                <a:latin typeface="Helvetica Neue"/>
                <a:ea typeface="Helvetica Neue"/>
                <a:cs typeface="Helvetica Neue"/>
                <a:sym typeface="Helvetica Neue"/>
              </a:rPr>
              <a:t>For the first time, starting from zero, I planned a VHEE treatment of the lungs, achieving results comparable to conventional radiotherapy. </a:t>
            </a:r>
            <a:endParaRPr sz="3800">
              <a:solidFill>
                <a:srgbClr val="235764"/>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800">
              <a:solidFill>
                <a:srgbClr val="235764"/>
              </a:solidFill>
              <a:latin typeface="Helvetica Neue"/>
              <a:ea typeface="Helvetica Neue"/>
              <a:cs typeface="Helvetica Neue"/>
              <a:sym typeface="Helvetica Neue"/>
            </a:endParaRPr>
          </a:p>
          <a:p>
            <a:pPr indent="-438150" lvl="0" marL="457200" marR="0" rtl="0" algn="l">
              <a:lnSpc>
                <a:spcPct val="100000"/>
              </a:lnSpc>
              <a:spcBef>
                <a:spcPts val="0"/>
              </a:spcBef>
              <a:spcAft>
                <a:spcPts val="0"/>
              </a:spcAft>
              <a:buClr>
                <a:srgbClr val="235764"/>
              </a:buClr>
              <a:buSzPts val="3800"/>
              <a:buFont typeface="Helvetica Neue"/>
              <a:buChar char="●"/>
            </a:pPr>
            <a:r>
              <a:rPr lang="it-IT" sz="3800">
                <a:solidFill>
                  <a:srgbClr val="235764"/>
                </a:solidFill>
                <a:latin typeface="Helvetica Neue"/>
                <a:ea typeface="Helvetica Neue"/>
                <a:cs typeface="Helvetica Neue"/>
                <a:sym typeface="Helvetica Neue"/>
              </a:rPr>
              <a:t>In the case of the lung, I made use of recent experimental data in the FLASH field to see how much would be the gain in terms of pneumonia in the VHEE field.</a:t>
            </a:r>
            <a:endParaRPr sz="3800">
              <a:solidFill>
                <a:srgbClr val="235764"/>
              </a:solidFill>
              <a:latin typeface="Helvetica Neue"/>
              <a:ea typeface="Helvetica Neue"/>
              <a:cs typeface="Helvetica Neue"/>
              <a:sym typeface="Helvetica Neue"/>
            </a:endParaRPr>
          </a:p>
          <a:p>
            <a:pPr indent="-196850" lvl="0" marL="457200" marR="0" rtl="0" algn="l">
              <a:lnSpc>
                <a:spcPct val="100000"/>
              </a:lnSpc>
              <a:spcBef>
                <a:spcPts val="0"/>
              </a:spcBef>
              <a:spcAft>
                <a:spcPts val="0"/>
              </a:spcAft>
              <a:buClr>
                <a:srgbClr val="235764"/>
              </a:buClr>
              <a:buSzPts val="4100"/>
              <a:buFont typeface="Helvetica Neue"/>
              <a:buNone/>
            </a:pPr>
            <a:r>
              <a:t/>
            </a:r>
            <a:endParaRPr b="0" i="0" sz="3800" u="none" cap="none" strike="noStrike">
              <a:solidFill>
                <a:srgbClr val="235764"/>
              </a:solidFill>
              <a:latin typeface="Helvetica Neue"/>
              <a:ea typeface="Helvetica Neue"/>
              <a:cs typeface="Helvetica Neue"/>
              <a:sym typeface="Helvetica Neue"/>
            </a:endParaRPr>
          </a:p>
          <a:p>
            <a:pPr indent="-438150" lvl="0" marL="457200" marR="0" rtl="0" algn="l">
              <a:lnSpc>
                <a:spcPct val="100000"/>
              </a:lnSpc>
              <a:spcBef>
                <a:spcPts val="0"/>
              </a:spcBef>
              <a:spcAft>
                <a:spcPts val="0"/>
              </a:spcAft>
              <a:buClr>
                <a:srgbClr val="235764"/>
              </a:buClr>
              <a:buSzPts val="3800"/>
              <a:buFont typeface="Helvetica Neue"/>
              <a:buChar char="●"/>
            </a:pPr>
            <a:r>
              <a:rPr lang="it-IT" sz="3800">
                <a:solidFill>
                  <a:srgbClr val="235764"/>
                </a:solidFill>
                <a:latin typeface="Helvetica Neue"/>
                <a:ea typeface="Helvetica Neue"/>
                <a:cs typeface="Helvetica Neue"/>
                <a:sym typeface="Helvetica Neue"/>
              </a:rPr>
              <a:t>T</a:t>
            </a:r>
            <a:r>
              <a:rPr b="0" i="0" lang="it-IT" sz="3800" u="none" cap="none" strike="noStrike">
                <a:solidFill>
                  <a:srgbClr val="235764"/>
                </a:solidFill>
                <a:latin typeface="Helvetica Neue"/>
                <a:ea typeface="Helvetica Neue"/>
                <a:cs typeface="Helvetica Neue"/>
                <a:sym typeface="Helvetica Neue"/>
              </a:rPr>
              <a:t>reatments of early-stage NSCLCs could be one of the first field of application for FLASH with VHEE.</a:t>
            </a:r>
            <a:endParaRPr b="0" i="0" sz="3800" u="none" cap="none" strike="noStrike">
              <a:solidFill>
                <a:srgbClr val="235764"/>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800">
              <a:solidFill>
                <a:srgbClr val="235764"/>
              </a:solidFill>
              <a:latin typeface="Helvetica Neue"/>
              <a:ea typeface="Helvetica Neue"/>
              <a:cs typeface="Helvetica Neue"/>
              <a:sym typeface="Helvetica Neue"/>
            </a:endParaRPr>
          </a:p>
          <a:p>
            <a:pPr indent="-438150" lvl="0" marL="457200" marR="0" rtl="0" algn="l">
              <a:lnSpc>
                <a:spcPct val="100000"/>
              </a:lnSpc>
              <a:spcBef>
                <a:spcPts val="0"/>
              </a:spcBef>
              <a:spcAft>
                <a:spcPts val="0"/>
              </a:spcAft>
              <a:buClr>
                <a:srgbClr val="235764"/>
              </a:buClr>
              <a:buSzPts val="3800"/>
              <a:buFont typeface="Helvetica Neue"/>
              <a:buChar char="●"/>
            </a:pPr>
            <a:r>
              <a:rPr lang="it-IT" sz="3800">
                <a:solidFill>
                  <a:srgbClr val="235764"/>
                </a:solidFill>
                <a:latin typeface="Helvetica Neue"/>
                <a:ea typeface="Helvetica Neue"/>
                <a:cs typeface="Helvetica Neue"/>
                <a:sym typeface="Helvetica Neue"/>
              </a:rPr>
              <a:t>An article is in preparation</a:t>
            </a:r>
            <a:endParaRPr sz="3800">
              <a:solidFill>
                <a:srgbClr val="235764"/>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p18"/>
          <p:cNvPicPr preferRelativeResize="0"/>
          <p:nvPr/>
        </p:nvPicPr>
        <p:blipFill rotWithShape="1">
          <a:blip r:embed="rId3">
            <a:alphaModFix/>
          </a:blip>
          <a:srcRect b="9046" l="0" r="0" t="7619"/>
          <a:stretch/>
        </p:blipFill>
        <p:spPr>
          <a:xfrm>
            <a:off x="0" y="2265841"/>
            <a:ext cx="5414282" cy="8021159"/>
          </a:xfrm>
          <a:prstGeom prst="rect">
            <a:avLst/>
          </a:prstGeom>
          <a:noFill/>
          <a:ln>
            <a:noFill/>
          </a:ln>
        </p:spPr>
      </p:pic>
      <p:sp>
        <p:nvSpPr>
          <p:cNvPr id="639" name="Google Shape;639;p18"/>
          <p:cNvSpPr txBox="1"/>
          <p:nvPr/>
        </p:nvSpPr>
        <p:spPr>
          <a:xfrm>
            <a:off x="5692076" y="6043350"/>
            <a:ext cx="15451191" cy="287258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6000"/>
              <a:buFont typeface="Helvetica Neue"/>
              <a:buNone/>
            </a:pPr>
            <a:r>
              <a:rPr b="1" i="0" lang="it-IT" sz="6000" u="none" cap="none" strike="noStrike">
                <a:solidFill>
                  <a:srgbClr val="5E5E5E"/>
                </a:solidFill>
                <a:latin typeface="Helvetica Neue"/>
                <a:ea typeface="Helvetica Neue"/>
                <a:cs typeface="Helvetica Neue"/>
                <a:sym typeface="Helvetica Neue"/>
              </a:rPr>
              <a:t>Acknowledge</a:t>
            </a:r>
            <a:endParaRPr b="1" i="0" sz="6000" u="none" cap="none" strike="noStrike">
              <a:solidFill>
                <a:srgbClr val="5E5E5E"/>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5E5E5E"/>
              </a:buClr>
              <a:buSzPts val="6000"/>
              <a:buFont typeface="Helvetica Neue"/>
              <a:buNone/>
            </a:pPr>
            <a:r>
              <a:rPr b="0" i="0" lang="it-IT" sz="6000" u="none" cap="none" strike="noStrike">
                <a:solidFill>
                  <a:srgbClr val="5E5E5E"/>
                </a:solidFill>
                <a:latin typeface="Helvetica Neue"/>
                <a:ea typeface="Helvetica Neue"/>
                <a:cs typeface="Helvetica Neue"/>
                <a:sym typeface="Helvetica Neue"/>
              </a:rPr>
              <a:t>Thanks to Gaia Antonio Angelica Annalisa Micol Giacomo Teresa e Valerio</a:t>
            </a:r>
            <a:endParaRPr b="0" i="0" sz="6000" u="none" cap="none" strike="noStrike">
              <a:solidFill>
                <a:srgbClr val="5E5E5E"/>
              </a:solidFill>
              <a:latin typeface="Helvetica Neue"/>
              <a:ea typeface="Helvetica Neue"/>
              <a:cs typeface="Helvetica Neue"/>
              <a:sym typeface="Helvetica Neue"/>
            </a:endParaRPr>
          </a:p>
        </p:txBody>
      </p:sp>
      <p:pic>
        <p:nvPicPr>
          <p:cNvPr id="640" name="Google Shape;640;p18"/>
          <p:cNvPicPr preferRelativeResize="0"/>
          <p:nvPr/>
        </p:nvPicPr>
        <p:blipFill rotWithShape="1">
          <a:blip r:embed="rId4">
            <a:alphaModFix/>
          </a:blip>
          <a:srcRect b="27363" l="0" r="0" t="28036"/>
          <a:stretch/>
        </p:blipFill>
        <p:spPr>
          <a:xfrm>
            <a:off x="0" y="0"/>
            <a:ext cx="9140952" cy="4076873"/>
          </a:xfrm>
          <a:prstGeom prst="rect">
            <a:avLst/>
          </a:prstGeom>
          <a:noFill/>
          <a:ln>
            <a:noFill/>
          </a:ln>
        </p:spPr>
      </p:pic>
      <p:pic>
        <p:nvPicPr>
          <p:cNvPr id="641" name="Google Shape;641;p18"/>
          <p:cNvPicPr preferRelativeResize="0"/>
          <p:nvPr/>
        </p:nvPicPr>
        <p:blipFill rotWithShape="1">
          <a:blip r:embed="rId5">
            <a:alphaModFix/>
          </a:blip>
          <a:srcRect b="38333" l="0" r="0" t="12142"/>
          <a:stretch/>
        </p:blipFill>
        <p:spPr>
          <a:xfrm>
            <a:off x="-75458" y="9894727"/>
            <a:ext cx="4340268" cy="3821273"/>
          </a:xfrm>
          <a:prstGeom prst="rect">
            <a:avLst/>
          </a:prstGeom>
          <a:noFill/>
          <a:ln>
            <a:noFill/>
          </a:ln>
        </p:spPr>
      </p:pic>
      <p:pic>
        <p:nvPicPr>
          <p:cNvPr id="642" name="Google Shape;642;p18"/>
          <p:cNvPicPr preferRelativeResize="0"/>
          <p:nvPr/>
        </p:nvPicPr>
        <p:blipFill rotWithShape="1">
          <a:blip r:embed="rId6">
            <a:alphaModFix/>
          </a:blip>
          <a:srcRect b="0" l="0" r="0" t="0"/>
          <a:stretch/>
        </p:blipFill>
        <p:spPr>
          <a:xfrm>
            <a:off x="20760113" y="6858000"/>
            <a:ext cx="3857625" cy="6858000"/>
          </a:xfrm>
          <a:prstGeom prst="rect">
            <a:avLst/>
          </a:prstGeom>
          <a:noFill/>
          <a:ln>
            <a:noFill/>
          </a:ln>
        </p:spPr>
      </p:pic>
      <p:pic>
        <p:nvPicPr>
          <p:cNvPr id="643" name="Google Shape;643;p18"/>
          <p:cNvPicPr preferRelativeResize="0"/>
          <p:nvPr/>
        </p:nvPicPr>
        <p:blipFill rotWithShape="1">
          <a:blip r:embed="rId7">
            <a:alphaModFix/>
          </a:blip>
          <a:srcRect b="0" l="0" r="0" t="0"/>
          <a:stretch/>
        </p:blipFill>
        <p:spPr>
          <a:xfrm>
            <a:off x="17103568" y="0"/>
            <a:ext cx="7383213" cy="4153057"/>
          </a:xfrm>
          <a:prstGeom prst="rect">
            <a:avLst/>
          </a:prstGeom>
          <a:noFill/>
          <a:ln>
            <a:noFill/>
          </a:ln>
        </p:spPr>
      </p:pic>
      <p:pic>
        <p:nvPicPr>
          <p:cNvPr id="644" name="Google Shape;644;p18"/>
          <p:cNvPicPr preferRelativeResize="0"/>
          <p:nvPr/>
        </p:nvPicPr>
        <p:blipFill rotWithShape="1">
          <a:blip r:embed="rId8">
            <a:alphaModFix/>
          </a:blip>
          <a:srcRect b="0" l="0" r="0" t="12886"/>
          <a:stretch/>
        </p:blipFill>
        <p:spPr>
          <a:xfrm>
            <a:off x="11689287" y="-1"/>
            <a:ext cx="5414282" cy="6008342"/>
          </a:xfrm>
          <a:prstGeom prst="rect">
            <a:avLst/>
          </a:prstGeom>
          <a:noFill/>
          <a:ln>
            <a:noFill/>
          </a:ln>
        </p:spPr>
      </p:pic>
      <p:pic>
        <p:nvPicPr>
          <p:cNvPr id="645" name="Google Shape;645;p18"/>
          <p:cNvPicPr preferRelativeResize="0"/>
          <p:nvPr/>
        </p:nvPicPr>
        <p:blipFill rotWithShape="1">
          <a:blip r:embed="rId9">
            <a:alphaModFix/>
          </a:blip>
          <a:srcRect b="0" l="0" r="0" t="0"/>
          <a:stretch/>
        </p:blipFill>
        <p:spPr>
          <a:xfrm>
            <a:off x="4264810" y="9081569"/>
            <a:ext cx="8491913" cy="4771393"/>
          </a:xfrm>
          <a:prstGeom prst="rect">
            <a:avLst/>
          </a:prstGeom>
          <a:noFill/>
          <a:ln>
            <a:noFill/>
          </a:ln>
        </p:spPr>
      </p:pic>
      <p:pic>
        <p:nvPicPr>
          <p:cNvPr id="646" name="Google Shape;646;p18"/>
          <p:cNvPicPr preferRelativeResize="0"/>
          <p:nvPr/>
        </p:nvPicPr>
        <p:blipFill rotWithShape="1">
          <a:blip r:embed="rId10">
            <a:alphaModFix/>
          </a:blip>
          <a:srcRect b="0" l="0" r="0" t="0"/>
          <a:stretch/>
        </p:blipFill>
        <p:spPr>
          <a:xfrm>
            <a:off x="9149757" y="-1"/>
            <a:ext cx="2555597" cy="4539343"/>
          </a:xfrm>
          <a:prstGeom prst="rect">
            <a:avLst/>
          </a:prstGeom>
          <a:noFill/>
          <a:ln>
            <a:noFill/>
          </a:ln>
        </p:spPr>
      </p:pic>
      <p:pic>
        <p:nvPicPr>
          <p:cNvPr id="647" name="Google Shape;647;p18"/>
          <p:cNvPicPr preferRelativeResize="0"/>
          <p:nvPr/>
        </p:nvPicPr>
        <p:blipFill rotWithShape="1">
          <a:blip r:embed="rId11">
            <a:alphaModFix/>
          </a:blip>
          <a:srcRect b="0" l="0" r="0" t="0"/>
          <a:stretch/>
        </p:blipFill>
        <p:spPr>
          <a:xfrm>
            <a:off x="19365685" y="4076833"/>
            <a:ext cx="5121097" cy="2880617"/>
          </a:xfrm>
          <a:prstGeom prst="rect">
            <a:avLst/>
          </a:prstGeom>
          <a:noFill/>
          <a:ln>
            <a:noFill/>
          </a:ln>
        </p:spPr>
      </p:pic>
      <p:pic>
        <p:nvPicPr>
          <p:cNvPr id="648" name="Google Shape;648;p18"/>
          <p:cNvPicPr preferRelativeResize="0"/>
          <p:nvPr/>
        </p:nvPicPr>
        <p:blipFill rotWithShape="1">
          <a:blip r:embed="rId12">
            <a:alphaModFix/>
          </a:blip>
          <a:srcRect b="23063" l="0" r="0" t="17688"/>
          <a:stretch/>
        </p:blipFill>
        <p:spPr>
          <a:xfrm>
            <a:off x="17021533" y="9081569"/>
            <a:ext cx="3805128" cy="4771393"/>
          </a:xfrm>
          <a:prstGeom prst="rect">
            <a:avLst/>
          </a:prstGeom>
          <a:noFill/>
          <a:ln>
            <a:noFill/>
          </a:ln>
        </p:spPr>
      </p:pic>
      <p:pic>
        <p:nvPicPr>
          <p:cNvPr id="649" name="Google Shape;649;p18"/>
          <p:cNvPicPr preferRelativeResize="0"/>
          <p:nvPr/>
        </p:nvPicPr>
        <p:blipFill rotWithShape="1">
          <a:blip r:embed="rId13">
            <a:alphaModFix/>
          </a:blip>
          <a:srcRect b="0" l="0" r="0" t="36204"/>
          <a:stretch/>
        </p:blipFill>
        <p:spPr>
          <a:xfrm>
            <a:off x="12560701" y="9754803"/>
            <a:ext cx="4656854" cy="396119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5"/>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55" name="Google Shape;655;p55"/>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656" name="Google Shape;656;p55"/>
          <p:cNvSpPr/>
          <p:nvPr/>
        </p:nvSpPr>
        <p:spPr>
          <a:xfrm>
            <a:off x="-200025" y="1"/>
            <a:ext cx="24584025" cy="14258924"/>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600"/>
              <a:buFont typeface="Helvetica Neue"/>
              <a:buNone/>
            </a:pPr>
            <a:r>
              <a:rPr b="1" i="0" lang="it-IT" sz="6600" u="none" cap="none" strike="noStrike">
                <a:solidFill>
                  <a:srgbClr val="FFFFFF"/>
                </a:solidFill>
                <a:latin typeface="Helvetica Neue"/>
                <a:ea typeface="Helvetica Neue"/>
                <a:cs typeface="Helvetica Neue"/>
                <a:sym typeface="Helvetica Neue"/>
              </a:rPr>
              <a:t>SPAN</a:t>
            </a:r>
            <a:endParaRPr/>
          </a:p>
        </p:txBody>
      </p:sp>
      <p:sp>
        <p:nvSpPr>
          <p:cNvPr id="657" name="Google Shape;657;p55"/>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marR="0" rtl="0" algn="ctr">
              <a:lnSpc>
                <a:spcPct val="100000"/>
              </a:lnSpc>
              <a:spcBef>
                <a:spcPts val="0"/>
              </a:spcBef>
              <a:spcAft>
                <a:spcPts val="0"/>
              </a:spcAft>
              <a:buClr>
                <a:srgbClr val="782B35"/>
              </a:buClr>
              <a:buSzPts val="2500"/>
              <a:buFont typeface="Helvetica Neue"/>
              <a:buNone/>
            </a:pPr>
            <a:fld id="{00000000-1234-1234-1234-123412341234}" type="slidenum">
              <a:rPr b="1" i="0" lang="it-IT" sz="2500" u="none" cap="none" strike="noStrike">
                <a:solidFill>
                  <a:srgbClr val="782B35"/>
                </a:solidFill>
                <a:latin typeface="Helvetica Neue"/>
                <a:ea typeface="Helvetica Neue"/>
                <a:cs typeface="Helvetica Neue"/>
                <a:sym typeface="Helvetica Neue"/>
              </a:rPr>
              <a:t>‹#›</a:t>
            </a:fld>
            <a:endParaRPr b="1" i="0" sz="2500" u="none" cap="none" strike="noStrike">
              <a:solidFill>
                <a:srgbClr val="782B35"/>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2b1c72908eb_0_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63" name="Google Shape;663;g2b1c72908eb_0_8"/>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664" name="Google Shape;664;g2b1c72908eb_0_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665" name="Google Shape;665;g2b1c72908eb_0_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666" name="Google Shape;666;g2b1c72908eb_0_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67" name="Google Shape;667;g2b1c72908eb_0_8"/>
          <p:cNvSpPr txBox="1"/>
          <p:nvPr/>
        </p:nvSpPr>
        <p:spPr>
          <a:xfrm>
            <a:off x="-860674" y="336313"/>
            <a:ext cx="163770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FLASH Fibrosis reduction</a:t>
            </a:r>
            <a:endParaRPr/>
          </a:p>
        </p:txBody>
      </p:sp>
      <p:pic>
        <p:nvPicPr>
          <p:cNvPr id="668" name="Google Shape;668;g2b1c72908eb_0_8"/>
          <p:cNvPicPr preferRelativeResize="0"/>
          <p:nvPr/>
        </p:nvPicPr>
        <p:blipFill rotWithShape="1">
          <a:blip r:embed="rId4">
            <a:alphaModFix/>
          </a:blip>
          <a:srcRect b="0" l="0" r="0" t="0"/>
          <a:stretch/>
        </p:blipFill>
        <p:spPr>
          <a:xfrm>
            <a:off x="1478010" y="2547255"/>
            <a:ext cx="11252458" cy="8474507"/>
          </a:xfrm>
          <a:prstGeom prst="rect">
            <a:avLst/>
          </a:prstGeom>
          <a:noFill/>
          <a:ln>
            <a:noFill/>
          </a:ln>
        </p:spPr>
      </p:pic>
      <p:sp>
        <p:nvSpPr>
          <p:cNvPr id="669" name="Google Shape;669;g2b1c72908eb_0_8"/>
          <p:cNvSpPr/>
          <p:nvPr/>
        </p:nvSpPr>
        <p:spPr>
          <a:xfrm>
            <a:off x="16114160" y="-116748"/>
            <a:ext cx="8269800" cy="91677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70" name="Google Shape;670;g2b1c72908eb_0_8"/>
          <p:cNvSpPr txBox="1"/>
          <p:nvPr/>
        </p:nvSpPr>
        <p:spPr>
          <a:xfrm>
            <a:off x="16170085" y="1443111"/>
            <a:ext cx="8214000" cy="6752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IT" sz="3600" u="none" cap="none" strike="noStrike">
                <a:solidFill>
                  <a:srgbClr val="FFFFFF"/>
                </a:solidFill>
                <a:latin typeface="Helvetica Neue"/>
                <a:ea typeface="Helvetica Neue"/>
                <a:cs typeface="Helvetica Neue"/>
                <a:sym typeface="Helvetica Neue"/>
              </a:rPr>
              <a:t>Pulmonary fibrosis is a late-stage injury that typically manifests in the time period from six to 24 months post irradiation</a:t>
            </a:r>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While currently there is no good therapeutic intervention for fibrosis available</a:t>
            </a:r>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p:txBody>
      </p:sp>
      <p:sp>
        <p:nvSpPr>
          <p:cNvPr id="671" name="Google Shape;671;g2b1c72908eb_0_8"/>
          <p:cNvSpPr txBox="1"/>
          <p:nvPr/>
        </p:nvSpPr>
        <p:spPr>
          <a:xfrm>
            <a:off x="1299411" y="11666881"/>
            <a:ext cx="15568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[7] M. D. Wright, P. Romanelli, A. Bravin, G. Le Duc, E. Brauer-Krisch, H. Requardt, S. Bartzsch, R. Hlushchuk, J. A. Laissue, and V. Djonov. Non-conventional ultra-high dose rate (flash) microbeam radiotherapy provides superior normal tissue sparing in rat lung compared to non-conventional ultra-high dose rate (flash) radiotherapy. Cureus, 13(11):e19317, 2021. ISSN 2168-8184.</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[8] V. Favaudon, L. Caplier, V. Monceau, F. Pouzoulet, M. Sayarath, C. Fouillade, M. F. Poupon, I. Brito, P. Hupé, J. Bourhis, J. Hall, J. J. Fontaine, and M. C. Vozenin. Ultrahigh dose-rate flash irradiation increases the differential response between normal and tumor tissue in mice. Sci Transl Med, 6(245):245ra93, 2014. ISSN 1946-6242. doi: 10.1126/scitranslmed.3008973.</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3"/>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77" name="Google Shape;677;p53"/>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678" name="Google Shape;678;p53"/>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679" name="Google Shape;679;p53"/>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680" name="Google Shape;680;p53"/>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81" name="Google Shape;681;p53"/>
          <p:cNvSpPr txBox="1"/>
          <p:nvPr/>
        </p:nvSpPr>
        <p:spPr>
          <a:xfrm>
            <a:off x="-860674" y="336313"/>
            <a:ext cx="16376900" cy="1428883"/>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DVH Differential data</a:t>
            </a:r>
            <a:endParaRPr/>
          </a:p>
        </p:txBody>
      </p:sp>
      <p:sp>
        <p:nvSpPr>
          <p:cNvPr id="682" name="Google Shape;682;p53"/>
          <p:cNvSpPr/>
          <p:nvPr/>
        </p:nvSpPr>
        <p:spPr>
          <a:xfrm>
            <a:off x="16114150" y="-116750"/>
            <a:ext cx="8269800" cy="126984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83" name="Google Shape;683;p53"/>
          <p:cNvSpPr txBox="1"/>
          <p:nvPr/>
        </p:nvSpPr>
        <p:spPr>
          <a:xfrm>
            <a:off x="16170075" y="713074"/>
            <a:ext cx="8214000" cy="11739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1"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3600"/>
              <a:buFont typeface="Helvetica Neue"/>
              <a:buNone/>
            </a:pPr>
            <a:r>
              <a:t/>
            </a:r>
            <a:endParaRPr b="1" sz="3600">
              <a:solidFill>
                <a:srgbClr val="FFFFFF"/>
              </a:solidFill>
              <a:latin typeface="Helvetica Neue"/>
              <a:ea typeface="Helvetica Neue"/>
              <a:cs typeface="Helvetica Neue"/>
              <a:sym typeface="Helvetica Neue"/>
            </a:endParaRPr>
          </a:p>
          <a:p>
            <a:pPr indent="-457200" lvl="0" marL="457200" rtl="0" algn="l">
              <a:spcBef>
                <a:spcPts val="0"/>
              </a:spcBef>
              <a:spcAft>
                <a:spcPts val="0"/>
              </a:spcAft>
              <a:buClr>
                <a:schemeClr val="lt1"/>
              </a:buClr>
              <a:buSzPts val="3600"/>
              <a:buFont typeface="Helvetica Neue"/>
              <a:buChar char="๏"/>
            </a:pPr>
            <a:r>
              <a:rPr lang="it-IT" sz="3600">
                <a:solidFill>
                  <a:schemeClr val="lt1"/>
                </a:solidFill>
                <a:latin typeface="Helvetica Neue"/>
                <a:ea typeface="Helvetica Neue"/>
                <a:cs typeface="Helvetica Neue"/>
                <a:sym typeface="Helvetica Neue"/>
              </a:rPr>
              <a:t>We will considered lung-CTV OAR</a:t>
            </a:r>
            <a:endParaRPr sz="36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t/>
            </a:r>
            <a:endParaRPr sz="3600">
              <a:solidFill>
                <a:schemeClr val="lt1"/>
              </a:solidFill>
              <a:latin typeface="Helvetica Neue"/>
              <a:ea typeface="Helvetica Neue"/>
              <a:cs typeface="Helvetica Neue"/>
              <a:sym typeface="Helvetica Neue"/>
            </a:endParaRPr>
          </a:p>
          <a:p>
            <a:pPr indent="-457200" lvl="0" marL="457200" rtl="0" algn="l">
              <a:spcBef>
                <a:spcPts val="0"/>
              </a:spcBef>
              <a:spcAft>
                <a:spcPts val="0"/>
              </a:spcAft>
              <a:buClr>
                <a:schemeClr val="lt1"/>
              </a:buClr>
              <a:buSzPts val="3600"/>
              <a:buFont typeface="Helvetica Neue"/>
              <a:buChar char="๏"/>
            </a:pPr>
            <a:r>
              <a:rPr lang="it-IT" sz="3600">
                <a:solidFill>
                  <a:srgbClr val="FFFFFF"/>
                </a:solidFill>
                <a:latin typeface="Helvetica Neue"/>
                <a:ea typeface="Helvetica Neue"/>
                <a:cs typeface="Helvetica Neue"/>
                <a:sym typeface="Helvetica Neue"/>
              </a:rPr>
              <a:t>The main information came from the DHV differential i.e. the dose </a:t>
            </a:r>
            <a:r>
              <a:rPr lang="it-IT" sz="3600">
                <a:solidFill>
                  <a:srgbClr val="FFFFFF"/>
                </a:solidFill>
                <a:latin typeface="Helvetica Neue"/>
                <a:ea typeface="Helvetica Neue"/>
                <a:cs typeface="Helvetica Neue"/>
                <a:sym typeface="Helvetica Neue"/>
              </a:rPr>
              <a:t>absorbed</a:t>
            </a:r>
            <a:r>
              <a:rPr lang="it-IT" sz="3600">
                <a:solidFill>
                  <a:srgbClr val="FFFFFF"/>
                </a:solidFill>
                <a:latin typeface="Helvetica Neue"/>
                <a:ea typeface="Helvetica Neue"/>
                <a:cs typeface="Helvetica Neue"/>
                <a:sym typeface="Helvetica Neue"/>
              </a:rPr>
              <a:t> from each voxel</a:t>
            </a:r>
            <a:endParaRPr sz="36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457200" lvl="0" marL="457200" rtl="0" algn="l">
              <a:spcBef>
                <a:spcPts val="0"/>
              </a:spcBef>
              <a:spcAft>
                <a:spcPts val="0"/>
              </a:spcAft>
              <a:buClr>
                <a:schemeClr val="lt1"/>
              </a:buClr>
              <a:buSzPts val="3600"/>
              <a:buFont typeface="Helvetica Neue"/>
              <a:buChar char="๏"/>
            </a:pPr>
            <a:r>
              <a:rPr lang="it-IT" sz="3600">
                <a:solidFill>
                  <a:srgbClr val="FFFFFF"/>
                </a:solidFill>
                <a:latin typeface="Helvetica Neue"/>
                <a:ea typeface="Helvetica Neue"/>
                <a:cs typeface="Helvetica Neue"/>
                <a:sym typeface="Helvetica Neue"/>
              </a:rPr>
              <a:t>The biologically effective dose and equivalent dose in 2Gy calculators are based on the Linear Quadratic Model. The doses are calculated to allow conversion and comparability of different fractionation schemes.</a:t>
            </a:r>
            <a:endParaRPr sz="3600">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457200" lvl="0" marL="457200" rtl="0" algn="l">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The uniform equivalent dose (EUD) is the absorbed dose which, when administered homogeneously, produces the same average number of surviving clonogens as a non-homogeneous irradiation.</a:t>
            </a:r>
            <a:endParaRPr sz="3600">
              <a:solidFill>
                <a:srgbClr val="FFFFFF"/>
              </a:solidFill>
              <a:latin typeface="Helvetica Neue"/>
              <a:ea typeface="Helvetica Neue"/>
              <a:cs typeface="Helvetica Neue"/>
              <a:sym typeface="Helvetica Neue"/>
            </a:endParaRPr>
          </a:p>
        </p:txBody>
      </p:sp>
      <p:pic>
        <p:nvPicPr>
          <p:cNvPr id="684" name="Google Shape;684;p53"/>
          <p:cNvPicPr preferRelativeResize="0"/>
          <p:nvPr/>
        </p:nvPicPr>
        <p:blipFill>
          <a:blip r:embed="rId4">
            <a:alphaModFix/>
          </a:blip>
          <a:stretch>
            <a:fillRect/>
          </a:stretch>
        </p:blipFill>
        <p:spPr>
          <a:xfrm>
            <a:off x="395475" y="7724650"/>
            <a:ext cx="9694200" cy="5169700"/>
          </a:xfrm>
          <a:prstGeom prst="rect">
            <a:avLst/>
          </a:prstGeom>
          <a:noFill/>
          <a:ln>
            <a:noFill/>
          </a:ln>
        </p:spPr>
      </p:pic>
      <p:pic>
        <p:nvPicPr>
          <p:cNvPr id="685" name="Google Shape;685;p53"/>
          <p:cNvPicPr preferRelativeResize="0"/>
          <p:nvPr/>
        </p:nvPicPr>
        <p:blipFill>
          <a:blip r:embed="rId5">
            <a:alphaModFix/>
          </a:blip>
          <a:stretch>
            <a:fillRect/>
          </a:stretch>
        </p:blipFill>
        <p:spPr>
          <a:xfrm>
            <a:off x="395473" y="2261950"/>
            <a:ext cx="7694450" cy="5496050"/>
          </a:xfrm>
          <a:prstGeom prst="rect">
            <a:avLst/>
          </a:prstGeom>
          <a:noFill/>
          <a:ln>
            <a:noFill/>
          </a:ln>
        </p:spPr>
      </p:pic>
      <p:pic>
        <p:nvPicPr>
          <p:cNvPr id="686" name="Google Shape;686;p53"/>
          <p:cNvPicPr preferRelativeResize="0"/>
          <p:nvPr/>
        </p:nvPicPr>
        <p:blipFill rotWithShape="1">
          <a:blip r:embed="rId6">
            <a:alphaModFix/>
          </a:blip>
          <a:srcRect b="0" l="0" r="0" t="0"/>
          <a:stretch/>
        </p:blipFill>
        <p:spPr>
          <a:xfrm>
            <a:off x="8203149" y="2228600"/>
            <a:ext cx="7261201" cy="5496050"/>
          </a:xfrm>
          <a:prstGeom prst="rect">
            <a:avLst/>
          </a:prstGeom>
          <a:noFill/>
          <a:ln>
            <a:noFill/>
          </a:ln>
        </p:spPr>
      </p:pic>
      <p:cxnSp>
        <p:nvCxnSpPr>
          <p:cNvPr id="687" name="Google Shape;687;p53"/>
          <p:cNvCxnSpPr/>
          <p:nvPr/>
        </p:nvCxnSpPr>
        <p:spPr>
          <a:xfrm>
            <a:off x="10501425" y="10260675"/>
            <a:ext cx="921000" cy="0"/>
          </a:xfrm>
          <a:prstGeom prst="straightConnector1">
            <a:avLst/>
          </a:prstGeom>
          <a:noFill/>
          <a:ln cap="flat" cmpd="sng" w="114300">
            <a:solidFill>
              <a:schemeClr val="dk2"/>
            </a:solidFill>
            <a:prstDash val="solid"/>
            <a:round/>
            <a:headEnd len="med" w="med" type="none"/>
            <a:tailEnd len="med" w="med" type="stealth"/>
          </a:ln>
        </p:spPr>
      </p:cxnSp>
      <p:pic>
        <p:nvPicPr>
          <p:cNvPr id="688" name="Google Shape;688;p53"/>
          <p:cNvPicPr preferRelativeResize="0"/>
          <p:nvPr/>
        </p:nvPicPr>
        <p:blipFill rotWithShape="1">
          <a:blip r:embed="rId7">
            <a:alphaModFix/>
          </a:blip>
          <a:srcRect b="0" l="21199" r="38236" t="74423"/>
          <a:stretch/>
        </p:blipFill>
        <p:spPr>
          <a:xfrm>
            <a:off x="11471950" y="9346288"/>
            <a:ext cx="4215475" cy="1959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4"/>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94" name="Google Shape;694;p54"/>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695" name="Google Shape;695;p54"/>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696" name="Google Shape;696;p54"/>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697" name="Google Shape;697;p54"/>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698" name="Google Shape;698;p54"/>
          <p:cNvSpPr txBox="1"/>
          <p:nvPr/>
        </p:nvSpPr>
        <p:spPr>
          <a:xfrm>
            <a:off x="3927895" y="443075"/>
            <a:ext cx="16376900" cy="1428883"/>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FLASH News</a:t>
            </a:r>
            <a:endParaRPr/>
          </a:p>
        </p:txBody>
      </p:sp>
      <p:pic>
        <p:nvPicPr>
          <p:cNvPr id="699" name="Google Shape;699;p54"/>
          <p:cNvPicPr preferRelativeResize="0"/>
          <p:nvPr/>
        </p:nvPicPr>
        <p:blipFill rotWithShape="1">
          <a:blip r:embed="rId4">
            <a:alphaModFix/>
          </a:blip>
          <a:srcRect b="49999" l="0" r="54851" t="28809"/>
          <a:stretch/>
        </p:blipFill>
        <p:spPr>
          <a:xfrm>
            <a:off x="-6596" y="3227526"/>
            <a:ext cx="8184473" cy="8536365"/>
          </a:xfrm>
          <a:prstGeom prst="rect">
            <a:avLst/>
          </a:prstGeom>
          <a:noFill/>
          <a:ln>
            <a:noFill/>
          </a:ln>
        </p:spPr>
      </p:pic>
      <p:pic>
        <p:nvPicPr>
          <p:cNvPr id="700" name="Google Shape;700;p54"/>
          <p:cNvPicPr preferRelativeResize="0"/>
          <p:nvPr/>
        </p:nvPicPr>
        <p:blipFill rotWithShape="1">
          <a:blip r:embed="rId5">
            <a:alphaModFix/>
          </a:blip>
          <a:srcRect b="48095" l="0" r="0" t="28648"/>
          <a:stretch/>
        </p:blipFill>
        <p:spPr>
          <a:xfrm>
            <a:off x="7858797" y="3227527"/>
            <a:ext cx="16516726" cy="8536364"/>
          </a:xfrm>
          <a:prstGeom prst="rect">
            <a:avLst/>
          </a:prstGeom>
          <a:noFill/>
          <a:ln>
            <a:noFill/>
          </a:ln>
        </p:spPr>
      </p:pic>
      <p:sp>
        <p:nvSpPr>
          <p:cNvPr id="701" name="Google Shape;701;p54"/>
          <p:cNvSpPr/>
          <p:nvPr/>
        </p:nvSpPr>
        <p:spPr>
          <a:xfrm>
            <a:off x="6531429" y="8360229"/>
            <a:ext cx="1327368" cy="3403662"/>
          </a:xfrm>
          <a:prstGeom prst="rect">
            <a:avLst/>
          </a:prstGeom>
          <a:solidFill>
            <a:srgbClr val="EAEA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b49cfd2104_0_319"/>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07" name="Google Shape;707;g2b49cfd2104_0_319"/>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08" name="Google Shape;708;g2b49cfd2104_0_319"/>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09" name="Google Shape;709;g2b49cfd2104_0_31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10" name="Google Shape;710;g2b49cfd2104_0_319"/>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11" name="Google Shape;711;g2b49cfd2104_0_319"/>
          <p:cNvSpPr txBox="1"/>
          <p:nvPr/>
        </p:nvSpPr>
        <p:spPr>
          <a:xfrm>
            <a:off x="4003501" y="312763"/>
            <a:ext cx="163770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Dose correction</a:t>
            </a:r>
            <a:endParaRPr/>
          </a:p>
        </p:txBody>
      </p:sp>
      <p:sp>
        <p:nvSpPr>
          <p:cNvPr id="712" name="Google Shape;712;g2b49cfd2104_0_319"/>
          <p:cNvSpPr txBox="1"/>
          <p:nvPr/>
        </p:nvSpPr>
        <p:spPr>
          <a:xfrm>
            <a:off x="1809300" y="2196200"/>
            <a:ext cx="6810300" cy="1914300"/>
          </a:xfrm>
          <a:prstGeom prst="rect">
            <a:avLst/>
          </a:prstGeom>
          <a:noFill/>
          <a:ln>
            <a:noFill/>
          </a:ln>
        </p:spPr>
        <p:txBody>
          <a:bodyPr anchorCtr="0" anchor="t" bIns="50800" lIns="50800" spcFirstLastPara="1" rIns="50800" wrap="square" tIns="50800">
            <a:normAutofit fontScale="775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Linear Quadratic</a:t>
            </a:r>
            <a:endParaRPr/>
          </a:p>
        </p:txBody>
      </p:sp>
      <p:pic>
        <p:nvPicPr>
          <p:cNvPr id="713" name="Google Shape;713;g2b49cfd2104_0_319"/>
          <p:cNvPicPr preferRelativeResize="0"/>
          <p:nvPr/>
        </p:nvPicPr>
        <p:blipFill>
          <a:blip r:embed="rId4">
            <a:alphaModFix/>
          </a:blip>
          <a:stretch>
            <a:fillRect/>
          </a:stretch>
        </p:blipFill>
        <p:spPr>
          <a:xfrm>
            <a:off x="613800" y="4110500"/>
            <a:ext cx="10868025" cy="711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b460351832_0_6"/>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19" name="Google Shape;119;g2b460351832_0_6"/>
          <p:cNvSpPr txBox="1"/>
          <p:nvPr>
            <p:ph type="title"/>
          </p:nvPr>
        </p:nvSpPr>
        <p:spPr>
          <a:xfrm>
            <a:off x="897138" y="169600"/>
            <a:ext cx="14844600" cy="1428900"/>
          </a:xfrm>
          <a:prstGeom prst="rect">
            <a:avLst/>
          </a:prstGeom>
          <a:noFill/>
          <a:ln>
            <a:noFill/>
          </a:ln>
        </p:spPr>
        <p:txBody>
          <a:bodyPr anchorCtr="0" anchor="t" bIns="50800" lIns="50800" spcFirstLastPara="1" rIns="50800" wrap="square" tIns="50800">
            <a:noAutofit/>
          </a:bodyPr>
          <a:lstStyle/>
          <a:p>
            <a:pPr indent="0" lvl="0" marL="0" rtl="0" algn="ctr">
              <a:lnSpc>
                <a:spcPct val="80000"/>
              </a:lnSpc>
              <a:spcBef>
                <a:spcPts val="0"/>
              </a:spcBef>
              <a:spcAft>
                <a:spcPts val="0"/>
              </a:spcAft>
              <a:buClr>
                <a:srgbClr val="235764"/>
              </a:buClr>
              <a:buSzPts val="7650"/>
              <a:buFont typeface="Helvetica Neue"/>
              <a:buNone/>
            </a:pPr>
            <a:r>
              <a:rPr lang="it-IT" sz="6000">
                <a:solidFill>
                  <a:srgbClr val="235764"/>
                </a:solidFill>
              </a:rPr>
              <a:t>Irradiation techniques:</a:t>
            </a:r>
            <a:endParaRPr sz="6000">
              <a:solidFill>
                <a:srgbClr val="235764"/>
              </a:solidFill>
            </a:endParaRPr>
          </a:p>
          <a:p>
            <a:pPr indent="0" lvl="0" marL="0" rtl="0" algn="ctr">
              <a:lnSpc>
                <a:spcPct val="80000"/>
              </a:lnSpc>
              <a:spcBef>
                <a:spcPts val="0"/>
              </a:spcBef>
              <a:spcAft>
                <a:spcPts val="0"/>
              </a:spcAft>
              <a:buClr>
                <a:srgbClr val="235764"/>
              </a:buClr>
              <a:buSzPts val="7650"/>
              <a:buFont typeface="Helvetica Neue"/>
              <a:buNone/>
            </a:pPr>
            <a:r>
              <a:rPr lang="it-IT" sz="6000">
                <a:solidFill>
                  <a:srgbClr val="235764"/>
                </a:solidFill>
              </a:rPr>
              <a:t>IMRT </a:t>
            </a:r>
            <a:r>
              <a:rPr lang="it-IT" sz="6000">
                <a:solidFill>
                  <a:srgbClr val="235764"/>
                </a:solidFill>
              </a:rPr>
              <a:t>and </a:t>
            </a:r>
            <a:r>
              <a:rPr lang="it-IT" sz="6000">
                <a:solidFill>
                  <a:srgbClr val="235764"/>
                </a:solidFill>
              </a:rPr>
              <a:t>VMAT </a:t>
            </a:r>
            <a:r>
              <a:rPr lang="it-IT" sz="6000">
                <a:solidFill>
                  <a:srgbClr val="235764"/>
                </a:solidFill>
              </a:rPr>
              <a:t> </a:t>
            </a:r>
            <a:endParaRPr sz="6000"/>
          </a:p>
        </p:txBody>
      </p:sp>
      <p:sp>
        <p:nvSpPr>
          <p:cNvPr id="120" name="Google Shape;120;g2b460351832_0_6"/>
          <p:cNvSpPr txBox="1"/>
          <p:nvPr>
            <p:ph idx="12" type="sldNum"/>
          </p:nvPr>
        </p:nvSpPr>
        <p:spPr>
          <a:xfrm>
            <a:off x="23874886" y="12918708"/>
            <a:ext cx="354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21" name="Google Shape;121;g2b460351832_0_6"/>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22" name="Google Shape;122;g2b460351832_0_6"/>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23" name="Google Shape;123;g2b460351832_0_6"/>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24" name="Google Shape;124;g2b460351832_0_6"/>
          <p:cNvSpPr/>
          <p:nvPr/>
        </p:nvSpPr>
        <p:spPr>
          <a:xfrm>
            <a:off x="16114150" y="-116749"/>
            <a:ext cx="8269800" cy="50244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25" name="Google Shape;125;g2b460351832_0_6"/>
          <p:cNvSpPr txBox="1"/>
          <p:nvPr/>
        </p:nvSpPr>
        <p:spPr>
          <a:xfrm>
            <a:off x="16300715" y="2072060"/>
            <a:ext cx="8031000" cy="2196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lang="it-IT" sz="3400">
                <a:solidFill>
                  <a:srgbClr val="FFFFFF"/>
                </a:solidFill>
                <a:latin typeface="Helvetica Neue"/>
                <a:ea typeface="Helvetica Neue"/>
                <a:cs typeface="Helvetica Neue"/>
                <a:sym typeface="Helvetica Neue"/>
              </a:rPr>
              <a:t>Conventional Radiotherapy:</a:t>
            </a:r>
            <a:r>
              <a:rPr b="1" i="0" lang="it-IT" sz="3400" cap="none" strike="noStrike">
                <a:solidFill>
                  <a:srgbClr val="FFFFFF"/>
                </a:solidFill>
                <a:latin typeface="Helvetica Neue"/>
                <a:ea typeface="Helvetica Neue"/>
                <a:cs typeface="Helvetica Neue"/>
                <a:sym typeface="Helvetica Neue"/>
              </a:rPr>
              <a:t> </a:t>
            </a:r>
            <a:endParaRPr b="1" i="0" sz="3400"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3600"/>
              <a:buFont typeface="Helvetica Neue"/>
              <a:buNone/>
            </a:pPr>
            <a:r>
              <a:t/>
            </a:r>
            <a:endParaRPr b="1" sz="3400">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lang="it-IT" sz="3400">
                <a:solidFill>
                  <a:srgbClr val="FFFFFF"/>
                </a:solidFill>
                <a:latin typeface="Helvetica Neue"/>
                <a:ea typeface="Helvetica Neue"/>
                <a:cs typeface="Helvetica Neue"/>
                <a:sym typeface="Helvetica Neue"/>
              </a:rPr>
              <a:t>Absorbed</a:t>
            </a:r>
            <a:r>
              <a:rPr b="0" i="0" lang="it-IT" sz="3400" u="none" cap="none" strike="noStrike">
                <a:solidFill>
                  <a:srgbClr val="FFFFFF"/>
                </a:solidFill>
                <a:latin typeface="Helvetica Neue"/>
                <a:ea typeface="Helvetica Neue"/>
                <a:cs typeface="Helvetica Neue"/>
                <a:sym typeface="Helvetica Neue"/>
              </a:rPr>
              <a:t> dose (2 Gy x Fraction)</a:t>
            </a:r>
            <a:endParaRPr b="0" i="0" sz="34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Conventional Dose Rate  (0.08 Gy/s)</a:t>
            </a:r>
            <a:endParaRPr b="0" i="0" sz="3400" u="none" cap="none" strike="noStrike">
              <a:solidFill>
                <a:srgbClr val="5E5E5E"/>
              </a:solidFill>
              <a:latin typeface="Helvetica Neue"/>
              <a:ea typeface="Helvetica Neue"/>
              <a:cs typeface="Helvetica Neue"/>
              <a:sym typeface="Helvetica Neue"/>
            </a:endParaRPr>
          </a:p>
        </p:txBody>
      </p:sp>
      <p:pic>
        <p:nvPicPr>
          <p:cNvPr id="126" name="Google Shape;126;g2b460351832_0_6"/>
          <p:cNvPicPr preferRelativeResize="0"/>
          <p:nvPr/>
        </p:nvPicPr>
        <p:blipFill rotWithShape="1">
          <a:blip r:embed="rId4">
            <a:alphaModFix/>
          </a:blip>
          <a:srcRect b="0" l="0" r="0" t="12288"/>
          <a:stretch/>
        </p:blipFill>
        <p:spPr>
          <a:xfrm>
            <a:off x="834825" y="2072050"/>
            <a:ext cx="14969225" cy="5452850"/>
          </a:xfrm>
          <a:prstGeom prst="rect">
            <a:avLst/>
          </a:prstGeom>
          <a:noFill/>
          <a:ln>
            <a:noFill/>
          </a:ln>
        </p:spPr>
      </p:pic>
      <p:sp>
        <p:nvSpPr>
          <p:cNvPr id="127" name="Google Shape;127;g2b460351832_0_6"/>
          <p:cNvSpPr txBox="1"/>
          <p:nvPr/>
        </p:nvSpPr>
        <p:spPr>
          <a:xfrm>
            <a:off x="1378676" y="7831100"/>
            <a:ext cx="668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200">
                <a:highlight>
                  <a:srgbClr val="FFFFFF"/>
                </a:highlight>
              </a:rPr>
              <a:t>Intensity-modulated radiation therapy (IMRT)</a:t>
            </a:r>
            <a:endParaRPr b="1" sz="2400"/>
          </a:p>
        </p:txBody>
      </p:sp>
      <p:sp>
        <p:nvSpPr>
          <p:cNvPr id="128" name="Google Shape;128;g2b460351832_0_6"/>
          <p:cNvSpPr txBox="1"/>
          <p:nvPr/>
        </p:nvSpPr>
        <p:spPr>
          <a:xfrm>
            <a:off x="9465600" y="7855275"/>
            <a:ext cx="5452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IT" sz="2000">
                <a:solidFill>
                  <a:srgbClr val="0C143A"/>
                </a:solidFill>
              </a:rPr>
              <a:t>Volumetric Modulated Arc Therapy (VMAT)</a:t>
            </a:r>
            <a:endParaRPr b="1" sz="2200"/>
          </a:p>
        </p:txBody>
      </p:sp>
      <p:pic>
        <p:nvPicPr>
          <p:cNvPr id="129" name="Google Shape;129;g2b460351832_0_6"/>
          <p:cNvPicPr preferRelativeResize="0"/>
          <p:nvPr/>
        </p:nvPicPr>
        <p:blipFill rotWithShape="1">
          <a:blip r:embed="rId5">
            <a:alphaModFix/>
          </a:blip>
          <a:srcRect b="7475" l="25181" r="22886" t="8723"/>
          <a:stretch/>
        </p:blipFill>
        <p:spPr>
          <a:xfrm>
            <a:off x="2083388" y="8574600"/>
            <a:ext cx="4588775" cy="3818651"/>
          </a:xfrm>
          <a:prstGeom prst="rect">
            <a:avLst/>
          </a:prstGeom>
          <a:noFill/>
          <a:ln>
            <a:noFill/>
          </a:ln>
        </p:spPr>
      </p:pic>
      <p:pic>
        <p:nvPicPr>
          <p:cNvPr id="130" name="Google Shape;130;g2b460351832_0_6"/>
          <p:cNvPicPr preferRelativeResize="0"/>
          <p:nvPr/>
        </p:nvPicPr>
        <p:blipFill rotWithShape="1">
          <a:blip r:embed="rId6">
            <a:alphaModFix/>
          </a:blip>
          <a:srcRect b="0" l="14346" r="30560" t="0"/>
          <a:stretch/>
        </p:blipFill>
        <p:spPr>
          <a:xfrm>
            <a:off x="9417127" y="8347885"/>
            <a:ext cx="5452799" cy="4481136"/>
          </a:xfrm>
          <a:prstGeom prst="rect">
            <a:avLst/>
          </a:prstGeom>
          <a:noFill/>
          <a:ln>
            <a:noFill/>
          </a:ln>
        </p:spPr>
      </p:pic>
      <p:sp>
        <p:nvSpPr>
          <p:cNvPr id="131" name="Google Shape;131;g2b460351832_0_6"/>
          <p:cNvSpPr txBox="1"/>
          <p:nvPr/>
        </p:nvSpPr>
        <p:spPr>
          <a:xfrm>
            <a:off x="16442425" y="8667900"/>
            <a:ext cx="75915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600"/>
              <a:t>Volumetric modulated arc therapy (</a:t>
            </a:r>
            <a:r>
              <a:rPr b="1" lang="it-IT" sz="2600"/>
              <a:t>VMAT</a:t>
            </a:r>
            <a:r>
              <a:rPr lang="it-IT" sz="2600"/>
              <a:t>) is a form of radiation therapy used to treat cancer. During treatment, a machine rotates around the patient body, sending multiple energy beams of varying strengths to kill cancer cells and destroy tumors.</a:t>
            </a:r>
            <a:endParaRPr sz="2600"/>
          </a:p>
        </p:txBody>
      </p:sp>
      <p:sp>
        <p:nvSpPr>
          <p:cNvPr id="132" name="Google Shape;132;g2b460351832_0_6"/>
          <p:cNvSpPr txBox="1"/>
          <p:nvPr/>
        </p:nvSpPr>
        <p:spPr>
          <a:xfrm>
            <a:off x="16442425" y="5494775"/>
            <a:ext cx="74268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600"/>
              <a:t>Intensity-modulated radiation therapy (</a:t>
            </a:r>
            <a:r>
              <a:rPr b="1" lang="it-IT" sz="2600"/>
              <a:t>IMRT</a:t>
            </a:r>
            <a:r>
              <a:rPr lang="it-IT" sz="2600"/>
              <a:t>)</a:t>
            </a:r>
            <a:endParaRPr sz="2600"/>
          </a:p>
          <a:p>
            <a:pPr indent="0" lvl="0" marL="0" rtl="0" algn="l">
              <a:spcBef>
                <a:spcPts val="0"/>
              </a:spcBef>
              <a:spcAft>
                <a:spcPts val="0"/>
              </a:spcAft>
              <a:buNone/>
            </a:pPr>
            <a:r>
              <a:rPr lang="it-IT" sz="2600"/>
              <a:t>allows for the radiation dose to conform more precisely to the three-dimensional (3-D) shape of the tumor by modulating or controlling the intensity of the radiation beam in multiple small volumes</a:t>
            </a:r>
            <a:endParaRPr sz="2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b40c0e8f96_0_33"/>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19" name="Google Shape;719;g2b40c0e8f96_0_33"/>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20" name="Google Shape;720;g2b40c0e8f96_0_33"/>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21" name="Google Shape;721;g2b40c0e8f96_0_33"/>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22" name="Google Shape;722;g2b40c0e8f96_0_33"/>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23" name="Google Shape;723;g2b40c0e8f96_0_33"/>
          <p:cNvSpPr txBox="1"/>
          <p:nvPr/>
        </p:nvSpPr>
        <p:spPr>
          <a:xfrm>
            <a:off x="-841150" y="20792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Retrospective court</a:t>
            </a:r>
            <a:endParaRPr/>
          </a:p>
        </p:txBody>
      </p:sp>
      <p:pic>
        <p:nvPicPr>
          <p:cNvPr id="724" name="Google Shape;724;g2b40c0e8f96_0_33"/>
          <p:cNvPicPr preferRelativeResize="0"/>
          <p:nvPr/>
        </p:nvPicPr>
        <p:blipFill>
          <a:blip r:embed="rId4">
            <a:alphaModFix/>
          </a:blip>
          <a:stretch>
            <a:fillRect/>
          </a:stretch>
        </p:blipFill>
        <p:spPr>
          <a:xfrm>
            <a:off x="460625" y="5316870"/>
            <a:ext cx="3425100" cy="2774965"/>
          </a:xfrm>
          <a:prstGeom prst="rect">
            <a:avLst/>
          </a:prstGeom>
          <a:noFill/>
          <a:ln>
            <a:noFill/>
          </a:ln>
        </p:spPr>
      </p:pic>
      <p:sp>
        <p:nvSpPr>
          <p:cNvPr id="725" name="Google Shape;725;g2b40c0e8f96_0_33"/>
          <p:cNvSpPr/>
          <p:nvPr/>
        </p:nvSpPr>
        <p:spPr>
          <a:xfrm>
            <a:off x="16114150" y="-116750"/>
            <a:ext cx="8269800" cy="105402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26" name="Google Shape;726;g2b40c0e8f96_0_33"/>
          <p:cNvSpPr txBox="1"/>
          <p:nvPr/>
        </p:nvSpPr>
        <p:spPr>
          <a:xfrm>
            <a:off x="16170085" y="1443111"/>
            <a:ext cx="8214000" cy="8968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it-IT" sz="3600">
                <a:solidFill>
                  <a:srgbClr val="FFFFFF"/>
                </a:solidFill>
                <a:latin typeface="Helvetica Neue"/>
                <a:ea typeface="Helvetica Neue"/>
                <a:cs typeface="Helvetica Neue"/>
                <a:sym typeface="Helvetica Neue"/>
              </a:rPr>
              <a:t>Model data ar fit with an retrospective study, the patients were treated with SBRT with 15 Gy × 3 prescribed to the 67% isodose at the periphery of the PTV</a:t>
            </a:r>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A multi institutional phase II trial</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Stage I NSCLC treated with SBRT</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from 2003 to 2005</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57 Patients</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mean age of the patients was 74.3 year (range 63–82 years)</a:t>
            </a:r>
            <a:endParaRPr sz="36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p:txBody>
      </p:sp>
      <p:cxnSp>
        <p:nvCxnSpPr>
          <p:cNvPr id="727" name="Google Shape;727;g2b40c0e8f96_0_33"/>
          <p:cNvCxnSpPr>
            <a:stCxn id="724" idx="3"/>
          </p:cNvCxnSpPr>
          <p:nvPr/>
        </p:nvCxnSpPr>
        <p:spPr>
          <a:xfrm flipH="1" rot="10800000">
            <a:off x="3885725" y="5201053"/>
            <a:ext cx="1776900" cy="1503300"/>
          </a:xfrm>
          <a:prstGeom prst="straightConnector1">
            <a:avLst/>
          </a:prstGeom>
          <a:noFill/>
          <a:ln cap="flat" cmpd="sng" w="152400">
            <a:solidFill>
              <a:schemeClr val="dk2"/>
            </a:solidFill>
            <a:prstDash val="solid"/>
            <a:round/>
            <a:headEnd len="med" w="med" type="none"/>
            <a:tailEnd len="med" w="med" type="triangle"/>
          </a:ln>
        </p:spPr>
      </p:cxnSp>
      <p:sp>
        <p:nvSpPr>
          <p:cNvPr id="728" name="Google Shape;728;g2b40c0e8f96_0_33"/>
          <p:cNvSpPr txBox="1"/>
          <p:nvPr/>
        </p:nvSpPr>
        <p:spPr>
          <a:xfrm>
            <a:off x="6135200" y="2269550"/>
            <a:ext cx="9174600" cy="1914300"/>
          </a:xfrm>
          <a:prstGeom prst="rect">
            <a:avLst/>
          </a:prstGeom>
          <a:noFill/>
          <a:ln>
            <a:noFill/>
          </a:ln>
        </p:spPr>
        <p:txBody>
          <a:bodyPr anchorCtr="0" anchor="t" bIns="50800" lIns="50800" spcFirstLastPara="1" rIns="50800" wrap="square" tIns="50800">
            <a:normAutofit fontScale="7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Universal Survival Curve</a:t>
            </a:r>
            <a:endParaRPr/>
          </a:p>
        </p:txBody>
      </p:sp>
      <p:graphicFrame>
        <p:nvGraphicFramePr>
          <p:cNvPr id="729" name="Google Shape;729;g2b40c0e8f96_0_33"/>
          <p:cNvGraphicFramePr/>
          <p:nvPr/>
        </p:nvGraphicFramePr>
        <p:xfrm>
          <a:off x="6331250" y="3633825"/>
          <a:ext cx="3000000" cy="3000000"/>
        </p:xfrm>
        <a:graphic>
          <a:graphicData uri="http://schemas.openxmlformats.org/drawingml/2006/table">
            <a:tbl>
              <a:tblPr>
                <a:noFill/>
                <a:tableStyleId>{91132F68-AF71-4B8C-B4CE-252995BA890B}</a:tableStyleId>
              </a:tblPr>
              <a:tblGrid>
                <a:gridCol w="2270575"/>
                <a:gridCol w="1181450"/>
                <a:gridCol w="1181450"/>
                <a:gridCol w="1181450"/>
                <a:gridCol w="1181450"/>
                <a:gridCol w="1181450"/>
                <a:gridCol w="1181450"/>
              </a:tblGrid>
              <a:tr h="906050">
                <a:tc>
                  <a:txBody>
                    <a:bodyPr/>
                    <a:lstStyle/>
                    <a:p>
                      <a:pPr indent="0" lvl="0" marL="0" rtl="0" algn="ctr">
                        <a:spcBef>
                          <a:spcPts val="0"/>
                        </a:spcBef>
                        <a:spcAft>
                          <a:spcPts val="0"/>
                        </a:spcAft>
                        <a:buNone/>
                      </a:pPr>
                      <a:r>
                        <a:rPr lang="it-IT" sz="2300"/>
                        <a:t>a/b</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n</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m</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TD50</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a</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n barra</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300"/>
                        <a:t>D0</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FF00"/>
                    </a:solidFill>
                  </a:tcPr>
                </a:tc>
              </a:tr>
              <a:tr h="906050">
                <a:tc>
                  <a:txBody>
                    <a:bodyPr/>
                    <a:lstStyle/>
                    <a:p>
                      <a:pPr indent="0" lvl="0" marL="0" rtl="0" algn="ctr">
                        <a:spcBef>
                          <a:spcPts val="0"/>
                        </a:spcBef>
                        <a:spcAft>
                          <a:spcPts val="0"/>
                        </a:spcAft>
                        <a:buNone/>
                      </a:pPr>
                      <a:r>
                        <a:rPr lang="it-IT" sz="2300"/>
                        <a:t>3</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0,71</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0,4</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30</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0,206</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10</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300"/>
                        <a:t>1</a:t>
                      </a:r>
                      <a:endParaRPr sz="2300"/>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730" name="Google Shape;730;g2b40c0e8f96_0_33"/>
          <p:cNvSpPr txBox="1"/>
          <p:nvPr/>
        </p:nvSpPr>
        <p:spPr>
          <a:xfrm>
            <a:off x="6912125" y="6471138"/>
            <a:ext cx="6810300" cy="1914300"/>
          </a:xfrm>
          <a:prstGeom prst="rect">
            <a:avLst/>
          </a:prstGeom>
          <a:noFill/>
          <a:ln>
            <a:noFill/>
          </a:ln>
        </p:spPr>
        <p:txBody>
          <a:bodyPr anchorCtr="0" anchor="t" bIns="50800" lIns="50800" spcFirstLastPara="1" rIns="50800" wrap="square" tIns="50800">
            <a:normAutofit fontScale="775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Linear Quadratic</a:t>
            </a:r>
            <a:endParaRPr/>
          </a:p>
        </p:txBody>
      </p:sp>
      <p:graphicFrame>
        <p:nvGraphicFramePr>
          <p:cNvPr id="731" name="Google Shape;731;g2b40c0e8f96_0_33"/>
          <p:cNvGraphicFramePr/>
          <p:nvPr/>
        </p:nvGraphicFramePr>
        <p:xfrm>
          <a:off x="6331250" y="7891250"/>
          <a:ext cx="3000000" cy="3000000"/>
        </p:xfrm>
        <a:graphic>
          <a:graphicData uri="http://schemas.openxmlformats.org/drawingml/2006/table">
            <a:tbl>
              <a:tblPr>
                <a:noFill/>
                <a:tableStyleId>{91132F68-AF71-4B8C-B4CE-252995BA890B}</a:tableStyleId>
              </a:tblPr>
              <a:tblGrid>
                <a:gridCol w="3505900"/>
                <a:gridCol w="1824225"/>
                <a:gridCol w="1824225"/>
                <a:gridCol w="1824225"/>
              </a:tblGrid>
              <a:tr h="760375">
                <a:tc>
                  <a:txBody>
                    <a:bodyPr/>
                    <a:lstStyle/>
                    <a:p>
                      <a:pPr indent="0" lvl="0" marL="0" rtl="0" algn="ctr">
                        <a:spcBef>
                          <a:spcPts val="0"/>
                        </a:spcBef>
                        <a:spcAft>
                          <a:spcPts val="0"/>
                        </a:spcAft>
                        <a:buNone/>
                      </a:pPr>
                      <a:r>
                        <a:rPr lang="it-IT" sz="2200"/>
                        <a:t>a/b</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200"/>
                        <a:t>n</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200"/>
                        <a:t>m</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2200"/>
                        <a:t>TD50</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r>
              <a:tr h="495675">
                <a:tc>
                  <a:txBody>
                    <a:bodyPr/>
                    <a:lstStyle/>
                    <a:p>
                      <a:pPr indent="0" lvl="0" marL="0" rtl="0" algn="ctr">
                        <a:spcBef>
                          <a:spcPts val="0"/>
                        </a:spcBef>
                        <a:spcAft>
                          <a:spcPts val="0"/>
                        </a:spcAft>
                        <a:buNone/>
                      </a:pPr>
                      <a:r>
                        <a:rPr lang="it-IT" sz="2200"/>
                        <a:t>3</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200"/>
                        <a:t>0,87</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200"/>
                        <a:t>0,4</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2200"/>
                        <a:t>30</a:t>
                      </a:r>
                      <a:endParaRPr sz="22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cxnSp>
        <p:nvCxnSpPr>
          <p:cNvPr id="732" name="Google Shape;732;g2b40c0e8f96_0_33"/>
          <p:cNvCxnSpPr>
            <a:stCxn id="724" idx="3"/>
          </p:cNvCxnSpPr>
          <p:nvPr/>
        </p:nvCxnSpPr>
        <p:spPr>
          <a:xfrm>
            <a:off x="3885725" y="6704353"/>
            <a:ext cx="1993800" cy="1160400"/>
          </a:xfrm>
          <a:prstGeom prst="straightConnector1">
            <a:avLst/>
          </a:prstGeom>
          <a:noFill/>
          <a:ln cap="flat" cmpd="sng" w="152400">
            <a:solidFill>
              <a:schemeClr val="dk2"/>
            </a:solidFill>
            <a:prstDash val="solid"/>
            <a:round/>
            <a:headEnd len="med" w="med" type="none"/>
            <a:tailEnd len="med" w="med" type="triangl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50"/>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38" name="Google Shape;738;p50"/>
          <p:cNvSpPr txBox="1"/>
          <p:nvPr>
            <p:ph type="title"/>
          </p:nvPr>
        </p:nvSpPr>
        <p:spPr>
          <a:xfrm>
            <a:off x="282324" y="258030"/>
            <a:ext cx="20965443"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Lung Cancer – isodose distribution</a:t>
            </a:r>
            <a:endParaRPr/>
          </a:p>
        </p:txBody>
      </p:sp>
      <p:sp>
        <p:nvSpPr>
          <p:cNvPr id="739" name="Google Shape;739;p50"/>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40" name="Google Shape;740;p50"/>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41" name="Google Shape;741;p5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42" name="Google Shape;742;p50"/>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43" name="Google Shape;743;p50"/>
          <p:cNvSpPr txBox="1"/>
          <p:nvPr/>
        </p:nvSpPr>
        <p:spPr>
          <a:xfrm>
            <a:off x="-192011" y="2349839"/>
            <a:ext cx="12719300" cy="1428883"/>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VMAT</a:t>
            </a:r>
            <a:endParaRPr/>
          </a:p>
        </p:txBody>
      </p:sp>
      <p:sp>
        <p:nvSpPr>
          <p:cNvPr id="744" name="Google Shape;744;p50"/>
          <p:cNvSpPr txBox="1"/>
          <p:nvPr/>
        </p:nvSpPr>
        <p:spPr>
          <a:xfrm>
            <a:off x="11199025" y="2338744"/>
            <a:ext cx="12719300" cy="1428883"/>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VHEE</a:t>
            </a:r>
            <a:endParaRPr/>
          </a:p>
        </p:txBody>
      </p:sp>
      <p:pic>
        <p:nvPicPr>
          <p:cNvPr id="745" name="Google Shape;745;p50"/>
          <p:cNvPicPr preferRelativeResize="0"/>
          <p:nvPr/>
        </p:nvPicPr>
        <p:blipFill rotWithShape="1">
          <a:blip r:embed="rId4">
            <a:alphaModFix/>
          </a:blip>
          <a:srcRect b="0" l="0" r="0" t="0"/>
          <a:stretch/>
        </p:blipFill>
        <p:spPr>
          <a:xfrm>
            <a:off x="13287375" y="3938047"/>
            <a:ext cx="5429353" cy="4109509"/>
          </a:xfrm>
          <a:prstGeom prst="rect">
            <a:avLst/>
          </a:prstGeom>
          <a:noFill/>
          <a:ln>
            <a:noFill/>
          </a:ln>
        </p:spPr>
      </p:pic>
      <p:pic>
        <p:nvPicPr>
          <p:cNvPr id="746" name="Google Shape;746;p50"/>
          <p:cNvPicPr preferRelativeResize="0"/>
          <p:nvPr/>
        </p:nvPicPr>
        <p:blipFill rotWithShape="1">
          <a:blip r:embed="rId5">
            <a:alphaModFix/>
          </a:blip>
          <a:srcRect b="14309" l="0" r="0" t="0"/>
          <a:stretch/>
        </p:blipFill>
        <p:spPr>
          <a:xfrm>
            <a:off x="19152919" y="3938046"/>
            <a:ext cx="4344450" cy="4109510"/>
          </a:xfrm>
          <a:prstGeom prst="rect">
            <a:avLst/>
          </a:prstGeom>
          <a:noFill/>
          <a:ln>
            <a:noFill/>
          </a:ln>
        </p:spPr>
      </p:pic>
      <p:pic>
        <p:nvPicPr>
          <p:cNvPr id="747" name="Google Shape;747;p50"/>
          <p:cNvPicPr preferRelativeResize="0"/>
          <p:nvPr/>
        </p:nvPicPr>
        <p:blipFill rotWithShape="1">
          <a:blip r:embed="rId6">
            <a:alphaModFix/>
          </a:blip>
          <a:srcRect b="0" l="0" r="0" t="0"/>
          <a:stretch/>
        </p:blipFill>
        <p:spPr>
          <a:xfrm>
            <a:off x="10743199" y="3767635"/>
            <a:ext cx="2441339" cy="8529984"/>
          </a:xfrm>
          <a:prstGeom prst="rect">
            <a:avLst/>
          </a:prstGeom>
          <a:noFill/>
          <a:ln>
            <a:noFill/>
          </a:ln>
        </p:spPr>
      </p:pic>
      <p:pic>
        <p:nvPicPr>
          <p:cNvPr id="748" name="Google Shape;748;p50"/>
          <p:cNvPicPr preferRelativeResize="0"/>
          <p:nvPr/>
        </p:nvPicPr>
        <p:blipFill rotWithShape="1">
          <a:blip r:embed="rId7">
            <a:alphaModFix/>
          </a:blip>
          <a:srcRect b="0" l="0" r="0" t="0"/>
          <a:stretch/>
        </p:blipFill>
        <p:spPr>
          <a:xfrm>
            <a:off x="752372" y="3938046"/>
            <a:ext cx="4914900" cy="4105739"/>
          </a:xfrm>
          <a:prstGeom prst="rect">
            <a:avLst/>
          </a:prstGeom>
          <a:noFill/>
          <a:ln>
            <a:noFill/>
          </a:ln>
        </p:spPr>
      </p:pic>
      <p:pic>
        <p:nvPicPr>
          <p:cNvPr id="749" name="Google Shape;749;p50"/>
          <p:cNvPicPr preferRelativeResize="0"/>
          <p:nvPr/>
        </p:nvPicPr>
        <p:blipFill rotWithShape="1">
          <a:blip r:embed="rId8">
            <a:alphaModFix/>
          </a:blip>
          <a:srcRect b="18697" l="0" r="0" t="0"/>
          <a:stretch/>
        </p:blipFill>
        <p:spPr>
          <a:xfrm>
            <a:off x="6103463" y="3938046"/>
            <a:ext cx="4536883" cy="4105739"/>
          </a:xfrm>
          <a:prstGeom prst="rect">
            <a:avLst/>
          </a:prstGeom>
          <a:noFill/>
          <a:ln>
            <a:noFill/>
          </a:ln>
        </p:spPr>
      </p:pic>
      <p:pic>
        <p:nvPicPr>
          <p:cNvPr id="750" name="Google Shape;750;p50"/>
          <p:cNvPicPr preferRelativeResize="0"/>
          <p:nvPr/>
        </p:nvPicPr>
        <p:blipFill rotWithShape="1">
          <a:blip r:embed="rId9">
            <a:alphaModFix/>
          </a:blip>
          <a:srcRect b="0" l="3999" r="7803" t="0"/>
          <a:stretch/>
        </p:blipFill>
        <p:spPr>
          <a:xfrm>
            <a:off x="6103463" y="8507236"/>
            <a:ext cx="4536883" cy="3779279"/>
          </a:xfrm>
          <a:prstGeom prst="rect">
            <a:avLst/>
          </a:prstGeom>
          <a:noFill/>
          <a:ln>
            <a:noFill/>
          </a:ln>
        </p:spPr>
      </p:pic>
      <p:pic>
        <p:nvPicPr>
          <p:cNvPr id="751" name="Google Shape;751;p50"/>
          <p:cNvPicPr preferRelativeResize="0"/>
          <p:nvPr/>
        </p:nvPicPr>
        <p:blipFill rotWithShape="1">
          <a:blip r:embed="rId10">
            <a:alphaModFix/>
          </a:blip>
          <a:srcRect b="9357" l="0" r="0" t="0"/>
          <a:stretch/>
        </p:blipFill>
        <p:spPr>
          <a:xfrm>
            <a:off x="19152919" y="8437710"/>
            <a:ext cx="4242120" cy="377927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2b49cfd2104_0_44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57" name="Google Shape;757;g2b49cfd2104_0_448"/>
          <p:cNvSpPr txBox="1"/>
          <p:nvPr>
            <p:ph type="title"/>
          </p:nvPr>
        </p:nvSpPr>
        <p:spPr>
          <a:xfrm>
            <a:off x="282325" y="258030"/>
            <a:ext cx="127194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Average Dose Rate</a:t>
            </a:r>
            <a:endParaRPr b="1" i="0" sz="8500" u="none" cap="none" strike="noStrike">
              <a:solidFill>
                <a:srgbClr val="235764"/>
              </a:solidFill>
              <a:latin typeface="Helvetica Neue"/>
              <a:ea typeface="Helvetica Neue"/>
              <a:cs typeface="Helvetica Neue"/>
              <a:sym typeface="Helvetica Neue"/>
            </a:endParaRPr>
          </a:p>
        </p:txBody>
      </p:sp>
      <p:sp>
        <p:nvSpPr>
          <p:cNvPr id="758" name="Google Shape;758;g2b49cfd2104_0_448"/>
          <p:cNvSpPr txBox="1"/>
          <p:nvPr>
            <p:ph idx="12" type="sldNum"/>
          </p:nvPr>
        </p:nvSpPr>
        <p:spPr>
          <a:xfrm>
            <a:off x="23682667" y="12959293"/>
            <a:ext cx="5466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59" name="Google Shape;759;g2b49cfd2104_0_44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60" name="Google Shape;760;g2b49cfd2104_0_44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61" name="Google Shape;761;g2b49cfd2104_0_44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762" name="Google Shape;762;g2b49cfd2104_0_448"/>
          <p:cNvPicPr preferRelativeResize="0"/>
          <p:nvPr/>
        </p:nvPicPr>
        <p:blipFill rotWithShape="1">
          <a:blip r:embed="rId4">
            <a:alphaModFix/>
          </a:blip>
          <a:srcRect b="0" l="0" r="0" t="0"/>
          <a:stretch/>
        </p:blipFill>
        <p:spPr>
          <a:xfrm>
            <a:off x="15954600" y="10523184"/>
            <a:ext cx="5222612" cy="1771957"/>
          </a:xfrm>
          <a:prstGeom prst="rect">
            <a:avLst/>
          </a:prstGeom>
          <a:noFill/>
          <a:ln>
            <a:noFill/>
          </a:ln>
        </p:spPr>
      </p:pic>
      <p:pic>
        <p:nvPicPr>
          <p:cNvPr id="763" name="Google Shape;763;g2b49cfd2104_0_448"/>
          <p:cNvPicPr preferRelativeResize="0"/>
          <p:nvPr/>
        </p:nvPicPr>
        <p:blipFill rotWithShape="1">
          <a:blip r:embed="rId5">
            <a:alphaModFix/>
          </a:blip>
          <a:srcRect b="9589" l="28113" r="7315" t="20057"/>
          <a:stretch/>
        </p:blipFill>
        <p:spPr>
          <a:xfrm>
            <a:off x="750825" y="3196150"/>
            <a:ext cx="14733775" cy="9025649"/>
          </a:xfrm>
          <a:prstGeom prst="rect">
            <a:avLst/>
          </a:prstGeom>
          <a:noFill/>
          <a:ln>
            <a:noFill/>
          </a:ln>
        </p:spPr>
      </p:pic>
      <p:pic>
        <p:nvPicPr>
          <p:cNvPr id="764" name="Google Shape;764;g2b49cfd2104_0_448"/>
          <p:cNvPicPr preferRelativeResize="0"/>
          <p:nvPr/>
        </p:nvPicPr>
        <p:blipFill rotWithShape="1">
          <a:blip r:embed="rId6">
            <a:alphaModFix/>
          </a:blip>
          <a:srcRect b="0" l="0" r="0" t="0"/>
          <a:stretch/>
        </p:blipFill>
        <p:spPr>
          <a:xfrm>
            <a:off x="15637100" y="3334647"/>
            <a:ext cx="7375427" cy="4256725"/>
          </a:xfrm>
          <a:prstGeom prst="rect">
            <a:avLst/>
          </a:prstGeom>
          <a:noFill/>
          <a:ln>
            <a:noFill/>
          </a:ln>
        </p:spPr>
      </p:pic>
      <p:sp>
        <p:nvSpPr>
          <p:cNvPr id="765" name="Google Shape;765;g2b49cfd2104_0_448"/>
          <p:cNvSpPr/>
          <p:nvPr/>
        </p:nvSpPr>
        <p:spPr>
          <a:xfrm>
            <a:off x="5005137" y="9697453"/>
            <a:ext cx="3850200" cy="8664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766" name="Google Shape;766;g2b49cfd2104_0_448"/>
          <p:cNvPicPr preferRelativeResize="0"/>
          <p:nvPr/>
        </p:nvPicPr>
        <p:blipFill rotWithShape="1">
          <a:blip r:embed="rId7">
            <a:alphaModFix/>
          </a:blip>
          <a:srcRect b="19140" l="20645" r="38504" t="24827"/>
          <a:stretch/>
        </p:blipFill>
        <p:spPr>
          <a:xfrm>
            <a:off x="17733405" y="7125450"/>
            <a:ext cx="3998996" cy="3291051"/>
          </a:xfrm>
          <a:prstGeom prst="rect">
            <a:avLst/>
          </a:prstGeom>
          <a:noFill/>
          <a:ln>
            <a:noFill/>
          </a:ln>
        </p:spPr>
      </p:pic>
      <p:sp>
        <p:nvSpPr>
          <p:cNvPr id="767" name="Google Shape;767;g2b49cfd2104_0_448"/>
          <p:cNvSpPr txBox="1"/>
          <p:nvPr/>
        </p:nvSpPr>
        <p:spPr>
          <a:xfrm>
            <a:off x="12689400" y="12401813"/>
            <a:ext cx="44160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IT" sz="2100"/>
              <a:t>Beam field of view of the tumor</a:t>
            </a:r>
            <a:endParaRPr b="1" sz="21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b49cfd2104_0_280"/>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73" name="Google Shape;773;g2b49cfd2104_0_280"/>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74" name="Google Shape;774;g2b49cfd2104_0_280"/>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75" name="Google Shape;775;g2b49cfd2104_0_28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76" name="Google Shape;776;g2b49cfd2104_0_280"/>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77" name="Google Shape;777;g2b49cfd2104_0_280"/>
          <p:cNvSpPr txBox="1"/>
          <p:nvPr/>
        </p:nvSpPr>
        <p:spPr>
          <a:xfrm>
            <a:off x="4003501" y="312763"/>
            <a:ext cx="163770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Dose correction</a:t>
            </a:r>
            <a:endParaRPr/>
          </a:p>
        </p:txBody>
      </p:sp>
      <p:sp>
        <p:nvSpPr>
          <p:cNvPr id="778" name="Google Shape;778;g2b49cfd2104_0_280"/>
          <p:cNvSpPr txBox="1"/>
          <p:nvPr/>
        </p:nvSpPr>
        <p:spPr>
          <a:xfrm>
            <a:off x="1809300" y="2196200"/>
            <a:ext cx="6810300" cy="1914300"/>
          </a:xfrm>
          <a:prstGeom prst="rect">
            <a:avLst/>
          </a:prstGeom>
          <a:noFill/>
          <a:ln>
            <a:noFill/>
          </a:ln>
        </p:spPr>
        <p:txBody>
          <a:bodyPr anchorCtr="0" anchor="t" bIns="50800" lIns="50800" spcFirstLastPara="1" rIns="50800" wrap="square" tIns="50800">
            <a:normAutofit fontScale="775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Linear Quadratic</a:t>
            </a:r>
            <a:endParaRPr/>
          </a:p>
        </p:txBody>
      </p:sp>
      <p:sp>
        <p:nvSpPr>
          <p:cNvPr id="779" name="Google Shape;779;g2b49cfd2104_0_280"/>
          <p:cNvSpPr txBox="1"/>
          <p:nvPr/>
        </p:nvSpPr>
        <p:spPr>
          <a:xfrm>
            <a:off x="14377400" y="2196200"/>
            <a:ext cx="9174600" cy="1914300"/>
          </a:xfrm>
          <a:prstGeom prst="rect">
            <a:avLst/>
          </a:prstGeom>
          <a:noFill/>
          <a:ln>
            <a:noFill/>
          </a:ln>
        </p:spPr>
        <p:txBody>
          <a:bodyPr anchorCtr="0" anchor="t" bIns="50800" lIns="50800" spcFirstLastPara="1" rIns="50800" wrap="square" tIns="50800">
            <a:normAutofit fontScale="7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Universal Survival Curve</a:t>
            </a:r>
            <a:endParaRPr/>
          </a:p>
        </p:txBody>
      </p:sp>
      <p:pic>
        <p:nvPicPr>
          <p:cNvPr id="780" name="Google Shape;780;g2b49cfd2104_0_280"/>
          <p:cNvPicPr preferRelativeResize="0"/>
          <p:nvPr/>
        </p:nvPicPr>
        <p:blipFill>
          <a:blip r:embed="rId4">
            <a:alphaModFix/>
          </a:blip>
          <a:stretch>
            <a:fillRect/>
          </a:stretch>
        </p:blipFill>
        <p:spPr>
          <a:xfrm>
            <a:off x="12625425" y="4196624"/>
            <a:ext cx="11758576" cy="7200646"/>
          </a:xfrm>
          <a:prstGeom prst="rect">
            <a:avLst/>
          </a:prstGeom>
          <a:noFill/>
          <a:ln>
            <a:noFill/>
          </a:ln>
        </p:spPr>
      </p:pic>
      <p:pic>
        <p:nvPicPr>
          <p:cNvPr id="781" name="Google Shape;781;g2b49cfd2104_0_280"/>
          <p:cNvPicPr preferRelativeResize="0"/>
          <p:nvPr/>
        </p:nvPicPr>
        <p:blipFill>
          <a:blip r:embed="rId5">
            <a:alphaModFix/>
          </a:blip>
          <a:stretch>
            <a:fillRect/>
          </a:stretch>
        </p:blipFill>
        <p:spPr>
          <a:xfrm>
            <a:off x="613800" y="4110500"/>
            <a:ext cx="10868025" cy="71151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49"/>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87" name="Google Shape;787;p49"/>
          <p:cNvSpPr txBox="1"/>
          <p:nvPr>
            <p:ph type="title"/>
          </p:nvPr>
        </p:nvSpPr>
        <p:spPr>
          <a:xfrm>
            <a:off x="282324" y="258030"/>
            <a:ext cx="16345317"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Lung Cancer – Energy Beam</a:t>
            </a:r>
            <a:endParaRPr b="1" i="0" sz="8500" u="none" cap="none" strike="noStrike">
              <a:solidFill>
                <a:srgbClr val="235764"/>
              </a:solidFill>
              <a:latin typeface="Helvetica Neue"/>
              <a:ea typeface="Helvetica Neue"/>
              <a:cs typeface="Helvetica Neue"/>
              <a:sym typeface="Helvetica Neue"/>
            </a:endParaRPr>
          </a:p>
        </p:txBody>
      </p:sp>
      <p:sp>
        <p:nvSpPr>
          <p:cNvPr id="788" name="Google Shape;788;p49"/>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789" name="Google Shape;789;p49"/>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790" name="Google Shape;790;p4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791" name="Google Shape;791;p49"/>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792" name="Google Shape;792;p49"/>
          <p:cNvPicPr preferRelativeResize="0"/>
          <p:nvPr/>
        </p:nvPicPr>
        <p:blipFill rotWithShape="1">
          <a:blip r:embed="rId4">
            <a:alphaModFix/>
          </a:blip>
          <a:srcRect b="0" l="0" r="0" t="0"/>
          <a:stretch/>
        </p:blipFill>
        <p:spPr>
          <a:xfrm>
            <a:off x="12809120" y="2779570"/>
            <a:ext cx="9838676" cy="8846050"/>
          </a:xfrm>
          <a:prstGeom prst="rect">
            <a:avLst/>
          </a:prstGeom>
          <a:noFill/>
          <a:ln>
            <a:noFill/>
          </a:ln>
        </p:spPr>
      </p:pic>
      <p:pic>
        <p:nvPicPr>
          <p:cNvPr id="793" name="Google Shape;793;p49"/>
          <p:cNvPicPr preferRelativeResize="0"/>
          <p:nvPr/>
        </p:nvPicPr>
        <p:blipFill>
          <a:blip r:embed="rId5">
            <a:alphaModFix/>
          </a:blip>
          <a:stretch>
            <a:fillRect/>
          </a:stretch>
        </p:blipFill>
        <p:spPr>
          <a:xfrm>
            <a:off x="1557550" y="2545025"/>
            <a:ext cx="10153576" cy="95065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b1c72908eb_0_48"/>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99" name="Google Shape;799;g2b1c72908eb_0_48"/>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00" name="Google Shape;800;g2b1c72908eb_0_48"/>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01" name="Google Shape;801;g2b1c72908eb_0_4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02" name="Google Shape;802;g2b1c72908eb_0_48"/>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03" name="Google Shape;803;g2b1c72908eb_0_48"/>
          <p:cNvSpPr txBox="1"/>
          <p:nvPr/>
        </p:nvSpPr>
        <p:spPr>
          <a:xfrm>
            <a:off x="4003501" y="312763"/>
            <a:ext cx="163770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Radiobiological model</a:t>
            </a:r>
            <a:endParaRPr/>
          </a:p>
        </p:txBody>
      </p:sp>
      <p:sp>
        <p:nvSpPr>
          <p:cNvPr id="804" name="Google Shape;804;g2b1c72908eb_0_48"/>
          <p:cNvSpPr txBox="1"/>
          <p:nvPr/>
        </p:nvSpPr>
        <p:spPr>
          <a:xfrm>
            <a:off x="1159150" y="2196200"/>
            <a:ext cx="6810300" cy="1914300"/>
          </a:xfrm>
          <a:prstGeom prst="rect">
            <a:avLst/>
          </a:prstGeom>
          <a:noFill/>
          <a:ln>
            <a:noFill/>
          </a:ln>
        </p:spPr>
        <p:txBody>
          <a:bodyPr anchorCtr="0" anchor="t" bIns="50800" lIns="50800" spcFirstLastPara="1" rIns="50800" wrap="square" tIns="50800">
            <a:normAutofit fontScale="775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Linear Quadratic</a:t>
            </a:r>
            <a:endParaRPr/>
          </a:p>
        </p:txBody>
      </p:sp>
      <p:sp>
        <p:nvSpPr>
          <p:cNvPr id="805" name="Google Shape;805;g2b1c72908eb_0_48"/>
          <p:cNvSpPr txBox="1"/>
          <p:nvPr/>
        </p:nvSpPr>
        <p:spPr>
          <a:xfrm>
            <a:off x="14377400" y="2196200"/>
            <a:ext cx="9174600" cy="1914300"/>
          </a:xfrm>
          <a:prstGeom prst="rect">
            <a:avLst/>
          </a:prstGeom>
          <a:noFill/>
          <a:ln>
            <a:noFill/>
          </a:ln>
        </p:spPr>
        <p:txBody>
          <a:bodyPr anchorCtr="0" anchor="t" bIns="50800" lIns="50800" spcFirstLastPara="1" rIns="50800" wrap="square" tIns="50800">
            <a:normAutofit fontScale="7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Universal Survival Curve</a:t>
            </a:r>
            <a:endParaRPr/>
          </a:p>
        </p:txBody>
      </p:sp>
      <p:pic>
        <p:nvPicPr>
          <p:cNvPr id="806" name="Google Shape;806;g2b1c72908eb_0_48"/>
          <p:cNvPicPr preferRelativeResize="0"/>
          <p:nvPr/>
        </p:nvPicPr>
        <p:blipFill>
          <a:blip r:embed="rId4">
            <a:alphaModFix/>
          </a:blip>
          <a:stretch>
            <a:fillRect/>
          </a:stretch>
        </p:blipFill>
        <p:spPr>
          <a:xfrm>
            <a:off x="8325263" y="4565015"/>
            <a:ext cx="7636527" cy="6259638"/>
          </a:xfrm>
          <a:prstGeom prst="rect">
            <a:avLst/>
          </a:prstGeom>
          <a:noFill/>
          <a:ln>
            <a:noFill/>
          </a:ln>
        </p:spPr>
      </p:pic>
      <p:pic>
        <p:nvPicPr>
          <p:cNvPr id="807" name="Google Shape;807;g2b1c72908eb_0_48"/>
          <p:cNvPicPr preferRelativeResize="0"/>
          <p:nvPr/>
        </p:nvPicPr>
        <p:blipFill rotWithShape="1">
          <a:blip r:embed="rId5">
            <a:alphaModFix/>
          </a:blip>
          <a:srcRect b="0" l="0" r="37531" t="0"/>
          <a:stretch/>
        </p:blipFill>
        <p:spPr>
          <a:xfrm>
            <a:off x="1349025" y="4377825"/>
            <a:ext cx="6033275" cy="1188200"/>
          </a:xfrm>
          <a:prstGeom prst="rect">
            <a:avLst/>
          </a:prstGeom>
          <a:noFill/>
          <a:ln>
            <a:noFill/>
          </a:ln>
        </p:spPr>
      </p:pic>
      <p:pic>
        <p:nvPicPr>
          <p:cNvPr id="808" name="Google Shape;808;g2b1c72908eb_0_48"/>
          <p:cNvPicPr preferRelativeResize="0"/>
          <p:nvPr/>
        </p:nvPicPr>
        <p:blipFill>
          <a:blip r:embed="rId6">
            <a:alphaModFix/>
          </a:blip>
          <a:stretch>
            <a:fillRect/>
          </a:stretch>
        </p:blipFill>
        <p:spPr>
          <a:xfrm>
            <a:off x="1401960" y="6378047"/>
            <a:ext cx="5927400" cy="4734400"/>
          </a:xfrm>
          <a:prstGeom prst="rect">
            <a:avLst/>
          </a:prstGeom>
          <a:noFill/>
          <a:ln>
            <a:noFill/>
          </a:ln>
        </p:spPr>
      </p:pic>
      <p:pic>
        <p:nvPicPr>
          <p:cNvPr id="809" name="Google Shape;809;g2b1c72908eb_0_48"/>
          <p:cNvPicPr preferRelativeResize="0"/>
          <p:nvPr/>
        </p:nvPicPr>
        <p:blipFill rotWithShape="1">
          <a:blip r:embed="rId7">
            <a:alphaModFix/>
          </a:blip>
          <a:srcRect b="0" l="0" r="27667" t="0"/>
          <a:stretch/>
        </p:blipFill>
        <p:spPr>
          <a:xfrm>
            <a:off x="16502800" y="7193625"/>
            <a:ext cx="6001149" cy="1428900"/>
          </a:xfrm>
          <a:prstGeom prst="rect">
            <a:avLst/>
          </a:prstGeom>
          <a:noFill/>
          <a:ln>
            <a:noFill/>
          </a:ln>
        </p:spPr>
      </p:pic>
      <p:sp>
        <p:nvSpPr>
          <p:cNvPr id="810" name="Google Shape;810;g2b1c72908eb_0_48"/>
          <p:cNvSpPr txBox="1"/>
          <p:nvPr/>
        </p:nvSpPr>
        <p:spPr>
          <a:xfrm>
            <a:off x="16162275" y="3805925"/>
            <a:ext cx="6682200" cy="176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it-IT" sz="2300">
                <a:highlight>
                  <a:srgbClr val="FFFFFF"/>
                </a:highlight>
              </a:rPr>
              <a:t>hybridizing two classical radiobiological</a:t>
            </a:r>
            <a:r>
              <a:rPr lang="it-IT" sz="2000"/>
              <a:t> </a:t>
            </a:r>
            <a:r>
              <a:rPr lang="it-IT" sz="2300">
                <a:highlight>
                  <a:srgbClr val="FFFFFF"/>
                </a:highlight>
              </a:rPr>
              <a:t>models:</a:t>
            </a:r>
            <a:endParaRPr sz="2300">
              <a:highlight>
                <a:srgbClr val="FFFFFF"/>
              </a:highlight>
            </a:endParaRPr>
          </a:p>
          <a:p>
            <a:pPr indent="0" lvl="0" marL="0" rtl="0" algn="l">
              <a:lnSpc>
                <a:spcPct val="115000"/>
              </a:lnSpc>
              <a:spcBef>
                <a:spcPts val="0"/>
              </a:spcBef>
              <a:spcAft>
                <a:spcPts val="0"/>
              </a:spcAft>
              <a:buNone/>
            </a:pPr>
            <a:r>
              <a:rPr lang="it-IT" sz="2300">
                <a:highlight>
                  <a:srgbClr val="FFFFFF"/>
                </a:highlight>
              </a:rPr>
              <a:t>the LQ model in the low-dose range and the Single Hit Multi-Target (SHMT)</a:t>
            </a:r>
            <a:r>
              <a:rPr lang="it-IT" sz="2000"/>
              <a:t> </a:t>
            </a:r>
            <a:r>
              <a:rPr lang="it-IT" sz="2300">
                <a:highlight>
                  <a:srgbClr val="FFFFFF"/>
                </a:highlight>
              </a:rPr>
              <a:t>model in the high-dose range</a:t>
            </a:r>
            <a:endParaRPr sz="2300">
              <a:highlight>
                <a:srgbClr val="FFFFFF"/>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2b1c72908eb_0_95"/>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16" name="Google Shape;816;g2b1c72908eb_0_95"/>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17" name="Google Shape;817;g2b1c72908eb_0_95"/>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18" name="Google Shape;818;g2b1c72908eb_0_95"/>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19" name="Google Shape;819;g2b1c72908eb_0_95"/>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20" name="Google Shape;820;g2b1c72908eb_0_95"/>
          <p:cNvSpPr txBox="1"/>
          <p:nvPr/>
        </p:nvSpPr>
        <p:spPr>
          <a:xfrm>
            <a:off x="-1029900" y="20792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lang="it-IT" sz="8500">
                <a:solidFill>
                  <a:srgbClr val="235764"/>
                </a:solidFill>
                <a:latin typeface="Helvetica Neue"/>
                <a:ea typeface="Helvetica Neue"/>
                <a:cs typeface="Helvetica Neue"/>
                <a:sym typeface="Helvetica Neue"/>
              </a:rPr>
              <a:t>Radiobiological Parameters</a:t>
            </a:r>
            <a:endParaRPr/>
          </a:p>
        </p:txBody>
      </p:sp>
      <p:sp>
        <p:nvSpPr>
          <p:cNvPr id="821" name="Google Shape;821;g2b1c72908eb_0_95"/>
          <p:cNvSpPr/>
          <p:nvPr/>
        </p:nvSpPr>
        <p:spPr>
          <a:xfrm>
            <a:off x="16114150" y="-116750"/>
            <a:ext cx="8269800" cy="122388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22" name="Google Shape;822;g2b1c72908eb_0_95"/>
          <p:cNvSpPr txBox="1"/>
          <p:nvPr/>
        </p:nvSpPr>
        <p:spPr>
          <a:xfrm>
            <a:off x="16170010" y="114861"/>
            <a:ext cx="8214000" cy="10077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lang="it-IT" sz="3600">
                <a:solidFill>
                  <a:srgbClr val="FFFFFF"/>
                </a:solidFill>
                <a:latin typeface="Helvetica Neue"/>
                <a:ea typeface="Helvetica Neue"/>
                <a:cs typeface="Helvetica Neue"/>
                <a:sym typeface="Helvetica Neue"/>
              </a:rPr>
              <a:t>The radiobiological models used are based on 3 parameters:</a:t>
            </a:r>
            <a:endParaRPr b="0"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“TD50” which denotes the dose for 50% complication probability.</a:t>
            </a:r>
            <a:endParaRPr sz="3600">
              <a:solidFill>
                <a:srgbClr val="FFFFFF"/>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“m” which is inversely proportional to the slope at the steepest part of the response curve.</a:t>
            </a:r>
            <a:endParaRPr sz="3600">
              <a:solidFill>
                <a:srgbClr val="FFFFFF"/>
              </a:solidFill>
              <a:latin typeface="Helvetica Neue"/>
              <a:ea typeface="Helvetica Neue"/>
              <a:cs typeface="Helvetica Neue"/>
              <a:sym typeface="Helvetica Neue"/>
            </a:endParaRPr>
          </a:p>
          <a:p>
            <a:pPr indent="0" lvl="0" marL="457200" marR="0" rtl="0" algn="l">
              <a:lnSpc>
                <a:spcPct val="100000"/>
              </a:lnSpc>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 “n” </a:t>
            </a:r>
            <a:r>
              <a:rPr lang="it-IT" sz="3600">
                <a:solidFill>
                  <a:schemeClr val="lt1"/>
                </a:solidFill>
                <a:latin typeface="Helvetica Neue"/>
                <a:ea typeface="Helvetica Neue"/>
                <a:cs typeface="Helvetica Neue"/>
                <a:sym typeface="Helvetica Neue"/>
              </a:rPr>
              <a:t> parameter </a:t>
            </a:r>
            <a:r>
              <a:rPr lang="it-IT" sz="3600">
                <a:solidFill>
                  <a:srgbClr val="FFFFFF"/>
                </a:solidFill>
                <a:latin typeface="Helvetica Neue"/>
                <a:ea typeface="Helvetica Neue"/>
                <a:cs typeface="Helvetica Neue"/>
                <a:sym typeface="Helvetica Neue"/>
              </a:rPr>
              <a:t>controls the volume effect. If it is small, (e.g., ≈ 0.1 for late rectal bleeding). Serial complications are most affected by the hottest portion of the DVH.</a:t>
            </a:r>
            <a:endParaRPr sz="3600">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3600" u="none" cap="none" strike="noStrike">
              <a:solidFill>
                <a:srgbClr val="FFFFFF"/>
              </a:solidFill>
              <a:latin typeface="Helvetica Neue"/>
              <a:ea typeface="Helvetica Neue"/>
              <a:cs typeface="Helvetica Neue"/>
              <a:sym typeface="Helvetica Neue"/>
            </a:endParaRPr>
          </a:p>
        </p:txBody>
      </p:sp>
      <p:pic>
        <p:nvPicPr>
          <p:cNvPr id="823" name="Google Shape;823;g2b1c72908eb_0_95"/>
          <p:cNvPicPr preferRelativeResize="0"/>
          <p:nvPr/>
        </p:nvPicPr>
        <p:blipFill rotWithShape="1">
          <a:blip r:embed="rId4">
            <a:alphaModFix/>
          </a:blip>
          <a:srcRect b="0" l="0" r="0" t="2075"/>
          <a:stretch/>
        </p:blipFill>
        <p:spPr>
          <a:xfrm>
            <a:off x="1732250" y="2579000"/>
            <a:ext cx="10928674" cy="73829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51"/>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29" name="Google Shape;829;p51"/>
          <p:cNvSpPr txBox="1"/>
          <p:nvPr>
            <p:ph type="title"/>
          </p:nvPr>
        </p:nvSpPr>
        <p:spPr>
          <a:xfrm>
            <a:off x="282325" y="258030"/>
            <a:ext cx="12719300"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Lung Cancer</a:t>
            </a:r>
            <a:endParaRPr b="1" i="0" sz="8500" u="none" cap="none" strike="noStrike">
              <a:solidFill>
                <a:srgbClr val="235764"/>
              </a:solidFill>
              <a:latin typeface="Helvetica Neue"/>
              <a:ea typeface="Helvetica Neue"/>
              <a:cs typeface="Helvetica Neue"/>
              <a:sym typeface="Helvetica Neue"/>
            </a:endParaRPr>
          </a:p>
        </p:txBody>
      </p:sp>
      <p:sp>
        <p:nvSpPr>
          <p:cNvPr id="830" name="Google Shape;830;p51"/>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31" name="Google Shape;831;p51"/>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32" name="Google Shape;832;p51"/>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33" name="Google Shape;833;p51"/>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34" name="Google Shape;834;p51"/>
          <p:cNvSpPr txBox="1"/>
          <p:nvPr/>
        </p:nvSpPr>
        <p:spPr>
          <a:xfrm>
            <a:off x="-2419011" y="5610189"/>
            <a:ext cx="127194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VMAT</a:t>
            </a:r>
            <a:endParaRPr/>
          </a:p>
        </p:txBody>
      </p:sp>
      <p:sp>
        <p:nvSpPr>
          <p:cNvPr id="835" name="Google Shape;835;p51"/>
          <p:cNvSpPr txBox="1"/>
          <p:nvPr/>
        </p:nvSpPr>
        <p:spPr>
          <a:xfrm>
            <a:off x="3547150" y="5610194"/>
            <a:ext cx="127194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VHEE</a:t>
            </a:r>
            <a:endParaRPr/>
          </a:p>
        </p:txBody>
      </p:sp>
      <p:pic>
        <p:nvPicPr>
          <p:cNvPr id="836" name="Google Shape;836;p51"/>
          <p:cNvPicPr preferRelativeResize="0"/>
          <p:nvPr/>
        </p:nvPicPr>
        <p:blipFill rotWithShape="1">
          <a:blip r:embed="rId4">
            <a:alphaModFix/>
          </a:blip>
          <a:srcRect b="60580" l="24771" r="62551" t="18229"/>
          <a:stretch/>
        </p:blipFill>
        <p:spPr>
          <a:xfrm>
            <a:off x="7231575" y="7039100"/>
            <a:ext cx="6385627" cy="5253376"/>
          </a:xfrm>
          <a:prstGeom prst="rect">
            <a:avLst/>
          </a:prstGeom>
          <a:noFill/>
          <a:ln>
            <a:noFill/>
          </a:ln>
        </p:spPr>
      </p:pic>
      <p:pic>
        <p:nvPicPr>
          <p:cNvPr id="837" name="Google Shape;837;p51"/>
          <p:cNvPicPr preferRelativeResize="0"/>
          <p:nvPr/>
        </p:nvPicPr>
        <p:blipFill rotWithShape="1">
          <a:blip r:embed="rId5">
            <a:alphaModFix/>
          </a:blip>
          <a:srcRect b="15614" l="22419" r="23426" t="37211"/>
          <a:stretch/>
        </p:blipFill>
        <p:spPr>
          <a:xfrm>
            <a:off x="831675" y="7039100"/>
            <a:ext cx="6010325" cy="5253375"/>
          </a:xfrm>
          <a:prstGeom prst="rect">
            <a:avLst/>
          </a:prstGeom>
          <a:noFill/>
          <a:ln>
            <a:noFill/>
          </a:ln>
        </p:spPr>
      </p:pic>
      <p:pic>
        <p:nvPicPr>
          <p:cNvPr id="838" name="Google Shape;838;p51"/>
          <p:cNvPicPr preferRelativeResize="0"/>
          <p:nvPr/>
        </p:nvPicPr>
        <p:blipFill rotWithShape="1">
          <a:blip r:embed="rId6">
            <a:alphaModFix/>
          </a:blip>
          <a:srcRect b="0" l="0" r="0" t="0"/>
          <a:stretch/>
        </p:blipFill>
        <p:spPr>
          <a:xfrm>
            <a:off x="14006775" y="8020039"/>
            <a:ext cx="1514099" cy="4272436"/>
          </a:xfrm>
          <a:prstGeom prst="rect">
            <a:avLst/>
          </a:prstGeom>
          <a:noFill/>
          <a:ln>
            <a:noFill/>
          </a:ln>
        </p:spPr>
      </p:pic>
      <p:sp>
        <p:nvSpPr>
          <p:cNvPr id="839" name="Google Shape;839;p51"/>
          <p:cNvSpPr/>
          <p:nvPr/>
        </p:nvSpPr>
        <p:spPr>
          <a:xfrm>
            <a:off x="16266550" y="35651"/>
            <a:ext cx="8269800" cy="47913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40" name="Google Shape;840;p51"/>
          <p:cNvSpPr txBox="1"/>
          <p:nvPr/>
        </p:nvSpPr>
        <p:spPr>
          <a:xfrm>
            <a:off x="15381511" y="10531125"/>
            <a:ext cx="16818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solidFill>
                  <a:srgbClr val="00FF00"/>
                </a:solidFill>
              </a:rPr>
              <a:t>24 Gy</a:t>
            </a:r>
            <a:endParaRPr sz="2700">
              <a:solidFill>
                <a:srgbClr val="00FF00"/>
              </a:solidFill>
            </a:endParaRPr>
          </a:p>
        </p:txBody>
      </p:sp>
      <p:sp>
        <p:nvSpPr>
          <p:cNvPr id="841" name="Google Shape;841;p51"/>
          <p:cNvSpPr txBox="1"/>
          <p:nvPr/>
        </p:nvSpPr>
        <p:spPr>
          <a:xfrm>
            <a:off x="15381511" y="8933175"/>
            <a:ext cx="1931700" cy="6003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solidFill>
                  <a:srgbClr val="E06666"/>
                </a:solidFill>
              </a:rPr>
              <a:t>48 Gy</a:t>
            </a:r>
            <a:endParaRPr sz="2700">
              <a:solidFill>
                <a:srgbClr val="E06666"/>
              </a:solidFill>
            </a:endParaRPr>
          </a:p>
        </p:txBody>
      </p:sp>
      <p:sp>
        <p:nvSpPr>
          <p:cNvPr id="842" name="Google Shape;842;p51"/>
          <p:cNvSpPr txBox="1"/>
          <p:nvPr/>
        </p:nvSpPr>
        <p:spPr>
          <a:xfrm>
            <a:off x="16255310" y="654304"/>
            <a:ext cx="8214000" cy="36120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400" u="none" cap="none" strike="noStrike">
                <a:solidFill>
                  <a:srgbClr val="FFFFFF"/>
                </a:solidFill>
                <a:latin typeface="Helvetica Neue"/>
                <a:ea typeface="Helvetica Neue"/>
                <a:cs typeface="Helvetica Neue"/>
                <a:sym typeface="Helvetica Neue"/>
              </a:rPr>
              <a:t>High-lines: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400" u="sng" cap="none" strike="noStrike">
                <a:solidFill>
                  <a:srgbClr val="FFFFFF"/>
                </a:solidFill>
                <a:latin typeface="Helvetica Neue"/>
                <a:ea typeface="Helvetica Neue"/>
                <a:cs typeface="Helvetica Neue"/>
                <a:sym typeface="Helvetica Neue"/>
              </a:rPr>
              <a:t> </a:t>
            </a:r>
            <a:endParaRPr b="0" i="0" sz="1200" u="none" cap="none" strike="noStrike">
              <a:solidFill>
                <a:srgbClr val="000000"/>
              </a:solidFill>
              <a:latin typeface="Arial"/>
              <a:ea typeface="Arial"/>
              <a:cs typeface="Arial"/>
              <a:sym typeface="Arial"/>
            </a:endParaRPr>
          </a:p>
          <a:p>
            <a:pPr indent="-749300" lvl="0" marL="762000" marR="0" rtl="0" algn="l">
              <a:lnSpc>
                <a:spcPct val="100000"/>
              </a:lnSpc>
              <a:spcBef>
                <a:spcPts val="0"/>
              </a:spcBef>
              <a:spcAft>
                <a:spcPts val="0"/>
              </a:spcAft>
              <a:buClr>
                <a:srgbClr val="FFFFFF"/>
              </a:buClr>
              <a:buSzPts val="4600"/>
              <a:buFont typeface="Helvetica Neue"/>
              <a:buChar char="๏"/>
            </a:pPr>
            <a:r>
              <a:rPr lang="it-IT" sz="3400">
                <a:solidFill>
                  <a:srgbClr val="FFFFFF"/>
                </a:solidFill>
                <a:latin typeface="Helvetica Neue"/>
                <a:ea typeface="Helvetica Neue"/>
                <a:cs typeface="Helvetica Neue"/>
                <a:sym typeface="Helvetica Neue"/>
              </a:rPr>
              <a:t>Tumor</a:t>
            </a:r>
            <a:r>
              <a:rPr b="0" i="0" lang="it-IT" sz="3400" u="none" cap="none" strike="noStrike">
                <a:solidFill>
                  <a:srgbClr val="FFFFFF"/>
                </a:solidFill>
                <a:latin typeface="Helvetica Neue"/>
                <a:ea typeface="Helvetica Neue"/>
                <a:cs typeface="Helvetica Neue"/>
                <a:sym typeface="Helvetica Neue"/>
              </a:rPr>
              <a:t> Prescription 12Gy x 4 fr =48Gy</a:t>
            </a:r>
            <a:endParaRPr sz="1200"/>
          </a:p>
          <a:p>
            <a:pPr indent="-749300" lvl="0" marL="762000" marR="0" rtl="0" algn="l">
              <a:lnSpc>
                <a:spcPct val="100000"/>
              </a:lnSpc>
              <a:spcBef>
                <a:spcPts val="0"/>
              </a:spcBef>
              <a:spcAft>
                <a:spcPts val="0"/>
              </a:spcAft>
              <a:buClr>
                <a:srgbClr val="FFFFFF"/>
              </a:buClr>
              <a:buSzPts val="4600"/>
              <a:buFont typeface="Helvetica Neue"/>
              <a:buChar char="๏"/>
            </a:pPr>
            <a:r>
              <a:rPr b="0" i="0" lang="it-IT" sz="3400" u="none" cap="none" strike="noStrike">
                <a:solidFill>
                  <a:srgbClr val="FFFFFF"/>
                </a:solidFill>
                <a:latin typeface="Helvetica Neue"/>
                <a:ea typeface="Helvetica Neue"/>
                <a:cs typeface="Helvetica Neue"/>
                <a:sym typeface="Helvetica Neue"/>
              </a:rPr>
              <a:t>Ribs Constraints: Dmax 43 Gy</a:t>
            </a:r>
            <a:endParaRPr b="0" i="0" sz="3400" u="none" cap="none" strike="noStrike">
              <a:solidFill>
                <a:srgbClr val="FFFFFF"/>
              </a:solidFill>
              <a:latin typeface="Helvetica Neue"/>
              <a:ea typeface="Helvetica Neue"/>
              <a:cs typeface="Helvetica Neue"/>
              <a:sym typeface="Helvetica Neue"/>
            </a:endParaRPr>
          </a:p>
          <a:p>
            <a:pPr indent="-749300" lvl="0" marL="762000" marR="0" rtl="0" algn="l">
              <a:lnSpc>
                <a:spcPct val="100000"/>
              </a:lnSpc>
              <a:spcBef>
                <a:spcPts val="0"/>
              </a:spcBef>
              <a:spcAft>
                <a:spcPts val="0"/>
              </a:spcAft>
              <a:buClr>
                <a:srgbClr val="FFFFFF"/>
              </a:buClr>
              <a:buSzPts val="3400"/>
              <a:buFont typeface="Helvetica Neue"/>
              <a:buChar char="๏"/>
            </a:pPr>
            <a:r>
              <a:rPr b="0" i="0" lang="it-IT" sz="3400" u="none" cap="none" strike="noStrike">
                <a:solidFill>
                  <a:srgbClr val="FFFFFF"/>
                </a:solidFill>
                <a:latin typeface="Helvetica Neue"/>
                <a:ea typeface="Helvetica Neue"/>
                <a:cs typeface="Helvetica Neue"/>
                <a:sym typeface="Helvetica Neue"/>
              </a:rPr>
              <a:t>Spinal cord Constraints: Dmax 23 Gy </a:t>
            </a:r>
            <a:endParaRPr sz="1200"/>
          </a:p>
          <a:p>
            <a:pPr indent="0" lvl="0" marL="0" marR="0" rtl="0" algn="l">
              <a:lnSpc>
                <a:spcPct val="100000"/>
              </a:lnSpc>
              <a:spcBef>
                <a:spcPts val="0"/>
              </a:spcBef>
              <a:spcAft>
                <a:spcPts val="0"/>
              </a:spcAft>
              <a:buNone/>
            </a:pPr>
            <a:r>
              <a:t/>
            </a:r>
            <a:endParaRPr b="0" i="0" sz="34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b1c72908eb_0_127"/>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48" name="Google Shape;848;g2b1c72908eb_0_127"/>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49" name="Google Shape;849;g2b1c72908eb_0_127"/>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50" name="Google Shape;850;g2b1c72908eb_0_127"/>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51" name="Google Shape;851;g2b1c72908eb_0_127"/>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52" name="Google Shape;852;g2b1c72908eb_0_127"/>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rPr b="1" lang="it-IT" sz="6162">
                <a:solidFill>
                  <a:srgbClr val="235764"/>
                </a:solidFill>
                <a:latin typeface="Helvetica Neue"/>
                <a:ea typeface="Helvetica Neue"/>
                <a:cs typeface="Helvetica Neue"/>
                <a:sym typeface="Helvetica Neue"/>
              </a:rPr>
              <a:t>Normal tissue complication probability NTCP </a:t>
            </a:r>
            <a:endParaRPr sz="5762"/>
          </a:p>
        </p:txBody>
      </p:sp>
      <p:pic>
        <p:nvPicPr>
          <p:cNvPr id="853" name="Google Shape;853;g2b1c72908eb_0_127"/>
          <p:cNvPicPr preferRelativeResize="0"/>
          <p:nvPr/>
        </p:nvPicPr>
        <p:blipFill>
          <a:blip r:embed="rId4">
            <a:alphaModFix/>
          </a:blip>
          <a:stretch>
            <a:fillRect/>
          </a:stretch>
        </p:blipFill>
        <p:spPr>
          <a:xfrm>
            <a:off x="13207200" y="3913925"/>
            <a:ext cx="8938211" cy="7079763"/>
          </a:xfrm>
          <a:prstGeom prst="rect">
            <a:avLst/>
          </a:prstGeom>
          <a:noFill/>
          <a:ln>
            <a:noFill/>
          </a:ln>
        </p:spPr>
      </p:pic>
      <p:pic>
        <p:nvPicPr>
          <p:cNvPr id="854" name="Google Shape;854;g2b1c72908eb_0_127"/>
          <p:cNvPicPr preferRelativeResize="0"/>
          <p:nvPr/>
        </p:nvPicPr>
        <p:blipFill rotWithShape="1">
          <a:blip r:embed="rId5">
            <a:alphaModFix/>
          </a:blip>
          <a:srcRect b="0" l="0" r="0" t="0"/>
          <a:stretch/>
        </p:blipFill>
        <p:spPr>
          <a:xfrm>
            <a:off x="2159375" y="3829725"/>
            <a:ext cx="10222250" cy="7537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2b40c0e8f96_0_3"/>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60" name="Google Shape;860;g2b40c0e8f96_0_3"/>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61" name="Google Shape;861;g2b40c0e8f96_0_3"/>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62" name="Google Shape;862;g2b40c0e8f96_0_3"/>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63" name="Google Shape;863;g2b40c0e8f96_0_3"/>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64" name="Google Shape;864;g2b40c0e8f96_0_3"/>
          <p:cNvSpPr txBox="1"/>
          <p:nvPr/>
        </p:nvSpPr>
        <p:spPr>
          <a:xfrm>
            <a:off x="1738082" y="419898"/>
            <a:ext cx="22031400" cy="1428900"/>
          </a:xfrm>
          <a:prstGeom prst="rect">
            <a:avLst/>
          </a:prstGeom>
          <a:noFill/>
          <a:ln>
            <a:noFill/>
          </a:ln>
        </p:spPr>
        <p:txBody>
          <a:bodyPr anchorCtr="0" anchor="t" bIns="50800" lIns="50800" spcFirstLastPara="1" rIns="50800" wrap="square" tIns="50800">
            <a:normAutofit fontScale="85000"/>
          </a:bodyPr>
          <a:lstStyle/>
          <a:p>
            <a:pPr indent="0" lvl="0" marL="0" marR="0" rtl="0" algn="ctr">
              <a:lnSpc>
                <a:spcPct val="80000"/>
              </a:lnSpc>
              <a:spcBef>
                <a:spcPts val="0"/>
              </a:spcBef>
              <a:spcAft>
                <a:spcPts val="0"/>
              </a:spcAft>
              <a:buClr>
                <a:srgbClr val="235764"/>
              </a:buClr>
              <a:buSzPct val="108108"/>
              <a:buFont typeface="Helvetica Neue"/>
              <a:buNone/>
            </a:pPr>
            <a:r>
              <a:rPr b="1" lang="it-IT" sz="8500">
                <a:solidFill>
                  <a:srgbClr val="235764"/>
                </a:solidFill>
                <a:latin typeface="Helvetica Neue"/>
                <a:ea typeface="Helvetica Neue"/>
                <a:cs typeface="Helvetica Neue"/>
                <a:sym typeface="Helvetica Neue"/>
              </a:rPr>
              <a:t>Dosimetric application in Radiobiological model</a:t>
            </a:r>
            <a:endParaRPr/>
          </a:p>
        </p:txBody>
      </p:sp>
      <p:pic>
        <p:nvPicPr>
          <p:cNvPr id="865" name="Google Shape;865;g2b40c0e8f96_0_3"/>
          <p:cNvPicPr preferRelativeResize="0"/>
          <p:nvPr/>
        </p:nvPicPr>
        <p:blipFill rotWithShape="1">
          <a:blip r:embed="rId4">
            <a:alphaModFix/>
          </a:blip>
          <a:srcRect b="0" l="0" r="0" t="0"/>
          <a:stretch/>
        </p:blipFill>
        <p:spPr>
          <a:xfrm>
            <a:off x="962874" y="2219800"/>
            <a:ext cx="5006449" cy="4389300"/>
          </a:xfrm>
          <a:prstGeom prst="rect">
            <a:avLst/>
          </a:prstGeom>
          <a:noFill/>
          <a:ln>
            <a:noFill/>
          </a:ln>
        </p:spPr>
      </p:pic>
      <p:pic>
        <p:nvPicPr>
          <p:cNvPr id="866" name="Google Shape;866;g2b40c0e8f96_0_3"/>
          <p:cNvPicPr preferRelativeResize="0"/>
          <p:nvPr/>
        </p:nvPicPr>
        <p:blipFill rotWithShape="1">
          <a:blip r:embed="rId5">
            <a:alphaModFix/>
          </a:blip>
          <a:srcRect b="0" l="0" r="0" t="0"/>
          <a:stretch/>
        </p:blipFill>
        <p:spPr>
          <a:xfrm>
            <a:off x="1652712" y="6732187"/>
            <a:ext cx="3836525" cy="2903875"/>
          </a:xfrm>
          <a:prstGeom prst="rect">
            <a:avLst/>
          </a:prstGeom>
          <a:noFill/>
          <a:ln>
            <a:noFill/>
          </a:ln>
        </p:spPr>
      </p:pic>
      <p:cxnSp>
        <p:nvCxnSpPr>
          <p:cNvPr id="867" name="Google Shape;867;g2b40c0e8f96_0_3"/>
          <p:cNvCxnSpPr/>
          <p:nvPr/>
        </p:nvCxnSpPr>
        <p:spPr>
          <a:xfrm>
            <a:off x="6291750" y="6106000"/>
            <a:ext cx="2684400" cy="0"/>
          </a:xfrm>
          <a:prstGeom prst="straightConnector1">
            <a:avLst/>
          </a:prstGeom>
          <a:noFill/>
          <a:ln cap="flat" cmpd="sng" w="228600">
            <a:solidFill>
              <a:schemeClr val="dk2"/>
            </a:solidFill>
            <a:prstDash val="solid"/>
            <a:round/>
            <a:headEnd len="med" w="med" type="none"/>
            <a:tailEnd len="med" w="med" type="triangle"/>
          </a:ln>
        </p:spPr>
      </p:cxnSp>
      <p:pic>
        <p:nvPicPr>
          <p:cNvPr id="868" name="Google Shape;868;g2b40c0e8f96_0_3"/>
          <p:cNvPicPr preferRelativeResize="0"/>
          <p:nvPr/>
        </p:nvPicPr>
        <p:blipFill>
          <a:blip r:embed="rId6">
            <a:alphaModFix/>
          </a:blip>
          <a:stretch>
            <a:fillRect/>
          </a:stretch>
        </p:blipFill>
        <p:spPr>
          <a:xfrm>
            <a:off x="18663274" y="3926939"/>
            <a:ext cx="4810125" cy="3810000"/>
          </a:xfrm>
          <a:prstGeom prst="rect">
            <a:avLst/>
          </a:prstGeom>
          <a:noFill/>
          <a:ln>
            <a:noFill/>
          </a:ln>
        </p:spPr>
      </p:pic>
      <p:cxnSp>
        <p:nvCxnSpPr>
          <p:cNvPr id="869" name="Google Shape;869;g2b40c0e8f96_0_3"/>
          <p:cNvCxnSpPr/>
          <p:nvPr/>
        </p:nvCxnSpPr>
        <p:spPr>
          <a:xfrm>
            <a:off x="15546225" y="6106000"/>
            <a:ext cx="2684400" cy="0"/>
          </a:xfrm>
          <a:prstGeom prst="straightConnector1">
            <a:avLst/>
          </a:prstGeom>
          <a:noFill/>
          <a:ln cap="flat" cmpd="sng" w="228600">
            <a:solidFill>
              <a:schemeClr val="dk2"/>
            </a:solidFill>
            <a:prstDash val="solid"/>
            <a:round/>
            <a:headEnd len="med" w="med" type="none"/>
            <a:tailEnd len="med" w="med" type="triangle"/>
          </a:ln>
        </p:spPr>
      </p:cxnSp>
      <p:pic>
        <p:nvPicPr>
          <p:cNvPr id="870" name="Google Shape;870;g2b40c0e8f96_0_3"/>
          <p:cNvPicPr preferRelativeResize="0"/>
          <p:nvPr/>
        </p:nvPicPr>
        <p:blipFill>
          <a:blip r:embed="rId7">
            <a:alphaModFix/>
          </a:blip>
          <a:stretch>
            <a:fillRect/>
          </a:stretch>
        </p:blipFill>
        <p:spPr>
          <a:xfrm>
            <a:off x="9298574" y="2940852"/>
            <a:ext cx="6286500" cy="5153025"/>
          </a:xfrm>
          <a:prstGeom prst="rect">
            <a:avLst/>
          </a:prstGeom>
          <a:noFill/>
          <a:ln>
            <a:noFill/>
          </a:ln>
        </p:spPr>
      </p:pic>
      <p:sp>
        <p:nvSpPr>
          <p:cNvPr id="871" name="Google Shape;871;g2b40c0e8f96_0_3"/>
          <p:cNvSpPr txBox="1"/>
          <p:nvPr/>
        </p:nvSpPr>
        <p:spPr>
          <a:xfrm>
            <a:off x="1756025" y="10480350"/>
            <a:ext cx="3733200" cy="1914300"/>
          </a:xfrm>
          <a:prstGeom prst="rect">
            <a:avLst/>
          </a:prstGeom>
          <a:noFill/>
          <a:ln>
            <a:noFill/>
          </a:ln>
        </p:spPr>
        <p:txBody>
          <a:bodyPr anchorCtr="0" anchor="t" bIns="50800" lIns="50800" spcFirstLastPara="1" rIns="50800" wrap="square" tIns="50800">
            <a:normAutofit fontScale="55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Dosimetric </a:t>
            </a:r>
            <a:endParaRPr b="1" sz="8500">
              <a:solidFill>
                <a:srgbClr val="235764"/>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Information</a:t>
            </a:r>
            <a:endParaRPr/>
          </a:p>
        </p:txBody>
      </p:sp>
      <p:sp>
        <p:nvSpPr>
          <p:cNvPr id="872" name="Google Shape;872;g2b40c0e8f96_0_3"/>
          <p:cNvSpPr txBox="1"/>
          <p:nvPr/>
        </p:nvSpPr>
        <p:spPr>
          <a:xfrm>
            <a:off x="16390972" y="10480343"/>
            <a:ext cx="9063300" cy="5550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t/>
            </a:r>
            <a:endParaRPr/>
          </a:p>
        </p:txBody>
      </p:sp>
      <p:sp>
        <p:nvSpPr>
          <p:cNvPr id="873" name="Google Shape;873;g2b40c0e8f96_0_3"/>
          <p:cNvSpPr txBox="1"/>
          <p:nvPr/>
        </p:nvSpPr>
        <p:spPr>
          <a:xfrm>
            <a:off x="9453975" y="9800700"/>
            <a:ext cx="6131100" cy="1914300"/>
          </a:xfrm>
          <a:prstGeom prst="rect">
            <a:avLst/>
          </a:prstGeom>
          <a:noFill/>
          <a:ln>
            <a:noFill/>
          </a:ln>
        </p:spPr>
        <p:txBody>
          <a:bodyPr anchorCtr="0" anchor="t" bIns="50800" lIns="50800" spcFirstLastPara="1" rIns="50800" wrap="square" tIns="50800">
            <a:normAutofit fontScale="47500" lnSpcReduction="2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Radiobiological model for cell survive</a:t>
            </a:r>
            <a:endParaRPr b="1" sz="8500">
              <a:solidFill>
                <a:srgbClr val="235764"/>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LQ/USC</a:t>
            </a:r>
            <a:endParaRPr b="1" sz="8500">
              <a:solidFill>
                <a:srgbClr val="235764"/>
              </a:solidFill>
              <a:latin typeface="Helvetica Neue"/>
              <a:ea typeface="Helvetica Neue"/>
              <a:cs typeface="Helvetica Neue"/>
              <a:sym typeface="Helvetica Neue"/>
            </a:endParaRPr>
          </a:p>
        </p:txBody>
      </p:sp>
      <p:sp>
        <p:nvSpPr>
          <p:cNvPr id="874" name="Google Shape;874;g2b40c0e8f96_0_3"/>
          <p:cNvSpPr txBox="1"/>
          <p:nvPr/>
        </p:nvSpPr>
        <p:spPr>
          <a:xfrm>
            <a:off x="18149187" y="9445175"/>
            <a:ext cx="5838300" cy="2057400"/>
          </a:xfrm>
          <a:prstGeom prst="rect">
            <a:avLst/>
          </a:prstGeom>
          <a:noFill/>
          <a:ln>
            <a:noFill/>
          </a:ln>
        </p:spPr>
        <p:txBody>
          <a:bodyPr anchorCtr="0" anchor="t" bIns="50800" lIns="50800" spcFirstLastPara="1" rIns="50800" wrap="square" tIns="50800">
            <a:normAutofit fontScale="47500" lnSpcReduction="1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To predict the probability of radiation </a:t>
            </a:r>
            <a:endParaRPr b="1" sz="8500">
              <a:solidFill>
                <a:srgbClr val="235764"/>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pneumonitis NTCP</a:t>
            </a:r>
            <a:endParaRPr b="1" sz="8500">
              <a:solidFill>
                <a:srgbClr val="235764"/>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6"/>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38" name="Google Shape;138;p36"/>
          <p:cNvSpPr txBox="1"/>
          <p:nvPr>
            <p:ph type="title"/>
          </p:nvPr>
        </p:nvSpPr>
        <p:spPr>
          <a:xfrm>
            <a:off x="229925" y="312775"/>
            <a:ext cx="155730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FLASH</a:t>
            </a:r>
            <a:r>
              <a:rPr b="1" i="0" lang="it-IT" sz="8500" u="none" cap="none" strike="noStrike">
                <a:solidFill>
                  <a:srgbClr val="235764"/>
                </a:solidFill>
                <a:latin typeface="Helvetica Neue"/>
                <a:ea typeface="Helvetica Neue"/>
                <a:cs typeface="Helvetica Neue"/>
                <a:sym typeface="Helvetica Neue"/>
              </a:rPr>
              <a:t> Effect in </a:t>
            </a:r>
            <a:r>
              <a:rPr lang="it-IT">
                <a:solidFill>
                  <a:srgbClr val="235764"/>
                </a:solidFill>
              </a:rPr>
              <a:t>r</a:t>
            </a:r>
            <a:r>
              <a:rPr lang="it-IT">
                <a:solidFill>
                  <a:srgbClr val="235764"/>
                </a:solidFill>
              </a:rPr>
              <a:t>adiotherapy</a:t>
            </a:r>
            <a:endParaRPr b="1" i="0" sz="8500" u="none" cap="none" strike="noStrike">
              <a:solidFill>
                <a:srgbClr val="235764"/>
              </a:solidFill>
              <a:latin typeface="Helvetica Neue"/>
              <a:ea typeface="Helvetica Neue"/>
              <a:cs typeface="Helvetica Neue"/>
              <a:sym typeface="Helvetica Neue"/>
            </a:endParaRPr>
          </a:p>
        </p:txBody>
      </p:sp>
      <p:sp>
        <p:nvSpPr>
          <p:cNvPr id="139" name="Google Shape;139;p36"/>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40" name="Google Shape;140;p36"/>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41" name="Google Shape;141;p36"/>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42" name="Google Shape;142;p36"/>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43" name="Google Shape;143;p36"/>
          <p:cNvSpPr/>
          <p:nvPr/>
        </p:nvSpPr>
        <p:spPr>
          <a:xfrm>
            <a:off x="16114150" y="-116749"/>
            <a:ext cx="8269800" cy="56535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44" name="Google Shape;144;p36"/>
          <p:cNvSpPr txBox="1"/>
          <p:nvPr/>
        </p:nvSpPr>
        <p:spPr>
          <a:xfrm>
            <a:off x="16300715" y="2072060"/>
            <a:ext cx="8031000" cy="2842500"/>
          </a:xfrm>
          <a:prstGeom prst="rect">
            <a:avLst/>
          </a:prstGeom>
          <a:noFill/>
          <a:ln>
            <a:noFill/>
          </a:ln>
        </p:spPr>
        <p:txBody>
          <a:bodyPr anchorCtr="0" anchor="ctr" bIns="50800" lIns="50800" spcFirstLastPara="1" rIns="50800" wrap="square" tIns="50800">
            <a:spAutoFit/>
          </a:bodyPr>
          <a:lstStyle/>
          <a:p>
            <a:pPr indent="0" lvl="0" marL="0" rtl="0" algn="l">
              <a:spcBef>
                <a:spcPts val="0"/>
              </a:spcBef>
              <a:spcAft>
                <a:spcPts val="0"/>
              </a:spcAft>
              <a:buClr>
                <a:schemeClr val="lt1"/>
              </a:buClr>
              <a:buSzPts val="3600"/>
              <a:buFont typeface="Helvetica Neue"/>
              <a:buNone/>
            </a:pPr>
            <a:r>
              <a:rPr b="1" lang="it-IT" sz="3400">
                <a:solidFill>
                  <a:schemeClr val="lt1"/>
                </a:solidFill>
                <a:latin typeface="Helvetica Neue"/>
                <a:ea typeface="Helvetica Neue"/>
                <a:cs typeface="Helvetica Neue"/>
                <a:sym typeface="Helvetica Neue"/>
              </a:rPr>
              <a:t>FLASH Effect activation</a:t>
            </a:r>
            <a:r>
              <a:rPr b="1" lang="it-IT" sz="3400">
                <a:solidFill>
                  <a:schemeClr val="lt1"/>
                </a:solidFill>
                <a:latin typeface="Helvetica Neue"/>
                <a:ea typeface="Helvetica Neue"/>
                <a:cs typeface="Helvetica Neue"/>
                <a:sym typeface="Helvetica Neue"/>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H</a:t>
            </a:r>
            <a:r>
              <a:rPr b="0" i="0" lang="it-IT" sz="3600" u="none" cap="none" strike="noStrike">
                <a:solidFill>
                  <a:srgbClr val="FFFFFF"/>
                </a:solidFill>
                <a:latin typeface="Helvetica Neue"/>
                <a:ea typeface="Helvetica Neue"/>
                <a:cs typeface="Helvetica Neue"/>
                <a:sym typeface="Helvetica Neue"/>
              </a:rPr>
              <a:t>igh absorbed dose per each fraction (&gt; </a:t>
            </a:r>
            <a:r>
              <a:rPr lang="it-IT" sz="3600">
                <a:solidFill>
                  <a:srgbClr val="FFFFFF"/>
                </a:solidFill>
                <a:latin typeface="Helvetica Neue"/>
                <a:ea typeface="Helvetica Neue"/>
                <a:cs typeface="Helvetica Neue"/>
                <a:sym typeface="Helvetica Neue"/>
              </a:rPr>
              <a:t>3</a:t>
            </a:r>
            <a:r>
              <a:rPr b="0" i="0" lang="it-IT" sz="3600" u="none" cap="none" strike="noStrike">
                <a:solidFill>
                  <a:srgbClr val="FFFFFF"/>
                </a:solidFill>
                <a:latin typeface="Helvetica Neue"/>
                <a:ea typeface="Helvetica Neue"/>
                <a:cs typeface="Helvetica Neue"/>
                <a:sym typeface="Helvetica Neue"/>
              </a:rPr>
              <a:t> Gy)</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Ultra High Dose Rate (&gt; 40 Gy/s)</a:t>
            </a:r>
            <a:endParaRPr b="0" i="0" sz="3600" u="none" cap="none" strike="noStrike">
              <a:solidFill>
                <a:srgbClr val="5E5E5E"/>
              </a:solidFill>
              <a:latin typeface="Helvetica Neue"/>
              <a:ea typeface="Helvetica Neue"/>
              <a:cs typeface="Helvetica Neue"/>
              <a:sym typeface="Helvetica Neue"/>
            </a:endParaRPr>
          </a:p>
        </p:txBody>
      </p:sp>
      <p:pic>
        <p:nvPicPr>
          <p:cNvPr id="145" name="Google Shape;145;p36"/>
          <p:cNvPicPr preferRelativeResize="0"/>
          <p:nvPr/>
        </p:nvPicPr>
        <p:blipFill rotWithShape="1">
          <a:blip r:embed="rId4">
            <a:alphaModFix/>
          </a:blip>
          <a:srcRect b="0" l="0" r="0" t="0"/>
          <a:stretch/>
        </p:blipFill>
        <p:spPr>
          <a:xfrm>
            <a:off x="1519900" y="2436512"/>
            <a:ext cx="11907175" cy="8699889"/>
          </a:xfrm>
          <a:prstGeom prst="rect">
            <a:avLst/>
          </a:prstGeom>
          <a:noFill/>
          <a:ln>
            <a:noFill/>
          </a:ln>
        </p:spPr>
      </p:pic>
      <p:sp>
        <p:nvSpPr>
          <p:cNvPr id="146" name="Google Shape;146;p36"/>
          <p:cNvSpPr txBox="1"/>
          <p:nvPr/>
        </p:nvSpPr>
        <p:spPr>
          <a:xfrm>
            <a:off x="1732548" y="11643940"/>
            <a:ext cx="20068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000000"/>
                </a:solidFill>
                <a:latin typeface="Arial"/>
                <a:ea typeface="Arial"/>
                <a:cs typeface="Arial"/>
                <a:sym typeface="Arial"/>
              </a:rPr>
              <a:t>[1] V. Favaudon, L. Caplier, V. Monceau, F. Pouzoulet, M. Sayarath, C. Fouillade, M. F. Poupon, I. Brito, P. Hupé, J. Bourhis, J. Hall, J. J. Fontaine, and M. C. Vozenin. Ultrahigh dose-rate flash irradiation increases the differential response between normal and tumor tissue in mice. Sci Transl Med, 6(245):245ra93, 2014.</a:t>
            </a:r>
            <a:endParaRPr/>
          </a:p>
          <a:p>
            <a:pPr indent="0" lvl="0" marL="0" marR="0" rtl="0" algn="l">
              <a:lnSpc>
                <a:spcPct val="100000"/>
              </a:lnSpc>
              <a:spcBef>
                <a:spcPts val="0"/>
              </a:spcBef>
              <a:spcAft>
                <a:spcPts val="0"/>
              </a:spcAft>
              <a:buNone/>
            </a:pPr>
            <a:r>
              <a:rPr b="0" i="0" lang="it-IT" sz="1800" u="none" cap="none" strike="noStrike">
                <a:solidFill>
                  <a:srgbClr val="000000"/>
                </a:solidFill>
                <a:latin typeface="Arial"/>
                <a:ea typeface="Arial"/>
                <a:cs typeface="Arial"/>
                <a:sym typeface="Arial"/>
              </a:rPr>
              <a:t>[2] </a:t>
            </a:r>
            <a:r>
              <a:rPr b="0" i="0" lang="it-IT" sz="1800" u="none" cap="none" strike="noStrike">
                <a:solidFill>
                  <a:srgbClr val="000000"/>
                </a:solidFill>
                <a:latin typeface="Arial"/>
                <a:ea typeface="Arial"/>
                <a:cs typeface="Arial"/>
                <a:sym typeface="Arial"/>
              </a:rPr>
              <a:t>J. Bourhis, W. J. Sozzi, P. G. Jorge, O. Gaide, C. Bailat, F. Duclos, D. Patin, M. Ozsahin, F. Bochud, J. F. Germond, R. Moeckli, and M. C. Vozenin. Treatment of a first patient with flash-radiotherapy. Radiother Oncol, 139:18–22, 2019. ISSN 1879-0887. doi: 10.1016/j.radonc.2019.06.019.</a:t>
            </a:r>
            <a:endParaRPr b="0" i="0" sz="1400" u="none" cap="none" strike="noStrike">
              <a:solidFill>
                <a:srgbClr val="000000"/>
              </a:solidFill>
              <a:latin typeface="Arial"/>
              <a:ea typeface="Arial"/>
              <a:cs typeface="Arial"/>
              <a:sym typeface="Arial"/>
            </a:endParaRPr>
          </a:p>
        </p:txBody>
      </p:sp>
      <p:sp>
        <p:nvSpPr>
          <p:cNvPr id="147" name="Google Shape;147;p36"/>
          <p:cNvSpPr txBox="1"/>
          <p:nvPr/>
        </p:nvSpPr>
        <p:spPr>
          <a:xfrm>
            <a:off x="14684375" y="6585450"/>
            <a:ext cx="9190500" cy="267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it-IT" sz="2700">
                <a:solidFill>
                  <a:srgbClr val="202124"/>
                </a:solidFill>
                <a:highlight>
                  <a:srgbClr val="FFFFFF"/>
                </a:highlight>
              </a:rPr>
              <a:t>FLASH radiotherapy</a:t>
            </a:r>
            <a:r>
              <a:rPr lang="it-IT" sz="2700">
                <a:solidFill>
                  <a:srgbClr val="202124"/>
                </a:solidFill>
                <a:highlight>
                  <a:srgbClr val="FFFFFF"/>
                </a:highlight>
              </a:rPr>
              <a:t> is a technique involving the delivery of </a:t>
            </a:r>
            <a:r>
              <a:rPr b="1" lang="it-IT" sz="2700">
                <a:solidFill>
                  <a:srgbClr val="202124"/>
                </a:solidFill>
                <a:highlight>
                  <a:srgbClr val="FFFFFF"/>
                </a:highlight>
              </a:rPr>
              <a:t>ultra-high dose rate</a:t>
            </a:r>
            <a:r>
              <a:rPr lang="it-IT" sz="2700">
                <a:solidFill>
                  <a:srgbClr val="202124"/>
                </a:solidFill>
                <a:highlight>
                  <a:srgbClr val="FFFFFF"/>
                </a:highlight>
              </a:rPr>
              <a:t> radiation to the target. FLASH-RT has been shown to reduce radiation-induced toxicity in healthy tissues without compromising the anti-cancer effects of treatment compared to conventional radiation therapy.</a:t>
            </a:r>
            <a:endParaRPr sz="45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2b460351832_0_20"/>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80" name="Google Shape;880;g2b460351832_0_20"/>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881" name="Google Shape;881;g2b460351832_0_20"/>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882" name="Google Shape;882;g2b460351832_0_2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883" name="Google Shape;883;g2b460351832_0_20"/>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884" name="Google Shape;884;g2b460351832_0_20"/>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t/>
            </a:r>
            <a:endParaRPr sz="5762"/>
          </a:p>
        </p:txBody>
      </p:sp>
      <p:graphicFrame>
        <p:nvGraphicFramePr>
          <p:cNvPr id="885" name="Google Shape;885;g2b460351832_0_20"/>
          <p:cNvGraphicFramePr/>
          <p:nvPr/>
        </p:nvGraphicFramePr>
        <p:xfrm>
          <a:off x="3397750" y="3363125"/>
          <a:ext cx="3000000" cy="3000000"/>
        </p:xfrm>
        <a:graphic>
          <a:graphicData uri="http://schemas.openxmlformats.org/drawingml/2006/table">
            <a:tbl>
              <a:tblPr>
                <a:noFill/>
                <a:tableStyleId>{91132F68-AF71-4B8C-B4CE-252995BA890B}</a:tableStyleId>
              </a:tblPr>
              <a:tblGrid>
                <a:gridCol w="2070300"/>
                <a:gridCol w="1819375"/>
                <a:gridCol w="1929150"/>
                <a:gridCol w="1003800"/>
                <a:gridCol w="1539850"/>
              </a:tblGrid>
              <a:tr h="190500">
                <a:tc>
                  <a:txBody>
                    <a:bodyPr/>
                    <a:lstStyle/>
                    <a:p>
                      <a:pPr indent="0" lvl="0" marL="0" rtl="0" algn="ctr">
                        <a:spcBef>
                          <a:spcPts val="0"/>
                        </a:spcBef>
                        <a:spcAft>
                          <a:spcPts val="0"/>
                        </a:spcAft>
                        <a:buNone/>
                      </a:pPr>
                      <a:r>
                        <a:rPr lang="it-IT" sz="1800"/>
                        <a:t>Lungs-CTV</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dose fraction</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800"/>
                        <a:t>number of fraction</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800"/>
                        <a:t>EUD</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800"/>
                        <a:t>NTCP</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r>
              <a:tr h="342900">
                <a:tc>
                  <a:txBody>
                    <a:bodyPr/>
                    <a:lstStyle/>
                    <a:p>
                      <a:pPr indent="0" lvl="0" marL="0" rtl="0" algn="ctr">
                        <a:spcBef>
                          <a:spcPts val="0"/>
                        </a:spcBef>
                        <a:spcAft>
                          <a:spcPts val="0"/>
                        </a:spcAft>
                        <a:buNone/>
                      </a:pPr>
                      <a:r>
                        <a:rPr lang="it-IT" sz="1800"/>
                        <a:t>VHEE FLASH FMF 0.7</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lang="it-IT" sz="1800"/>
                        <a:t>12</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4</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11,1</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5,82%</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00FF00"/>
                    </a:solidFill>
                  </a:tcPr>
                </a:tc>
              </a:tr>
              <a:tr h="190500">
                <a:tc>
                  <a:txBody>
                    <a:bodyPr/>
                    <a:lstStyle/>
                    <a:p>
                      <a:pPr indent="0" lvl="0" marL="0" rtl="0" algn="ctr">
                        <a:spcBef>
                          <a:spcPts val="0"/>
                        </a:spcBef>
                        <a:spcAft>
                          <a:spcPts val="0"/>
                        </a:spcAft>
                        <a:buNone/>
                      </a:pPr>
                      <a:r>
                        <a:rPr lang="it-IT" sz="1800"/>
                        <a:t>VHEE </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CE5CD"/>
                    </a:solidFill>
                  </a:tcPr>
                </a:tc>
                <a:tc>
                  <a:txBody>
                    <a:bodyPr/>
                    <a:lstStyle/>
                    <a:p>
                      <a:pPr indent="0" lvl="0" marL="0" rtl="0" algn="ctr">
                        <a:spcBef>
                          <a:spcPts val="0"/>
                        </a:spcBef>
                        <a:spcAft>
                          <a:spcPts val="0"/>
                        </a:spcAft>
                        <a:buNone/>
                      </a:pPr>
                      <a:r>
                        <a:rPr lang="it-IT" sz="1800"/>
                        <a:t>12</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4</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16,0</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12,20%</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9900"/>
                    </a:solidFill>
                  </a:tcPr>
                </a:tc>
              </a:tr>
              <a:tr h="190500">
                <a:tc>
                  <a:txBody>
                    <a:bodyPr/>
                    <a:lstStyle/>
                    <a:p>
                      <a:pPr indent="0" lvl="0" marL="0" rtl="0" algn="ctr">
                        <a:spcBef>
                          <a:spcPts val="0"/>
                        </a:spcBef>
                        <a:spcAft>
                          <a:spcPts val="0"/>
                        </a:spcAft>
                        <a:buNone/>
                      </a:pPr>
                      <a:r>
                        <a:rPr lang="it-IT" sz="1800"/>
                        <a:t>VMAT</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it-IT" sz="1800"/>
                        <a:t>12</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4</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12,2</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6,94%</a:t>
                      </a:r>
                      <a:endParaRPr sz="18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00FF00"/>
                    </a:solidFill>
                  </a:tcPr>
                </a:tc>
              </a:tr>
            </a:tbl>
          </a:graphicData>
        </a:graphic>
      </p:graphicFrame>
      <p:sp>
        <p:nvSpPr>
          <p:cNvPr id="886" name="Google Shape;886;g2b460351832_0_20"/>
          <p:cNvSpPr txBox="1"/>
          <p:nvPr/>
        </p:nvSpPr>
        <p:spPr>
          <a:xfrm>
            <a:off x="1931350" y="499975"/>
            <a:ext cx="18772500" cy="1428900"/>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7863"/>
              <a:buFont typeface="Helvetica Neue"/>
              <a:buNone/>
            </a:pPr>
            <a:r>
              <a:rPr b="1" lang="it-IT" sz="6162">
                <a:solidFill>
                  <a:srgbClr val="235764"/>
                </a:solidFill>
                <a:latin typeface="Helvetica Neue"/>
                <a:ea typeface="Helvetica Neue"/>
                <a:cs typeface="Helvetica Neue"/>
                <a:sym typeface="Helvetica Neue"/>
              </a:rPr>
              <a:t>Results</a:t>
            </a:r>
            <a:endParaRPr sz="5762"/>
          </a:p>
        </p:txBody>
      </p:sp>
      <p:sp>
        <p:nvSpPr>
          <p:cNvPr id="887" name="Google Shape;887;g2b460351832_0_20"/>
          <p:cNvSpPr txBox="1"/>
          <p:nvPr/>
        </p:nvSpPr>
        <p:spPr>
          <a:xfrm>
            <a:off x="3151925" y="2205150"/>
            <a:ext cx="9174600" cy="881700"/>
          </a:xfrm>
          <a:prstGeom prst="rect">
            <a:avLst/>
          </a:prstGeom>
          <a:noFill/>
          <a:ln>
            <a:noFill/>
          </a:ln>
        </p:spPr>
        <p:txBody>
          <a:bodyPr anchorCtr="0" anchor="t" bIns="50800" lIns="50800" spcFirstLastPara="1" rIns="50800" wrap="square" tIns="50800">
            <a:normAutofit fontScale="62500" lnSpcReduction="20000"/>
          </a:bodyPr>
          <a:lstStyle/>
          <a:p>
            <a:pPr indent="0" lvl="0" marL="0" marR="0" rtl="0" algn="ctr">
              <a:lnSpc>
                <a:spcPct val="115000"/>
              </a:lnSpc>
              <a:spcBef>
                <a:spcPts val="0"/>
              </a:spcBef>
              <a:spcAft>
                <a:spcPts val="0"/>
              </a:spcAft>
              <a:buClr>
                <a:srgbClr val="235764"/>
              </a:buClr>
              <a:buSzPct val="100000"/>
              <a:buFont typeface="Helvetica Neue"/>
              <a:buNone/>
            </a:pPr>
            <a:r>
              <a:rPr b="1" lang="it-IT" sz="8500">
                <a:solidFill>
                  <a:srgbClr val="235764"/>
                </a:solidFill>
                <a:latin typeface="Helvetica Neue"/>
                <a:ea typeface="Helvetica Neue"/>
                <a:cs typeface="Helvetica Neue"/>
                <a:sym typeface="Helvetica Neue"/>
              </a:rPr>
              <a:t>Universal Survival Curve</a:t>
            </a:r>
            <a:endParaRPr/>
          </a:p>
        </p:txBody>
      </p:sp>
      <p:sp>
        <p:nvSpPr>
          <p:cNvPr id="888" name="Google Shape;888;g2b460351832_0_20"/>
          <p:cNvSpPr txBox="1"/>
          <p:nvPr/>
        </p:nvSpPr>
        <p:spPr>
          <a:xfrm>
            <a:off x="4441875" y="6237625"/>
            <a:ext cx="6810300" cy="19143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6588"/>
              <a:buFont typeface="Helvetica Neue"/>
              <a:buNone/>
            </a:pPr>
            <a:r>
              <a:rPr b="1" lang="it-IT" sz="5887">
                <a:solidFill>
                  <a:srgbClr val="235764"/>
                </a:solidFill>
                <a:latin typeface="Helvetica Neue"/>
                <a:ea typeface="Helvetica Neue"/>
                <a:cs typeface="Helvetica Neue"/>
                <a:sym typeface="Helvetica Neue"/>
              </a:rPr>
              <a:t>Linear Quadratic</a:t>
            </a:r>
            <a:endParaRPr sz="385"/>
          </a:p>
        </p:txBody>
      </p:sp>
      <p:graphicFrame>
        <p:nvGraphicFramePr>
          <p:cNvPr id="889" name="Google Shape;889;g2b460351832_0_20"/>
          <p:cNvGraphicFramePr/>
          <p:nvPr/>
        </p:nvGraphicFramePr>
        <p:xfrm>
          <a:off x="3505550" y="7416613"/>
          <a:ext cx="3000000" cy="3000000"/>
        </p:xfrm>
        <a:graphic>
          <a:graphicData uri="http://schemas.openxmlformats.org/drawingml/2006/table">
            <a:tbl>
              <a:tblPr>
                <a:noFill/>
                <a:tableStyleId>{91132F68-AF71-4B8C-B4CE-252995BA890B}</a:tableStyleId>
              </a:tblPr>
              <a:tblGrid>
                <a:gridCol w="2140650"/>
                <a:gridCol w="1853875"/>
                <a:gridCol w="1929150"/>
                <a:gridCol w="1003800"/>
                <a:gridCol w="1539875"/>
              </a:tblGrid>
              <a:tr h="522025">
                <a:tc>
                  <a:txBody>
                    <a:bodyPr/>
                    <a:lstStyle/>
                    <a:p>
                      <a:pPr indent="0" lvl="0" marL="0" rtl="0" algn="ctr">
                        <a:spcBef>
                          <a:spcPts val="0"/>
                        </a:spcBef>
                        <a:spcAft>
                          <a:spcPts val="0"/>
                        </a:spcAft>
                        <a:buNone/>
                      </a:pPr>
                      <a:r>
                        <a:rPr lang="it-IT" sz="1900"/>
                        <a:t>Lungs-CTV</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800"/>
                        <a:t>dose fraction</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800"/>
                        <a:t>number of fraction</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900"/>
                        <a:t>EUD</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c>
                  <a:txBody>
                    <a:bodyPr/>
                    <a:lstStyle/>
                    <a:p>
                      <a:pPr indent="0" lvl="0" marL="0" rtl="0" algn="ctr">
                        <a:spcBef>
                          <a:spcPts val="0"/>
                        </a:spcBef>
                        <a:spcAft>
                          <a:spcPts val="0"/>
                        </a:spcAft>
                        <a:buNone/>
                      </a:pPr>
                      <a:r>
                        <a:rPr lang="it-IT" sz="1900"/>
                        <a:t>NTCP</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F00"/>
                    </a:solidFill>
                  </a:tcPr>
                </a:tc>
              </a:tr>
              <a:tr h="703725">
                <a:tc>
                  <a:txBody>
                    <a:bodyPr/>
                    <a:lstStyle/>
                    <a:p>
                      <a:pPr indent="0" lvl="0" marL="0" rtl="0" algn="ctr">
                        <a:spcBef>
                          <a:spcPts val="0"/>
                        </a:spcBef>
                        <a:spcAft>
                          <a:spcPts val="0"/>
                        </a:spcAft>
                        <a:buNone/>
                      </a:pPr>
                      <a:r>
                        <a:rPr lang="it-IT" sz="1900"/>
                        <a:t>VHEE FLASH FMF 0.7</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9DAF8"/>
                    </a:solidFill>
                  </a:tcPr>
                </a:tc>
                <a:tc>
                  <a:txBody>
                    <a:bodyPr/>
                    <a:lstStyle/>
                    <a:p>
                      <a:pPr indent="0" lvl="0" marL="0" rtl="0" algn="ctr">
                        <a:spcBef>
                          <a:spcPts val="0"/>
                        </a:spcBef>
                        <a:spcAft>
                          <a:spcPts val="0"/>
                        </a:spcAft>
                        <a:buNone/>
                      </a:pPr>
                      <a:r>
                        <a:rPr lang="it-IT" sz="1900"/>
                        <a:t>12</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9,8</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4,64%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00FF00"/>
                    </a:solidFill>
                  </a:tcPr>
                </a:tc>
              </a:tr>
              <a:tr h="522025">
                <a:tc>
                  <a:txBody>
                    <a:bodyPr/>
                    <a:lstStyle/>
                    <a:p>
                      <a:pPr indent="0" lvl="0" marL="0" rtl="0" algn="ctr">
                        <a:spcBef>
                          <a:spcPts val="0"/>
                        </a:spcBef>
                        <a:spcAft>
                          <a:spcPts val="0"/>
                        </a:spcAft>
                        <a:buNone/>
                      </a:pPr>
                      <a:r>
                        <a:rPr lang="it-IT" sz="1900"/>
                        <a:t>VHEE </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it-IT" sz="1900"/>
                        <a:t>12</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14,4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9,82%</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FF9900"/>
                    </a:solidFill>
                  </a:tcPr>
                </a:tc>
              </a:tr>
              <a:tr h="522025">
                <a:tc>
                  <a:txBody>
                    <a:bodyPr/>
                    <a:lstStyle/>
                    <a:p>
                      <a:pPr indent="0" lvl="0" marL="0" rtl="0" algn="ctr">
                        <a:spcBef>
                          <a:spcPts val="0"/>
                        </a:spcBef>
                        <a:spcAft>
                          <a:spcPts val="0"/>
                        </a:spcAft>
                        <a:buNone/>
                      </a:pPr>
                      <a:r>
                        <a:rPr lang="it-IT" sz="1900"/>
                        <a:t>VMAT</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CCCCCC"/>
                    </a:solidFill>
                  </a:tcPr>
                </a:tc>
                <a:tc>
                  <a:txBody>
                    <a:bodyPr/>
                    <a:lstStyle/>
                    <a:p>
                      <a:pPr indent="0" lvl="0" marL="0" rtl="0" algn="ctr">
                        <a:spcBef>
                          <a:spcPts val="0"/>
                        </a:spcBef>
                        <a:spcAft>
                          <a:spcPts val="0"/>
                        </a:spcAft>
                        <a:buNone/>
                      </a:pPr>
                      <a:r>
                        <a:rPr lang="it-IT" sz="1900"/>
                        <a:t>12</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4</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10,6</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it-IT" sz="1900"/>
                        <a:t>5,35%</a:t>
                      </a:r>
                      <a:endParaRPr sz="1900"/>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00FF00"/>
                    </a:solidFill>
                  </a:tcPr>
                </a:tc>
              </a:tr>
            </a:tbl>
          </a:graphicData>
        </a:graphic>
      </p:graphicFrame>
      <p:pic>
        <p:nvPicPr>
          <p:cNvPr id="890" name="Google Shape;890;g2b460351832_0_20"/>
          <p:cNvPicPr preferRelativeResize="0"/>
          <p:nvPr/>
        </p:nvPicPr>
        <p:blipFill>
          <a:blip r:embed="rId4">
            <a:alphaModFix/>
          </a:blip>
          <a:stretch>
            <a:fillRect/>
          </a:stretch>
        </p:blipFill>
        <p:spPr>
          <a:xfrm>
            <a:off x="14533925" y="1913037"/>
            <a:ext cx="8488025" cy="5154250"/>
          </a:xfrm>
          <a:prstGeom prst="rect">
            <a:avLst/>
          </a:prstGeom>
          <a:noFill/>
          <a:ln>
            <a:noFill/>
          </a:ln>
        </p:spPr>
      </p:pic>
      <p:pic>
        <p:nvPicPr>
          <p:cNvPr id="891" name="Google Shape;891;g2b460351832_0_20"/>
          <p:cNvPicPr preferRelativeResize="0"/>
          <p:nvPr/>
        </p:nvPicPr>
        <p:blipFill>
          <a:blip r:embed="rId5">
            <a:alphaModFix/>
          </a:blip>
          <a:stretch>
            <a:fillRect/>
          </a:stretch>
        </p:blipFill>
        <p:spPr>
          <a:xfrm>
            <a:off x="14533925" y="7067287"/>
            <a:ext cx="8488025" cy="5142863"/>
          </a:xfrm>
          <a:prstGeom prst="rect">
            <a:avLst/>
          </a:prstGeom>
          <a:noFill/>
          <a:ln>
            <a:noFill/>
          </a:ln>
        </p:spPr>
      </p:pic>
      <p:sp>
        <p:nvSpPr>
          <p:cNvPr id="892" name="Google Shape;892;g2b460351832_0_20"/>
          <p:cNvSpPr txBox="1"/>
          <p:nvPr/>
        </p:nvSpPr>
        <p:spPr>
          <a:xfrm>
            <a:off x="3796025" y="10511925"/>
            <a:ext cx="2684700" cy="9444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VHEE</a:t>
            </a:r>
            <a:endParaRPr sz="4300"/>
          </a:p>
        </p:txBody>
      </p:sp>
      <p:sp>
        <p:nvSpPr>
          <p:cNvPr id="893" name="Google Shape;893;g2b460351832_0_20"/>
          <p:cNvSpPr txBox="1"/>
          <p:nvPr/>
        </p:nvSpPr>
        <p:spPr>
          <a:xfrm>
            <a:off x="3796025" y="11710813"/>
            <a:ext cx="2684700" cy="9444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~11%</a:t>
            </a:r>
            <a:endParaRPr sz="4300"/>
          </a:p>
        </p:txBody>
      </p:sp>
      <p:sp>
        <p:nvSpPr>
          <p:cNvPr id="894" name="Google Shape;894;g2b460351832_0_20"/>
          <p:cNvSpPr txBox="1"/>
          <p:nvPr/>
        </p:nvSpPr>
        <p:spPr>
          <a:xfrm>
            <a:off x="6867625" y="10328925"/>
            <a:ext cx="3035400" cy="1310400"/>
          </a:xfrm>
          <a:prstGeom prst="rect">
            <a:avLst/>
          </a:prstGeom>
          <a:noFill/>
          <a:ln>
            <a:noFill/>
          </a:ln>
        </p:spPr>
        <p:txBody>
          <a:bodyPr anchorCtr="0" anchor="t" bIns="50800" lIns="50800" spcFirstLastPara="1" rIns="50800" wrap="square" tIns="50800">
            <a:normAutofit fontScale="85000" lnSpcReduction="20000"/>
          </a:bodyPr>
          <a:lstStyle/>
          <a:p>
            <a:pPr indent="0" lvl="0" marL="0" marR="0" rtl="0" algn="ctr">
              <a:lnSpc>
                <a:spcPct val="115000"/>
              </a:lnSpc>
              <a:spcBef>
                <a:spcPts val="0"/>
              </a:spcBef>
              <a:spcAft>
                <a:spcPts val="0"/>
              </a:spcAft>
              <a:buClr>
                <a:srgbClr val="235764"/>
              </a:buClr>
              <a:buSzPct val="173469"/>
              <a:buFont typeface="Helvetica Neue"/>
              <a:buNone/>
            </a:pPr>
            <a:r>
              <a:rPr b="1" lang="it-IT" sz="4900">
                <a:solidFill>
                  <a:srgbClr val="235764"/>
                </a:solidFill>
                <a:latin typeface="Helvetica Neue"/>
                <a:ea typeface="Helvetica Neue"/>
                <a:cs typeface="Helvetica Neue"/>
                <a:sym typeface="Helvetica Neue"/>
              </a:rPr>
              <a:t>VHEE </a:t>
            </a:r>
            <a:endParaRPr b="1" sz="4900">
              <a:solidFill>
                <a:srgbClr val="235764"/>
              </a:solidFill>
              <a:latin typeface="Helvetica Neue"/>
              <a:ea typeface="Helvetica Neue"/>
              <a:cs typeface="Helvetica Neue"/>
              <a:sym typeface="Helvetica Neue"/>
            </a:endParaRPr>
          </a:p>
          <a:p>
            <a:pPr indent="0" lvl="0" marL="0" marR="0" rtl="0" algn="ctr">
              <a:lnSpc>
                <a:spcPct val="115000"/>
              </a:lnSpc>
              <a:spcBef>
                <a:spcPts val="0"/>
              </a:spcBef>
              <a:spcAft>
                <a:spcPts val="0"/>
              </a:spcAft>
              <a:buClr>
                <a:srgbClr val="235764"/>
              </a:buClr>
              <a:buSzPct val="173469"/>
              <a:buFont typeface="Helvetica Neue"/>
              <a:buNone/>
            </a:pPr>
            <a:r>
              <a:rPr b="1" lang="it-IT" sz="4900">
                <a:solidFill>
                  <a:srgbClr val="235764"/>
                </a:solidFill>
                <a:latin typeface="Helvetica Neue"/>
                <a:ea typeface="Helvetica Neue"/>
                <a:cs typeface="Helvetica Neue"/>
                <a:sym typeface="Helvetica Neue"/>
              </a:rPr>
              <a:t>FMF 0.7</a:t>
            </a:r>
            <a:endParaRPr sz="4300"/>
          </a:p>
        </p:txBody>
      </p:sp>
      <p:sp>
        <p:nvSpPr>
          <p:cNvPr id="895" name="Google Shape;895;g2b460351832_0_20"/>
          <p:cNvSpPr txBox="1"/>
          <p:nvPr/>
        </p:nvSpPr>
        <p:spPr>
          <a:xfrm>
            <a:off x="7042975" y="11710813"/>
            <a:ext cx="2684700" cy="9444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~5.2%</a:t>
            </a:r>
            <a:endParaRPr sz="4300"/>
          </a:p>
        </p:txBody>
      </p:sp>
      <p:sp>
        <p:nvSpPr>
          <p:cNvPr id="896" name="Google Shape;896;g2b460351832_0_20"/>
          <p:cNvSpPr txBox="1"/>
          <p:nvPr/>
        </p:nvSpPr>
        <p:spPr>
          <a:xfrm>
            <a:off x="10114563" y="10511925"/>
            <a:ext cx="3035400" cy="13104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VMAT</a:t>
            </a:r>
            <a:endParaRPr sz="4300"/>
          </a:p>
        </p:txBody>
      </p:sp>
      <p:sp>
        <p:nvSpPr>
          <p:cNvPr id="897" name="Google Shape;897;g2b460351832_0_20"/>
          <p:cNvSpPr txBox="1"/>
          <p:nvPr/>
        </p:nvSpPr>
        <p:spPr>
          <a:xfrm>
            <a:off x="10289925" y="11710813"/>
            <a:ext cx="2684700" cy="944400"/>
          </a:xfrm>
          <a:prstGeom prst="rect">
            <a:avLst/>
          </a:prstGeom>
          <a:noFill/>
          <a:ln>
            <a:noFill/>
          </a:ln>
        </p:spPr>
        <p:txBody>
          <a:bodyPr anchorCtr="0" anchor="t" bIns="50800" lIns="50800" spcFirstLastPara="1" rIns="50800" wrap="square" tIns="50800">
            <a:normAutofit/>
          </a:bodyPr>
          <a:lstStyle/>
          <a:p>
            <a:pPr indent="0" lvl="0" marL="0" marR="0" rtl="0" algn="ctr">
              <a:lnSpc>
                <a:spcPct val="115000"/>
              </a:lnSpc>
              <a:spcBef>
                <a:spcPts val="0"/>
              </a:spcBef>
              <a:spcAft>
                <a:spcPts val="0"/>
              </a:spcAft>
              <a:buClr>
                <a:srgbClr val="235764"/>
              </a:buClr>
              <a:buSzPts val="8500"/>
              <a:buFont typeface="Helvetica Neue"/>
              <a:buNone/>
            </a:pPr>
            <a:r>
              <a:rPr b="1" lang="it-IT" sz="4900">
                <a:solidFill>
                  <a:srgbClr val="235764"/>
                </a:solidFill>
                <a:latin typeface="Helvetica Neue"/>
                <a:ea typeface="Helvetica Neue"/>
                <a:cs typeface="Helvetica Neue"/>
                <a:sym typeface="Helvetica Neue"/>
              </a:rPr>
              <a:t>~6.1%</a:t>
            </a:r>
            <a:endParaRPr sz="43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56"/>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03" name="Google Shape;903;p56"/>
          <p:cNvSpPr txBox="1"/>
          <p:nvPr>
            <p:ph type="title"/>
          </p:nvPr>
        </p:nvSpPr>
        <p:spPr>
          <a:xfrm>
            <a:off x="282325" y="258025"/>
            <a:ext cx="96660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FLASH</a:t>
            </a:r>
            <a:r>
              <a:rPr b="1" i="0" lang="it-IT" sz="8500" u="none" cap="none" strike="noStrike">
                <a:solidFill>
                  <a:srgbClr val="235764"/>
                </a:solidFill>
                <a:latin typeface="Helvetica Neue"/>
                <a:ea typeface="Helvetica Neue"/>
                <a:cs typeface="Helvetica Neue"/>
                <a:sym typeface="Helvetica Neue"/>
              </a:rPr>
              <a:t> Effect</a:t>
            </a:r>
            <a:endParaRPr b="1" i="0" sz="8500" u="none" cap="none" strike="noStrike">
              <a:solidFill>
                <a:srgbClr val="235764"/>
              </a:solidFill>
              <a:latin typeface="Helvetica Neue"/>
              <a:ea typeface="Helvetica Neue"/>
              <a:cs typeface="Helvetica Neue"/>
              <a:sym typeface="Helvetica Neue"/>
            </a:endParaRPr>
          </a:p>
        </p:txBody>
      </p:sp>
      <p:sp>
        <p:nvSpPr>
          <p:cNvPr id="904" name="Google Shape;904;p56"/>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05" name="Google Shape;905;p56"/>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906" name="Google Shape;906;p56"/>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07" name="Google Shape;907;p56"/>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08" name="Google Shape;908;p56"/>
          <p:cNvSpPr/>
          <p:nvPr/>
        </p:nvSpPr>
        <p:spPr>
          <a:xfrm>
            <a:off x="16114160" y="-38370"/>
            <a:ext cx="7035366" cy="9167788"/>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09" name="Google Shape;909;p56"/>
          <p:cNvSpPr txBox="1"/>
          <p:nvPr/>
        </p:nvSpPr>
        <p:spPr>
          <a:xfrm>
            <a:off x="16352967" y="1795061"/>
            <a:ext cx="6682087" cy="287258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deliver high doses (&gt;4-6 Gy)</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very short period of time (&lt;200 ms)</a:t>
            </a:r>
            <a:endParaRPr b="0" i="0" sz="3600" u="none" cap="none" strike="noStrike">
              <a:solidFill>
                <a:srgbClr val="5E5E5E"/>
              </a:solidFill>
              <a:latin typeface="Helvetica Neue"/>
              <a:ea typeface="Helvetica Neue"/>
              <a:cs typeface="Helvetica Neue"/>
              <a:sym typeface="Helvetica Neue"/>
            </a:endParaRPr>
          </a:p>
        </p:txBody>
      </p:sp>
      <p:pic>
        <p:nvPicPr>
          <p:cNvPr id="910" name="Google Shape;910;p56"/>
          <p:cNvPicPr preferRelativeResize="0"/>
          <p:nvPr/>
        </p:nvPicPr>
        <p:blipFill rotWithShape="1">
          <a:blip r:embed="rId4">
            <a:alphaModFix/>
          </a:blip>
          <a:srcRect b="0" l="0" r="0" t="0"/>
          <a:stretch/>
        </p:blipFill>
        <p:spPr>
          <a:xfrm>
            <a:off x="1890604" y="8303661"/>
            <a:ext cx="11196746" cy="4364040"/>
          </a:xfrm>
          <a:prstGeom prst="rect">
            <a:avLst/>
          </a:prstGeom>
          <a:noFill/>
          <a:ln>
            <a:noFill/>
          </a:ln>
        </p:spPr>
      </p:pic>
      <p:pic>
        <p:nvPicPr>
          <p:cNvPr id="911" name="Google Shape;911;p56"/>
          <p:cNvPicPr preferRelativeResize="0"/>
          <p:nvPr/>
        </p:nvPicPr>
        <p:blipFill rotWithShape="1">
          <a:blip r:embed="rId5">
            <a:alphaModFix/>
          </a:blip>
          <a:srcRect b="0" l="0" r="0" t="0"/>
          <a:stretch/>
        </p:blipFill>
        <p:spPr>
          <a:xfrm>
            <a:off x="404704" y="2274980"/>
            <a:ext cx="15588928" cy="5525190"/>
          </a:xfrm>
          <a:prstGeom prst="rect">
            <a:avLst/>
          </a:prstGeom>
          <a:noFill/>
          <a:ln>
            <a:noFill/>
          </a:ln>
        </p:spPr>
      </p:pic>
      <p:sp>
        <p:nvSpPr>
          <p:cNvPr id="912" name="Google Shape;912;p56"/>
          <p:cNvSpPr txBox="1"/>
          <p:nvPr/>
        </p:nvSpPr>
        <p:spPr>
          <a:xfrm>
            <a:off x="13904007" y="11842996"/>
            <a:ext cx="7384368"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2800" u="none" cap="none" strike="noStrike">
                <a:solidFill>
                  <a:srgbClr val="151515"/>
                </a:solidFill>
                <a:latin typeface="Arial"/>
                <a:ea typeface="Arial"/>
                <a:cs typeface="Arial"/>
                <a:sym typeface="Arial"/>
              </a:rPr>
              <a:t>[5]. doi.org/10.1016/j.radonc.2021.12.045</a:t>
            </a:r>
            <a:br>
              <a:rPr b="0" i="0" lang="it-IT" sz="1400" u="none" cap="none" strike="noStrike">
                <a:solidFill>
                  <a:srgbClr val="151515"/>
                </a:solidFill>
                <a:latin typeface="Arial"/>
                <a:ea typeface="Arial"/>
                <a:cs typeface="Arial"/>
                <a:sym typeface="Arial"/>
              </a:rPr>
            </a:br>
            <a:endParaRPr b="0" i="0" sz="1400" u="none" cap="none" strike="noStrike">
              <a:solidFill>
                <a:srgbClr val="151515"/>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57"/>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18" name="Google Shape;918;p57"/>
          <p:cNvSpPr txBox="1"/>
          <p:nvPr>
            <p:ph type="title"/>
          </p:nvPr>
        </p:nvSpPr>
        <p:spPr>
          <a:xfrm>
            <a:off x="282325" y="258025"/>
            <a:ext cx="96660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FLASH</a:t>
            </a:r>
            <a:r>
              <a:rPr b="1" i="0" lang="it-IT" sz="8500" u="none" cap="none" strike="noStrike">
                <a:solidFill>
                  <a:srgbClr val="235764"/>
                </a:solidFill>
                <a:latin typeface="Helvetica Neue"/>
                <a:ea typeface="Helvetica Neue"/>
                <a:cs typeface="Helvetica Neue"/>
                <a:sym typeface="Helvetica Neue"/>
              </a:rPr>
              <a:t> Effect</a:t>
            </a:r>
            <a:endParaRPr b="1" i="0" sz="8500" u="none" cap="none" strike="noStrike">
              <a:solidFill>
                <a:srgbClr val="235764"/>
              </a:solidFill>
              <a:latin typeface="Helvetica Neue"/>
              <a:ea typeface="Helvetica Neue"/>
              <a:cs typeface="Helvetica Neue"/>
              <a:sym typeface="Helvetica Neue"/>
            </a:endParaRPr>
          </a:p>
        </p:txBody>
      </p:sp>
      <p:sp>
        <p:nvSpPr>
          <p:cNvPr id="919" name="Google Shape;919;p57"/>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20" name="Google Shape;920;p57"/>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921" name="Google Shape;921;p57"/>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22" name="Google Shape;922;p57"/>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23" name="Google Shape;923;p57"/>
          <p:cNvSpPr/>
          <p:nvPr/>
        </p:nvSpPr>
        <p:spPr>
          <a:xfrm>
            <a:off x="16114160" y="-38370"/>
            <a:ext cx="7035366" cy="9167788"/>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924" name="Google Shape;924;p57"/>
          <p:cNvPicPr preferRelativeResize="0"/>
          <p:nvPr/>
        </p:nvPicPr>
        <p:blipFill rotWithShape="1">
          <a:blip r:embed="rId4">
            <a:alphaModFix/>
          </a:blip>
          <a:srcRect b="0" l="0" r="0" t="0"/>
          <a:stretch/>
        </p:blipFill>
        <p:spPr>
          <a:xfrm>
            <a:off x="913513" y="1983677"/>
            <a:ext cx="7356328" cy="8988440"/>
          </a:xfrm>
          <a:prstGeom prst="rect">
            <a:avLst/>
          </a:prstGeom>
          <a:noFill/>
          <a:ln>
            <a:noFill/>
          </a:ln>
        </p:spPr>
      </p:pic>
      <p:pic>
        <p:nvPicPr>
          <p:cNvPr id="925" name="Google Shape;925;p57"/>
          <p:cNvPicPr preferRelativeResize="0"/>
          <p:nvPr/>
        </p:nvPicPr>
        <p:blipFill rotWithShape="1">
          <a:blip r:embed="rId5">
            <a:alphaModFix/>
          </a:blip>
          <a:srcRect b="0" l="0" r="0" t="0"/>
          <a:stretch/>
        </p:blipFill>
        <p:spPr>
          <a:xfrm>
            <a:off x="8948510" y="1965929"/>
            <a:ext cx="14201016" cy="1028094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58"/>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31" name="Google Shape;931;p58"/>
          <p:cNvSpPr txBox="1"/>
          <p:nvPr>
            <p:ph type="title"/>
          </p:nvPr>
        </p:nvSpPr>
        <p:spPr>
          <a:xfrm>
            <a:off x="-32001" y="258030"/>
            <a:ext cx="16434051" cy="1428883"/>
          </a:xfrm>
          <a:prstGeom prst="rect">
            <a:avLst/>
          </a:prstGeom>
          <a:noFill/>
          <a:ln>
            <a:noFill/>
          </a:ln>
        </p:spPr>
        <p:txBody>
          <a:bodyPr anchorCtr="0" anchor="t" bIns="50800" lIns="50800" spcFirstLastPara="1" rIns="50800" wrap="square" tIns="50800">
            <a:normAutofit fontScale="90000"/>
          </a:bodyPr>
          <a:lstStyle/>
          <a:p>
            <a:pPr indent="0" lvl="0" marL="0" rtl="0" algn="ctr">
              <a:lnSpc>
                <a:spcPct val="80000"/>
              </a:lnSpc>
              <a:spcBef>
                <a:spcPts val="0"/>
              </a:spcBef>
              <a:spcAft>
                <a:spcPts val="0"/>
              </a:spcAft>
              <a:buClr>
                <a:srgbClr val="235764"/>
              </a:buClr>
              <a:buSzPct val="100000"/>
              <a:buFont typeface="Helvetica Neue"/>
              <a:buNone/>
            </a:pPr>
            <a:r>
              <a:rPr b="1" i="0" lang="it-IT" sz="8500" u="none" cap="none" strike="noStrike">
                <a:solidFill>
                  <a:srgbClr val="235764"/>
                </a:solidFill>
                <a:latin typeface="Helvetica Neue"/>
                <a:ea typeface="Helvetica Neue"/>
                <a:cs typeface="Helvetica Neue"/>
                <a:sym typeface="Helvetica Neue"/>
              </a:rPr>
              <a:t>Very High-Energy Electron (VHEE)</a:t>
            </a:r>
            <a:endParaRPr b="1" i="0" sz="8500" u="none" cap="none" strike="noStrike">
              <a:solidFill>
                <a:srgbClr val="235764"/>
              </a:solidFill>
              <a:latin typeface="Helvetica Neue"/>
              <a:ea typeface="Helvetica Neue"/>
              <a:cs typeface="Helvetica Neue"/>
              <a:sym typeface="Helvetica Neue"/>
            </a:endParaRPr>
          </a:p>
        </p:txBody>
      </p:sp>
      <p:sp>
        <p:nvSpPr>
          <p:cNvPr id="932" name="Google Shape;932;p58"/>
          <p:cNvSpPr/>
          <p:nvPr/>
        </p:nvSpPr>
        <p:spPr>
          <a:xfrm>
            <a:off x="229932" y="12909715"/>
            <a:ext cx="6682087" cy="554877"/>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sp>
        <p:nvSpPr>
          <p:cNvPr id="933" name="Google Shape;933;p58"/>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34" name="Google Shape;934;p58"/>
          <p:cNvSpPr/>
          <p:nvPr/>
        </p:nvSpPr>
        <p:spPr>
          <a:xfrm>
            <a:off x="16114160" y="-38370"/>
            <a:ext cx="7035366" cy="9167788"/>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35" name="Google Shape;935;p58"/>
          <p:cNvSpPr txBox="1"/>
          <p:nvPr/>
        </p:nvSpPr>
        <p:spPr>
          <a:xfrm>
            <a:off x="16352967" y="1887394"/>
            <a:ext cx="6682087" cy="2687915"/>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4800"/>
              <a:buFont typeface="Helvetica Neue"/>
              <a:buNone/>
            </a:pPr>
            <a:r>
              <a:rPr b="1" i="0" lang="it-IT" sz="4800" u="none" cap="none" strike="noStrike">
                <a:solidFill>
                  <a:srgbClr val="FFFFFF"/>
                </a:solidFill>
                <a:latin typeface="Helvetica Neue"/>
                <a:ea typeface="Helvetica Neue"/>
                <a:cs typeface="Helvetica Neue"/>
                <a:sym typeface="Helvetica Neue"/>
              </a:rPr>
              <a:t>Highlights:</a:t>
            </a:r>
            <a:endParaRPr b="0" i="0" sz="2400" u="none" cap="none" strike="noStrike">
              <a:solidFill>
                <a:srgbClr val="5E5E5E"/>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4800"/>
              <a:buFont typeface="Helvetica Neue"/>
              <a:buNone/>
            </a:pPr>
            <a:r>
              <a:rPr b="1" i="0" lang="it-IT" sz="48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4800"/>
              <a:buFont typeface="Helvetica Neue"/>
              <a:buChar char="๏"/>
            </a:pPr>
            <a:r>
              <a:rPr b="0" i="0" lang="it-IT" sz="4800" u="none" cap="none" strike="noStrike">
                <a:solidFill>
                  <a:srgbClr val="FFFFFF"/>
                </a:solidFill>
                <a:latin typeface="Helvetica Neue"/>
                <a:ea typeface="Helvetica Neue"/>
                <a:cs typeface="Helvetica Neue"/>
                <a:sym typeface="Helvetica Neue"/>
              </a:rPr>
              <a:t>70-130 MeV</a:t>
            </a:r>
            <a:endParaRPr b="0" i="0" sz="2400" u="none" cap="none" strike="noStrike">
              <a:solidFill>
                <a:srgbClr val="5E5E5E"/>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descr="Image" id="936" name="Google Shape;936;p5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37" name="Google Shape;937;p58"/>
          <p:cNvSpPr/>
          <p:nvPr/>
        </p:nvSpPr>
        <p:spPr>
          <a:xfrm>
            <a:off x="7104239" y="12927701"/>
            <a:ext cx="13599536"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938" name="Google Shape;938;p58"/>
          <p:cNvPicPr preferRelativeResize="0"/>
          <p:nvPr/>
        </p:nvPicPr>
        <p:blipFill rotWithShape="1">
          <a:blip r:embed="rId4">
            <a:alphaModFix/>
          </a:blip>
          <a:srcRect b="0" l="0" r="0" t="0"/>
          <a:stretch/>
        </p:blipFill>
        <p:spPr>
          <a:xfrm>
            <a:off x="698479" y="2705334"/>
            <a:ext cx="15329956" cy="854541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59"/>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44" name="Google Shape;944;p59"/>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45" name="Google Shape;945;p59"/>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946" name="Google Shape;946;p5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47" name="Google Shape;947;p59"/>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48" name="Google Shape;948;p59"/>
          <p:cNvSpPr txBox="1"/>
          <p:nvPr/>
        </p:nvSpPr>
        <p:spPr>
          <a:xfrm>
            <a:off x="1738082" y="419898"/>
            <a:ext cx="22031261" cy="1428883"/>
          </a:xfrm>
          <a:prstGeom prst="rect">
            <a:avLst/>
          </a:prstGeom>
          <a:noFill/>
          <a:ln>
            <a:noFill/>
          </a:ln>
        </p:spPr>
        <p:txBody>
          <a:bodyPr anchorCtr="0" anchor="t" bIns="50800" lIns="50800" spcFirstLastPara="1" rIns="50800" wrap="square" tIns="50800">
            <a:normAutofit/>
          </a:bodyPr>
          <a:lstStyle/>
          <a:p>
            <a:pPr indent="0" lvl="0" marL="0" marR="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HUMAN Trials need more data</a:t>
            </a:r>
            <a:endParaRPr/>
          </a:p>
        </p:txBody>
      </p:sp>
      <p:sp>
        <p:nvSpPr>
          <p:cNvPr id="949" name="Google Shape;949;p59"/>
          <p:cNvSpPr txBox="1"/>
          <p:nvPr/>
        </p:nvSpPr>
        <p:spPr>
          <a:xfrm>
            <a:off x="788009" y="2120094"/>
            <a:ext cx="22981334" cy="13644761"/>
          </a:xfrm>
          <a:prstGeom prst="rect">
            <a:avLst/>
          </a:prstGeom>
          <a:noFill/>
          <a:ln>
            <a:noFill/>
          </a:ln>
        </p:spPr>
        <p:txBody>
          <a:bodyPr anchorCtr="0" anchor="ctr" bIns="50800" lIns="50800" spcFirstLastPara="1" rIns="50800" wrap="square" tIns="50800">
            <a:spAutoFit/>
          </a:bodyPr>
          <a:lstStyle/>
          <a:p>
            <a:pPr indent="-762000" lvl="0" marL="762000" marR="0" rtl="0" algn="l">
              <a:lnSpc>
                <a:spcPct val="100000"/>
              </a:lnSpc>
              <a:spcBef>
                <a:spcPts val="0"/>
              </a:spcBef>
              <a:spcAft>
                <a:spcPts val="0"/>
              </a:spcAft>
              <a:buClr>
                <a:srgbClr val="235764"/>
              </a:buClr>
              <a:buSzPts val="5900"/>
              <a:buFont typeface="Helvetica Neue"/>
              <a:buChar char="๏"/>
            </a:pPr>
            <a:r>
              <a:rPr b="1" i="0" lang="it-IT" sz="4400" u="none" cap="none" strike="noStrike">
                <a:solidFill>
                  <a:srgbClr val="235764"/>
                </a:solidFill>
                <a:latin typeface="Helvetica Neue"/>
                <a:ea typeface="Helvetica Neue"/>
                <a:cs typeface="Helvetica Neue"/>
                <a:sym typeface="Helvetica Neue"/>
              </a:rPr>
              <a:t>FAST-01 completed proton FLASH RT for sintomatic bone mets (Univ. Cinn): 8Gy x 1 (Mascia et al, JAMA Onc, 2022)</a:t>
            </a:r>
            <a:endParaRPr b="1" i="0" sz="4400" u="none" cap="none" strike="noStrike">
              <a:solidFill>
                <a:srgbClr val="235764"/>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1" i="0" sz="44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1" i="0" lang="it-IT" sz="4400" u="none" cap="none" strike="noStrike">
                <a:solidFill>
                  <a:srgbClr val="235764"/>
                </a:solidFill>
                <a:latin typeface="Helvetica Neue"/>
                <a:ea typeface="Helvetica Neue"/>
                <a:cs typeface="Helvetica Neue"/>
                <a:sym typeface="Helvetica Neue"/>
              </a:rPr>
              <a:t>FAST-02 ongoing proton FLASH RT for thoracic bone mets (Univ. Cinn): 8Gy x 1, up 7,3 x 30 cm</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1" i="0" lang="it-IT" sz="4400" u="none" cap="none" strike="noStrike">
                <a:solidFill>
                  <a:srgbClr val="235764"/>
                </a:solidFill>
                <a:latin typeface="Helvetica Neue"/>
                <a:ea typeface="Helvetica Neue"/>
                <a:cs typeface="Helvetica Neue"/>
                <a:sym typeface="Helvetica Neue"/>
              </a:rPr>
              <a:t>IMPulse ongoing electron FLASH RT for skin metastases from melanoma (CHUV): 2Gy increments from 22-34 Gy x1, &lt;=5,5cm</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1" i="0" lang="it-IT" sz="4400" u="none" cap="none" strike="noStrike">
                <a:solidFill>
                  <a:srgbClr val="235764"/>
                </a:solidFill>
                <a:latin typeface="Helvetica Neue"/>
                <a:ea typeface="Helvetica Neue"/>
                <a:cs typeface="Helvetica Neue"/>
                <a:sym typeface="Helvetica Neue"/>
              </a:rPr>
              <a:t>LANCE ongoing electron FLASH RT and CONV RT for localized cutaneous SCC e BCC (CHUV): 22Gy x1 if &lt;2cm, 5Gy x6 if &gt;2cm but &lt;= 4cm</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1" i="0" lang="it-IT" sz="4400" u="none" cap="none" strike="noStrike">
                <a:solidFill>
                  <a:srgbClr val="235764"/>
                </a:solidFill>
                <a:latin typeface="Helvetica Neue"/>
                <a:ea typeface="Helvetica Neue"/>
                <a:cs typeface="Helvetica Neue"/>
                <a:sym typeface="Helvetica Neue"/>
              </a:rPr>
              <a:t>SURFACE planned face I Study on Ultra-hight dose rate Radioterapy For Any Cutaneus or subcutanEous tumor to assess safety &amp; efficacy of electron FLASH RT (MD Anderson)</a:t>
            </a:r>
            <a:endParaRPr b="1" i="0" sz="4400" u="none" cap="none" strike="noStrike">
              <a:solidFill>
                <a:srgbClr val="000000"/>
              </a:solidFill>
              <a:latin typeface="Arial"/>
              <a:ea typeface="Arial"/>
              <a:cs typeface="Arial"/>
              <a:sym typeface="Arial"/>
            </a:endParaRPr>
          </a:p>
          <a:p>
            <a:pPr indent="-609600" lvl="0" marL="762000" marR="0" rtl="0" algn="l">
              <a:lnSpc>
                <a:spcPct val="100000"/>
              </a:lnSpc>
              <a:spcBef>
                <a:spcPts val="0"/>
              </a:spcBef>
              <a:spcAft>
                <a:spcPts val="0"/>
              </a:spcAft>
              <a:buClr>
                <a:srgbClr val="FFFFFF"/>
              </a:buClr>
              <a:buSzPts val="24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1" i="0" sz="44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1" i="0" sz="4400" u="none" cap="none" strike="noStrike">
              <a:solidFill>
                <a:srgbClr val="235764"/>
              </a:solidFill>
              <a:latin typeface="Helvetica Neue"/>
              <a:ea typeface="Helvetica Neue"/>
              <a:cs typeface="Helvetica Neue"/>
              <a:sym typeface="Helvetica Neu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id="954" name="Google Shape;954;g172747d5771_2_47"/>
          <p:cNvPicPr preferRelativeResize="0"/>
          <p:nvPr/>
        </p:nvPicPr>
        <p:blipFill rotWithShape="1">
          <a:blip r:embed="rId3">
            <a:alphaModFix/>
          </a:blip>
          <a:srcRect b="0" l="0" r="0" t="0"/>
          <a:stretch/>
        </p:blipFill>
        <p:spPr>
          <a:xfrm>
            <a:off x="282325" y="1382130"/>
            <a:ext cx="18747300" cy="11634651"/>
          </a:xfrm>
          <a:prstGeom prst="rect">
            <a:avLst/>
          </a:prstGeom>
          <a:noFill/>
          <a:ln>
            <a:noFill/>
          </a:ln>
        </p:spPr>
      </p:pic>
      <p:sp>
        <p:nvSpPr>
          <p:cNvPr id="955" name="Google Shape;955;g172747d5771_2_47"/>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56" name="Google Shape;956;g172747d5771_2_47"/>
          <p:cNvSpPr txBox="1"/>
          <p:nvPr>
            <p:ph type="title"/>
          </p:nvPr>
        </p:nvSpPr>
        <p:spPr>
          <a:xfrm>
            <a:off x="282325" y="258025"/>
            <a:ext cx="2192760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DADR </a:t>
            </a:r>
            <a:r>
              <a:rPr lang="it-IT">
                <a:solidFill>
                  <a:srgbClr val="235764"/>
                </a:solidFill>
              </a:rPr>
              <a:t>- Dose Average Dose Rate</a:t>
            </a:r>
            <a:endParaRPr b="1" i="0" sz="8500" u="none" cap="none" strike="noStrike">
              <a:solidFill>
                <a:srgbClr val="235764"/>
              </a:solidFill>
              <a:latin typeface="Helvetica Neue"/>
              <a:ea typeface="Helvetica Neue"/>
              <a:cs typeface="Helvetica Neue"/>
              <a:sym typeface="Helvetica Neue"/>
            </a:endParaRPr>
          </a:p>
        </p:txBody>
      </p:sp>
      <p:sp>
        <p:nvSpPr>
          <p:cNvPr id="957" name="Google Shape;957;g172747d5771_2_47"/>
          <p:cNvSpPr txBox="1"/>
          <p:nvPr>
            <p:ph idx="12" type="sldNum"/>
          </p:nvPr>
        </p:nvSpPr>
        <p:spPr>
          <a:xfrm>
            <a:off x="23682679" y="12918696"/>
            <a:ext cx="5466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pic>
        <p:nvPicPr>
          <p:cNvPr descr="Image" id="958" name="Google Shape;958;g172747d5771_2_47"/>
          <p:cNvPicPr preferRelativeResize="0"/>
          <p:nvPr/>
        </p:nvPicPr>
        <p:blipFill rotWithShape="1">
          <a:blip r:embed="rId4">
            <a:alphaModFix/>
          </a:blip>
          <a:srcRect b="0" l="0" r="0" t="0"/>
          <a:stretch/>
        </p:blipFill>
        <p:spPr>
          <a:xfrm>
            <a:off x="20895994" y="12581660"/>
            <a:ext cx="2786673" cy="944477"/>
          </a:xfrm>
          <a:prstGeom prst="rect">
            <a:avLst/>
          </a:prstGeom>
          <a:noFill/>
          <a:ln>
            <a:noFill/>
          </a:ln>
        </p:spPr>
      </p:pic>
      <p:sp>
        <p:nvSpPr>
          <p:cNvPr id="959" name="Google Shape;959;g172747d5771_2_47"/>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60" name="Google Shape;960;g172747d5771_2_47"/>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id="961" name="Google Shape;961;g172747d5771_2_47"/>
          <p:cNvPicPr preferRelativeResize="0"/>
          <p:nvPr/>
        </p:nvPicPr>
        <p:blipFill rotWithShape="1">
          <a:blip r:embed="rId5">
            <a:alphaModFix/>
          </a:blip>
          <a:srcRect b="61565" l="26190" r="57808" t="27191"/>
          <a:stretch/>
        </p:blipFill>
        <p:spPr>
          <a:xfrm>
            <a:off x="8819218" y="2592613"/>
            <a:ext cx="4343398" cy="1715887"/>
          </a:xfrm>
          <a:prstGeom prst="rect">
            <a:avLst/>
          </a:prstGeom>
          <a:noFill/>
          <a:ln>
            <a:noFill/>
          </a:ln>
        </p:spPr>
      </p:pic>
      <p:pic>
        <p:nvPicPr>
          <p:cNvPr id="962" name="Google Shape;962;g172747d5771_2_47"/>
          <p:cNvPicPr preferRelativeResize="0"/>
          <p:nvPr/>
        </p:nvPicPr>
        <p:blipFill rotWithShape="1">
          <a:blip r:embed="rId6">
            <a:alphaModFix/>
          </a:blip>
          <a:srcRect b="20590" l="8651" r="36967" t="51120"/>
          <a:stretch/>
        </p:blipFill>
        <p:spPr>
          <a:xfrm>
            <a:off x="7672025" y="9807775"/>
            <a:ext cx="10194499" cy="2981637"/>
          </a:xfrm>
          <a:prstGeom prst="rect">
            <a:avLst/>
          </a:prstGeom>
          <a:noFill/>
          <a:ln>
            <a:noFill/>
          </a:ln>
        </p:spPr>
      </p:pic>
      <p:pic>
        <p:nvPicPr>
          <p:cNvPr id="963" name="Google Shape;963;g172747d5771_2_47"/>
          <p:cNvPicPr preferRelativeResize="0"/>
          <p:nvPr/>
        </p:nvPicPr>
        <p:blipFill rotWithShape="1">
          <a:blip r:embed="rId7">
            <a:alphaModFix/>
          </a:blip>
          <a:srcRect b="0" l="0" r="0" t="0"/>
          <a:stretch/>
        </p:blipFill>
        <p:spPr>
          <a:xfrm>
            <a:off x="18844400" y="2868698"/>
            <a:ext cx="4343400" cy="4006823"/>
          </a:xfrm>
          <a:prstGeom prst="rect">
            <a:avLst/>
          </a:prstGeom>
          <a:noFill/>
          <a:ln>
            <a:noFill/>
          </a:ln>
        </p:spPr>
      </p:pic>
      <p:sp>
        <p:nvSpPr>
          <p:cNvPr id="964" name="Google Shape;964;g172747d5771_2_47"/>
          <p:cNvSpPr txBox="1"/>
          <p:nvPr/>
        </p:nvSpPr>
        <p:spPr>
          <a:xfrm>
            <a:off x="18921925" y="2231175"/>
            <a:ext cx="5200800" cy="66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0" i="0" lang="it-IT" sz="3100" u="none" cap="none" strike="noStrike">
                <a:solidFill>
                  <a:srgbClr val="000000"/>
                </a:solidFill>
                <a:latin typeface="Helvetica Neue"/>
                <a:ea typeface="Helvetica Neue"/>
                <a:cs typeface="Helvetica Neue"/>
                <a:sym typeface="Helvetica Neue"/>
              </a:rPr>
              <a:t>Accelerator hypothesis</a:t>
            </a:r>
            <a:endParaRPr b="0" i="0" sz="3100" u="none" cap="none" strike="noStrike">
              <a:solidFill>
                <a:srgbClr val="000000"/>
              </a:solidFill>
              <a:latin typeface="Helvetica Neue"/>
              <a:ea typeface="Helvetica Neue"/>
              <a:cs typeface="Helvetica Neue"/>
              <a:sym typeface="Helvetica Neue"/>
            </a:endParaRPr>
          </a:p>
        </p:txBody>
      </p:sp>
      <p:pic>
        <p:nvPicPr>
          <p:cNvPr id="965" name="Google Shape;965;g172747d5771_2_47"/>
          <p:cNvPicPr preferRelativeResize="0"/>
          <p:nvPr/>
        </p:nvPicPr>
        <p:blipFill rotWithShape="1">
          <a:blip r:embed="rId8">
            <a:alphaModFix/>
          </a:blip>
          <a:srcRect b="0" l="0" r="0" t="0"/>
          <a:stretch/>
        </p:blipFill>
        <p:spPr>
          <a:xfrm>
            <a:off x="18633100" y="7101171"/>
            <a:ext cx="5049574" cy="346584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2"/>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71" name="Google Shape;971;p2"/>
          <p:cNvSpPr txBox="1"/>
          <p:nvPr>
            <p:ph type="title"/>
          </p:nvPr>
        </p:nvSpPr>
        <p:spPr>
          <a:xfrm>
            <a:off x="282324" y="258030"/>
            <a:ext cx="15831835" cy="1428883"/>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8500" u="none" cap="none" strike="noStrike">
                <a:solidFill>
                  <a:srgbClr val="235764"/>
                </a:solidFill>
                <a:latin typeface="Helvetica Neue"/>
                <a:ea typeface="Helvetica Neue"/>
                <a:cs typeface="Helvetica Neue"/>
                <a:sym typeface="Helvetica Neue"/>
              </a:rPr>
              <a:t>Index</a:t>
            </a:r>
            <a:endParaRPr b="1" i="0" sz="8500" u="none" cap="none" strike="noStrike">
              <a:solidFill>
                <a:srgbClr val="235764"/>
              </a:solidFill>
              <a:latin typeface="Helvetica Neue"/>
              <a:ea typeface="Helvetica Neue"/>
              <a:cs typeface="Helvetica Neue"/>
              <a:sym typeface="Helvetica Neue"/>
            </a:endParaRPr>
          </a:p>
        </p:txBody>
      </p:sp>
      <p:sp>
        <p:nvSpPr>
          <p:cNvPr id="972" name="Google Shape;972;p2"/>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pic>
        <p:nvPicPr>
          <p:cNvPr descr="Image" id="973" name="Google Shape;973;p2"/>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74" name="Google Shape;974;p2"/>
          <p:cNvSpPr/>
          <p:nvPr/>
        </p:nvSpPr>
        <p:spPr>
          <a:xfrm>
            <a:off x="7104239" y="12927701"/>
            <a:ext cx="13599536"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75" name="Google Shape;975;p2"/>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sp>
        <p:nvSpPr>
          <p:cNvPr id="976" name="Google Shape;976;p2"/>
          <p:cNvSpPr txBox="1"/>
          <p:nvPr/>
        </p:nvSpPr>
        <p:spPr>
          <a:xfrm>
            <a:off x="2023333" y="3097641"/>
            <a:ext cx="21659400" cy="11339100"/>
          </a:xfrm>
          <a:prstGeom prst="rect">
            <a:avLst/>
          </a:prstGeom>
          <a:noFill/>
          <a:ln>
            <a:noFill/>
          </a:ln>
        </p:spPr>
        <p:txBody>
          <a:bodyPr anchorCtr="0" anchor="ctr" bIns="50800" lIns="50800" spcFirstLastPara="1" rIns="50800" wrap="square" tIns="50800">
            <a:spAutoFit/>
          </a:bodyPr>
          <a:lstStyle/>
          <a:p>
            <a:pPr indent="-762000" lvl="0" marL="762000" marR="0" rtl="0" algn="l">
              <a:lnSpc>
                <a:spcPct val="100000"/>
              </a:lnSpc>
              <a:spcBef>
                <a:spcPts val="0"/>
              </a:spcBef>
              <a:spcAft>
                <a:spcPts val="0"/>
              </a:spcAft>
              <a:buClr>
                <a:srgbClr val="235764"/>
              </a:buClr>
              <a:buSzPts val="5900"/>
              <a:buFont typeface="Helvetica Neue"/>
              <a:buChar char="๏"/>
            </a:pPr>
            <a:r>
              <a:rPr b="0" i="0" lang="it-IT" sz="5900" u="none" cap="none" strike="noStrike">
                <a:solidFill>
                  <a:srgbClr val="235764"/>
                </a:solidFill>
                <a:latin typeface="Helvetica Neue"/>
                <a:ea typeface="Helvetica Neue"/>
                <a:cs typeface="Helvetica Neue"/>
                <a:sym typeface="Helvetica Neue"/>
              </a:rPr>
              <a:t>Radiotherapy, FLASH effect &amp; VHEE</a:t>
            </a:r>
            <a:endParaRPr/>
          </a:p>
          <a:p>
            <a:pPr indent="0" lvl="0" marL="0" marR="0" rtl="0" algn="l">
              <a:lnSpc>
                <a:spcPct val="100000"/>
              </a:lnSpc>
              <a:spcBef>
                <a:spcPts val="0"/>
              </a:spcBef>
              <a:spcAft>
                <a:spcPts val="0"/>
              </a:spcAft>
              <a:buNone/>
            </a:pPr>
            <a:r>
              <a:t/>
            </a:r>
            <a:endParaRPr b="0" i="0" sz="59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0" i="0" lang="it-IT" sz="5900" u="none" cap="none" strike="noStrike">
                <a:solidFill>
                  <a:srgbClr val="235764"/>
                </a:solidFill>
                <a:latin typeface="Helvetica Neue"/>
                <a:ea typeface="Helvetica Neue"/>
                <a:cs typeface="Helvetica Neue"/>
                <a:sym typeface="Helvetica Neue"/>
              </a:rPr>
              <a:t>Clinical aspects in stereotactic pancreas treatments</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0" i="0" sz="59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lang="it-IT" sz="5900">
                <a:solidFill>
                  <a:srgbClr val="235764"/>
                </a:solidFill>
                <a:latin typeface="Helvetica Neue"/>
                <a:ea typeface="Helvetica Neue"/>
                <a:cs typeface="Helvetica Neue"/>
                <a:sym typeface="Helvetica Neue"/>
              </a:rPr>
              <a:t>FLASH</a:t>
            </a:r>
            <a:r>
              <a:rPr b="0" i="0" lang="it-IT" sz="5900" u="none" cap="none" strike="noStrike">
                <a:solidFill>
                  <a:srgbClr val="235764"/>
                </a:solidFill>
                <a:latin typeface="Helvetica Neue"/>
                <a:ea typeface="Helvetica Neue"/>
                <a:cs typeface="Helvetica Neue"/>
                <a:sym typeface="Helvetica Neue"/>
              </a:rPr>
              <a:t> effect: </a:t>
            </a:r>
            <a:r>
              <a:rPr lang="it-IT" sz="5900">
                <a:solidFill>
                  <a:srgbClr val="235764"/>
                </a:solidFill>
                <a:latin typeface="Helvetica Neue"/>
                <a:ea typeface="Helvetica Neue"/>
                <a:cs typeface="Helvetica Neue"/>
                <a:sym typeface="Helvetica Neue"/>
              </a:rPr>
              <a:t>a</a:t>
            </a:r>
            <a:r>
              <a:rPr b="0" i="0" lang="it-IT" sz="5900" u="none" cap="none" strike="noStrike">
                <a:solidFill>
                  <a:srgbClr val="235764"/>
                </a:solidFill>
                <a:latin typeface="Helvetica Neue"/>
                <a:ea typeface="Helvetica Neue"/>
                <a:cs typeface="Helvetica Neue"/>
                <a:sym typeface="Helvetica Neue"/>
              </a:rPr>
              <a:t>ctivation &amp; critical aspects</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0" i="0" sz="5900" u="none" cap="none" strike="noStrike">
              <a:solidFill>
                <a:srgbClr val="235764"/>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235764"/>
              </a:buClr>
              <a:buSzPts val="5900"/>
              <a:buFont typeface="Helvetica Neue"/>
              <a:buChar char="๏"/>
            </a:pPr>
            <a:r>
              <a:rPr b="0" i="0" lang="it-IT" sz="5900" u="none" cap="none" strike="noStrike">
                <a:solidFill>
                  <a:srgbClr val="235764"/>
                </a:solidFill>
                <a:latin typeface="Helvetica Neue"/>
                <a:ea typeface="Helvetica Neue"/>
                <a:cs typeface="Helvetica Neue"/>
                <a:sym typeface="Helvetica Neue"/>
              </a:rPr>
              <a:t>Lung lesions: the case of Non-Small-Cell-Lung Cancer (NSCLC)</a:t>
            </a:r>
            <a:endParaRPr/>
          </a:p>
          <a:p>
            <a:pPr indent="-387350" lvl="0" marL="762000" marR="0" rtl="0" algn="l">
              <a:lnSpc>
                <a:spcPct val="100000"/>
              </a:lnSpc>
              <a:spcBef>
                <a:spcPts val="0"/>
              </a:spcBef>
              <a:spcAft>
                <a:spcPts val="0"/>
              </a:spcAft>
              <a:buClr>
                <a:srgbClr val="235764"/>
              </a:buClr>
              <a:buSzPts val="5900"/>
              <a:buFont typeface="Helvetica Neue"/>
              <a:buNone/>
            </a:pPr>
            <a:r>
              <a:t/>
            </a:r>
            <a:endParaRPr b="0" i="0" sz="5900" u="none" cap="none" strike="noStrike">
              <a:solidFill>
                <a:srgbClr val="000000"/>
              </a:solidFill>
              <a:latin typeface="Arial"/>
              <a:ea typeface="Arial"/>
              <a:cs typeface="Arial"/>
              <a:sym typeface="Arial"/>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59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35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35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3500" u="none" cap="none" strike="noStrike">
              <a:solidFill>
                <a:srgbClr val="235764"/>
              </a:solidFill>
              <a:latin typeface="Helvetica Neue"/>
              <a:ea typeface="Helvetica Neue"/>
              <a:cs typeface="Helvetica Neue"/>
              <a:sym typeface="Helvetica Neue"/>
            </a:endParaRPr>
          </a:p>
          <a:p>
            <a:pPr indent="-609600" lvl="0" marL="762000" marR="0" rtl="0" algn="l">
              <a:lnSpc>
                <a:spcPct val="100000"/>
              </a:lnSpc>
              <a:spcBef>
                <a:spcPts val="0"/>
              </a:spcBef>
              <a:spcAft>
                <a:spcPts val="0"/>
              </a:spcAft>
              <a:buClr>
                <a:srgbClr val="FFFFFF"/>
              </a:buClr>
              <a:buSzPts val="2400"/>
              <a:buFont typeface="Helvetica Neue"/>
              <a:buNone/>
            </a:pPr>
            <a:r>
              <a:t/>
            </a:r>
            <a:endParaRPr b="0" i="0" sz="3500" u="none" cap="none" strike="noStrike">
              <a:solidFill>
                <a:srgbClr val="235764"/>
              </a:solidFill>
              <a:latin typeface="Helvetica Neue"/>
              <a:ea typeface="Helvetica Neue"/>
              <a:cs typeface="Helvetica Neue"/>
              <a:sym typeface="Helvetica Neu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60"/>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82" name="Google Shape;982;p60"/>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83" name="Google Shape;983;p60"/>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984" name="Google Shape;984;p6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85" name="Google Shape;985;p60"/>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86" name="Google Shape;986;p60"/>
          <p:cNvSpPr txBox="1"/>
          <p:nvPr/>
        </p:nvSpPr>
        <p:spPr>
          <a:xfrm>
            <a:off x="3927895" y="443075"/>
            <a:ext cx="16376900" cy="1428883"/>
          </a:xfrm>
          <a:prstGeom prst="rect">
            <a:avLst/>
          </a:prstGeom>
          <a:noFill/>
          <a:ln>
            <a:noFill/>
          </a:ln>
        </p:spPr>
        <p:txBody>
          <a:bodyPr anchorCtr="0" anchor="t" bIns="50800" lIns="50800" spcFirstLastPara="1" rIns="50800" wrap="square" tIns="50800">
            <a:normAutofit fontScale="92500"/>
          </a:bodyPr>
          <a:lstStyle/>
          <a:p>
            <a:pPr indent="0" lvl="0" marL="0" marR="0" rtl="0" algn="ctr">
              <a:lnSpc>
                <a:spcPct val="80000"/>
              </a:lnSpc>
              <a:spcBef>
                <a:spcPts val="0"/>
              </a:spcBef>
              <a:spcAft>
                <a:spcPts val="0"/>
              </a:spcAft>
              <a:buClr>
                <a:srgbClr val="235764"/>
              </a:buClr>
              <a:buSzPct val="108108"/>
              <a:buFont typeface="Helvetica Neue"/>
              <a:buNone/>
            </a:pPr>
            <a:r>
              <a:rPr b="1" i="0" lang="it-IT" sz="8500" u="none" cap="none" strike="noStrike">
                <a:solidFill>
                  <a:srgbClr val="235764"/>
                </a:solidFill>
                <a:latin typeface="Helvetica Neue"/>
                <a:ea typeface="Helvetica Neue"/>
                <a:cs typeface="Helvetica Neue"/>
                <a:sym typeface="Helvetica Neue"/>
              </a:rPr>
              <a:t>PERSONALIZED PRESCRIPTION</a:t>
            </a:r>
            <a:endParaRPr/>
          </a:p>
        </p:txBody>
      </p:sp>
      <p:pic>
        <p:nvPicPr>
          <p:cNvPr id="987" name="Google Shape;987;p60"/>
          <p:cNvPicPr preferRelativeResize="0"/>
          <p:nvPr/>
        </p:nvPicPr>
        <p:blipFill rotWithShape="1">
          <a:blip r:embed="rId4">
            <a:alphaModFix/>
          </a:blip>
          <a:srcRect b="0" l="0" r="0" t="0"/>
          <a:stretch/>
        </p:blipFill>
        <p:spPr>
          <a:xfrm>
            <a:off x="13765376" y="2044496"/>
            <a:ext cx="9059584" cy="8479771"/>
          </a:xfrm>
          <a:prstGeom prst="rect">
            <a:avLst/>
          </a:prstGeom>
          <a:noFill/>
          <a:ln>
            <a:noFill/>
          </a:ln>
        </p:spPr>
      </p:pic>
      <p:sp>
        <p:nvSpPr>
          <p:cNvPr id="988" name="Google Shape;988;p60"/>
          <p:cNvSpPr txBox="1"/>
          <p:nvPr/>
        </p:nvSpPr>
        <p:spPr>
          <a:xfrm>
            <a:off x="12857389" y="10852332"/>
            <a:ext cx="11296586" cy="1517960"/>
          </a:xfrm>
          <a:prstGeom prst="rect">
            <a:avLst/>
          </a:prstGeom>
          <a:noFill/>
          <a:ln>
            <a:noFill/>
          </a:ln>
        </p:spPr>
        <p:txBody>
          <a:bodyPr anchorCtr="0" anchor="ctr" bIns="0" lIns="180000" spcFirstLastPara="1" rIns="180000" wrap="square" tIns="0">
            <a:noAutofit/>
          </a:bodyPr>
          <a:lstStyle/>
          <a:p>
            <a:pPr indent="0" lvl="0" marL="0" marR="0" rtl="0" algn="l">
              <a:lnSpc>
                <a:spcPct val="100000"/>
              </a:lnSpc>
              <a:spcBef>
                <a:spcPts val="0"/>
              </a:spcBef>
              <a:spcAft>
                <a:spcPts val="0"/>
              </a:spcAft>
              <a:buClr>
                <a:srgbClr val="333333"/>
              </a:buClr>
              <a:buSzPts val="2800"/>
              <a:buFont typeface="Arial"/>
              <a:buNone/>
            </a:pPr>
            <a:r>
              <a:rPr b="0" i="1" lang="it-IT" sz="2800" u="none" cap="none" strike="noStrike">
                <a:solidFill>
                  <a:srgbClr val="333333"/>
                </a:solidFill>
                <a:latin typeface="Arial"/>
                <a:ea typeface="Arial"/>
                <a:cs typeface="Arial"/>
                <a:sym typeface="Arial"/>
              </a:rPr>
              <a:t>J Radiat Res</a:t>
            </a:r>
            <a:r>
              <a:rPr b="0" i="0" lang="it-IT" sz="2800" u="none" cap="none" strike="noStrike">
                <a:solidFill>
                  <a:srgbClr val="333333"/>
                </a:solidFill>
                <a:latin typeface="Arial"/>
                <a:ea typeface="Arial"/>
                <a:cs typeface="Arial"/>
                <a:sym typeface="Arial"/>
              </a:rPr>
              <a:t>, Volume 62, Issue 3, May 2021, Pages 448–456, </a:t>
            </a:r>
            <a:r>
              <a:rPr b="0" i="0" lang="it-IT" sz="2800" u="sng" cap="none" strike="noStrike">
                <a:solidFill>
                  <a:srgbClr val="333333"/>
                </a:solidFill>
                <a:latin typeface="Arial"/>
                <a:ea typeface="Arial"/>
                <a:cs typeface="Arial"/>
                <a:sym typeface="Arial"/>
                <a:hlinkClick r:id="rId5">
                  <a:extLst>
                    <a:ext uri="{A12FA001-AC4F-418D-AE19-62706E023703}">
                      <ahyp:hlinkClr val="tx"/>
                    </a:ext>
                  </a:extLst>
                </a:hlinkClick>
              </a:rPr>
              <a:t>https://doi.org/10.1093/jrr/rrab015</a:t>
            </a:r>
            <a:endParaRPr b="0" i="0" sz="2800" u="none" cap="none" strike="noStrike">
              <a:solidFill>
                <a:srgbClr val="333333"/>
              </a:solidFill>
              <a:latin typeface="Arial"/>
              <a:ea typeface="Arial"/>
              <a:cs typeface="Arial"/>
              <a:sym typeface="Arial"/>
            </a:endParaRPr>
          </a:p>
          <a:p>
            <a:pPr indent="0" lvl="0" marL="0" marR="0" rtl="0" algn="l">
              <a:lnSpc>
                <a:spcPct val="100000"/>
              </a:lnSpc>
              <a:spcBef>
                <a:spcPts val="600"/>
              </a:spcBef>
              <a:spcAft>
                <a:spcPts val="0"/>
              </a:spcAft>
              <a:buClr>
                <a:srgbClr val="2A2A2A"/>
              </a:buClr>
              <a:buSzPts val="2000"/>
              <a:buFont typeface="Arial"/>
              <a:buNone/>
            </a:pPr>
            <a:r>
              <a:rPr b="0" i="0" lang="it-IT" sz="2000" u="none" cap="none" strike="noStrike">
                <a:solidFill>
                  <a:srgbClr val="2A2A2A"/>
                </a:solidFill>
                <a:latin typeface="Arial"/>
                <a:ea typeface="Arial"/>
                <a:cs typeface="Arial"/>
                <a:sym typeface="Arial"/>
              </a:rPr>
              <a:t>The content of this slide may be subject to copyright: please see the slide notes for details.</a:t>
            </a:r>
            <a:endParaRPr b="0" i="0" sz="2000" u="none" cap="none" strike="noStrike">
              <a:solidFill>
                <a:srgbClr val="333333"/>
              </a:solidFill>
              <a:latin typeface="Arial"/>
              <a:ea typeface="Arial"/>
              <a:cs typeface="Arial"/>
              <a:sym typeface="Arial"/>
            </a:endParaRPr>
          </a:p>
        </p:txBody>
      </p:sp>
      <p:pic>
        <p:nvPicPr>
          <p:cNvPr id="989" name="Google Shape;989;p60"/>
          <p:cNvPicPr preferRelativeResize="0"/>
          <p:nvPr/>
        </p:nvPicPr>
        <p:blipFill rotWithShape="1">
          <a:blip r:embed="rId6">
            <a:alphaModFix/>
          </a:blip>
          <a:srcRect b="0" l="0" r="0" t="0"/>
          <a:stretch/>
        </p:blipFill>
        <p:spPr>
          <a:xfrm>
            <a:off x="966649" y="2483776"/>
            <a:ext cx="11890740" cy="2751857"/>
          </a:xfrm>
          <a:prstGeom prst="rect">
            <a:avLst/>
          </a:prstGeom>
          <a:noFill/>
          <a:ln>
            <a:noFill/>
          </a:ln>
        </p:spPr>
      </p:pic>
      <p:pic>
        <p:nvPicPr>
          <p:cNvPr id="990" name="Google Shape;990;p60"/>
          <p:cNvPicPr preferRelativeResize="0"/>
          <p:nvPr/>
        </p:nvPicPr>
        <p:blipFill rotWithShape="1">
          <a:blip r:embed="rId7">
            <a:alphaModFix/>
          </a:blip>
          <a:srcRect b="0" l="0" r="0" t="0"/>
          <a:stretch/>
        </p:blipFill>
        <p:spPr>
          <a:xfrm>
            <a:off x="1763651" y="5790470"/>
            <a:ext cx="8334022" cy="63290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g2b1c72908eb_0_22"/>
          <p:cNvSpPr/>
          <p:nvPr/>
        </p:nvSpPr>
        <p:spPr>
          <a:xfrm>
            <a:off x="229932" y="1741663"/>
            <a:ext cx="23827200" cy="187200"/>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996" name="Google Shape;996;g2b1c72908eb_0_22"/>
          <p:cNvSpPr txBox="1"/>
          <p:nvPr>
            <p:ph idx="12" type="sldNum"/>
          </p:nvPr>
        </p:nvSpPr>
        <p:spPr>
          <a:xfrm>
            <a:off x="23682675" y="12909725"/>
            <a:ext cx="471300" cy="487500"/>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997" name="Google Shape;997;g2b1c72908eb_0_22"/>
          <p:cNvSpPr/>
          <p:nvPr/>
        </p:nvSpPr>
        <p:spPr>
          <a:xfrm>
            <a:off x="229932" y="12909715"/>
            <a:ext cx="6682200" cy="555000"/>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998" name="Google Shape;998;g2b1c72908eb_0_22"/>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999" name="Google Shape;999;g2b1c72908eb_0_22"/>
          <p:cNvSpPr/>
          <p:nvPr/>
        </p:nvSpPr>
        <p:spPr>
          <a:xfrm>
            <a:off x="7104239" y="12927701"/>
            <a:ext cx="13599600" cy="519000"/>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000" name="Google Shape;1000;g2b1c72908eb_0_22"/>
          <p:cNvSpPr txBox="1"/>
          <p:nvPr/>
        </p:nvSpPr>
        <p:spPr>
          <a:xfrm>
            <a:off x="1738082" y="419898"/>
            <a:ext cx="22031400" cy="1428900"/>
          </a:xfrm>
          <a:prstGeom prst="rect">
            <a:avLst/>
          </a:prstGeom>
          <a:noFill/>
          <a:ln>
            <a:noFill/>
          </a:ln>
        </p:spPr>
        <p:txBody>
          <a:bodyPr anchorCtr="0" anchor="t" bIns="50800" lIns="50800" spcFirstLastPara="1" rIns="50800" wrap="square" tIns="50800">
            <a:normAutofit fontScale="92500"/>
          </a:bodyPr>
          <a:lstStyle/>
          <a:p>
            <a:pPr indent="0" lvl="0" marL="0" marR="0" rtl="0" algn="ctr">
              <a:lnSpc>
                <a:spcPct val="80000"/>
              </a:lnSpc>
              <a:spcBef>
                <a:spcPts val="0"/>
              </a:spcBef>
              <a:spcAft>
                <a:spcPts val="0"/>
              </a:spcAft>
              <a:buClr>
                <a:srgbClr val="235764"/>
              </a:buClr>
              <a:buSzPct val="108108"/>
              <a:buFont typeface="Helvetica Neue"/>
              <a:buNone/>
            </a:pPr>
            <a:r>
              <a:rPr b="1" i="0" lang="it-IT" sz="8500" u="none" cap="none" strike="noStrike">
                <a:solidFill>
                  <a:srgbClr val="235764"/>
                </a:solidFill>
                <a:latin typeface="Helvetica Neue"/>
                <a:ea typeface="Helvetica Neue"/>
                <a:cs typeface="Helvetica Neue"/>
                <a:sym typeface="Helvetica Neue"/>
              </a:rPr>
              <a:t>NTCP Lyman Kutcher Burman (LKB) model </a:t>
            </a:r>
            <a:endParaRPr/>
          </a:p>
        </p:txBody>
      </p:sp>
      <p:sp>
        <p:nvSpPr>
          <p:cNvPr id="1001" name="Google Shape;1001;g2b1c72908eb_0_22"/>
          <p:cNvSpPr txBox="1"/>
          <p:nvPr/>
        </p:nvSpPr>
        <p:spPr>
          <a:xfrm>
            <a:off x="701333" y="11873774"/>
            <a:ext cx="99186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2000" u="sng" cap="none" strike="noStrike">
                <a:solidFill>
                  <a:srgbClr val="006DB4"/>
                </a:solidFill>
                <a:latin typeface="Open Sans"/>
                <a:ea typeface="Open Sans"/>
                <a:cs typeface="Open Sans"/>
                <a:sym typeface="Open Sans"/>
                <a:hlinkClick r:id="rId4">
                  <a:extLst>
                    <a:ext uri="{A12FA001-AC4F-418D-AE19-62706E023703}">
                      <ahyp:hlinkClr val="tx"/>
                    </a:ext>
                  </a:extLst>
                </a:hlinkClick>
              </a:rPr>
              <a:t>https://doi.org/10.3109/0284186X.2010.543695</a:t>
            </a:r>
            <a:endParaRPr b="0" i="0" sz="2000" u="none" cap="none" strike="noStrike">
              <a:solidFill>
                <a:srgbClr val="333333"/>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000" u="none" cap="none" strike="noStrike">
              <a:solidFill>
                <a:srgbClr val="151515"/>
              </a:solidFill>
              <a:latin typeface="Arial"/>
              <a:ea typeface="Arial"/>
              <a:cs typeface="Arial"/>
              <a:sym typeface="Arial"/>
            </a:endParaRPr>
          </a:p>
        </p:txBody>
      </p:sp>
      <p:pic>
        <p:nvPicPr>
          <p:cNvPr id="1002" name="Google Shape;1002;g2b1c72908eb_0_22"/>
          <p:cNvPicPr preferRelativeResize="0"/>
          <p:nvPr/>
        </p:nvPicPr>
        <p:blipFill rotWithShape="1">
          <a:blip r:embed="rId5">
            <a:alphaModFix/>
          </a:blip>
          <a:srcRect b="0" l="0" r="0" t="0"/>
          <a:stretch/>
        </p:blipFill>
        <p:spPr>
          <a:xfrm>
            <a:off x="229932" y="2552240"/>
            <a:ext cx="10391670" cy="7662292"/>
          </a:xfrm>
          <a:prstGeom prst="rect">
            <a:avLst/>
          </a:prstGeom>
          <a:noFill/>
          <a:ln>
            <a:noFill/>
          </a:ln>
        </p:spPr>
      </p:pic>
      <p:pic>
        <p:nvPicPr>
          <p:cNvPr id="1003" name="Google Shape;1003;g2b1c72908eb_0_22"/>
          <p:cNvPicPr preferRelativeResize="0"/>
          <p:nvPr/>
        </p:nvPicPr>
        <p:blipFill rotWithShape="1">
          <a:blip r:embed="rId6">
            <a:alphaModFix/>
          </a:blip>
          <a:srcRect b="0" l="0" r="0" t="0"/>
          <a:stretch/>
        </p:blipFill>
        <p:spPr>
          <a:xfrm>
            <a:off x="11625944" y="1930215"/>
            <a:ext cx="11226926" cy="10106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7"/>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53" name="Google Shape;153;p37"/>
          <p:cNvSpPr txBox="1"/>
          <p:nvPr>
            <p:ph type="title"/>
          </p:nvPr>
        </p:nvSpPr>
        <p:spPr>
          <a:xfrm>
            <a:off x="282325" y="258025"/>
            <a:ext cx="9666000" cy="1428900"/>
          </a:xfrm>
          <a:prstGeom prst="rect">
            <a:avLst/>
          </a:prstGeom>
          <a:noFill/>
          <a:ln>
            <a:noFill/>
          </a:ln>
        </p:spPr>
        <p:txBody>
          <a:bodyPr anchorCtr="0" anchor="t" bIns="50800" lIns="50800" spcFirstLastPara="1" rIns="50800" wrap="square" tIns="50800">
            <a:normAutofit fontScale="90000"/>
          </a:bodyPr>
          <a:lstStyle/>
          <a:p>
            <a:pPr indent="0" lvl="0" marL="0" rtl="0" algn="ctr">
              <a:lnSpc>
                <a:spcPct val="80000"/>
              </a:lnSpc>
              <a:spcBef>
                <a:spcPts val="0"/>
              </a:spcBef>
              <a:spcAft>
                <a:spcPts val="0"/>
              </a:spcAft>
              <a:buClr>
                <a:srgbClr val="235764"/>
              </a:buClr>
              <a:buSzPct val="100000"/>
              <a:buFont typeface="Helvetica Neue"/>
              <a:buNone/>
            </a:pPr>
            <a:r>
              <a:rPr lang="it-IT">
                <a:solidFill>
                  <a:srgbClr val="235764"/>
                </a:solidFill>
              </a:rPr>
              <a:t>FLASH</a:t>
            </a:r>
            <a:r>
              <a:rPr b="1" i="0" lang="it-IT" sz="8500" u="none" cap="none" strike="noStrike">
                <a:solidFill>
                  <a:srgbClr val="235764"/>
                </a:solidFill>
                <a:latin typeface="Helvetica Neue"/>
                <a:ea typeface="Helvetica Neue"/>
                <a:cs typeface="Helvetica Neue"/>
                <a:sym typeface="Helvetica Neue"/>
              </a:rPr>
              <a:t> Effect model</a:t>
            </a:r>
            <a:endParaRPr b="1" i="0" sz="8500" u="none" cap="none" strike="noStrike">
              <a:solidFill>
                <a:srgbClr val="235764"/>
              </a:solidFill>
              <a:latin typeface="Helvetica Neue"/>
              <a:ea typeface="Helvetica Neue"/>
              <a:cs typeface="Helvetica Neue"/>
              <a:sym typeface="Helvetica Neue"/>
            </a:endParaRPr>
          </a:p>
        </p:txBody>
      </p:sp>
      <p:sp>
        <p:nvSpPr>
          <p:cNvPr id="154" name="Google Shape;154;p37"/>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55" name="Google Shape;155;p37"/>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56" name="Google Shape;156;p37"/>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57" name="Google Shape;157;p37"/>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58" name="Google Shape;158;p37"/>
          <p:cNvSpPr/>
          <p:nvPr/>
        </p:nvSpPr>
        <p:spPr>
          <a:xfrm>
            <a:off x="16114150" y="-116749"/>
            <a:ext cx="8269800" cy="55485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59" name="Google Shape;159;p37"/>
          <p:cNvSpPr txBox="1"/>
          <p:nvPr/>
        </p:nvSpPr>
        <p:spPr>
          <a:xfrm>
            <a:off x="1206987" y="12002719"/>
            <a:ext cx="12990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800" u="none" cap="none" strike="noStrike">
                <a:solidFill>
                  <a:srgbClr val="000000"/>
                </a:solidFill>
                <a:latin typeface="Arial"/>
                <a:ea typeface="Arial"/>
                <a:cs typeface="Arial"/>
                <a:sym typeface="Arial"/>
              </a:rPr>
              <a:t>[3] T. T. Böhlen, J. F. Germond, J. Bourhis, M. C. Vozenin, E. M. Ozsahin, F. Bochud, C. Bailat, and R. Moeckli. Normal tissue sparing by flash as a function of </a:t>
            </a:r>
            <a:r>
              <a:rPr lang="it-IT" sz="1800"/>
              <a:t>single fraction</a:t>
            </a:r>
            <a:r>
              <a:rPr b="0" i="0" lang="it-IT" sz="1800" u="none" cap="none" strike="noStrike">
                <a:solidFill>
                  <a:srgbClr val="000000"/>
                </a:solidFill>
                <a:latin typeface="Arial"/>
                <a:ea typeface="Arial"/>
                <a:cs typeface="Arial"/>
                <a:sym typeface="Arial"/>
              </a:rPr>
              <a:t> </a:t>
            </a:r>
            <a:r>
              <a:rPr b="0" i="0" lang="it-IT" sz="1800" u="none" cap="none" strike="noStrike">
                <a:solidFill>
                  <a:srgbClr val="000000"/>
                </a:solidFill>
                <a:latin typeface="Arial"/>
                <a:ea typeface="Arial"/>
                <a:cs typeface="Arial"/>
                <a:sym typeface="Arial"/>
              </a:rPr>
              <a:t>dose: A quantitative analysis. Int J Radiat Oncol Biol Phys, 114(5):1032– 1044, 2022. ISSN 1879-355X.</a:t>
            </a:r>
            <a:endParaRPr b="0" i="0" sz="1400" u="none" cap="none" strike="noStrike">
              <a:solidFill>
                <a:srgbClr val="000000"/>
              </a:solidFill>
              <a:latin typeface="Arial"/>
              <a:ea typeface="Arial"/>
              <a:cs typeface="Arial"/>
              <a:sym typeface="Arial"/>
            </a:endParaRPr>
          </a:p>
        </p:txBody>
      </p:sp>
      <p:sp>
        <p:nvSpPr>
          <p:cNvPr id="160" name="Google Shape;160;p37"/>
          <p:cNvSpPr txBox="1"/>
          <p:nvPr/>
        </p:nvSpPr>
        <p:spPr>
          <a:xfrm>
            <a:off x="934325" y="2151363"/>
            <a:ext cx="14669100" cy="12774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500"/>
              </a:spcBef>
              <a:spcAft>
                <a:spcPts val="300"/>
              </a:spcAft>
              <a:buNone/>
            </a:pPr>
            <a:r>
              <a:rPr b="1" lang="it-IT" sz="2500">
                <a:solidFill>
                  <a:srgbClr val="404040"/>
                </a:solidFill>
                <a:latin typeface="Trebuchet MS"/>
                <a:ea typeface="Trebuchet MS"/>
                <a:cs typeface="Trebuchet MS"/>
                <a:sym typeface="Trebuchet MS"/>
              </a:rPr>
              <a:t>All the parameters (FMF</a:t>
            </a:r>
            <a:r>
              <a:rPr b="1" baseline="-25000" lang="it-IT" sz="4000">
                <a:solidFill>
                  <a:srgbClr val="404040"/>
                </a:solidFill>
                <a:latin typeface="Trebuchet MS"/>
                <a:ea typeface="Trebuchet MS"/>
                <a:cs typeface="Trebuchet MS"/>
                <a:sym typeface="Trebuchet MS"/>
              </a:rPr>
              <a:t>min</a:t>
            </a:r>
            <a:r>
              <a:rPr b="1" lang="it-IT" sz="2500">
                <a:solidFill>
                  <a:srgbClr val="404040"/>
                </a:solidFill>
                <a:latin typeface="Trebuchet MS"/>
                <a:ea typeface="Trebuchet MS"/>
                <a:cs typeface="Trebuchet MS"/>
                <a:sym typeface="Trebuchet MS"/>
              </a:rPr>
              <a:t>, DT) can be tissue specific and must be extracted from fit to the data. Currently the error bars are really huge: </a:t>
            </a:r>
            <a:r>
              <a:rPr b="1" lang="it-IT" sz="2500">
                <a:solidFill>
                  <a:srgbClr val="C00000"/>
                </a:solidFill>
                <a:latin typeface="Trebuchet MS"/>
                <a:ea typeface="Trebuchet MS"/>
                <a:cs typeface="Trebuchet MS"/>
                <a:sym typeface="Trebuchet MS"/>
              </a:rPr>
              <a:t>radiobiological data are badly needed </a:t>
            </a:r>
            <a:endParaRPr b="1" sz="2500">
              <a:latin typeface="Trebuchet MS"/>
              <a:ea typeface="Trebuchet MS"/>
              <a:cs typeface="Trebuchet MS"/>
              <a:sym typeface="Trebuchet MS"/>
            </a:endParaRPr>
          </a:p>
        </p:txBody>
      </p:sp>
      <p:pic>
        <p:nvPicPr>
          <p:cNvPr id="161" name="Google Shape;161;p37"/>
          <p:cNvPicPr preferRelativeResize="0"/>
          <p:nvPr/>
        </p:nvPicPr>
        <p:blipFill>
          <a:blip r:embed="rId4">
            <a:alphaModFix/>
          </a:blip>
          <a:stretch>
            <a:fillRect/>
          </a:stretch>
        </p:blipFill>
        <p:spPr>
          <a:xfrm>
            <a:off x="13335975" y="9999750"/>
            <a:ext cx="10096500" cy="2076450"/>
          </a:xfrm>
          <a:prstGeom prst="rect">
            <a:avLst/>
          </a:prstGeom>
          <a:noFill/>
          <a:ln>
            <a:noFill/>
          </a:ln>
        </p:spPr>
      </p:pic>
      <p:sp>
        <p:nvSpPr>
          <p:cNvPr id="162" name="Google Shape;162;p37"/>
          <p:cNvSpPr txBox="1"/>
          <p:nvPr/>
        </p:nvSpPr>
        <p:spPr>
          <a:xfrm>
            <a:off x="16300715" y="2072060"/>
            <a:ext cx="8031000" cy="2842500"/>
          </a:xfrm>
          <a:prstGeom prst="rect">
            <a:avLst/>
          </a:prstGeom>
          <a:noFill/>
          <a:ln>
            <a:noFill/>
          </a:ln>
        </p:spPr>
        <p:txBody>
          <a:bodyPr anchorCtr="0" anchor="ctr" bIns="50800" lIns="50800" spcFirstLastPara="1" rIns="50800" wrap="square" tIns="50800">
            <a:spAutoFit/>
          </a:bodyPr>
          <a:lstStyle/>
          <a:p>
            <a:pPr indent="0" lvl="0" marL="0" rtl="0" algn="l">
              <a:spcBef>
                <a:spcPts val="0"/>
              </a:spcBef>
              <a:spcAft>
                <a:spcPts val="0"/>
              </a:spcAft>
              <a:buClr>
                <a:schemeClr val="lt1"/>
              </a:buClr>
              <a:buSzPts val="3600"/>
              <a:buFont typeface="Helvetica Neue"/>
              <a:buNone/>
            </a:pPr>
            <a:r>
              <a:rPr b="1" lang="it-IT" sz="3400">
                <a:solidFill>
                  <a:schemeClr val="lt1"/>
                </a:solidFill>
                <a:latin typeface="Helvetica Neue"/>
                <a:ea typeface="Helvetica Neue"/>
                <a:cs typeface="Helvetica Neue"/>
                <a:sym typeface="Helvetica Neue"/>
              </a:rPr>
              <a:t>FLASH Effect activation: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lang="it-IT" sz="3600">
                <a:solidFill>
                  <a:srgbClr val="FFFFFF"/>
                </a:solidFill>
                <a:latin typeface="Helvetica Neue"/>
                <a:ea typeface="Helvetica Neue"/>
                <a:cs typeface="Helvetica Neue"/>
                <a:sym typeface="Helvetica Neue"/>
              </a:rPr>
              <a:t>H</a:t>
            </a:r>
            <a:r>
              <a:rPr b="0" i="0" lang="it-IT" sz="3600" u="none" cap="none" strike="noStrike">
                <a:solidFill>
                  <a:srgbClr val="FFFFFF"/>
                </a:solidFill>
                <a:latin typeface="Helvetica Neue"/>
                <a:ea typeface="Helvetica Neue"/>
                <a:cs typeface="Helvetica Neue"/>
                <a:sym typeface="Helvetica Neue"/>
              </a:rPr>
              <a:t>igh absorbed dose per each fraction (&gt; </a:t>
            </a:r>
            <a:r>
              <a:rPr lang="it-IT" sz="3600">
                <a:solidFill>
                  <a:srgbClr val="FFFFFF"/>
                </a:solidFill>
                <a:latin typeface="Helvetica Neue"/>
                <a:ea typeface="Helvetica Neue"/>
                <a:cs typeface="Helvetica Neue"/>
                <a:sym typeface="Helvetica Neue"/>
              </a:rPr>
              <a:t>3</a:t>
            </a:r>
            <a:r>
              <a:rPr b="0" i="0" lang="it-IT" sz="3600" u="none" cap="none" strike="noStrike">
                <a:solidFill>
                  <a:srgbClr val="FFFFFF"/>
                </a:solidFill>
                <a:latin typeface="Helvetica Neue"/>
                <a:ea typeface="Helvetica Neue"/>
                <a:cs typeface="Helvetica Neue"/>
                <a:sym typeface="Helvetica Neue"/>
              </a:rPr>
              <a:t> Gy)</a:t>
            </a:r>
            <a:endParaRPr b="0" i="0" sz="1400" u="none" cap="none" strike="noStrike">
              <a:solidFill>
                <a:srgbClr val="000000"/>
              </a:solidFill>
              <a:latin typeface="Arial"/>
              <a:ea typeface="Arial"/>
              <a:cs typeface="Arial"/>
              <a:sym typeface="Arial"/>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Ultra High Dose Rate (&gt; 40 Gy/s)</a:t>
            </a:r>
            <a:endParaRPr b="0" i="0" sz="3600" u="none" cap="none" strike="noStrike">
              <a:solidFill>
                <a:srgbClr val="5E5E5E"/>
              </a:solidFill>
              <a:latin typeface="Helvetica Neue"/>
              <a:ea typeface="Helvetica Neue"/>
              <a:cs typeface="Helvetica Neue"/>
              <a:sym typeface="Helvetica Neue"/>
            </a:endParaRPr>
          </a:p>
        </p:txBody>
      </p:sp>
      <p:pic>
        <p:nvPicPr>
          <p:cNvPr id="163" name="Google Shape;163;p37"/>
          <p:cNvPicPr preferRelativeResize="0"/>
          <p:nvPr/>
        </p:nvPicPr>
        <p:blipFill>
          <a:blip r:embed="rId5">
            <a:alphaModFix/>
          </a:blip>
          <a:stretch>
            <a:fillRect/>
          </a:stretch>
        </p:blipFill>
        <p:spPr>
          <a:xfrm>
            <a:off x="13335975" y="5639151"/>
            <a:ext cx="10809350" cy="4153207"/>
          </a:xfrm>
          <a:prstGeom prst="rect">
            <a:avLst/>
          </a:prstGeom>
          <a:noFill/>
          <a:ln>
            <a:noFill/>
          </a:ln>
        </p:spPr>
      </p:pic>
      <p:pic>
        <p:nvPicPr>
          <p:cNvPr id="164" name="Google Shape;164;p37"/>
          <p:cNvPicPr preferRelativeResize="0"/>
          <p:nvPr/>
        </p:nvPicPr>
        <p:blipFill rotWithShape="1">
          <a:blip r:embed="rId6">
            <a:alphaModFix/>
          </a:blip>
          <a:srcRect b="2704" l="51873" r="626" t="5912"/>
          <a:stretch/>
        </p:blipFill>
        <p:spPr>
          <a:xfrm>
            <a:off x="1542525" y="3762438"/>
            <a:ext cx="10181102" cy="7835338"/>
          </a:xfrm>
          <a:prstGeom prst="rect">
            <a:avLst/>
          </a:prstGeom>
          <a:noFill/>
          <a:ln>
            <a:noFill/>
          </a:ln>
        </p:spPr>
      </p:pic>
      <p:cxnSp>
        <p:nvCxnSpPr>
          <p:cNvPr id="165" name="Google Shape;165;p37"/>
          <p:cNvCxnSpPr/>
          <p:nvPr/>
        </p:nvCxnSpPr>
        <p:spPr>
          <a:xfrm flipH="1" rot="10800000">
            <a:off x="1635850" y="8534300"/>
            <a:ext cx="3020100" cy="1595400"/>
          </a:xfrm>
          <a:prstGeom prst="straightConnector1">
            <a:avLst/>
          </a:prstGeom>
          <a:noFill/>
          <a:ln cap="flat" cmpd="sng" w="76200">
            <a:solidFill>
              <a:schemeClr val="dk2"/>
            </a:solidFill>
            <a:prstDash val="solid"/>
            <a:round/>
            <a:headEnd len="med" w="med" type="none"/>
            <a:tailEnd len="med" w="med" type="triangle"/>
          </a:ln>
        </p:spPr>
      </p:cxnSp>
      <p:cxnSp>
        <p:nvCxnSpPr>
          <p:cNvPr id="166" name="Google Shape;166;p37"/>
          <p:cNvCxnSpPr/>
          <p:nvPr/>
        </p:nvCxnSpPr>
        <p:spPr>
          <a:xfrm>
            <a:off x="1635850" y="10150675"/>
            <a:ext cx="4194600" cy="377700"/>
          </a:xfrm>
          <a:prstGeom prst="straightConnector1">
            <a:avLst/>
          </a:prstGeom>
          <a:noFill/>
          <a:ln cap="flat" cmpd="sng" w="76200">
            <a:solidFill>
              <a:schemeClr val="dk2"/>
            </a:solidFill>
            <a:prstDash val="solid"/>
            <a:round/>
            <a:headEnd len="med" w="med" type="none"/>
            <a:tailEnd len="med" w="med" type="triangle"/>
          </a:ln>
        </p:spPr>
      </p:cxnSp>
      <p:sp>
        <p:nvSpPr>
          <p:cNvPr id="167" name="Google Shape;167;p37"/>
          <p:cNvSpPr txBox="1"/>
          <p:nvPr/>
        </p:nvSpPr>
        <p:spPr>
          <a:xfrm>
            <a:off x="503350" y="9582625"/>
            <a:ext cx="2122200" cy="1076100"/>
          </a:xfrm>
          <a:prstGeom prst="rect">
            <a:avLst/>
          </a:prstGeom>
          <a:noFill/>
          <a:ln>
            <a:noFill/>
          </a:ln>
        </p:spPr>
        <p:txBody>
          <a:bodyPr anchorCtr="0" anchor="t" bIns="91425" lIns="91425" spcFirstLastPara="1" rIns="91425" wrap="square" tIns="91425">
            <a:spAutoFit/>
          </a:bodyPr>
          <a:lstStyle/>
          <a:p>
            <a:pPr indent="0" lvl="0" marL="50800" rtl="0" algn="l">
              <a:lnSpc>
                <a:spcPct val="115000"/>
              </a:lnSpc>
              <a:spcBef>
                <a:spcPts val="500"/>
              </a:spcBef>
              <a:spcAft>
                <a:spcPts val="0"/>
              </a:spcAft>
              <a:buNone/>
            </a:pPr>
            <a:r>
              <a:rPr b="1" lang="it-IT" sz="2500">
                <a:solidFill>
                  <a:srgbClr val="C00000"/>
                </a:solidFill>
                <a:latin typeface="Trebuchet MS"/>
                <a:ea typeface="Trebuchet MS"/>
                <a:cs typeface="Trebuchet MS"/>
                <a:sym typeface="Trebuchet MS"/>
              </a:rPr>
              <a:t>Mouse </a:t>
            </a:r>
            <a:endParaRPr b="1" sz="2500">
              <a:solidFill>
                <a:srgbClr val="C00000"/>
              </a:solidFill>
              <a:latin typeface="Trebuchet MS"/>
              <a:ea typeface="Trebuchet MS"/>
              <a:cs typeface="Trebuchet MS"/>
              <a:sym typeface="Trebuchet MS"/>
            </a:endParaRPr>
          </a:p>
          <a:p>
            <a:pPr indent="0" lvl="0" marL="50800" rtl="0" algn="l">
              <a:lnSpc>
                <a:spcPct val="115000"/>
              </a:lnSpc>
              <a:spcBef>
                <a:spcPts val="500"/>
              </a:spcBef>
              <a:spcAft>
                <a:spcPts val="300"/>
              </a:spcAft>
              <a:buNone/>
            </a:pPr>
            <a:r>
              <a:rPr b="1" lang="it-IT" sz="2500">
                <a:solidFill>
                  <a:srgbClr val="C00000"/>
                </a:solidFill>
                <a:latin typeface="Trebuchet MS"/>
                <a:ea typeface="Trebuchet MS"/>
                <a:cs typeface="Trebuchet MS"/>
                <a:sym typeface="Trebuchet MS"/>
              </a:rPr>
              <a:t>Lungs</a:t>
            </a:r>
            <a:endParaRPr b="1" sz="2500">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8"/>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73" name="Google Shape;173;p38"/>
          <p:cNvSpPr txBox="1"/>
          <p:nvPr>
            <p:ph type="title"/>
          </p:nvPr>
        </p:nvSpPr>
        <p:spPr>
          <a:xfrm>
            <a:off x="282325" y="258025"/>
            <a:ext cx="1601839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FLASH: the beam delivery</a:t>
            </a:r>
            <a:endParaRPr b="1" i="0" sz="8500" u="none" cap="none" strike="noStrike">
              <a:solidFill>
                <a:srgbClr val="235764"/>
              </a:solidFill>
              <a:latin typeface="Helvetica Neue"/>
              <a:ea typeface="Helvetica Neue"/>
              <a:cs typeface="Helvetica Neue"/>
              <a:sym typeface="Helvetica Neue"/>
            </a:endParaRPr>
          </a:p>
        </p:txBody>
      </p:sp>
      <p:sp>
        <p:nvSpPr>
          <p:cNvPr id="174" name="Google Shape;174;p38"/>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75" name="Google Shape;175;p38"/>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76" name="Google Shape;176;p38"/>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77" name="Google Shape;177;p38"/>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78" name="Google Shape;178;p38"/>
          <p:cNvSpPr/>
          <p:nvPr/>
        </p:nvSpPr>
        <p:spPr>
          <a:xfrm>
            <a:off x="16114150" y="-116750"/>
            <a:ext cx="8269800" cy="72729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79" name="Google Shape;179;p38"/>
          <p:cNvSpPr txBox="1"/>
          <p:nvPr/>
        </p:nvSpPr>
        <p:spPr>
          <a:xfrm>
            <a:off x="16300715" y="279107"/>
            <a:ext cx="8031000" cy="78603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1" i="0" sz="3600" u="sng"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0" i="0" lang="it-IT" sz="3600" u="none" cap="none" strike="noStrike">
                <a:solidFill>
                  <a:srgbClr val="FFFFFF"/>
                </a:solidFill>
                <a:latin typeface="Helvetica Neue"/>
                <a:ea typeface="Helvetica Neue"/>
                <a:cs typeface="Helvetica Neue"/>
                <a:sym typeface="Helvetica Neue"/>
              </a:rPr>
              <a:t>Going FLASH’ is not just a matter of ‘total absorbed dose’. One has also to deliver the dose within a given total time.</a:t>
            </a:r>
            <a:endParaRPr b="0"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Changing the beam energy with protons becomes really difficult </a:t>
            </a:r>
            <a:endParaRPr b="0" i="0" sz="3600" u="none" cap="none" strike="noStrik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sz="3600">
              <a:solidFill>
                <a:srgbClr val="FFFFFF"/>
              </a:solidFill>
              <a:latin typeface="Helvetica Neue"/>
              <a:ea typeface="Helvetica Neue"/>
              <a:cs typeface="Helvetica Neue"/>
              <a:sym typeface="Helvetica Neue"/>
            </a:endParaRPr>
          </a:p>
          <a:p>
            <a:pPr indent="-762000" lvl="0" marL="762000" marR="0" rtl="0" algn="l">
              <a:lnSpc>
                <a:spcPct val="100000"/>
              </a:lnSpc>
              <a:spcBef>
                <a:spcPts val="0"/>
              </a:spcBef>
              <a:spcAft>
                <a:spcPts val="0"/>
              </a:spcAft>
              <a:buClr>
                <a:srgbClr val="FFFFFF"/>
              </a:buClr>
              <a:buSzPts val="3600"/>
              <a:buFont typeface="Helvetica Neue"/>
              <a:buChar char="๏"/>
            </a:pPr>
            <a:r>
              <a:rPr b="0" i="0" lang="it-IT" sz="3600" u="none" cap="none" strike="noStrike">
                <a:solidFill>
                  <a:srgbClr val="FFFFFF"/>
                </a:solidFill>
                <a:latin typeface="Helvetica Neue"/>
                <a:ea typeface="Helvetica Neue"/>
                <a:cs typeface="Helvetica Neue"/>
                <a:sym typeface="Helvetica Neue"/>
              </a:rPr>
              <a:t>VHEE have the nice advantage that with a ‘single energy’ a complete field can be delivered!</a:t>
            </a:r>
            <a:endParaRPr/>
          </a:p>
          <a:p>
            <a:pPr indent="-533400" lvl="0" marL="762000" marR="0" rtl="0" algn="l">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a:p>
            <a:pPr indent="-533400" lvl="0" marL="762000" marR="0" rtl="0" algn="l">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sp>
        <p:nvSpPr>
          <p:cNvPr id="180" name="Google Shape;180;p38"/>
          <p:cNvSpPr txBox="1"/>
          <p:nvPr/>
        </p:nvSpPr>
        <p:spPr>
          <a:xfrm>
            <a:off x="701333" y="12074524"/>
            <a:ext cx="1513572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[4] Montay-Gruel P, Acharya MM, Jorge PG, et al. Hypofractionated FLASH-RT as an effective treatment against glioblastoma that reduces neurocognitive side effects in mice. Clin Cancer Res. 2021;27(3):775-784.</a:t>
            </a:r>
            <a:endParaRPr/>
          </a:p>
        </p:txBody>
      </p:sp>
      <p:sp>
        <p:nvSpPr>
          <p:cNvPr id="181" name="Google Shape;181;p38"/>
          <p:cNvSpPr txBox="1"/>
          <p:nvPr/>
        </p:nvSpPr>
        <p:spPr>
          <a:xfrm>
            <a:off x="16010685" y="10750922"/>
            <a:ext cx="7294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t-IT" sz="4000" u="none" cap="none" strike="noStrike">
                <a:solidFill>
                  <a:srgbClr val="151515"/>
                </a:solidFill>
                <a:latin typeface="Helvetica Neue"/>
                <a:ea typeface="Helvetica Neue"/>
                <a:cs typeface="Helvetica Neue"/>
                <a:sym typeface="Helvetica Neue"/>
              </a:rPr>
              <a:t>Need to explore the ‘active scanning’ solution</a:t>
            </a:r>
            <a:endParaRPr b="1" i="0" sz="4000" u="none" cap="none" strike="noStrike">
              <a:solidFill>
                <a:srgbClr val="151515"/>
              </a:solidFill>
              <a:latin typeface="Arial"/>
              <a:ea typeface="Arial"/>
              <a:cs typeface="Arial"/>
              <a:sym typeface="Arial"/>
            </a:endParaRPr>
          </a:p>
        </p:txBody>
      </p:sp>
      <p:pic>
        <p:nvPicPr>
          <p:cNvPr id="182" name="Google Shape;182;p38"/>
          <p:cNvPicPr preferRelativeResize="0"/>
          <p:nvPr/>
        </p:nvPicPr>
        <p:blipFill>
          <a:blip r:embed="rId4">
            <a:alphaModFix/>
          </a:blip>
          <a:stretch>
            <a:fillRect/>
          </a:stretch>
        </p:blipFill>
        <p:spPr>
          <a:xfrm>
            <a:off x="1422825" y="2636925"/>
            <a:ext cx="10992388" cy="8656487"/>
          </a:xfrm>
          <a:prstGeom prst="rect">
            <a:avLst/>
          </a:prstGeom>
          <a:noFill/>
          <a:ln>
            <a:noFill/>
          </a:ln>
        </p:spPr>
      </p:pic>
      <p:sp>
        <p:nvSpPr>
          <p:cNvPr id="183" name="Google Shape;183;p38"/>
          <p:cNvSpPr txBox="1"/>
          <p:nvPr/>
        </p:nvSpPr>
        <p:spPr>
          <a:xfrm>
            <a:off x="15358735" y="8683722"/>
            <a:ext cx="72945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it-IT" sz="3300">
                <a:solidFill>
                  <a:srgbClr val="151515"/>
                </a:solidFill>
                <a:latin typeface="Helvetica Neue"/>
                <a:ea typeface="Helvetica Neue"/>
                <a:cs typeface="Helvetica Neue"/>
                <a:sym typeface="Helvetica Neue"/>
              </a:rPr>
              <a:t>The points marked with an </a:t>
            </a:r>
            <a:r>
              <a:rPr b="1" lang="it-IT" sz="3300">
                <a:solidFill>
                  <a:srgbClr val="151515"/>
                </a:solidFill>
                <a:latin typeface="Helvetica Neue"/>
                <a:ea typeface="Helvetica Neue"/>
                <a:cs typeface="Helvetica Neue"/>
                <a:sym typeface="Helvetica Neue"/>
              </a:rPr>
              <a:t>x</a:t>
            </a:r>
            <a:r>
              <a:rPr lang="it-IT" sz="3300">
                <a:solidFill>
                  <a:srgbClr val="151515"/>
                </a:solidFill>
                <a:latin typeface="Helvetica Neue"/>
                <a:ea typeface="Helvetica Neue"/>
                <a:cs typeface="Helvetica Neue"/>
                <a:sym typeface="Helvetica Neue"/>
              </a:rPr>
              <a:t> in the graph are related to experiments not observing a significant FLASH effect </a:t>
            </a:r>
            <a:endParaRPr i="0" sz="3300" u="none" cap="none" strike="noStrike">
              <a:solidFill>
                <a:srgbClr val="151515"/>
              </a:solidFill>
            </a:endParaRPr>
          </a:p>
        </p:txBody>
      </p:sp>
      <p:cxnSp>
        <p:nvCxnSpPr>
          <p:cNvPr id="184" name="Google Shape;184;p38"/>
          <p:cNvCxnSpPr/>
          <p:nvPr/>
        </p:nvCxnSpPr>
        <p:spPr>
          <a:xfrm rot="10800000">
            <a:off x="12615175" y="6328725"/>
            <a:ext cx="2732400" cy="222360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9"/>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90" name="Google Shape;190;p39"/>
          <p:cNvSpPr txBox="1"/>
          <p:nvPr>
            <p:ph type="title"/>
          </p:nvPr>
        </p:nvSpPr>
        <p:spPr>
          <a:xfrm>
            <a:off x="151695" y="258025"/>
            <a:ext cx="1601839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b="1" i="0" lang="it-IT" sz="7450" u="none" cap="none" strike="noStrike">
                <a:solidFill>
                  <a:srgbClr val="235764"/>
                </a:solidFill>
                <a:latin typeface="Helvetica Neue"/>
                <a:ea typeface="Helvetica Neue"/>
                <a:cs typeface="Helvetica Neue"/>
                <a:sym typeface="Helvetica Neue"/>
              </a:rPr>
              <a:t>Very High-Energy Electron (VHEE)</a:t>
            </a:r>
            <a:endParaRPr b="1" i="0" sz="7450" u="none" cap="none" strike="noStrike">
              <a:solidFill>
                <a:srgbClr val="235764"/>
              </a:solidFill>
              <a:latin typeface="Helvetica Neue"/>
              <a:ea typeface="Helvetica Neue"/>
              <a:cs typeface="Helvetica Neue"/>
              <a:sym typeface="Helvetica Neue"/>
            </a:endParaRPr>
          </a:p>
        </p:txBody>
      </p:sp>
      <p:sp>
        <p:nvSpPr>
          <p:cNvPr id="191" name="Google Shape;191;p39"/>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192" name="Google Shape;192;p39"/>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193" name="Google Shape;193;p39"/>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194" name="Google Shape;194;p39"/>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95" name="Google Shape;195;p39"/>
          <p:cNvSpPr/>
          <p:nvPr/>
        </p:nvSpPr>
        <p:spPr>
          <a:xfrm>
            <a:off x="16114150" y="-116749"/>
            <a:ext cx="8269800" cy="57792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196" name="Google Shape;196;p39"/>
          <p:cNvSpPr txBox="1"/>
          <p:nvPr/>
        </p:nvSpPr>
        <p:spPr>
          <a:xfrm>
            <a:off x="16352990" y="391050"/>
            <a:ext cx="8031000" cy="50898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lang="it-IT" sz="3600">
                <a:solidFill>
                  <a:srgbClr val="FFFFFF"/>
                </a:solidFill>
                <a:latin typeface="Helvetica Neue"/>
                <a:ea typeface="Helvetica Neue"/>
                <a:cs typeface="Helvetica Neue"/>
                <a:sym typeface="Helvetica Neue"/>
              </a:rPr>
              <a:t>When discussing VHEE one needs to keep in mind</a:t>
            </a:r>
            <a:r>
              <a:rPr b="1" i="0" lang="it-IT" sz="3600" u="none" cap="none" strike="noStrike">
                <a:solidFill>
                  <a:srgbClr val="FFFFFF"/>
                </a:solidFill>
                <a:latin typeface="Helvetica Neue"/>
                <a:ea typeface="Helvetica Neue"/>
                <a:cs typeface="Helvetica Neue"/>
                <a:sym typeface="Helvetica Neue"/>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533400" lvl="0" marL="457200" rtl="0" algn="l">
              <a:spcBef>
                <a:spcPts val="0"/>
              </a:spcBef>
              <a:spcAft>
                <a:spcPts val="0"/>
              </a:spcAft>
              <a:buClr>
                <a:schemeClr val="lt1"/>
              </a:buClr>
              <a:buSzPts val="4800"/>
              <a:buFont typeface="Helvetica Neue"/>
              <a:buChar char="๏"/>
            </a:pPr>
            <a:r>
              <a:rPr lang="it-IT" sz="3200">
                <a:solidFill>
                  <a:schemeClr val="lt1"/>
                </a:solidFill>
                <a:latin typeface="Helvetica Neue"/>
                <a:ea typeface="Helvetica Neue"/>
                <a:cs typeface="Helvetica Neue"/>
                <a:sym typeface="Helvetica Neue"/>
              </a:rPr>
              <a:t>VHEE are suitable for FLASH delivery </a:t>
            </a:r>
            <a:endParaRPr/>
          </a:p>
          <a:p>
            <a:pPr indent="-533400" lvl="0" marL="457200" rtl="0" algn="l">
              <a:spcBef>
                <a:spcPts val="0"/>
              </a:spcBef>
              <a:spcAft>
                <a:spcPts val="0"/>
              </a:spcAft>
              <a:buClr>
                <a:schemeClr val="lt1"/>
              </a:buClr>
              <a:buSzPts val="4800"/>
              <a:buFont typeface="Helvetica Neue"/>
              <a:buChar char="๏"/>
            </a:pPr>
            <a:r>
              <a:rPr b="0" i="0" lang="it-IT" sz="3600" u="none" cap="none" strike="noStrike">
                <a:solidFill>
                  <a:srgbClr val="FFFFFF"/>
                </a:solidFill>
                <a:latin typeface="Helvetica Neue"/>
                <a:ea typeface="Helvetica Neue"/>
                <a:cs typeface="Helvetica Neue"/>
                <a:sym typeface="Helvetica Neue"/>
              </a:rPr>
              <a:t>Machine dimension</a:t>
            </a:r>
            <a:endParaRPr/>
          </a:p>
          <a:p>
            <a:pPr indent="-533400" lvl="0" marL="457200" rtl="0" algn="l">
              <a:spcBef>
                <a:spcPts val="0"/>
              </a:spcBef>
              <a:spcAft>
                <a:spcPts val="0"/>
              </a:spcAft>
              <a:buClr>
                <a:schemeClr val="lt1"/>
              </a:buClr>
              <a:buSzPts val="4800"/>
              <a:buFont typeface="Helvetica Neue"/>
              <a:buChar char="๏"/>
            </a:pPr>
            <a:r>
              <a:rPr lang="it-IT" sz="3600">
                <a:solidFill>
                  <a:srgbClr val="FFFFFF"/>
                </a:solidFill>
                <a:latin typeface="Helvetica Neue"/>
                <a:ea typeface="Helvetica Neue"/>
                <a:cs typeface="Helvetica Neue"/>
                <a:sym typeface="Helvetica Neue"/>
              </a:rPr>
              <a:t>Electron energies never tested in the clinic</a:t>
            </a:r>
            <a:r>
              <a:rPr b="0" i="0" lang="it-IT" sz="3600" u="none" cap="none" strike="noStrike">
                <a:solidFill>
                  <a:srgbClr val="FFFFFF"/>
                </a:solidFill>
                <a:latin typeface="Helvetica Neue"/>
                <a:ea typeface="Helvetica Neue"/>
                <a:cs typeface="Helvetica Neue"/>
                <a:sym typeface="Helvetica Neue"/>
              </a:rPr>
              <a:t> </a:t>
            </a:r>
            <a:endParaRPr/>
          </a:p>
          <a:p>
            <a:pPr indent="-533400" lvl="0" marL="762000" marR="0" rtl="0" algn="l">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pic>
        <p:nvPicPr>
          <p:cNvPr id="197" name="Google Shape;197;p39"/>
          <p:cNvPicPr preferRelativeResize="0"/>
          <p:nvPr/>
        </p:nvPicPr>
        <p:blipFill>
          <a:blip r:embed="rId4">
            <a:alphaModFix/>
          </a:blip>
          <a:stretch>
            <a:fillRect/>
          </a:stretch>
        </p:blipFill>
        <p:spPr>
          <a:xfrm>
            <a:off x="991275" y="2206974"/>
            <a:ext cx="10559649" cy="9747351"/>
          </a:xfrm>
          <a:prstGeom prst="rect">
            <a:avLst/>
          </a:prstGeom>
          <a:noFill/>
          <a:ln>
            <a:noFill/>
          </a:ln>
        </p:spPr>
      </p:pic>
      <p:sp>
        <p:nvSpPr>
          <p:cNvPr id="198" name="Google Shape;198;p39"/>
          <p:cNvSpPr txBox="1"/>
          <p:nvPr/>
        </p:nvSpPr>
        <p:spPr>
          <a:xfrm>
            <a:off x="11830775" y="5817950"/>
            <a:ext cx="11965500" cy="330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2900"/>
              <a:t>T</a:t>
            </a:r>
            <a:r>
              <a:rPr lang="it-IT" sz="2900"/>
              <a:t>he commercial availability of C-band accelerators makes it possible to build compact machines, </a:t>
            </a:r>
            <a:endParaRPr sz="2900"/>
          </a:p>
          <a:p>
            <a:pPr indent="0" lvl="0" marL="0" rtl="0" algn="l">
              <a:spcBef>
                <a:spcPts val="0"/>
              </a:spcBef>
              <a:spcAft>
                <a:spcPts val="0"/>
              </a:spcAft>
              <a:buNone/>
            </a:pPr>
            <a:r>
              <a:rPr b="1" lang="it-IT" sz="2900"/>
              <a:t>if clinical applicability is demonstrated VHEE may have a new chance over protons</a:t>
            </a:r>
            <a:r>
              <a:rPr lang="it-IT" sz="2900"/>
              <a:t> in the treatment of tumours precisely because the FLASH effect with electrons is facilitated.</a:t>
            </a:r>
            <a:endParaRPr sz="2900"/>
          </a:p>
          <a:p>
            <a:pPr indent="0" lvl="0" marL="0" rtl="0" algn="l">
              <a:spcBef>
                <a:spcPts val="0"/>
              </a:spcBef>
              <a:spcAft>
                <a:spcPts val="0"/>
              </a:spcAft>
              <a:buNone/>
            </a:pPr>
            <a:r>
              <a:rPr b="1" lang="it-IT" sz="2900"/>
              <a:t>B</a:t>
            </a:r>
            <a:r>
              <a:rPr b="1" lang="it-IT" sz="2900"/>
              <a:t>ut it must be proved that with these energies and with this type of Pencil beam it is possible to have a quality comparable to VMAT</a:t>
            </a:r>
            <a:r>
              <a:rPr lang="it-IT" sz="2900"/>
              <a:t>.</a:t>
            </a:r>
            <a:endParaRPr sz="2900"/>
          </a:p>
        </p:txBody>
      </p:sp>
      <p:pic>
        <p:nvPicPr>
          <p:cNvPr id="199" name="Google Shape;199;p39"/>
          <p:cNvPicPr preferRelativeResize="0"/>
          <p:nvPr/>
        </p:nvPicPr>
        <p:blipFill>
          <a:blip r:embed="rId5">
            <a:alphaModFix/>
          </a:blip>
          <a:stretch>
            <a:fillRect/>
          </a:stretch>
        </p:blipFill>
        <p:spPr>
          <a:xfrm>
            <a:off x="11550925" y="9417863"/>
            <a:ext cx="6759251" cy="3235600"/>
          </a:xfrm>
          <a:prstGeom prst="rect">
            <a:avLst/>
          </a:prstGeom>
          <a:noFill/>
          <a:ln>
            <a:noFill/>
          </a:ln>
        </p:spPr>
      </p:pic>
      <p:pic>
        <p:nvPicPr>
          <p:cNvPr id="200" name="Google Shape;200;p39"/>
          <p:cNvPicPr preferRelativeResize="0"/>
          <p:nvPr/>
        </p:nvPicPr>
        <p:blipFill>
          <a:blip r:embed="rId6">
            <a:alphaModFix/>
          </a:blip>
          <a:stretch>
            <a:fillRect/>
          </a:stretch>
        </p:blipFill>
        <p:spPr>
          <a:xfrm>
            <a:off x="18674226" y="9937113"/>
            <a:ext cx="4892851" cy="2380827"/>
          </a:xfrm>
          <a:prstGeom prst="rect">
            <a:avLst/>
          </a:prstGeom>
          <a:noFill/>
          <a:ln>
            <a:noFill/>
          </a:ln>
        </p:spPr>
      </p:pic>
      <p:sp>
        <p:nvSpPr>
          <p:cNvPr id="201" name="Google Shape;201;p39"/>
          <p:cNvSpPr txBox="1"/>
          <p:nvPr/>
        </p:nvSpPr>
        <p:spPr>
          <a:xfrm>
            <a:off x="12353350" y="11295550"/>
            <a:ext cx="120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4800">
                <a:solidFill>
                  <a:schemeClr val="lt1"/>
                </a:solidFill>
                <a:latin typeface="Times New Roman"/>
                <a:ea typeface="Times New Roman"/>
                <a:cs typeface="Times New Roman"/>
                <a:sym typeface="Times New Roman"/>
              </a:rPr>
              <a:t>𝛾</a:t>
            </a:r>
            <a:endParaRPr sz="4800">
              <a:solidFill>
                <a:schemeClr val="lt1"/>
              </a:solidFill>
              <a:latin typeface="Times New Roman"/>
              <a:ea typeface="Times New Roman"/>
              <a:cs typeface="Times New Roman"/>
              <a:sym typeface="Times New Roman"/>
            </a:endParaRPr>
          </a:p>
        </p:txBody>
      </p:sp>
      <p:sp>
        <p:nvSpPr>
          <p:cNvPr id="202" name="Google Shape;202;p39"/>
          <p:cNvSpPr txBox="1"/>
          <p:nvPr/>
        </p:nvSpPr>
        <p:spPr>
          <a:xfrm>
            <a:off x="15266875" y="11295550"/>
            <a:ext cx="1201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IT" sz="4800">
                <a:solidFill>
                  <a:schemeClr val="lt1"/>
                </a:solidFill>
                <a:latin typeface="Times New Roman"/>
                <a:ea typeface="Times New Roman"/>
                <a:cs typeface="Times New Roman"/>
                <a:sym typeface="Times New Roman"/>
              </a:rPr>
              <a:t>e</a:t>
            </a:r>
            <a:r>
              <a:rPr baseline="30000" lang="it-IT" sz="4800">
                <a:solidFill>
                  <a:schemeClr val="lt1"/>
                </a:solidFill>
                <a:latin typeface="Times New Roman"/>
                <a:ea typeface="Times New Roman"/>
                <a:cs typeface="Times New Roman"/>
                <a:sym typeface="Times New Roman"/>
              </a:rPr>
              <a:t>-</a:t>
            </a:r>
            <a:endParaRPr baseline="30000" sz="4800">
              <a:solidFill>
                <a:schemeClr val="lt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40"/>
          <p:cNvSpPr/>
          <p:nvPr/>
        </p:nvSpPr>
        <p:spPr>
          <a:xfrm>
            <a:off x="229932" y="1741663"/>
            <a:ext cx="23827301" cy="187276"/>
          </a:xfrm>
          <a:prstGeom prst="rect">
            <a:avLst/>
          </a:prstGeom>
          <a:solidFill>
            <a:srgbClr val="235764"/>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08" name="Google Shape;208;p40"/>
          <p:cNvSpPr txBox="1"/>
          <p:nvPr>
            <p:ph type="title"/>
          </p:nvPr>
        </p:nvSpPr>
        <p:spPr>
          <a:xfrm>
            <a:off x="151695" y="258025"/>
            <a:ext cx="16018390" cy="1428900"/>
          </a:xfrm>
          <a:prstGeom prst="rect">
            <a:avLst/>
          </a:prstGeom>
          <a:noFill/>
          <a:ln>
            <a:noFill/>
          </a:ln>
        </p:spPr>
        <p:txBody>
          <a:bodyPr anchorCtr="0" anchor="t" bIns="50800" lIns="50800" spcFirstLastPara="1" rIns="50800" wrap="square" tIns="50800">
            <a:normAutofit/>
          </a:bodyPr>
          <a:lstStyle/>
          <a:p>
            <a:pPr indent="0" lvl="0" marL="0" rtl="0" algn="ctr">
              <a:lnSpc>
                <a:spcPct val="80000"/>
              </a:lnSpc>
              <a:spcBef>
                <a:spcPts val="0"/>
              </a:spcBef>
              <a:spcAft>
                <a:spcPts val="0"/>
              </a:spcAft>
              <a:buClr>
                <a:srgbClr val="235764"/>
              </a:buClr>
              <a:buSzPts val="8500"/>
              <a:buFont typeface="Helvetica Neue"/>
              <a:buNone/>
            </a:pPr>
            <a:r>
              <a:rPr lang="it-IT">
                <a:solidFill>
                  <a:srgbClr val="235764"/>
                </a:solidFill>
              </a:rPr>
              <a:t>Prototype</a:t>
            </a:r>
            <a:r>
              <a:rPr lang="it-IT">
                <a:solidFill>
                  <a:srgbClr val="235764"/>
                </a:solidFill>
              </a:rPr>
              <a:t> VHEE Accelerator</a:t>
            </a:r>
            <a:endParaRPr b="1" i="0" sz="8500" u="none" cap="none" strike="noStrike">
              <a:solidFill>
                <a:srgbClr val="235764"/>
              </a:solidFill>
              <a:latin typeface="Helvetica Neue"/>
              <a:ea typeface="Helvetica Neue"/>
              <a:cs typeface="Helvetica Neue"/>
              <a:sym typeface="Helvetica Neue"/>
            </a:endParaRPr>
          </a:p>
        </p:txBody>
      </p:sp>
      <p:sp>
        <p:nvSpPr>
          <p:cNvPr id="209" name="Google Shape;209;p40"/>
          <p:cNvSpPr txBox="1"/>
          <p:nvPr>
            <p:ph idx="12" type="sldNum"/>
          </p:nvPr>
        </p:nvSpPr>
        <p:spPr>
          <a:xfrm>
            <a:off x="23874886" y="12918708"/>
            <a:ext cx="354331" cy="536891"/>
          </a:xfrm>
          <a:prstGeom prst="rect">
            <a:avLst/>
          </a:prstGeom>
          <a:solidFill>
            <a:srgbClr val="FFFFFF"/>
          </a:solidFill>
          <a:ln cap="flat" cmpd="sng" w="63500">
            <a:solidFill>
              <a:srgbClr val="782B35"/>
            </a:solidFill>
            <a:prstDash val="solid"/>
            <a:round/>
            <a:headEnd len="sm" w="sm" type="none"/>
            <a:tailEnd len="sm" w="sm" type="none"/>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782B35"/>
              </a:buClr>
              <a:buSzPts val="2500"/>
              <a:buFont typeface="Helvetica Neue"/>
              <a:buNone/>
            </a:pPr>
            <a:fld id="{00000000-1234-1234-1234-123412341234}" type="slidenum">
              <a:rPr b="1" lang="it-IT" sz="2500">
                <a:solidFill>
                  <a:srgbClr val="782B35"/>
                </a:solidFill>
              </a:rPr>
              <a:t>‹#›</a:t>
            </a:fld>
            <a:endParaRPr b="1" i="0" sz="2500" u="none" cap="none" strike="noStrike">
              <a:solidFill>
                <a:srgbClr val="782B35"/>
              </a:solidFill>
              <a:latin typeface="Helvetica Neue"/>
              <a:ea typeface="Helvetica Neue"/>
              <a:cs typeface="Helvetica Neue"/>
              <a:sym typeface="Helvetica Neue"/>
            </a:endParaRPr>
          </a:p>
        </p:txBody>
      </p:sp>
      <p:sp>
        <p:nvSpPr>
          <p:cNvPr id="210" name="Google Shape;210;p40"/>
          <p:cNvSpPr/>
          <p:nvPr/>
        </p:nvSpPr>
        <p:spPr>
          <a:xfrm>
            <a:off x="229932" y="12909715"/>
            <a:ext cx="6682087" cy="554878"/>
          </a:xfrm>
          <a:prstGeom prst="rect">
            <a:avLst/>
          </a:prstGeom>
          <a:solidFill>
            <a:srgbClr val="782B3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200"/>
              <a:buFont typeface="Helvetica Neue"/>
              <a:buNone/>
            </a:pPr>
            <a:r>
              <a:rPr b="0" i="0" lang="it-IT" sz="3200" u="none" cap="none" strike="noStrike">
                <a:solidFill>
                  <a:srgbClr val="FFFFFF"/>
                </a:solidFill>
                <a:latin typeface="Helvetica Neue"/>
                <a:ea typeface="Helvetica Neue"/>
                <a:cs typeface="Helvetica Neue"/>
                <a:sym typeface="Helvetica Neue"/>
              </a:rPr>
              <a:t>Daniele Carlotti</a:t>
            </a:r>
            <a:endParaRPr b="0" i="0" sz="3200" u="none" cap="none" strike="noStrike">
              <a:solidFill>
                <a:srgbClr val="FFFFFF"/>
              </a:solidFill>
              <a:latin typeface="Helvetica Neue"/>
              <a:ea typeface="Helvetica Neue"/>
              <a:cs typeface="Helvetica Neue"/>
              <a:sym typeface="Helvetica Neue"/>
            </a:endParaRPr>
          </a:p>
        </p:txBody>
      </p:sp>
      <p:pic>
        <p:nvPicPr>
          <p:cNvPr descr="Image" id="211" name="Google Shape;211;p40"/>
          <p:cNvPicPr preferRelativeResize="0"/>
          <p:nvPr/>
        </p:nvPicPr>
        <p:blipFill rotWithShape="1">
          <a:blip r:embed="rId3">
            <a:alphaModFix/>
          </a:blip>
          <a:srcRect b="0" l="0" r="0" t="0"/>
          <a:stretch/>
        </p:blipFill>
        <p:spPr>
          <a:xfrm>
            <a:off x="20895994" y="12581660"/>
            <a:ext cx="2786673" cy="944477"/>
          </a:xfrm>
          <a:prstGeom prst="rect">
            <a:avLst/>
          </a:prstGeom>
          <a:noFill/>
          <a:ln>
            <a:noFill/>
          </a:ln>
        </p:spPr>
      </p:pic>
      <p:sp>
        <p:nvSpPr>
          <p:cNvPr id="212" name="Google Shape;212;p40"/>
          <p:cNvSpPr/>
          <p:nvPr/>
        </p:nvSpPr>
        <p:spPr>
          <a:xfrm>
            <a:off x="7104239" y="12927701"/>
            <a:ext cx="13599537" cy="518905"/>
          </a:xfrm>
          <a:prstGeom prst="rect">
            <a:avLst/>
          </a:prstGeom>
          <a:solidFill>
            <a:srgbClr val="FFFFFF"/>
          </a:solidFill>
          <a:ln cap="flat" cmpd="sng" w="63500">
            <a:solidFill>
              <a:srgbClr val="782B35"/>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13" name="Google Shape;213;p40"/>
          <p:cNvSpPr/>
          <p:nvPr/>
        </p:nvSpPr>
        <p:spPr>
          <a:xfrm>
            <a:off x="16114150" y="-116749"/>
            <a:ext cx="8269800" cy="6135900"/>
          </a:xfrm>
          <a:prstGeom prst="rect">
            <a:avLst/>
          </a:prstGeom>
          <a:solidFill>
            <a:srgbClr val="51808A"/>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14" name="Google Shape;214;p40"/>
          <p:cNvSpPr txBox="1"/>
          <p:nvPr/>
        </p:nvSpPr>
        <p:spPr>
          <a:xfrm>
            <a:off x="16300715" y="2772098"/>
            <a:ext cx="8031033" cy="3426579"/>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600"/>
              <a:buFont typeface="Helvetica Neue"/>
              <a:buNone/>
            </a:pPr>
            <a:r>
              <a:rPr b="1" i="0" lang="it-IT" sz="3600" u="none" cap="none" strike="noStrike">
                <a:solidFill>
                  <a:srgbClr val="FFFFFF"/>
                </a:solidFill>
                <a:latin typeface="Helvetica Neue"/>
                <a:ea typeface="Helvetica Neue"/>
                <a:cs typeface="Helvetica Neue"/>
                <a:sym typeface="Helvetica Neue"/>
              </a:rPr>
              <a:t>High-lines: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600"/>
              <a:buFont typeface="Helvetica Neue"/>
              <a:buNone/>
            </a:pPr>
            <a:r>
              <a:rPr b="1" i="0" lang="it-IT" sz="3600" u="sng" cap="none" strike="noStrike">
                <a:solidFill>
                  <a:srgbClr val="FFFFFF"/>
                </a:solidFill>
                <a:latin typeface="Helvetica Neue"/>
                <a:ea typeface="Helvetica Neue"/>
                <a:cs typeface="Helvetica Neue"/>
                <a:sym typeface="Helvetica Neue"/>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IT" sz="3600" u="none" cap="none" strike="noStrike">
                <a:solidFill>
                  <a:srgbClr val="FFFFFF"/>
                </a:solidFill>
                <a:latin typeface="Helvetica Neue"/>
                <a:ea typeface="Helvetica Neue"/>
                <a:cs typeface="Helvetica Neue"/>
                <a:sym typeface="Helvetica Neue"/>
              </a:rPr>
              <a:t>To move from superficial (4-12 MeV) to deep-seated (up to 130 MeV) tumors.. a ‘new’ compact accelerator is needed</a:t>
            </a:r>
            <a:endParaRPr/>
          </a:p>
          <a:p>
            <a:pPr indent="-533400" lvl="0" marL="762000" marR="0" rtl="0" algn="l">
              <a:lnSpc>
                <a:spcPct val="100000"/>
              </a:lnSpc>
              <a:spcBef>
                <a:spcPts val="0"/>
              </a:spcBef>
              <a:spcAft>
                <a:spcPts val="0"/>
              </a:spcAft>
              <a:buClr>
                <a:srgbClr val="FFFFFF"/>
              </a:buClr>
              <a:buSzPts val="3600"/>
              <a:buFont typeface="Helvetica Neue"/>
              <a:buNone/>
            </a:pPr>
            <a:r>
              <a:t/>
            </a:r>
            <a:endParaRPr b="0" i="0" sz="3600" u="none" cap="none" strike="noStrike">
              <a:solidFill>
                <a:srgbClr val="FFFFFF"/>
              </a:solidFill>
              <a:latin typeface="Helvetica Neue"/>
              <a:ea typeface="Helvetica Neue"/>
              <a:cs typeface="Helvetica Neue"/>
              <a:sym typeface="Helvetica Neue"/>
            </a:endParaRPr>
          </a:p>
        </p:txBody>
      </p:sp>
      <p:pic>
        <p:nvPicPr>
          <p:cNvPr id="215" name="Google Shape;215;p40"/>
          <p:cNvPicPr preferRelativeResize="0"/>
          <p:nvPr/>
        </p:nvPicPr>
        <p:blipFill rotWithShape="1">
          <a:blip r:embed="rId4">
            <a:alphaModFix/>
          </a:blip>
          <a:srcRect b="0" l="0" r="0" t="0"/>
          <a:stretch/>
        </p:blipFill>
        <p:spPr>
          <a:xfrm>
            <a:off x="201851" y="4505717"/>
            <a:ext cx="15656676" cy="7365053"/>
          </a:xfrm>
          <a:prstGeom prst="rect">
            <a:avLst/>
          </a:prstGeom>
          <a:noFill/>
          <a:ln>
            <a:noFill/>
          </a:ln>
        </p:spPr>
      </p:pic>
      <p:pic>
        <p:nvPicPr>
          <p:cNvPr id="216" name="Google Shape;216;p40"/>
          <p:cNvPicPr preferRelativeResize="0"/>
          <p:nvPr/>
        </p:nvPicPr>
        <p:blipFill rotWithShape="1">
          <a:blip r:embed="rId5">
            <a:alphaModFix/>
          </a:blip>
          <a:srcRect b="0" l="0" r="0" t="0"/>
          <a:stretch/>
        </p:blipFill>
        <p:spPr>
          <a:xfrm>
            <a:off x="9396964" y="2220020"/>
            <a:ext cx="6438900" cy="2057400"/>
          </a:xfrm>
          <a:prstGeom prst="rect">
            <a:avLst/>
          </a:prstGeom>
          <a:noFill/>
          <a:ln>
            <a:noFill/>
          </a:ln>
        </p:spPr>
      </p:pic>
      <p:pic>
        <p:nvPicPr>
          <p:cNvPr id="217" name="Google Shape;217;p40"/>
          <p:cNvPicPr preferRelativeResize="0"/>
          <p:nvPr/>
        </p:nvPicPr>
        <p:blipFill rotWithShape="1">
          <a:blip r:embed="rId6">
            <a:alphaModFix/>
          </a:blip>
          <a:srcRect b="0" l="0" r="0" t="0"/>
          <a:stretch/>
        </p:blipFill>
        <p:spPr>
          <a:xfrm>
            <a:off x="16114160" y="8868043"/>
            <a:ext cx="7314794" cy="3449590"/>
          </a:xfrm>
          <a:prstGeom prst="rect">
            <a:avLst/>
          </a:prstGeom>
          <a:noFill/>
          <a:ln>
            <a:noFill/>
          </a:ln>
        </p:spPr>
      </p:pic>
      <p:sp>
        <p:nvSpPr>
          <p:cNvPr id="218" name="Google Shape;218;p40"/>
          <p:cNvSpPr txBox="1"/>
          <p:nvPr/>
        </p:nvSpPr>
        <p:spPr>
          <a:xfrm>
            <a:off x="503822" y="12088870"/>
            <a:ext cx="198124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[5] L. Giuliano, D. Alesini, M. Behtouei, F. Bosco, M. Carillo, G. Cuttone, D. De Arcangelis, L. Faillace, V. Favaudon, L. Ficcadenti, S. Heinrich, M. Migliorati, A. Mostacci, L. Palumbo, A. Patriarca, B. Spataro, and G. Torrisi. Preliminary Studies of a Compact VHEE Linear Accelerator System for FLASH Radiotherapy. In Proc. IPAC’21, number 12 in International Particle Accelerator Conference, pages 1229– 1232. JACoW Publishing, Geneva, Switzerland, 08 2021.</a:t>
            </a:r>
            <a:endParaRPr/>
          </a:p>
        </p:txBody>
      </p:sp>
      <p:sp>
        <p:nvSpPr>
          <p:cNvPr id="219" name="Google Shape;219;p40"/>
          <p:cNvSpPr txBox="1"/>
          <p:nvPr/>
        </p:nvSpPr>
        <p:spPr>
          <a:xfrm>
            <a:off x="-700" y="2386175"/>
            <a:ext cx="8964600" cy="166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IT" sz="4800">
                <a:latin typeface="Helvetica Neue"/>
                <a:ea typeface="Helvetica Neue"/>
                <a:cs typeface="Helvetica Neue"/>
                <a:sym typeface="Helvetica Neue"/>
              </a:rPr>
              <a:t>A possible implementation </a:t>
            </a:r>
            <a:r>
              <a:rPr b="1" lang="it-IT" sz="4800">
                <a:latin typeface="Helvetica Neue"/>
                <a:ea typeface="Helvetica Neue"/>
                <a:cs typeface="Helvetica Neue"/>
                <a:sym typeface="Helvetica Neue"/>
              </a:rPr>
              <a:t>being explored in Sapienza</a:t>
            </a:r>
            <a:endParaRPr b="1" sz="48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ASE</dc:creator>
</cp:coreProperties>
</file>