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80A_9BDE762B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2D_68D33F2E.xml" ContentType="application/vnd.ms-powerpoint.comments+xml"/>
  <Override PartName="/ppt/notesSlides/notesSlide9.xml" ContentType="application/vnd.openxmlformats-officedocument.presentationml.notesSlide+xml"/>
  <Override PartName="/ppt/comments/modernComment_7FF_1EA655DC.xml" ContentType="application/vnd.ms-powerpoint.comments+xml"/>
  <Override PartName="/ppt/comments/modernComment_80D_E03CF714.xml" ContentType="application/vnd.ms-powerpoint.comment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9" r:id="rId2"/>
    <p:sldId id="351" r:id="rId3"/>
    <p:sldId id="2076" r:id="rId4"/>
    <p:sldId id="2087" r:id="rId5"/>
    <p:sldId id="2055" r:id="rId6"/>
    <p:sldId id="2056" r:id="rId7"/>
    <p:sldId id="1982" r:id="rId8"/>
    <p:sldId id="2072" r:id="rId9"/>
    <p:sldId id="2066" r:id="rId10"/>
    <p:sldId id="2058" r:id="rId11"/>
    <p:sldId id="1995" r:id="rId12"/>
    <p:sldId id="2078" r:id="rId13"/>
    <p:sldId id="2091" r:id="rId14"/>
    <p:sldId id="336" r:id="rId15"/>
    <p:sldId id="2059" r:id="rId16"/>
    <p:sldId id="2041" r:id="rId17"/>
    <p:sldId id="2042" r:id="rId18"/>
    <p:sldId id="2067" r:id="rId19"/>
    <p:sldId id="301" r:id="rId20"/>
    <p:sldId id="2090" r:id="rId21"/>
    <p:sldId id="2047" r:id="rId22"/>
    <p:sldId id="2061" r:id="rId23"/>
    <p:sldId id="2077" r:id="rId24"/>
    <p:sldId id="2000" r:id="rId25"/>
    <p:sldId id="2088" r:id="rId26"/>
    <p:sldId id="2068" r:id="rId27"/>
    <p:sldId id="355" r:id="rId28"/>
    <p:sldId id="2073" r:id="rId29"/>
    <p:sldId id="2086" r:id="rId30"/>
    <p:sldId id="2089" r:id="rId31"/>
    <p:sldId id="265" r:id="rId32"/>
    <p:sldId id="313" r:id="rId33"/>
    <p:sldId id="2006" r:id="rId34"/>
    <p:sldId id="2057" r:id="rId35"/>
    <p:sldId id="350" r:id="rId36"/>
    <p:sldId id="2070" r:id="rId37"/>
    <p:sldId id="315" r:id="rId38"/>
    <p:sldId id="325" r:id="rId39"/>
    <p:sldId id="306" r:id="rId40"/>
    <p:sldId id="312" r:id="rId41"/>
    <p:sldId id="328" r:id="rId42"/>
    <p:sldId id="326" r:id="rId43"/>
    <p:sldId id="2064" r:id="rId44"/>
    <p:sldId id="2071" r:id="rId45"/>
    <p:sldId id="2074" r:id="rId46"/>
    <p:sldId id="208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22D02B-8288-9A12-FFB1-92C34B7A1617}" name="Sebastien Joly" initials="SJ" userId="Sebastien Joly" providerId="None"/>
  <p188:author id="{9DECFAD5-4DA9-8C77-C333-5BAF4E7BEED4}" name="Sebastien Joly" initials="SJ" userId="S::sebastien.joly@cern.ch::c86fe835-05f2-413d-b3b7-1b31005574a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  <p:cmAuthor id="2" name="Sébastien Joly" initials="SJ" lastIdx="14" clrIdx="1">
    <p:extLst>
      <p:ext uri="{19B8F6BF-5375-455C-9EA6-DF929625EA0E}">
        <p15:presenceInfo xmlns:p15="http://schemas.microsoft.com/office/powerpoint/2012/main" userId="0552f7169538381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822433"/>
    <a:srgbClr val="00B050"/>
    <a:srgbClr val="FF750D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2735" autoAdjust="0"/>
  </p:normalViewPr>
  <p:slideViewPr>
    <p:cSldViewPr snapToGrid="0" snapToObjects="1">
      <p:cViewPr varScale="1">
        <p:scale>
          <a:sx n="60" d="100"/>
          <a:sy n="60" d="100"/>
        </p:scale>
        <p:origin x="12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45" d="100"/>
          <a:sy n="45" d="100"/>
        </p:scale>
        <p:origin x="2008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omments/modernComment_12D_68D33F2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31C1BC1-55A6-470C-95CA-77A0B95AFA9A}" authorId="{9DECFAD5-4DA9-8C77-C333-5BAF4E7BEED4}" status="resolved" created="2024-01-22T14:39:47.558" complete="100000">
    <pc:sldMkLst xmlns:pc="http://schemas.microsoft.com/office/powerpoint/2013/main/command">
      <pc:docMk/>
      <pc:sldMk cId="1758674734" sldId="301"/>
    </pc:sldMkLst>
    <p188:txBody>
      <a:bodyPr/>
      <a:lstStyle/>
      <a:p>
        <a:r>
          <a:rPr lang="en-US"/>
          <a:t>Mention those are measurements</a:t>
        </a:r>
      </a:p>
    </p188:txBody>
  </p188:cm>
  <p188:cm id="{5AF687EE-B304-4FAE-8425-6CFE9A437E21}" authorId="{9DECFAD5-4DA9-8C77-C333-5BAF4E7BEED4}" status="resolved" created="2024-01-22T15:47:35.073" complete="100000">
    <pc:sldMkLst xmlns:pc="http://schemas.microsoft.com/office/powerpoint/2013/main/command">
      <pc:docMk/>
      <pc:sldMk cId="1758674734" sldId="301"/>
    </pc:sldMkLst>
    <p188:txBody>
      <a:bodyPr/>
      <a:lstStyle/>
      <a:p>
        <a:r>
          <a:rPr lang="en-US"/>
          <a:t>Improve transition to next part</a:t>
        </a:r>
      </a:p>
    </p188:txBody>
  </p188:cm>
</p188:cmLst>
</file>

<file path=ppt/comments/modernComment_7FF_1EA655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EA6C7E-18C9-44CA-9FE0-2E4BA794BAC1}" authorId="{9DECFAD5-4DA9-8C77-C333-5BAF4E7BEED4}" status="resolved" created="2024-01-22T14:46:24.265" complete="100000">
    <pc:sldMkLst xmlns:pc="http://schemas.microsoft.com/office/powerpoint/2013/main/command">
      <pc:docMk/>
      <pc:sldMk cId="514217436" sldId="2047"/>
    </pc:sldMkLst>
    <p188:txBody>
      <a:bodyPr/>
      <a:lstStyle/>
      <a:p>
        <a:r>
          <a:rPr lang="en-US"/>
          <a:t>Add animation to explain convolution</a:t>
        </a:r>
      </a:p>
    </p188:txBody>
  </p188:cm>
</p188:cmLst>
</file>

<file path=ppt/comments/modernComment_80A_9BDE762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74FD639-956F-4630-8F20-A742018244A2}" authorId="{9DECFAD5-4DA9-8C77-C333-5BAF4E7BEED4}" status="resolved" created="2024-01-22T14:27:37.049" complete="100000">
    <pc:sldMkLst xmlns:pc="http://schemas.microsoft.com/office/powerpoint/2013/main/command">
      <pc:docMk/>
      <pc:sldMk cId="2615047723" sldId="2058"/>
    </pc:sldMkLst>
    <p188:txBody>
      <a:bodyPr/>
      <a:lstStyle/>
      <a:p>
        <a:r>
          <a:rPr lang="en-US"/>
          <a:t>Enlever noms propres au cern (pywit, pyheadtail, etc)</a:t>
        </a:r>
      </a:p>
    </p188:txBody>
  </p188:cm>
</p188:cmLst>
</file>

<file path=ppt/comments/modernComment_80D_E03CF7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08251EA-0954-4FB3-899D-AC73A83C1177}" authorId="{9DECFAD5-4DA9-8C77-C333-5BAF4E7BEED4}" status="resolved" created="2024-01-22T14:49:06.290" complete="100000">
    <pc:sldMkLst xmlns:pc="http://schemas.microsoft.com/office/powerpoint/2013/main/command">
      <pc:docMk/>
      <pc:sldMk cId="3762091796" sldId="2061"/>
    </pc:sldMkLst>
    <p188:replyLst>
      <p188:reply id="{220A8C94-6449-4CF7-9D5E-74A8CB44F15D}" authorId="{9DECFAD5-4DA9-8C77-C333-5BAF4E7BEED4}" created="2024-01-22T14:49:31.621">
        <p188:txBody>
          <a:bodyPr/>
          <a:lstStyle/>
          <a:p>
            <a:r>
              <a:rPr lang="en-US"/>
              <a:t>Mention I focus on the coherent effect of chromaticity on beam dynamics in my plots</a:t>
            </a:r>
          </a:p>
        </p188:txBody>
      </p188:reply>
    </p188:replyLst>
    <p188:txBody>
      <a:bodyPr/>
      <a:lstStyle/>
      <a:p>
        <a:r>
          <a:rPr lang="en-US"/>
          <a:t>Add if Q'_y constant or Q''y constant in plots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95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071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48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567C-1BAA-43FC-B4E8-7C1C2D493EA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81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Explain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line and </a:t>
            </a:r>
            <a:r>
              <a:rPr lang="fr-FR" dirty="0" err="1"/>
              <a:t>where</a:t>
            </a:r>
            <a:r>
              <a:rPr lang="fr-FR" dirty="0"/>
              <a:t> the flat </a:t>
            </a:r>
            <a:r>
              <a:rPr lang="fr-FR" dirty="0" err="1"/>
              <a:t>bottom</a:t>
            </a:r>
            <a:r>
              <a:rPr lang="fr-FR" dirty="0"/>
              <a:t> </a:t>
            </a:r>
            <a:r>
              <a:rPr lang="fr-FR" dirty="0" err="1"/>
              <a:t>is</a:t>
            </a:r>
            <a:endParaRPr lang="fr-FR" dirty="0"/>
          </a:p>
          <a:p>
            <a:r>
              <a:rPr lang="fr-FR" dirty="0"/>
              <a:t>« Fast » </a:t>
            </a:r>
            <a:r>
              <a:rPr lang="fr-FR" dirty="0" err="1"/>
              <a:t>losses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a </a:t>
            </a:r>
            <a:r>
              <a:rPr lang="fr-FR" dirty="0" err="1"/>
              <a:t>sign</a:t>
            </a:r>
            <a:r>
              <a:rPr lang="fr-FR" dirty="0"/>
              <a:t> of an </a:t>
            </a:r>
            <a:r>
              <a:rPr lang="fr-FR" dirty="0" err="1"/>
              <a:t>instability</a:t>
            </a:r>
            <a:r>
              <a:rPr lang="fr-FR" dirty="0"/>
              <a:t> or a </a:t>
            </a:r>
            <a:r>
              <a:rPr lang="fr-FR" dirty="0" err="1"/>
              <a:t>resonance</a:t>
            </a:r>
            <a:r>
              <a:rPr lang="fr-FR" dirty="0"/>
              <a:t>,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early</a:t>
            </a:r>
            <a:r>
              <a:rPr lang="fr-FR" dirty="0"/>
              <a:t> to jump to conclusions</a:t>
            </a:r>
          </a:p>
          <a:p>
            <a:r>
              <a:rPr lang="fr-FR" dirty="0" err="1"/>
              <a:t>Insist</a:t>
            </a:r>
            <a:r>
              <a:rPr lang="fr-FR" dirty="0"/>
              <a:t> the </a:t>
            </a:r>
            <a:r>
              <a:rPr lang="fr-FR" dirty="0" err="1"/>
              <a:t>intensity</a:t>
            </a:r>
            <a:r>
              <a:rPr lang="fr-FR" dirty="0"/>
              <a:t> limitation due to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preventing</a:t>
            </a:r>
            <a:r>
              <a:rPr lang="fr-FR" dirty="0"/>
              <a:t> </a:t>
            </a:r>
            <a:r>
              <a:rPr lang="fr-FR" dirty="0" err="1"/>
              <a:t>operation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reaching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goals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87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fr-FR" b="1" dirty="0"/>
              <a:t>At </a:t>
            </a:r>
            <a:r>
              <a:rPr lang="fr-FR" b="1" dirty="0" err="1"/>
              <a:t>E</a:t>
            </a:r>
            <a:r>
              <a:rPr lang="fr-FR" b="1" baseline="-25000" dirty="0" err="1"/>
              <a:t>kin</a:t>
            </a:r>
            <a:r>
              <a:rPr lang="fr-FR" b="1" dirty="0"/>
              <a:t> = 2 </a:t>
            </a:r>
            <a:r>
              <a:rPr lang="fr-FR" b="1" dirty="0" err="1"/>
              <a:t>GeV</a:t>
            </a:r>
            <a:r>
              <a:rPr lang="fr-FR" b="1" dirty="0"/>
              <a:t>, the </a:t>
            </a:r>
            <a:r>
              <a:rPr lang="fr-FR" b="1" dirty="0" err="1"/>
              <a:t>bunch</a:t>
            </a:r>
            <a:r>
              <a:rPr lang="fr-FR" b="1" dirty="0"/>
              <a:t> excites impedance </a:t>
            </a:r>
            <a:r>
              <a:rPr lang="fr-FR" b="1" dirty="0" err="1"/>
              <a:t>whose</a:t>
            </a:r>
            <a:r>
              <a:rPr lang="fr-FR" b="1" dirty="0"/>
              <a:t> </a:t>
            </a:r>
            <a:r>
              <a:rPr lang="fr-FR" b="1" dirty="0" err="1"/>
              <a:t>frequencies</a:t>
            </a:r>
            <a:r>
              <a:rPr lang="fr-FR" b="1" dirty="0"/>
              <a:t> </a:t>
            </a:r>
            <a:r>
              <a:rPr lang="fr-FR" b="1" dirty="0" err="1"/>
              <a:t>spans</a:t>
            </a:r>
            <a:r>
              <a:rPr lang="fr-FR" b="1" dirty="0"/>
              <a:t> </a:t>
            </a:r>
            <a:r>
              <a:rPr lang="fr-FR" b="1" dirty="0" err="1"/>
              <a:t>until</a:t>
            </a:r>
            <a:r>
              <a:rPr lang="fr-FR" b="1" dirty="0"/>
              <a:t> </a:t>
            </a:r>
            <a:r>
              <a:rPr lang="fr-FR" b="1" dirty="0" err="1"/>
              <a:t>f</a:t>
            </a:r>
            <a:r>
              <a:rPr lang="fr-FR" b="1" baseline="-25000" dirty="0" err="1"/>
              <a:t>c</a:t>
            </a:r>
            <a:r>
              <a:rPr lang="fr-FR" b="1" baseline="30000" dirty="0" err="1"/>
              <a:t>bunch</a:t>
            </a:r>
            <a:r>
              <a:rPr lang="fr-FR" dirty="0"/>
              <a:t>.</a:t>
            </a:r>
          </a:p>
          <a:p>
            <a:pPr algn="just"/>
            <a:r>
              <a:rPr lang="fr-FR" b="1" dirty="0"/>
              <a:t>TE mode </a:t>
            </a:r>
            <a:r>
              <a:rPr lang="fr-FR" b="1" dirty="0" err="1"/>
              <a:t>travels</a:t>
            </a:r>
            <a:r>
              <a:rPr lang="fr-FR" b="1" dirty="0"/>
              <a:t> </a:t>
            </a:r>
            <a:r>
              <a:rPr lang="fr-FR" b="1" dirty="0" err="1"/>
              <a:t>freely</a:t>
            </a:r>
            <a:r>
              <a:rPr lang="fr-FR" b="1" dirty="0"/>
              <a:t> </a:t>
            </a:r>
            <a:r>
              <a:rPr lang="fr-FR" b="1" dirty="0" err="1"/>
              <a:t>above</a:t>
            </a:r>
            <a:r>
              <a:rPr lang="fr-FR" b="1" dirty="0"/>
              <a:t> the vacuum </a:t>
            </a:r>
            <a:r>
              <a:rPr lang="fr-FR" b="1" dirty="0" err="1"/>
              <a:t>chamber</a:t>
            </a:r>
            <a:r>
              <a:rPr lang="fr-FR" b="1" dirty="0"/>
              <a:t> </a:t>
            </a:r>
            <a:r>
              <a:rPr lang="fr-FR" b="1" dirty="0" err="1"/>
              <a:t>cutoff</a:t>
            </a:r>
            <a:r>
              <a:rPr lang="fr-FR" b="1" dirty="0"/>
              <a:t> </a:t>
            </a:r>
            <a:r>
              <a:rPr lang="fr-FR" b="1" dirty="0" err="1"/>
              <a:t>frequency</a:t>
            </a:r>
            <a:r>
              <a:rPr lang="fr-FR" b="1" dirty="0"/>
              <a:t> </a:t>
            </a:r>
            <a:r>
              <a:rPr lang="fr-FR" b="1" dirty="0" err="1"/>
              <a:t>f</a:t>
            </a:r>
            <a:r>
              <a:rPr lang="fr-FR" b="1" baseline="-25000" dirty="0" err="1"/>
              <a:t>c</a:t>
            </a:r>
            <a:r>
              <a:rPr lang="fr-FR" b="1" baseline="30000" dirty="0" err="1"/>
              <a:t>chamber</a:t>
            </a:r>
            <a:r>
              <a:rPr lang="fr-FR" b="1" dirty="0"/>
              <a:t>, impedance not </a:t>
            </a:r>
            <a:r>
              <a:rPr lang="fr-FR" b="1" dirty="0" err="1"/>
              <a:t>expected</a:t>
            </a:r>
            <a:r>
              <a:rPr lang="fr-FR" b="1" dirty="0"/>
              <a:t> to couple </a:t>
            </a:r>
            <a:r>
              <a:rPr lang="fr-FR" b="1" dirty="0" err="1"/>
              <a:t>with</a:t>
            </a:r>
            <a:r>
              <a:rPr lang="fr-FR" b="1" dirty="0"/>
              <a:t> the </a:t>
            </a:r>
            <a:r>
              <a:rPr lang="fr-FR" b="1" dirty="0" err="1"/>
              <a:t>beam</a:t>
            </a:r>
            <a:r>
              <a:rPr lang="fr-FR" b="1" dirty="0"/>
              <a:t>.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34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FR" sz="1200" dirty="0">
              <a:solidFill>
                <a:srgbClr val="303030"/>
              </a:solidFill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23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FR" sz="1200" dirty="0">
              <a:solidFill>
                <a:srgbClr val="303030"/>
              </a:solidFill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08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5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>
            <a:lvl1pPr>
              <a:defRPr>
                <a:solidFill>
                  <a:srgbClr val="8224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BB6326-0879-4B0A-B48D-06FAE0EA3F2B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123F1A8-23C2-1D20-D208-C8846BEFA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966598" y="6340266"/>
            <a:ext cx="43193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914852-3CAB-453D-83FE-000D24BC7BFE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D1B988-7C7D-1CE9-0368-E744C53E4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966598" y="6340266"/>
            <a:ext cx="43193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CB0362A-CDCB-4972-ABAE-2A4D4A0B486E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21B31EA-3098-D6A8-8F4D-1AD300EF55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966598" y="6340266"/>
            <a:ext cx="43193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0EED5D1-2610-4D11-BA08-B78FFB507A5F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Sebastien Joly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155B08CB-8D9E-1327-0A87-CB856BD77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966598" y="6340266"/>
            <a:ext cx="43193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538192-2710-4A81-864A-F595D63E251F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5B4630B-A138-43FF-BDEE-A98E032DD03C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17951EF-F201-42E0-8C3C-85586D50F9FA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04D09D8-CA7A-4323-A3AB-859F38F386E4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CA20AB-D8DF-9A50-1E5F-56C047B4567D}"/>
              </a:ext>
            </a:extLst>
          </p:cNvPr>
          <p:cNvSpPr/>
          <p:nvPr userDrawn="1"/>
        </p:nvSpPr>
        <p:spPr>
          <a:xfrm>
            <a:off x="0" y="6317719"/>
            <a:ext cx="12192000" cy="540000"/>
          </a:xfrm>
          <a:prstGeom prst="rect">
            <a:avLst/>
          </a:prstGeom>
          <a:solidFill>
            <a:srgbClr val="822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>
                <a:solidFill>
                  <a:srgbClr val="8224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971F-96B8-4930-84F3-A2CED969B763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52005EB-28A7-BF6F-4A7A-E58071BD5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401840" y="6352117"/>
            <a:ext cx="402957" cy="468000"/>
          </a:xfrm>
          <a:prstGeom prst="rect">
            <a:avLst/>
          </a:prstGeom>
        </p:spPr>
      </p:pic>
      <p:pic>
        <p:nvPicPr>
          <p:cNvPr id="11" name="Image 10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5BE5C5CB-C18C-C948-527E-C7E36B3E80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4676" y="635085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5ED0D7-F31F-FA35-88AE-6531FDB29C57}"/>
              </a:ext>
            </a:extLst>
          </p:cNvPr>
          <p:cNvSpPr/>
          <p:nvPr userDrawn="1"/>
        </p:nvSpPr>
        <p:spPr>
          <a:xfrm>
            <a:off x="0" y="6317719"/>
            <a:ext cx="12192000" cy="540000"/>
          </a:xfrm>
          <a:prstGeom prst="rect">
            <a:avLst/>
          </a:prstGeom>
          <a:solidFill>
            <a:srgbClr val="822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224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694C-63F7-4374-BD31-C958768CD121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209BA53-7263-9976-5A86-F507F873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401840" y="6352117"/>
            <a:ext cx="402957" cy="468000"/>
          </a:xfrm>
          <a:prstGeom prst="rect">
            <a:avLst/>
          </a:prstGeom>
        </p:spPr>
      </p:pic>
      <p:pic>
        <p:nvPicPr>
          <p:cNvPr id="10" name="Image 9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444964BE-918B-F7D8-570D-131430F20A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4676" y="635085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15573-A5B0-4B08-86E8-EAEC8B7F2E6D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Sebastien Joly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DC973F-C71F-E3B1-90AF-0477DC0ED0FD}"/>
              </a:ext>
            </a:extLst>
          </p:cNvPr>
          <p:cNvSpPr/>
          <p:nvPr userDrawn="1"/>
        </p:nvSpPr>
        <p:spPr>
          <a:xfrm>
            <a:off x="0" y="6317719"/>
            <a:ext cx="12192000" cy="540000"/>
          </a:xfrm>
          <a:prstGeom prst="rect">
            <a:avLst/>
          </a:prstGeom>
          <a:solidFill>
            <a:srgbClr val="822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D72C-83F8-42A5-86E3-62DFFA3BC950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91BE28-854D-B0DE-A9A1-15AF47F91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401840" y="6352117"/>
            <a:ext cx="402957" cy="468000"/>
          </a:xfrm>
          <a:prstGeom prst="rect">
            <a:avLst/>
          </a:prstGeom>
        </p:spPr>
      </p:pic>
      <p:pic>
        <p:nvPicPr>
          <p:cNvPr id="9" name="Image 8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F73256D-88C5-0589-5E53-EEA977AAC4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4676" y="635085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46C14BD-E98D-6EB0-59AE-5C45D2BEE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375760"/>
            <a:ext cx="8343900" cy="346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91104" y="2048262"/>
            <a:ext cx="2121396" cy="212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9C76A6-48D9-08C1-0A3D-2F44FC7DB938}"/>
              </a:ext>
            </a:extLst>
          </p:cNvPr>
          <p:cNvSpPr/>
          <p:nvPr userDrawn="1"/>
        </p:nvSpPr>
        <p:spPr>
          <a:xfrm>
            <a:off x="0" y="6317719"/>
            <a:ext cx="12192000" cy="540000"/>
          </a:xfrm>
          <a:prstGeom prst="rect">
            <a:avLst/>
          </a:prstGeom>
          <a:solidFill>
            <a:srgbClr val="822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720000"/>
            <a:ext cx="11040000" cy="52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9E3D-EA4C-744C-9118-12E58C2A08B3}" type="datetime1">
              <a:rPr lang="de-CH" smtClean="0"/>
              <a:t>28.01.2024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Beam Instabilities III - Giovanni Rumolo and Kevin Li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AA69-EDB9-4143-818B-2B18FE6932EA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D64619E2-9706-0A6F-0615-4416B13DD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22433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49F2FF-08F3-6611-61AB-D2F6C5FC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401840" y="6352117"/>
            <a:ext cx="402957" cy="468000"/>
          </a:xfrm>
          <a:prstGeom prst="rect">
            <a:avLst/>
          </a:prstGeom>
        </p:spPr>
      </p:pic>
      <p:pic>
        <p:nvPicPr>
          <p:cNvPr id="11" name="Image 10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74B15273-F7EA-5230-0176-9AA8591598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4676" y="635085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rgbClr val="82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A61095A-87FA-11FA-10F1-10507061A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06" r="606"/>
          <a:stretch/>
        </p:blipFill>
        <p:spPr>
          <a:xfrm>
            <a:off x="8494294" y="883241"/>
            <a:ext cx="2127183" cy="21532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76268C-6829-4D53-7A5E-3F1C141C8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486" r="-283"/>
          <a:stretch/>
        </p:blipFill>
        <p:spPr>
          <a:xfrm>
            <a:off x="1001486" y="984125"/>
            <a:ext cx="6564085" cy="195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F1BC64-216B-D368-348B-240E1E36A652}"/>
              </a:ext>
            </a:extLst>
          </p:cNvPr>
          <p:cNvSpPr/>
          <p:nvPr userDrawn="1"/>
        </p:nvSpPr>
        <p:spPr>
          <a:xfrm>
            <a:off x="0" y="6317719"/>
            <a:ext cx="12192000" cy="540000"/>
          </a:xfrm>
          <a:prstGeom prst="rect">
            <a:avLst/>
          </a:prstGeom>
          <a:solidFill>
            <a:srgbClr val="822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224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1B789BFE-A32D-F2BC-D90B-826625433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401840" y="6352117"/>
            <a:ext cx="402957" cy="46800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55DC71-356C-8DB3-C490-73BA7E2E8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3A49-46D6-4AB4-97A1-A8957B71850D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9F515-BBC6-226E-39D1-87D6E1AF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Sebastien Joly | Presentation Title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7A607D-D150-1A4F-D6DF-0A1B728F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0" name="Image 9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5E2D5CCE-9DDD-5504-95A1-BF6A1DF5A8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4676" y="635085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1ECBB2-87B3-C4C3-C488-FBAB534D547E}"/>
              </a:ext>
            </a:extLst>
          </p:cNvPr>
          <p:cNvSpPr/>
          <p:nvPr userDrawn="1"/>
        </p:nvSpPr>
        <p:spPr>
          <a:xfrm>
            <a:off x="0" y="6317719"/>
            <a:ext cx="12192000" cy="540000"/>
          </a:xfrm>
          <a:prstGeom prst="rect">
            <a:avLst/>
          </a:prstGeom>
          <a:solidFill>
            <a:srgbClr val="822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224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Sebastien Joly |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729229C7-3AF9-4BA9-94CF-613726360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>
            <a:lvl1pPr>
              <a:defRPr/>
            </a:lvl1pPr>
          </a:lstStyle>
          <a:p>
            <a:fld id="{1353BE10-2392-43B8-AE44-0C087A52C5E7}" type="datetime1">
              <a:rPr lang="fr-FR" smtClean="0"/>
              <a:t>28/01/2024</a:t>
            </a:fld>
            <a:endParaRPr lang="en-US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53FE5EE-82D8-2094-BE52-2DAC58375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401840" y="6352117"/>
            <a:ext cx="402957" cy="468000"/>
          </a:xfrm>
          <a:prstGeom prst="rect">
            <a:avLst/>
          </a:prstGeom>
        </p:spPr>
      </p:pic>
      <p:pic>
        <p:nvPicPr>
          <p:cNvPr id="9" name="Image 8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0C412BEF-6D84-5FA1-33A5-3CC235FC85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4676" y="635085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224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30017F50-B8FF-4F6C-84C1-0067B7C8A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>
            <a:lvl1pPr>
              <a:defRPr/>
            </a:lvl1pPr>
          </a:lstStyle>
          <a:p>
            <a:fld id="{E679B2F9-130D-441B-BBE4-0E09629B0062}" type="datetime1">
              <a:rPr lang="fr-FR" smtClean="0"/>
              <a:t>28/01/2024</a:t>
            </a:fld>
            <a:endParaRPr lang="en-US" dirty="0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FD6C5B3D-D0CC-6ED3-8E75-F8BDB9AEE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966598" y="6340266"/>
            <a:ext cx="43193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8529-DA3F-4EC4-8585-CA0240794BBD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26C89574-1B22-AB37-D78D-A6C788BD8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966598" y="6340266"/>
            <a:ext cx="43193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85704D-A50C-FA08-AE43-00533B14A206}"/>
              </a:ext>
            </a:extLst>
          </p:cNvPr>
          <p:cNvSpPr/>
          <p:nvPr userDrawn="1"/>
        </p:nvSpPr>
        <p:spPr>
          <a:xfrm>
            <a:off x="0" y="6317719"/>
            <a:ext cx="12192000" cy="540000"/>
          </a:xfrm>
          <a:prstGeom prst="rect">
            <a:avLst/>
          </a:prstGeom>
          <a:solidFill>
            <a:srgbClr val="822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224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4833-2AF1-43F8-996B-FA22BA0F9826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D85C359F-B4E4-70CE-48DD-FA7A9D514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401840" y="6352117"/>
            <a:ext cx="402957" cy="468000"/>
          </a:xfrm>
          <a:prstGeom prst="rect">
            <a:avLst/>
          </a:prstGeom>
        </p:spPr>
      </p:pic>
      <p:pic>
        <p:nvPicPr>
          <p:cNvPr id="12" name="Image 11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06B9AFAF-D6F2-82FB-7334-8A1D52BE0F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4676" y="635085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E5EA15-4D0F-5533-F9CF-0A0D46A9C24A}"/>
              </a:ext>
            </a:extLst>
          </p:cNvPr>
          <p:cNvSpPr/>
          <p:nvPr userDrawn="1"/>
        </p:nvSpPr>
        <p:spPr>
          <a:xfrm>
            <a:off x="0" y="6317719"/>
            <a:ext cx="12192000" cy="540000"/>
          </a:xfrm>
          <a:prstGeom prst="rect">
            <a:avLst/>
          </a:prstGeom>
          <a:solidFill>
            <a:srgbClr val="822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>
            <a:lvl1pPr>
              <a:defRPr>
                <a:solidFill>
                  <a:srgbClr val="8224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5E4F-570C-40D7-AEB4-36E7137E1682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Sebastien Joly | 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453D3C-A3DD-B90A-5F44-23F23A478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11" t="20377" r="70585" b="19784"/>
          <a:stretch/>
        </p:blipFill>
        <p:spPr>
          <a:xfrm>
            <a:off x="401840" y="6352117"/>
            <a:ext cx="402957" cy="468000"/>
          </a:xfrm>
          <a:prstGeom prst="rect">
            <a:avLst/>
          </a:prstGeom>
        </p:spPr>
      </p:pic>
      <p:pic>
        <p:nvPicPr>
          <p:cNvPr id="14" name="Image 13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AB44277F-DA52-0088-21BE-67F6E54535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4676" y="635085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FB393A49-46D6-4AB4-97A1-A8957B71850D}" type="datetime1">
              <a:rPr lang="fr-FR" smtClean="0"/>
              <a:t>28/01/2024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Sebastien Joly |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75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COMPLETE/PyHEADTAIL" TargetMode="External"/><Relationship Id="rId2" Type="http://schemas.microsoft.com/office/2018/10/relationships/comments" Target="../comments/modernComment_80A_9BDE762B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mpedance.web.cern.ch/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D_68D33F2E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2.kek.jp/accl/legacy/seminar/file/PyHEADTAIL_PyECLOUD_2.pdf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microsoft.com/office/2018/10/relationships/comments" Target="../comments/modernComment_7FF_1EA655DC.xm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70.png"/><Relationship Id="rId4" Type="http://schemas.openxmlformats.org/officeDocument/2006/relationships/image" Target="../media/image35.png"/><Relationship Id="rId9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microsoft.com/office/2018/10/relationships/comments" Target="../comments/modernComment_80D_E03CF7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lconf.web.cern.ch/IPAC2012/papers/WEPPR074.pdf?n=IPAC2012/papers/WEPPR074.pdf" TargetMode="External"/><Relationship Id="rId3" Type="http://schemas.openxmlformats.org/officeDocument/2006/relationships/image" Target="../media/image270.png"/><Relationship Id="rId7" Type="http://schemas.openxmlformats.org/officeDocument/2006/relationships/hyperlink" Target="https://ab-abp-rlc-impedance.web.cern.ch/Literature/science-nassibian&amp;sacherer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76553/contributions/1438524/attachments/229243/320745/MJUCHNO_PS_magnet_model.pdf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ndico.cern.ch/event/1126689/contributions/5068652/attachments/2542035/4376770/Recap_Intro_HS_2022.pdf" TargetMode="Externa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hub.com/PyCOMPLETE/PyHEADTAI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hyperlink" Target="https://indico.cern.ch/event/1126689/contributions/5068895/attachments/2546263/4384831/Sevrier_Transverse_v01.pdf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110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6" y="3722785"/>
            <a:ext cx="11784014" cy="1200092"/>
          </a:xfrm>
        </p:spPr>
        <p:txBody>
          <a:bodyPr/>
          <a:lstStyle/>
          <a:p>
            <a:r>
              <a:rPr lang="en-US" sz="3200" b="0" dirty="0"/>
              <a:t>PhD Defense</a:t>
            </a:r>
            <a:br>
              <a:rPr lang="en-US" sz="4000" dirty="0"/>
            </a:br>
            <a:br>
              <a:rPr lang="en-US" sz="1000" dirty="0"/>
            </a:br>
            <a:r>
              <a:rPr lang="en-US" sz="3800" dirty="0"/>
              <a:t>PS Impedance Model and Related Beam Stability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6" y="5935437"/>
            <a:ext cx="11376026" cy="803787"/>
          </a:xfrm>
        </p:spPr>
        <p:txBody>
          <a:bodyPr/>
          <a:lstStyle/>
          <a:p>
            <a:pPr algn="l"/>
            <a:endParaRPr lang="en-US" sz="1800" dirty="0"/>
          </a:p>
          <a:p>
            <a:pPr algn="l"/>
            <a:r>
              <a:rPr lang="en-US" sz="1800" dirty="0"/>
              <a:t>31/01/2024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DACC39-5309-4911-9ADB-BD7942A9207A}"/>
              </a:ext>
            </a:extLst>
          </p:cNvPr>
          <p:cNvSpPr txBox="1"/>
          <p:nvPr/>
        </p:nvSpPr>
        <p:spPr>
          <a:xfrm>
            <a:off x="407986" y="4844558"/>
            <a:ext cx="11165840" cy="1420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</a:rPr>
              <a:t>Sébastien Joly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University supervisor : Mauro Migliorati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CERN supervisors : Nicolas Mounet and Benoit Salvant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D5C722-AF78-32F6-49AE-2BE2AF84E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86" r="-283"/>
          <a:stretch/>
        </p:blipFill>
        <p:spPr>
          <a:xfrm>
            <a:off x="1001486" y="984125"/>
            <a:ext cx="6564085" cy="195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B5481F7-07D1-6E9C-714E-BA0E64910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Goal of an impedance model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E6F486-11D4-A273-3882-179E85D3D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A3B05B-94AB-503B-4A48-F327DEEC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Espace réservé du contenu 8">
            <a:extLst>
              <a:ext uri="{FF2B5EF4-FFF2-40B4-BE49-F238E27FC236}">
                <a16:creationId xmlns:a16="http://schemas.microsoft.com/office/drawing/2014/main" id="{46CB4710-C7B4-17D3-AAD7-D14954A81278}"/>
              </a:ext>
            </a:extLst>
          </p:cNvPr>
          <p:cNvSpPr txBox="1">
            <a:spLocks/>
          </p:cNvSpPr>
          <p:nvPr/>
        </p:nvSpPr>
        <p:spPr>
          <a:xfrm>
            <a:off x="206027" y="2962102"/>
            <a:ext cx="1757012" cy="850689"/>
          </a:xfrm>
          <a:prstGeom prst="rect">
            <a:avLst/>
          </a:prstGeom>
          <a:solidFill>
            <a:srgbClr val="8BE379"/>
          </a:solidFill>
          <a:ln w="38100">
            <a:solidFill>
              <a:srgbClr val="00B050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err="1"/>
              <a:t>Optics</a:t>
            </a:r>
            <a:r>
              <a:rPr lang="fr-FR" dirty="0"/>
              <a:t> model (Beta </a:t>
            </a:r>
            <a:r>
              <a:rPr lang="fr-FR" dirty="0" err="1"/>
              <a:t>functions</a:t>
            </a:r>
            <a:r>
              <a:rPr lang="fr-FR" dirty="0"/>
              <a:t>) </a:t>
            </a:r>
            <a:endParaRPr lang="en-US" dirty="0"/>
          </a:p>
        </p:txBody>
      </p:sp>
      <p:sp>
        <p:nvSpPr>
          <p:cNvPr id="11" name="Espace réservé du contenu 8">
            <a:extLst>
              <a:ext uri="{FF2B5EF4-FFF2-40B4-BE49-F238E27FC236}">
                <a16:creationId xmlns:a16="http://schemas.microsoft.com/office/drawing/2014/main" id="{E1661A52-2650-B05F-79A0-A0587A1C1CFC}"/>
              </a:ext>
            </a:extLst>
          </p:cNvPr>
          <p:cNvSpPr txBox="1">
            <a:spLocks/>
          </p:cNvSpPr>
          <p:nvPr/>
        </p:nvSpPr>
        <p:spPr>
          <a:xfrm>
            <a:off x="2941853" y="2921999"/>
            <a:ext cx="2833052" cy="9607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PS transverse impedance model</a:t>
            </a:r>
            <a:endParaRPr lang="en-US" dirty="0"/>
          </a:p>
        </p:txBody>
      </p:sp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28191D21-9FF4-74AD-758F-ED91FCF01222}"/>
              </a:ext>
            </a:extLst>
          </p:cNvPr>
          <p:cNvSpPr txBox="1">
            <a:spLocks/>
          </p:cNvSpPr>
          <p:nvPr/>
        </p:nvSpPr>
        <p:spPr>
          <a:xfrm>
            <a:off x="7969589" y="2921999"/>
            <a:ext cx="2833052" cy="9607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dirty="0"/>
              <a:t>PyHEADTAIL</a:t>
            </a:r>
            <a:r>
              <a:rPr lang="fr-FR" baseline="30000" dirty="0"/>
              <a:t>[1]</a:t>
            </a:r>
            <a:r>
              <a:rPr lang="fr-FR" dirty="0"/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(</a:t>
            </a:r>
            <a:r>
              <a:rPr lang="fr-FR" dirty="0" err="1"/>
              <a:t>macroparticle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code)</a:t>
            </a:r>
            <a:endParaRPr lang="en-US" dirty="0"/>
          </a:p>
        </p:txBody>
      </p:sp>
      <p:sp>
        <p:nvSpPr>
          <p:cNvPr id="15" name="Espace réservé du contenu 8">
            <a:extLst>
              <a:ext uri="{FF2B5EF4-FFF2-40B4-BE49-F238E27FC236}">
                <a16:creationId xmlns:a16="http://schemas.microsoft.com/office/drawing/2014/main" id="{4E9F6EC2-C996-B44E-AC58-D9A95C3418A2}"/>
              </a:ext>
            </a:extLst>
          </p:cNvPr>
          <p:cNvSpPr txBox="1">
            <a:spLocks/>
          </p:cNvSpPr>
          <p:nvPr/>
        </p:nvSpPr>
        <p:spPr>
          <a:xfrm>
            <a:off x="3107221" y="4481747"/>
            <a:ext cx="2502317" cy="720000"/>
          </a:xfrm>
          <a:prstGeom prst="rect">
            <a:avLst/>
          </a:prstGeom>
          <a:solidFill>
            <a:srgbClr val="8BE379"/>
          </a:solidFill>
          <a:ln w="38100">
            <a:solidFill>
              <a:srgbClr val="00B050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Impedance sources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(</a:t>
            </a:r>
            <a:r>
              <a:rPr lang="fr-FR" dirty="0" err="1"/>
              <a:t>analytical</a:t>
            </a:r>
            <a:r>
              <a:rPr lang="fr-FR" dirty="0"/>
              <a:t>) </a:t>
            </a:r>
            <a:endParaRPr lang="en-US" dirty="0"/>
          </a:p>
        </p:txBody>
      </p:sp>
      <p:sp>
        <p:nvSpPr>
          <p:cNvPr id="16" name="Espace réservé du contenu 8">
            <a:extLst>
              <a:ext uri="{FF2B5EF4-FFF2-40B4-BE49-F238E27FC236}">
                <a16:creationId xmlns:a16="http://schemas.microsoft.com/office/drawing/2014/main" id="{65EB70C9-F0B2-9D41-E4A1-DF3E03AAA943}"/>
              </a:ext>
            </a:extLst>
          </p:cNvPr>
          <p:cNvSpPr txBox="1">
            <a:spLocks/>
          </p:cNvSpPr>
          <p:nvPr/>
        </p:nvSpPr>
        <p:spPr>
          <a:xfrm>
            <a:off x="3081559" y="1523809"/>
            <a:ext cx="2553641" cy="720000"/>
          </a:xfrm>
          <a:prstGeom prst="rect">
            <a:avLst/>
          </a:prstGeom>
          <a:solidFill>
            <a:srgbClr val="8BE379"/>
          </a:solidFill>
          <a:ln w="38100">
            <a:solidFill>
              <a:srgbClr val="00B050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Impedance sources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(simulations) </a:t>
            </a:r>
            <a:endParaRPr lang="en-US" dirty="0"/>
          </a:p>
        </p:txBody>
      </p:sp>
      <p:sp>
        <p:nvSpPr>
          <p:cNvPr id="17" name="Espace réservé du contenu 8">
            <a:extLst>
              <a:ext uri="{FF2B5EF4-FFF2-40B4-BE49-F238E27FC236}">
                <a16:creationId xmlns:a16="http://schemas.microsoft.com/office/drawing/2014/main" id="{E521541E-85C4-A589-7ED1-AE3F27768385}"/>
              </a:ext>
            </a:extLst>
          </p:cNvPr>
          <p:cNvSpPr txBox="1">
            <a:spLocks/>
          </p:cNvSpPr>
          <p:nvPr/>
        </p:nvSpPr>
        <p:spPr>
          <a:xfrm>
            <a:off x="9598652" y="1528595"/>
            <a:ext cx="2300188" cy="602009"/>
          </a:xfrm>
          <a:prstGeom prst="rect">
            <a:avLst/>
          </a:prstGeom>
          <a:solidFill>
            <a:srgbClr val="8BE379"/>
          </a:solidFill>
          <a:ln w="38100">
            <a:solidFill>
              <a:srgbClr val="00B050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Synchrotron and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parameters</a:t>
            </a:r>
            <a:endParaRPr lang="en-US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6F02432-C7A0-A447-6301-19BFA2DCAB5F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1963039" y="3387447"/>
            <a:ext cx="978814" cy="14942"/>
          </a:xfrm>
          <a:prstGeom prst="straightConnector1">
            <a:avLst/>
          </a:prstGeom>
          <a:ln w="38100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6ACCCC57-BE1D-30B7-C91B-5D8DD4765500}"/>
              </a:ext>
            </a:extLst>
          </p:cNvPr>
          <p:cNvSpPr txBox="1"/>
          <p:nvPr/>
        </p:nvSpPr>
        <p:spPr>
          <a:xfrm>
            <a:off x="1701853" y="2544875"/>
            <a:ext cx="1494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Beta </a:t>
            </a:r>
            <a:r>
              <a:rPr lang="fr-FR" dirty="0" err="1">
                <a:solidFill>
                  <a:schemeClr val="tx2"/>
                </a:solidFill>
              </a:rPr>
              <a:t>function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weighting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0DCDF7B-50EF-881C-1D5D-BD0DF6A8AD50}"/>
              </a:ext>
            </a:extLst>
          </p:cNvPr>
          <p:cNvCxnSpPr>
            <a:cxnSpLocks/>
            <a:stCxn id="11" idx="3"/>
            <a:endCxn id="30" idx="1"/>
          </p:cNvCxnSpPr>
          <p:nvPr/>
        </p:nvCxnSpPr>
        <p:spPr>
          <a:xfrm flipV="1">
            <a:off x="5774905" y="1829600"/>
            <a:ext cx="1026950" cy="1572789"/>
          </a:xfrm>
          <a:prstGeom prst="straightConnector1">
            <a:avLst/>
          </a:prstGeom>
          <a:ln w="38100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u contenu 8">
            <a:extLst>
              <a:ext uri="{FF2B5EF4-FFF2-40B4-BE49-F238E27FC236}">
                <a16:creationId xmlns:a16="http://schemas.microsoft.com/office/drawing/2014/main" id="{25832F41-FB1D-D857-80EE-5AB5B75821EA}"/>
              </a:ext>
            </a:extLst>
          </p:cNvPr>
          <p:cNvSpPr txBox="1">
            <a:spLocks/>
          </p:cNvSpPr>
          <p:nvPr/>
        </p:nvSpPr>
        <p:spPr>
          <a:xfrm>
            <a:off x="6801855" y="1528595"/>
            <a:ext cx="2390271" cy="602009"/>
          </a:xfrm>
          <a:prstGeom prst="rect">
            <a:avLst/>
          </a:prstGeom>
          <a:solidFill>
            <a:srgbClr val="8BE379"/>
          </a:solidFill>
          <a:ln w="38100">
            <a:solidFill>
              <a:srgbClr val="00B050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Impedance model/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Wake model</a:t>
            </a:r>
            <a:endParaRPr lang="en-US" dirty="0"/>
          </a:p>
        </p:txBody>
      </p:sp>
      <p:sp>
        <p:nvSpPr>
          <p:cNvPr id="32" name="Espace réservé du contenu 8">
            <a:extLst>
              <a:ext uri="{FF2B5EF4-FFF2-40B4-BE49-F238E27FC236}">
                <a16:creationId xmlns:a16="http://schemas.microsoft.com/office/drawing/2014/main" id="{6D5FC4AD-DCCA-1CA0-0FBB-D1044D7DDF38}"/>
              </a:ext>
            </a:extLst>
          </p:cNvPr>
          <p:cNvSpPr txBox="1">
            <a:spLocks/>
          </p:cNvSpPr>
          <p:nvPr/>
        </p:nvSpPr>
        <p:spPr>
          <a:xfrm>
            <a:off x="8189909" y="4325708"/>
            <a:ext cx="2392411" cy="3120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dirty="0" err="1"/>
              <a:t>Turn</a:t>
            </a:r>
            <a:r>
              <a:rPr lang="fr-FR" dirty="0"/>
              <a:t>-by-</a:t>
            </a:r>
            <a:r>
              <a:rPr lang="fr-FR" dirty="0" err="1"/>
              <a:t>turn</a:t>
            </a:r>
            <a:r>
              <a:rPr lang="fr-FR" dirty="0"/>
              <a:t> data</a:t>
            </a:r>
            <a:endParaRPr lang="en-US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090BCA0-7478-E25C-98B1-B10FBC9F6A67}"/>
              </a:ext>
            </a:extLst>
          </p:cNvPr>
          <p:cNvCxnSpPr>
            <a:cxnSpLocks/>
            <a:stCxn id="17" idx="2"/>
            <a:endCxn id="12" idx="0"/>
          </p:cNvCxnSpPr>
          <p:nvPr/>
        </p:nvCxnSpPr>
        <p:spPr>
          <a:xfrm flipH="1">
            <a:off x="9386115" y="2130604"/>
            <a:ext cx="1362631" cy="791395"/>
          </a:xfrm>
          <a:prstGeom prst="straightConnector1">
            <a:avLst/>
          </a:prstGeom>
          <a:ln w="38100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408BE5A-F028-67BA-F3B8-1E91C36909C0}"/>
              </a:ext>
            </a:extLst>
          </p:cNvPr>
          <p:cNvCxnSpPr>
            <a:cxnSpLocks/>
            <a:stCxn id="30" idx="2"/>
            <a:endCxn id="12" idx="0"/>
          </p:cNvCxnSpPr>
          <p:nvPr/>
        </p:nvCxnSpPr>
        <p:spPr>
          <a:xfrm>
            <a:off x="7996991" y="2130604"/>
            <a:ext cx="1389124" cy="791395"/>
          </a:xfrm>
          <a:prstGeom prst="straightConnector1">
            <a:avLst/>
          </a:prstGeom>
          <a:ln w="38100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356DB1E-AEEC-EBFE-0A75-203C5EE6C761}"/>
              </a:ext>
            </a:extLst>
          </p:cNvPr>
          <p:cNvCxnSpPr>
            <a:cxnSpLocks/>
            <a:stCxn id="16" idx="2"/>
            <a:endCxn id="11" idx="0"/>
          </p:cNvCxnSpPr>
          <p:nvPr/>
        </p:nvCxnSpPr>
        <p:spPr>
          <a:xfrm flipH="1">
            <a:off x="4358379" y="2243809"/>
            <a:ext cx="1" cy="678190"/>
          </a:xfrm>
          <a:prstGeom prst="straightConnector1">
            <a:avLst/>
          </a:prstGeom>
          <a:ln w="38100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C136D54C-D615-6354-CD74-1A60E419D209}"/>
              </a:ext>
            </a:extLst>
          </p:cNvPr>
          <p:cNvCxnSpPr>
            <a:cxnSpLocks/>
            <a:stCxn id="12" idx="2"/>
            <a:endCxn id="32" idx="0"/>
          </p:cNvCxnSpPr>
          <p:nvPr/>
        </p:nvCxnSpPr>
        <p:spPr>
          <a:xfrm>
            <a:off x="9386115" y="3882779"/>
            <a:ext cx="0" cy="442929"/>
          </a:xfrm>
          <a:prstGeom prst="straightConnector1">
            <a:avLst/>
          </a:prstGeom>
          <a:ln w="38100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1E5AFE9-8BCB-4595-18A4-5697D1DA599C}"/>
              </a:ext>
            </a:extLst>
          </p:cNvPr>
          <p:cNvCxnSpPr>
            <a:cxnSpLocks/>
            <a:stCxn id="15" idx="0"/>
            <a:endCxn id="11" idx="2"/>
          </p:cNvCxnSpPr>
          <p:nvPr/>
        </p:nvCxnSpPr>
        <p:spPr>
          <a:xfrm flipH="1" flipV="1">
            <a:off x="4358379" y="3882779"/>
            <a:ext cx="1" cy="598968"/>
          </a:xfrm>
          <a:prstGeom prst="straightConnector1">
            <a:avLst/>
          </a:prstGeom>
          <a:ln w="38100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space réservé du contenu 8">
            <a:extLst>
              <a:ext uri="{FF2B5EF4-FFF2-40B4-BE49-F238E27FC236}">
                <a16:creationId xmlns:a16="http://schemas.microsoft.com/office/drawing/2014/main" id="{8B8615AB-7C6F-0BEB-6289-6B7D14D7B1E9}"/>
              </a:ext>
            </a:extLst>
          </p:cNvPr>
          <p:cNvSpPr txBox="1">
            <a:spLocks/>
          </p:cNvSpPr>
          <p:nvPr/>
        </p:nvSpPr>
        <p:spPr>
          <a:xfrm>
            <a:off x="9396390" y="5341029"/>
            <a:ext cx="2163552" cy="6020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dirty="0" err="1"/>
              <a:t>Instability</a:t>
            </a:r>
            <a:r>
              <a:rPr lang="fr-FR" dirty="0"/>
              <a:t> </a:t>
            </a:r>
            <a:r>
              <a:rPr lang="fr-FR" dirty="0" err="1"/>
              <a:t>growth</a:t>
            </a:r>
            <a:r>
              <a:rPr lang="fr-FR" dirty="0"/>
              <a:t> rate</a:t>
            </a:r>
            <a:endParaRPr lang="en-US" dirty="0"/>
          </a:p>
        </p:txBody>
      </p:sp>
      <p:sp>
        <p:nvSpPr>
          <p:cNvPr id="56" name="Espace réservé du contenu 8">
            <a:extLst>
              <a:ext uri="{FF2B5EF4-FFF2-40B4-BE49-F238E27FC236}">
                <a16:creationId xmlns:a16="http://schemas.microsoft.com/office/drawing/2014/main" id="{94162E97-3858-1063-1BCD-D4D842668415}"/>
              </a:ext>
            </a:extLst>
          </p:cNvPr>
          <p:cNvSpPr txBox="1">
            <a:spLocks/>
          </p:cNvSpPr>
          <p:nvPr/>
        </p:nvSpPr>
        <p:spPr>
          <a:xfrm>
            <a:off x="7295543" y="5462843"/>
            <a:ext cx="1492977" cy="2770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dirty="0"/>
              <a:t>Tune shift</a:t>
            </a:r>
            <a:endParaRPr lang="en-US" dirty="0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834FE47-1C3C-68FE-C5C7-59A8945C6276}"/>
              </a:ext>
            </a:extLst>
          </p:cNvPr>
          <p:cNvCxnSpPr>
            <a:cxnSpLocks/>
            <a:stCxn id="32" idx="2"/>
            <a:endCxn id="54" idx="0"/>
          </p:cNvCxnSpPr>
          <p:nvPr/>
        </p:nvCxnSpPr>
        <p:spPr>
          <a:xfrm>
            <a:off x="9386115" y="4637785"/>
            <a:ext cx="1092051" cy="703244"/>
          </a:xfrm>
          <a:prstGeom prst="straightConnector1">
            <a:avLst/>
          </a:prstGeom>
          <a:ln w="38100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E3E64091-2005-0698-4295-07AC91577C18}"/>
              </a:ext>
            </a:extLst>
          </p:cNvPr>
          <p:cNvCxnSpPr>
            <a:cxnSpLocks/>
            <a:stCxn id="32" idx="2"/>
            <a:endCxn id="56" idx="0"/>
          </p:cNvCxnSpPr>
          <p:nvPr/>
        </p:nvCxnSpPr>
        <p:spPr>
          <a:xfrm flipH="1">
            <a:off x="8042032" y="4637785"/>
            <a:ext cx="1344083" cy="825058"/>
          </a:xfrm>
          <a:prstGeom prst="straightConnector1">
            <a:avLst/>
          </a:prstGeom>
          <a:ln w="38100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oneTexte 74">
            <a:extLst>
              <a:ext uri="{FF2B5EF4-FFF2-40B4-BE49-F238E27FC236}">
                <a16:creationId xmlns:a16="http://schemas.microsoft.com/office/drawing/2014/main" id="{328D29B3-1032-6860-AF56-61777442E50A}"/>
              </a:ext>
            </a:extLst>
          </p:cNvPr>
          <p:cNvSpPr txBox="1"/>
          <p:nvPr/>
        </p:nvSpPr>
        <p:spPr>
          <a:xfrm>
            <a:off x="7153977" y="4702026"/>
            <a:ext cx="1494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Spectral </a:t>
            </a:r>
            <a:r>
              <a:rPr lang="fr-FR" dirty="0" err="1">
                <a:solidFill>
                  <a:schemeClr val="tx2"/>
                </a:solidFill>
              </a:rPr>
              <a:t>analysis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1DB9B567-CA6D-6719-88A0-C8949B00845E}"/>
              </a:ext>
            </a:extLst>
          </p:cNvPr>
          <p:cNvSpPr txBox="1"/>
          <p:nvPr/>
        </p:nvSpPr>
        <p:spPr>
          <a:xfrm>
            <a:off x="9909252" y="4700293"/>
            <a:ext cx="124761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 err="1">
                <a:solidFill>
                  <a:schemeClr val="tx2"/>
                </a:solidFill>
              </a:rPr>
              <a:t>Exponential</a:t>
            </a:r>
            <a:r>
              <a:rPr lang="fr-FR" dirty="0">
                <a:solidFill>
                  <a:schemeClr val="tx2"/>
                </a:solidFill>
              </a:rPr>
              <a:t> fit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FECBC9-E273-B07A-A51E-9D180A4F870C}"/>
              </a:ext>
            </a:extLst>
          </p:cNvPr>
          <p:cNvSpPr txBox="1"/>
          <p:nvPr/>
        </p:nvSpPr>
        <p:spPr>
          <a:xfrm>
            <a:off x="139700" y="6043796"/>
            <a:ext cx="116532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aseline="30000" dirty="0">
                <a:latin typeface="Courier New" panose="02070309020205020404" pitchFamily="49" charset="0"/>
              </a:rPr>
              <a:t>[1]</a:t>
            </a:r>
            <a:r>
              <a:rPr lang="en-US" sz="1600" dirty="0">
                <a:latin typeface="Courier New" panose="02070309020205020404" pitchFamily="49" charset="0"/>
                <a:hlinkClick r:id="rId3"/>
              </a:rPr>
              <a:t>PyHEADTAIL</a:t>
            </a:r>
            <a:endParaRPr lang="en-US" sz="1600" baseline="30000" dirty="0"/>
          </a:p>
        </p:txBody>
      </p:sp>
      <p:sp>
        <p:nvSpPr>
          <p:cNvPr id="27" name="Espace réservé de la date 5">
            <a:extLst>
              <a:ext uri="{FF2B5EF4-FFF2-40B4-BE49-F238E27FC236}">
                <a16:creationId xmlns:a16="http://schemas.microsoft.com/office/drawing/2014/main" id="{9DAD0049-FCE9-416A-9CA9-24BD7AE6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04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7" grpId="0" animBg="1"/>
      <p:bldP spid="20" grpId="0"/>
      <p:bldP spid="30" grpId="0" animBg="1"/>
      <p:bldP spid="32" grpId="0" animBg="1"/>
      <p:bldP spid="54" grpId="0" animBg="1"/>
      <p:bldP spid="56" grpId="0" animBg="1"/>
      <p:bldP spid="75" grpId="0"/>
      <p:bldP spid="76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3B7891B-D2DC-83D5-B6E6-5AE18E617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770" y="1284609"/>
            <a:ext cx="5281025" cy="4914172"/>
          </a:xfrm>
        </p:spPr>
        <p:txBody>
          <a:bodyPr/>
          <a:lstStyle/>
          <a:p>
            <a:pPr algn="just"/>
            <a:r>
              <a:rPr lang="en-US" dirty="0"/>
              <a:t>An impedance model is the (weighted) sum of all the elements’ impedances.</a:t>
            </a:r>
          </a:p>
          <a:p>
            <a:pPr algn="just"/>
            <a:r>
              <a:rPr lang="fr-FR" dirty="0"/>
              <a:t>Main </a:t>
            </a:r>
            <a:r>
              <a:rPr lang="fr-FR" dirty="0" err="1"/>
              <a:t>contributor</a:t>
            </a:r>
            <a:r>
              <a:rPr lang="fr-FR" dirty="0"/>
              <a:t> at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:</a:t>
            </a:r>
          </a:p>
          <a:p>
            <a:pPr marL="666900" lvl="1" indent="-342900" algn="just">
              <a:buFont typeface="Arial" panose="020B0604020202020204" pitchFamily="34" charset="0"/>
              <a:buChar char="•"/>
            </a:pPr>
            <a:r>
              <a:rPr lang="fr-FR" sz="2100" b="1" dirty="0"/>
              <a:t>Kicker </a:t>
            </a:r>
            <a:r>
              <a:rPr lang="fr-FR" sz="2100" b="1" dirty="0" err="1"/>
              <a:t>cables</a:t>
            </a:r>
            <a:endParaRPr lang="fr-FR" sz="2100" dirty="0"/>
          </a:p>
          <a:p>
            <a:pPr marL="666900" lvl="1" indent="-342900" algn="just">
              <a:buFont typeface="Arial" panose="020B0604020202020204" pitchFamily="34" charset="0"/>
              <a:buChar char="•"/>
            </a:pPr>
            <a:r>
              <a:rPr lang="fr-FR" sz="2100" b="1" dirty="0"/>
              <a:t>Vacuum </a:t>
            </a:r>
            <a:r>
              <a:rPr lang="fr-FR" sz="2100" b="1" dirty="0" err="1"/>
              <a:t>chamber</a:t>
            </a:r>
            <a:endParaRPr lang="fr-FR" sz="2100" b="1" dirty="0"/>
          </a:p>
          <a:p>
            <a:pPr algn="just"/>
            <a:r>
              <a:rPr lang="fr-FR" dirty="0"/>
              <a:t>Main </a:t>
            </a:r>
            <a:r>
              <a:rPr lang="fr-FR" dirty="0" err="1"/>
              <a:t>contributor</a:t>
            </a:r>
            <a:r>
              <a:rPr lang="fr-FR" dirty="0"/>
              <a:t> at high </a:t>
            </a:r>
            <a:r>
              <a:rPr lang="fr-FR" dirty="0" err="1"/>
              <a:t>frequency</a:t>
            </a:r>
            <a:r>
              <a:rPr lang="fr-FR" dirty="0"/>
              <a:t>:</a:t>
            </a:r>
          </a:p>
          <a:p>
            <a:pPr marL="666900" lvl="1" indent="-342900" algn="just">
              <a:buFont typeface="Arial" panose="020B0604020202020204" pitchFamily="34" charset="0"/>
              <a:buChar char="•"/>
            </a:pPr>
            <a:r>
              <a:rPr lang="fr-FR" sz="2100" b="1" dirty="0"/>
              <a:t>Kicker magnets</a:t>
            </a:r>
          </a:p>
          <a:p>
            <a:pPr marL="666900" lvl="1" indent="-342900" algn="just">
              <a:buFont typeface="Arial" panose="020B0604020202020204" pitchFamily="34" charset="0"/>
              <a:buChar char="•"/>
            </a:pPr>
            <a:r>
              <a:rPr lang="fr-FR" sz="2100" b="1" dirty="0"/>
              <a:t>Vacuum ports</a:t>
            </a:r>
          </a:p>
          <a:p>
            <a:pPr algn="just"/>
            <a:r>
              <a:rPr lang="fr-FR" b="1" dirty="0"/>
              <a:t>The first contribution </a:t>
            </a:r>
            <a:r>
              <a:rPr lang="en-US" dirty="0"/>
              <a:t>was introduced </a:t>
            </a:r>
            <a:r>
              <a:rPr lang="fr-FR" b="1" dirty="0" err="1"/>
              <a:t>during</a:t>
            </a:r>
            <a:r>
              <a:rPr lang="fr-FR" b="1" dirty="0"/>
              <a:t> the PhD</a:t>
            </a:r>
            <a:r>
              <a:rPr lang="en-US" dirty="0"/>
              <a:t>, whereas the next two were refined during this period.</a:t>
            </a:r>
            <a:endParaRPr lang="fr-FR" b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C6ACB43-DC76-6890-FEAC-DFAE123F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PS transverse impedance model</a:t>
            </a:r>
            <a:r>
              <a:rPr lang="fr-FR" baseline="30000" dirty="0"/>
              <a:t>[1]</a:t>
            </a:r>
            <a:r>
              <a:rPr lang="fr-FR" dirty="0"/>
              <a:t> (</a:t>
            </a:r>
            <a:r>
              <a:rPr lang="fr-FR" dirty="0" err="1"/>
              <a:t>E</a:t>
            </a:r>
            <a:r>
              <a:rPr lang="fr-FR" baseline="-25000" dirty="0" err="1"/>
              <a:t>kin</a:t>
            </a:r>
            <a:r>
              <a:rPr lang="fr-FR" dirty="0"/>
              <a:t> = 2 </a:t>
            </a:r>
            <a:r>
              <a:rPr lang="fr-FR" dirty="0" err="1"/>
              <a:t>GeV</a:t>
            </a:r>
            <a:r>
              <a:rPr lang="fr-FR" dirty="0"/>
              <a:t>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99F09-8804-EEBA-0F21-3E3E5C02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6AAB8D-7B94-E4A8-50EE-0EF70ADB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66179A-E26B-E047-ABCD-9FD3481C1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2022" y="3578851"/>
            <a:ext cx="6343307" cy="277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F6505DB-EFAA-D3B7-697A-079891EC86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3607" y="906464"/>
            <a:ext cx="6270978" cy="2772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D4439A1-0F79-9C65-6A4E-8F3D99288370}"/>
              </a:ext>
            </a:extLst>
          </p:cNvPr>
          <p:cNvSpPr txBox="1"/>
          <p:nvPr/>
        </p:nvSpPr>
        <p:spPr>
          <a:xfrm>
            <a:off x="0" y="6097716"/>
            <a:ext cx="116532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aseline="30000" dirty="0">
                <a:effectLst/>
                <a:latin typeface="Courier New" panose="02070309020205020404" pitchFamily="49" charset="0"/>
                <a:hlinkClick r:id="rId5"/>
              </a:rPr>
              <a:t>[1]</a:t>
            </a:r>
            <a:r>
              <a:rPr lang="en-US" sz="1600" dirty="0">
                <a:effectLst/>
                <a:latin typeface="Courier New" panose="02070309020205020404" pitchFamily="49" charset="0"/>
                <a:hlinkClick r:id="rId5"/>
              </a:rPr>
              <a:t>PS impedance model</a:t>
            </a:r>
            <a:endParaRPr lang="en-US" sz="1600" dirty="0">
              <a:effectLst/>
              <a:latin typeface="Courier New" panose="02070309020205020404" pitchFamily="49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6EC4BF8-A97A-A04B-56BD-D9191B5BCDE9}"/>
              </a:ext>
            </a:extLst>
          </p:cNvPr>
          <p:cNvCxnSpPr>
            <a:cxnSpLocks/>
          </p:cNvCxnSpPr>
          <p:nvPr/>
        </p:nvCxnSpPr>
        <p:spPr>
          <a:xfrm flipH="1">
            <a:off x="2988733" y="2472267"/>
            <a:ext cx="702734" cy="1485933"/>
          </a:xfrm>
          <a:prstGeom prst="line">
            <a:avLst/>
          </a:prstGeom>
          <a:ln w="38100">
            <a:solidFill>
              <a:srgbClr val="30303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2D02420-0B16-5FDC-5439-0942CD831688}"/>
              </a:ext>
            </a:extLst>
          </p:cNvPr>
          <p:cNvSpPr/>
          <p:nvPr/>
        </p:nvSpPr>
        <p:spPr>
          <a:xfrm>
            <a:off x="3765021" y="1551744"/>
            <a:ext cx="702734" cy="1341957"/>
          </a:xfrm>
          <a:prstGeom prst="rect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FC6D1912-6872-AD7E-FB01-B05B49264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57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E10FA620-4AAE-43CE-AC83-10F39DA993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36465" y="1182836"/>
                <a:ext cx="5837634" cy="2136683"/>
              </a:xfrm>
            </p:spPr>
            <p:txBody>
              <a:bodyPr/>
              <a:lstStyle/>
              <a:p>
                <a:pPr algn="just"/>
                <a:r>
                  <a:rPr lang="fr-FR" sz="1900" b="1" dirty="0">
                    <a:solidFill>
                      <a:srgbClr val="303030"/>
                    </a:solidFill>
                  </a:rPr>
                  <a:t>Novel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formalism</a:t>
                </a:r>
                <a:r>
                  <a:rPr lang="fr-FR" sz="1900" b="1" baseline="30000" dirty="0">
                    <a:solidFill>
                      <a:srgbClr val="303030"/>
                    </a:solidFill>
                  </a:rPr>
                  <a:t>[1]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relying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on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Mathieu’s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functions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can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describe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900" b="1" i="1" dirty="0" smtClean="0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900" b="1" i="0" dirty="0" smtClean="0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  <m:t>𝐙</m:t>
                        </m:r>
                      </m:e>
                      <m:sub>
                        <m:r>
                          <a:rPr lang="fr-FR" sz="1900" b="1" i="0" dirty="0" smtClean="0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fr-FR" sz="1900" b="1" dirty="0">
                    <a:solidFill>
                      <a:srgbClr val="30303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dirty="0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900" dirty="0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  <m:t>𝐙</m:t>
                        </m:r>
                      </m:e>
                      <m:sub>
                        <m:r>
                          <a:rPr lang="fr-FR" sz="1900" b="1" i="1" dirty="0" smtClean="0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fr-FR" sz="1900" b="1" dirty="0">
                    <a:solidFill>
                      <a:srgbClr val="303030"/>
                    </a:solidFill>
                  </a:rPr>
                  <a:t> of an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elliptical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vacuum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chamber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for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any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beam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energy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.</a:t>
                </a:r>
              </a:p>
              <a:p>
                <a:pPr algn="just"/>
                <a:r>
                  <a:rPr lang="en-US" sz="1900" b="1" dirty="0">
                    <a:solidFill>
                      <a:srgbClr val="303030"/>
                    </a:solidFill>
                  </a:rPr>
                  <a:t>Reimplementation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of the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Mathieu’s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functions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calculation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and addition of a new</a:t>
                </a:r>
                <a:r>
                  <a:rPr lang="fr-FR" sz="1900" dirty="0">
                    <a:solidFill>
                      <a:srgbClr val="303030"/>
                    </a:solidFill>
                  </a:rPr>
                  <a:t> 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convergence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algorithm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to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prevent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numerical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 </a:t>
                </a:r>
                <a:r>
                  <a:rPr lang="fr-FR" sz="1900" b="1" dirty="0" err="1">
                    <a:solidFill>
                      <a:srgbClr val="303030"/>
                    </a:solidFill>
                  </a:rPr>
                  <a:t>instabilities</a:t>
                </a:r>
                <a:r>
                  <a:rPr lang="fr-FR" sz="1900" b="1" dirty="0">
                    <a:solidFill>
                      <a:srgbClr val="303030"/>
                    </a:solidFill>
                  </a:rPr>
                  <a:t>.</a:t>
                </a:r>
                <a:endParaRPr lang="fr-FR" sz="1900" dirty="0">
                  <a:solidFill>
                    <a:srgbClr val="30303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E10FA620-4AAE-43CE-AC83-10F39DA993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36465" y="1182836"/>
                <a:ext cx="5837634" cy="2136683"/>
              </a:xfrm>
              <a:blipFill>
                <a:blip r:embed="rId3"/>
                <a:stretch>
                  <a:fillRect l="-2612" t="-4843" r="-2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71AB62BA-CBDE-4FB7-99FF-1ECB2A600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17950"/>
          </a:xfrm>
        </p:spPr>
        <p:txBody>
          <a:bodyPr/>
          <a:lstStyle/>
          <a:p>
            <a:r>
              <a:rPr lang="fr-FR" sz="3200" dirty="0"/>
              <a:t>Non-</a:t>
            </a:r>
            <a:r>
              <a:rPr lang="fr-FR" sz="3200" dirty="0" err="1"/>
              <a:t>relativistic</a:t>
            </a:r>
            <a:r>
              <a:rPr lang="fr-FR" sz="3200" dirty="0"/>
              <a:t> </a:t>
            </a:r>
            <a:r>
              <a:rPr lang="fr-FR" sz="3200" dirty="0" err="1"/>
              <a:t>elliptical</a:t>
            </a:r>
            <a:r>
              <a:rPr lang="fr-FR" sz="3200" dirty="0"/>
              <a:t> </a:t>
            </a:r>
            <a:r>
              <a:rPr lang="fr-FR" sz="3200" dirty="0" err="1"/>
              <a:t>vaccum</a:t>
            </a:r>
            <a:r>
              <a:rPr lang="fr-FR" sz="3200" dirty="0"/>
              <a:t> </a:t>
            </a:r>
            <a:r>
              <a:rPr lang="fr-FR" sz="3200" dirty="0" err="1"/>
              <a:t>chamber</a:t>
            </a:r>
            <a:r>
              <a:rPr lang="fr-FR" sz="3200" dirty="0"/>
              <a:t> impedance (1/2)</a:t>
            </a:r>
            <a:endParaRPr lang="en-US" sz="32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1CD7F4-12EE-4084-9D9A-263EE03A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F2D12EA5-BCBA-1153-5991-B512B4C9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PS Impedance Model and Related Beam Stability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5C8F7CA-CC7B-1388-1328-320513954C3D}"/>
              </a:ext>
            </a:extLst>
          </p:cNvPr>
          <p:cNvGrpSpPr/>
          <p:nvPr/>
        </p:nvGrpSpPr>
        <p:grpSpPr>
          <a:xfrm>
            <a:off x="359860" y="1304070"/>
            <a:ext cx="3130536" cy="2073936"/>
            <a:chOff x="5208176" y="1514479"/>
            <a:chExt cx="3130536" cy="2073936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77B484A6-6EE2-1823-F7BD-D2037AF067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08832" y="1904962"/>
              <a:ext cx="2629880" cy="1683453"/>
              <a:chOff x="2511706" y="3229417"/>
              <a:chExt cx="3354201" cy="2147112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C53464A2-C7D8-D75A-E56D-330867E38C78}"/>
                  </a:ext>
                </a:extLst>
              </p:cNvPr>
              <p:cNvGrpSpPr/>
              <p:nvPr/>
            </p:nvGrpSpPr>
            <p:grpSpPr>
              <a:xfrm>
                <a:off x="2511706" y="3316955"/>
                <a:ext cx="1514945" cy="1641976"/>
                <a:chOff x="2511706" y="3316955"/>
                <a:chExt cx="1514945" cy="1641976"/>
              </a:xfrm>
            </p:grpSpPr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7CD2334C-D761-AF90-1E67-704E27135FD8}"/>
                    </a:ext>
                  </a:extLst>
                </p:cNvPr>
                <p:cNvSpPr/>
                <p:nvPr/>
              </p:nvSpPr>
              <p:spPr>
                <a:xfrm>
                  <a:off x="2511706" y="3530278"/>
                  <a:ext cx="1260000" cy="1260000"/>
                </a:xfrm>
                <a:prstGeom prst="ellipse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8" name="Connecteur droit avec flèche 47">
                  <a:extLst>
                    <a:ext uri="{FF2B5EF4-FFF2-40B4-BE49-F238E27FC236}">
                      <a16:creationId xmlns:a16="http://schemas.microsoft.com/office/drawing/2014/main" id="{18F111F8-0383-2A39-8684-06D54E3C7D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24099" y="3552038"/>
                  <a:ext cx="2552" cy="1281778"/>
                </a:xfrm>
                <a:prstGeom prst="straightConnector1">
                  <a:avLst/>
                </a:prstGeom>
                <a:ln w="76200">
                  <a:solidFill>
                    <a:srgbClr val="00206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avec flèche 48">
                  <a:extLst>
                    <a:ext uri="{FF2B5EF4-FFF2-40B4-BE49-F238E27FC236}">
                      <a16:creationId xmlns:a16="http://schemas.microsoft.com/office/drawing/2014/main" id="{DE667010-C0B5-4509-017D-9714236510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11706" y="4958931"/>
                  <a:ext cx="1260000" cy="0"/>
                </a:xfrm>
                <a:prstGeom prst="straightConnector1">
                  <a:avLst/>
                </a:prstGeom>
                <a:ln w="76200">
                  <a:solidFill>
                    <a:srgbClr val="00206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avec flèche 49">
                  <a:extLst>
                    <a:ext uri="{FF2B5EF4-FFF2-40B4-BE49-F238E27FC236}">
                      <a16:creationId xmlns:a16="http://schemas.microsoft.com/office/drawing/2014/main" id="{2140409C-83D0-6DAE-4198-C4C151A47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64355" y="3557950"/>
                  <a:ext cx="0" cy="183555"/>
                </a:xfrm>
                <a:prstGeom prst="straightConnector1">
                  <a:avLst/>
                </a:prstGeom>
                <a:ln w="76200">
                  <a:solidFill>
                    <a:srgbClr val="00206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avec flèche 50">
                  <a:extLst>
                    <a:ext uri="{FF2B5EF4-FFF2-40B4-BE49-F238E27FC236}">
                      <a16:creationId xmlns:a16="http://schemas.microsoft.com/office/drawing/2014/main" id="{FFE93BA1-D228-697E-A39A-9F8FEA5EAF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63931" y="3316955"/>
                  <a:ext cx="0" cy="183555"/>
                </a:xfrm>
                <a:prstGeom prst="straightConnector1">
                  <a:avLst/>
                </a:prstGeom>
                <a:ln w="76200">
                  <a:solidFill>
                    <a:srgbClr val="00206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5025ACA4-D75C-D9D2-4B10-6C2A3589AC5E}"/>
                  </a:ext>
                </a:extLst>
              </p:cNvPr>
              <p:cNvSpPr txBox="1"/>
              <p:nvPr/>
            </p:nvSpPr>
            <p:spPr>
              <a:xfrm>
                <a:off x="4135740" y="4028073"/>
                <a:ext cx="1730167" cy="2747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fr-FR" sz="1400" b="1" dirty="0">
                    <a:solidFill>
                      <a:schemeClr val="bg2">
                        <a:lumMod val="10000"/>
                      </a:schemeClr>
                    </a:solidFill>
                  </a:rPr>
                  <a:t>b = 70 mm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525B895F-039E-0387-DBC6-6EF23932F325}"/>
                  </a:ext>
                </a:extLst>
              </p:cNvPr>
              <p:cNvSpPr txBox="1"/>
              <p:nvPr/>
            </p:nvSpPr>
            <p:spPr>
              <a:xfrm>
                <a:off x="2643341" y="5101747"/>
                <a:ext cx="1730167" cy="2747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fr-FR" sz="1400" b="1" dirty="0">
                    <a:solidFill>
                      <a:schemeClr val="bg2">
                        <a:lumMod val="10000"/>
                      </a:schemeClr>
                    </a:solidFill>
                  </a:rPr>
                  <a:t>a = 70 mm</a:t>
                </a: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5FDCFFAA-0E36-8EB1-3EE2-B44ED82A3D00}"/>
                  </a:ext>
                </a:extLst>
              </p:cNvPr>
              <p:cNvSpPr txBox="1"/>
              <p:nvPr/>
            </p:nvSpPr>
            <p:spPr>
              <a:xfrm>
                <a:off x="3324489" y="3229417"/>
                <a:ext cx="1730167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fr-FR" sz="1400" b="1" dirty="0">
                    <a:solidFill>
                      <a:schemeClr val="bg2">
                        <a:lumMod val="10000"/>
                      </a:schemeClr>
                    </a:solidFill>
                  </a:rPr>
                  <a:t>e = 1.5 mm</a:t>
                </a:r>
              </a:p>
            </p:txBody>
          </p:sp>
        </p:grp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5ED36BC-2403-CB63-2637-9FA40CAE26F8}"/>
                </a:ext>
              </a:extLst>
            </p:cNvPr>
            <p:cNvSpPr txBox="1"/>
            <p:nvPr/>
          </p:nvSpPr>
          <p:spPr>
            <a:xfrm>
              <a:off x="5208176" y="1514479"/>
              <a:ext cx="217181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l-GR" b="1" dirty="0">
                  <a:solidFill>
                    <a:schemeClr val="tx2"/>
                  </a:solidFill>
                </a:rPr>
                <a:t>β</a:t>
              </a:r>
              <a:r>
                <a:rPr lang="fr-FR" b="1" baseline="-25000" dirty="0" err="1">
                  <a:solidFill>
                    <a:schemeClr val="tx2"/>
                  </a:solidFill>
                </a:rPr>
                <a:t>relativistic</a:t>
              </a:r>
              <a:r>
                <a:rPr lang="fr-FR" b="1" baseline="-25000" dirty="0">
                  <a:solidFill>
                    <a:schemeClr val="tx2"/>
                  </a:solidFill>
                </a:rPr>
                <a:t> </a:t>
              </a:r>
              <a:r>
                <a:rPr lang="fr-FR" b="1" dirty="0">
                  <a:solidFill>
                    <a:schemeClr val="tx2"/>
                  </a:solidFill>
                </a:rPr>
                <a:t>&lt; 1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C1D5D0B2-36DA-1CA8-384E-9F3A47AC68DE}"/>
              </a:ext>
            </a:extLst>
          </p:cNvPr>
          <p:cNvGrpSpPr/>
          <p:nvPr/>
        </p:nvGrpSpPr>
        <p:grpSpPr>
          <a:xfrm>
            <a:off x="3060336" y="1254011"/>
            <a:ext cx="2894072" cy="2065508"/>
            <a:chOff x="5404405" y="3891661"/>
            <a:chExt cx="2894072" cy="2065508"/>
          </a:xfrm>
        </p:grpSpPr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DE025B72-2DEA-4A9F-66A3-CCFEFB498A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25779" y="4280824"/>
              <a:ext cx="2772698" cy="1676345"/>
              <a:chOff x="6788921" y="2808137"/>
              <a:chExt cx="4742021" cy="2866981"/>
            </a:xfrm>
          </p:grpSpPr>
          <p:grpSp>
            <p:nvGrpSpPr>
              <p:cNvPr id="55" name="Groupe 54">
                <a:extLst>
                  <a:ext uri="{FF2B5EF4-FFF2-40B4-BE49-F238E27FC236}">
                    <a16:creationId xmlns:a16="http://schemas.microsoft.com/office/drawing/2014/main" id="{AD8C2081-27CF-9219-4E26-4D575EC9ABA6}"/>
                  </a:ext>
                </a:extLst>
              </p:cNvPr>
              <p:cNvGrpSpPr/>
              <p:nvPr/>
            </p:nvGrpSpPr>
            <p:grpSpPr>
              <a:xfrm>
                <a:off x="6788921" y="3203415"/>
                <a:ext cx="4742021" cy="2471703"/>
                <a:chOff x="2511706" y="3530278"/>
                <a:chExt cx="4742021" cy="2471703"/>
              </a:xfrm>
            </p:grpSpPr>
            <p:grpSp>
              <p:nvGrpSpPr>
                <p:cNvPr id="59" name="Groupe 58">
                  <a:extLst>
                    <a:ext uri="{FF2B5EF4-FFF2-40B4-BE49-F238E27FC236}">
                      <a16:creationId xmlns:a16="http://schemas.microsoft.com/office/drawing/2014/main" id="{C2D67B37-088B-705E-30EA-ED40DD17D495}"/>
                    </a:ext>
                  </a:extLst>
                </p:cNvPr>
                <p:cNvGrpSpPr/>
                <p:nvPr/>
              </p:nvGrpSpPr>
              <p:grpSpPr>
                <a:xfrm>
                  <a:off x="2511706" y="3530278"/>
                  <a:ext cx="2862476" cy="1956003"/>
                  <a:chOff x="2511706" y="3530278"/>
                  <a:chExt cx="2862476" cy="1956003"/>
                </a:xfrm>
              </p:grpSpPr>
              <p:sp>
                <p:nvSpPr>
                  <p:cNvPr id="62" name="Ellipse 61">
                    <a:extLst>
                      <a:ext uri="{FF2B5EF4-FFF2-40B4-BE49-F238E27FC236}">
                        <a16:creationId xmlns:a16="http://schemas.microsoft.com/office/drawing/2014/main" id="{4212AEB0-3373-BD6A-14AB-80125C1B54FC}"/>
                      </a:ext>
                    </a:extLst>
                  </p:cNvPr>
                  <p:cNvSpPr/>
                  <p:nvPr/>
                </p:nvSpPr>
                <p:spPr>
                  <a:xfrm>
                    <a:off x="2511706" y="3530278"/>
                    <a:ext cx="2628000" cy="1693154"/>
                  </a:xfrm>
                  <a:prstGeom prst="ellipse">
                    <a:avLst/>
                  </a:prstGeom>
                  <a:noFill/>
                  <a:ln w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63" name="Connecteur droit avec flèche 62">
                    <a:extLst>
                      <a:ext uri="{FF2B5EF4-FFF2-40B4-BE49-F238E27FC236}">
                        <a16:creationId xmlns:a16="http://schemas.microsoft.com/office/drawing/2014/main" id="{A744275A-2EC2-46C3-11FE-A94AA79FDB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371630" y="3553016"/>
                    <a:ext cx="2552" cy="1693155"/>
                  </a:xfrm>
                  <a:prstGeom prst="straightConnector1">
                    <a:avLst/>
                  </a:prstGeom>
                  <a:ln w="76200">
                    <a:solidFill>
                      <a:srgbClr val="00206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onnecteur droit avec flèche 63">
                    <a:extLst>
                      <a:ext uri="{FF2B5EF4-FFF2-40B4-BE49-F238E27FC236}">
                        <a16:creationId xmlns:a16="http://schemas.microsoft.com/office/drawing/2014/main" id="{9C74DAA6-DC33-AED8-F7BF-6BF056120A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11706" y="5486281"/>
                    <a:ext cx="2628000" cy="0"/>
                  </a:xfrm>
                  <a:prstGeom prst="straightConnector1">
                    <a:avLst/>
                  </a:prstGeom>
                  <a:ln w="76200">
                    <a:solidFill>
                      <a:srgbClr val="00206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554EF565-70D9-D5F4-ED9D-99FBCE978D37}"/>
                    </a:ext>
                  </a:extLst>
                </p:cNvPr>
                <p:cNvSpPr txBox="1"/>
                <p:nvPr/>
              </p:nvSpPr>
              <p:spPr>
                <a:xfrm>
                  <a:off x="5523558" y="4229243"/>
                  <a:ext cx="1730169" cy="3701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fr-FR" sz="1400" b="1" dirty="0">
                      <a:solidFill>
                        <a:schemeClr val="bg2">
                          <a:lumMod val="10000"/>
                        </a:schemeClr>
                      </a:solidFill>
                    </a:rPr>
                    <a:t>b = 70 mm</a:t>
                  </a:r>
                </a:p>
              </p:txBody>
            </p:sp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CE47F21E-9861-E7F0-C19A-976567D5D6E9}"/>
                    </a:ext>
                  </a:extLst>
                </p:cNvPr>
                <p:cNvSpPr txBox="1"/>
                <p:nvPr/>
              </p:nvSpPr>
              <p:spPr>
                <a:xfrm>
                  <a:off x="2981162" y="5631830"/>
                  <a:ext cx="2085192" cy="3701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fr-FR" sz="1400" b="1" dirty="0">
                      <a:solidFill>
                        <a:schemeClr val="bg2">
                          <a:lumMod val="10000"/>
                        </a:schemeClr>
                      </a:solidFill>
                    </a:rPr>
                    <a:t>a = 146 mm</a:t>
                  </a:r>
                </a:p>
              </p:txBody>
            </p:sp>
          </p:grpSp>
          <p:cxnSp>
            <p:nvCxnSpPr>
              <p:cNvPr id="56" name="Connecteur droit avec flèche 55">
                <a:extLst>
                  <a:ext uri="{FF2B5EF4-FFF2-40B4-BE49-F238E27FC236}">
                    <a16:creationId xmlns:a16="http://schemas.microsoft.com/office/drawing/2014/main" id="{50598F85-0E58-D38D-614C-5B746F2DE3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62871" y="3234208"/>
                <a:ext cx="0" cy="183555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avec flèche 56">
                <a:extLst>
                  <a:ext uri="{FF2B5EF4-FFF2-40B4-BE49-F238E27FC236}">
                    <a16:creationId xmlns:a16="http://schemas.microsoft.com/office/drawing/2014/main" id="{53320317-9CE0-24C0-3898-6D7EAEA430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2447" y="2993213"/>
                <a:ext cx="0" cy="183555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46C07A5E-7D4F-8C62-9A89-F41C48FE6D0E}"/>
                  </a:ext>
                </a:extLst>
              </p:cNvPr>
              <p:cNvSpPr txBox="1"/>
              <p:nvPr/>
            </p:nvSpPr>
            <p:spPr>
              <a:xfrm>
                <a:off x="8300976" y="2808137"/>
                <a:ext cx="1730169" cy="3701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fr-FR" sz="1400" b="1" dirty="0">
                    <a:solidFill>
                      <a:schemeClr val="bg2">
                        <a:lumMod val="10000"/>
                      </a:schemeClr>
                    </a:solidFill>
                  </a:rPr>
                  <a:t>e = 1.5 mm</a:t>
                </a:r>
              </a:p>
            </p:txBody>
          </p:sp>
        </p:grp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A9E7F3F-32DB-3B9E-0249-1BB1F9C783E8}"/>
                </a:ext>
              </a:extLst>
            </p:cNvPr>
            <p:cNvSpPr txBox="1"/>
            <p:nvPr/>
          </p:nvSpPr>
          <p:spPr>
            <a:xfrm>
              <a:off x="5404405" y="3891661"/>
              <a:ext cx="217181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l-GR" b="1" dirty="0">
                  <a:solidFill>
                    <a:schemeClr val="tx2"/>
                  </a:solidFill>
                </a:rPr>
                <a:t>β</a:t>
              </a:r>
              <a:r>
                <a:rPr lang="fr-FR" b="1" baseline="-25000" dirty="0" err="1">
                  <a:solidFill>
                    <a:schemeClr val="tx2"/>
                  </a:solidFill>
                </a:rPr>
                <a:t>relativistic</a:t>
              </a:r>
              <a:r>
                <a:rPr lang="fr-FR" b="1" baseline="-25000" dirty="0">
                  <a:solidFill>
                    <a:schemeClr val="tx2"/>
                  </a:solidFill>
                </a:rPr>
                <a:t> </a:t>
              </a:r>
              <a:r>
                <a:rPr lang="fr-FR" b="1" dirty="0">
                  <a:solidFill>
                    <a:schemeClr val="tx2"/>
                  </a:solidFill>
                </a:rPr>
                <a:t>&lt; 1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5" name="Espace réservé de la date 5">
            <a:extLst>
              <a:ext uri="{FF2B5EF4-FFF2-40B4-BE49-F238E27FC236}">
                <a16:creationId xmlns:a16="http://schemas.microsoft.com/office/drawing/2014/main" id="{1CF97F06-1390-DB05-0B48-4E1D3F3D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BB7231D-B733-F284-7EA4-7A4286A39C7F}"/>
              </a:ext>
            </a:extLst>
          </p:cNvPr>
          <p:cNvGrpSpPr/>
          <p:nvPr/>
        </p:nvGrpSpPr>
        <p:grpSpPr>
          <a:xfrm>
            <a:off x="424187" y="3460371"/>
            <a:ext cx="5514388" cy="2606922"/>
            <a:chOff x="453118" y="2424563"/>
            <a:chExt cx="5514388" cy="260692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0F8453B-80BD-2EBB-258C-D0246D3DE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2725"/>
            <a:stretch/>
          </p:blipFill>
          <p:spPr>
            <a:xfrm>
              <a:off x="453118" y="2424563"/>
              <a:ext cx="5514388" cy="2606922"/>
            </a:xfrm>
            <a:prstGeom prst="rect">
              <a:avLst/>
            </a:prstGeom>
          </p:spPr>
        </p:pic>
        <p:sp>
          <p:nvSpPr>
            <p:cNvPr id="16" name="Espace réservé du contenu 2">
              <a:extLst>
                <a:ext uri="{FF2B5EF4-FFF2-40B4-BE49-F238E27FC236}">
                  <a16:creationId xmlns:a16="http://schemas.microsoft.com/office/drawing/2014/main" id="{31929EA1-410E-A7A7-571B-472FF667EBBF}"/>
                </a:ext>
              </a:extLst>
            </p:cNvPr>
            <p:cNvSpPr txBox="1">
              <a:spLocks/>
            </p:cNvSpPr>
            <p:nvPr/>
          </p:nvSpPr>
          <p:spPr>
            <a:xfrm>
              <a:off x="3164249" y="2859593"/>
              <a:ext cx="1210129" cy="38616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400"/>
                </a:spcAft>
                <a:buFont typeface="Arial"/>
                <a:buNone/>
                <a:tabLst/>
                <a:defRPr sz="2100" b="1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23850" indent="-3240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Font typeface="Arial" charset="0"/>
                <a:buChar char="•"/>
                <a:tabLst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48000" indent="-3240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tabLst/>
                <a:defRPr sz="17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72000" indent="-3240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tabLst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Before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A603F0E-89E1-2DA7-C7CC-20F6B8DADE55}"/>
              </a:ext>
            </a:extLst>
          </p:cNvPr>
          <p:cNvGrpSpPr/>
          <p:nvPr/>
        </p:nvGrpSpPr>
        <p:grpSpPr>
          <a:xfrm>
            <a:off x="6194374" y="3436509"/>
            <a:ext cx="5587225" cy="2654646"/>
            <a:chOff x="5849379" y="2555942"/>
            <a:chExt cx="5587225" cy="2654646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3E3B9FB-8319-C57A-79CA-4D421F64B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81" b="781"/>
            <a:stretch/>
          </p:blipFill>
          <p:spPr>
            <a:xfrm>
              <a:off x="5849379" y="2555942"/>
              <a:ext cx="5587225" cy="2654646"/>
            </a:xfrm>
            <a:prstGeom prst="rect">
              <a:avLst/>
            </a:prstGeom>
          </p:spPr>
        </p:pic>
        <p:sp>
          <p:nvSpPr>
            <p:cNvPr id="19" name="Espace réservé du contenu 2">
              <a:extLst>
                <a:ext uri="{FF2B5EF4-FFF2-40B4-BE49-F238E27FC236}">
                  <a16:creationId xmlns:a16="http://schemas.microsoft.com/office/drawing/2014/main" id="{7B75D65D-3815-D8F0-0E83-26FFA346B423}"/>
                </a:ext>
              </a:extLst>
            </p:cNvPr>
            <p:cNvSpPr txBox="1">
              <a:spLocks/>
            </p:cNvSpPr>
            <p:nvPr/>
          </p:nvSpPr>
          <p:spPr>
            <a:xfrm>
              <a:off x="8601642" y="3002337"/>
              <a:ext cx="1210129" cy="38616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400"/>
                </a:spcAft>
                <a:buFont typeface="Arial"/>
                <a:buNone/>
                <a:tabLst/>
                <a:defRPr sz="2100" b="1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23850" indent="-3240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Font typeface="Arial" charset="0"/>
                <a:buChar char="•"/>
                <a:tabLst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48000" indent="-3240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tabLst/>
                <a:defRPr sz="17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72000" indent="-3240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tabLst/>
                <a:defRPr sz="16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6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After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EB439B99-8BDB-C748-8D6C-86C8112F7D90}"/>
              </a:ext>
            </a:extLst>
          </p:cNvPr>
          <p:cNvSpPr txBox="1"/>
          <p:nvPr/>
        </p:nvSpPr>
        <p:spPr>
          <a:xfrm>
            <a:off x="36330" y="6082641"/>
            <a:ext cx="116532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aseline="300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[1]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M. Migliorati et al. 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10.1103/PhysRevAccelBeams.22.121001</a:t>
            </a:r>
          </a:p>
        </p:txBody>
      </p:sp>
    </p:spTree>
    <p:extLst>
      <p:ext uri="{BB962C8B-B14F-4D97-AF65-F5344CB8AC3E}">
        <p14:creationId xmlns:p14="http://schemas.microsoft.com/office/powerpoint/2010/main" val="136319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contenu 1">
            <a:extLst>
              <a:ext uri="{FF2B5EF4-FFF2-40B4-BE49-F238E27FC236}">
                <a16:creationId xmlns:a16="http://schemas.microsoft.com/office/drawing/2014/main" id="{B17802D7-A384-1C89-1E35-B3B2D590314E}"/>
              </a:ext>
            </a:extLst>
          </p:cNvPr>
          <p:cNvSpPr txBox="1">
            <a:spLocks/>
          </p:cNvSpPr>
          <p:nvPr/>
        </p:nvSpPr>
        <p:spPr>
          <a:xfrm>
            <a:off x="403200" y="4869539"/>
            <a:ext cx="11385600" cy="1356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800" dirty="0" err="1">
                <a:solidFill>
                  <a:srgbClr val="303030"/>
                </a:solidFill>
                <a:latin typeface="+mj-lt"/>
              </a:rPr>
              <a:t>Compared</a:t>
            </a:r>
            <a:r>
              <a:rPr lang="fr-FR" sz="1800" dirty="0">
                <a:solidFill>
                  <a:srgbClr val="303030"/>
                </a:solidFill>
                <a:latin typeface="+mj-lt"/>
              </a:rPr>
              <a:t> to </a:t>
            </a:r>
            <a:r>
              <a:rPr lang="fr-FR" sz="1800" dirty="0" err="1">
                <a:solidFill>
                  <a:srgbClr val="303030"/>
                </a:solidFill>
                <a:latin typeface="+mj-lt"/>
              </a:rPr>
              <a:t>previous</a:t>
            </a:r>
            <a:r>
              <a:rPr lang="fr-FR" sz="1800" dirty="0">
                <a:solidFill>
                  <a:srgbClr val="303030"/>
                </a:solidFill>
                <a:latin typeface="+mj-lt"/>
              </a:rPr>
              <a:t> round </a:t>
            </a:r>
            <a:r>
              <a:rPr lang="fr-FR" sz="1800" dirty="0" err="1">
                <a:solidFill>
                  <a:srgbClr val="303030"/>
                </a:solidFill>
                <a:latin typeface="+mj-lt"/>
              </a:rPr>
              <a:t>geometry</a:t>
            </a:r>
            <a:r>
              <a:rPr lang="fr-FR" sz="1800" dirty="0">
                <a:solidFill>
                  <a:srgbClr val="303030"/>
                </a:solidFill>
                <a:latin typeface="+mj-lt"/>
              </a:rPr>
              <a:t>, the new impedance </a:t>
            </a:r>
            <a:r>
              <a:rPr lang="fr-FR" sz="1800" dirty="0" err="1">
                <a:solidFill>
                  <a:srgbClr val="303030"/>
                </a:solidFill>
                <a:latin typeface="+mj-lt"/>
              </a:rPr>
              <a:t>yields</a:t>
            </a:r>
            <a:r>
              <a:rPr lang="fr-FR" sz="1800" dirty="0">
                <a:solidFill>
                  <a:srgbClr val="303030"/>
                </a:solidFill>
                <a:latin typeface="+mj-lt"/>
              </a:rPr>
              <a:t>:</a:t>
            </a:r>
          </a:p>
          <a:p>
            <a:pPr algn="just"/>
            <a:endParaRPr lang="fr-FR" sz="1800" dirty="0">
              <a:solidFill>
                <a:srgbClr val="303030"/>
              </a:solidFill>
              <a:latin typeface="+mj-lt"/>
            </a:endParaRPr>
          </a:p>
          <a:p>
            <a:pPr algn="just"/>
            <a:r>
              <a:rPr lang="fr-FR" sz="1800" dirty="0">
                <a:solidFill>
                  <a:srgbClr val="303030"/>
                </a:solidFill>
              </a:rPr>
              <a:t>→ </a:t>
            </a:r>
            <a:r>
              <a:rPr lang="fr-FR" sz="1800" dirty="0" err="1">
                <a:solidFill>
                  <a:srgbClr val="303030"/>
                </a:solidFill>
              </a:rPr>
              <a:t>Predicted</a:t>
            </a:r>
            <a:r>
              <a:rPr lang="fr-FR" sz="1800" dirty="0">
                <a:solidFill>
                  <a:srgbClr val="303030"/>
                </a:solidFill>
              </a:rPr>
              <a:t> impact on </a:t>
            </a:r>
            <a:r>
              <a:rPr lang="fr-FR" sz="1800" dirty="0" err="1">
                <a:solidFill>
                  <a:srgbClr val="303030"/>
                </a:solidFill>
              </a:rPr>
              <a:t>beam</a:t>
            </a:r>
            <a:r>
              <a:rPr lang="fr-FR" sz="1800" dirty="0">
                <a:solidFill>
                  <a:srgbClr val="303030"/>
                </a:solidFill>
              </a:rPr>
              <a:t> </a:t>
            </a:r>
            <a:r>
              <a:rPr lang="fr-FR" sz="1800" dirty="0" err="1">
                <a:solidFill>
                  <a:srgbClr val="303030"/>
                </a:solidFill>
              </a:rPr>
              <a:t>dynamics</a:t>
            </a:r>
            <a:endParaRPr lang="en-US" sz="1800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10FA620-4AAE-43CE-AC83-10F39DA99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36" y="1204458"/>
            <a:ext cx="11092191" cy="1157587"/>
          </a:xfrm>
        </p:spPr>
        <p:txBody>
          <a:bodyPr/>
          <a:lstStyle/>
          <a:p>
            <a:pPr algn="just"/>
            <a:r>
              <a:rPr lang="fr-FR" sz="1800" b="1" dirty="0">
                <a:solidFill>
                  <a:srgbClr val="303030"/>
                </a:solidFill>
              </a:rPr>
              <a:t>The transverse impedance of the </a:t>
            </a:r>
            <a:r>
              <a:rPr lang="fr-FR" sz="1800" b="1" dirty="0" err="1">
                <a:solidFill>
                  <a:srgbClr val="303030"/>
                </a:solidFill>
              </a:rPr>
              <a:t>elliptical</a:t>
            </a:r>
            <a:r>
              <a:rPr lang="fr-FR" sz="1800" b="1" dirty="0">
                <a:solidFill>
                  <a:srgbClr val="303030"/>
                </a:solidFill>
              </a:rPr>
              <a:t> </a:t>
            </a:r>
            <a:r>
              <a:rPr lang="fr-FR" sz="1800" b="1" dirty="0" err="1">
                <a:solidFill>
                  <a:srgbClr val="303030"/>
                </a:solidFill>
              </a:rPr>
              <a:t>vaccum</a:t>
            </a:r>
            <a:r>
              <a:rPr lang="fr-FR" sz="1800" b="1" dirty="0">
                <a:solidFill>
                  <a:srgbClr val="303030"/>
                </a:solidFill>
              </a:rPr>
              <a:t> </a:t>
            </a:r>
            <a:r>
              <a:rPr lang="fr-FR" sz="1800" b="1" dirty="0" err="1">
                <a:solidFill>
                  <a:srgbClr val="303030"/>
                </a:solidFill>
              </a:rPr>
              <a:t>chamber</a:t>
            </a:r>
            <a:r>
              <a:rPr lang="fr-FR" sz="1800" b="1" dirty="0">
                <a:solidFill>
                  <a:srgbClr val="303030"/>
                </a:solidFill>
              </a:rPr>
              <a:t> of the PS </a:t>
            </a:r>
            <a:r>
              <a:rPr lang="fr-FR" sz="1800" b="1" dirty="0" err="1">
                <a:solidFill>
                  <a:srgbClr val="303030"/>
                </a:solidFill>
              </a:rPr>
              <a:t>was</a:t>
            </a:r>
            <a:r>
              <a:rPr lang="fr-FR" sz="1800" b="1" dirty="0">
                <a:solidFill>
                  <a:srgbClr val="303030"/>
                </a:solidFill>
              </a:rPr>
              <a:t> </a:t>
            </a:r>
            <a:r>
              <a:rPr lang="fr-FR" sz="1800" b="1" dirty="0" err="1">
                <a:solidFill>
                  <a:srgbClr val="303030"/>
                </a:solidFill>
              </a:rPr>
              <a:t>calculated</a:t>
            </a:r>
            <a:r>
              <a:rPr lang="fr-FR" sz="1800" b="1" dirty="0">
                <a:solidFill>
                  <a:srgbClr val="303030"/>
                </a:solidFill>
              </a:rPr>
              <a:t> for the first time for a non-</a:t>
            </a:r>
            <a:r>
              <a:rPr lang="fr-FR" sz="1800" b="1" dirty="0" err="1">
                <a:solidFill>
                  <a:srgbClr val="303030"/>
                </a:solidFill>
              </a:rPr>
              <a:t>relativistic</a:t>
            </a:r>
            <a:r>
              <a:rPr lang="fr-FR" sz="1800" b="1" dirty="0">
                <a:solidFill>
                  <a:srgbClr val="303030"/>
                </a:solidFill>
              </a:rPr>
              <a:t> </a:t>
            </a:r>
            <a:r>
              <a:rPr lang="fr-FR" sz="1800" b="1" dirty="0" err="1">
                <a:solidFill>
                  <a:srgbClr val="303030"/>
                </a:solidFill>
              </a:rPr>
              <a:t>beam</a:t>
            </a:r>
            <a:r>
              <a:rPr lang="fr-FR" sz="1800" b="1" dirty="0">
                <a:solidFill>
                  <a:srgbClr val="303030"/>
                </a:solidFill>
              </a:rPr>
              <a:t> </a:t>
            </a:r>
            <a:r>
              <a:rPr lang="fr-FR" sz="1800" b="1" dirty="0" err="1">
                <a:solidFill>
                  <a:srgbClr val="303030"/>
                </a:solidFill>
              </a:rPr>
              <a:t>energy</a:t>
            </a:r>
            <a:endParaRPr lang="fr-FR" sz="1800" dirty="0">
              <a:solidFill>
                <a:srgbClr val="303030"/>
              </a:solidFill>
              <a:latin typeface="+mj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1AB62BA-CBDE-4FB7-99FF-1ECB2A600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17950"/>
          </a:xfrm>
        </p:spPr>
        <p:txBody>
          <a:bodyPr/>
          <a:lstStyle/>
          <a:p>
            <a:r>
              <a:rPr lang="fr-FR" sz="3200" dirty="0"/>
              <a:t>Non-</a:t>
            </a:r>
            <a:r>
              <a:rPr lang="fr-FR" sz="3200" dirty="0" err="1"/>
              <a:t>relativistic</a:t>
            </a:r>
            <a:r>
              <a:rPr lang="fr-FR" sz="3200" dirty="0"/>
              <a:t> </a:t>
            </a:r>
            <a:r>
              <a:rPr lang="fr-FR" sz="3200" dirty="0" err="1"/>
              <a:t>elliptical</a:t>
            </a:r>
            <a:r>
              <a:rPr lang="fr-FR" sz="3200" dirty="0"/>
              <a:t> </a:t>
            </a:r>
            <a:r>
              <a:rPr lang="fr-FR" sz="3200" dirty="0" err="1"/>
              <a:t>vaccum</a:t>
            </a:r>
            <a:r>
              <a:rPr lang="fr-FR" sz="3200" dirty="0"/>
              <a:t> </a:t>
            </a:r>
            <a:r>
              <a:rPr lang="fr-FR" sz="3200" dirty="0" err="1"/>
              <a:t>chamber</a:t>
            </a:r>
            <a:r>
              <a:rPr lang="fr-FR" sz="3200" dirty="0"/>
              <a:t> impedance (2/2)</a:t>
            </a:r>
            <a:endParaRPr lang="en-US" sz="32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1CD7F4-12EE-4084-9D9A-263EE03A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F2D12EA5-BCBA-1153-5991-B512B4C9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PS Impedance Model and Related Beam Stability</a:t>
            </a:r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2322BF94-30F4-C3BF-275B-46DA4A47FBEF}"/>
              </a:ext>
            </a:extLst>
          </p:cNvPr>
          <p:cNvSpPr txBox="1">
            <a:spLocks/>
          </p:cNvSpPr>
          <p:nvPr/>
        </p:nvSpPr>
        <p:spPr>
          <a:xfrm>
            <a:off x="412237" y="5376648"/>
            <a:ext cx="4168520" cy="3485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03030"/>
                </a:solidFill>
                <a:latin typeface="+mj-lt"/>
              </a:rPr>
              <a:t>~30% </a:t>
            </a:r>
            <a:r>
              <a:rPr lang="fr-FR" sz="1800" dirty="0" err="1">
                <a:solidFill>
                  <a:srgbClr val="303030"/>
                </a:solidFill>
                <a:latin typeface="+mj-lt"/>
              </a:rPr>
              <a:t>smaller</a:t>
            </a:r>
            <a:r>
              <a:rPr lang="fr-FR" sz="1800" dirty="0">
                <a:solidFill>
                  <a:srgbClr val="30303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303030"/>
                </a:solidFill>
                <a:latin typeface="+mj-lt"/>
              </a:rPr>
              <a:t>dipolar</a:t>
            </a:r>
            <a:r>
              <a:rPr lang="fr-FR" sz="1800" dirty="0">
                <a:solidFill>
                  <a:srgbClr val="303030"/>
                </a:solidFill>
                <a:latin typeface="+mj-lt"/>
              </a:rPr>
              <a:t> impedance</a:t>
            </a:r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726EED8E-3DD9-C227-CB44-B4B41B9B12EF}"/>
              </a:ext>
            </a:extLst>
          </p:cNvPr>
          <p:cNvSpPr txBox="1">
            <a:spLocks/>
          </p:cNvSpPr>
          <p:nvPr/>
        </p:nvSpPr>
        <p:spPr>
          <a:xfrm>
            <a:off x="5067155" y="5376648"/>
            <a:ext cx="4956434" cy="588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303030"/>
                </a:solidFill>
                <a:latin typeface="+mj-lt"/>
              </a:rPr>
              <a:t>Non-</a:t>
            </a:r>
            <a:r>
              <a:rPr lang="fr-FR" sz="1800" dirty="0" err="1">
                <a:solidFill>
                  <a:srgbClr val="303030"/>
                </a:solidFill>
                <a:latin typeface="+mj-lt"/>
              </a:rPr>
              <a:t>zero</a:t>
            </a:r>
            <a:r>
              <a:rPr lang="fr-FR" sz="1800" dirty="0">
                <a:solidFill>
                  <a:srgbClr val="303030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rgbClr val="303030"/>
                </a:solidFill>
                <a:latin typeface="+mj-lt"/>
              </a:rPr>
              <a:t>quadrupolar</a:t>
            </a:r>
            <a:r>
              <a:rPr lang="fr-FR" sz="1800" dirty="0">
                <a:solidFill>
                  <a:srgbClr val="303030"/>
                </a:solidFill>
                <a:latin typeface="+mj-lt"/>
              </a:rPr>
              <a:t> impedance</a:t>
            </a:r>
          </a:p>
        </p:txBody>
      </p:sp>
      <p:sp>
        <p:nvSpPr>
          <p:cNvPr id="5" name="Espace réservé de la date 5">
            <a:extLst>
              <a:ext uri="{FF2B5EF4-FFF2-40B4-BE49-F238E27FC236}">
                <a16:creationId xmlns:a16="http://schemas.microsoft.com/office/drawing/2014/main" id="{1CF97F06-1390-DB05-0B48-4E1D3F3D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  <p:pic>
        <p:nvPicPr>
          <p:cNvPr id="9" name="Image 8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5B296212-53CD-BAD2-EA1E-00D9EC6B5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627" y="1781108"/>
            <a:ext cx="9552746" cy="295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space réservé du contenu 1">
                <a:extLst>
                  <a:ext uri="{FF2B5EF4-FFF2-40B4-BE49-F238E27FC236}">
                    <a16:creationId xmlns:a16="http://schemas.microsoft.com/office/drawing/2014/main" id="{D0813B3D-BA65-4492-A874-0D439FC532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95247" y="2800379"/>
                <a:ext cx="2642282" cy="50074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tabLst/>
                  <a:defRPr sz="2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24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charset="0"/>
                  <a:buChar char="•"/>
                  <a:tabLst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𝐝𝐢𝐩𝐨𝐥𝐚𝐫</m:t>
                          </m:r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sub>
                        <m:sup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𝐞𝐥𝐥𝐢𝐩𝐭𝐢𝐜</m:t>
                          </m:r>
                        </m:sup>
                      </m:sSubSup>
                      <m:r>
                        <a:rPr lang="fr-FR" sz="180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fr-FR" sz="1800" i="0">
                              <a:latin typeface="Cambria Math" panose="02040503050406030204" pitchFamily="18" charset="0"/>
                            </a:rPr>
                            <m:t>𝐝𝐢𝐩𝐨𝐥𝐚𝐫</m:t>
                          </m:r>
                          <m:r>
                            <a:rPr lang="fr-FR" sz="18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i="0">
                              <a:latin typeface="Cambria Math" panose="02040503050406030204" pitchFamily="18" charset="0"/>
                            </a:rPr>
                            <m:t>𝐲</m:t>
                          </m:r>
                        </m:sub>
                        <m:sup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𝐫𝐨𝐮𝐧𝐝</m:t>
                          </m:r>
                        </m:sup>
                      </m:sSubSup>
                    </m:oMath>
                  </m:oMathPara>
                </a14:m>
                <a:endParaRPr lang="fr-FR" sz="1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Espace réservé du contenu 1">
                <a:extLst>
                  <a:ext uri="{FF2B5EF4-FFF2-40B4-BE49-F238E27FC236}">
                    <a16:creationId xmlns:a16="http://schemas.microsoft.com/office/drawing/2014/main" id="{D0813B3D-BA65-4492-A874-0D439FC53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247" y="2800379"/>
                <a:ext cx="2642282" cy="500743"/>
              </a:xfrm>
              <a:prstGeom prst="rect">
                <a:avLst/>
              </a:prstGeom>
              <a:blipFill>
                <a:blip r:embed="rId4"/>
                <a:stretch>
                  <a:fillRect t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space réservé du contenu 1">
                <a:extLst>
                  <a:ext uri="{FF2B5EF4-FFF2-40B4-BE49-F238E27FC236}">
                    <a16:creationId xmlns:a16="http://schemas.microsoft.com/office/drawing/2014/main" id="{E01B8238-779C-47D0-B806-57DB1C86EC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49985" y="2755867"/>
                <a:ext cx="2269896" cy="79170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tabLst/>
                  <a:defRPr sz="2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24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charset="0"/>
                  <a:buChar char="•"/>
                  <a:tabLst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𝐪𝐮𝐚𝐝𝐫𝐮𝐩𝐨𝐥𝐚𝐫</m:t>
                          </m:r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sub>
                        <m:sup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𝐫𝐨𝐮𝐧𝐝</m:t>
                          </m:r>
                        </m:sup>
                      </m:sSubSup>
                      <m:r>
                        <a:rPr lang="fr-FR" sz="18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r-FR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𝐪𝐮𝐚𝐝𝐫𝐮𝐩𝐨𝐥𝐚𝐫</m:t>
                          </m:r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sub>
                        <m:sup>
                          <m:r>
                            <a:rPr lang="fr-FR" sz="1800" i="0" smtClean="0">
                              <a:latin typeface="Cambria Math" panose="02040503050406030204" pitchFamily="18" charset="0"/>
                            </a:rPr>
                            <m:t>𝐞𝐥𝐥𝐢𝐩𝐭𝐢𝐜</m:t>
                          </m:r>
                        </m:sup>
                      </m:sSubSup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15" name="Espace réservé du contenu 1">
                <a:extLst>
                  <a:ext uri="{FF2B5EF4-FFF2-40B4-BE49-F238E27FC236}">
                    <a16:creationId xmlns:a16="http://schemas.microsoft.com/office/drawing/2014/main" id="{E01B8238-779C-47D0-B806-57DB1C86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985" y="2755867"/>
                <a:ext cx="2269896" cy="791709"/>
              </a:xfrm>
              <a:prstGeom prst="rect">
                <a:avLst/>
              </a:prstGeom>
              <a:blipFill>
                <a:blip r:embed="rId5"/>
                <a:stretch>
                  <a:fillRect l="-3763" t="-4615" b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0396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E6876B5-4634-C69C-CE85-B209A5BF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Refined</a:t>
            </a:r>
            <a:r>
              <a:rPr lang="fr-FR" dirty="0"/>
              <a:t> kicker magnets modeling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60B8A9-74EE-C6F4-C04B-DCF04254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69E79BE-E840-0E08-4DCF-6C0E9A40D95C}"/>
              </a:ext>
            </a:extLst>
          </p:cNvPr>
          <p:cNvSpPr txBox="1">
            <a:spLocks/>
          </p:cNvSpPr>
          <p:nvPr/>
        </p:nvSpPr>
        <p:spPr>
          <a:xfrm>
            <a:off x="5907309" y="1949550"/>
            <a:ext cx="5876704" cy="33418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PS kicker magnets simulated using 3D EM solver CST Studio.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Latest models were simulated with an increased number of </a:t>
            </a:r>
            <a:r>
              <a:rPr lang="en-US" dirty="0" err="1"/>
              <a:t>meshcells</a:t>
            </a:r>
            <a:r>
              <a:rPr lang="en-US" dirty="0"/>
              <a:t> and a larger explored frequency range.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algn="just">
              <a:spcBef>
                <a:spcPts val="600"/>
              </a:spcBef>
            </a:pPr>
            <a:r>
              <a:rPr lang="en-US" dirty="0"/>
              <a:t>→ Better resolution of the peak around 1 GHz</a:t>
            </a:r>
          </a:p>
          <a:p>
            <a:pPr algn="just">
              <a:spcBef>
                <a:spcPts val="600"/>
              </a:spcBef>
            </a:pPr>
            <a:r>
              <a:rPr lang="en-US" dirty="0"/>
              <a:t>→ Broadband </a:t>
            </a:r>
            <a:r>
              <a:rPr lang="en-US" dirty="0" err="1"/>
              <a:t>behaviour</a:t>
            </a:r>
            <a:r>
              <a:rPr lang="en-US" dirty="0"/>
              <a:t> fully resolved for &gt;1 GHz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7FB859-45C6-6EC7-B0FC-6F49AC4A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74" y="1078687"/>
            <a:ext cx="2008402" cy="2145764"/>
          </a:xfrm>
          <a:prstGeom prst="rect">
            <a:avLst/>
          </a:prstGeom>
        </p:spPr>
      </p:pic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0FCED779-9B6E-FAE3-9E7B-52659C8A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pic>
        <p:nvPicPr>
          <p:cNvPr id="12" name="Espace réservé du contenu 11" descr="Une image contenant texte, capture d’écran, ligne, Police&#10;&#10;Description générée automatiquement">
            <a:extLst>
              <a:ext uri="{FF2B5EF4-FFF2-40B4-BE49-F238E27FC236}">
                <a16:creationId xmlns:a16="http://schemas.microsoft.com/office/drawing/2014/main" id="{11E3F7B5-F56F-3B71-DC5A-B1CC8965A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9757" y="2894821"/>
            <a:ext cx="4563207" cy="3341828"/>
          </a:xfrm>
        </p:spPr>
      </p:pic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219DD18E-3CBA-CC4B-AE5D-4D83B81C5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703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1">
                <a:extLst>
                  <a:ext uri="{FF2B5EF4-FFF2-40B4-BE49-F238E27FC236}">
                    <a16:creationId xmlns:a16="http://schemas.microsoft.com/office/drawing/2014/main" id="{C5C49DF8-04CF-29BC-3C2C-6E8DE4770F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2605" y="1434794"/>
                <a:ext cx="6361408" cy="227596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tabLst/>
                  <a:defRPr sz="2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24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charset="0"/>
                  <a:buChar char="•"/>
                  <a:tabLst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dirty="0"/>
                  <a:t>An accelerator component impedance can be expressed as a sum of resonators: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30303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rgbClr val="3030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rgbClr val="30303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30303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rgbClr val="303030"/>
                                  </a:solidFill>
                                  <a:latin typeface="Cambria Math" panose="02040503050406030204" pitchFamily="18" charset="0"/>
                                </a:rPr>
                                <m:t>resonator</m:t>
                              </m:r>
                            </m:sup>
                          </m:sSubSup>
                        </m:e>
                      </m:nary>
                      <m:r>
                        <a:rPr lang="fr-FR" b="0" i="1" smtClean="0">
                          <a:solidFill>
                            <a:srgbClr val="30303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rgbClr val="30303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rgbClr val="30303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shunt</m:t>
                          </m:r>
                          <m:r>
                            <a:rPr lang="fr-FR" b="0" i="0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30303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30303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resonant</m:t>
                          </m:r>
                          <m:r>
                            <a:rPr lang="fr-FR" b="0" i="0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30303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303030"/>
                  </a:solidFill>
                </a:endParaRPr>
              </a:p>
              <a:p>
                <a:pPr algn="just">
                  <a:spcBef>
                    <a:spcPts val="600"/>
                  </a:spcBef>
                </a:pPr>
                <a:r>
                  <a:rPr lang="en-US" dirty="0"/>
                  <a:t>The kickers’ impedance was fitted with a differential evolution algorithm developed during this thesis, GARFIELD.</a:t>
                </a:r>
              </a:p>
            </p:txBody>
          </p:sp>
        </mc:Choice>
        <mc:Fallback xmlns="">
          <p:sp>
            <p:nvSpPr>
              <p:cNvPr id="7" name="Espace réservé du contenu 1">
                <a:extLst>
                  <a:ext uri="{FF2B5EF4-FFF2-40B4-BE49-F238E27FC236}">
                    <a16:creationId xmlns:a16="http://schemas.microsoft.com/office/drawing/2014/main" id="{C5C49DF8-04CF-29BC-3C2C-6E8DE4770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605" y="1434794"/>
                <a:ext cx="6361408" cy="2275969"/>
              </a:xfrm>
              <a:prstGeom prst="rect">
                <a:avLst/>
              </a:prstGeom>
              <a:blipFill>
                <a:blip r:embed="rId2"/>
                <a:stretch>
                  <a:fillRect l="-2589" t="-5080" r="-2589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Espace réservé du contenu 7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DB364170-B7CE-DB9A-8A66-5D069C77A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5115" y="963249"/>
            <a:ext cx="2870523" cy="2567493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AAC6CAFC-2EAD-CA1C-A8CC-5D444B40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Impedance fitting with resonators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76DC0A-3172-AACD-8C18-4884342B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PS Impedance Model and Related Beam Stability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B5FFBF-6C6B-F15C-4564-C109DA991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2" name="Image 11" descr="Une image contenant texte, capture d’écran, ligne, diagramme&#10;&#10;Description générée automatiquement">
            <a:extLst>
              <a:ext uri="{FF2B5EF4-FFF2-40B4-BE49-F238E27FC236}">
                <a16:creationId xmlns:a16="http://schemas.microsoft.com/office/drawing/2014/main" id="{5DA0617D-5018-E7F4-E117-B5A08AC2B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34" y="3536241"/>
            <a:ext cx="3843301" cy="2814610"/>
          </a:xfrm>
          <a:prstGeom prst="rect">
            <a:avLst/>
          </a:prstGeom>
        </p:spPr>
      </p:pic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0E6A2A4A-32E8-6C99-EC18-4E9F4ADBC60C}"/>
              </a:ext>
            </a:extLst>
          </p:cNvPr>
          <p:cNvSpPr txBox="1">
            <a:spLocks/>
          </p:cNvSpPr>
          <p:nvPr/>
        </p:nvSpPr>
        <p:spPr>
          <a:xfrm>
            <a:off x="5422605" y="4137455"/>
            <a:ext cx="6361408" cy="10612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dirty="0"/>
              <a:t>→ Impedance can be evaluated for any frequency</a:t>
            </a:r>
          </a:p>
          <a:p>
            <a:pPr algn="just">
              <a:spcBef>
                <a:spcPts val="600"/>
              </a:spcBef>
            </a:pPr>
            <a:r>
              <a:rPr lang="en-US" dirty="0"/>
              <a:t>→ Analytical formulas to convert impedance to wake function instead of Fourier Transform</a:t>
            </a:r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C9815E2F-3F82-B1F0-FDBC-8C236915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7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C6ACB43-DC76-6890-FEAC-DFAE123F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Impedance of a kicker magnet </a:t>
            </a:r>
            <a:r>
              <a:rPr lang="fr-FR" dirty="0" err="1"/>
              <a:t>connecting</a:t>
            </a:r>
            <a:r>
              <a:rPr lang="fr-FR" dirty="0"/>
              <a:t> </a:t>
            </a:r>
            <a:r>
              <a:rPr lang="fr-FR" dirty="0" err="1"/>
              <a:t>cables</a:t>
            </a:r>
            <a:r>
              <a:rPr lang="fr-FR" dirty="0"/>
              <a:t> and </a:t>
            </a:r>
            <a:r>
              <a:rPr lang="fr-FR" dirty="0" err="1"/>
              <a:t>external</a:t>
            </a:r>
            <a:r>
              <a:rPr lang="fr-FR" dirty="0"/>
              <a:t> circuits (1/2)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99F09-8804-EEBA-0F21-3E3E5C02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PS Impedance Model and Related Beam Stability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6AAB8D-7B94-E4A8-50EE-0EF70ADB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Espace réservé du contenu 10" descr="Une image contenant diagramme, Plan, ligne, croquis&#10;&#10;Description générée automatiquement">
            <a:extLst>
              <a:ext uri="{FF2B5EF4-FFF2-40B4-BE49-F238E27FC236}">
                <a16:creationId xmlns:a16="http://schemas.microsoft.com/office/drawing/2014/main" id="{689A4E89-DBDD-5FF1-8C98-2276B5489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243" y="2368470"/>
            <a:ext cx="4971132" cy="2121060"/>
          </a:xfrm>
        </p:spPr>
      </p:pic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6B5ABC97-0B6E-6C1A-01FE-1DE9629A9EC8}"/>
              </a:ext>
            </a:extLst>
          </p:cNvPr>
          <p:cNvSpPr txBox="1">
            <a:spLocks/>
          </p:cNvSpPr>
          <p:nvPr/>
        </p:nvSpPr>
        <p:spPr>
          <a:xfrm>
            <a:off x="5592727" y="1592263"/>
            <a:ext cx="6191286" cy="460851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dirty="0"/>
              <a:t>T</a:t>
            </a:r>
            <a:r>
              <a:rPr lang="en-US" sz="2000" dirty="0" err="1"/>
              <a:t>otal</a:t>
            </a:r>
            <a:r>
              <a:rPr lang="en-US" sz="2000" dirty="0"/>
              <a:t> impedance of a kicker magnet can be split in two contributions: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Geometry and material properties (</a:t>
            </a:r>
            <a:r>
              <a:rPr lang="en-US" sz="2000" dirty="0" err="1"/>
              <a:t>Z</a:t>
            </a:r>
            <a:r>
              <a:rPr lang="en-US" sz="2000" baseline="-25000" dirty="0" err="1"/>
              <a:t>kicker</a:t>
            </a:r>
            <a:r>
              <a:rPr lang="en-US" sz="2000" dirty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Coupling with connecting cables and external circuits (Z</a:t>
            </a:r>
            <a:r>
              <a:rPr lang="en-US" sz="2000" baseline="-25000" dirty="0"/>
              <a:t>TL</a:t>
            </a:r>
            <a:r>
              <a:rPr lang="en-US" sz="2000" dirty="0"/>
              <a:t>)</a:t>
            </a:r>
          </a:p>
          <a:p>
            <a:pPr algn="just"/>
            <a:r>
              <a:rPr lang="en-US" sz="2000" dirty="0"/>
              <a:t>Z</a:t>
            </a:r>
            <a:r>
              <a:rPr lang="en-US" sz="2000" baseline="-25000" dirty="0"/>
              <a:t>TL</a:t>
            </a:r>
            <a:r>
              <a:rPr lang="en-US" sz="2000" dirty="0"/>
              <a:t> depends on the magnet </a:t>
            </a:r>
            <a:r>
              <a:rPr lang="en-US" sz="2000" dirty="0">
                <a:solidFill>
                  <a:schemeClr val="accent3"/>
                </a:solidFill>
              </a:rPr>
              <a:t>inductance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2060"/>
                </a:solidFill>
              </a:rPr>
              <a:t>self-inductance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B050"/>
                </a:solidFill>
              </a:rPr>
              <a:t>connecting cables and external circuits</a:t>
            </a:r>
            <a:r>
              <a:rPr lang="en-US" sz="2000" dirty="0"/>
              <a:t>.</a:t>
            </a:r>
          </a:p>
          <a:p>
            <a:pPr algn="just">
              <a:spcBef>
                <a:spcPts val="400"/>
              </a:spcBef>
            </a:pPr>
            <a:r>
              <a:rPr lang="en-US" sz="2000" dirty="0"/>
              <a:t>It can be calculated analytically using the transmission line theory</a:t>
            </a:r>
            <a:r>
              <a:rPr lang="en-US" sz="2000" baseline="30000" dirty="0"/>
              <a:t>[1]</a:t>
            </a:r>
            <a:r>
              <a:rPr lang="en-US" sz="2000" dirty="0"/>
              <a:t>.</a:t>
            </a:r>
          </a:p>
          <a:p>
            <a:pPr algn="just">
              <a:spcBef>
                <a:spcPts val="400"/>
              </a:spcBef>
            </a:pPr>
            <a:r>
              <a:rPr lang="en-US" sz="2000" dirty="0"/>
              <a:t>→ formalism extended to C and H-shape magnets and applied for the first time to PS magnets</a:t>
            </a:r>
            <a:endParaRPr lang="fr-FR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A180EA0-A833-5914-2750-6611496C695E}"/>
              </a:ext>
            </a:extLst>
          </p:cNvPr>
          <p:cNvSpPr txBox="1"/>
          <p:nvPr/>
        </p:nvSpPr>
        <p:spPr>
          <a:xfrm>
            <a:off x="887316" y="4489530"/>
            <a:ext cx="384898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Approximation of the kicker magnet as an ideal transformer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DDF83FE-3F73-81BA-9292-AA0104E6A209}"/>
              </a:ext>
            </a:extLst>
          </p:cNvPr>
          <p:cNvCxnSpPr>
            <a:cxnSpLocks/>
          </p:cNvCxnSpPr>
          <p:nvPr/>
        </p:nvCxnSpPr>
        <p:spPr>
          <a:xfrm flipH="1">
            <a:off x="1727200" y="2144145"/>
            <a:ext cx="45720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282EDD8-CB65-9955-BF24-834A0845B082}"/>
              </a:ext>
            </a:extLst>
          </p:cNvPr>
          <p:cNvCxnSpPr>
            <a:cxnSpLocks/>
          </p:cNvCxnSpPr>
          <p:nvPr/>
        </p:nvCxnSpPr>
        <p:spPr>
          <a:xfrm flipH="1">
            <a:off x="2530552" y="2225746"/>
            <a:ext cx="281257" cy="2337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8EA6041-8266-82ED-22BD-1657564C4446}"/>
              </a:ext>
            </a:extLst>
          </p:cNvPr>
          <p:cNvCxnSpPr>
            <a:cxnSpLocks/>
          </p:cNvCxnSpPr>
          <p:nvPr/>
        </p:nvCxnSpPr>
        <p:spPr>
          <a:xfrm flipH="1" flipV="1">
            <a:off x="2517852" y="2845775"/>
            <a:ext cx="281257" cy="288115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CD1B4E5-8260-DE78-A954-AB0D6D17E1EB}"/>
              </a:ext>
            </a:extLst>
          </p:cNvPr>
          <p:cNvCxnSpPr>
            <a:cxnSpLocks/>
          </p:cNvCxnSpPr>
          <p:nvPr/>
        </p:nvCxnSpPr>
        <p:spPr>
          <a:xfrm flipV="1">
            <a:off x="3651256" y="3642253"/>
            <a:ext cx="490532" cy="60268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75D78E5-957A-872F-02B5-829FB5414C99}"/>
              </a:ext>
            </a:extLst>
          </p:cNvPr>
          <p:cNvCxnSpPr>
            <a:cxnSpLocks/>
          </p:cNvCxnSpPr>
          <p:nvPr/>
        </p:nvCxnSpPr>
        <p:spPr>
          <a:xfrm flipH="1" flipV="1">
            <a:off x="5107891" y="3791421"/>
            <a:ext cx="129492" cy="533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E38CE38-56E5-C77C-2ECA-DA67AD363016}"/>
              </a:ext>
            </a:extLst>
          </p:cNvPr>
          <p:cNvCxnSpPr>
            <a:cxnSpLocks/>
          </p:cNvCxnSpPr>
          <p:nvPr/>
        </p:nvCxnSpPr>
        <p:spPr>
          <a:xfrm flipV="1">
            <a:off x="1857708" y="3858419"/>
            <a:ext cx="59992" cy="3601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5">
            <a:extLst>
              <a:ext uri="{FF2B5EF4-FFF2-40B4-BE49-F238E27FC236}">
                <a16:creationId xmlns:a16="http://schemas.microsoft.com/office/drawing/2014/main" id="{0B4C3A46-581B-4D30-BDDB-25A6D6BA0E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3EC6F7-27D4-6D20-3916-43F213FA69FB}"/>
              </a:ext>
            </a:extLst>
          </p:cNvPr>
          <p:cNvSpPr txBox="1"/>
          <p:nvPr/>
        </p:nvSpPr>
        <p:spPr>
          <a:xfrm>
            <a:off x="50800" y="6084994"/>
            <a:ext cx="116532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aseline="300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[1]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C. Zannini 10.5075/epfl-thesis-5737</a:t>
            </a:r>
            <a:endParaRPr lang="fr-FR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81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C6ACB43-DC76-6890-FEAC-DFAE123F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Impedance of a kicker magnet </a:t>
            </a:r>
            <a:r>
              <a:rPr lang="fr-FR" dirty="0" err="1"/>
              <a:t>connecting</a:t>
            </a:r>
            <a:r>
              <a:rPr lang="fr-FR" dirty="0"/>
              <a:t> </a:t>
            </a:r>
            <a:r>
              <a:rPr lang="fr-FR" dirty="0" err="1"/>
              <a:t>cables</a:t>
            </a:r>
            <a:r>
              <a:rPr lang="fr-FR" dirty="0"/>
              <a:t> and </a:t>
            </a:r>
            <a:r>
              <a:rPr lang="fr-FR" dirty="0" err="1"/>
              <a:t>external</a:t>
            </a:r>
            <a:r>
              <a:rPr lang="fr-FR" dirty="0"/>
              <a:t> circuits (2/2)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99F09-8804-EEBA-0F21-3E3E5C02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6AAB8D-7B94-E4A8-50EE-0EF70ADB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871C4D-5B42-7EC9-944F-676CE30FD7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663" y="1740904"/>
            <a:ext cx="6572221" cy="406878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A16A66A-C506-4C58-8150-9DEDF02E3081}"/>
              </a:ext>
            </a:extLst>
          </p:cNvPr>
          <p:cNvSpPr txBox="1"/>
          <p:nvPr/>
        </p:nvSpPr>
        <p:spPr>
          <a:xfrm>
            <a:off x="7063199" y="1928589"/>
            <a:ext cx="4720812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b="1" dirty="0">
                <a:solidFill>
                  <a:schemeClr val="tx2"/>
                </a:solidFill>
              </a:rPr>
              <a:t>Larger contribution than vacuum chamber in the &gt;1 MHz range.</a:t>
            </a:r>
          </a:p>
          <a:p>
            <a:pPr algn="just"/>
            <a:endParaRPr lang="en-US" sz="2100" b="1" dirty="0">
              <a:solidFill>
                <a:schemeClr val="tx2"/>
              </a:solidFill>
            </a:endParaRPr>
          </a:p>
          <a:p>
            <a:pPr algn="just"/>
            <a:r>
              <a:rPr lang="en-US" sz="2100" b="1" dirty="0">
                <a:solidFill>
                  <a:schemeClr val="tx2"/>
                </a:solidFill>
              </a:rPr>
              <a:t>New contribution characterized by: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/>
                </a:solidFill>
              </a:rPr>
              <a:t>Broadband </a:t>
            </a:r>
            <a:r>
              <a:rPr lang="en-US" sz="2100" b="1" dirty="0" err="1">
                <a:solidFill>
                  <a:schemeClr val="tx2"/>
                </a:solidFill>
              </a:rPr>
              <a:t>behaviour</a:t>
            </a:r>
            <a:r>
              <a:rPr lang="en-US" sz="2100" b="1" dirty="0">
                <a:solidFill>
                  <a:schemeClr val="tx2"/>
                </a:solidFill>
              </a:rPr>
              <a:t> in MHz range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2"/>
                </a:solidFill>
              </a:rPr>
              <a:t>Sharp peaks caused by the open termination of a kicker magnet cable (BFA09S)</a:t>
            </a:r>
            <a:endParaRPr lang="fr-FR" sz="2100" b="1" dirty="0">
              <a:solidFill>
                <a:schemeClr val="tx2"/>
              </a:solidFill>
            </a:endParaRPr>
          </a:p>
        </p:txBody>
      </p:sp>
      <p:sp>
        <p:nvSpPr>
          <p:cNvPr id="10" name="Espace réservé de la date 5">
            <a:extLst>
              <a:ext uri="{FF2B5EF4-FFF2-40B4-BE49-F238E27FC236}">
                <a16:creationId xmlns:a16="http://schemas.microsoft.com/office/drawing/2014/main" id="{42C0726A-CB7F-99FC-18D8-267ACF4E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478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6794C69-0364-B9E7-CC3B-6C7403548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624921"/>
            <a:ext cx="11376024" cy="4608512"/>
          </a:xfrm>
          <a:solidFill>
            <a:schemeClr val="bg1">
              <a:alpha val="42000"/>
            </a:schemeClr>
          </a:solidFill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Refinements of the Post-LIU PS transverse impedance model</a:t>
            </a:r>
          </a:p>
          <a:p>
            <a:r>
              <a:rPr lang="en-US" sz="2400" dirty="0">
                <a:solidFill>
                  <a:schemeClr val="tx2"/>
                </a:solidFill>
              </a:rPr>
              <a:t>Beam-based validation of the PS impedance model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Conclusion, next steps and additional studies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5A0581E-1103-BBB9-39CA-D18B49B5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1EF2BF-12CF-70C2-7324-1BA60C92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11193C-1BD4-76D8-651C-B4C21950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2691C91-6B75-89FA-11E4-14F1D85D47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0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3DC5F2E6-F0FA-19E5-8C9A-4DA018AC0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633" y="1803279"/>
            <a:ext cx="3393600" cy="25452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65AF08FA-7952-6F8F-2A77-4E8718CE8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14774"/>
          </a:xfrm>
        </p:spPr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turn</a:t>
            </a:r>
            <a:r>
              <a:rPr lang="fr-FR" dirty="0"/>
              <a:t>-by-</a:t>
            </a:r>
            <a:r>
              <a:rPr lang="fr-FR" dirty="0" err="1"/>
              <a:t>turn</a:t>
            </a:r>
            <a:r>
              <a:rPr lang="fr-FR" dirty="0"/>
              <a:t> data to tune shift </a:t>
            </a:r>
            <a:r>
              <a:rPr lang="fr-FR" dirty="0" err="1"/>
              <a:t>spectrum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BB7C1B-686C-5130-ADC5-920C087B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61C8C171-59DB-65FE-69FF-98FC41058109}"/>
              </a:ext>
            </a:extLst>
          </p:cNvPr>
          <p:cNvSpPr txBox="1">
            <a:spLocks/>
          </p:cNvSpPr>
          <p:nvPr/>
        </p:nvSpPr>
        <p:spPr>
          <a:xfrm>
            <a:off x="407987" y="4498123"/>
            <a:ext cx="11376024" cy="1530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Calculating the FFT of the turn-by-turn data during an intensity scan yield the tune shift slope, which is proportional to the imaginary part of the transverse impedance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The consequences of two main effects are studied through simulations first: the </a:t>
            </a:r>
            <a:r>
              <a:rPr lang="en-US" sz="2000" u="sng" dirty="0"/>
              <a:t>beam energy</a:t>
            </a:r>
            <a:r>
              <a:rPr lang="en-US" sz="2000" dirty="0"/>
              <a:t> and the </a:t>
            </a:r>
            <a:r>
              <a:rPr lang="en-US" sz="2000" u="sng" dirty="0"/>
              <a:t>chromaticity</a:t>
            </a:r>
            <a:endParaRPr lang="en-US" sz="2000" dirty="0"/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A42D3E70-A5FF-81FD-B02A-AF2DBD152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t="2837" b="2837"/>
          <a:stretch/>
        </p:blipFill>
        <p:spPr>
          <a:xfrm>
            <a:off x="196019" y="1803280"/>
            <a:ext cx="3600000" cy="2546809"/>
          </a:xfrm>
        </p:spPr>
      </p:pic>
      <p:pic>
        <p:nvPicPr>
          <p:cNvPr id="7" name="Espace réservé du contenu 14">
            <a:extLst>
              <a:ext uri="{FF2B5EF4-FFF2-40B4-BE49-F238E27FC236}">
                <a16:creationId xmlns:a16="http://schemas.microsoft.com/office/drawing/2014/main" id="{FBF00261-D6F2-1522-82F7-568E0DFDD7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837" b="2837"/>
          <a:stretch/>
        </p:blipFill>
        <p:spPr>
          <a:xfrm>
            <a:off x="4133550" y="1803279"/>
            <a:ext cx="3600000" cy="2546809"/>
          </a:xfrm>
          <a:prstGeom prst="rect">
            <a:avLst/>
          </a:prstGeom>
        </p:spPr>
      </p:pic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6E2F9379-27B4-3D35-0913-B7AB1CE0F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BD810AA-B49B-CD08-BF72-CEB001AB306F}"/>
                  </a:ext>
                </a:extLst>
              </p:cNvPr>
              <p:cNvSpPr txBox="1"/>
              <p:nvPr/>
            </p:nvSpPr>
            <p:spPr>
              <a:xfrm>
                <a:off x="8879176" y="3433302"/>
                <a:ext cx="2367967" cy="3359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>
                          <a:ln w="1905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fr-FR" sz="2000" b="1">
                          <a:ln w="1905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𝐐</m:t>
                      </m:r>
                      <m:r>
                        <a:rPr lang="fr-FR" sz="2000" b="1">
                          <a:ln w="1905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∝</m:t>
                      </m:r>
                      <m:sSub>
                        <m:sSubPr>
                          <m:ctrlPr>
                            <a:rPr lang="fr-FR" sz="2000" b="1" i="1">
                              <a:ln w="19050"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sz="2000" b="1" i="1">
                                  <a:ln w="19050">
                                    <a:solidFill>
                                      <a:sysClr val="windowText" lastClr="000000"/>
                                    </a:solidFill>
                                  </a:ln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1">
                                  <a:ln w="19050">
                                    <a:solidFill>
                                      <a:sysClr val="windowText" lastClr="000000"/>
                                    </a:solidFill>
                                  </a:ln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fr-FR" sz="2000" b="1">
                                  <a:ln w="19050">
                                    <a:solidFill>
                                      <a:sysClr val="windowText" lastClr="000000"/>
                                    </a:solidFill>
                                  </a:ln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𝐛𝐞𝐚𝐦</m:t>
                              </m:r>
                            </m:sub>
                          </m:sSub>
                          <m:r>
                            <a:rPr lang="fr-FR" sz="2000" b="1">
                              <a:ln w="19050"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fr-FR" sz="2000" b="1">
                              <a:ln w="19050"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𝓘</m:t>
                          </m:r>
                          <m:r>
                            <a:rPr lang="fr-FR" sz="2000" b="1">
                              <a:ln w="19050"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1">
                              <a:ln w="19050"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𝐙</m:t>
                          </m:r>
                        </m:e>
                        <m:sub>
                          <m:r>
                            <a:rPr lang="fr-FR" sz="2000" b="1">
                              <a:ln w="19050">
                                <a:solidFill>
                                  <a:sysClr val="windowText" lastClr="000000"/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𝐲</m:t>
                          </m:r>
                        </m:sub>
                      </m:sSub>
                      <m:r>
                        <a:rPr lang="fr-FR" sz="2000" b="1">
                          <a:ln w="19050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BD810AA-B49B-CD08-BF72-CEB001AB3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176" y="3433302"/>
                <a:ext cx="2367967" cy="335926"/>
              </a:xfrm>
              <a:prstGeom prst="rect">
                <a:avLst/>
              </a:prstGeom>
              <a:blipFill>
                <a:blip r:embed="rId7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BD6585C-0019-9003-8673-F527EC2EBBEA}"/>
              </a:ext>
            </a:extLst>
          </p:cNvPr>
          <p:cNvSpPr txBox="1">
            <a:spLocks/>
          </p:cNvSpPr>
          <p:nvPr/>
        </p:nvSpPr>
        <p:spPr>
          <a:xfrm>
            <a:off x="619957" y="1210557"/>
            <a:ext cx="10374108" cy="4375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The (imaginary part of the) transverse impedance causes an intensity dependent tune shift</a:t>
            </a:r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66B6A839-0045-825D-44B4-D8A718FA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747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6794C69-0364-B9E7-CC3B-6C7403548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624921"/>
            <a:ext cx="11376024" cy="4608512"/>
          </a:xfrm>
          <a:solidFill>
            <a:schemeClr val="bg1">
              <a:alpha val="42000"/>
            </a:schemeClr>
          </a:solidFill>
        </p:spPr>
        <p:txBody>
          <a:bodyPr/>
          <a:lstStyle/>
          <a:p>
            <a:r>
              <a:rPr lang="fr-FR" sz="2400" dirty="0"/>
              <a:t>Introduction</a:t>
            </a:r>
          </a:p>
          <a:p>
            <a:r>
              <a:rPr lang="fr-FR" sz="24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Refinements</a:t>
            </a:r>
            <a:r>
              <a:rPr lang="fr-FR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of the Post-LIU PS transverse impedance model</a:t>
            </a:r>
          </a:p>
          <a:p>
            <a:r>
              <a:rPr lang="fr-FR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Beam-</a:t>
            </a:r>
            <a:r>
              <a:rPr lang="fr-FR" sz="24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based</a:t>
            </a:r>
            <a:r>
              <a:rPr lang="fr-FR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validation of the PS impedance model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Conclusion, next steps and additional studies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5A0581E-1103-BBB9-39CA-D18B49B5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1EF2BF-12CF-70C2-7324-1BA60C92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11193C-1BD4-76D8-651C-B4C21950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765F2B6-2403-C011-E596-FDC9C4C0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671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CFA984-9FC4-46D5-A6BF-FFCDDA77C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Macroparticle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code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09201C-452F-DD21-43AC-981EFFA20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8345" y="4491635"/>
            <a:ext cx="11475668" cy="19135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For </a:t>
            </a:r>
            <a:r>
              <a:rPr lang="fr-FR" dirty="0" err="1"/>
              <a:t>numerical</a:t>
            </a:r>
            <a:r>
              <a:rPr lang="fr-FR" dirty="0"/>
              <a:t> </a:t>
            </a:r>
            <a:r>
              <a:rPr lang="fr-FR" dirty="0" err="1"/>
              <a:t>efficiency</a:t>
            </a:r>
            <a:r>
              <a:rPr lang="fr-FR" dirty="0"/>
              <a:t>, </a:t>
            </a:r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particles</a:t>
            </a:r>
            <a:r>
              <a:rPr lang="fr-FR" dirty="0"/>
              <a:t> are </a:t>
            </a:r>
            <a:r>
              <a:rPr lang="fr-FR" dirty="0" err="1"/>
              <a:t>aggregated</a:t>
            </a:r>
            <a:r>
              <a:rPr lang="fr-FR" dirty="0"/>
              <a:t> as ‘</a:t>
            </a:r>
            <a:r>
              <a:rPr lang="fr-FR" dirty="0" err="1"/>
              <a:t>macroparticles</a:t>
            </a:r>
            <a:r>
              <a:rPr lang="fr-FR" dirty="0"/>
              <a:t>’, sharing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averaged</a:t>
            </a:r>
            <a:r>
              <a:rPr lang="fr-FR" dirty="0"/>
              <a:t> </a:t>
            </a:r>
            <a:r>
              <a:rPr lang="fr-FR" dirty="0" err="1"/>
              <a:t>properties</a:t>
            </a:r>
            <a:r>
              <a:rPr lang="fr-FR" dirty="0"/>
              <a:t> (charge, transverse and longitudinal positons)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In addition, the </a:t>
            </a:r>
            <a:r>
              <a:rPr lang="fr-FR" dirty="0" err="1"/>
              <a:t>bunch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longitudinally</a:t>
            </a:r>
            <a:r>
              <a:rPr lang="fr-FR" dirty="0"/>
              <a:t> </a:t>
            </a:r>
            <a:r>
              <a:rPr lang="fr-FR" dirty="0" err="1"/>
              <a:t>divided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a </a:t>
            </a:r>
            <a:r>
              <a:rPr lang="fr-FR" dirty="0" err="1"/>
              <a:t>equidistant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of ‘slices’ → </a:t>
            </a:r>
            <a:r>
              <a:rPr lang="fr-FR" dirty="0" err="1"/>
              <a:t>effect</a:t>
            </a:r>
            <a:r>
              <a:rPr lang="fr-FR" dirty="0"/>
              <a:t> of impedance/</a:t>
            </a:r>
            <a:r>
              <a:rPr lang="fr-FR" dirty="0" err="1"/>
              <a:t>wakefield</a:t>
            </a:r>
            <a:r>
              <a:rPr lang="fr-FR" dirty="0"/>
              <a:t> </a:t>
            </a:r>
            <a:r>
              <a:rPr lang="fr-FR" dirty="0" err="1"/>
              <a:t>applied</a:t>
            </a:r>
            <a:r>
              <a:rPr lang="fr-FR" dirty="0"/>
              <a:t> to </a:t>
            </a:r>
            <a:r>
              <a:rPr lang="fr-FR" dirty="0" err="1"/>
              <a:t>each</a:t>
            </a:r>
            <a:r>
              <a:rPr lang="fr-FR" dirty="0"/>
              <a:t> slice </a:t>
            </a:r>
            <a:r>
              <a:rPr lang="fr-FR" dirty="0" err="1"/>
              <a:t>instead</a:t>
            </a:r>
            <a:r>
              <a:rPr lang="fr-FR" dirty="0"/>
              <a:t> of </a:t>
            </a:r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particle</a:t>
            </a:r>
            <a:endParaRPr lang="fr-FR" dirty="0"/>
          </a:p>
          <a:p>
            <a:r>
              <a:rPr lang="fr-FR" dirty="0"/>
              <a:t> 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F50B89-83F7-A34F-2452-E0F10EE95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F5FA1B-CC96-5DAD-2385-AD89DB5B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5B4DB40-7CA9-D532-E953-D0EA52DA50E5}"/>
              </a:ext>
            </a:extLst>
          </p:cNvPr>
          <p:cNvSpPr txBox="1"/>
          <p:nvPr/>
        </p:nvSpPr>
        <p:spPr>
          <a:xfrm>
            <a:off x="-46424" y="6069561"/>
            <a:ext cx="94533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 [1]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 </a:t>
            </a:r>
            <a:r>
              <a:rPr lang="fr-FR" sz="16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M. Schenk,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PyHEADTAIL and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PyECLOUD</a:t>
            </a:r>
            <a:endParaRPr lang="fr-FR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49" name="Ellipse 848">
            <a:extLst>
              <a:ext uri="{FF2B5EF4-FFF2-40B4-BE49-F238E27FC236}">
                <a16:creationId xmlns:a16="http://schemas.microsoft.com/office/drawing/2014/main" id="{00934963-DC03-0C85-BFB7-52B5572BEF36}"/>
              </a:ext>
            </a:extLst>
          </p:cNvPr>
          <p:cNvSpPr/>
          <p:nvPr/>
        </p:nvSpPr>
        <p:spPr>
          <a:xfrm>
            <a:off x="7160602" y="3287025"/>
            <a:ext cx="4275952" cy="1044301"/>
          </a:xfrm>
          <a:prstGeom prst="ellipse">
            <a:avLst/>
          </a:prstGeom>
          <a:noFill/>
          <a:ln w="38100">
            <a:solidFill>
              <a:srgbClr val="3030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0" name="Image 849">
            <a:extLst>
              <a:ext uri="{FF2B5EF4-FFF2-40B4-BE49-F238E27FC236}">
                <a16:creationId xmlns:a16="http://schemas.microsoft.com/office/drawing/2014/main" id="{549695E4-ECFD-63E1-9830-9D105F14B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45" y="3252240"/>
            <a:ext cx="4310246" cy="1079086"/>
          </a:xfrm>
          <a:prstGeom prst="rect">
            <a:avLst/>
          </a:prstGeom>
        </p:spPr>
      </p:pic>
      <p:cxnSp>
        <p:nvCxnSpPr>
          <p:cNvPr id="853" name="Connecteur droit 852">
            <a:extLst>
              <a:ext uri="{FF2B5EF4-FFF2-40B4-BE49-F238E27FC236}">
                <a16:creationId xmlns:a16="http://schemas.microsoft.com/office/drawing/2014/main" id="{E9213C1B-480A-BC4A-96A3-9CB9831A7CBC}"/>
              </a:ext>
            </a:extLst>
          </p:cNvPr>
          <p:cNvCxnSpPr/>
          <p:nvPr/>
        </p:nvCxnSpPr>
        <p:spPr>
          <a:xfrm>
            <a:off x="7160602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4" name="Connecteur droit 853">
            <a:extLst>
              <a:ext uri="{FF2B5EF4-FFF2-40B4-BE49-F238E27FC236}">
                <a16:creationId xmlns:a16="http://schemas.microsoft.com/office/drawing/2014/main" id="{9DC8AC90-73A6-A59E-F782-9E8A72C82396}"/>
              </a:ext>
            </a:extLst>
          </p:cNvPr>
          <p:cNvCxnSpPr/>
          <p:nvPr/>
        </p:nvCxnSpPr>
        <p:spPr>
          <a:xfrm>
            <a:off x="7497787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5" name="Connecteur droit 854">
            <a:extLst>
              <a:ext uri="{FF2B5EF4-FFF2-40B4-BE49-F238E27FC236}">
                <a16:creationId xmlns:a16="http://schemas.microsoft.com/office/drawing/2014/main" id="{01F83F81-AB73-2AA7-7D0C-043B6C0559E1}"/>
              </a:ext>
            </a:extLst>
          </p:cNvPr>
          <p:cNvCxnSpPr/>
          <p:nvPr/>
        </p:nvCxnSpPr>
        <p:spPr>
          <a:xfrm>
            <a:off x="7883867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3" name="Connecteur droit 862">
            <a:extLst>
              <a:ext uri="{FF2B5EF4-FFF2-40B4-BE49-F238E27FC236}">
                <a16:creationId xmlns:a16="http://schemas.microsoft.com/office/drawing/2014/main" id="{B46E80D7-1C25-5D62-F733-16D71C0F5649}"/>
              </a:ext>
            </a:extLst>
          </p:cNvPr>
          <p:cNvCxnSpPr/>
          <p:nvPr/>
        </p:nvCxnSpPr>
        <p:spPr>
          <a:xfrm>
            <a:off x="8268677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4" name="Connecteur droit 863">
            <a:extLst>
              <a:ext uri="{FF2B5EF4-FFF2-40B4-BE49-F238E27FC236}">
                <a16:creationId xmlns:a16="http://schemas.microsoft.com/office/drawing/2014/main" id="{A56A2D15-EC1D-95C6-56ED-523ECA24E703}"/>
              </a:ext>
            </a:extLst>
          </p:cNvPr>
          <p:cNvCxnSpPr/>
          <p:nvPr/>
        </p:nvCxnSpPr>
        <p:spPr>
          <a:xfrm>
            <a:off x="8605862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5" name="Connecteur droit 864">
            <a:extLst>
              <a:ext uri="{FF2B5EF4-FFF2-40B4-BE49-F238E27FC236}">
                <a16:creationId xmlns:a16="http://schemas.microsoft.com/office/drawing/2014/main" id="{DF98C2CB-1FBF-461C-C239-09CA3D1D26DD}"/>
              </a:ext>
            </a:extLst>
          </p:cNvPr>
          <p:cNvCxnSpPr/>
          <p:nvPr/>
        </p:nvCxnSpPr>
        <p:spPr>
          <a:xfrm>
            <a:off x="8991942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6" name="Connecteur droit 865">
            <a:extLst>
              <a:ext uri="{FF2B5EF4-FFF2-40B4-BE49-F238E27FC236}">
                <a16:creationId xmlns:a16="http://schemas.microsoft.com/office/drawing/2014/main" id="{28F982E2-34BA-F640-88E0-A5BC21D6536A}"/>
              </a:ext>
            </a:extLst>
          </p:cNvPr>
          <p:cNvCxnSpPr/>
          <p:nvPr/>
        </p:nvCxnSpPr>
        <p:spPr>
          <a:xfrm>
            <a:off x="9319442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7" name="Connecteur droit 866">
            <a:extLst>
              <a:ext uri="{FF2B5EF4-FFF2-40B4-BE49-F238E27FC236}">
                <a16:creationId xmlns:a16="http://schemas.microsoft.com/office/drawing/2014/main" id="{40B2F93E-CE35-F27B-2CB3-A7F78C38D722}"/>
              </a:ext>
            </a:extLst>
          </p:cNvPr>
          <p:cNvCxnSpPr/>
          <p:nvPr/>
        </p:nvCxnSpPr>
        <p:spPr>
          <a:xfrm>
            <a:off x="9656627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8" name="Connecteur droit 867">
            <a:extLst>
              <a:ext uri="{FF2B5EF4-FFF2-40B4-BE49-F238E27FC236}">
                <a16:creationId xmlns:a16="http://schemas.microsoft.com/office/drawing/2014/main" id="{AF41C21D-BE3E-F56E-2E97-06975E20F69B}"/>
              </a:ext>
            </a:extLst>
          </p:cNvPr>
          <p:cNvCxnSpPr/>
          <p:nvPr/>
        </p:nvCxnSpPr>
        <p:spPr>
          <a:xfrm>
            <a:off x="10042707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9" name="Connecteur droit 868">
            <a:extLst>
              <a:ext uri="{FF2B5EF4-FFF2-40B4-BE49-F238E27FC236}">
                <a16:creationId xmlns:a16="http://schemas.microsoft.com/office/drawing/2014/main" id="{4C9E65DA-32E0-3286-58AE-695C72EF9215}"/>
              </a:ext>
            </a:extLst>
          </p:cNvPr>
          <p:cNvCxnSpPr/>
          <p:nvPr/>
        </p:nvCxnSpPr>
        <p:spPr>
          <a:xfrm>
            <a:off x="10421167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0" name="Connecteur droit 869">
            <a:extLst>
              <a:ext uri="{FF2B5EF4-FFF2-40B4-BE49-F238E27FC236}">
                <a16:creationId xmlns:a16="http://schemas.microsoft.com/office/drawing/2014/main" id="{C5009AA2-122A-4640-C95A-9EAAC2D73C27}"/>
              </a:ext>
            </a:extLst>
          </p:cNvPr>
          <p:cNvCxnSpPr/>
          <p:nvPr/>
        </p:nvCxnSpPr>
        <p:spPr>
          <a:xfrm>
            <a:off x="10758352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1" name="Connecteur droit 870">
            <a:extLst>
              <a:ext uri="{FF2B5EF4-FFF2-40B4-BE49-F238E27FC236}">
                <a16:creationId xmlns:a16="http://schemas.microsoft.com/office/drawing/2014/main" id="{E664FD13-5865-8821-DB88-74EA19432F42}"/>
              </a:ext>
            </a:extLst>
          </p:cNvPr>
          <p:cNvCxnSpPr/>
          <p:nvPr/>
        </p:nvCxnSpPr>
        <p:spPr>
          <a:xfrm>
            <a:off x="11144432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2" name="Connecteur droit 871">
            <a:extLst>
              <a:ext uri="{FF2B5EF4-FFF2-40B4-BE49-F238E27FC236}">
                <a16:creationId xmlns:a16="http://schemas.microsoft.com/office/drawing/2014/main" id="{8FD8C3E4-A4AB-32CA-CC84-A385FA21DB0D}"/>
              </a:ext>
            </a:extLst>
          </p:cNvPr>
          <p:cNvCxnSpPr/>
          <p:nvPr/>
        </p:nvCxnSpPr>
        <p:spPr>
          <a:xfrm>
            <a:off x="11484158" y="3287025"/>
            <a:ext cx="0" cy="1080000"/>
          </a:xfrm>
          <a:prstGeom prst="line">
            <a:avLst/>
          </a:prstGeom>
          <a:ln w="28575">
            <a:solidFill>
              <a:srgbClr val="3030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3" name="Ellipse 872">
            <a:extLst>
              <a:ext uri="{FF2B5EF4-FFF2-40B4-BE49-F238E27FC236}">
                <a16:creationId xmlns:a16="http://schemas.microsoft.com/office/drawing/2014/main" id="{D8A6ACE3-1D7F-F02C-AC96-71601CACC4B0}"/>
              </a:ext>
            </a:extLst>
          </p:cNvPr>
          <p:cNvSpPr/>
          <p:nvPr/>
        </p:nvSpPr>
        <p:spPr>
          <a:xfrm>
            <a:off x="7325408" y="3573102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4" name="Ellipse 873">
            <a:extLst>
              <a:ext uri="{FF2B5EF4-FFF2-40B4-BE49-F238E27FC236}">
                <a16:creationId xmlns:a16="http://schemas.microsoft.com/office/drawing/2014/main" id="{F35ABAEB-8DB4-FBAC-4F20-82764FDD9A11}"/>
              </a:ext>
            </a:extLst>
          </p:cNvPr>
          <p:cNvSpPr/>
          <p:nvPr/>
        </p:nvSpPr>
        <p:spPr>
          <a:xfrm>
            <a:off x="7187804" y="3680637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Ellipse 874">
            <a:extLst>
              <a:ext uri="{FF2B5EF4-FFF2-40B4-BE49-F238E27FC236}">
                <a16:creationId xmlns:a16="http://schemas.microsoft.com/office/drawing/2014/main" id="{45222E05-7CFD-1A7F-B63C-DE049E96449A}"/>
              </a:ext>
            </a:extLst>
          </p:cNvPr>
          <p:cNvSpPr/>
          <p:nvPr/>
        </p:nvSpPr>
        <p:spPr>
          <a:xfrm>
            <a:off x="7290586" y="3808446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6" name="Ellipse 875">
            <a:extLst>
              <a:ext uri="{FF2B5EF4-FFF2-40B4-BE49-F238E27FC236}">
                <a16:creationId xmlns:a16="http://schemas.microsoft.com/office/drawing/2014/main" id="{1FA5ECA8-31F4-8938-803F-2436FC4DF948}"/>
              </a:ext>
            </a:extLst>
          </p:cNvPr>
          <p:cNvSpPr/>
          <p:nvPr/>
        </p:nvSpPr>
        <p:spPr>
          <a:xfrm>
            <a:off x="7443212" y="3642834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7" name="Ellipse 876">
            <a:extLst>
              <a:ext uri="{FF2B5EF4-FFF2-40B4-BE49-F238E27FC236}">
                <a16:creationId xmlns:a16="http://schemas.microsoft.com/office/drawing/2014/main" id="{3EFD67C0-227C-7F1F-53B7-0D14A02987EE}"/>
              </a:ext>
            </a:extLst>
          </p:cNvPr>
          <p:cNvSpPr/>
          <p:nvPr/>
        </p:nvSpPr>
        <p:spPr>
          <a:xfrm>
            <a:off x="7569815" y="3768033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8" name="Ellipse 877">
            <a:extLst>
              <a:ext uri="{FF2B5EF4-FFF2-40B4-BE49-F238E27FC236}">
                <a16:creationId xmlns:a16="http://schemas.microsoft.com/office/drawing/2014/main" id="{53D19CD5-130B-0765-CE32-EABC4801FE12}"/>
              </a:ext>
            </a:extLst>
          </p:cNvPr>
          <p:cNvSpPr/>
          <p:nvPr/>
        </p:nvSpPr>
        <p:spPr>
          <a:xfrm>
            <a:off x="7676256" y="3919029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9" name="Ellipse 878">
            <a:extLst>
              <a:ext uri="{FF2B5EF4-FFF2-40B4-BE49-F238E27FC236}">
                <a16:creationId xmlns:a16="http://schemas.microsoft.com/office/drawing/2014/main" id="{30FEF626-1A0A-791C-766C-45F741CAAD46}"/>
              </a:ext>
            </a:extLst>
          </p:cNvPr>
          <p:cNvSpPr/>
          <p:nvPr/>
        </p:nvSpPr>
        <p:spPr>
          <a:xfrm>
            <a:off x="7658152" y="3473026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" name="Ellipse 879">
            <a:extLst>
              <a:ext uri="{FF2B5EF4-FFF2-40B4-BE49-F238E27FC236}">
                <a16:creationId xmlns:a16="http://schemas.microsoft.com/office/drawing/2014/main" id="{93FC96C1-D6B4-94A5-779B-8318068F4392}"/>
              </a:ext>
            </a:extLst>
          </p:cNvPr>
          <p:cNvSpPr/>
          <p:nvPr/>
        </p:nvSpPr>
        <p:spPr>
          <a:xfrm>
            <a:off x="7937381" y="3465963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1" name="Ellipse 880">
            <a:extLst>
              <a:ext uri="{FF2B5EF4-FFF2-40B4-BE49-F238E27FC236}">
                <a16:creationId xmlns:a16="http://schemas.microsoft.com/office/drawing/2014/main" id="{4CF0F0B1-1A11-C032-336F-4C1EE89668C9}"/>
              </a:ext>
            </a:extLst>
          </p:cNvPr>
          <p:cNvSpPr/>
          <p:nvPr/>
        </p:nvSpPr>
        <p:spPr>
          <a:xfrm>
            <a:off x="8064875" y="3548806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2" name="Ellipse 881">
            <a:extLst>
              <a:ext uri="{FF2B5EF4-FFF2-40B4-BE49-F238E27FC236}">
                <a16:creationId xmlns:a16="http://schemas.microsoft.com/office/drawing/2014/main" id="{A1B9655E-68C6-2F7E-8ECB-10EE8BE4996A}"/>
              </a:ext>
            </a:extLst>
          </p:cNvPr>
          <p:cNvSpPr/>
          <p:nvPr/>
        </p:nvSpPr>
        <p:spPr>
          <a:xfrm>
            <a:off x="7887706" y="3663102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3" name="Ellipse 882">
            <a:extLst>
              <a:ext uri="{FF2B5EF4-FFF2-40B4-BE49-F238E27FC236}">
                <a16:creationId xmlns:a16="http://schemas.microsoft.com/office/drawing/2014/main" id="{24DD15FA-CE9E-E777-2C67-CDB1CB05482E}"/>
              </a:ext>
            </a:extLst>
          </p:cNvPr>
          <p:cNvSpPr/>
          <p:nvPr/>
        </p:nvSpPr>
        <p:spPr>
          <a:xfrm>
            <a:off x="7970604" y="3881601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4" name="Ellipse 883">
            <a:extLst>
              <a:ext uri="{FF2B5EF4-FFF2-40B4-BE49-F238E27FC236}">
                <a16:creationId xmlns:a16="http://schemas.microsoft.com/office/drawing/2014/main" id="{63EE4135-5DE8-CF96-48A2-85ACC94B1115}"/>
              </a:ext>
            </a:extLst>
          </p:cNvPr>
          <p:cNvSpPr/>
          <p:nvPr/>
        </p:nvSpPr>
        <p:spPr>
          <a:xfrm>
            <a:off x="8091856" y="4024056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5" name="Ellipse 884">
            <a:extLst>
              <a:ext uri="{FF2B5EF4-FFF2-40B4-BE49-F238E27FC236}">
                <a16:creationId xmlns:a16="http://schemas.microsoft.com/office/drawing/2014/main" id="{B7EA9186-F39F-86AE-B99E-63ED02A0C27E}"/>
              </a:ext>
            </a:extLst>
          </p:cNvPr>
          <p:cNvSpPr/>
          <p:nvPr/>
        </p:nvSpPr>
        <p:spPr>
          <a:xfrm>
            <a:off x="8304610" y="4003016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6" name="Ellipse 885">
            <a:extLst>
              <a:ext uri="{FF2B5EF4-FFF2-40B4-BE49-F238E27FC236}">
                <a16:creationId xmlns:a16="http://schemas.microsoft.com/office/drawing/2014/main" id="{3AC1CA05-D32D-06A1-8395-B7DD2232CC1E}"/>
              </a:ext>
            </a:extLst>
          </p:cNvPr>
          <p:cNvSpPr/>
          <p:nvPr/>
        </p:nvSpPr>
        <p:spPr>
          <a:xfrm>
            <a:off x="8379113" y="3829029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7" name="Ellipse 886">
            <a:extLst>
              <a:ext uri="{FF2B5EF4-FFF2-40B4-BE49-F238E27FC236}">
                <a16:creationId xmlns:a16="http://schemas.microsoft.com/office/drawing/2014/main" id="{534059D5-27FB-C0D2-F562-5CFE4CF4A80A}"/>
              </a:ext>
            </a:extLst>
          </p:cNvPr>
          <p:cNvSpPr/>
          <p:nvPr/>
        </p:nvSpPr>
        <p:spPr>
          <a:xfrm>
            <a:off x="8284023" y="3650635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8" name="Ellipse 887">
            <a:extLst>
              <a:ext uri="{FF2B5EF4-FFF2-40B4-BE49-F238E27FC236}">
                <a16:creationId xmlns:a16="http://schemas.microsoft.com/office/drawing/2014/main" id="{8C01F2B4-5841-A8B5-1076-C6E30ABB2307}"/>
              </a:ext>
            </a:extLst>
          </p:cNvPr>
          <p:cNvSpPr/>
          <p:nvPr/>
        </p:nvSpPr>
        <p:spPr>
          <a:xfrm>
            <a:off x="8361211" y="3531920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Ellipse 888">
            <a:extLst>
              <a:ext uri="{FF2B5EF4-FFF2-40B4-BE49-F238E27FC236}">
                <a16:creationId xmlns:a16="http://schemas.microsoft.com/office/drawing/2014/main" id="{9C2266EE-EB52-414C-9718-6129C8F91C80}"/>
              </a:ext>
            </a:extLst>
          </p:cNvPr>
          <p:cNvSpPr/>
          <p:nvPr/>
        </p:nvSpPr>
        <p:spPr>
          <a:xfrm>
            <a:off x="8418249" y="3309183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" name="Ellipse 889">
            <a:extLst>
              <a:ext uri="{FF2B5EF4-FFF2-40B4-BE49-F238E27FC236}">
                <a16:creationId xmlns:a16="http://schemas.microsoft.com/office/drawing/2014/main" id="{240CEC8B-9BA6-B142-75D5-D9370ED662B5}"/>
              </a:ext>
            </a:extLst>
          </p:cNvPr>
          <p:cNvSpPr/>
          <p:nvPr/>
        </p:nvSpPr>
        <p:spPr>
          <a:xfrm>
            <a:off x="8596177" y="3412597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Ellipse 890">
            <a:extLst>
              <a:ext uri="{FF2B5EF4-FFF2-40B4-BE49-F238E27FC236}">
                <a16:creationId xmlns:a16="http://schemas.microsoft.com/office/drawing/2014/main" id="{DF782814-2C8E-E9D5-3638-DEC446948FEF}"/>
              </a:ext>
            </a:extLst>
          </p:cNvPr>
          <p:cNvSpPr/>
          <p:nvPr/>
        </p:nvSpPr>
        <p:spPr>
          <a:xfrm>
            <a:off x="8778710" y="3489183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2" name="Ellipse 891">
            <a:extLst>
              <a:ext uri="{FF2B5EF4-FFF2-40B4-BE49-F238E27FC236}">
                <a16:creationId xmlns:a16="http://schemas.microsoft.com/office/drawing/2014/main" id="{3D7685D8-FE71-8F22-A0F4-44B1E4411578}"/>
              </a:ext>
            </a:extLst>
          </p:cNvPr>
          <p:cNvSpPr/>
          <p:nvPr/>
        </p:nvSpPr>
        <p:spPr>
          <a:xfrm>
            <a:off x="8741143" y="3293026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3" name="Ellipse 892">
            <a:extLst>
              <a:ext uri="{FF2B5EF4-FFF2-40B4-BE49-F238E27FC236}">
                <a16:creationId xmlns:a16="http://schemas.microsoft.com/office/drawing/2014/main" id="{A594D259-8231-5497-0B59-FD2CEC142781}"/>
              </a:ext>
            </a:extLst>
          </p:cNvPr>
          <p:cNvSpPr/>
          <p:nvPr/>
        </p:nvSpPr>
        <p:spPr>
          <a:xfrm>
            <a:off x="8708902" y="3642640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4" name="Ellipse 893">
            <a:extLst>
              <a:ext uri="{FF2B5EF4-FFF2-40B4-BE49-F238E27FC236}">
                <a16:creationId xmlns:a16="http://schemas.microsoft.com/office/drawing/2014/main" id="{8C82D351-4302-FF6A-A878-527EE6C9E8D4}"/>
              </a:ext>
            </a:extLst>
          </p:cNvPr>
          <p:cNvSpPr/>
          <p:nvPr/>
        </p:nvSpPr>
        <p:spPr>
          <a:xfrm>
            <a:off x="8601020" y="3761119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5" name="Ellipse 894">
            <a:extLst>
              <a:ext uri="{FF2B5EF4-FFF2-40B4-BE49-F238E27FC236}">
                <a16:creationId xmlns:a16="http://schemas.microsoft.com/office/drawing/2014/main" id="{B4069F5E-C6A2-57C9-6890-B94E53AE8F98}"/>
              </a:ext>
            </a:extLst>
          </p:cNvPr>
          <p:cNvSpPr/>
          <p:nvPr/>
        </p:nvSpPr>
        <p:spPr>
          <a:xfrm>
            <a:off x="8773069" y="3823016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6" name="Ellipse 895">
            <a:extLst>
              <a:ext uri="{FF2B5EF4-FFF2-40B4-BE49-F238E27FC236}">
                <a16:creationId xmlns:a16="http://schemas.microsoft.com/office/drawing/2014/main" id="{A2D2D440-5843-1D8C-6DEA-62BCC9A02325}"/>
              </a:ext>
            </a:extLst>
          </p:cNvPr>
          <p:cNvSpPr/>
          <p:nvPr/>
        </p:nvSpPr>
        <p:spPr>
          <a:xfrm>
            <a:off x="8658342" y="3930400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7" name="Ellipse 896">
            <a:extLst>
              <a:ext uri="{FF2B5EF4-FFF2-40B4-BE49-F238E27FC236}">
                <a16:creationId xmlns:a16="http://schemas.microsoft.com/office/drawing/2014/main" id="{B6B1C57F-0424-33D4-F05C-4E9197F21498}"/>
              </a:ext>
            </a:extLst>
          </p:cNvPr>
          <p:cNvSpPr/>
          <p:nvPr/>
        </p:nvSpPr>
        <p:spPr>
          <a:xfrm>
            <a:off x="8787215" y="4037784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8" name="Ellipse 897">
            <a:extLst>
              <a:ext uri="{FF2B5EF4-FFF2-40B4-BE49-F238E27FC236}">
                <a16:creationId xmlns:a16="http://schemas.microsoft.com/office/drawing/2014/main" id="{6FDD779C-143B-D0B9-A30E-E63436EE9A47}"/>
              </a:ext>
            </a:extLst>
          </p:cNvPr>
          <p:cNvSpPr/>
          <p:nvPr/>
        </p:nvSpPr>
        <p:spPr>
          <a:xfrm>
            <a:off x="8596177" y="4137228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9" name="Ellipse 898">
            <a:extLst>
              <a:ext uri="{FF2B5EF4-FFF2-40B4-BE49-F238E27FC236}">
                <a16:creationId xmlns:a16="http://schemas.microsoft.com/office/drawing/2014/main" id="{288DB02A-4EC4-7119-DE72-E3B980ED6281}"/>
              </a:ext>
            </a:extLst>
          </p:cNvPr>
          <p:cNvSpPr/>
          <p:nvPr/>
        </p:nvSpPr>
        <p:spPr>
          <a:xfrm>
            <a:off x="9006314" y="3336986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0" name="Ellipse 899">
            <a:extLst>
              <a:ext uri="{FF2B5EF4-FFF2-40B4-BE49-F238E27FC236}">
                <a16:creationId xmlns:a16="http://schemas.microsoft.com/office/drawing/2014/main" id="{C3BA6722-6C38-1FD1-01FE-4C785F806998}"/>
              </a:ext>
            </a:extLst>
          </p:cNvPr>
          <p:cNvSpPr/>
          <p:nvPr/>
        </p:nvSpPr>
        <p:spPr>
          <a:xfrm>
            <a:off x="9139532" y="3444521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" name="Ellipse 900">
            <a:extLst>
              <a:ext uri="{FF2B5EF4-FFF2-40B4-BE49-F238E27FC236}">
                <a16:creationId xmlns:a16="http://schemas.microsoft.com/office/drawing/2014/main" id="{05B24032-AAB6-A88A-23CE-48EAD8BABFE9}"/>
              </a:ext>
            </a:extLst>
          </p:cNvPr>
          <p:cNvSpPr/>
          <p:nvPr/>
        </p:nvSpPr>
        <p:spPr>
          <a:xfrm>
            <a:off x="9001172" y="3582561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2" name="Ellipse 901">
            <a:extLst>
              <a:ext uri="{FF2B5EF4-FFF2-40B4-BE49-F238E27FC236}">
                <a16:creationId xmlns:a16="http://schemas.microsoft.com/office/drawing/2014/main" id="{26945526-0B8F-7974-E863-7B48BF80D717}"/>
              </a:ext>
            </a:extLst>
          </p:cNvPr>
          <p:cNvSpPr/>
          <p:nvPr/>
        </p:nvSpPr>
        <p:spPr>
          <a:xfrm>
            <a:off x="9134300" y="3711327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3" name="Ellipse 902">
            <a:extLst>
              <a:ext uri="{FF2B5EF4-FFF2-40B4-BE49-F238E27FC236}">
                <a16:creationId xmlns:a16="http://schemas.microsoft.com/office/drawing/2014/main" id="{C758052D-4795-51AA-AB8E-ACBA78FDE8A0}"/>
              </a:ext>
            </a:extLst>
          </p:cNvPr>
          <p:cNvSpPr/>
          <p:nvPr/>
        </p:nvSpPr>
        <p:spPr>
          <a:xfrm>
            <a:off x="9019904" y="3818862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4" name="Ellipse 903">
            <a:extLst>
              <a:ext uri="{FF2B5EF4-FFF2-40B4-BE49-F238E27FC236}">
                <a16:creationId xmlns:a16="http://schemas.microsoft.com/office/drawing/2014/main" id="{86A1EA67-EEED-7F88-F17F-DB3FB1ABD931}"/>
              </a:ext>
            </a:extLst>
          </p:cNvPr>
          <p:cNvSpPr/>
          <p:nvPr/>
        </p:nvSpPr>
        <p:spPr>
          <a:xfrm>
            <a:off x="8994782" y="3957228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5" name="Ellipse 904">
            <a:extLst>
              <a:ext uri="{FF2B5EF4-FFF2-40B4-BE49-F238E27FC236}">
                <a16:creationId xmlns:a16="http://schemas.microsoft.com/office/drawing/2014/main" id="{4717C648-279D-CA9C-DA8E-4DD80FE66514}"/>
              </a:ext>
            </a:extLst>
          </p:cNvPr>
          <p:cNvSpPr/>
          <p:nvPr/>
        </p:nvSpPr>
        <p:spPr>
          <a:xfrm>
            <a:off x="9045807" y="4154989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6" name="Ellipse 905">
            <a:extLst>
              <a:ext uri="{FF2B5EF4-FFF2-40B4-BE49-F238E27FC236}">
                <a16:creationId xmlns:a16="http://schemas.microsoft.com/office/drawing/2014/main" id="{0CCF79F1-96CC-AD20-55BF-9B217D3A6A40}"/>
              </a:ext>
            </a:extLst>
          </p:cNvPr>
          <p:cNvSpPr/>
          <p:nvPr/>
        </p:nvSpPr>
        <p:spPr>
          <a:xfrm>
            <a:off x="9291006" y="3998862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7" name="Ellipse 906">
            <a:extLst>
              <a:ext uri="{FF2B5EF4-FFF2-40B4-BE49-F238E27FC236}">
                <a16:creationId xmlns:a16="http://schemas.microsoft.com/office/drawing/2014/main" id="{4585FC0E-861D-F821-8FB2-311084070276}"/>
              </a:ext>
            </a:extLst>
          </p:cNvPr>
          <p:cNvSpPr/>
          <p:nvPr/>
        </p:nvSpPr>
        <p:spPr>
          <a:xfrm>
            <a:off x="9429744" y="3840400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8" name="Ellipse 907">
            <a:extLst>
              <a:ext uri="{FF2B5EF4-FFF2-40B4-BE49-F238E27FC236}">
                <a16:creationId xmlns:a16="http://schemas.microsoft.com/office/drawing/2014/main" id="{3EB840E0-D14C-BA3C-0B17-143C276983EE}"/>
              </a:ext>
            </a:extLst>
          </p:cNvPr>
          <p:cNvSpPr/>
          <p:nvPr/>
        </p:nvSpPr>
        <p:spPr>
          <a:xfrm>
            <a:off x="9366436" y="3650635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Ellipse 908">
            <a:extLst>
              <a:ext uri="{FF2B5EF4-FFF2-40B4-BE49-F238E27FC236}">
                <a16:creationId xmlns:a16="http://schemas.microsoft.com/office/drawing/2014/main" id="{D5F87146-BECA-C47A-0087-7E04B2BF2A29}"/>
              </a:ext>
            </a:extLst>
          </p:cNvPr>
          <p:cNvSpPr/>
          <p:nvPr/>
        </p:nvSpPr>
        <p:spPr>
          <a:xfrm>
            <a:off x="9447428" y="3537559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0" name="Ellipse 909">
            <a:extLst>
              <a:ext uri="{FF2B5EF4-FFF2-40B4-BE49-F238E27FC236}">
                <a16:creationId xmlns:a16="http://schemas.microsoft.com/office/drawing/2014/main" id="{AF920644-A9F9-7C2B-C850-AD660B4F5B8A}"/>
              </a:ext>
            </a:extLst>
          </p:cNvPr>
          <p:cNvSpPr/>
          <p:nvPr/>
        </p:nvSpPr>
        <p:spPr>
          <a:xfrm>
            <a:off x="9377398" y="3353513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1" name="Ellipse 910">
            <a:extLst>
              <a:ext uri="{FF2B5EF4-FFF2-40B4-BE49-F238E27FC236}">
                <a16:creationId xmlns:a16="http://schemas.microsoft.com/office/drawing/2014/main" id="{D930AD7E-6A1F-EBB9-0182-5113478CC00D}"/>
              </a:ext>
            </a:extLst>
          </p:cNvPr>
          <p:cNvSpPr/>
          <p:nvPr/>
        </p:nvSpPr>
        <p:spPr>
          <a:xfrm>
            <a:off x="9585032" y="3363683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2" name="Ellipse 911">
            <a:extLst>
              <a:ext uri="{FF2B5EF4-FFF2-40B4-BE49-F238E27FC236}">
                <a16:creationId xmlns:a16="http://schemas.microsoft.com/office/drawing/2014/main" id="{636F4735-084C-E1F5-FEAF-D99C8C7FCE80}"/>
              </a:ext>
            </a:extLst>
          </p:cNvPr>
          <p:cNvSpPr/>
          <p:nvPr/>
        </p:nvSpPr>
        <p:spPr>
          <a:xfrm>
            <a:off x="9738246" y="3520390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Ellipse 912">
            <a:extLst>
              <a:ext uri="{FF2B5EF4-FFF2-40B4-BE49-F238E27FC236}">
                <a16:creationId xmlns:a16="http://schemas.microsoft.com/office/drawing/2014/main" id="{4BA8ED19-9926-5844-A2E2-92D28B7458C3}"/>
              </a:ext>
            </a:extLst>
          </p:cNvPr>
          <p:cNvSpPr/>
          <p:nvPr/>
        </p:nvSpPr>
        <p:spPr>
          <a:xfrm>
            <a:off x="9603946" y="3631778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6" name="Ellipse 915">
            <a:extLst>
              <a:ext uri="{FF2B5EF4-FFF2-40B4-BE49-F238E27FC236}">
                <a16:creationId xmlns:a16="http://schemas.microsoft.com/office/drawing/2014/main" id="{612503DF-4CCF-48DA-F4DE-93191637FF3A}"/>
              </a:ext>
            </a:extLst>
          </p:cNvPr>
          <p:cNvSpPr/>
          <p:nvPr/>
        </p:nvSpPr>
        <p:spPr>
          <a:xfrm>
            <a:off x="9755857" y="3753102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7" name="Ellipse 916">
            <a:extLst>
              <a:ext uri="{FF2B5EF4-FFF2-40B4-BE49-F238E27FC236}">
                <a16:creationId xmlns:a16="http://schemas.microsoft.com/office/drawing/2014/main" id="{194A5D37-4322-393F-3197-EF20EF25D225}"/>
              </a:ext>
            </a:extLst>
          </p:cNvPr>
          <p:cNvSpPr/>
          <p:nvPr/>
        </p:nvSpPr>
        <p:spPr>
          <a:xfrm>
            <a:off x="9808190" y="3885560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8" name="Ellipse 917">
            <a:extLst>
              <a:ext uri="{FF2B5EF4-FFF2-40B4-BE49-F238E27FC236}">
                <a16:creationId xmlns:a16="http://schemas.microsoft.com/office/drawing/2014/main" id="{57648290-90BF-9A95-1AAE-61E0852266F8}"/>
              </a:ext>
            </a:extLst>
          </p:cNvPr>
          <p:cNvSpPr/>
          <p:nvPr/>
        </p:nvSpPr>
        <p:spPr>
          <a:xfrm>
            <a:off x="9711145" y="3993095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9" name="Ellipse 918">
            <a:extLst>
              <a:ext uri="{FF2B5EF4-FFF2-40B4-BE49-F238E27FC236}">
                <a16:creationId xmlns:a16="http://schemas.microsoft.com/office/drawing/2014/main" id="{FC37712C-9989-E961-C572-6AB33932E2A9}"/>
              </a:ext>
            </a:extLst>
          </p:cNvPr>
          <p:cNvSpPr/>
          <p:nvPr/>
        </p:nvSpPr>
        <p:spPr>
          <a:xfrm>
            <a:off x="9800477" y="4083095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0" name="Ellipse 919">
            <a:extLst>
              <a:ext uri="{FF2B5EF4-FFF2-40B4-BE49-F238E27FC236}">
                <a16:creationId xmlns:a16="http://schemas.microsoft.com/office/drawing/2014/main" id="{BF99BDD0-7232-3C4E-1A2E-B5397ADF189B}"/>
              </a:ext>
            </a:extLst>
          </p:cNvPr>
          <p:cNvSpPr/>
          <p:nvPr/>
        </p:nvSpPr>
        <p:spPr>
          <a:xfrm>
            <a:off x="10071305" y="4078782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" name="Ellipse 920">
            <a:extLst>
              <a:ext uri="{FF2B5EF4-FFF2-40B4-BE49-F238E27FC236}">
                <a16:creationId xmlns:a16="http://schemas.microsoft.com/office/drawing/2014/main" id="{F169E69A-2305-BE8B-DD8B-202A7BEED472}"/>
              </a:ext>
            </a:extLst>
          </p:cNvPr>
          <p:cNvSpPr/>
          <p:nvPr/>
        </p:nvSpPr>
        <p:spPr>
          <a:xfrm>
            <a:off x="10149238" y="3970933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" name="Ellipse 921">
            <a:extLst>
              <a:ext uri="{FF2B5EF4-FFF2-40B4-BE49-F238E27FC236}">
                <a16:creationId xmlns:a16="http://schemas.microsoft.com/office/drawing/2014/main" id="{415F144A-4255-3306-B201-63DA4530425F}"/>
              </a:ext>
            </a:extLst>
          </p:cNvPr>
          <p:cNvSpPr/>
          <p:nvPr/>
        </p:nvSpPr>
        <p:spPr>
          <a:xfrm>
            <a:off x="10199392" y="3838420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" name="Ellipse 922">
            <a:extLst>
              <a:ext uri="{FF2B5EF4-FFF2-40B4-BE49-F238E27FC236}">
                <a16:creationId xmlns:a16="http://schemas.microsoft.com/office/drawing/2014/main" id="{DAB6EB32-A62B-5507-F29F-3203E4ABE676}"/>
              </a:ext>
            </a:extLst>
          </p:cNvPr>
          <p:cNvSpPr/>
          <p:nvPr/>
        </p:nvSpPr>
        <p:spPr>
          <a:xfrm>
            <a:off x="10095040" y="3700041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" name="Ellipse 923">
            <a:extLst>
              <a:ext uri="{FF2B5EF4-FFF2-40B4-BE49-F238E27FC236}">
                <a16:creationId xmlns:a16="http://schemas.microsoft.com/office/drawing/2014/main" id="{DC10B1F1-AEDC-7D92-70A7-7317CD32FD99}"/>
              </a:ext>
            </a:extLst>
          </p:cNvPr>
          <p:cNvSpPr/>
          <p:nvPr/>
        </p:nvSpPr>
        <p:spPr>
          <a:xfrm>
            <a:off x="10139554" y="3617852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5" name="Ellipse 924">
            <a:extLst>
              <a:ext uri="{FF2B5EF4-FFF2-40B4-BE49-F238E27FC236}">
                <a16:creationId xmlns:a16="http://schemas.microsoft.com/office/drawing/2014/main" id="{FFD1BE3E-CC88-33A4-89A6-11A61B9151B2}"/>
              </a:ext>
            </a:extLst>
          </p:cNvPr>
          <p:cNvSpPr/>
          <p:nvPr/>
        </p:nvSpPr>
        <p:spPr>
          <a:xfrm>
            <a:off x="10095040" y="3408006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6" name="Ellipse 925">
            <a:extLst>
              <a:ext uri="{FF2B5EF4-FFF2-40B4-BE49-F238E27FC236}">
                <a16:creationId xmlns:a16="http://schemas.microsoft.com/office/drawing/2014/main" id="{5C658CE0-3DC8-2770-5B65-0210FA06B807}"/>
              </a:ext>
            </a:extLst>
          </p:cNvPr>
          <p:cNvSpPr/>
          <p:nvPr/>
        </p:nvSpPr>
        <p:spPr>
          <a:xfrm>
            <a:off x="9821159" y="3293026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" name="Ellipse 926">
            <a:extLst>
              <a:ext uri="{FF2B5EF4-FFF2-40B4-BE49-F238E27FC236}">
                <a16:creationId xmlns:a16="http://schemas.microsoft.com/office/drawing/2014/main" id="{3F784146-B2FF-8BD9-4BEC-DA9736FF48F4}"/>
              </a:ext>
            </a:extLst>
          </p:cNvPr>
          <p:cNvSpPr/>
          <p:nvPr/>
        </p:nvSpPr>
        <p:spPr>
          <a:xfrm>
            <a:off x="10338343" y="3414091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8" name="Ellipse 927">
            <a:extLst>
              <a:ext uri="{FF2B5EF4-FFF2-40B4-BE49-F238E27FC236}">
                <a16:creationId xmlns:a16="http://schemas.microsoft.com/office/drawing/2014/main" id="{61F53E79-C719-7ED5-F649-65B2BAA98385}"/>
              </a:ext>
            </a:extLst>
          </p:cNvPr>
          <p:cNvSpPr/>
          <p:nvPr/>
        </p:nvSpPr>
        <p:spPr>
          <a:xfrm>
            <a:off x="10471492" y="3506741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9" name="Ellipse 928">
            <a:extLst>
              <a:ext uri="{FF2B5EF4-FFF2-40B4-BE49-F238E27FC236}">
                <a16:creationId xmlns:a16="http://schemas.microsoft.com/office/drawing/2014/main" id="{6D943027-9B71-E939-28B6-0C155601399B}"/>
              </a:ext>
            </a:extLst>
          </p:cNvPr>
          <p:cNvSpPr/>
          <p:nvPr/>
        </p:nvSpPr>
        <p:spPr>
          <a:xfrm>
            <a:off x="10538829" y="3659357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0" name="Ellipse 929">
            <a:extLst>
              <a:ext uri="{FF2B5EF4-FFF2-40B4-BE49-F238E27FC236}">
                <a16:creationId xmlns:a16="http://schemas.microsoft.com/office/drawing/2014/main" id="{0AFCC0C1-2073-B17B-F3DE-8B8A8D296D2B}"/>
              </a:ext>
            </a:extLst>
          </p:cNvPr>
          <p:cNvSpPr/>
          <p:nvPr/>
        </p:nvSpPr>
        <p:spPr>
          <a:xfrm>
            <a:off x="10415161" y="3768033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Ellipse 930">
            <a:extLst>
              <a:ext uri="{FF2B5EF4-FFF2-40B4-BE49-F238E27FC236}">
                <a16:creationId xmlns:a16="http://schemas.microsoft.com/office/drawing/2014/main" id="{9EB6005A-3021-B260-F601-1BA726A1B4D2}"/>
              </a:ext>
            </a:extLst>
          </p:cNvPr>
          <p:cNvSpPr/>
          <p:nvPr/>
        </p:nvSpPr>
        <p:spPr>
          <a:xfrm>
            <a:off x="10516774" y="3851119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" name="Ellipse 931">
            <a:extLst>
              <a:ext uri="{FF2B5EF4-FFF2-40B4-BE49-F238E27FC236}">
                <a16:creationId xmlns:a16="http://schemas.microsoft.com/office/drawing/2014/main" id="{94A5C722-AA3B-4B1D-283A-FBB7B8EE9513}"/>
              </a:ext>
            </a:extLst>
          </p:cNvPr>
          <p:cNvSpPr/>
          <p:nvPr/>
        </p:nvSpPr>
        <p:spPr>
          <a:xfrm>
            <a:off x="10472619" y="4074995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3" name="Ellipse 932">
            <a:extLst>
              <a:ext uri="{FF2B5EF4-FFF2-40B4-BE49-F238E27FC236}">
                <a16:creationId xmlns:a16="http://schemas.microsoft.com/office/drawing/2014/main" id="{6B6C5C2D-DF3F-2D85-B591-2C1FD71D5FF1}"/>
              </a:ext>
            </a:extLst>
          </p:cNvPr>
          <p:cNvSpPr/>
          <p:nvPr/>
        </p:nvSpPr>
        <p:spPr>
          <a:xfrm>
            <a:off x="10748225" y="3919029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4" name="Ellipse 933">
            <a:extLst>
              <a:ext uri="{FF2B5EF4-FFF2-40B4-BE49-F238E27FC236}">
                <a16:creationId xmlns:a16="http://schemas.microsoft.com/office/drawing/2014/main" id="{29ED4363-8974-9D80-181F-B6FF511927E5}"/>
              </a:ext>
            </a:extLst>
          </p:cNvPr>
          <p:cNvSpPr/>
          <p:nvPr/>
        </p:nvSpPr>
        <p:spPr>
          <a:xfrm>
            <a:off x="10859965" y="3849134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Ellipse 934">
            <a:extLst>
              <a:ext uri="{FF2B5EF4-FFF2-40B4-BE49-F238E27FC236}">
                <a16:creationId xmlns:a16="http://schemas.microsoft.com/office/drawing/2014/main" id="{5C3C719D-AA22-A110-91F4-5CC39BA16558}"/>
              </a:ext>
            </a:extLst>
          </p:cNvPr>
          <p:cNvSpPr/>
          <p:nvPr/>
        </p:nvSpPr>
        <p:spPr>
          <a:xfrm>
            <a:off x="10907569" y="3709940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6" name="Ellipse 935">
            <a:extLst>
              <a:ext uri="{FF2B5EF4-FFF2-40B4-BE49-F238E27FC236}">
                <a16:creationId xmlns:a16="http://schemas.microsoft.com/office/drawing/2014/main" id="{B8F82B60-CB3A-55A3-9447-37EF86161A5A}"/>
              </a:ext>
            </a:extLst>
          </p:cNvPr>
          <p:cNvSpPr/>
          <p:nvPr/>
        </p:nvSpPr>
        <p:spPr>
          <a:xfrm>
            <a:off x="10760706" y="3616837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7" name="Ellipse 936">
            <a:extLst>
              <a:ext uri="{FF2B5EF4-FFF2-40B4-BE49-F238E27FC236}">
                <a16:creationId xmlns:a16="http://schemas.microsoft.com/office/drawing/2014/main" id="{FA806DE0-EF99-0C06-815B-D597C0DC65DB}"/>
              </a:ext>
            </a:extLst>
          </p:cNvPr>
          <p:cNvSpPr/>
          <p:nvPr/>
        </p:nvSpPr>
        <p:spPr>
          <a:xfrm>
            <a:off x="10836490" y="3508793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Ellipse 937">
            <a:extLst>
              <a:ext uri="{FF2B5EF4-FFF2-40B4-BE49-F238E27FC236}">
                <a16:creationId xmlns:a16="http://schemas.microsoft.com/office/drawing/2014/main" id="{D121F57F-3B6A-76EE-7669-6B3240D23D80}"/>
              </a:ext>
            </a:extLst>
          </p:cNvPr>
          <p:cNvSpPr/>
          <p:nvPr/>
        </p:nvSpPr>
        <p:spPr>
          <a:xfrm>
            <a:off x="11085877" y="3660400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9" name="Ellipse 938">
            <a:extLst>
              <a:ext uri="{FF2B5EF4-FFF2-40B4-BE49-F238E27FC236}">
                <a16:creationId xmlns:a16="http://schemas.microsoft.com/office/drawing/2014/main" id="{D6A9FDE9-40F5-2510-3980-C7F4AE785C39}"/>
              </a:ext>
            </a:extLst>
          </p:cNvPr>
          <p:cNvSpPr/>
          <p:nvPr/>
        </p:nvSpPr>
        <p:spPr>
          <a:xfrm>
            <a:off x="11128273" y="3825816"/>
            <a:ext cx="180000" cy="18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1" name="Accolade fermante 940">
            <a:extLst>
              <a:ext uri="{FF2B5EF4-FFF2-40B4-BE49-F238E27FC236}">
                <a16:creationId xmlns:a16="http://schemas.microsoft.com/office/drawing/2014/main" id="{2944D002-F781-7D6C-4979-00D47115A683}"/>
              </a:ext>
            </a:extLst>
          </p:cNvPr>
          <p:cNvSpPr/>
          <p:nvPr/>
        </p:nvSpPr>
        <p:spPr>
          <a:xfrm rot="16200000">
            <a:off x="11252966" y="2960729"/>
            <a:ext cx="126000" cy="360000"/>
          </a:xfrm>
          <a:prstGeom prst="rightBrace">
            <a:avLst>
              <a:gd name="adj1" fmla="val 8333"/>
              <a:gd name="adj2" fmla="val 50608"/>
            </a:avLst>
          </a:prstGeom>
          <a:noFill/>
          <a:ln w="19050">
            <a:solidFill>
              <a:srgbClr val="303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2" name="ZoneTexte 941">
            <a:extLst>
              <a:ext uri="{FF2B5EF4-FFF2-40B4-BE49-F238E27FC236}">
                <a16:creationId xmlns:a16="http://schemas.microsoft.com/office/drawing/2014/main" id="{05204FC0-FFD7-452A-8978-1C14B6C49CB5}"/>
              </a:ext>
            </a:extLst>
          </p:cNvPr>
          <p:cNvSpPr txBox="1"/>
          <p:nvPr/>
        </p:nvSpPr>
        <p:spPr>
          <a:xfrm>
            <a:off x="10884399" y="2768084"/>
            <a:ext cx="8631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303030"/>
                </a:solidFill>
              </a:rPr>
              <a:t>Slice</a:t>
            </a:r>
          </a:p>
        </p:txBody>
      </p:sp>
      <p:sp>
        <p:nvSpPr>
          <p:cNvPr id="943" name="Ellipse 942">
            <a:extLst>
              <a:ext uri="{FF2B5EF4-FFF2-40B4-BE49-F238E27FC236}">
                <a16:creationId xmlns:a16="http://schemas.microsoft.com/office/drawing/2014/main" id="{6B13E38A-F93A-8F2B-5914-3AD4F4D7B1E5}"/>
              </a:ext>
            </a:extLst>
          </p:cNvPr>
          <p:cNvSpPr/>
          <p:nvPr/>
        </p:nvSpPr>
        <p:spPr>
          <a:xfrm>
            <a:off x="8103746" y="2888487"/>
            <a:ext cx="180000" cy="18000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4" name="Ellipse 943">
            <a:extLst>
              <a:ext uri="{FF2B5EF4-FFF2-40B4-BE49-F238E27FC236}">
                <a16:creationId xmlns:a16="http://schemas.microsoft.com/office/drawing/2014/main" id="{3C422D81-B47C-25C7-3C74-CD2624AD8313}"/>
              </a:ext>
            </a:extLst>
          </p:cNvPr>
          <p:cNvSpPr/>
          <p:nvPr/>
        </p:nvSpPr>
        <p:spPr>
          <a:xfrm>
            <a:off x="8160731" y="2888487"/>
            <a:ext cx="72000" cy="72000"/>
          </a:xfrm>
          <a:prstGeom prst="ellipse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Ellipse 945">
            <a:extLst>
              <a:ext uri="{FF2B5EF4-FFF2-40B4-BE49-F238E27FC236}">
                <a16:creationId xmlns:a16="http://schemas.microsoft.com/office/drawing/2014/main" id="{9F7FDDBA-A58A-EA9C-6B95-4C8E2F786745}"/>
              </a:ext>
            </a:extLst>
          </p:cNvPr>
          <p:cNvSpPr/>
          <p:nvPr/>
        </p:nvSpPr>
        <p:spPr>
          <a:xfrm>
            <a:off x="8106731" y="2960487"/>
            <a:ext cx="72000" cy="72000"/>
          </a:xfrm>
          <a:prstGeom prst="ellipse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Ellipse 947">
            <a:extLst>
              <a:ext uri="{FF2B5EF4-FFF2-40B4-BE49-F238E27FC236}">
                <a16:creationId xmlns:a16="http://schemas.microsoft.com/office/drawing/2014/main" id="{9F5602B1-3373-1293-709E-E755C34656E6}"/>
              </a:ext>
            </a:extLst>
          </p:cNvPr>
          <p:cNvSpPr/>
          <p:nvPr/>
        </p:nvSpPr>
        <p:spPr>
          <a:xfrm>
            <a:off x="8199856" y="2979220"/>
            <a:ext cx="72000" cy="72000"/>
          </a:xfrm>
          <a:prstGeom prst="ellipse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0" name="Connecteur droit avec flèche 949">
            <a:extLst>
              <a:ext uri="{FF2B5EF4-FFF2-40B4-BE49-F238E27FC236}">
                <a16:creationId xmlns:a16="http://schemas.microsoft.com/office/drawing/2014/main" id="{48D93A50-18FC-82D7-E1D2-A3B78101CD47}"/>
              </a:ext>
            </a:extLst>
          </p:cNvPr>
          <p:cNvCxnSpPr>
            <a:cxnSpLocks/>
            <a:endCxn id="879" idx="7"/>
          </p:cNvCxnSpPr>
          <p:nvPr/>
        </p:nvCxnSpPr>
        <p:spPr>
          <a:xfrm flipH="1">
            <a:off x="7811792" y="3106547"/>
            <a:ext cx="275200" cy="392839"/>
          </a:xfrm>
          <a:prstGeom prst="straightConnector1">
            <a:avLst/>
          </a:prstGeom>
          <a:ln w="28575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1" name="ZoneTexte 950">
            <a:extLst>
              <a:ext uri="{FF2B5EF4-FFF2-40B4-BE49-F238E27FC236}">
                <a16:creationId xmlns:a16="http://schemas.microsoft.com/office/drawing/2014/main" id="{EE79410A-32D9-C943-F858-FB5279948DA4}"/>
              </a:ext>
            </a:extLst>
          </p:cNvPr>
          <p:cNvSpPr txBox="1"/>
          <p:nvPr/>
        </p:nvSpPr>
        <p:spPr>
          <a:xfrm>
            <a:off x="8379113" y="2829548"/>
            <a:ext cx="15085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rgbClr val="303030"/>
                </a:solidFill>
              </a:rPr>
              <a:t>Macroparticle</a:t>
            </a:r>
          </a:p>
        </p:txBody>
      </p:sp>
      <p:sp>
        <p:nvSpPr>
          <p:cNvPr id="952" name="Espace réservé du contenu 3">
            <a:extLst>
              <a:ext uri="{FF2B5EF4-FFF2-40B4-BE49-F238E27FC236}">
                <a16:creationId xmlns:a16="http://schemas.microsoft.com/office/drawing/2014/main" id="{5C458090-D698-930E-4539-BB49470F8903}"/>
              </a:ext>
            </a:extLst>
          </p:cNvPr>
          <p:cNvSpPr txBox="1">
            <a:spLocks/>
          </p:cNvSpPr>
          <p:nvPr/>
        </p:nvSpPr>
        <p:spPr>
          <a:xfrm>
            <a:off x="358166" y="1374952"/>
            <a:ext cx="11475668" cy="1326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00"/>
              </a:spcBef>
            </a:pPr>
            <a:r>
              <a:rPr lang="fr-FR" dirty="0"/>
              <a:t>A </a:t>
            </a:r>
            <a:r>
              <a:rPr lang="fr-FR" dirty="0" err="1"/>
              <a:t>macroparticle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code, </a:t>
            </a:r>
            <a:r>
              <a:rPr lang="fr-FR" dirty="0" err="1"/>
              <a:t>such</a:t>
            </a:r>
            <a:r>
              <a:rPr lang="fr-FR" dirty="0"/>
              <a:t> as PyHEADTAIL, </a:t>
            </a:r>
            <a:r>
              <a:rPr lang="fr-FR" dirty="0" err="1"/>
              <a:t>simulates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of a </a:t>
            </a:r>
            <a:r>
              <a:rPr lang="fr-FR" dirty="0" err="1"/>
              <a:t>bunch</a:t>
            </a:r>
            <a:r>
              <a:rPr lang="fr-FR" dirty="0"/>
              <a:t> in </a:t>
            </a:r>
            <a:r>
              <a:rPr lang="fr-FR" dirty="0" err="1"/>
              <a:t>presence</a:t>
            </a:r>
            <a:r>
              <a:rPr lang="fr-FR" dirty="0"/>
              <a:t> of impedance</a:t>
            </a:r>
          </a:p>
          <a:p>
            <a:pPr algn="just">
              <a:spcBef>
                <a:spcPts val="400"/>
              </a:spcBef>
            </a:pPr>
            <a:r>
              <a:rPr lang="fr-FR" dirty="0"/>
              <a:t>It can </a:t>
            </a:r>
            <a:r>
              <a:rPr lang="fr-FR" dirty="0" err="1"/>
              <a:t>includes</a:t>
            </a:r>
            <a:r>
              <a:rPr lang="fr-FR" dirty="0"/>
              <a:t> the </a:t>
            </a:r>
            <a:r>
              <a:rPr lang="fr-FR" dirty="0" err="1"/>
              <a:t>effects</a:t>
            </a:r>
            <a:r>
              <a:rPr lang="fr-FR" dirty="0"/>
              <a:t> of transverse motion, synchrotron motion, </a:t>
            </a:r>
            <a:r>
              <a:rPr lang="fr-FR" dirty="0" err="1"/>
              <a:t>chromaticity</a:t>
            </a:r>
            <a:r>
              <a:rPr lang="fr-FR" dirty="0"/>
              <a:t>, non-</a:t>
            </a:r>
            <a:r>
              <a:rPr lang="fr-FR" dirty="0" err="1"/>
              <a:t>linearities</a:t>
            </a:r>
            <a:r>
              <a:rPr lang="fr-FR" dirty="0"/>
              <a:t>, </a:t>
            </a:r>
            <a:r>
              <a:rPr lang="fr-FR" dirty="0" err="1"/>
              <a:t>space</a:t>
            </a:r>
            <a:r>
              <a:rPr lang="fr-FR" dirty="0"/>
              <a:t> charge, </a:t>
            </a:r>
            <a:r>
              <a:rPr lang="fr-FR" dirty="0" err="1"/>
              <a:t>etc</a:t>
            </a:r>
            <a:endParaRPr lang="fr-FR" dirty="0"/>
          </a:p>
        </p:txBody>
      </p:sp>
      <p:cxnSp>
        <p:nvCxnSpPr>
          <p:cNvPr id="957" name="Connecteur droit avec flèche 956">
            <a:extLst>
              <a:ext uri="{FF2B5EF4-FFF2-40B4-BE49-F238E27FC236}">
                <a16:creationId xmlns:a16="http://schemas.microsoft.com/office/drawing/2014/main" id="{F08011D1-8825-33D9-FC98-24ABA6659D02}"/>
              </a:ext>
            </a:extLst>
          </p:cNvPr>
          <p:cNvCxnSpPr>
            <a:cxnSpLocks/>
          </p:cNvCxnSpPr>
          <p:nvPr/>
        </p:nvCxnSpPr>
        <p:spPr>
          <a:xfrm>
            <a:off x="5306374" y="3807011"/>
            <a:ext cx="1643701" cy="0"/>
          </a:xfrm>
          <a:prstGeom prst="straightConnector1">
            <a:avLst/>
          </a:prstGeom>
          <a:ln w="57150">
            <a:solidFill>
              <a:srgbClr val="3030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0" name="ZoneTexte 959">
            <a:extLst>
              <a:ext uri="{FF2B5EF4-FFF2-40B4-BE49-F238E27FC236}">
                <a16:creationId xmlns:a16="http://schemas.microsoft.com/office/drawing/2014/main" id="{79412FC4-0FAC-003A-4D17-9F03CEA12C70}"/>
              </a:ext>
            </a:extLst>
          </p:cNvPr>
          <p:cNvSpPr txBox="1"/>
          <p:nvPr/>
        </p:nvSpPr>
        <p:spPr>
          <a:xfrm>
            <a:off x="5334500" y="3424054"/>
            <a:ext cx="15086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303030"/>
                </a:solidFill>
              </a:rPr>
              <a:t>PyHEADTAIL</a:t>
            </a:r>
          </a:p>
        </p:txBody>
      </p:sp>
      <p:sp>
        <p:nvSpPr>
          <p:cNvPr id="961" name="ZoneTexte 960">
            <a:extLst>
              <a:ext uri="{FF2B5EF4-FFF2-40B4-BE49-F238E27FC236}">
                <a16:creationId xmlns:a16="http://schemas.microsoft.com/office/drawing/2014/main" id="{AC3AD1DC-3B24-166F-8FC0-69862EFC7BD5}"/>
              </a:ext>
            </a:extLst>
          </p:cNvPr>
          <p:cNvSpPr txBox="1"/>
          <p:nvPr/>
        </p:nvSpPr>
        <p:spPr>
          <a:xfrm>
            <a:off x="5233052" y="3941454"/>
            <a:ext cx="17150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303030"/>
                </a:solidFill>
              </a:rPr>
              <a:t>approximations</a:t>
            </a:r>
          </a:p>
        </p:txBody>
      </p:sp>
      <p:sp>
        <p:nvSpPr>
          <p:cNvPr id="962" name="Espace réservé de la date 5">
            <a:extLst>
              <a:ext uri="{FF2B5EF4-FFF2-40B4-BE49-F238E27FC236}">
                <a16:creationId xmlns:a16="http://schemas.microsoft.com/office/drawing/2014/main" id="{B4745F31-BB23-04C9-2C01-9419F958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7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12" descr="Une image contenant capture d’écran, ligne, Tracé, diagramme&#10;&#10;Description générée automatiquement">
            <a:extLst>
              <a:ext uri="{FF2B5EF4-FFF2-40B4-BE49-F238E27FC236}">
                <a16:creationId xmlns:a16="http://schemas.microsoft.com/office/drawing/2014/main" id="{5C14A4D1-5375-9A96-C6ED-5FF21BF50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775" y="2680352"/>
            <a:ext cx="4731644" cy="269155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3871402-283F-35C2-3A9B-42AB13C78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Wake kick calculation in tracking codes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75A0CE-5504-6D8B-D851-540DF014A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200" y="1148292"/>
            <a:ext cx="5616575" cy="322824"/>
          </a:xfrm>
        </p:spPr>
        <p:txBody>
          <a:bodyPr/>
          <a:lstStyle/>
          <a:p>
            <a:r>
              <a:rPr lang="en-US" dirty="0"/>
              <a:t>Stepwise method (standard method)</a:t>
            </a:r>
          </a:p>
          <a:p>
            <a:endParaRPr lang="en-US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70AA76-C858-9340-1636-1BB3153F1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48292"/>
            <a:ext cx="5611813" cy="411051"/>
          </a:xfrm>
        </p:spPr>
        <p:txBody>
          <a:bodyPr/>
          <a:lstStyle/>
          <a:p>
            <a:r>
              <a:rPr lang="en-US" dirty="0"/>
              <a:t>Integrated method (alternative method)</a:t>
            </a:r>
          </a:p>
          <a:p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E37027-877E-AE5E-E28E-1360C2B6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0F8042-DBF6-EBDF-4332-5BF416E7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A86D31-2059-F228-0961-7B1543295F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42"/>
          <a:stretch/>
        </p:blipFill>
        <p:spPr>
          <a:xfrm>
            <a:off x="267214" y="1559342"/>
            <a:ext cx="3755341" cy="1116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8A1709-D2BF-F921-DD50-35B580444D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24562" y="1740681"/>
            <a:ext cx="5981218" cy="828000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1F2CFC7-E5FE-BD10-8147-19CDEABDF99E}"/>
              </a:ext>
            </a:extLst>
          </p:cNvPr>
          <p:cNvSpPr txBox="1">
            <a:spLocks/>
          </p:cNvSpPr>
          <p:nvPr/>
        </p:nvSpPr>
        <p:spPr>
          <a:xfrm>
            <a:off x="403200" y="5549367"/>
            <a:ext cx="11646568" cy="686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000" dirty="0"/>
              <a:t>Application to PS wake at injection energy, reduction of required slices by a factor ~10.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→ Simulation time reduced </a:t>
            </a:r>
            <a:r>
              <a:rPr lang="en-US" sz="2000"/>
              <a:t>from a week </a:t>
            </a:r>
            <a:r>
              <a:rPr lang="en-US" sz="2000" dirty="0"/>
              <a:t>to </a:t>
            </a:r>
            <a:r>
              <a:rPr lang="en-US" sz="2000" dirty="0">
                <a:solidFill>
                  <a:srgbClr val="FF0000"/>
                </a:solidFill>
              </a:rPr>
              <a:t>8 h</a:t>
            </a:r>
            <a:r>
              <a:rPr lang="en-US" sz="2000" dirty="0"/>
              <a:t>.</a:t>
            </a:r>
          </a:p>
        </p:txBody>
      </p:sp>
      <p:pic>
        <p:nvPicPr>
          <p:cNvPr id="10" name="Image 9" descr="Une image contenant lign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43E14736-F314-C7CD-D5A5-9EA52D842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99" y="2675342"/>
            <a:ext cx="4832943" cy="2681174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D7311B39-2601-16A3-B2EC-01C61288FD3B}"/>
              </a:ext>
            </a:extLst>
          </p:cNvPr>
          <p:cNvSpPr txBox="1">
            <a:spLocks/>
          </p:cNvSpPr>
          <p:nvPr/>
        </p:nvSpPr>
        <p:spPr>
          <a:xfrm>
            <a:off x="407988" y="2876120"/>
            <a:ext cx="5616575" cy="3228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Wake evaluated at center of each slice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space réservé du contenu 3">
                <a:extLst>
                  <a:ext uri="{FF2B5EF4-FFF2-40B4-BE49-F238E27FC236}">
                    <a16:creationId xmlns:a16="http://schemas.microsoft.com/office/drawing/2014/main" id="{F26E3AB8-A05D-E26B-644D-9489B97604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2871000"/>
                <a:ext cx="5611813" cy="111600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tabLst/>
                  <a:defRPr sz="2100" b="1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2385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Wake integrated over the slice, 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acc>
                      <m:accPr>
                        <m:chr m:val="̅"/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i="1" dirty="0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can be considered constant in each slice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Espace réservé du contenu 3">
                <a:extLst>
                  <a:ext uri="{FF2B5EF4-FFF2-40B4-BE49-F238E27FC236}">
                    <a16:creationId xmlns:a16="http://schemas.microsoft.com/office/drawing/2014/main" id="{F26E3AB8-A05D-E26B-644D-9489B9760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71000"/>
                <a:ext cx="5611813" cy="1116000"/>
              </a:xfrm>
              <a:prstGeom prst="rect">
                <a:avLst/>
              </a:prstGeom>
              <a:blipFill>
                <a:blip r:embed="rId8"/>
                <a:stretch>
                  <a:fillRect l="-2932" t="-10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Espace réservé de la date 5">
            <a:extLst>
              <a:ext uri="{FF2B5EF4-FFF2-40B4-BE49-F238E27FC236}">
                <a16:creationId xmlns:a16="http://schemas.microsoft.com/office/drawing/2014/main" id="{2FAF02E2-C88B-251F-0EF7-F7A63A03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  <p:pic>
        <p:nvPicPr>
          <p:cNvPr id="20" name="Image 19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DBD84961-BB1C-C2A6-27AA-BCD26815D2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55" t="-4580" r="355" b="43506"/>
          <a:stretch/>
        </p:blipFill>
        <p:spPr>
          <a:xfrm>
            <a:off x="1219008" y="2983315"/>
            <a:ext cx="10125156" cy="30919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5080F08-0D91-CCBA-B7F5-105932E86118}"/>
                  </a:ext>
                </a:extLst>
              </p:cNvPr>
              <p:cNvSpPr txBox="1"/>
              <p:nvPr/>
            </p:nvSpPr>
            <p:spPr>
              <a:xfrm>
                <a:off x="484187" y="2993065"/>
                <a:ext cx="1098591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en-US" sz="2000" b="1" dirty="0">
                    <a:solidFill>
                      <a:srgbClr val="303030"/>
                    </a:solidFill>
                  </a:rPr>
                  <a:t>Wake kick </a:t>
                </a:r>
                <a:r>
                  <a:rPr lang="en-US" sz="2000" b="1" i="1" dirty="0">
                    <a:solidFill>
                      <a:srgbClr val="303030"/>
                    </a:solidFill>
                  </a:rPr>
                  <a:t>p</a:t>
                </a:r>
                <a:r>
                  <a:rPr lang="en-US" sz="2000" b="1" dirty="0">
                    <a:solidFill>
                      <a:srgbClr val="303030"/>
                    </a:solidFill>
                  </a:rPr>
                  <a:t> results from the convolution of the wake function with the bunch moment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solidFill>
                          <a:srgbClr val="303030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r>
                      <a:rPr lang="fr-FR" sz="2000" b="1" i="1" smtClean="0">
                        <a:solidFill>
                          <a:srgbClr val="303030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̅"/>
                        <m:ctrlPr>
                          <a:rPr lang="fr-FR" sz="2000" b="1" i="1" smtClean="0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1" i="1" smtClean="0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sz="2000" b="1" dirty="0">
                  <a:solidFill>
                    <a:srgbClr val="303030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5080F08-0D91-CCBA-B7F5-105932E86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87" y="2993065"/>
                <a:ext cx="10985918" cy="307777"/>
              </a:xfrm>
              <a:prstGeom prst="rect">
                <a:avLst/>
              </a:prstGeom>
              <a:blipFill>
                <a:blip r:embed="rId10"/>
                <a:stretch>
                  <a:fillRect l="-1387" t="-24000" r="-3272" b="-5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421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  <p:bldP spid="14" grpId="0"/>
      <p:bldP spid="14" grpId="1"/>
      <p:bldP spid="21" grpId="0"/>
      <p:bldP spid="21" grpId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0BD005DE-58C3-7459-40E9-0AFBB4FB4D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86223" y="1218000"/>
                <a:ext cx="7295408" cy="4874456"/>
              </a:xfrm>
            </p:spPr>
            <p:txBody>
              <a:bodyPr/>
              <a:lstStyle/>
              <a:p>
                <a:pPr>
                  <a:spcBef>
                    <a:spcPts val="1200"/>
                  </a:spcBef>
                </a:pPr>
                <a:r>
                  <a:rPr lang="en-US" dirty="0"/>
                  <a:t>Chromaticity introduces incoherent tune shift accordingly to the particle momentum deviation </a:t>
                </a:r>
                <a:r>
                  <a:rPr lang="en-US" dirty="0">
                    <a:latin typeface="Symbol" panose="05050102010706020507" pitchFamily="18" charset="2"/>
                  </a:rPr>
                  <a:t>d</a:t>
                </a:r>
                <a:r>
                  <a:rPr lang="en-US" dirty="0"/>
                  <a:t>:</a:t>
                </a:r>
              </a:p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𝝃</m:t>
                          </m:r>
                        </m:sub>
                      </m:sSub>
                      <m:r>
                        <a:rPr lang="fr-FR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p>
                          <m: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fr-FR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p>
                          <m: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  <m: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p>
                          <m: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FR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𝓞</m:t>
                      </m:r>
                      <m:r>
                        <a:rPr lang="fr-FR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p>
                          <m:r>
                            <a:rPr lang="fr-FR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fr-FR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>
                  <a:spcBef>
                    <a:spcPts val="1200"/>
                  </a:spcBef>
                </a:pPr>
                <a:endParaRPr lang="en-US" dirty="0"/>
              </a:p>
              <a:p>
                <a:pPr>
                  <a:spcBef>
                    <a:spcPts val="400"/>
                  </a:spcBef>
                </a:pPr>
                <a:r>
                  <a:rPr lang="en-US" dirty="0"/>
                  <a:t>Interplay of chromaticity with transverse impedance leads to a coherent effect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dirty="0"/>
                  <a:t>→ Change of impedance-induced tune shift</a:t>
                </a:r>
              </a:p>
              <a:p>
                <a:pPr>
                  <a:spcBef>
                    <a:spcPts val="1200"/>
                  </a:spcBef>
                </a:pPr>
                <a:endParaRPr lang="en-US" sz="400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Contrary to previous understanding of the role of chromaticity, simulations demonstrate:</a:t>
                </a:r>
              </a:p>
              <a:p>
                <a:pPr marL="342900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Small effect of first-order chromaticity</a:t>
                </a:r>
              </a:p>
              <a:p>
                <a:pPr marL="342900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Second-order chromaticity strongly affecting the tune shift slope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0BD005DE-58C3-7459-40E9-0AFBB4FB4D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6223" y="1218000"/>
                <a:ext cx="7295408" cy="4874456"/>
              </a:xfrm>
              <a:blipFill>
                <a:blip r:embed="rId3"/>
                <a:stretch>
                  <a:fillRect l="-2256" t="-2503" r="-1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D1FE510E-1970-9084-A262-9EAB87AA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chromaticity on tune shift slope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59277-4B82-E010-1478-32488383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F35F38-348A-02FB-7EEC-3021ED0D7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28CB99B-CDEE-8D52-4E53-D9FCA9D0BD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1719" y="1026552"/>
            <a:ext cx="3853188" cy="267452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50E540-78DC-76F0-7357-A2A443BB1E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5121" y="3629542"/>
            <a:ext cx="3963019" cy="2679942"/>
          </a:xfrm>
          <a:prstGeom prst="rect">
            <a:avLst/>
          </a:prstGeom>
        </p:spPr>
      </p:pic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E3FB9A4F-6E60-5CB8-F911-B6D7FC13C5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88B8382-4885-3068-06D9-94ECAFF303C2}"/>
              </a:ext>
            </a:extLst>
          </p:cNvPr>
          <p:cNvSpPr txBox="1"/>
          <p:nvPr/>
        </p:nvSpPr>
        <p:spPr>
          <a:xfrm>
            <a:off x="2064095" y="954095"/>
            <a:ext cx="148311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303030"/>
                </a:solidFill>
              </a:rPr>
              <a:t>Q’’</a:t>
            </a:r>
            <a:r>
              <a:rPr lang="en-US" sz="2100" b="1" baseline="-25000" dirty="0" err="1">
                <a:solidFill>
                  <a:srgbClr val="303030"/>
                </a:solidFill>
              </a:rPr>
              <a:t>y</a:t>
            </a:r>
            <a:r>
              <a:rPr lang="en-US" sz="2100" b="1" dirty="0">
                <a:solidFill>
                  <a:srgbClr val="303030"/>
                </a:solidFill>
              </a:rPr>
              <a:t> = 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0DA33E7-8C8C-69F3-1F3B-E5E617337E12}"/>
              </a:ext>
            </a:extLst>
          </p:cNvPr>
          <p:cNvSpPr txBox="1"/>
          <p:nvPr/>
        </p:nvSpPr>
        <p:spPr>
          <a:xfrm>
            <a:off x="2064095" y="3549859"/>
            <a:ext cx="148311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303030"/>
                </a:solidFill>
              </a:rPr>
              <a:t>Q’</a:t>
            </a:r>
            <a:r>
              <a:rPr lang="en-US" sz="2100" b="1" baseline="-25000" dirty="0" err="1">
                <a:solidFill>
                  <a:srgbClr val="303030"/>
                </a:solidFill>
              </a:rPr>
              <a:t>y</a:t>
            </a:r>
            <a:r>
              <a:rPr lang="en-US" sz="2100" b="1" dirty="0">
                <a:solidFill>
                  <a:srgbClr val="303030"/>
                </a:solidFill>
              </a:rPr>
              <a:t> = 0</a:t>
            </a:r>
          </a:p>
        </p:txBody>
      </p:sp>
    </p:spTree>
    <p:extLst>
      <p:ext uri="{BB962C8B-B14F-4D97-AF65-F5344CB8AC3E}">
        <p14:creationId xmlns:p14="http://schemas.microsoft.com/office/powerpoint/2010/main" val="37620917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0709BCEE-2915-A2F9-679D-457C928F5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930" y="3480113"/>
            <a:ext cx="4187547" cy="28111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CE2D8A-A130-CC24-6B76-336653AB27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5486" y="846701"/>
            <a:ext cx="4022028" cy="2700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027F1-AEA0-4070-83A7-A39762A7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at extraction </a:t>
            </a:r>
            <a:r>
              <a:rPr lang="fr-FR" dirty="0" err="1"/>
              <a:t>energy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1A4DB2-0E3F-1332-A584-FAABCCB5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5AEB4A2C-6009-E910-9201-9DAAC0E1174C}"/>
              </a:ext>
            </a:extLst>
          </p:cNvPr>
          <p:cNvSpPr txBox="1">
            <a:spLocks/>
          </p:cNvSpPr>
          <p:nvPr/>
        </p:nvSpPr>
        <p:spPr>
          <a:xfrm>
            <a:off x="5491394" y="1739883"/>
            <a:ext cx="6297406" cy="4551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dirty="0">
              <a:latin typeface="+mj-lt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F77D526-7878-4C0D-9E65-BA88D8311C8F}"/>
              </a:ext>
            </a:extLst>
          </p:cNvPr>
          <p:cNvGrpSpPr/>
          <p:nvPr/>
        </p:nvGrpSpPr>
        <p:grpSpPr>
          <a:xfrm>
            <a:off x="3321730" y="4971309"/>
            <a:ext cx="794658" cy="541545"/>
            <a:chOff x="2778991" y="4901358"/>
            <a:chExt cx="794658" cy="541545"/>
          </a:xfrm>
        </p:grpSpPr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E8DA73B6-D9AB-98DE-B37B-78EDD8569A6F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69" y="5208169"/>
              <a:ext cx="0" cy="234734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9C20488-0ED0-2A6D-015F-9FCA71F53076}"/>
                </a:ext>
              </a:extLst>
            </p:cNvPr>
            <p:cNvSpPr txBox="1"/>
            <p:nvPr/>
          </p:nvSpPr>
          <p:spPr>
            <a:xfrm>
              <a:off x="2778991" y="4901358"/>
              <a:ext cx="7946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2"/>
                  </a:solidFill>
                </a:rPr>
                <a:t>22 %</a:t>
              </a:r>
            </a:p>
          </p:txBody>
        </p:sp>
      </p:grp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919645A3-1A52-3ACE-200B-B0D610365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026DD70-ABC9-E8BE-B018-FA072D9F276E}"/>
              </a:ext>
            </a:extLst>
          </p:cNvPr>
          <p:cNvGrpSpPr/>
          <p:nvPr/>
        </p:nvGrpSpPr>
        <p:grpSpPr>
          <a:xfrm>
            <a:off x="1723297" y="4052528"/>
            <a:ext cx="794658" cy="584965"/>
            <a:chOff x="2120626" y="4548165"/>
            <a:chExt cx="794658" cy="584965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49CFB106-9BF8-9937-A834-B3B7D51AF064}"/>
                </a:ext>
              </a:extLst>
            </p:cNvPr>
            <p:cNvCxnSpPr>
              <a:cxnSpLocks/>
            </p:cNvCxnSpPr>
            <p:nvPr/>
          </p:nvCxnSpPr>
          <p:spPr>
            <a:xfrm>
              <a:off x="2472526" y="4999998"/>
              <a:ext cx="0" cy="133132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EF5C2B0-B59E-1D47-E3E0-79B502C5894E}"/>
                </a:ext>
              </a:extLst>
            </p:cNvPr>
            <p:cNvSpPr txBox="1"/>
            <p:nvPr/>
          </p:nvSpPr>
          <p:spPr>
            <a:xfrm>
              <a:off x="2120626" y="4548165"/>
              <a:ext cx="7946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2"/>
                  </a:solidFill>
                </a:rPr>
                <a:t>6 %</a:t>
              </a:r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2B70A7FB-2EDC-2367-79E5-28C538B5EC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2526" y="4827299"/>
              <a:ext cx="0" cy="123599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Espace réservé du contenu 1">
            <a:extLst>
              <a:ext uri="{FF2B5EF4-FFF2-40B4-BE49-F238E27FC236}">
                <a16:creationId xmlns:a16="http://schemas.microsoft.com/office/drawing/2014/main" id="{E578AE91-18E8-44EF-01FE-B6CC266C2E63}"/>
              </a:ext>
            </a:extLst>
          </p:cNvPr>
          <p:cNvSpPr txBox="1">
            <a:spLocks/>
          </p:cNvSpPr>
          <p:nvPr/>
        </p:nvSpPr>
        <p:spPr>
          <a:xfrm>
            <a:off x="4477661" y="1439335"/>
            <a:ext cx="7137008" cy="4551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chemeClr val="tx1"/>
                </a:solidFill>
                <a:latin typeface="+mj-lt"/>
              </a:rPr>
              <a:t>2021 measurements </a:t>
            </a:r>
            <a:r>
              <a:rPr lang="en-US" dirty="0">
                <a:latin typeface="+mj-lt"/>
              </a:rPr>
              <a:t>(</a:t>
            </a:r>
            <a:r>
              <a:rPr lang="en-US" dirty="0" err="1">
                <a:latin typeface="+mj-lt"/>
              </a:rPr>
              <a:t>Q’’</a:t>
            </a:r>
            <a:r>
              <a:rPr lang="en-US" baseline="-25000" dirty="0" err="1">
                <a:latin typeface="+mj-lt"/>
              </a:rPr>
              <a:t>x</a:t>
            </a:r>
            <a:r>
              <a:rPr lang="en-US" baseline="-25000" dirty="0">
                <a:latin typeface="+mj-lt"/>
              </a:rPr>
              <a:t> </a:t>
            </a:r>
            <a:r>
              <a:rPr lang="en-US" dirty="0">
                <a:latin typeface="+mj-lt"/>
              </a:rPr>
              <a:t>= 365, </a:t>
            </a:r>
            <a:r>
              <a:rPr lang="en-US" dirty="0" err="1">
                <a:latin typeface="+mj-lt"/>
              </a:rPr>
              <a:t>Q’’</a:t>
            </a:r>
            <a:r>
              <a:rPr lang="en-US" baseline="-25000" dirty="0" err="1">
                <a:latin typeface="+mj-lt"/>
              </a:rPr>
              <a:t>y</a:t>
            </a:r>
            <a:r>
              <a:rPr lang="en-US" dirty="0">
                <a:latin typeface="+mj-lt"/>
              </a:rPr>
              <a:t> = -407)</a:t>
            </a:r>
          </a:p>
          <a:p>
            <a:pPr algn="just"/>
            <a:r>
              <a:rPr lang="en-US" dirty="0">
                <a:solidFill>
                  <a:srgbClr val="FF750D"/>
                </a:solidFill>
                <a:latin typeface="+mj-lt"/>
              </a:rPr>
              <a:t>2022 measurements </a:t>
            </a:r>
            <a:r>
              <a:rPr lang="en-US" dirty="0">
                <a:latin typeface="+mj-lt"/>
              </a:rPr>
              <a:t>(</a:t>
            </a:r>
            <a:r>
              <a:rPr lang="en-US" dirty="0" err="1">
                <a:latin typeface="+mj-lt"/>
              </a:rPr>
              <a:t>Q’’</a:t>
            </a:r>
            <a:r>
              <a:rPr lang="en-US" baseline="-25000" dirty="0" err="1">
                <a:latin typeface="+mj-lt"/>
              </a:rPr>
              <a:t>x</a:t>
            </a:r>
            <a:r>
              <a:rPr lang="en-US" baseline="-25000" dirty="0">
                <a:latin typeface="+mj-lt"/>
              </a:rPr>
              <a:t> </a:t>
            </a:r>
            <a:r>
              <a:rPr lang="en-US" dirty="0">
                <a:latin typeface="+mj-lt"/>
              </a:rPr>
              <a:t>= -182, </a:t>
            </a:r>
            <a:r>
              <a:rPr lang="en-US" dirty="0" err="1">
                <a:latin typeface="+mj-lt"/>
              </a:rPr>
              <a:t>Q’’</a:t>
            </a:r>
            <a:r>
              <a:rPr lang="en-US" baseline="-25000" dirty="0" err="1">
                <a:latin typeface="+mj-lt"/>
              </a:rPr>
              <a:t>y</a:t>
            </a:r>
            <a:r>
              <a:rPr lang="en-US" dirty="0">
                <a:latin typeface="+mj-lt"/>
              </a:rPr>
              <a:t> = -212)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Simulations use 2022 measurements parameters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Agreement between 2022 measurements and simulations in both planes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Difference between 2021 and 2022 can be attributed to Q’’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8CDCAC2-5329-463C-7C66-052474A8FFB0}"/>
              </a:ext>
            </a:extLst>
          </p:cNvPr>
          <p:cNvGrpSpPr/>
          <p:nvPr/>
        </p:nvGrpSpPr>
        <p:grpSpPr>
          <a:xfrm>
            <a:off x="3191121" y="2485549"/>
            <a:ext cx="794658" cy="589986"/>
            <a:chOff x="3164890" y="2567541"/>
            <a:chExt cx="794658" cy="589986"/>
          </a:xfrm>
        </p:grpSpPr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80376323-3F0C-D0D1-98B9-98C955C75146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44" y="2774110"/>
              <a:ext cx="0" cy="133132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DCB6D24-A2DC-C046-10D2-AA2C7F1FC53B}"/>
                </a:ext>
              </a:extLst>
            </p:cNvPr>
            <p:cNvSpPr txBox="1"/>
            <p:nvPr/>
          </p:nvSpPr>
          <p:spPr>
            <a:xfrm>
              <a:off x="3164890" y="2880528"/>
              <a:ext cx="7946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2"/>
                  </a:solidFill>
                </a:rPr>
                <a:t>7 %</a:t>
              </a:r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6B10AD04-0FB8-92A2-F2E2-B37B1EBE66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5244" y="2567541"/>
              <a:ext cx="0" cy="123599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1906DE8-9B1E-8C4B-F4B7-D501D6B924D5}"/>
              </a:ext>
            </a:extLst>
          </p:cNvPr>
          <p:cNvCxnSpPr>
            <a:cxnSpLocks/>
          </p:cNvCxnSpPr>
          <p:nvPr/>
        </p:nvCxnSpPr>
        <p:spPr>
          <a:xfrm>
            <a:off x="2648597" y="2549030"/>
            <a:ext cx="0" cy="19800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5C5FFB8C-2BC4-6C20-45EF-30C5B26BA53C}"/>
              </a:ext>
            </a:extLst>
          </p:cNvPr>
          <p:cNvSpPr txBox="1"/>
          <p:nvPr/>
        </p:nvSpPr>
        <p:spPr>
          <a:xfrm>
            <a:off x="2394033" y="2255458"/>
            <a:ext cx="7946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</a:rPr>
              <a:t>40 %</a:t>
            </a:r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E432E256-F4FA-A766-FEF8-C101A45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93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361B677-A4E9-5C67-0769-B46FF0184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86" y="1268644"/>
            <a:ext cx="5196614" cy="45154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The </a:t>
            </a:r>
            <a:r>
              <a:rPr lang="en-US" dirty="0"/>
              <a:t>(real part of the) t</a:t>
            </a:r>
            <a:r>
              <a:rPr lang="fr-FR" dirty="0" err="1"/>
              <a:t>ransverse</a:t>
            </a:r>
            <a:r>
              <a:rPr lang="fr-FR" dirty="0"/>
              <a:t> impedance </a:t>
            </a:r>
            <a:r>
              <a:rPr lang="fr-FR" dirty="0" err="1"/>
              <a:t>also</a:t>
            </a:r>
            <a:r>
              <a:rPr lang="fr-FR" dirty="0"/>
              <a:t> causes </a:t>
            </a:r>
            <a:r>
              <a:rPr lang="fr-FR" dirty="0" err="1"/>
              <a:t>instabilities</a:t>
            </a:r>
            <a:r>
              <a:rPr lang="fr-FR" dirty="0"/>
              <a:t> </a:t>
            </a:r>
            <a:r>
              <a:rPr lang="fr-FR" dirty="0" err="1"/>
              <a:t>resulting</a:t>
            </a:r>
            <a:r>
              <a:rPr lang="fr-FR" dirty="0"/>
              <a:t> in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intensity</a:t>
            </a:r>
            <a:r>
              <a:rPr lang="fr-FR" dirty="0"/>
              <a:t> </a:t>
            </a:r>
            <a:r>
              <a:rPr lang="fr-FR" dirty="0" err="1"/>
              <a:t>losses</a:t>
            </a:r>
            <a:r>
              <a:rPr lang="fr-FR" dirty="0"/>
              <a:t> and transverse </a:t>
            </a:r>
            <a:r>
              <a:rPr lang="fr-FR" dirty="0" err="1"/>
              <a:t>emittance</a:t>
            </a:r>
            <a:r>
              <a:rPr lang="fr-FR" dirty="0"/>
              <a:t> </a:t>
            </a:r>
            <a:r>
              <a:rPr lang="fr-FR" dirty="0" err="1"/>
              <a:t>blow</a:t>
            </a:r>
            <a:r>
              <a:rPr lang="fr-FR" dirty="0"/>
              <a:t>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/>
              <a:t>Instability</a:t>
            </a:r>
            <a:r>
              <a:rPr lang="fr-FR" dirty="0"/>
              <a:t> </a:t>
            </a:r>
            <a:r>
              <a:rPr lang="fr-FR" dirty="0" err="1"/>
              <a:t>strength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quantified</a:t>
            </a:r>
            <a:r>
              <a:rPr lang="fr-FR" dirty="0"/>
              <a:t> by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growth</a:t>
            </a:r>
            <a:r>
              <a:rPr lang="fr-FR" dirty="0"/>
              <a:t> rate.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by </a:t>
            </a:r>
            <a:r>
              <a:rPr lang="fr-FR" dirty="0" err="1"/>
              <a:t>fitting</a:t>
            </a:r>
            <a:r>
              <a:rPr lang="fr-FR" dirty="0"/>
              <a:t> an </a:t>
            </a:r>
            <a:r>
              <a:rPr lang="fr-FR" dirty="0" err="1"/>
              <a:t>exponential</a:t>
            </a:r>
            <a:r>
              <a:rPr lang="fr-FR" dirty="0"/>
              <a:t> on the first </a:t>
            </a:r>
            <a:r>
              <a:rPr lang="fr-FR" dirty="0" err="1"/>
              <a:t>increase</a:t>
            </a:r>
            <a:r>
              <a:rPr lang="fr-FR" dirty="0"/>
              <a:t> of the </a:t>
            </a:r>
            <a:r>
              <a:rPr lang="fr-FR" dirty="0" err="1"/>
              <a:t>bunch</a:t>
            </a:r>
            <a:r>
              <a:rPr lang="fr-FR" dirty="0"/>
              <a:t> </a:t>
            </a:r>
            <a:r>
              <a:rPr lang="fr-FR" dirty="0" err="1"/>
              <a:t>centroid</a:t>
            </a:r>
            <a:r>
              <a:rPr lang="fr-FR" dirty="0"/>
              <a:t> </a:t>
            </a:r>
            <a:r>
              <a:rPr lang="fr-FR" dirty="0" err="1"/>
              <a:t>envelope</a:t>
            </a:r>
            <a:r>
              <a:rPr lang="fr-FR" dirty="0"/>
              <a:t>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B6322B1-556F-7EDE-2AB9-34F80591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714869"/>
          </a:xfrm>
        </p:spPr>
        <p:txBody>
          <a:bodyPr/>
          <a:lstStyle/>
          <a:p>
            <a:r>
              <a:rPr lang="fr-FR" dirty="0" err="1"/>
              <a:t>Instability</a:t>
            </a:r>
            <a:r>
              <a:rPr lang="fr-FR" dirty="0"/>
              <a:t> and </a:t>
            </a:r>
            <a:r>
              <a:rPr lang="fr-FR" dirty="0" err="1"/>
              <a:t>growth</a:t>
            </a:r>
            <a:r>
              <a:rPr lang="fr-FR" dirty="0"/>
              <a:t> rate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3C5A9A-E23B-243A-3E78-5C3FC7A8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Image 7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580C23F8-AA03-A1AB-70D5-F6AF23308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1" y="1158146"/>
            <a:ext cx="6236203" cy="4541707"/>
          </a:xfrm>
          <a:prstGeom prst="rect">
            <a:avLst/>
          </a:prstGeom>
        </p:spPr>
      </p:pic>
      <p:sp>
        <p:nvSpPr>
          <p:cNvPr id="7" name="Espace réservé de la date 5">
            <a:extLst>
              <a:ext uri="{FF2B5EF4-FFF2-40B4-BE49-F238E27FC236}">
                <a16:creationId xmlns:a16="http://schemas.microsoft.com/office/drawing/2014/main" id="{7268F7FE-4EB1-4B3B-6DF6-06A1F0FEA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FBF84E26-243D-8DE6-861A-375E862B1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90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E89820E-8673-109B-5AB3-F5B7E978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Instability prediction at injection energy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254768-C0E8-8141-F791-AB49AE06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2E9D5F05-029F-E8D4-70C2-FBC77C0BD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2148" y="1025057"/>
            <a:ext cx="11376025" cy="3113438"/>
          </a:xfrm>
        </p:spPr>
      </p:pic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7102260C-7C2F-B6B6-76AB-719FC6831126}"/>
              </a:ext>
            </a:extLst>
          </p:cNvPr>
          <p:cNvSpPr txBox="1">
            <a:spLocks/>
          </p:cNvSpPr>
          <p:nvPr/>
        </p:nvSpPr>
        <p:spPr>
          <a:xfrm>
            <a:off x="407987" y="4312810"/>
            <a:ext cx="11376024" cy="18582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blue envelope represents the statistical uncertainties of the measured growth rates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 valid impedance model can predict the instability growth rate in various scenarios (once the simulations include the relevant mechanisms (first and second-order chromaticity, synchrotron motion,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measurements and simulations show a fair agreement for the different </a:t>
            </a:r>
            <a:r>
              <a:rPr lang="en-US" sz="2000" dirty="0" err="1"/>
              <a:t>Q’</a:t>
            </a:r>
            <a:r>
              <a:rPr lang="en-US" sz="2000" baseline="-25000" dirty="0" err="1"/>
              <a:t>x</a:t>
            </a:r>
            <a:r>
              <a:rPr lang="en-US" sz="2000" dirty="0"/>
              <a:t> and beam intensity regimes</a:t>
            </a:r>
          </a:p>
        </p:txBody>
      </p:sp>
      <p:sp>
        <p:nvSpPr>
          <p:cNvPr id="2" name="Espace réservé de la date 5">
            <a:extLst>
              <a:ext uri="{FF2B5EF4-FFF2-40B4-BE49-F238E27FC236}">
                <a16:creationId xmlns:a16="http://schemas.microsoft.com/office/drawing/2014/main" id="{DD20E812-5355-076E-B483-74A29644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141575-2B68-33DA-619C-F34E44E3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637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6794C69-0364-B9E7-CC3B-6C7403548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624921"/>
            <a:ext cx="11376024" cy="4608512"/>
          </a:xfrm>
          <a:solidFill>
            <a:schemeClr val="bg1">
              <a:alpha val="42000"/>
            </a:schemeClr>
          </a:solidFill>
        </p:spPr>
        <p:txBody>
          <a:bodyPr/>
          <a:lstStyle/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r>
              <a:rPr lang="fr-FR" sz="2400" dirty="0" err="1">
                <a:solidFill>
                  <a:schemeClr val="bg1">
                    <a:lumMod val="85000"/>
                  </a:schemeClr>
                </a:solidFill>
              </a:rPr>
              <a:t>Refinements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 of the Post-LIU PS transverse impedance model</a:t>
            </a: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Beam-</a:t>
            </a:r>
            <a:r>
              <a:rPr lang="fr-FR" sz="2400" dirty="0" err="1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 validation of the PS impedance model</a:t>
            </a:r>
          </a:p>
          <a:p>
            <a:r>
              <a:rPr lang="fr-FR" sz="2400" dirty="0">
                <a:solidFill>
                  <a:schemeClr val="tx2"/>
                </a:solidFill>
              </a:rPr>
              <a:t>Conclusion, </a:t>
            </a:r>
            <a:r>
              <a:rPr lang="fr-FR" sz="2400" dirty="0" err="1">
                <a:solidFill>
                  <a:schemeClr val="tx2"/>
                </a:solidFill>
              </a:rPr>
              <a:t>next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steps</a:t>
            </a:r>
            <a:r>
              <a:rPr lang="fr-FR" sz="2400" dirty="0">
                <a:solidFill>
                  <a:schemeClr val="tx2"/>
                </a:solidFill>
              </a:rPr>
              <a:t> and </a:t>
            </a:r>
            <a:r>
              <a:rPr lang="fr-FR" sz="2400" dirty="0" err="1">
                <a:solidFill>
                  <a:schemeClr val="tx2"/>
                </a:solidFill>
              </a:rPr>
              <a:t>additional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studies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5A0581E-1103-BBB9-39CA-D18B49B5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1EF2BF-12CF-70C2-7324-1BA60C92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11193C-1BD4-76D8-651C-B4C21950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C9E9765-F0FF-638B-FDB9-225D1C83A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810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2FF8D9A-E029-41ED-85DE-FB85A8904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330477"/>
            <a:ext cx="11217956" cy="4870298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Update to Post LIU version and improvements of the PS impedance model:</a:t>
            </a:r>
          </a:p>
          <a:p>
            <a:pPr lvl="1"/>
            <a:r>
              <a:rPr lang="en-US" sz="1900" dirty="0"/>
              <a:t>Elliptical vacuum chamber impedance calculation</a:t>
            </a:r>
          </a:p>
          <a:p>
            <a:pPr lvl="1"/>
            <a:r>
              <a:rPr lang="en-US" sz="1900" dirty="0"/>
              <a:t>Refined kicker magnets’ impedance and resonator fitting with GARFIELD</a:t>
            </a:r>
          </a:p>
          <a:p>
            <a:pPr lvl="1"/>
            <a:r>
              <a:rPr lang="en-US" sz="1900" dirty="0"/>
              <a:t>Addition of kicker magnets connecting cables and external circuits impedance</a:t>
            </a:r>
          </a:p>
          <a:p>
            <a:pPr marL="0" indent="0">
              <a:buNone/>
            </a:pPr>
            <a:r>
              <a:rPr lang="en-US" sz="2200" dirty="0"/>
              <a:t>Impedance-induced beam observable measurements and understanding of significant interplays with other mechanisms:</a:t>
            </a:r>
          </a:p>
          <a:p>
            <a:pPr lvl="1"/>
            <a:r>
              <a:rPr lang="en-US" sz="1900" dirty="0"/>
              <a:t>Novel wake kick computation method to overcome limitation in simulations due to beam energy</a:t>
            </a:r>
          </a:p>
          <a:p>
            <a:pPr lvl="1"/>
            <a:r>
              <a:rPr lang="en-US" sz="1900" dirty="0"/>
              <a:t>Demonstration of the effect of chromaticity on tune shift slope</a:t>
            </a:r>
          </a:p>
          <a:p>
            <a:pPr lvl="1"/>
            <a:r>
              <a:rPr lang="en-US" sz="1900" dirty="0"/>
              <a:t>Validation of the PS transverse impedance model with reference measurements</a:t>
            </a:r>
          </a:p>
          <a:p>
            <a:pPr lvl="1"/>
            <a:endParaRPr lang="en-US" sz="19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425D04F-3A8D-49A2-8A60-39362E1A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68398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729B1D-CDBE-479D-AAAC-F4ED83E23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C737BEE8-73F9-897C-DE6B-D2384166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58A0E50-7E72-D674-D1FC-B202B6C06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02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2FF8D9A-E029-41ED-85DE-FB85A8904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330477"/>
            <a:ext cx="11217956" cy="4870298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Further possible contributions to the PS impedance model:</a:t>
            </a:r>
          </a:p>
          <a:p>
            <a:pPr lvl="1"/>
            <a:r>
              <a:rPr lang="en-US" sz="1900" dirty="0"/>
              <a:t>Local evaluation of the vacuum chamber impedance based on the aperture model</a:t>
            </a:r>
          </a:p>
          <a:p>
            <a:pPr lvl="1"/>
            <a:r>
              <a:rPr lang="en-US" sz="1900" dirty="0"/>
              <a:t>SPICE (electronic circuit simulator) simulations of the kicker magnets connecting cables and external circuits</a:t>
            </a:r>
          </a:p>
          <a:p>
            <a:pPr lvl="1"/>
            <a:r>
              <a:rPr lang="en-US" sz="1900" dirty="0"/>
              <a:t>Simulations of missing septa and beam instrumentation</a:t>
            </a:r>
          </a:p>
          <a:p>
            <a:pPr marL="0" indent="0">
              <a:buNone/>
            </a:pPr>
            <a:r>
              <a:rPr lang="en-US" sz="2200" dirty="0"/>
              <a:t>Complementary reference measurements:</a:t>
            </a:r>
          </a:p>
          <a:p>
            <a:pPr lvl="1"/>
            <a:r>
              <a:rPr lang="en-US" sz="1900" dirty="0"/>
              <a:t>Vertical growth rate measurements </a:t>
            </a:r>
          </a:p>
          <a:p>
            <a:pPr lvl="1"/>
            <a:r>
              <a:rPr lang="en-US" sz="1900" dirty="0"/>
              <a:t>Impedance localization measurements with improved tune acquisition procedure</a:t>
            </a:r>
          </a:p>
          <a:p>
            <a:pPr marL="0" indent="0">
              <a:buNone/>
            </a:pPr>
            <a:r>
              <a:rPr lang="en-US" sz="2200" dirty="0"/>
              <a:t>Application of the updated PS impedance model to predict stability of Physics Beyond Colliders (PBC) beams.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425D04F-3A8D-49A2-8A60-39362E1A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79030"/>
          </a:xfrm>
        </p:spPr>
        <p:txBody>
          <a:bodyPr/>
          <a:lstStyle/>
          <a:p>
            <a:r>
              <a:rPr lang="fr-FR" dirty="0"/>
              <a:t>Next </a:t>
            </a:r>
            <a:r>
              <a:rPr lang="fr-FR" dirty="0" err="1"/>
              <a:t>steps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729B1D-CDBE-479D-AAAC-F4ED83E23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C737BEE8-73F9-897C-DE6B-D2384166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D705DFB-7948-0127-8158-36581153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747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1214BF5-8741-8D13-5D5A-640DF7843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 chromaticity control method in the PS using </a:t>
            </a:r>
            <a:r>
              <a:rPr lang="en-US" dirty="0" err="1"/>
              <a:t>sextupoles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Partially decayed wake formalism and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Landau damping from space charge and non-linearities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Impact of space charge on impedance-induced tune shift and instability growth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Narrowing down of the frequency range responsible for a transverse instability using its power spectrum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Optics measurements campaigns (loss maps)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RF measurements of LHC collimators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39CA1C9-2867-8D0A-9EC7-F21842FC0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contributions made during the PhD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3A9FCD-507F-C91D-9BDF-6ABB15BB8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60E585-8E6E-BC49-B7AC-19978D99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Espace réservé de la date 5">
            <a:extLst>
              <a:ext uri="{FF2B5EF4-FFF2-40B4-BE49-F238E27FC236}">
                <a16:creationId xmlns:a16="http://schemas.microsoft.com/office/drawing/2014/main" id="{B8D92177-8125-7C53-405A-43D669DB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5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0BD7D440-AEA3-03D0-8865-012645793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7988" y="1200150"/>
            <a:ext cx="5497051" cy="4886325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1DCF091-77B6-3FC1-AB8B-AA19F3CF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247B65-2C95-6EB0-B2D1-BB9721885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73C859-6305-7C0D-15DB-0AC5C4D0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F7D53A2-1AD1-E9E3-2743-B1C5379DFC1B}"/>
              </a:ext>
            </a:extLst>
          </p:cNvPr>
          <p:cNvSpPr txBox="1"/>
          <p:nvPr/>
        </p:nvSpPr>
        <p:spPr>
          <a:xfrm>
            <a:off x="6263640" y="1071880"/>
            <a:ext cx="5740518" cy="5232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03030"/>
                </a:solidFill>
              </a:rPr>
              <a:t>Goal of the CERN accelerator chain: accelerate proton or ion beams to experiments.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0303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03030"/>
                </a:solidFill>
              </a:rPr>
              <a:t>In preparation of High Luminosity LHC (HL-LHC), upgrade of its injectors during the LHC Injectors Upgrade (LIU).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03030"/>
              </a:solidFill>
            </a:endParaRPr>
          </a:p>
          <a:p>
            <a:pPr marL="648000" lvl="3" indent="0" algn="just">
              <a:buNone/>
            </a:pPr>
            <a:r>
              <a:rPr lang="en-US" sz="2000" b="1" u="sng" dirty="0">
                <a:solidFill>
                  <a:srgbClr val="303030"/>
                </a:solidFill>
              </a:rPr>
              <a:t>Goal</a:t>
            </a:r>
            <a:r>
              <a:rPr lang="en-US" sz="2000" b="1" dirty="0">
                <a:solidFill>
                  <a:srgbClr val="303030"/>
                </a:solidFill>
              </a:rPr>
              <a:t> : doubling of beam intensity &amp; transverse emittance preservation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03030"/>
                </a:solidFill>
              </a:rPr>
              <a:t>LIU success relies on beam stability in the Proton Synchrotron (PS)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03030"/>
              </a:solidFill>
            </a:endParaRPr>
          </a:p>
          <a:p>
            <a:pPr algn="just"/>
            <a:r>
              <a:rPr lang="en-US" sz="2000" b="1" dirty="0">
                <a:solidFill>
                  <a:srgbClr val="303030"/>
                </a:solidFill>
              </a:rPr>
              <a:t>→ Update of the impedance model of the PS following its hardware changes </a:t>
            </a:r>
          </a:p>
          <a:p>
            <a:pPr algn="just"/>
            <a:r>
              <a:rPr lang="en-US" sz="2000" b="1" dirty="0">
                <a:solidFill>
                  <a:srgbClr val="303030"/>
                </a:solidFill>
              </a:rPr>
              <a:t>→ Assessment of the changes’ impact on the beam stability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BF886EC-21E1-423C-50A8-5AF125F33E22}"/>
              </a:ext>
            </a:extLst>
          </p:cNvPr>
          <p:cNvSpPr/>
          <p:nvPr/>
        </p:nvSpPr>
        <p:spPr>
          <a:xfrm>
            <a:off x="2849524" y="3880886"/>
            <a:ext cx="1531089" cy="75491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7A67DEE8-05FE-9C38-F9F6-8D0243B8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20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C5DF733-6734-D2A1-F795-46AA811B3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76" y="1236663"/>
            <a:ext cx="11376024" cy="4608512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1500" dirty="0"/>
              <a:t>S. Joly et al., “</a:t>
            </a:r>
            <a:r>
              <a:rPr lang="en-US" sz="1500" dirty="0">
                <a:effectLst/>
                <a:latin typeface="Arial" panose="020B0604020202020204" pitchFamily="34" charset="0"/>
              </a:rPr>
              <a:t>Recent advances in the CERN PS impedance model and instability simulations”, submitted to JINST</a:t>
            </a:r>
          </a:p>
          <a:p>
            <a:pPr>
              <a:spcBef>
                <a:spcPts val="400"/>
              </a:spcBef>
            </a:pPr>
            <a:r>
              <a:rPr lang="en-US" sz="1500" dirty="0"/>
              <a:t>S. Joly et al., “</a:t>
            </a:r>
            <a:r>
              <a:rPr lang="en-US" sz="1500" dirty="0">
                <a:effectLst/>
                <a:latin typeface="Arial" panose="020B0604020202020204" pitchFamily="34" charset="0"/>
              </a:rPr>
              <a:t>Post Long Shutdown 2 CERN Proton Synchrotron transverse impedance model: description and beam-based validation”, in review by CERN</a:t>
            </a:r>
          </a:p>
          <a:p>
            <a:pPr>
              <a:spcBef>
                <a:spcPts val="400"/>
              </a:spcBef>
            </a:pPr>
            <a:r>
              <a:rPr lang="en-US" sz="1500" dirty="0"/>
              <a:t>S. Joly et al., “</a:t>
            </a:r>
            <a:r>
              <a:rPr lang="en-US" sz="1500" dirty="0">
                <a:effectLst/>
                <a:latin typeface="Arial" panose="020B0604020202020204" pitchFamily="34" charset="0"/>
              </a:rPr>
              <a:t>Recent advances in the CERN PS impedance model and instability simulations”, in Proc. HB’23, </a:t>
            </a:r>
            <a:r>
              <a:rPr lang="en-US" sz="1500" dirty="0" err="1">
                <a:effectLst/>
                <a:latin typeface="Arial" panose="020B0604020202020204" pitchFamily="34" charset="0"/>
              </a:rPr>
              <a:t>Meyrin</a:t>
            </a:r>
            <a:r>
              <a:rPr lang="en-US" sz="1500" dirty="0">
                <a:effectLst/>
                <a:latin typeface="Arial" panose="020B0604020202020204" pitchFamily="34" charset="0"/>
              </a:rPr>
              <a:t>, Switzerland, October 2023, oral contribution</a:t>
            </a:r>
          </a:p>
          <a:p>
            <a:pPr>
              <a:spcBef>
                <a:spcPts val="400"/>
              </a:spcBef>
            </a:pPr>
            <a:r>
              <a:rPr lang="en-US" sz="1500" dirty="0"/>
              <a:t>S. Joly et al., “Impedance-induced beam observables in the CERN Proton Synchrotron”, in Proc. IPAC’23, Venice, Italy, May 2023, paper WEPL149</a:t>
            </a:r>
          </a:p>
          <a:p>
            <a:pPr>
              <a:spcBef>
                <a:spcPts val="400"/>
              </a:spcBef>
            </a:pPr>
            <a:r>
              <a:rPr lang="en-US" sz="1500" dirty="0"/>
              <a:t>S. Joly et al., “Overview of transverse instabilities in the CERN Proton Synchrotron”, in Proc. IPAC’23, Venice, Italy, May. 2023, paper WEPL148</a:t>
            </a:r>
          </a:p>
          <a:p>
            <a:pPr>
              <a:spcBef>
                <a:spcPts val="400"/>
              </a:spcBef>
            </a:pPr>
            <a:r>
              <a:rPr lang="en-US" sz="1500" dirty="0"/>
              <a:t>S. Joly et al., “Le </a:t>
            </a:r>
            <a:r>
              <a:rPr lang="en-US" sz="1500" dirty="0" err="1"/>
              <a:t>modèle</a:t>
            </a:r>
            <a:r>
              <a:rPr lang="en-US" sz="1500" dirty="0"/>
              <a:t> </a:t>
            </a:r>
            <a:r>
              <a:rPr lang="en-US" sz="1500" dirty="0" err="1"/>
              <a:t>d’impédance</a:t>
            </a:r>
            <a:r>
              <a:rPr lang="en-US" sz="1500" dirty="0"/>
              <a:t> transverse du Synchrotron à Protons du CERN, de la </a:t>
            </a:r>
            <a:r>
              <a:rPr lang="en-US" sz="1500" dirty="0" err="1"/>
              <a:t>théorie</a:t>
            </a:r>
            <a:r>
              <a:rPr lang="en-US" sz="1500" dirty="0"/>
              <a:t> aux </a:t>
            </a:r>
            <a:r>
              <a:rPr lang="en-US" sz="1500" dirty="0" err="1"/>
              <a:t>mesures</a:t>
            </a:r>
            <a:r>
              <a:rPr lang="en-US" sz="1500" dirty="0"/>
              <a:t>”, in </a:t>
            </a:r>
            <a:r>
              <a:rPr lang="en-US" sz="1500" dirty="0" err="1"/>
              <a:t>Journées</a:t>
            </a:r>
            <a:r>
              <a:rPr lang="en-US" sz="1500" dirty="0"/>
              <a:t> </a:t>
            </a:r>
            <a:r>
              <a:rPr lang="en-US" sz="1500" dirty="0" err="1"/>
              <a:t>Accélérateurs</a:t>
            </a:r>
            <a:r>
              <a:rPr lang="en-US" sz="1500" dirty="0"/>
              <a:t>, French Physical Society, Roscoff, France, Oct. 2021 (oral contribution and poster).</a:t>
            </a:r>
          </a:p>
          <a:p>
            <a:pPr>
              <a:spcBef>
                <a:spcPts val="400"/>
              </a:spcBef>
            </a:pPr>
            <a:r>
              <a:rPr lang="en-US" sz="1500" dirty="0"/>
              <a:t>S. Joly et </a:t>
            </a:r>
            <a:r>
              <a:rPr lang="en-US" sz="1500" dirty="0" err="1"/>
              <a:t>al.,“Update</a:t>
            </a:r>
            <a:r>
              <a:rPr lang="en-US" sz="1500" dirty="0"/>
              <a:t> of the Transverse Proton Synchrotron Impedance Model”, in Proc. IPAC’21, Campinas, Brazil, May 2021, pp.3149–3152. doi:10.18429/JACoW-IPAC2021-WEPAB224</a:t>
            </a:r>
          </a:p>
          <a:p>
            <a:pPr>
              <a:spcBef>
                <a:spcPts val="400"/>
              </a:spcBef>
            </a:pPr>
            <a:r>
              <a:rPr lang="en-US" sz="1500" dirty="0"/>
              <a:t>S. Joly et </a:t>
            </a:r>
            <a:r>
              <a:rPr lang="en-US" sz="1500" dirty="0" err="1"/>
              <a:t>al.,“Impedance</a:t>
            </a:r>
            <a:r>
              <a:rPr lang="en-US" sz="1500" dirty="0"/>
              <a:t> measurements of TDIS collimator”, CERN Technical Note, to be published.</a:t>
            </a:r>
          </a:p>
          <a:p>
            <a:pPr>
              <a:spcBef>
                <a:spcPts val="400"/>
              </a:spcBef>
            </a:pPr>
            <a:r>
              <a:rPr lang="en-US" sz="1500" dirty="0"/>
              <a:t>S. Joly, “MD5464, tune shift reference measurements”, CERN Technical Note, to be published.</a:t>
            </a:r>
          </a:p>
          <a:p>
            <a:pPr>
              <a:spcBef>
                <a:spcPts val="400"/>
              </a:spcBef>
            </a:pPr>
            <a:r>
              <a:rPr lang="en-US" sz="1500" dirty="0"/>
              <a:t>S. Joly et al., “PS impedance and stability”, in CERN Injectors Performance Panel Machine Development Days, </a:t>
            </a:r>
            <a:r>
              <a:rPr lang="en-US" sz="1500" dirty="0" err="1"/>
              <a:t>Meyrin</a:t>
            </a:r>
            <a:r>
              <a:rPr lang="en-US" sz="1500" dirty="0"/>
              <a:t>, Switzerland, Feb 2022. oral contribution</a:t>
            </a:r>
          </a:p>
          <a:p>
            <a:pPr>
              <a:spcBef>
                <a:spcPts val="400"/>
              </a:spcBef>
            </a:pPr>
            <a:r>
              <a:rPr lang="en-US" sz="1500" dirty="0"/>
              <a:t>S. Joly et al., “PS impedance-induced observables and beam stability”, in CERN Injectors Performance Panel Machine Development Days, </a:t>
            </a:r>
            <a:r>
              <a:rPr lang="en-US" sz="1500" dirty="0" err="1"/>
              <a:t>Meyrin</a:t>
            </a:r>
            <a:r>
              <a:rPr lang="en-US" sz="1500" dirty="0"/>
              <a:t>, Switzerland, Jan 2023. oral contribution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AEE9411-AD3B-B6A6-925E-B3A6B4BA3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publications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599AE7-D5AD-2573-3BF1-D2E770BB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9EF458-5961-7475-A8AA-36380851A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Espace réservé de la date 5">
            <a:extLst>
              <a:ext uri="{FF2B5EF4-FFF2-40B4-BE49-F238E27FC236}">
                <a16:creationId xmlns:a16="http://schemas.microsoft.com/office/drawing/2014/main" id="{D869DBF0-6CF6-6298-779C-93FCFB79E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172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FE23A-7D92-4DC4-79CD-6BE0986692CE}"/>
              </a:ext>
            </a:extLst>
          </p:cNvPr>
          <p:cNvSpPr txBox="1">
            <a:spLocks/>
          </p:cNvSpPr>
          <p:nvPr/>
        </p:nvSpPr>
        <p:spPr>
          <a:xfrm>
            <a:off x="407987" y="4747438"/>
            <a:ext cx="11376025" cy="749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err="1">
                <a:solidFill>
                  <a:srgbClr val="303030"/>
                </a:solidFill>
              </a:rPr>
              <a:t>Thank</a:t>
            </a:r>
            <a:r>
              <a:rPr lang="fr-FR" sz="4000" dirty="0">
                <a:solidFill>
                  <a:srgbClr val="303030"/>
                </a:solidFill>
              </a:rPr>
              <a:t> </a:t>
            </a:r>
            <a:r>
              <a:rPr lang="fr-FR" sz="4000" dirty="0" err="1">
                <a:solidFill>
                  <a:srgbClr val="303030"/>
                </a:solidFill>
              </a:rPr>
              <a:t>you</a:t>
            </a:r>
            <a:r>
              <a:rPr lang="fr-FR" sz="4000" dirty="0">
                <a:solidFill>
                  <a:srgbClr val="303030"/>
                </a:solidFill>
              </a:rPr>
              <a:t> for </a:t>
            </a:r>
            <a:r>
              <a:rPr lang="fr-FR" sz="4000" dirty="0" err="1">
                <a:solidFill>
                  <a:srgbClr val="303030"/>
                </a:solidFill>
              </a:rPr>
              <a:t>your</a:t>
            </a:r>
            <a:r>
              <a:rPr lang="fr-FR" sz="4000" dirty="0">
                <a:solidFill>
                  <a:srgbClr val="303030"/>
                </a:solidFill>
              </a:rPr>
              <a:t> attention !</a:t>
            </a:r>
          </a:p>
        </p:txBody>
      </p:sp>
    </p:spTree>
    <p:extLst>
      <p:ext uri="{BB962C8B-B14F-4D97-AF65-F5344CB8AC3E}">
        <p14:creationId xmlns:p14="http://schemas.microsoft.com/office/powerpoint/2010/main" val="828405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8B6C-046B-4F07-73B0-34EC9132E9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/>
              <a:t>Backup slides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E02193-5561-4291-8286-0F28DCDD43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732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Une image contenant bâtiment, acier, intérieur, bateau&#10;&#10;Description générée automatiquement">
            <a:extLst>
              <a:ext uri="{FF2B5EF4-FFF2-40B4-BE49-F238E27FC236}">
                <a16:creationId xmlns:a16="http://schemas.microsoft.com/office/drawing/2014/main" id="{BD1EC1B3-BBDA-6C6B-A2F3-942F1725D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08" y="2169852"/>
            <a:ext cx="5054830" cy="3709561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7D2E3311-ACF7-A6BD-1D29-1D9E587D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788139"/>
          </a:xfrm>
        </p:spPr>
        <p:txBody>
          <a:bodyPr/>
          <a:lstStyle/>
          <a:p>
            <a:r>
              <a:rPr lang="fr-FR" dirty="0"/>
              <a:t>CERN Proton Synchrotron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1633A-2B3C-3617-61A4-DC587C20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4AD0BD-1484-0E7A-F8B0-B422EC0F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2D081220-D57F-4311-9BC3-0B560DC61767}"/>
              </a:ext>
            </a:extLst>
          </p:cNvPr>
          <p:cNvSpPr txBox="1">
            <a:spLocks/>
          </p:cNvSpPr>
          <p:nvPr/>
        </p:nvSpPr>
        <p:spPr>
          <a:xfrm>
            <a:off x="407987" y="1161732"/>
            <a:ext cx="11376025" cy="50390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The CERN Proton Synchrotron </a:t>
            </a:r>
            <a:r>
              <a:rPr lang="fr-FR" sz="2400" dirty="0" err="1"/>
              <a:t>is</a:t>
            </a:r>
            <a:r>
              <a:rPr lang="fr-FR" sz="2400" dirty="0"/>
              <a:t> an </a:t>
            </a:r>
            <a:r>
              <a:rPr lang="fr-FR" sz="2400" dirty="0" err="1"/>
              <a:t>alternating</a:t>
            </a:r>
            <a:r>
              <a:rPr lang="fr-FR" sz="2400" dirty="0"/>
              <a:t>-gradient </a:t>
            </a:r>
            <a:r>
              <a:rPr lang="fr-FR" sz="2400" dirty="0" err="1"/>
              <a:t>accelerator</a:t>
            </a:r>
            <a:r>
              <a:rPr lang="fr-FR" sz="2400" dirty="0"/>
              <a:t>, part of the LHC </a:t>
            </a:r>
            <a:r>
              <a:rPr lang="fr-FR" sz="2400" dirty="0" err="1"/>
              <a:t>injectors</a:t>
            </a:r>
            <a:r>
              <a:rPr lang="fr-FR" sz="2400" dirty="0"/>
              <a:t> </a:t>
            </a:r>
            <a:r>
              <a:rPr lang="fr-FR" sz="2400" dirty="0" err="1"/>
              <a:t>chain</a:t>
            </a:r>
            <a:r>
              <a:rPr lang="fr-FR" sz="2400" dirty="0"/>
              <a:t> and </a:t>
            </a:r>
            <a:r>
              <a:rPr lang="fr-FR" sz="2400" dirty="0" err="1"/>
              <a:t>delivering</a:t>
            </a:r>
            <a:r>
              <a:rPr lang="fr-FR" sz="2400" dirty="0"/>
              <a:t> </a:t>
            </a:r>
            <a:r>
              <a:rPr lang="fr-FR" sz="2400" dirty="0" err="1"/>
              <a:t>beam</a:t>
            </a:r>
            <a:r>
              <a:rPr lang="fr-FR" sz="2400" dirty="0"/>
              <a:t> to </a:t>
            </a:r>
            <a:r>
              <a:rPr lang="fr-FR" sz="2400" dirty="0" err="1"/>
              <a:t>several</a:t>
            </a:r>
            <a:r>
              <a:rPr lang="fr-FR" sz="2400" dirty="0"/>
              <a:t> </a:t>
            </a:r>
            <a:r>
              <a:rPr lang="fr-FR" sz="2400" dirty="0" err="1"/>
              <a:t>experiments</a:t>
            </a:r>
            <a:r>
              <a:rPr lang="fr-FR" sz="2400" dirty="0"/>
              <a:t>.</a:t>
            </a:r>
            <a:endParaRPr lang="en-US" sz="2400" dirty="0"/>
          </a:p>
        </p:txBody>
      </p:sp>
      <p:graphicFrame>
        <p:nvGraphicFramePr>
          <p:cNvPr id="10" name="Tableau 10">
            <a:extLst>
              <a:ext uri="{FF2B5EF4-FFF2-40B4-BE49-F238E27FC236}">
                <a16:creationId xmlns:a16="http://schemas.microsoft.com/office/drawing/2014/main" id="{798B1F96-C42E-D2E9-31C4-7A6D0451CEDC}"/>
              </a:ext>
            </a:extLst>
          </p:cNvPr>
          <p:cNvGraphicFramePr>
            <a:graphicFrameLocks noGrp="1"/>
          </p:cNvGraphicFramePr>
          <p:nvPr/>
        </p:nvGraphicFramePr>
        <p:xfrm>
          <a:off x="5789294" y="2169852"/>
          <a:ext cx="6143310" cy="371730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314576">
                  <a:extLst>
                    <a:ext uri="{9D8B030D-6E8A-4147-A177-3AD203B41FA5}">
                      <a16:colId xmlns:a16="http://schemas.microsoft.com/office/drawing/2014/main" val="3700508944"/>
                    </a:ext>
                  </a:extLst>
                </a:gridCol>
                <a:gridCol w="1780964">
                  <a:extLst>
                    <a:ext uri="{9D8B030D-6E8A-4147-A177-3AD203B41FA5}">
                      <a16:colId xmlns:a16="http://schemas.microsoft.com/office/drawing/2014/main" val="1504131510"/>
                    </a:ext>
                  </a:extLst>
                </a:gridCol>
                <a:gridCol w="2047770">
                  <a:extLst>
                    <a:ext uri="{9D8B030D-6E8A-4147-A177-3AD203B41FA5}">
                      <a16:colId xmlns:a16="http://schemas.microsoft.com/office/drawing/2014/main" val="997405459"/>
                    </a:ext>
                  </a:extLst>
                </a:gridCol>
              </a:tblGrid>
              <a:tr h="64323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LHC </a:t>
                      </a:r>
                      <a:r>
                        <a:rPr lang="fr-FR" dirty="0" err="1"/>
                        <a:t>beam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parameters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Injection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Extraction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90820"/>
                  </a:ext>
                </a:extLst>
              </a:tr>
              <a:tr h="43915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Total </a:t>
                      </a:r>
                      <a:r>
                        <a:rPr lang="fr-FR" dirty="0" err="1"/>
                        <a:t>energy</a:t>
                      </a:r>
                      <a:r>
                        <a:rPr lang="fr-FR" dirty="0"/>
                        <a:t> [</a:t>
                      </a:r>
                      <a:r>
                        <a:rPr lang="fr-FR" dirty="0" err="1"/>
                        <a:t>GeV</a:t>
                      </a:r>
                      <a:r>
                        <a:rPr lang="fr-FR" dirty="0"/>
                        <a:t>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2.9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26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6826324"/>
                  </a:ext>
                </a:extLst>
              </a:tr>
              <a:tr h="439154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Circumference</a:t>
                      </a:r>
                      <a:r>
                        <a:rPr lang="fr-FR" dirty="0"/>
                        <a:t> [m]</a:t>
                      </a:r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628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946377"/>
                  </a:ext>
                </a:extLst>
              </a:tr>
              <a:tr h="439154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Number</a:t>
                      </a:r>
                      <a:r>
                        <a:rPr lang="fr-FR" dirty="0"/>
                        <a:t> of </a:t>
                      </a:r>
                      <a:r>
                        <a:rPr lang="fr-FR" dirty="0" err="1"/>
                        <a:t>bunches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 + 2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72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8154885"/>
                  </a:ext>
                </a:extLst>
              </a:tr>
              <a:tr h="43915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Beam </a:t>
                      </a:r>
                      <a:r>
                        <a:rPr lang="fr-FR" dirty="0" err="1"/>
                        <a:t>intensity</a:t>
                      </a:r>
                      <a:r>
                        <a:rPr lang="fr-FR" dirty="0"/>
                        <a:t> [p]</a:t>
                      </a:r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~1.9 x 10</a:t>
                      </a:r>
                      <a:r>
                        <a:rPr lang="fr-FR" baseline="30000" dirty="0"/>
                        <a:t>13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7377616"/>
                  </a:ext>
                </a:extLst>
              </a:tr>
              <a:tr h="439154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Q</a:t>
                      </a:r>
                      <a:r>
                        <a:rPr lang="fr-FR" baseline="-25000" dirty="0" err="1"/>
                        <a:t>x</a:t>
                      </a:r>
                      <a:r>
                        <a:rPr lang="fr-FR" baseline="0" dirty="0"/>
                        <a:t>, </a:t>
                      </a:r>
                      <a:r>
                        <a:rPr lang="fr-FR" baseline="0" dirty="0" err="1"/>
                        <a:t>Q</a:t>
                      </a:r>
                      <a:r>
                        <a:rPr lang="fr-FR" baseline="-25000" dirty="0" err="1"/>
                        <a:t>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6.21, 6.245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6.217, </a:t>
                      </a:r>
                      <a:r>
                        <a:rPr lang="fr-FR" dirty="0"/>
                        <a:t>6.28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28076"/>
                  </a:ext>
                </a:extLst>
              </a:tr>
              <a:tr h="439154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fr-FR" baseline="-25000" dirty="0"/>
                        <a:t>b </a:t>
                      </a:r>
                      <a:r>
                        <a:rPr lang="fr-FR" baseline="0" dirty="0"/>
                        <a:t>[ns]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1~1.5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5884570"/>
                  </a:ext>
                </a:extLst>
              </a:tr>
              <a:tr h="439154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Symbol" panose="05050102010706020507" pitchFamily="18" charset="2"/>
                        </a:rPr>
                        <a:t>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5129086"/>
                  </a:ext>
                </a:extLst>
              </a:tr>
            </a:tbl>
          </a:graphicData>
        </a:graphic>
      </p:graphicFrame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EE8A1F4E-E931-F17B-732D-66DCCB1E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1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ontent Placeholder 9">
            <a:extLst>
              <a:ext uri="{FF2B5EF4-FFF2-40B4-BE49-F238E27FC236}">
                <a16:creationId xmlns:a16="http://schemas.microsoft.com/office/drawing/2014/main" id="{037774BA-8F79-CC47-A23D-75131D65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048353"/>
            <a:ext cx="11271883" cy="1990623"/>
          </a:xfrm>
        </p:spPr>
        <p:txBody>
          <a:bodyPr>
            <a:noAutofit/>
          </a:bodyPr>
          <a:lstStyle/>
          <a:p>
            <a:r>
              <a:rPr lang="en-US" sz="1800" dirty="0"/>
              <a:t>Replacing the source particle for an arbitrary particle distribution yields: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20D70736-7BF3-F413-DC32-0CD275CD6BCC}"/>
                  </a:ext>
                </a:extLst>
              </p:cNvPr>
              <p:cNvSpPr txBox="1"/>
              <p:nvPr/>
            </p:nvSpPr>
            <p:spPr>
              <a:xfrm>
                <a:off x="1226694" y="4550827"/>
                <a:ext cx="9952468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  <m:r>
                        <a:rPr lang="fr-FR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</m:t>
                          </m:r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fr-FR" b="0" dirty="0">
                  <a:solidFill>
                    <a:schemeClr val="tx2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20D70736-7BF3-F413-DC32-0CD275CD6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694" y="4550827"/>
                <a:ext cx="9952468" cy="7265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857A2C51-38CE-7CDF-702A-D96C362231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" b="96505" l="628" r="97174">
                        <a14:foregroundMark x1="2983" y1="46505" x2="9890" y2="47043"/>
                        <a14:foregroundMark x1="90110" y1="46774" x2="98116" y2="46237"/>
                        <a14:foregroundMark x1="35008" y1="11559" x2="47096" y2="12634"/>
                        <a14:foregroundMark x1="47096" y1="12634" x2="57928" y2="12366"/>
                        <a14:foregroundMark x1="57928" y1="12366" x2="64992" y2="12366"/>
                        <a14:foregroundMark x1="49451" y1="2419" x2="50078" y2="6989"/>
                        <a14:foregroundMark x1="48823" y1="5645" x2="48980" y2="2151"/>
                        <a14:foregroundMark x1="49451" y1="6183" x2="51648" y2="7258"/>
                        <a14:foregroundMark x1="50078" y1="2419" x2="49451" y2="2419"/>
                        <a14:foregroundMark x1="49294" y1="5376" x2="48980" y2="7527"/>
                        <a14:foregroundMark x1="50078" y1="2957" x2="50078" y2="1613"/>
                        <a14:foregroundMark x1="49451" y1="2419" x2="49294" y2="269"/>
                        <a14:foregroundMark x1="48823" y1="1075" x2="48666" y2="1882"/>
                        <a14:foregroundMark x1="50863" y1="7527" x2="51177" y2="5108"/>
                        <a14:foregroundMark x1="50706" y1="5108" x2="51491" y2="6183"/>
                        <a14:foregroundMark x1="1570" y1="73387" x2="10989" y2="72849"/>
                        <a14:foregroundMark x1="10989" y1="72849" x2="20722" y2="73925"/>
                        <a14:foregroundMark x1="20722" y1="73925" x2="30455" y2="73118"/>
                        <a14:foregroundMark x1="30455" y1="73118" x2="35479" y2="73925"/>
                        <a14:foregroundMark x1="65777" y1="73118" x2="76138" y2="73925"/>
                        <a14:foregroundMark x1="12559" y1="28763" x2="19937" y2="19086"/>
                        <a14:foregroundMark x1="16484" y1="20430" x2="32496" y2="30376"/>
                        <a14:foregroundMark x1="32653" y1="28226" x2="21193" y2="34409"/>
                        <a14:foregroundMark x1="21193" y1="34409" x2="628" y2="30108"/>
                        <a14:foregroundMark x1="628" y1="30108" x2="628" y2="30108"/>
                        <a14:foregroundMark x1="17268" y1="19624" x2="28571" y2="8871"/>
                        <a14:foregroundMark x1="28571" y1="8871" x2="29356" y2="9677"/>
                        <a14:foregroundMark x1="26688" y1="8602" x2="18053" y2="7796"/>
                        <a14:foregroundMark x1="18053" y1="7796" x2="8320" y2="17204"/>
                        <a14:foregroundMark x1="8320" y1="17204" x2="4867" y2="5108"/>
                        <a14:foregroundMark x1="4867" y1="5108" x2="5495" y2="3226"/>
                        <a14:foregroundMark x1="2826" y1="35753" x2="29984" y2="35484"/>
                        <a14:foregroundMark x1="29984" y1="35484" x2="38305" y2="26882"/>
                        <a14:foregroundMark x1="67975" y1="23656" x2="94819" y2="24194"/>
                        <a14:foregroundMark x1="94976" y1="32527" x2="82104" y2="32527"/>
                        <a14:foregroundMark x1="82104" y1="32527" x2="86499" y2="21237"/>
                        <a14:foregroundMark x1="86499" y1="21237" x2="76923" y2="20968"/>
                        <a14:foregroundMark x1="76923" y1="20968" x2="71429" y2="26882"/>
                        <a14:foregroundMark x1="80848" y1="36022" x2="70644" y2="37097"/>
                        <a14:foregroundMark x1="70644" y1="37097" x2="59969" y2="29839"/>
                        <a14:foregroundMark x1="59969" y1="29839" x2="56986" y2="16398"/>
                        <a14:foregroundMark x1="74097" y1="22312" x2="90110" y2="9677"/>
                        <a14:foregroundMark x1="90110" y1="9677" x2="95133" y2="18280"/>
                        <a14:foregroundMark x1="5808" y1="88172" x2="25903" y2="94355"/>
                        <a14:foregroundMark x1="25903" y1="94355" x2="26531" y2="94892"/>
                        <a14:foregroundMark x1="37363" y1="94892" x2="22920" y2="83602"/>
                        <a14:foregroundMark x1="22920" y1="83602" x2="8634" y2="83871"/>
                        <a14:foregroundMark x1="64521" y1="91935" x2="91366" y2="89247"/>
                        <a14:foregroundMark x1="91366" y1="89247" x2="93564" y2="89247"/>
                        <a14:foregroundMark x1="97017" y1="81989" x2="72370" y2="84409"/>
                        <a14:foregroundMark x1="72370" y1="84409" x2="71900" y2="84946"/>
                        <a14:backgroundMark x1="53218" y1="95699" x2="53218" y2="95699"/>
                        <a14:backgroundMark x1="53689" y1="94892" x2="53846" y2="95699"/>
                      </a14:backgroundRemoval>
                    </a14:imgEffect>
                  </a14:imgLayer>
                </a14:imgProps>
              </a:ext>
            </a:extLst>
          </a:blip>
          <a:srcRect t="17382"/>
          <a:stretch/>
        </p:blipFill>
        <p:spPr>
          <a:xfrm>
            <a:off x="2434594" y="992205"/>
            <a:ext cx="6067425" cy="2927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sz="3200" dirty="0"/>
              <a:t>Wake potential for a distribution of particles</a:t>
            </a:r>
            <a:r>
              <a:rPr lang="en-US" sz="3200" baseline="30000" dirty="0"/>
              <a:t>[1]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1805308" y="2514027"/>
            <a:ext cx="7424197" cy="1588"/>
          </a:xfrm>
          <a:prstGeom prst="straightConnector1">
            <a:avLst/>
          </a:prstGeom>
          <a:ln w="19050" cap="flat" cmpd="sng" algn="ctr">
            <a:solidFill>
              <a:srgbClr val="004078"/>
            </a:solidFill>
            <a:prstDash val="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6B5BE9DC-D8F3-A7D1-E851-4CEA42A34657}"/>
              </a:ext>
            </a:extLst>
          </p:cNvPr>
          <p:cNvGrpSpPr/>
          <p:nvPr/>
        </p:nvGrpSpPr>
        <p:grpSpPr>
          <a:xfrm>
            <a:off x="4572000" y="728611"/>
            <a:ext cx="1600151" cy="369332"/>
            <a:chOff x="4572000" y="728611"/>
            <a:chExt cx="1600151" cy="369332"/>
          </a:xfrm>
        </p:grpSpPr>
        <p:cxnSp>
          <p:nvCxnSpPr>
            <p:cNvPr id="129" name="Straight Arrow Connector 128"/>
            <p:cNvCxnSpPr>
              <a:cxnSpLocks/>
            </p:cNvCxnSpPr>
            <p:nvPr/>
          </p:nvCxnSpPr>
          <p:spPr>
            <a:xfrm>
              <a:off x="4572000" y="1031302"/>
              <a:ext cx="1600151" cy="1588"/>
            </a:xfrm>
            <a:prstGeom prst="straightConnector1">
              <a:avLst/>
            </a:prstGeom>
            <a:ln w="28575">
              <a:solidFill>
                <a:schemeClr val="tx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5228862" y="728611"/>
              <a:ext cx="304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62626"/>
                  </a:solidFill>
                </a:rPr>
                <a:t>L</a:t>
              </a:r>
            </a:p>
          </p:txBody>
        </p:sp>
      </p:grpSp>
      <p:sp>
        <p:nvSpPr>
          <p:cNvPr id="162" name="Oval 18 4"/>
          <p:cNvSpPr>
            <a:spLocks noChangeArrowheads="1"/>
          </p:cNvSpPr>
          <p:nvPr/>
        </p:nvSpPr>
        <p:spPr bwMode="auto">
          <a:xfrm>
            <a:off x="8544000" y="1512000"/>
            <a:ext cx="216000" cy="216000"/>
          </a:xfrm>
          <a:prstGeom prst="ellipse">
            <a:avLst/>
          </a:prstGeom>
          <a:solidFill>
            <a:srgbClr val="FF750D"/>
          </a:solidFill>
          <a:ln>
            <a:solidFill>
              <a:srgbClr val="FF750D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8946935" y="1022236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</a:t>
            </a:r>
            <a:r>
              <a:rPr lang="en-US" sz="1500" dirty="0" err="1">
                <a:solidFill>
                  <a:schemeClr val="tx2"/>
                </a:solidFill>
              </a:rPr>
              <a:t>q</a:t>
            </a:r>
            <a:r>
              <a:rPr lang="en-US" sz="1500" baseline="-25000" dirty="0" err="1">
                <a:solidFill>
                  <a:schemeClr val="tx2"/>
                </a:solidFill>
              </a:rPr>
              <a:t>s</a:t>
            </a:r>
            <a:r>
              <a:rPr lang="en-US" sz="1500" baseline="-25000" dirty="0">
                <a:solidFill>
                  <a:schemeClr val="tx2"/>
                </a:solidFill>
              </a:rPr>
              <a:t> </a:t>
            </a:r>
            <a:r>
              <a:rPr lang="en-US" sz="1500" dirty="0">
                <a:solidFill>
                  <a:schemeClr val="tx2"/>
                </a:solidFill>
              </a:rPr>
              <a:t>(</a:t>
            </a:r>
            <a:r>
              <a:rPr lang="en-US" sz="1500" dirty="0" err="1">
                <a:solidFill>
                  <a:schemeClr val="tx2"/>
                </a:solidFill>
              </a:rPr>
              <a:t>x</a:t>
            </a:r>
            <a:r>
              <a:rPr lang="en-US" sz="1500" baseline="-25000" dirty="0" err="1">
                <a:solidFill>
                  <a:schemeClr val="tx2"/>
                </a:solidFill>
              </a:rPr>
              <a:t>s</a:t>
            </a:r>
            <a:r>
              <a:rPr lang="en-US" sz="1500" dirty="0">
                <a:solidFill>
                  <a:schemeClr val="tx2"/>
                </a:solidFill>
              </a:rPr>
              <a:t>, </a:t>
            </a:r>
            <a:r>
              <a:rPr lang="en-US" sz="1500" dirty="0" err="1">
                <a:solidFill>
                  <a:schemeClr val="tx2"/>
                </a:solidFill>
              </a:rPr>
              <a:t>y</a:t>
            </a:r>
            <a:r>
              <a:rPr lang="en-US" sz="1500" baseline="-25000" dirty="0" err="1">
                <a:solidFill>
                  <a:schemeClr val="tx2"/>
                </a:solidFill>
              </a:rPr>
              <a:t>s</a:t>
            </a:r>
            <a:r>
              <a:rPr lang="en-US" sz="1500" baseline="-25000" dirty="0">
                <a:solidFill>
                  <a:schemeClr val="tx2"/>
                </a:solidFill>
              </a:rPr>
              <a:t>, </a:t>
            </a:r>
            <a:r>
              <a:rPr lang="en-US" sz="1500" dirty="0">
                <a:solidFill>
                  <a:schemeClr val="tx2"/>
                </a:solidFill>
              </a:rPr>
              <a:t>s)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8946935" y="1458418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Test, q</a:t>
            </a:r>
            <a:r>
              <a:rPr lang="en-US" sz="1500" baseline="-25000" dirty="0">
                <a:solidFill>
                  <a:schemeClr val="tx2"/>
                </a:solidFill>
              </a:rPr>
              <a:t>t </a:t>
            </a:r>
            <a:r>
              <a:rPr lang="en-US" sz="1500" dirty="0">
                <a:solidFill>
                  <a:schemeClr val="tx2"/>
                </a:solidFill>
              </a:rPr>
              <a:t>(</a:t>
            </a:r>
            <a:r>
              <a:rPr lang="en-US" sz="1500" dirty="0" err="1">
                <a:solidFill>
                  <a:schemeClr val="tx2"/>
                </a:solidFill>
              </a:rPr>
              <a:t>x</a:t>
            </a:r>
            <a:r>
              <a:rPr lang="en-US" sz="1500" baseline="-25000" dirty="0" err="1">
                <a:solidFill>
                  <a:schemeClr val="tx2"/>
                </a:solidFill>
              </a:rPr>
              <a:t>t</a:t>
            </a:r>
            <a:r>
              <a:rPr lang="en-US" sz="1500" dirty="0">
                <a:solidFill>
                  <a:schemeClr val="tx2"/>
                </a:solidFill>
              </a:rPr>
              <a:t>, </a:t>
            </a:r>
            <a:r>
              <a:rPr lang="en-US" sz="1500" dirty="0" err="1">
                <a:solidFill>
                  <a:schemeClr val="tx2"/>
                </a:solidFill>
              </a:rPr>
              <a:t>y</a:t>
            </a:r>
            <a:r>
              <a:rPr lang="en-US" sz="1500" baseline="-25000" dirty="0" err="1">
                <a:solidFill>
                  <a:schemeClr val="tx2"/>
                </a:solidFill>
              </a:rPr>
              <a:t>t</a:t>
            </a:r>
            <a:r>
              <a:rPr lang="en-US" sz="1500" baseline="-25000" dirty="0">
                <a:solidFill>
                  <a:schemeClr val="tx2"/>
                </a:solidFill>
              </a:rPr>
              <a:t>, </a:t>
            </a:r>
            <a:r>
              <a:rPr lang="en-US" sz="1500" dirty="0" err="1">
                <a:solidFill>
                  <a:schemeClr val="tx2"/>
                </a:solidFill>
              </a:rPr>
              <a:t>s</a:t>
            </a:r>
            <a:r>
              <a:rPr lang="en-US" sz="1500" baseline="-25000" dirty="0" err="1">
                <a:solidFill>
                  <a:schemeClr val="tx2"/>
                </a:solidFill>
              </a:rPr>
              <a:t>t</a:t>
            </a:r>
            <a:r>
              <a:rPr lang="en-US" sz="1500" dirty="0">
                <a:solidFill>
                  <a:schemeClr val="tx2"/>
                </a:solidFill>
              </a:rPr>
              <a:t>)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025CA10-775C-2D80-86E7-C80B183BAF8F}"/>
              </a:ext>
            </a:extLst>
          </p:cNvPr>
          <p:cNvGrpSpPr/>
          <p:nvPr/>
        </p:nvGrpSpPr>
        <p:grpSpPr>
          <a:xfrm>
            <a:off x="3114807" y="1817627"/>
            <a:ext cx="410470" cy="459949"/>
            <a:chOff x="989790" y="1732914"/>
            <a:chExt cx="410470" cy="459949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A06BE2DA-2CF5-09D9-87A7-678C2ACBBCCD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48D14E36-17E7-8B6E-C753-616CA307FF65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77226DC-9CB0-6421-93CF-860CD620C35A}"/>
              </a:ext>
            </a:extLst>
          </p:cNvPr>
          <p:cNvGrpSpPr/>
          <p:nvPr/>
        </p:nvGrpSpPr>
        <p:grpSpPr>
          <a:xfrm>
            <a:off x="3536095" y="1814212"/>
            <a:ext cx="410470" cy="459949"/>
            <a:chOff x="989790" y="1732914"/>
            <a:chExt cx="410470" cy="459949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838AC8E0-BF4E-E6FE-2FA7-8417158CD91D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4CBA0C02-D824-C323-D027-E0EBE80A6C62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241F824-76F5-EC28-9D41-AA92C7708307}"/>
              </a:ext>
            </a:extLst>
          </p:cNvPr>
          <p:cNvGrpSpPr/>
          <p:nvPr/>
        </p:nvGrpSpPr>
        <p:grpSpPr>
          <a:xfrm>
            <a:off x="3960291" y="1811042"/>
            <a:ext cx="410470" cy="459949"/>
            <a:chOff x="989790" y="1732914"/>
            <a:chExt cx="410470" cy="459949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1C8DF8F6-D92F-7ECE-03F5-4F322CE4073E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294F565E-59C3-F921-8816-051259836616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3261683-E663-DB74-853B-F3E5D8D3C667}"/>
              </a:ext>
            </a:extLst>
          </p:cNvPr>
          <p:cNvGrpSpPr/>
          <p:nvPr/>
        </p:nvGrpSpPr>
        <p:grpSpPr>
          <a:xfrm rot="20886870">
            <a:off x="4369406" y="1838554"/>
            <a:ext cx="569750" cy="459949"/>
            <a:chOff x="989790" y="1732914"/>
            <a:chExt cx="410470" cy="459949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02818C7A-8EF7-CCB9-5404-C1EB7231B460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62329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B8B38074-F5D4-6020-98EF-D06304C6949B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4034897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Arc 43">
            <a:extLst>
              <a:ext uri="{FF2B5EF4-FFF2-40B4-BE49-F238E27FC236}">
                <a16:creationId xmlns:a16="http://schemas.microsoft.com/office/drawing/2014/main" id="{AAC54E90-D789-FC5A-6F3E-73E1C2651010}"/>
              </a:ext>
            </a:extLst>
          </p:cNvPr>
          <p:cNvSpPr/>
          <p:nvPr/>
        </p:nvSpPr>
        <p:spPr>
          <a:xfrm rot="15428803" flipV="1">
            <a:off x="4407104" y="2166180"/>
            <a:ext cx="1116449" cy="398880"/>
          </a:xfrm>
          <a:prstGeom prst="arc">
            <a:avLst>
              <a:gd name="adj1" fmla="val 13334945"/>
              <a:gd name="adj2" fmla="val 2131247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07B18DEA-C885-32D7-D568-8F2B49FC93FD}"/>
              </a:ext>
            </a:extLst>
          </p:cNvPr>
          <p:cNvSpPr/>
          <p:nvPr/>
        </p:nvSpPr>
        <p:spPr>
          <a:xfrm rot="15428803" flipV="1">
            <a:off x="4362422" y="2164048"/>
            <a:ext cx="1515140" cy="388335"/>
          </a:xfrm>
          <a:prstGeom prst="arc">
            <a:avLst>
              <a:gd name="adj1" fmla="val 13450553"/>
              <a:gd name="adj2" fmla="val 2131247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B844BD37-5FB6-DB62-121C-B8929E02725A}"/>
              </a:ext>
            </a:extLst>
          </p:cNvPr>
          <p:cNvSpPr/>
          <p:nvPr/>
        </p:nvSpPr>
        <p:spPr>
          <a:xfrm rot="15428803" flipV="1">
            <a:off x="4346549" y="2027990"/>
            <a:ext cx="1814627" cy="509274"/>
          </a:xfrm>
          <a:prstGeom prst="arc">
            <a:avLst>
              <a:gd name="adj1" fmla="val 13187989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9142BD72-DFA6-097C-362B-B3C688E40362}"/>
              </a:ext>
            </a:extLst>
          </p:cNvPr>
          <p:cNvSpPr/>
          <p:nvPr/>
        </p:nvSpPr>
        <p:spPr>
          <a:xfrm rot="15428803" flipV="1">
            <a:off x="4341629" y="2075253"/>
            <a:ext cx="2269311" cy="491308"/>
          </a:xfrm>
          <a:prstGeom prst="arc">
            <a:avLst>
              <a:gd name="adj1" fmla="val 13410876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A1638F08-065D-7C55-5B19-F1EF5E75BCE0}"/>
              </a:ext>
            </a:extLst>
          </p:cNvPr>
          <p:cNvSpPr/>
          <p:nvPr/>
        </p:nvSpPr>
        <p:spPr>
          <a:xfrm rot="15428803" flipV="1">
            <a:off x="4615933" y="1853090"/>
            <a:ext cx="1986197" cy="562316"/>
          </a:xfrm>
          <a:prstGeom prst="arc">
            <a:avLst>
              <a:gd name="adj1" fmla="val 12598318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328897ED-972C-CFBF-CAEF-75E3046D482E}"/>
              </a:ext>
            </a:extLst>
          </p:cNvPr>
          <p:cNvSpPr/>
          <p:nvPr/>
        </p:nvSpPr>
        <p:spPr>
          <a:xfrm rot="15855617" flipV="1">
            <a:off x="5269383" y="2053465"/>
            <a:ext cx="1448375" cy="213378"/>
          </a:xfrm>
          <a:prstGeom prst="arc">
            <a:avLst>
              <a:gd name="adj1" fmla="val 11602120"/>
              <a:gd name="adj2" fmla="val 20325148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1BA9728A-5F9B-25C6-8CB7-3569386D419A}"/>
              </a:ext>
            </a:extLst>
          </p:cNvPr>
          <p:cNvGrpSpPr/>
          <p:nvPr/>
        </p:nvGrpSpPr>
        <p:grpSpPr>
          <a:xfrm flipV="1">
            <a:off x="3144869" y="2716837"/>
            <a:ext cx="410470" cy="459949"/>
            <a:chOff x="989790" y="1732914"/>
            <a:chExt cx="410470" cy="459949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529F38CC-5906-0A4E-F7C6-5922EE7DD62F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895DEC5F-9B31-0E42-6ADE-EF2D930B9DC4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55906DCA-235B-49D0-4C8C-B11E479AB29A}"/>
              </a:ext>
            </a:extLst>
          </p:cNvPr>
          <p:cNvGrpSpPr/>
          <p:nvPr/>
        </p:nvGrpSpPr>
        <p:grpSpPr>
          <a:xfrm flipV="1">
            <a:off x="3566157" y="2713422"/>
            <a:ext cx="410470" cy="459949"/>
            <a:chOff x="989790" y="1732914"/>
            <a:chExt cx="410470" cy="459949"/>
          </a:xfrm>
        </p:grpSpPr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434AB7C3-D444-03F3-CA1B-D2811BFDEE26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AFC7784A-3E2B-8370-C412-51C84B911A5A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AC39A99-69AF-F613-16B0-84E819D6EE93}"/>
              </a:ext>
            </a:extLst>
          </p:cNvPr>
          <p:cNvGrpSpPr/>
          <p:nvPr/>
        </p:nvGrpSpPr>
        <p:grpSpPr>
          <a:xfrm flipV="1">
            <a:off x="3990353" y="2710252"/>
            <a:ext cx="410470" cy="459949"/>
            <a:chOff x="989790" y="1732914"/>
            <a:chExt cx="410470" cy="459949"/>
          </a:xfrm>
        </p:grpSpPr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2A42959D-9FB2-182B-78E9-27990AD2F315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D362944D-E4D3-3E95-9467-1461B84D6E62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3815C30D-82E4-DDD2-28FB-4039284DE93D}"/>
              </a:ext>
            </a:extLst>
          </p:cNvPr>
          <p:cNvGrpSpPr/>
          <p:nvPr/>
        </p:nvGrpSpPr>
        <p:grpSpPr>
          <a:xfrm rot="713130" flipV="1">
            <a:off x="4399468" y="2737764"/>
            <a:ext cx="569750" cy="459949"/>
            <a:chOff x="989790" y="1732914"/>
            <a:chExt cx="410470" cy="459949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6E74F00B-A427-144F-C7A5-912354844621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62329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A2B20CDE-73B5-F34A-8512-6AAF08C0FED7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4034897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3" name="Arc 62">
            <a:extLst>
              <a:ext uri="{FF2B5EF4-FFF2-40B4-BE49-F238E27FC236}">
                <a16:creationId xmlns:a16="http://schemas.microsoft.com/office/drawing/2014/main" id="{4EFACA67-1B8F-38CC-9A9C-DE6ABE67220B}"/>
              </a:ext>
            </a:extLst>
          </p:cNvPr>
          <p:cNvSpPr/>
          <p:nvPr/>
        </p:nvSpPr>
        <p:spPr>
          <a:xfrm rot="6171197">
            <a:off x="4409436" y="2476645"/>
            <a:ext cx="1116449" cy="398880"/>
          </a:xfrm>
          <a:prstGeom prst="arc">
            <a:avLst>
              <a:gd name="adj1" fmla="val 13334945"/>
              <a:gd name="adj2" fmla="val 2131247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5498EC16-8846-84AE-C7DE-4B3C30E4EFB3}"/>
              </a:ext>
            </a:extLst>
          </p:cNvPr>
          <p:cNvSpPr/>
          <p:nvPr/>
        </p:nvSpPr>
        <p:spPr>
          <a:xfrm rot="6171197">
            <a:off x="4360139" y="2466044"/>
            <a:ext cx="1515140" cy="388335"/>
          </a:xfrm>
          <a:prstGeom prst="arc">
            <a:avLst>
              <a:gd name="adj1" fmla="val 13450553"/>
              <a:gd name="adj2" fmla="val 2131247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510A798D-974C-56F7-2755-11960C47801C}"/>
              </a:ext>
            </a:extLst>
          </p:cNvPr>
          <p:cNvSpPr/>
          <p:nvPr/>
        </p:nvSpPr>
        <p:spPr>
          <a:xfrm rot="6171197">
            <a:off x="4346829" y="2493493"/>
            <a:ext cx="1814627" cy="509274"/>
          </a:xfrm>
          <a:prstGeom prst="arc">
            <a:avLst>
              <a:gd name="adj1" fmla="val 13187989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Arc 70">
            <a:extLst>
              <a:ext uri="{FF2B5EF4-FFF2-40B4-BE49-F238E27FC236}">
                <a16:creationId xmlns:a16="http://schemas.microsoft.com/office/drawing/2014/main" id="{7A44FC26-D7BC-AC43-768C-E4AE476E65C3}"/>
              </a:ext>
            </a:extLst>
          </p:cNvPr>
          <p:cNvSpPr/>
          <p:nvPr/>
        </p:nvSpPr>
        <p:spPr>
          <a:xfrm rot="6171197">
            <a:off x="4339407" y="2456537"/>
            <a:ext cx="2269311" cy="491308"/>
          </a:xfrm>
          <a:prstGeom prst="arc">
            <a:avLst>
              <a:gd name="adj1" fmla="val 13410876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Arc 71">
            <a:extLst>
              <a:ext uri="{FF2B5EF4-FFF2-40B4-BE49-F238E27FC236}">
                <a16:creationId xmlns:a16="http://schemas.microsoft.com/office/drawing/2014/main" id="{D51A5C0A-2BE7-10A2-B3AE-3007EB8D27FA}"/>
              </a:ext>
            </a:extLst>
          </p:cNvPr>
          <p:cNvSpPr/>
          <p:nvPr/>
        </p:nvSpPr>
        <p:spPr>
          <a:xfrm rot="6171197">
            <a:off x="4613454" y="2593074"/>
            <a:ext cx="1986197" cy="562316"/>
          </a:xfrm>
          <a:prstGeom prst="arc">
            <a:avLst>
              <a:gd name="adj1" fmla="val 12598318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7D1E3CAD-4625-AF51-4D03-25E949B85311}"/>
              </a:ext>
            </a:extLst>
          </p:cNvPr>
          <p:cNvSpPr/>
          <p:nvPr/>
        </p:nvSpPr>
        <p:spPr>
          <a:xfrm rot="5744383">
            <a:off x="5269382" y="2766123"/>
            <a:ext cx="1448375" cy="213378"/>
          </a:xfrm>
          <a:prstGeom prst="arc">
            <a:avLst>
              <a:gd name="adj1" fmla="val 11602120"/>
              <a:gd name="adj2" fmla="val 20325148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163">
            <a:extLst>
              <a:ext uri="{FF2B5EF4-FFF2-40B4-BE49-F238E27FC236}">
                <a16:creationId xmlns:a16="http://schemas.microsoft.com/office/drawing/2014/main" id="{873D7339-F83B-945E-872E-630512374586}"/>
              </a:ext>
            </a:extLst>
          </p:cNvPr>
          <p:cNvSpPr txBox="1"/>
          <p:nvPr/>
        </p:nvSpPr>
        <p:spPr>
          <a:xfrm>
            <a:off x="10412412" y="1379736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z = s – </a:t>
            </a:r>
            <a:r>
              <a:rPr lang="en-US" sz="1500" dirty="0" err="1">
                <a:solidFill>
                  <a:schemeClr val="tx2"/>
                </a:solidFill>
              </a:rPr>
              <a:t>s</a:t>
            </a:r>
            <a:r>
              <a:rPr lang="en-US" sz="1500" baseline="-25000" dirty="0" err="1">
                <a:solidFill>
                  <a:schemeClr val="tx2"/>
                </a:solidFill>
              </a:rPr>
              <a:t>t</a:t>
            </a:r>
            <a:endParaRPr lang="en-US" sz="1500" dirty="0">
              <a:solidFill>
                <a:schemeClr val="tx2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5C619CD-B92B-1FDC-4B9C-F700BA450F9E}"/>
              </a:ext>
            </a:extLst>
          </p:cNvPr>
          <p:cNvGrpSpPr/>
          <p:nvPr/>
        </p:nvGrpSpPr>
        <p:grpSpPr>
          <a:xfrm>
            <a:off x="7038639" y="2154229"/>
            <a:ext cx="1863832" cy="651025"/>
            <a:chOff x="7038639" y="2154229"/>
            <a:chExt cx="1863832" cy="651025"/>
          </a:xfrm>
        </p:grpSpPr>
        <p:grpSp>
          <p:nvGrpSpPr>
            <p:cNvPr id="128" name="Group 8">
              <a:extLst>
                <a:ext uri="{FF2B5EF4-FFF2-40B4-BE49-F238E27FC236}">
                  <a16:creationId xmlns:a16="http://schemas.microsoft.com/office/drawing/2014/main" id="{A4F14772-8717-5C00-86D0-A5BCF771BB94}"/>
                </a:ext>
              </a:extLst>
            </p:cNvPr>
            <p:cNvGrpSpPr/>
            <p:nvPr/>
          </p:nvGrpSpPr>
          <p:grpSpPr>
            <a:xfrm>
              <a:off x="7038639" y="2154229"/>
              <a:ext cx="1793864" cy="651025"/>
              <a:chOff x="4491600" y="2103897"/>
              <a:chExt cx="1793864" cy="651025"/>
            </a:xfrm>
          </p:grpSpPr>
          <p:sp>
            <p:nvSpPr>
              <p:cNvPr id="130" name="Oval 18 1">
                <a:extLst>
                  <a:ext uri="{FF2B5EF4-FFF2-40B4-BE49-F238E27FC236}">
                    <a16:creationId xmlns:a16="http://schemas.microsoft.com/office/drawing/2014/main" id="{9C698ACF-92D2-8C33-7FF3-40814B892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7600" y="2199053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Oval 18 2">
                <a:extLst>
                  <a:ext uri="{FF2B5EF4-FFF2-40B4-BE49-F238E27FC236}">
                    <a16:creationId xmlns:a16="http://schemas.microsoft.com/office/drawing/2014/main" id="{A3B783D1-0E86-1BEA-9E4A-1F051DC80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600" y="2523053"/>
                <a:ext cx="215999" cy="216000"/>
              </a:xfrm>
              <a:prstGeom prst="ellipse">
                <a:avLst/>
              </a:prstGeom>
              <a:solidFill>
                <a:srgbClr val="FF750D"/>
              </a:solidFill>
              <a:ln>
                <a:solidFill>
                  <a:srgbClr val="FF750D"/>
                </a:solidFill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136" name="Straight Arrow Connector 132">
                <a:extLst>
                  <a:ext uri="{FF2B5EF4-FFF2-40B4-BE49-F238E27FC236}">
                    <a16:creationId xmlns:a16="http://schemas.microsoft.com/office/drawing/2014/main" id="{EA3C4F9F-DE02-FDED-3E62-94932176C370}"/>
                  </a:ext>
                </a:extLst>
              </p:cNvPr>
              <p:cNvCxnSpPr/>
              <p:nvPr/>
            </p:nvCxnSpPr>
            <p:spPr>
              <a:xfrm>
                <a:off x="4749907" y="2485680"/>
                <a:ext cx="890266" cy="98"/>
              </a:xfrm>
              <a:prstGeom prst="straightConnector1">
                <a:avLst/>
              </a:prstGeom>
              <a:ln w="25400" cap="flat" cmpd="sng" algn="ctr">
                <a:solidFill>
                  <a:srgbClr val="000000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3">
                <a:extLst>
                  <a:ext uri="{FF2B5EF4-FFF2-40B4-BE49-F238E27FC236}">
                    <a16:creationId xmlns:a16="http://schemas.microsoft.com/office/drawing/2014/main" id="{137D374A-3E70-77BD-0484-2F317A5952F1}"/>
                  </a:ext>
                </a:extLst>
              </p:cNvPr>
              <p:cNvSpPr txBox="1"/>
              <p:nvPr/>
            </p:nvSpPr>
            <p:spPr>
              <a:xfrm>
                <a:off x="5028495" y="2385590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262626"/>
                    </a:solidFill>
                  </a:rPr>
                  <a:t>z</a:t>
                </a:r>
                <a:endParaRPr lang="en-US" dirty="0">
                  <a:solidFill>
                    <a:srgbClr val="262626"/>
                  </a:solidFill>
                </a:endParaRPr>
              </a:p>
            </p:txBody>
          </p:sp>
          <p:sp>
            <p:nvSpPr>
              <p:cNvPr id="7" name="Oval 18 1">
                <a:extLst>
                  <a:ext uri="{FF2B5EF4-FFF2-40B4-BE49-F238E27FC236}">
                    <a16:creationId xmlns:a16="http://schemas.microsoft.com/office/drawing/2014/main" id="{C4BD88FF-302C-D3DE-82AB-E2BE56253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9468" y="2161058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Oval 18 1">
                <a:extLst>
                  <a:ext uri="{FF2B5EF4-FFF2-40B4-BE49-F238E27FC236}">
                    <a16:creationId xmlns:a16="http://schemas.microsoft.com/office/drawing/2014/main" id="{15851C8F-AEA9-58E9-DFC6-F67DBAE7B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6983" y="2141962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Oval 18 1">
                <a:extLst>
                  <a:ext uri="{FF2B5EF4-FFF2-40B4-BE49-F238E27FC236}">
                    <a16:creationId xmlns:a16="http://schemas.microsoft.com/office/drawing/2014/main" id="{6DBF4865-BBE4-545F-E399-E0C94FDD6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8167" y="2237338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Oval 18 1">
                <a:extLst>
                  <a:ext uri="{FF2B5EF4-FFF2-40B4-BE49-F238E27FC236}">
                    <a16:creationId xmlns:a16="http://schemas.microsoft.com/office/drawing/2014/main" id="{B2141554-3933-5C41-A5B5-91D17243B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3856" y="2103897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Oval 18 1">
                <a:extLst>
                  <a:ext uri="{FF2B5EF4-FFF2-40B4-BE49-F238E27FC236}">
                    <a16:creationId xmlns:a16="http://schemas.microsoft.com/office/drawing/2014/main" id="{F2FEF4BF-AB04-A401-94C9-367C42D43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2046" y="2116779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 1">
                <a:extLst>
                  <a:ext uri="{FF2B5EF4-FFF2-40B4-BE49-F238E27FC236}">
                    <a16:creationId xmlns:a16="http://schemas.microsoft.com/office/drawing/2014/main" id="{CE414EE7-B156-5ADD-31BD-C82D3D87F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1523" y="2211897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Oval 18 1">
                <a:extLst>
                  <a:ext uri="{FF2B5EF4-FFF2-40B4-BE49-F238E27FC236}">
                    <a16:creationId xmlns:a16="http://schemas.microsoft.com/office/drawing/2014/main" id="{62305DA3-4FF5-0F43-6253-6374DB16C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9578" y="2137697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Oval 18 1">
                <a:extLst>
                  <a:ext uri="{FF2B5EF4-FFF2-40B4-BE49-F238E27FC236}">
                    <a16:creationId xmlns:a16="http://schemas.microsoft.com/office/drawing/2014/main" id="{F9E2E717-C034-1AD8-D612-9F1060B84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3529" y="2191500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16518D44-EE6D-01C7-747E-EED8B2FE3EE1}"/>
                </a:ext>
              </a:extLst>
            </p:cNvPr>
            <p:cNvSpPr/>
            <p:nvPr/>
          </p:nvSpPr>
          <p:spPr>
            <a:xfrm>
              <a:off x="7659817" y="2160390"/>
              <a:ext cx="1242654" cy="338143"/>
            </a:xfrm>
            <a:prstGeom prst="ellipse">
              <a:avLst/>
            </a:prstGeom>
            <a:noFill/>
            <a:ln w="28575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C76FF67-E444-DF74-5D31-94C55997EBDE}"/>
              </a:ext>
            </a:extLst>
          </p:cNvPr>
          <p:cNvGrpSpPr/>
          <p:nvPr/>
        </p:nvGrpSpPr>
        <p:grpSpPr>
          <a:xfrm>
            <a:off x="7583923" y="1036086"/>
            <a:ext cx="1242654" cy="349441"/>
            <a:chOff x="7659817" y="2154229"/>
            <a:chExt cx="1242654" cy="349441"/>
          </a:xfrm>
        </p:grpSpPr>
        <p:grpSp>
          <p:nvGrpSpPr>
            <p:cNvPr id="42" name="Group 8">
              <a:extLst>
                <a:ext uri="{FF2B5EF4-FFF2-40B4-BE49-F238E27FC236}">
                  <a16:creationId xmlns:a16="http://schemas.microsoft.com/office/drawing/2014/main" id="{5EF1055E-16CB-EC9A-26AA-01F22E001181}"/>
                </a:ext>
              </a:extLst>
            </p:cNvPr>
            <p:cNvGrpSpPr/>
            <p:nvPr/>
          </p:nvGrpSpPr>
          <p:grpSpPr>
            <a:xfrm>
              <a:off x="7740568" y="2154229"/>
              <a:ext cx="1091935" cy="349441"/>
              <a:chOff x="5193529" y="2103897"/>
              <a:chExt cx="1091935" cy="349441"/>
            </a:xfrm>
          </p:grpSpPr>
          <p:sp>
            <p:nvSpPr>
              <p:cNvPr id="45" name="Oval 18 1">
                <a:extLst>
                  <a:ext uri="{FF2B5EF4-FFF2-40B4-BE49-F238E27FC236}">
                    <a16:creationId xmlns:a16="http://schemas.microsoft.com/office/drawing/2014/main" id="{EE5B618C-613D-2291-8AFF-D29A74DD4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7600" y="2199053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18 1">
                <a:extLst>
                  <a:ext uri="{FF2B5EF4-FFF2-40B4-BE49-F238E27FC236}">
                    <a16:creationId xmlns:a16="http://schemas.microsoft.com/office/drawing/2014/main" id="{B01EF397-3C9E-F67E-1BC5-5B5D6B6A7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9468" y="2161058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18 1">
                <a:extLst>
                  <a:ext uri="{FF2B5EF4-FFF2-40B4-BE49-F238E27FC236}">
                    <a16:creationId xmlns:a16="http://schemas.microsoft.com/office/drawing/2014/main" id="{25207899-D896-6E5A-36C2-EA213142F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6983" y="2141962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18 1">
                <a:extLst>
                  <a:ext uri="{FF2B5EF4-FFF2-40B4-BE49-F238E27FC236}">
                    <a16:creationId xmlns:a16="http://schemas.microsoft.com/office/drawing/2014/main" id="{15075BA0-6A4F-2B68-7210-8CCE2F7BE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8167" y="2237338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18 1">
                <a:extLst>
                  <a:ext uri="{FF2B5EF4-FFF2-40B4-BE49-F238E27FC236}">
                    <a16:creationId xmlns:a16="http://schemas.microsoft.com/office/drawing/2014/main" id="{BD379854-D52D-F77D-45E9-62A8D9E1B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3856" y="2103897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18 1">
                <a:extLst>
                  <a:ext uri="{FF2B5EF4-FFF2-40B4-BE49-F238E27FC236}">
                    <a16:creationId xmlns:a16="http://schemas.microsoft.com/office/drawing/2014/main" id="{7BEA550C-0D9B-D62A-7435-6FA062D52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2046" y="2116779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Oval 18 1">
                <a:extLst>
                  <a:ext uri="{FF2B5EF4-FFF2-40B4-BE49-F238E27FC236}">
                    <a16:creationId xmlns:a16="http://schemas.microsoft.com/office/drawing/2014/main" id="{A5310BD2-3E57-0CD0-4FE0-C8BFFD7FA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1523" y="2211897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18 1">
                <a:extLst>
                  <a:ext uri="{FF2B5EF4-FFF2-40B4-BE49-F238E27FC236}">
                    <a16:creationId xmlns:a16="http://schemas.microsoft.com/office/drawing/2014/main" id="{2ECF8E62-ED4D-D50A-4F6C-9593EAC65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9578" y="2137697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Oval 18 1">
                <a:extLst>
                  <a:ext uri="{FF2B5EF4-FFF2-40B4-BE49-F238E27FC236}">
                    <a16:creationId xmlns:a16="http://schemas.microsoft.com/office/drawing/2014/main" id="{AAA165C0-253B-7C03-693A-72E2281DA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3529" y="2191500"/>
                <a:ext cx="215996" cy="216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90317BF2-15F4-5178-07DA-49B54EF90AEB}"/>
                </a:ext>
              </a:extLst>
            </p:cNvPr>
            <p:cNvSpPr/>
            <p:nvPr/>
          </p:nvSpPr>
          <p:spPr>
            <a:xfrm>
              <a:off x="7659817" y="2160390"/>
              <a:ext cx="1242654" cy="338143"/>
            </a:xfrm>
            <a:prstGeom prst="ellipse">
              <a:avLst/>
            </a:prstGeom>
            <a:noFill/>
            <a:ln w="28575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14">
            <a:extLst>
              <a:ext uri="{FF2B5EF4-FFF2-40B4-BE49-F238E27FC236}">
                <a16:creationId xmlns:a16="http://schemas.microsoft.com/office/drawing/2014/main" id="{6DD3FE48-0F7E-F633-C0D9-58ECF76068B9}"/>
              </a:ext>
            </a:extLst>
          </p:cNvPr>
          <p:cNvGrpSpPr/>
          <p:nvPr/>
        </p:nvGrpSpPr>
        <p:grpSpPr>
          <a:xfrm>
            <a:off x="4543427" y="4652726"/>
            <a:ext cx="1142236" cy="728183"/>
            <a:chOff x="3325416" y="4725478"/>
            <a:chExt cx="952964" cy="809616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0A23128-CF8B-B360-462E-41E70508F547}"/>
                </a:ext>
              </a:extLst>
            </p:cNvPr>
            <p:cNvSpPr/>
            <p:nvPr/>
          </p:nvSpPr>
          <p:spPr>
            <a:xfrm>
              <a:off x="3325416" y="4725478"/>
              <a:ext cx="952964" cy="480311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Arrow Connector 12">
              <a:extLst>
                <a:ext uri="{FF2B5EF4-FFF2-40B4-BE49-F238E27FC236}">
                  <a16:creationId xmlns:a16="http://schemas.microsoft.com/office/drawing/2014/main" id="{B6D71F87-659D-958A-2DA7-745F82797593}"/>
                </a:ext>
              </a:extLst>
            </p:cNvPr>
            <p:cNvCxnSpPr>
              <a:cxnSpLocks/>
              <a:stCxn id="86" idx="2"/>
              <a:endCxn id="88" idx="0"/>
            </p:cNvCxnSpPr>
            <p:nvPr/>
          </p:nvCxnSpPr>
          <p:spPr>
            <a:xfrm>
              <a:off x="3801898" y="5205789"/>
              <a:ext cx="0" cy="329305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ZoneTexte 87">
            <a:extLst>
              <a:ext uri="{FF2B5EF4-FFF2-40B4-BE49-F238E27FC236}">
                <a16:creationId xmlns:a16="http://schemas.microsoft.com/office/drawing/2014/main" id="{AD1ACA39-0445-D5B9-675D-5D59CA245AF8}"/>
              </a:ext>
            </a:extLst>
          </p:cNvPr>
          <p:cNvSpPr txBox="1"/>
          <p:nvPr/>
        </p:nvSpPr>
        <p:spPr>
          <a:xfrm>
            <a:off x="3604440" y="5380910"/>
            <a:ext cx="2941529" cy="55399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Dependance on the particle distribution function</a:t>
            </a:r>
          </a:p>
        </p:txBody>
      </p:sp>
      <p:grpSp>
        <p:nvGrpSpPr>
          <p:cNvPr id="89" name="Group 14">
            <a:extLst>
              <a:ext uri="{FF2B5EF4-FFF2-40B4-BE49-F238E27FC236}">
                <a16:creationId xmlns:a16="http://schemas.microsoft.com/office/drawing/2014/main" id="{2D3D1B00-E66D-6497-E8DD-270C019AA665}"/>
              </a:ext>
            </a:extLst>
          </p:cNvPr>
          <p:cNvGrpSpPr/>
          <p:nvPr/>
        </p:nvGrpSpPr>
        <p:grpSpPr>
          <a:xfrm>
            <a:off x="9139113" y="4689258"/>
            <a:ext cx="1860999" cy="716780"/>
            <a:chOff x="3320620" y="4891782"/>
            <a:chExt cx="952964" cy="71678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4A5C0C5-DD9C-FAF6-FD40-92326641F92B}"/>
                </a:ext>
              </a:extLst>
            </p:cNvPr>
            <p:cNvSpPr/>
            <p:nvPr/>
          </p:nvSpPr>
          <p:spPr>
            <a:xfrm>
              <a:off x="3320620" y="4891782"/>
              <a:ext cx="952964" cy="432000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1" name="Straight Arrow Connector 12">
              <a:extLst>
                <a:ext uri="{FF2B5EF4-FFF2-40B4-BE49-F238E27FC236}">
                  <a16:creationId xmlns:a16="http://schemas.microsoft.com/office/drawing/2014/main" id="{B28A7611-B510-7666-1740-454931C739D9}"/>
                </a:ext>
              </a:extLst>
            </p:cNvPr>
            <p:cNvCxnSpPr>
              <a:cxnSpLocks/>
              <a:stCxn id="90" idx="2"/>
              <a:endCxn id="92" idx="0"/>
            </p:cNvCxnSpPr>
            <p:nvPr/>
          </p:nvCxnSpPr>
          <p:spPr>
            <a:xfrm flipH="1">
              <a:off x="3797102" y="5323782"/>
              <a:ext cx="1" cy="284780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ZoneTexte 91">
            <a:extLst>
              <a:ext uri="{FF2B5EF4-FFF2-40B4-BE49-F238E27FC236}">
                <a16:creationId xmlns:a16="http://schemas.microsoft.com/office/drawing/2014/main" id="{6B684CF1-EEDB-15A9-4023-46906CFB69D4}"/>
              </a:ext>
            </a:extLst>
          </p:cNvPr>
          <p:cNvSpPr txBox="1"/>
          <p:nvPr/>
        </p:nvSpPr>
        <p:spPr>
          <a:xfrm>
            <a:off x="9241834" y="5406038"/>
            <a:ext cx="1655556" cy="28524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Wake </a:t>
            </a:r>
            <a:r>
              <a:rPr lang="en-US" b="1" dirty="0">
                <a:solidFill>
                  <a:schemeClr val="tx2"/>
                </a:solidFill>
              </a:rPr>
              <a:t>potential</a:t>
            </a:r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51EF1ACF-33A3-C2E2-04F5-730DD574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2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980"/>
    </mc:Choice>
    <mc:Fallback xmlns="">
      <p:transition advTm="6998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24975354-10EA-4239-878F-5CD45E0205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19519" y="1738705"/>
                <a:ext cx="5464493" cy="4612145"/>
              </a:xfrm>
            </p:spPr>
            <p:txBody>
              <a:bodyPr/>
              <a:lstStyle/>
              <a:p>
                <a:pPr algn="just"/>
                <a:r>
                  <a:rPr lang="en-US" sz="1800" dirty="0"/>
                  <a:t>Each Mathieu’s function (</a:t>
                </a:r>
                <a:r>
                  <a:rPr lang="en-US" sz="1800" i="1" dirty="0" err="1"/>
                  <a:t>ce</a:t>
                </a:r>
                <a:r>
                  <a:rPr lang="en-US" sz="1800" i="1" dirty="0"/>
                  <a:t>, se, Ce, Se</a:t>
                </a:r>
                <a:r>
                  <a:rPr lang="en-US" sz="1800" dirty="0"/>
                  <a:t>) has three parameters </a:t>
                </a:r>
                <a:r>
                  <a:rPr lang="en-US" sz="1800" i="1" dirty="0"/>
                  <a:t>m, x, q </a:t>
                </a:r>
                <a:r>
                  <a:rPr lang="en-US" sz="1800" dirty="0"/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𝒄</m:t>
                      </m:r>
                      <m:sSub>
                        <m:sSub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d>
                        <m:d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  <m:sup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sz="1800" b="1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>
                          <a:latin typeface="Cambria Math" panose="02040503050406030204" pitchFamily="18" charset="0"/>
                        </a:rPr>
                        <m:t>𝒄</m:t>
                      </m:r>
                      <m:sSub>
                        <m:sSub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  <m:sup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sz="1800" b="1" dirty="0"/>
              </a:p>
              <a:p>
                <a:pPr algn="just"/>
                <a:r>
                  <a:rPr lang="en-US" sz="1800" i="1" dirty="0"/>
                  <a:t>m</a:t>
                </a:r>
                <a:r>
                  <a:rPr lang="en-US" sz="1800" dirty="0"/>
                  <a:t> is the order of the function and </a:t>
                </a:r>
                <a:r>
                  <a:rPr lang="en-US" sz="1800" i="1" dirty="0"/>
                  <a:t>x, q </a:t>
                </a:r>
                <a:r>
                  <a:rPr lang="en-US" sz="1800" dirty="0"/>
                  <a:t>are</a:t>
                </a:r>
                <a:r>
                  <a:rPr lang="en-US" sz="1800" i="1" dirty="0"/>
                  <a:t> </a:t>
                </a:r>
                <a:r>
                  <a:rPr lang="en-US" sz="1800" dirty="0"/>
                  <a:t>respectively the first and second argument of the function.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fr-FR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fr-FR" sz="1800" b="1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800" dirty="0"/>
                        <m:t>(</m:t>
                      </m:r>
                      <m:f>
                        <m:f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𝒈𝒆𝒐𝒎𝒆𝒕𝒓𝒊𝒄</m:t>
                              </m:r>
                            </m:sub>
                          </m:sSub>
                        </m:num>
                        <m:den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𝒈𝒆𝒐𝒎𝒆𝒕𝒓𝒊𝒄</m:t>
                              </m:r>
                            </m:sub>
                          </m:sSub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)²</m:t>
                          </m:r>
                        </m:den>
                      </m:f>
                      <m:r>
                        <m:rPr>
                          <m:nor/>
                        </m:rPr>
                        <a:rPr lang="en-US" sz="1800" dirty="0"/>
                        <m:t>)</m:t>
                      </m:r>
                    </m:oMath>
                  </m:oMathPara>
                </a14:m>
                <a:endParaRPr lang="en-US" sz="18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8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𝐢𝐟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𝒈𝒆𝒐𝒎𝒆𝒕𝒓𝒊𝒄</m:t>
                          </m:r>
                        </m:sub>
                      </m:sSub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𝐫𝐨𝐮𝐧𝐝</m:t>
                      </m:r>
                      <m:r>
                        <a:rPr lang="fr-FR" sz="1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𝐠𝐞𝐨𝐦𝐞𝐭𝐫𝐲</m:t>
                      </m:r>
                      <m:r>
                        <a:rPr lang="fr-FR" sz="1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8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𝐢𝐟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𝒐𝒓</m:t>
                      </m:r>
                      <m:sSub>
                        <m:sSubPr>
                          <m:ctrlPr>
                            <a:rPr lang="fr-FR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𝒈𝒆𝒐𝒎𝒆𝒕𝒓𝒊𝒄</m:t>
                          </m:r>
                        </m:sub>
                      </m:sSub>
                      <m:r>
                        <a:rPr lang="fr-F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fr-FR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1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𝐟𝐥𝐚𝐭</m:t>
                      </m:r>
                      <m:r>
                        <a:rPr lang="fr-FR" sz="1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𝐠𝐞𝐨𝐦𝐞𝐭𝐫𝐲</m:t>
                      </m:r>
                      <m:r>
                        <a:rPr lang="fr-FR" sz="1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  <a:p>
                <a:pPr algn="just"/>
                <a14:m>
                  <m:oMath xmlns:m="http://schemas.openxmlformats.org/officeDocument/2006/math">
                    <m:sSubSup>
                      <m:sSubSup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800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fr-FR" sz="1800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1800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>
                        <m:r>
                          <a:rPr lang="fr-FR" sz="1800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1800" i="1" smtClean="0">
                            <a:latin typeface="Cambria Math" panose="02040503050406030204" pitchFamily="18" charset="0"/>
                          </a:rPr>
                          <m:t>𝒎</m:t>
                        </m:r>
                      </m:sup>
                    </m:sSubSup>
                    <m:r>
                      <a:rPr lang="fr-FR" sz="180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800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FR" sz="1800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>
                        <m:r>
                          <a:rPr lang="fr-FR" sz="1800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𝒎</m:t>
                        </m:r>
                      </m:sup>
                    </m:sSubSup>
                  </m:oMath>
                </a14:m>
                <a:r>
                  <a:rPr lang="en-US" sz="1800" dirty="0"/>
                  <a:t>, eigenvectors obtained from solving recurrence relations.</a:t>
                </a:r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24975354-10EA-4239-878F-5CD45E0205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9519" y="1738705"/>
                <a:ext cx="5464493" cy="4612145"/>
              </a:xfrm>
              <a:blipFill>
                <a:blip r:embed="rId2"/>
                <a:stretch>
                  <a:fillRect l="-2679" t="-2246" r="-2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620C2A53-E260-47FC-86A0-8B28A410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Resistive</a:t>
            </a:r>
            <a:r>
              <a:rPr lang="fr-FR" dirty="0"/>
              <a:t> </a:t>
            </a:r>
            <a:r>
              <a:rPr lang="fr-FR" dirty="0" err="1"/>
              <a:t>wall</a:t>
            </a:r>
            <a:r>
              <a:rPr lang="fr-FR" dirty="0"/>
              <a:t> </a:t>
            </a:r>
            <a:r>
              <a:rPr lang="fr-FR" dirty="0" err="1"/>
              <a:t>impedances</a:t>
            </a:r>
            <a:r>
              <a:rPr lang="fr-FR" dirty="0"/>
              <a:t> in </a:t>
            </a:r>
            <a:r>
              <a:rPr lang="fr-FR" dirty="0" err="1"/>
              <a:t>terms</a:t>
            </a:r>
            <a:r>
              <a:rPr lang="fr-FR" dirty="0"/>
              <a:t> of </a:t>
            </a:r>
            <a:r>
              <a:rPr lang="fr-FR" dirty="0" err="1"/>
              <a:t>Mathieu’s</a:t>
            </a:r>
            <a:r>
              <a:rPr lang="fr-FR" dirty="0"/>
              <a:t> </a:t>
            </a:r>
            <a:r>
              <a:rPr lang="fr-FR" dirty="0" err="1"/>
              <a:t>functions</a:t>
            </a:r>
            <a:r>
              <a:rPr lang="fr-FR" dirty="0"/>
              <a:t> </a:t>
            </a:r>
            <a:r>
              <a:rPr lang="fr-FR" dirty="0" err="1"/>
              <a:t>sums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493B1B-DE5F-42E8-8902-C7EED979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66594D-9BD9-41BA-B3BA-50044A732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33" b="79808"/>
          <a:stretch/>
        </p:blipFill>
        <p:spPr>
          <a:xfrm>
            <a:off x="407987" y="1738617"/>
            <a:ext cx="5104308" cy="93588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207A0D7-F055-4DCF-B6BD-105C492B9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41" t="54287" b="25521"/>
          <a:stretch/>
        </p:blipFill>
        <p:spPr>
          <a:xfrm>
            <a:off x="407987" y="2956460"/>
            <a:ext cx="4952389" cy="935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space réservé du contenu 1">
                <a:extLst>
                  <a:ext uri="{FF2B5EF4-FFF2-40B4-BE49-F238E27FC236}">
                    <a16:creationId xmlns:a16="http://schemas.microsoft.com/office/drawing/2014/main" id="{CD96A088-7E87-4D85-8013-29429E1D05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7894" y="4248758"/>
                <a:ext cx="5464493" cy="210209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tabLst/>
                  <a:defRPr sz="2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24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charset="0"/>
                  <a:buChar char="•"/>
                  <a:tabLst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14:m>
                  <m:oMath xmlns:m="http://schemas.openxmlformats.org/officeDocument/2006/math"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²</m:t>
                        </m:r>
                      </m:e>
                    </m:rad>
                  </m:oMath>
                </a14:m>
                <a:r>
                  <a:rPr lang="fr-FR" sz="1800" dirty="0">
                    <a:latin typeface="Cambria Math" panose="02040503050406030204" pitchFamily="18" charset="0"/>
                  </a:rPr>
                  <a:t> the focal distance of the ellipse,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num>
                      <m:den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den>
                    </m:f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 err="1">
                    <a:latin typeface="Cambria Math" panose="02040503050406030204" pitchFamily="18" charset="0"/>
                  </a:rPr>
                  <a:t>wave</a:t>
                </a:r>
                <a:r>
                  <a:rPr lang="fr-FR" sz="1800" dirty="0">
                    <a:latin typeface="Cambria Math" panose="02040503050406030204" pitchFamily="18" charset="0"/>
                  </a:rPr>
                  <a:t> </a:t>
                </a:r>
                <a:r>
                  <a:rPr lang="fr-FR" sz="1800" dirty="0" err="1">
                    <a:latin typeface="Cambria Math" panose="02040503050406030204" pitchFamily="18" charset="0"/>
                  </a:rPr>
                  <a:t>number</a:t>
                </a:r>
                <a:r>
                  <a:rPr lang="fr-FR" sz="1800" dirty="0">
                    <a:latin typeface="Cambria Math" panose="02040503050406030204" pitchFamily="18" charset="0"/>
                  </a:rPr>
                  <a:t> in free </a:t>
                </a:r>
                <a:r>
                  <a:rPr lang="fr-FR" sz="1800" dirty="0" err="1">
                    <a:latin typeface="Cambria Math" panose="02040503050406030204" pitchFamily="18" charset="0"/>
                  </a:rPr>
                  <a:t>space</a:t>
                </a:r>
                <a:r>
                  <a:rPr lang="fr-FR" sz="1800" dirty="0">
                    <a:latin typeface="Cambria Math" panose="02040503050406030204" pitchFamily="18" charset="0"/>
                  </a:rPr>
                  <a:t> and</a:t>
                </a:r>
                <a14:m>
                  <m:oMath xmlns:m="http://schemas.openxmlformats.org/officeDocument/2006/math">
                    <m:r>
                      <a:rPr lang="fr-FR" sz="1800" b="1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𝒂𝒓𝒄𝒄𝒐𝒔</m:t>
                    </m:r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num>
                      <m:den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den>
                    </m:f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800" dirty="0">
                    <a:latin typeface="Cambria Math" panose="02040503050406030204" pitchFamily="18" charset="0"/>
                  </a:rPr>
                  <a:t> the </a:t>
                </a:r>
                <a:r>
                  <a:rPr lang="fr-FR" sz="1800" dirty="0" err="1">
                    <a:latin typeface="Cambria Math" panose="02040503050406030204" pitchFamily="18" charset="0"/>
                  </a:rPr>
                  <a:t>boundary</a:t>
                </a:r>
                <a:r>
                  <a:rPr lang="fr-FR" sz="1800" dirty="0">
                    <a:latin typeface="Cambria Math" panose="02040503050406030204" pitchFamily="18" charset="0"/>
                  </a:rPr>
                  <a:t> (position) of the </a:t>
                </a:r>
                <a:r>
                  <a:rPr lang="fr-FR" sz="1800" dirty="0" err="1">
                    <a:latin typeface="Cambria Math" panose="02040503050406030204" pitchFamily="18" charset="0"/>
                  </a:rPr>
                  <a:t>beam</a:t>
                </a:r>
                <a:r>
                  <a:rPr lang="fr-FR" sz="1800" dirty="0">
                    <a:latin typeface="Cambria Math" panose="02040503050406030204" pitchFamily="18" charset="0"/>
                  </a:rPr>
                  <a:t> pipe.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𝒈𝒆𝒐𝒎𝒆𝒕𝒓𝒊𝒄</m:t>
                        </m:r>
                      </m:sub>
                    </m:sSub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1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fr-FR" sz="1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/>
                  <a:t>, </a:t>
                </a:r>
                <a:r>
                  <a:rPr lang="fr-FR" sz="1800" i="1" dirty="0"/>
                  <a:t>H</a:t>
                </a:r>
                <a:r>
                  <a:rPr lang="fr-FR" sz="1800" dirty="0"/>
                  <a:t> and </a:t>
                </a:r>
                <a:r>
                  <a:rPr lang="fr-FR" sz="1800" i="1" dirty="0"/>
                  <a:t>V</a:t>
                </a:r>
                <a:r>
                  <a:rPr lang="fr-FR" sz="1800" dirty="0"/>
                  <a:t> are </a:t>
                </a:r>
                <a:r>
                  <a:rPr lang="fr-FR" sz="1800" dirty="0" err="1"/>
                  <a:t>respectively</a:t>
                </a:r>
                <a:r>
                  <a:rPr lang="fr-FR" sz="1800" dirty="0"/>
                  <a:t> the major and minor </a:t>
                </a:r>
                <a:r>
                  <a:rPr lang="fr-FR" sz="1800" dirty="0" err="1"/>
                  <a:t>semiaxis</a:t>
                </a:r>
                <a:r>
                  <a:rPr lang="fr-FR" sz="1800" dirty="0"/>
                  <a:t> of the </a:t>
                </a:r>
                <a:r>
                  <a:rPr lang="fr-FR" sz="1800" dirty="0" err="1"/>
                  <a:t>beam</a:t>
                </a:r>
                <a:r>
                  <a:rPr lang="fr-FR" sz="1800" dirty="0"/>
                  <a:t> pipe.</a:t>
                </a:r>
                <a:endParaRPr lang="fr-FR" sz="1800" i="1" dirty="0">
                  <a:latin typeface="Cambria Math" panose="02040503050406030204" pitchFamily="18" charset="0"/>
                </a:endParaRPr>
              </a:p>
              <a:p>
                <a:endParaRPr lang="en-US" sz="1800" i="1" dirty="0"/>
              </a:p>
            </p:txBody>
          </p:sp>
        </mc:Choice>
        <mc:Fallback xmlns="">
          <p:sp>
            <p:nvSpPr>
              <p:cNvPr id="14" name="Espace réservé du contenu 1">
                <a:extLst>
                  <a:ext uri="{FF2B5EF4-FFF2-40B4-BE49-F238E27FC236}">
                    <a16:creationId xmlns:a16="http://schemas.microsoft.com/office/drawing/2014/main" id="{CD96A088-7E87-4D85-8013-29429E1D0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94" y="4248758"/>
                <a:ext cx="5464493" cy="2102092"/>
              </a:xfrm>
              <a:prstGeom prst="rect">
                <a:avLst/>
              </a:prstGeom>
              <a:blipFill>
                <a:blip r:embed="rId4"/>
                <a:stretch>
                  <a:fillRect l="-2564" t="-2029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850E3C7A-1B99-B879-61E3-B1AA7E39F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AA260CF6-B053-CE14-B80B-9F7B3B17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59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C6ACB43-DC76-6890-FEAC-DFAE123F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Impedance of a kicker magnet </a:t>
            </a:r>
            <a:r>
              <a:rPr lang="fr-FR" dirty="0" err="1"/>
              <a:t>connecting</a:t>
            </a:r>
            <a:r>
              <a:rPr lang="fr-FR" dirty="0"/>
              <a:t> </a:t>
            </a:r>
            <a:r>
              <a:rPr lang="fr-FR" dirty="0" err="1"/>
              <a:t>cables</a:t>
            </a:r>
            <a:r>
              <a:rPr lang="fr-FR" dirty="0"/>
              <a:t> and </a:t>
            </a:r>
            <a:r>
              <a:rPr lang="fr-FR" dirty="0" err="1"/>
              <a:t>external</a:t>
            </a:r>
            <a:r>
              <a:rPr lang="fr-FR" dirty="0"/>
              <a:t> circuits, </a:t>
            </a:r>
            <a:r>
              <a:rPr lang="fr-FR" dirty="0" err="1"/>
              <a:t>derivations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99F09-8804-EEBA-0F21-3E3E5C02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PS Impedance Model and Related Beam Stability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6AAB8D-7B94-E4A8-50EE-0EF70ADB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1" name="Espace réservé du contenu 10" descr="Une image contenant diagramme, Plan, ligne, croquis&#10;&#10;Description générée automatiquement">
            <a:extLst>
              <a:ext uri="{FF2B5EF4-FFF2-40B4-BE49-F238E27FC236}">
                <a16:creationId xmlns:a16="http://schemas.microsoft.com/office/drawing/2014/main" id="{689A4E89-DBDD-5FF1-8C98-2276B5489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243" y="1654532"/>
            <a:ext cx="4971132" cy="212106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1">
                <a:extLst>
                  <a:ext uri="{FF2B5EF4-FFF2-40B4-BE49-F238E27FC236}">
                    <a16:creationId xmlns:a16="http://schemas.microsoft.com/office/drawing/2014/main" id="{CCB07552-FBE3-6332-D02F-29976D6685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9514" y="2540756"/>
                <a:ext cx="4303825" cy="721845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tabLst/>
                  <a:defRPr sz="2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24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charset="0"/>
                  <a:buChar char="•"/>
                  <a:tabLst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</m:sSub>
                      <m:d>
                        <m:d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</m:d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f>
                        <m:f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𝒕𝒂𝒏𝒉</m:t>
                          </m:r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𝒌𝒍</m:t>
                          </m:r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𝒕𝒂𝒏𝒉</m:t>
                          </m:r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𝒌𝒍</m:t>
                          </m:r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4" name="Espace réservé du contenu 1">
                <a:extLst>
                  <a:ext uri="{FF2B5EF4-FFF2-40B4-BE49-F238E27FC236}">
                    <a16:creationId xmlns:a16="http://schemas.microsoft.com/office/drawing/2014/main" id="{CCB07552-FBE3-6332-D02F-29976D668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514" y="2540756"/>
                <a:ext cx="4303825" cy="721845"/>
              </a:xfrm>
              <a:prstGeom prst="rect">
                <a:avLst/>
              </a:prstGeom>
              <a:blipFill>
                <a:blip r:embed="rId3"/>
                <a:stretch>
                  <a:fillRect t="-2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1">
                <a:extLst>
                  <a:ext uri="{FF2B5EF4-FFF2-40B4-BE49-F238E27FC236}">
                    <a16:creationId xmlns:a16="http://schemas.microsoft.com/office/drawing/2014/main" id="{0CE0AEE2-EA82-18B4-ADBC-A5F0D0D70F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987" y="4084055"/>
                <a:ext cx="11376024" cy="240035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tabLst/>
                  <a:defRPr sz="2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24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charset="0"/>
                  <a:buChar char="•"/>
                  <a:tabLst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fr-FR" sz="2000" dirty="0"/>
                  <a:t>Longitudinal and transverse </a:t>
                </a:r>
                <a:r>
                  <a:rPr lang="fr-FR" sz="2000" dirty="0" err="1"/>
                  <a:t>impedances</a:t>
                </a:r>
                <a:r>
                  <a:rPr lang="fr-FR" sz="2000" dirty="0"/>
                  <a:t> can </a:t>
                </a:r>
                <a:r>
                  <a:rPr lang="fr-FR" sz="2000" dirty="0" err="1"/>
                  <a:t>be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calculated</a:t>
                </a:r>
                <a:r>
                  <a:rPr lang="fr-FR" sz="2000" dirty="0"/>
                  <a:t> for H and C-</a:t>
                </a:r>
                <a:r>
                  <a:rPr lang="fr-FR" sz="2000" dirty="0" err="1"/>
                  <a:t>shape</a:t>
                </a:r>
                <a:r>
                  <a:rPr lang="fr-FR" sz="2000" dirty="0"/>
                  <a:t> magnets:</a:t>
                </a:r>
              </a:p>
              <a:p>
                <a:pPr algn="just"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𝑻𝑳</m:t>
                        </m:r>
                      </m:sub>
                    </m:sSub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sub>
                    </m:sSub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=  </m:t>
                    </m:r>
                    <m:d>
                      <m:dPr>
                        <m:begChr m:val="{"/>
                        <m:endChr m:val=""/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20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fr-FR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                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𝐇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𝐬𝐡𝐚𝐩𝐞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𝐦𝐚𝐠𝐧𝐞𝐭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fr-FR" sz="2000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f>
                              <m:fPr>
                                <m:ctrlPr>
                                  <a:rPr lang="fr-FR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fr-FR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  <m:sSub>
                                  <m:sSubPr>
                                    <m:ctrlPr>
                                      <a:rPr lang="fr-FR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b="1" i="1" smtClean="0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</m:e>
                                  <m:sub>
                                    <m:r>
                                      <a:rPr lang="fr-FR" sz="2000" b="1" i="1" smtClean="0">
                                        <a:latin typeface="Cambria Math" panose="02040503050406030204" pitchFamily="18" charset="0"/>
                                      </a:rPr>
                                      <m:t>𝒈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fr-FR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b="1" i="1" smtClean="0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</m:e>
                                  <m:sub>
                                    <m:r>
                                      <a:rPr lang="fr-FR" sz="2000" b="1" i="1" smtClean="0">
                                        <a:latin typeface="Cambria Math" panose="02040503050406030204" pitchFamily="18" charset="0"/>
                                      </a:rPr>
                                      <m:t>𝒈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fr-FR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000" b="1" i="0" smtClean="0">
                                <a:latin typeface="Cambria Math" panose="02040503050406030204" pitchFamily="18" charset="0"/>
                              </a:rPr>
                              <m:t>𝐂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𝐬𝐡𝐚𝐩𝐞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𝐦𝐚𝐠𝐧𝐞𝐭</m:t>
                            </m:r>
                            <m:r>
                              <a:rPr lang="fr-FR" sz="200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2000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</m:den>
                    </m:f>
                    <m:f>
                      <m:f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</m:e>
                          <m:sup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𝑻𝑳</m:t>
                            </m:r>
                          </m:sub>
                        </m:sSub>
                      </m:num>
                      <m:den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b>
                          <m:sSub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sub>
                    </m:sSub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𝝎</m:t>
                        </m:r>
                        <m:sSup>
                          <m:sSup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𝝎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𝑳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𝝎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sub>
                        </m:sSub>
                      </m:den>
                    </m:f>
                  </m:oMath>
                </a14:m>
                <a:endParaRPr lang="fr-FR" sz="2000" dirty="0"/>
              </a:p>
              <a:p>
                <a:pPr algn="just">
                  <a:spcBef>
                    <a:spcPts val="600"/>
                  </a:spcBef>
                </a:pPr>
                <a:r>
                  <a:rPr lang="fr-FR" sz="2000" dirty="0"/>
                  <a:t>All </a:t>
                </a:r>
                <a:r>
                  <a:rPr lang="fr-FR" sz="2000" dirty="0" err="1"/>
                  <a:t>connecting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cables</a:t>
                </a:r>
                <a:r>
                  <a:rPr lang="fr-FR" sz="2000" dirty="0"/>
                  <a:t> (and </a:t>
                </a:r>
                <a:r>
                  <a:rPr lang="fr-FR" sz="2000" dirty="0" err="1"/>
                  <a:t>external</a:t>
                </a:r>
                <a:r>
                  <a:rPr lang="fr-FR" sz="2000" dirty="0"/>
                  <a:t> circuits) information in </a:t>
                </a:r>
                <a:r>
                  <a:rPr lang="fr-FR" sz="2000" i="1" dirty="0" err="1"/>
                  <a:t>Z</a:t>
                </a:r>
                <a:r>
                  <a:rPr lang="fr-FR" sz="2000" i="1" baseline="-25000" dirty="0" err="1"/>
                  <a:t>g</a:t>
                </a:r>
                <a:r>
                  <a:rPr lang="fr-FR" sz="2000" i="1" baseline="-25000" dirty="0"/>
                  <a:t>.</a:t>
                </a:r>
                <a:endParaRPr lang="fr-FR" sz="2000" dirty="0"/>
              </a:p>
            </p:txBody>
          </p:sp>
        </mc:Choice>
        <mc:Fallback xmlns="">
          <p:sp>
            <p:nvSpPr>
              <p:cNvPr id="7" name="Espace réservé du contenu 1">
                <a:extLst>
                  <a:ext uri="{FF2B5EF4-FFF2-40B4-BE49-F238E27FC236}">
                    <a16:creationId xmlns:a16="http://schemas.microsoft.com/office/drawing/2014/main" id="{0CE0AEE2-EA82-18B4-ADBC-A5F0D0D70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87" y="4084055"/>
                <a:ext cx="11376024" cy="2400352"/>
              </a:xfrm>
              <a:prstGeom prst="rect">
                <a:avLst/>
              </a:prstGeom>
              <a:blipFill>
                <a:blip r:embed="rId4"/>
                <a:stretch>
                  <a:fillRect l="-1393" t="-4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1">
                <a:extLst>
                  <a:ext uri="{FF2B5EF4-FFF2-40B4-BE49-F238E27FC236}">
                    <a16:creationId xmlns:a16="http://schemas.microsoft.com/office/drawing/2014/main" id="{66470C23-04B7-E349-3453-C998200951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3448" y="1366892"/>
                <a:ext cx="6797343" cy="1173864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tabLst/>
                  <a:defRPr sz="2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24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charset="0"/>
                  <a:buChar char="•"/>
                  <a:tabLst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</a:rPr>
                      <m:t>𝑳</m:t>
                    </m:r>
                    <m:r>
                      <a:rPr lang="fr-FR" sz="200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 smtClean="0">
                            <a:latin typeface="Cambria Math" panose="02040503050406030204" pitchFamily="18" charset="0"/>
                          </a:rPr>
                          <m:t>𝒂</m:t>
                        </m:r>
                        <m:sSub>
                          <m:sSubPr>
                            <m:ctrlPr>
                              <a:rPr lang="fr-FR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fr-FR" sz="2000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fr-FR" sz="2000" i="1" smtClean="0">
                            <a:latin typeface="Cambria Math" panose="02040503050406030204" pitchFamily="18" charset="0"/>
                          </a:rPr>
                          <m:t>𝒍</m:t>
                        </m:r>
                      </m:num>
                      <m:den>
                        <m:r>
                          <a:rPr lang="fr-FR" sz="2000" i="1" smtClean="0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fr-FR" sz="2000" dirty="0"/>
                  <a:t>        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</a:rPr>
                      <m:t>𝑴</m:t>
                    </m:r>
                    <m:d>
                      <m:d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fr-FR" sz="200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20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fr-FR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sSub>
                                  <m:sSubPr>
                                    <m:ctrlPr>
                                      <a:rPr lang="fr-FR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fr-FR" sz="2000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fr-FR" sz="2000" i="1" smtClean="0"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num>
                              <m:den>
                                <m:r>
                                  <a:rPr lang="fr-FR" sz="2000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fr-FR" sz="2000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den>
                            </m:f>
                            <m:r>
                              <a:rPr lang="fr-FR" sz="2000" i="1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𝐇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𝐬𝐡𝐚𝐩𝐞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𝐦𝐚𝐠𝐧𝐞𝐭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fr-FR" sz="2000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f>
                              <m:f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fr-FR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fr-FR" sz="200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fr-FR" sz="2000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fr-FR" sz="2000" i="1"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num>
                              <m:den>
                                <m:r>
                                  <a:rPr lang="fr-FR" sz="2000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fr-FR" sz="2000" i="1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den>
                            </m:f>
                            <m:r>
                              <a:rPr lang="fr-FR" sz="2000" i="1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𝐂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𝐬𝐡𝐚𝐩𝐞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𝐦𝐚𝐠𝐧𝐞𝐭</m:t>
                            </m:r>
                            <m:r>
                              <a:rPr lang="fr-FR" sz="200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sz="2000" dirty="0"/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10" name="Espace réservé du contenu 1">
                <a:extLst>
                  <a:ext uri="{FF2B5EF4-FFF2-40B4-BE49-F238E27FC236}">
                    <a16:creationId xmlns:a16="http://schemas.microsoft.com/office/drawing/2014/main" id="{66470C23-04B7-E349-3453-C99820095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448" y="1366892"/>
                <a:ext cx="6797343" cy="1173864"/>
              </a:xfrm>
              <a:prstGeom prst="rect">
                <a:avLst/>
              </a:prstGeom>
              <a:blipFill>
                <a:blip r:embed="rId5"/>
                <a:stretch>
                  <a:fillRect t="-5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">
                <a:extLst>
                  <a:ext uri="{FF2B5EF4-FFF2-40B4-BE49-F238E27FC236}">
                    <a16:creationId xmlns:a16="http://schemas.microsoft.com/office/drawing/2014/main" id="{CAD40EB6-6B7A-C5B7-E6D7-E2BD1AC420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95085" y="3274079"/>
                <a:ext cx="4378254" cy="59692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tabLst/>
                  <a:defRPr sz="2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24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charset="0"/>
                  <a:buChar char="•"/>
                  <a:tabLst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𝑻𝑳</m:t>
                          </m:r>
                        </m:sub>
                      </m:sSub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  <m:d>
                            <m:d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p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  <m:sSub>
                            <m:sSub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</m:num>
                        <m:den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fr-FR" sz="20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algn="ctr"/>
                <a:endParaRPr lang="en-US" sz="2000" dirty="0"/>
              </a:p>
            </p:txBody>
          </p:sp>
        </mc:Choice>
        <mc:Fallback xmlns="">
          <p:sp>
            <p:nvSpPr>
              <p:cNvPr id="12" name="Espace réservé du contenu 1">
                <a:extLst>
                  <a:ext uri="{FF2B5EF4-FFF2-40B4-BE49-F238E27FC236}">
                    <a16:creationId xmlns:a16="http://schemas.microsoft.com/office/drawing/2014/main" id="{CAD40EB6-6B7A-C5B7-E6D7-E2BD1AC42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085" y="3274079"/>
                <a:ext cx="4378254" cy="596923"/>
              </a:xfrm>
              <a:prstGeom prst="rect">
                <a:avLst/>
              </a:prstGeom>
              <a:blipFill>
                <a:blip r:embed="rId6"/>
                <a:stretch>
                  <a:fillRect t="-4082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ED03B1B-4603-9CF4-E738-BF1BFC3BF858}"/>
              </a:ext>
            </a:extLst>
          </p:cNvPr>
          <p:cNvCxnSpPr>
            <a:cxnSpLocks/>
          </p:cNvCxnSpPr>
          <p:nvPr/>
        </p:nvCxnSpPr>
        <p:spPr>
          <a:xfrm flipH="1">
            <a:off x="3028028" y="1896535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A06B46D-8C6D-D22D-43E5-75655B7B5B60}"/>
              </a:ext>
            </a:extLst>
          </p:cNvPr>
          <p:cNvCxnSpPr>
            <a:cxnSpLocks/>
          </p:cNvCxnSpPr>
          <p:nvPr/>
        </p:nvCxnSpPr>
        <p:spPr>
          <a:xfrm>
            <a:off x="4335831" y="2222205"/>
            <a:ext cx="0" cy="5034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84B5E32-4E49-B99C-9A67-28AECCD4DC73}"/>
              </a:ext>
            </a:extLst>
          </p:cNvPr>
          <p:cNvCxnSpPr>
            <a:cxnSpLocks/>
          </p:cNvCxnSpPr>
          <p:nvPr/>
        </p:nvCxnSpPr>
        <p:spPr>
          <a:xfrm flipH="1" flipV="1">
            <a:off x="2049833" y="3108647"/>
            <a:ext cx="457200" cy="4319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B764ED3-4911-A51B-AEA6-852C08B16518}"/>
              </a:ext>
            </a:extLst>
          </p:cNvPr>
          <p:cNvCxnSpPr>
            <a:cxnSpLocks/>
          </p:cNvCxnSpPr>
          <p:nvPr/>
        </p:nvCxnSpPr>
        <p:spPr>
          <a:xfrm flipH="1" flipV="1">
            <a:off x="5092698" y="3131134"/>
            <a:ext cx="204677" cy="4841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99D04030-6A11-664B-7CC3-748FE7AD889F}"/>
              </a:ext>
            </a:extLst>
          </p:cNvPr>
          <p:cNvSpPr txBox="1"/>
          <p:nvPr/>
        </p:nvSpPr>
        <p:spPr>
          <a:xfrm>
            <a:off x="9654363" y="2570443"/>
            <a:ext cx="203081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303030"/>
                </a:solidFill>
              </a:rPr>
              <a:t>(Only connecting cables as example)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E75EBC-7C69-A07F-ABC7-FEFA9E1F4B93}"/>
              </a:ext>
            </a:extLst>
          </p:cNvPr>
          <p:cNvSpPr txBox="1"/>
          <p:nvPr/>
        </p:nvSpPr>
        <p:spPr>
          <a:xfrm>
            <a:off x="61544" y="6064977"/>
            <a:ext cx="68473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Additional information in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Nassibian</a:t>
            </a:r>
            <a:r>
              <a:rPr lang="en-US" sz="16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Zannini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Espace réservé de la date 5">
            <a:extLst>
              <a:ext uri="{FF2B5EF4-FFF2-40B4-BE49-F238E27FC236}">
                <a16:creationId xmlns:a16="http://schemas.microsoft.com/office/drawing/2014/main" id="{81E85616-6FF1-8230-230E-ED637410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63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2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337740E-75E9-AC19-EC9D-A7A5F15F4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Acquisition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Qmeter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3274EE-CF70-0803-2B82-F2535D949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7" name="Espace réservé du contenu 16">
            <a:extLst>
              <a:ext uri="{FF2B5EF4-FFF2-40B4-BE49-F238E27FC236}">
                <a16:creationId xmlns:a16="http://schemas.microsoft.com/office/drawing/2014/main" id="{F6377B14-4D75-2143-0A9E-BB3E6D78D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87" y="1124744"/>
            <a:ext cx="4576588" cy="5008536"/>
          </a:xfrm>
        </p:spPr>
      </p:pic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AE6AA26F-AC92-CD43-2D77-B9897B87A327}"/>
              </a:ext>
            </a:extLst>
          </p:cNvPr>
          <p:cNvSpPr txBox="1">
            <a:spLocks/>
          </p:cNvSpPr>
          <p:nvPr/>
        </p:nvSpPr>
        <p:spPr>
          <a:xfrm>
            <a:off x="5257799" y="1152343"/>
            <a:ext cx="6662057" cy="35452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The turn by turn data is acquired using the </a:t>
            </a:r>
            <a:r>
              <a:rPr lang="en-US" dirty="0" err="1"/>
              <a:t>Qmeter</a:t>
            </a:r>
            <a:r>
              <a:rPr lang="en-US" dirty="0"/>
              <a:t> application.</a:t>
            </a:r>
          </a:p>
          <a:p>
            <a:pPr algn="just"/>
            <a:r>
              <a:rPr lang="en-US" dirty="0"/>
              <a:t>The excitation gain and frequency range can be defined through the application.</a:t>
            </a:r>
          </a:p>
          <a:p>
            <a:pPr algn="just"/>
            <a:r>
              <a:rPr lang="en-US" dirty="0"/>
              <a:t>Same for the acquisition start and end time and the number of acquisitions.</a:t>
            </a:r>
          </a:p>
          <a:p>
            <a:pPr algn="just"/>
            <a:r>
              <a:rPr lang="en-US" dirty="0"/>
              <a:t>The “Long” pick up is chosen for its sensitivity and accuracy.</a:t>
            </a:r>
          </a:p>
        </p:txBody>
      </p:sp>
      <p:sp>
        <p:nvSpPr>
          <p:cNvPr id="2" name="Espace réservé du pied de page 3">
            <a:extLst>
              <a:ext uri="{FF2B5EF4-FFF2-40B4-BE49-F238E27FC236}">
                <a16:creationId xmlns:a16="http://schemas.microsoft.com/office/drawing/2014/main" id="{0572CE78-036D-75FD-077B-9908A4BD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D4D209DB-1A6C-B3E5-9E93-E31F96F3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04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7B76AF1-014D-17D9-08D6-A65392C11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441" y="1307331"/>
            <a:ext cx="7882572" cy="243154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FR" dirty="0" err="1"/>
              <a:t>Chromaticity</a:t>
            </a:r>
            <a:r>
              <a:rPr lang="fr-FR" dirty="0"/>
              <a:t> in the PS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controled</a:t>
            </a:r>
            <a:r>
              <a:rPr lang="fr-FR" dirty="0"/>
              <a:t> by Pole Face </a:t>
            </a:r>
            <a:r>
              <a:rPr lang="fr-FR" dirty="0" err="1"/>
              <a:t>Windings</a:t>
            </a:r>
            <a:r>
              <a:rPr lang="fr-FR" dirty="0"/>
              <a:t> (PFW) </a:t>
            </a:r>
            <a:r>
              <a:rPr lang="fr-FR" dirty="0" err="1"/>
              <a:t>surrounding</a:t>
            </a:r>
            <a:r>
              <a:rPr lang="fr-FR" dirty="0"/>
              <a:t> the main </a:t>
            </a:r>
            <a:r>
              <a:rPr lang="fr-FR" dirty="0" err="1"/>
              <a:t>units</a:t>
            </a:r>
            <a:r>
              <a:rPr lang="fr-FR" dirty="0"/>
              <a:t>. </a:t>
            </a:r>
          </a:p>
          <a:p>
            <a:pPr>
              <a:spcBef>
                <a:spcPts val="600"/>
              </a:spcBef>
            </a:pPr>
            <a:r>
              <a:rPr lang="fr-FR" dirty="0"/>
              <a:t>/!\ Introduction of non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chromaticity</a:t>
            </a:r>
            <a:r>
              <a:rPr lang="fr-FR" dirty="0"/>
              <a:t> and change of the </a:t>
            </a:r>
            <a:r>
              <a:rPr lang="fr-FR" dirty="0" err="1"/>
              <a:t>other</a:t>
            </a:r>
            <a:r>
              <a:rPr lang="fr-FR" dirty="0"/>
              <a:t> plane </a:t>
            </a:r>
            <a:r>
              <a:rPr lang="fr-FR" dirty="0" err="1"/>
              <a:t>chromaticity</a:t>
            </a:r>
            <a:endParaRPr lang="fr-FR" dirty="0"/>
          </a:p>
          <a:p>
            <a:pPr>
              <a:spcBef>
                <a:spcPts val="600"/>
              </a:spcBef>
            </a:pPr>
            <a:r>
              <a:rPr lang="fr-FR" dirty="0" err="1"/>
              <a:t>Recently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tried</a:t>
            </a:r>
            <a:r>
              <a:rPr lang="fr-FR" dirty="0"/>
              <a:t> to use the MTE </a:t>
            </a:r>
            <a:r>
              <a:rPr lang="fr-FR" dirty="0" err="1"/>
              <a:t>sextupole</a:t>
            </a:r>
            <a:r>
              <a:rPr lang="fr-FR" dirty="0"/>
              <a:t> (XNO39) to control </a:t>
            </a:r>
            <a:r>
              <a:rPr lang="fr-FR" dirty="0" err="1"/>
              <a:t>chromaticity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success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6478B29-6107-C852-2B28-5EB2FA16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Chromaticity</a:t>
            </a:r>
            <a:r>
              <a:rPr lang="fr-FR" dirty="0"/>
              <a:t> control in the PS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AE1FF5-260C-1313-E608-7C9597AB8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3B84DC7-EC32-C55F-07D2-090463D4D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56" y="1589640"/>
            <a:ext cx="3669852" cy="152910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9B7C713-D90D-58F2-7B2C-92EA595B2048}"/>
              </a:ext>
            </a:extLst>
          </p:cNvPr>
          <p:cNvSpPr txBox="1"/>
          <p:nvPr/>
        </p:nvSpPr>
        <p:spPr>
          <a:xfrm>
            <a:off x="71223" y="6044618"/>
            <a:ext cx="152389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aseline="30000" dirty="0">
                <a:effectLst/>
                <a:latin typeface="Arial" panose="020B0604020202020204" pitchFamily="34" charset="0"/>
                <a:hlinkClick r:id="rId3"/>
              </a:rPr>
              <a:t>1</a:t>
            </a:r>
            <a:r>
              <a:rPr lang="fr-FR" sz="1100" dirty="0">
                <a:effectLst/>
                <a:latin typeface="Arial" panose="020B0604020202020204" pitchFamily="34" charset="0"/>
              </a:rPr>
              <a:t> Mariusz </a:t>
            </a:r>
            <a:r>
              <a:rPr lang="fr-FR" sz="1100" dirty="0" err="1">
                <a:effectLst/>
                <a:latin typeface="Arial" panose="020B0604020202020204" pitchFamily="34" charset="0"/>
              </a:rPr>
              <a:t>Juchno</a:t>
            </a:r>
            <a:endParaRPr lang="fr-FR" sz="11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9D851F-8573-E367-FD9B-6BE821B686E5}"/>
              </a:ext>
            </a:extLst>
          </p:cNvPr>
          <p:cNvSpPr txBox="1"/>
          <p:nvPr/>
        </p:nvSpPr>
        <p:spPr>
          <a:xfrm>
            <a:off x="3272836" y="1589640"/>
            <a:ext cx="2438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200" dirty="0"/>
              <a:t>1</a:t>
            </a:r>
          </a:p>
        </p:txBody>
      </p:sp>
      <p:pic>
        <p:nvPicPr>
          <p:cNvPr id="13" name="Image 12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31B6E70E-4B06-47B6-361C-15E2DC4279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 r="19882"/>
          <a:stretch/>
        </p:blipFill>
        <p:spPr>
          <a:xfrm>
            <a:off x="6509384" y="3809243"/>
            <a:ext cx="4839544" cy="25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023125-4F93-D11C-28CD-9C219F7FEA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00" r="5202"/>
          <a:stretch/>
        </p:blipFill>
        <p:spPr>
          <a:xfrm>
            <a:off x="959053" y="3809243"/>
            <a:ext cx="5115246" cy="2520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4FC9556-B609-5BA8-4FE6-0DBFA0B98A73}"/>
              </a:ext>
            </a:extLst>
          </p:cNvPr>
          <p:cNvSpPr txBox="1"/>
          <p:nvPr/>
        </p:nvSpPr>
        <p:spPr>
          <a:xfrm>
            <a:off x="8349343" y="3959119"/>
            <a:ext cx="990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dirty="0">
                <a:solidFill>
                  <a:schemeClr val="tx2"/>
                </a:solidFill>
              </a:rPr>
              <a:t>XNO39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861B16C-A231-4E20-B811-A11A1CAEEB68}"/>
              </a:ext>
            </a:extLst>
          </p:cNvPr>
          <p:cNvSpPr txBox="1"/>
          <p:nvPr/>
        </p:nvSpPr>
        <p:spPr>
          <a:xfrm>
            <a:off x="2989928" y="3959119"/>
            <a:ext cx="990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b="1" dirty="0">
                <a:solidFill>
                  <a:schemeClr val="tx2"/>
                </a:solidFill>
              </a:rPr>
              <a:t>PFW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B316A5A-A801-1464-5675-CFF6E4FDC928}"/>
              </a:ext>
            </a:extLst>
          </p:cNvPr>
          <p:cNvSpPr txBox="1"/>
          <p:nvPr/>
        </p:nvSpPr>
        <p:spPr>
          <a:xfrm>
            <a:off x="4333244" y="3584991"/>
            <a:ext cx="38517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</a:rPr>
              <a:t>Trim of </a:t>
            </a:r>
            <a:r>
              <a:rPr lang="fr-FR" sz="2000" b="1" dirty="0" err="1">
                <a:solidFill>
                  <a:schemeClr val="tx2"/>
                </a:solidFill>
              </a:rPr>
              <a:t>Q’</a:t>
            </a:r>
            <a:r>
              <a:rPr lang="fr-FR" sz="2000" b="1" baseline="-25000" dirty="0" err="1">
                <a:solidFill>
                  <a:schemeClr val="tx2"/>
                </a:solidFill>
              </a:rPr>
              <a:t>y</a:t>
            </a:r>
            <a:r>
              <a:rPr lang="fr-FR" sz="2000" b="1" dirty="0">
                <a:solidFill>
                  <a:schemeClr val="tx2"/>
                </a:solidFill>
              </a:rPr>
              <a:t> = +1</a:t>
            </a: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E78905C8-511E-43B8-0480-05B92816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DA7DF305-2CAD-8581-AC58-919CCCAB5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51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A5119F8-1448-4171-235D-C286B13B9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4484915"/>
            <a:ext cx="11376024" cy="1715860"/>
          </a:xfrm>
        </p:spPr>
        <p:txBody>
          <a:bodyPr/>
          <a:lstStyle/>
          <a:p>
            <a:r>
              <a:rPr lang="fr-FR" dirty="0" err="1"/>
              <a:t>These</a:t>
            </a:r>
            <a:r>
              <a:rPr lang="fr-FR" dirty="0"/>
              <a:t> are the cycles </a:t>
            </a:r>
            <a:r>
              <a:rPr lang="fr-FR" dirty="0" err="1"/>
              <a:t>parameters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the </a:t>
            </a:r>
            <a:r>
              <a:rPr lang="fr-FR" dirty="0" err="1"/>
              <a:t>sextupoles</a:t>
            </a:r>
            <a:r>
              <a:rPr lang="fr-FR" dirty="0"/>
              <a:t> or </a:t>
            </a:r>
            <a:r>
              <a:rPr lang="fr-FR" dirty="0" err="1"/>
              <a:t>PFWs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to </a:t>
            </a:r>
            <a:r>
              <a:rPr lang="fr-FR" dirty="0" err="1"/>
              <a:t>flatten</a:t>
            </a:r>
            <a:r>
              <a:rPr lang="fr-FR" dirty="0"/>
              <a:t> </a:t>
            </a:r>
            <a:r>
              <a:rPr lang="fr-FR" dirty="0" err="1"/>
              <a:t>chromaticity</a:t>
            </a:r>
            <a:r>
              <a:rPr lang="fr-FR" dirty="0"/>
              <a:t>.</a:t>
            </a:r>
          </a:p>
          <a:p>
            <a:r>
              <a:rPr lang="fr-FR" dirty="0" err="1"/>
              <a:t>Chromaticity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mostly</a:t>
            </a:r>
            <a:r>
              <a:rPr lang="fr-FR" dirty="0"/>
              <a:t> </a:t>
            </a:r>
            <a:r>
              <a:rPr lang="fr-FR" dirty="0" err="1"/>
              <a:t>changed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MTE </a:t>
            </a:r>
            <a:r>
              <a:rPr lang="fr-FR" dirty="0" err="1"/>
              <a:t>sextupole</a:t>
            </a:r>
            <a:r>
              <a:rPr lang="fr-FR" dirty="0"/>
              <a:t> (XNO39) and </a:t>
            </a:r>
            <a:r>
              <a:rPr lang="fr-FR" dirty="0" err="1"/>
              <a:t>corrected</a:t>
            </a:r>
            <a:r>
              <a:rPr lang="fr-FR" dirty="0"/>
              <a:t> in </a:t>
            </a:r>
            <a:r>
              <a:rPr lang="fr-FR" dirty="0" err="1"/>
              <a:t>some</a:t>
            </a:r>
            <a:r>
              <a:rPr lang="fr-FR" dirty="0"/>
              <a:t> cases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PFWs</a:t>
            </a:r>
            <a:r>
              <a:rPr lang="fr-FR" dirty="0"/>
              <a:t>. This </a:t>
            </a:r>
            <a:r>
              <a:rPr lang="fr-FR" dirty="0" err="1"/>
              <a:t>allowed</a:t>
            </a:r>
            <a:r>
              <a:rPr lang="fr-FR" dirty="0"/>
              <a:t> to </a:t>
            </a:r>
            <a:r>
              <a:rPr lang="fr-FR" dirty="0" err="1"/>
              <a:t>minimize</a:t>
            </a:r>
            <a:r>
              <a:rPr lang="fr-FR" dirty="0"/>
              <a:t> the non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chromaticity</a:t>
            </a:r>
            <a:r>
              <a:rPr lang="fr-FR" dirty="0"/>
              <a:t> </a:t>
            </a:r>
            <a:r>
              <a:rPr lang="fr-FR" dirty="0" err="1"/>
              <a:t>while</a:t>
            </a:r>
            <a:r>
              <a:rPr lang="fr-FR" dirty="0"/>
              <a:t>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changing</a:t>
            </a:r>
            <a:r>
              <a:rPr lang="fr-FR" dirty="0"/>
              <a:t> the </a:t>
            </a:r>
            <a:r>
              <a:rPr lang="fr-FR" dirty="0" err="1"/>
              <a:t>linear</a:t>
            </a:r>
            <a:r>
              <a:rPr lang="fr-FR" dirty="0"/>
              <a:t> one.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95B06E6-2074-19D3-30DD-5E6849B2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Cycles </a:t>
            </a:r>
            <a:r>
              <a:rPr lang="fr-FR" dirty="0" err="1"/>
              <a:t>parameters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D275CF-5936-B46E-D413-89F89080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5F858B6F-AF47-A634-D417-252FBC7CB9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22439"/>
              </p:ext>
            </p:extLst>
          </p:nvPr>
        </p:nvGraphicFramePr>
        <p:xfrm>
          <a:off x="407988" y="1243920"/>
          <a:ext cx="11376025" cy="1381760"/>
        </p:xfrm>
        <a:graphic>
          <a:graphicData uri="http://schemas.openxmlformats.org/drawingml/2006/table">
            <a:tbl>
              <a:tblPr firstRow="1">
                <a:tableStyleId>{8EC20E35-A176-4012-BC5E-935CFFF8708E}</a:tableStyleId>
              </a:tblPr>
              <a:tblGrid>
                <a:gridCol w="2275205">
                  <a:extLst>
                    <a:ext uri="{9D8B030D-6E8A-4147-A177-3AD203B41FA5}">
                      <a16:colId xmlns:a16="http://schemas.microsoft.com/office/drawing/2014/main" val="57371257"/>
                    </a:ext>
                  </a:extLst>
                </a:gridCol>
                <a:gridCol w="2275205">
                  <a:extLst>
                    <a:ext uri="{9D8B030D-6E8A-4147-A177-3AD203B41FA5}">
                      <a16:colId xmlns:a16="http://schemas.microsoft.com/office/drawing/2014/main" val="1073903880"/>
                    </a:ext>
                  </a:extLst>
                </a:gridCol>
                <a:gridCol w="2275205">
                  <a:extLst>
                    <a:ext uri="{9D8B030D-6E8A-4147-A177-3AD203B41FA5}">
                      <a16:colId xmlns:a16="http://schemas.microsoft.com/office/drawing/2014/main" val="370035049"/>
                    </a:ext>
                  </a:extLst>
                </a:gridCol>
                <a:gridCol w="2275205">
                  <a:extLst>
                    <a:ext uri="{9D8B030D-6E8A-4147-A177-3AD203B41FA5}">
                      <a16:colId xmlns:a16="http://schemas.microsoft.com/office/drawing/2014/main" val="2695184155"/>
                    </a:ext>
                  </a:extLst>
                </a:gridCol>
                <a:gridCol w="2275205">
                  <a:extLst>
                    <a:ext uri="{9D8B030D-6E8A-4147-A177-3AD203B41FA5}">
                      <a16:colId xmlns:a16="http://schemas.microsoft.com/office/drawing/2014/main" val="4036216416"/>
                    </a:ext>
                  </a:extLst>
                </a:gridCol>
              </a:tblGrid>
              <a:tr h="489811">
                <a:tc>
                  <a:txBody>
                    <a:bodyPr/>
                    <a:lstStyle/>
                    <a:p>
                      <a:r>
                        <a:rPr lang="fr-FR" dirty="0"/>
                        <a:t>Transverse </a:t>
                      </a:r>
                      <a:r>
                        <a:rPr lang="fr-FR" dirty="0" err="1"/>
                        <a:t>parameters</a:t>
                      </a:r>
                      <a:endParaRPr lang="fr-F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24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Q</a:t>
                      </a:r>
                      <a:r>
                        <a:rPr lang="fr-FR" baseline="-25000" dirty="0" err="1"/>
                        <a:t>x</a:t>
                      </a:r>
                      <a:endParaRPr lang="fr-FR" baseline="-25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24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Q</a:t>
                      </a:r>
                      <a:r>
                        <a:rPr lang="fr-FR" baseline="-25000" dirty="0" err="1"/>
                        <a:t>y</a:t>
                      </a:r>
                      <a:endParaRPr lang="fr-FR" baseline="-25000" dirty="0"/>
                    </a:p>
                  </a:txBody>
                  <a:tcPr>
                    <a:solidFill>
                      <a:srgbClr val="8224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aseline="0" dirty="0">
                          <a:latin typeface="Symbol" panose="05050102010706020507" pitchFamily="18" charset="2"/>
                        </a:rPr>
                        <a:t>x</a:t>
                      </a:r>
                      <a:r>
                        <a:rPr lang="fr-FR" baseline="-25000" dirty="0"/>
                        <a:t>x</a:t>
                      </a:r>
                      <a:endParaRPr lang="fr-FR" dirty="0"/>
                    </a:p>
                  </a:txBody>
                  <a:tcPr>
                    <a:solidFill>
                      <a:srgbClr val="822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aseline="0" dirty="0" err="1">
                          <a:latin typeface="Symbol" panose="05050102010706020507" pitchFamily="18" charset="2"/>
                        </a:rPr>
                        <a:t>x</a:t>
                      </a:r>
                      <a:r>
                        <a:rPr lang="fr-FR" baseline="-25000" dirty="0" err="1">
                          <a:latin typeface="+mj-lt"/>
                        </a:rPr>
                        <a:t>y</a:t>
                      </a:r>
                      <a:endParaRPr lang="fr-FR" baseline="-25000" dirty="0">
                        <a:latin typeface="+mj-lt"/>
                      </a:endParaRPr>
                    </a:p>
                  </a:txBody>
                  <a:tcPr>
                    <a:solidFill>
                      <a:srgbClr val="8224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454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Flat </a:t>
                      </a:r>
                      <a:r>
                        <a:rPr lang="fr-FR" dirty="0" err="1"/>
                        <a:t>bottom</a:t>
                      </a:r>
                      <a:endParaRPr lang="fr-F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6.06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6.31</a:t>
                      </a:r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-0.85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-1.1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8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Flat top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6.23</a:t>
                      </a:r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188346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9FB7C44-1A4C-E69C-0F7F-B21EF66190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48625"/>
              </p:ext>
            </p:extLst>
          </p:nvPr>
        </p:nvGraphicFramePr>
        <p:xfrm>
          <a:off x="407987" y="2803142"/>
          <a:ext cx="9100820" cy="1381760"/>
        </p:xfrm>
        <a:graphic>
          <a:graphicData uri="http://schemas.openxmlformats.org/drawingml/2006/table">
            <a:tbl>
              <a:tblPr firstRow="1">
                <a:tableStyleId>{8EC20E35-A176-4012-BC5E-935CFFF8708E}</a:tableStyleId>
              </a:tblPr>
              <a:tblGrid>
                <a:gridCol w="2275205">
                  <a:extLst>
                    <a:ext uri="{9D8B030D-6E8A-4147-A177-3AD203B41FA5}">
                      <a16:colId xmlns:a16="http://schemas.microsoft.com/office/drawing/2014/main" val="57371257"/>
                    </a:ext>
                  </a:extLst>
                </a:gridCol>
                <a:gridCol w="2275205">
                  <a:extLst>
                    <a:ext uri="{9D8B030D-6E8A-4147-A177-3AD203B41FA5}">
                      <a16:colId xmlns:a16="http://schemas.microsoft.com/office/drawing/2014/main" val="1073903880"/>
                    </a:ext>
                  </a:extLst>
                </a:gridCol>
                <a:gridCol w="2275205">
                  <a:extLst>
                    <a:ext uri="{9D8B030D-6E8A-4147-A177-3AD203B41FA5}">
                      <a16:colId xmlns:a16="http://schemas.microsoft.com/office/drawing/2014/main" val="2695184155"/>
                    </a:ext>
                  </a:extLst>
                </a:gridCol>
                <a:gridCol w="2275205">
                  <a:extLst>
                    <a:ext uri="{9D8B030D-6E8A-4147-A177-3AD203B41FA5}">
                      <a16:colId xmlns:a16="http://schemas.microsoft.com/office/drawing/2014/main" val="40362164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Longitudinal </a:t>
                      </a:r>
                      <a:r>
                        <a:rPr lang="fr-FR" dirty="0" err="1"/>
                        <a:t>parameters</a:t>
                      </a:r>
                      <a:endParaRPr lang="fr-FR" dirty="0"/>
                    </a:p>
                  </a:txBody>
                  <a:tcPr>
                    <a:solidFill>
                      <a:srgbClr val="8224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fr-FR" baseline="-25000" dirty="0"/>
                        <a:t>b </a:t>
                      </a:r>
                      <a:r>
                        <a:rPr lang="fr-FR" baseline="0" dirty="0"/>
                        <a:t>[ns]</a:t>
                      </a:r>
                      <a:endParaRPr lang="fr-FR" baseline="-25000" dirty="0"/>
                    </a:p>
                  </a:txBody>
                  <a:tcPr>
                    <a:solidFill>
                      <a:srgbClr val="8224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>
                          <a:latin typeface="+mj-lt"/>
                        </a:rPr>
                        <a:t>Q</a:t>
                      </a:r>
                      <a:r>
                        <a:rPr lang="fr-FR" baseline="-25000" dirty="0" err="1">
                          <a:latin typeface="+mj-lt"/>
                        </a:rPr>
                        <a:t>s</a:t>
                      </a:r>
                      <a:endParaRPr lang="fr-FR" dirty="0">
                        <a:latin typeface="+mj-lt"/>
                      </a:endParaRPr>
                    </a:p>
                  </a:txBody>
                  <a:tcPr>
                    <a:solidFill>
                      <a:srgbClr val="8224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aseline="0" dirty="0">
                          <a:latin typeface="+mj-lt"/>
                        </a:rPr>
                        <a:t>h, V</a:t>
                      </a:r>
                      <a:r>
                        <a:rPr lang="fr-FR" baseline="-25000" dirty="0">
                          <a:latin typeface="+mj-lt"/>
                        </a:rPr>
                        <a:t>RF </a:t>
                      </a:r>
                      <a:r>
                        <a:rPr lang="fr-FR" baseline="0" dirty="0">
                          <a:latin typeface="+mj-lt"/>
                        </a:rPr>
                        <a:t>[</a:t>
                      </a:r>
                      <a:r>
                        <a:rPr lang="fr-FR" baseline="0" dirty="0" err="1">
                          <a:latin typeface="+mj-lt"/>
                        </a:rPr>
                        <a:t>kv</a:t>
                      </a:r>
                      <a:r>
                        <a:rPr lang="fr-FR" baseline="0" dirty="0">
                          <a:latin typeface="+mj-lt"/>
                        </a:rPr>
                        <a:t>]</a:t>
                      </a:r>
                      <a:endParaRPr lang="fr-FR" baseline="-25000" dirty="0">
                        <a:latin typeface="+mj-lt"/>
                      </a:endParaRPr>
                    </a:p>
                  </a:txBody>
                  <a:tcPr>
                    <a:solidFill>
                      <a:srgbClr val="8224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454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Flat </a:t>
                      </a:r>
                      <a:r>
                        <a:rPr lang="fr-FR" dirty="0" err="1"/>
                        <a:t>bottom</a:t>
                      </a:r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1.36 10</a:t>
                      </a:r>
                      <a:r>
                        <a:rPr lang="fr-FR" baseline="300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8, 50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8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Flat top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5 10</a:t>
                      </a:r>
                      <a:r>
                        <a:rPr lang="fr-FR" baseline="30000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8, 200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264892"/>
                  </a:ext>
                </a:extLst>
              </a:tr>
            </a:tbl>
          </a:graphicData>
        </a:graphic>
      </p:graphicFrame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4186A5CB-6F12-55D6-D3D2-DEF353CF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EAC8841F-9D28-7D6A-F37E-B6ECF1D7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79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5F46C195-7849-F01D-A849-9DFF010458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35213" y="3118563"/>
                <a:ext cx="4565281" cy="488669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0" smtClean="0">
                          <a:latin typeface="Cambria Math" panose="02040503050406030204" pitchFamily="18" charset="0"/>
                        </a:rPr>
                        <m:t>𝐜𝐨𝐬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  <m:d>
                            <m:d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5F46C195-7849-F01D-A849-9DFF010458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35213" y="3118563"/>
                <a:ext cx="4565281" cy="48866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363788EA-B898-EB5D-128F-1682D72F1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beam dynamics in a synchrotron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CAA8A8-FA79-4F9D-371C-9B2CAF6C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C6A7BF-26F8-DB97-2E33-E659DA4C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Espace réservé de la date 5">
            <a:extLst>
              <a:ext uri="{FF2B5EF4-FFF2-40B4-BE49-F238E27FC236}">
                <a16:creationId xmlns:a16="http://schemas.microsoft.com/office/drawing/2014/main" id="{036752E1-D91B-C104-3933-FAE2DED5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0609F9-5560-B4C5-4B8F-7176BEB78AEB}"/>
              </a:ext>
            </a:extLst>
          </p:cNvPr>
          <p:cNvSpPr txBox="1"/>
          <p:nvPr/>
        </p:nvSpPr>
        <p:spPr>
          <a:xfrm>
            <a:off x="407987" y="1370586"/>
            <a:ext cx="10171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303030"/>
                </a:solidFill>
              </a:rPr>
              <a:t>A bunch traveling around a synchrotron undergoes transverse (</a:t>
            </a:r>
            <a:r>
              <a:rPr lang="en-US" sz="1800" b="1" dirty="0" err="1">
                <a:solidFill>
                  <a:srgbClr val="303030"/>
                </a:solidFill>
              </a:rPr>
              <a:t>betatron</a:t>
            </a:r>
            <a:r>
              <a:rPr lang="en-US" sz="1800" b="1" dirty="0">
                <a:solidFill>
                  <a:srgbClr val="303030"/>
                </a:solidFill>
              </a:rPr>
              <a:t>) oscillations…</a:t>
            </a:r>
          </a:p>
          <a:p>
            <a:pPr algn="just"/>
            <a:r>
              <a:rPr lang="en-US" sz="1800" b="1" dirty="0">
                <a:solidFill>
                  <a:srgbClr val="303030"/>
                </a:solidFill>
              </a:rPr>
              <a:t>→ transverse tune (</a:t>
            </a:r>
            <a:r>
              <a:rPr lang="en-US" sz="1800" b="1" dirty="0" err="1">
                <a:solidFill>
                  <a:srgbClr val="303030"/>
                </a:solidFill>
              </a:rPr>
              <a:t>Q</a:t>
            </a:r>
            <a:r>
              <a:rPr lang="en-US" sz="1800" b="1" baseline="-25000" dirty="0" err="1">
                <a:solidFill>
                  <a:srgbClr val="303030"/>
                </a:solidFill>
              </a:rPr>
              <a:t>x,y</a:t>
            </a:r>
            <a:r>
              <a:rPr lang="en-US" sz="1800" b="1" dirty="0">
                <a:solidFill>
                  <a:srgbClr val="303030"/>
                </a:solidFill>
              </a:rPr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9D15082-2EA7-F463-341E-C884D4313389}"/>
              </a:ext>
            </a:extLst>
          </p:cNvPr>
          <p:cNvSpPr txBox="1"/>
          <p:nvPr/>
        </p:nvSpPr>
        <p:spPr>
          <a:xfrm>
            <a:off x="312294" y="5398513"/>
            <a:ext cx="10171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303030"/>
                </a:solidFill>
              </a:rPr>
              <a:t>…and longitudinal (synchrotron) oscillations</a:t>
            </a:r>
          </a:p>
          <a:p>
            <a:pPr algn="just"/>
            <a:r>
              <a:rPr lang="en-US" sz="1800" b="1" dirty="0">
                <a:solidFill>
                  <a:srgbClr val="303030"/>
                </a:solidFill>
              </a:rPr>
              <a:t>→ synchrotron tune (Q</a:t>
            </a:r>
            <a:r>
              <a:rPr lang="en-US" sz="1800" b="1" baseline="-25000" dirty="0">
                <a:solidFill>
                  <a:srgbClr val="303030"/>
                </a:solidFill>
              </a:rPr>
              <a:t>s</a:t>
            </a:r>
            <a:r>
              <a:rPr lang="en-US" sz="1800" b="1" dirty="0">
                <a:solidFill>
                  <a:srgbClr val="303030"/>
                </a:solidFill>
              </a:rPr>
              <a:t>)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134A5A3-7716-DA18-9BE9-0C44BDACB3EF}"/>
              </a:ext>
            </a:extLst>
          </p:cNvPr>
          <p:cNvGrpSpPr/>
          <p:nvPr/>
        </p:nvGrpSpPr>
        <p:grpSpPr>
          <a:xfrm>
            <a:off x="407988" y="2167086"/>
            <a:ext cx="4772025" cy="3147774"/>
            <a:chOff x="407988" y="2233188"/>
            <a:chExt cx="4772025" cy="314777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DAE9526-BA82-31CB-D737-6A4166C5B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988" y="2233188"/>
              <a:ext cx="4772025" cy="302895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5F006E7-670A-DEAC-B21E-2AF19B248302}"/>
                </a:ext>
              </a:extLst>
            </p:cNvPr>
            <p:cNvSpPr txBox="1"/>
            <p:nvPr/>
          </p:nvSpPr>
          <p:spPr>
            <a:xfrm>
              <a:off x="1390502" y="5103963"/>
              <a:ext cx="286876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303030"/>
                  </a:solidFill>
                </a:rPr>
                <a:t>Courtesy of H. </a:t>
              </a:r>
              <a:r>
                <a:rPr lang="en-US" dirty="0" err="1">
                  <a:solidFill>
                    <a:srgbClr val="303030"/>
                  </a:solidFill>
                </a:rPr>
                <a:t>Schmickler</a:t>
              </a:r>
              <a:r>
                <a:rPr lang="en-US" baseline="30000" dirty="0">
                  <a:solidFill>
                    <a:srgbClr val="303030"/>
                  </a:solidFill>
                </a:rPr>
                <a:t>[1]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F7F20CCE-4E5E-620E-FA4C-D3A90692A2E6}"/>
              </a:ext>
            </a:extLst>
          </p:cNvPr>
          <p:cNvSpPr txBox="1"/>
          <p:nvPr/>
        </p:nvSpPr>
        <p:spPr>
          <a:xfrm>
            <a:off x="5493691" y="2416377"/>
            <a:ext cx="5847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303030"/>
                </a:solidFill>
              </a:rPr>
              <a:t>The horizontal motion of a particle </a:t>
            </a:r>
            <a:r>
              <a:rPr lang="en-US" sz="1800" b="1" i="1" dirty="0">
                <a:solidFill>
                  <a:srgbClr val="303030"/>
                </a:solidFill>
              </a:rPr>
              <a:t>x(s)</a:t>
            </a:r>
            <a:r>
              <a:rPr lang="en-US" sz="1800" b="1" dirty="0">
                <a:solidFill>
                  <a:srgbClr val="303030"/>
                </a:solidFill>
              </a:rPr>
              <a:t> at a location </a:t>
            </a:r>
            <a:r>
              <a:rPr lang="en-US" sz="1800" b="1" i="1" dirty="0">
                <a:solidFill>
                  <a:srgbClr val="303030"/>
                </a:solidFill>
              </a:rPr>
              <a:t>s </a:t>
            </a:r>
            <a:r>
              <a:rPr lang="en-US" sz="1800" b="1" dirty="0">
                <a:solidFill>
                  <a:srgbClr val="303030"/>
                </a:solidFill>
              </a:rPr>
              <a:t>around the synchrotron </a:t>
            </a:r>
            <a:r>
              <a:rPr lang="en-US" b="1" dirty="0">
                <a:solidFill>
                  <a:srgbClr val="303030"/>
                </a:solidFill>
              </a:rPr>
              <a:t>can be defined as:</a:t>
            </a:r>
            <a:endParaRPr lang="en-US" sz="1800" b="1" dirty="0">
              <a:solidFill>
                <a:srgbClr val="30303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space réservé du contenu 1">
                <a:extLst>
                  <a:ext uri="{FF2B5EF4-FFF2-40B4-BE49-F238E27FC236}">
                    <a16:creationId xmlns:a16="http://schemas.microsoft.com/office/drawing/2014/main" id="{57E6DABB-5731-1046-70CA-FC4AAAADA8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35212" y="4453070"/>
                <a:ext cx="4565281" cy="116958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tabLst/>
                  <a:defRPr sz="2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24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SzPct val="100000"/>
                  <a:buFont typeface="Arial" charset="0"/>
                  <a:buChar char="•"/>
                  <a:tabLst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fr-FR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fr-FR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b>
                          </m:sSub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r>
                        <a:rPr lang="fr-FR" i="1" smtClean="0">
                          <a:latin typeface="Cambria Math" panose="02040503050406030204" pitchFamily="18" charset="0"/>
                        </a:rPr>
                        <m:t>. 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 smtClean="0">
                                  <a:latin typeface="Cambria Math" panose="02040503050406030204" pitchFamily="18" charset="0"/>
                                </a:rPr>
                                <m:t>𝒅𝒔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  <m:r>
                                <a:rPr lang="fr-FR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fr-FR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Espace réservé du contenu 1">
                <a:extLst>
                  <a:ext uri="{FF2B5EF4-FFF2-40B4-BE49-F238E27FC236}">
                    <a16:creationId xmlns:a16="http://schemas.microsoft.com/office/drawing/2014/main" id="{57E6DABB-5731-1046-70CA-FC4AAAADA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212" y="4453070"/>
                <a:ext cx="4565281" cy="1169582"/>
              </a:xfrm>
              <a:prstGeom prst="rect">
                <a:avLst/>
              </a:prstGeom>
              <a:blipFill>
                <a:blip r:embed="rId4"/>
                <a:stretch>
                  <a:fillRect t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39AAB92C-3E9C-2EDC-862A-E960DEF578C4}"/>
              </a:ext>
            </a:extLst>
          </p:cNvPr>
          <p:cNvSpPr txBox="1"/>
          <p:nvPr/>
        </p:nvSpPr>
        <p:spPr>
          <a:xfrm>
            <a:off x="5493691" y="3673340"/>
            <a:ext cx="5847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303030"/>
                </a:solidFill>
              </a:rPr>
              <a:t>Its number of transverse oscillations per turn can be expressed as: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FE615FB-BE72-6485-1C13-7E2357F1CE6E}"/>
              </a:ext>
            </a:extLst>
          </p:cNvPr>
          <p:cNvSpPr txBox="1"/>
          <p:nvPr/>
        </p:nvSpPr>
        <p:spPr>
          <a:xfrm>
            <a:off x="-46425" y="6069561"/>
            <a:ext cx="775503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 [1] </a:t>
            </a:r>
            <a:r>
              <a:rPr lang="fr-FR" sz="1600" dirty="0" err="1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Recap</a:t>
            </a:r>
            <a:r>
              <a:rPr lang="fr-FR" sz="1600" dirty="0"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 Transverse Beam Dynamics I, CAS 2022, H</a:t>
            </a:r>
            <a:r>
              <a:rPr lang="en-US" sz="1600" dirty="0">
                <a:solidFill>
                  <a:srgbClr val="303030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 . </a:t>
            </a:r>
            <a:r>
              <a:rPr lang="en-US" sz="1600" dirty="0" err="1">
                <a:solidFill>
                  <a:srgbClr val="303030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5"/>
              </a:rPr>
              <a:t>Schmickler</a:t>
            </a:r>
            <a:endParaRPr lang="fr-FR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907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BD8E27E-738B-A6CB-AFB8-B671C90FE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Examples</a:t>
            </a:r>
            <a:r>
              <a:rPr lang="fr-FR" dirty="0"/>
              <a:t> of tune shift </a:t>
            </a:r>
            <a:r>
              <a:rPr lang="fr-FR" dirty="0" err="1"/>
              <a:t>spectrum</a:t>
            </a:r>
            <a:r>
              <a:rPr lang="fr-FR" dirty="0"/>
              <a:t> at flat </a:t>
            </a:r>
            <a:r>
              <a:rPr lang="fr-FR" dirty="0" err="1"/>
              <a:t>bottom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23D57E-6214-6871-2990-AF65F63B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180E08F8-C5C0-12EA-E9EE-C175CFA2E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449910" y="1629000"/>
            <a:ext cx="4911084" cy="3600000"/>
          </a:xfrm>
        </p:spPr>
      </p:pic>
      <p:pic>
        <p:nvPicPr>
          <p:cNvPr id="11" name="Espace réservé du contenu 7">
            <a:extLst>
              <a:ext uri="{FF2B5EF4-FFF2-40B4-BE49-F238E27FC236}">
                <a16:creationId xmlns:a16="http://schemas.microsoft.com/office/drawing/2014/main" id="{9A89BDB6-FC79-8BB8-C11E-BBBD739F32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1007" y="1629000"/>
            <a:ext cx="4911084" cy="3600000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EA3AA25-F6A7-06FF-711E-D763739BD334}"/>
              </a:ext>
            </a:extLst>
          </p:cNvPr>
          <p:cNvCxnSpPr>
            <a:cxnSpLocks/>
          </p:cNvCxnSpPr>
          <p:nvPr/>
        </p:nvCxnSpPr>
        <p:spPr>
          <a:xfrm flipV="1">
            <a:off x="2019299" y="2523141"/>
            <a:ext cx="0" cy="55465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A35E37AE-7C05-D82A-ABC0-94AFE72E1B14}"/>
              </a:ext>
            </a:extLst>
          </p:cNvPr>
          <p:cNvSpPr txBox="1"/>
          <p:nvPr/>
        </p:nvSpPr>
        <p:spPr>
          <a:xfrm>
            <a:off x="2143125" y="2566685"/>
            <a:ext cx="4000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600" b="1" dirty="0" err="1">
                <a:solidFill>
                  <a:schemeClr val="bg1"/>
                </a:solidFill>
              </a:rPr>
              <a:t>Q</a:t>
            </a:r>
            <a:r>
              <a:rPr lang="fr-FR" sz="1600" b="1" baseline="-25000" dirty="0" err="1">
                <a:solidFill>
                  <a:schemeClr val="bg1"/>
                </a:solidFill>
              </a:rPr>
              <a:t>s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9E2478D-F3C7-2761-FEB4-777D6FF71A4F}"/>
              </a:ext>
            </a:extLst>
          </p:cNvPr>
          <p:cNvSpPr txBox="1"/>
          <p:nvPr/>
        </p:nvSpPr>
        <p:spPr>
          <a:xfrm>
            <a:off x="7747907" y="2905453"/>
            <a:ext cx="4000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600" b="1" dirty="0" err="1">
                <a:solidFill>
                  <a:schemeClr val="bg1"/>
                </a:solidFill>
              </a:rPr>
              <a:t>Q</a:t>
            </a:r>
            <a:r>
              <a:rPr lang="fr-FR" sz="1600" b="1" baseline="-25000" dirty="0" err="1">
                <a:solidFill>
                  <a:schemeClr val="bg1"/>
                </a:solidFill>
              </a:rPr>
              <a:t>s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40170A88-D049-956C-FC26-2B44A451FDF4}"/>
              </a:ext>
            </a:extLst>
          </p:cNvPr>
          <p:cNvSpPr txBox="1">
            <a:spLocks/>
          </p:cNvSpPr>
          <p:nvPr/>
        </p:nvSpPr>
        <p:spPr>
          <a:xfrm>
            <a:off x="511629" y="5418665"/>
            <a:ext cx="10942434" cy="731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measurement method with larger acquisition window allows to acquire the horizontal tune shift </a:t>
            </a:r>
            <a:r>
              <a:rPr lang="en-US" u="sng" dirty="0"/>
              <a:t>and</a:t>
            </a:r>
            <a:r>
              <a:rPr lang="en-US" dirty="0"/>
              <a:t> to observe azimuthal modes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45CE1C5-2C26-4CE7-15DE-4DEF69F921C4}"/>
              </a:ext>
            </a:extLst>
          </p:cNvPr>
          <p:cNvCxnSpPr>
            <a:cxnSpLocks/>
          </p:cNvCxnSpPr>
          <p:nvPr/>
        </p:nvCxnSpPr>
        <p:spPr>
          <a:xfrm flipV="1">
            <a:off x="8071756" y="2751239"/>
            <a:ext cx="0" cy="55465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3">
            <a:extLst>
              <a:ext uri="{FF2B5EF4-FFF2-40B4-BE49-F238E27FC236}">
                <a16:creationId xmlns:a16="http://schemas.microsoft.com/office/drawing/2014/main" id="{A6F41837-7795-BB32-0F3D-0213724A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CFE0587B-EF7B-AD09-318F-8BF6A441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90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BD8E27E-738B-A6CB-AFB8-B671C90FE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Examples</a:t>
            </a:r>
            <a:r>
              <a:rPr lang="fr-FR" dirty="0"/>
              <a:t> of tune shift </a:t>
            </a:r>
            <a:r>
              <a:rPr lang="fr-FR" dirty="0" err="1"/>
              <a:t>spectrum</a:t>
            </a:r>
            <a:r>
              <a:rPr lang="fr-FR" dirty="0"/>
              <a:t> at flat top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23D57E-6214-6871-2990-AF65F63B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40170A88-D049-956C-FC26-2B44A451FDF4}"/>
              </a:ext>
            </a:extLst>
          </p:cNvPr>
          <p:cNvSpPr txBox="1">
            <a:spLocks/>
          </p:cNvSpPr>
          <p:nvPr/>
        </p:nvSpPr>
        <p:spPr>
          <a:xfrm>
            <a:off x="511629" y="5418665"/>
            <a:ext cx="10942434" cy="731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Improved measurement method with larger acquisition window allows to acquire the horizontal tune shift </a:t>
            </a:r>
            <a:r>
              <a:rPr lang="en-US" u="sng" dirty="0"/>
              <a:t>and</a:t>
            </a:r>
            <a:r>
              <a:rPr lang="en-US" dirty="0"/>
              <a:t> to observe azimuthal modes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F9C9C0B-CA9F-D349-C0A3-1348F1265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53" y="995705"/>
            <a:ext cx="3738883" cy="216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6EF88ED-C8D8-12D1-10BE-8C5BA3FD1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252" y="995705"/>
            <a:ext cx="3738884" cy="216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7684074-B26C-637B-467F-4C90AABBD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252" y="3094799"/>
            <a:ext cx="3738884" cy="216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86F142E-678D-FE41-EACF-DCA870081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896" y="3100950"/>
            <a:ext cx="3738884" cy="2160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10EA4EB6-3C48-E7B2-D166-F6F9EBEC88DB}"/>
              </a:ext>
            </a:extLst>
          </p:cNvPr>
          <p:cNvSpPr txBox="1"/>
          <p:nvPr/>
        </p:nvSpPr>
        <p:spPr>
          <a:xfrm>
            <a:off x="464058" y="1829483"/>
            <a:ext cx="1102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3200" dirty="0">
                <a:solidFill>
                  <a:schemeClr val="tx2"/>
                </a:solidFill>
              </a:rPr>
              <a:t>2021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C73460C-ADC8-2F9B-C892-75FF6856DC90}"/>
              </a:ext>
            </a:extLst>
          </p:cNvPr>
          <p:cNvSpPr txBox="1"/>
          <p:nvPr/>
        </p:nvSpPr>
        <p:spPr>
          <a:xfrm>
            <a:off x="464058" y="3928577"/>
            <a:ext cx="1102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3200" dirty="0">
                <a:solidFill>
                  <a:schemeClr val="tx2"/>
                </a:solidFill>
              </a:rPr>
              <a:t>2022</a:t>
            </a:r>
          </a:p>
        </p:txBody>
      </p:sp>
      <p:sp>
        <p:nvSpPr>
          <p:cNvPr id="2" name="Espace réservé du pied de page 3">
            <a:extLst>
              <a:ext uri="{FF2B5EF4-FFF2-40B4-BE49-F238E27FC236}">
                <a16:creationId xmlns:a16="http://schemas.microsoft.com/office/drawing/2014/main" id="{68D55BA1-C419-D950-60B5-AC94C964B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4ACA3684-69EB-B398-683C-3A8C5379B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80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FD273FE-9722-4FCE-CB9B-C4D04456E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Chromaticity</a:t>
            </a:r>
            <a:r>
              <a:rPr lang="fr-FR" dirty="0"/>
              <a:t> impact on tune shift </a:t>
            </a:r>
            <a:r>
              <a:rPr lang="fr-FR" dirty="0" err="1"/>
              <a:t>measurements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A63FB2-B51B-3C87-A440-39EA3E60B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9DB779FB-8E9F-EC34-8784-8916296C6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155" y="1132111"/>
            <a:ext cx="5328000" cy="3901918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2DFEAF-1C10-4ED8-F91D-5DBB8D7AC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584" y="1186542"/>
            <a:ext cx="5328000" cy="390191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1D07B07-796E-3E67-EA02-F6D860B51F96}"/>
              </a:ext>
            </a:extLst>
          </p:cNvPr>
          <p:cNvSpPr txBox="1"/>
          <p:nvPr/>
        </p:nvSpPr>
        <p:spPr>
          <a:xfrm>
            <a:off x="3319434" y="1460180"/>
            <a:ext cx="962747" cy="4429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l-GR" sz="2800" b="1" dirty="0">
                <a:solidFill>
                  <a:schemeClr val="tx2"/>
                </a:solidFill>
              </a:rPr>
              <a:t>ξ</a:t>
            </a:r>
            <a:r>
              <a:rPr lang="fr-FR" sz="2800" b="1" baseline="-25000" dirty="0">
                <a:solidFill>
                  <a:schemeClr val="tx2"/>
                </a:solidFill>
              </a:rPr>
              <a:t>x</a:t>
            </a:r>
            <a:r>
              <a:rPr lang="fr-FR" sz="2800" b="1" dirty="0">
                <a:solidFill>
                  <a:schemeClr val="tx2"/>
                </a:solidFill>
              </a:rPr>
              <a:t> = 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7C152F6-6833-AFB4-F083-585C801FB748}"/>
              </a:ext>
            </a:extLst>
          </p:cNvPr>
          <p:cNvSpPr txBox="1"/>
          <p:nvPr/>
        </p:nvSpPr>
        <p:spPr>
          <a:xfrm>
            <a:off x="8980005" y="1464099"/>
            <a:ext cx="1350538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l-GR" sz="2800" b="1" dirty="0">
                <a:solidFill>
                  <a:schemeClr val="tx2"/>
                </a:solidFill>
              </a:rPr>
              <a:t>ξ</a:t>
            </a:r>
            <a:r>
              <a:rPr lang="fr-FR" sz="2800" b="1" baseline="-25000" dirty="0">
                <a:solidFill>
                  <a:schemeClr val="tx2"/>
                </a:solidFill>
              </a:rPr>
              <a:t>x</a:t>
            </a:r>
            <a:r>
              <a:rPr lang="fr-FR" sz="2800" b="1" dirty="0">
                <a:solidFill>
                  <a:schemeClr val="tx2"/>
                </a:solidFill>
              </a:rPr>
              <a:t> = -0.8</a:t>
            </a:r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954A837B-8B6C-F0F2-0DDC-54E7CB6B0073}"/>
              </a:ext>
            </a:extLst>
          </p:cNvPr>
          <p:cNvSpPr txBox="1">
            <a:spLocks/>
          </p:cNvSpPr>
          <p:nvPr/>
        </p:nvSpPr>
        <p:spPr>
          <a:xfrm>
            <a:off x="250371" y="5109304"/>
            <a:ext cx="11538429" cy="9649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A non-zero chromaticity blurs the picture and make it hard to discern the tune shift slope. </a:t>
            </a:r>
          </a:p>
          <a:p>
            <a:pPr algn="just"/>
            <a:r>
              <a:rPr lang="en-US" dirty="0"/>
              <a:t>What is the impact of linear (and non-linear chromaticity) on the slope itself ?</a:t>
            </a:r>
          </a:p>
        </p:txBody>
      </p:sp>
      <p:sp>
        <p:nvSpPr>
          <p:cNvPr id="2" name="Espace réservé du pied de page 3">
            <a:extLst>
              <a:ext uri="{FF2B5EF4-FFF2-40B4-BE49-F238E27FC236}">
                <a16:creationId xmlns:a16="http://schemas.microsoft.com/office/drawing/2014/main" id="{FFE734BD-EA58-273E-1493-E3B1FFE9A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3D0BACD5-243F-4352-AA04-ED23624A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13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diagramme, Tracé&#10;&#10;Description générée automatiquement">
            <a:extLst>
              <a:ext uri="{FF2B5EF4-FFF2-40B4-BE49-F238E27FC236}">
                <a16:creationId xmlns:a16="http://schemas.microsoft.com/office/drawing/2014/main" id="{6811940F-1FC9-3ABC-C12A-C6A6B868D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57" y="3377750"/>
            <a:ext cx="2921851" cy="2921851"/>
          </a:xfrm>
          <a:prstGeom prst="rect">
            <a:avLst/>
          </a:prstGeom>
        </p:spPr>
      </p:pic>
      <p:pic>
        <p:nvPicPr>
          <p:cNvPr id="10" name="Image 9" descr="Une image contenant diagramme, capture d’écran, ligne, conception&#10;&#10;Description générée automatiquement">
            <a:extLst>
              <a:ext uri="{FF2B5EF4-FFF2-40B4-BE49-F238E27FC236}">
                <a16:creationId xmlns:a16="http://schemas.microsoft.com/office/drawing/2014/main" id="{14F6530A-197B-793D-7D3A-5B3E21A10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9" t="14258" r="2122" b="4513"/>
          <a:stretch/>
        </p:blipFill>
        <p:spPr>
          <a:xfrm>
            <a:off x="921489" y="1037750"/>
            <a:ext cx="3043378" cy="234000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C9070F2-C19B-CE67-FC05-B407A705F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368" y="1180214"/>
            <a:ext cx="6792143" cy="47527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the beam rest frame, space charge is </a:t>
            </a:r>
            <a:r>
              <a:rPr lang="en-US" dirty="0" err="1"/>
              <a:t>Coulombian</a:t>
            </a:r>
            <a:r>
              <a:rPr lang="en-US" dirty="0"/>
              <a:t> interaction between charged particles.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introduces an incoherent tune shift based on the particle energy and position within the bunch.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Modeled in simulations (PyHEADTAIL</a:t>
            </a:r>
            <a:r>
              <a:rPr lang="en-US" baseline="30000" dirty="0"/>
              <a:t>1</a:t>
            </a:r>
            <a:r>
              <a:rPr lang="en-US" dirty="0"/>
              <a:t>) with a 3D Particle In Cell (PIC) solver.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Simulated tune footprint agrees with theoretical predictions in wireframe.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8305E6-21DC-DF3A-485B-C4E3B59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of space charge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3A8545-8EB0-E26C-DB13-A8144FAAF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835824-74C3-E91F-743A-EA809E1A5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9956E1-AC70-18B5-F70A-EDAED7B94485}"/>
              </a:ext>
            </a:extLst>
          </p:cNvPr>
          <p:cNvSpPr txBox="1"/>
          <p:nvPr/>
        </p:nvSpPr>
        <p:spPr>
          <a:xfrm>
            <a:off x="19250" y="6045657"/>
            <a:ext cx="17929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PyHEADTAIL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2E0C9077-924E-9FA3-8EA7-886015823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8214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Caractère coloré, capture d’écran, orange, Ambré&#10;&#10;Description générée automatiquement">
            <a:extLst>
              <a:ext uri="{FF2B5EF4-FFF2-40B4-BE49-F238E27FC236}">
                <a16:creationId xmlns:a16="http://schemas.microsoft.com/office/drawing/2014/main" id="{A39589D0-D42F-66B9-4CA5-8C6BC5AAD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247" y="2716998"/>
            <a:ext cx="5162264" cy="3420000"/>
          </a:xfrm>
          <a:prstGeom prst="rect">
            <a:avLst/>
          </a:prstGeom>
        </p:spPr>
      </p:pic>
      <p:pic>
        <p:nvPicPr>
          <p:cNvPr id="14" name="Image 13" descr="Une image contenant capture d’écran, Caractère coloré, carré, art&#10;&#10;Description générée automatiquement">
            <a:extLst>
              <a:ext uri="{FF2B5EF4-FFF2-40B4-BE49-F238E27FC236}">
                <a16:creationId xmlns:a16="http://schemas.microsoft.com/office/drawing/2014/main" id="{441165BE-2D30-AFB5-3878-2BF78D672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99" y="2716998"/>
            <a:ext cx="5162263" cy="342000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C9070F2-C19B-CE67-FC05-B407A705F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263099"/>
            <a:ext cx="10862523" cy="2100089"/>
          </a:xfrm>
        </p:spPr>
        <p:txBody>
          <a:bodyPr/>
          <a:lstStyle/>
          <a:p>
            <a:r>
              <a:rPr lang="en-US" dirty="0"/>
              <a:t>Space charge does not impact the value of the tune shift slope, only its visibility.</a:t>
            </a:r>
          </a:p>
          <a:p>
            <a:r>
              <a:rPr lang="en-US" dirty="0"/>
              <a:t>Crucial to observe it for a wide range of beam intensities.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8305E6-21DC-DF3A-485B-C4E3B5983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753458"/>
          </a:xfrm>
        </p:spPr>
        <p:txBody>
          <a:bodyPr/>
          <a:lstStyle/>
          <a:p>
            <a:r>
              <a:rPr lang="en-US" dirty="0"/>
              <a:t>Impact of space charge on tune shift slope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3A8545-8EB0-E26C-DB13-A8144FAAF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835824-74C3-E91F-743A-EA809E1A5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048B00-5343-2219-FED0-BE40684723C4}"/>
              </a:ext>
            </a:extLst>
          </p:cNvPr>
          <p:cNvSpPr txBox="1"/>
          <p:nvPr/>
        </p:nvSpPr>
        <p:spPr>
          <a:xfrm>
            <a:off x="1729932" y="4827234"/>
            <a:ext cx="1406674" cy="55399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303030"/>
                </a:solidFill>
              </a:rPr>
              <a:t>Simulations, </a:t>
            </a:r>
          </a:p>
          <a:p>
            <a:pPr algn="ctr"/>
            <a:r>
              <a:rPr lang="en-US" b="1" dirty="0">
                <a:solidFill>
                  <a:srgbClr val="303030"/>
                </a:solidFill>
              </a:rPr>
              <a:t>w/ SC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835E746-84A7-BF4D-F79B-15A605FFDDFF}"/>
              </a:ext>
            </a:extLst>
          </p:cNvPr>
          <p:cNvSpPr txBox="1"/>
          <p:nvPr/>
        </p:nvSpPr>
        <p:spPr>
          <a:xfrm>
            <a:off x="7264742" y="4827234"/>
            <a:ext cx="1528781" cy="55399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303030"/>
                </a:solidFill>
              </a:rPr>
              <a:t>Simulations, wo/ SC</a:t>
            </a:r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D6856248-CA13-7B36-1F91-F6A97DB04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476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texte, capture d’écran, ligne&#10;&#10;Description générée automatiquement">
            <a:extLst>
              <a:ext uri="{FF2B5EF4-FFF2-40B4-BE49-F238E27FC236}">
                <a16:creationId xmlns:a16="http://schemas.microsoft.com/office/drawing/2014/main" id="{0709BCEE-2915-A2F9-679D-457C928F5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6" y="3480113"/>
            <a:ext cx="4191116" cy="2811114"/>
          </a:xfrm>
          <a:prstGeom prst="rect">
            <a:avLst/>
          </a:prstGeom>
        </p:spPr>
      </p:pic>
      <p:pic>
        <p:nvPicPr>
          <p:cNvPr id="7" name="Image 6" descr="Une image contenant texte, capture d’écran, ligne, Parallèle&#10;&#10;Description générée automatiquement">
            <a:extLst>
              <a:ext uri="{FF2B5EF4-FFF2-40B4-BE49-F238E27FC236}">
                <a16:creationId xmlns:a16="http://schemas.microsoft.com/office/drawing/2014/main" id="{65CE2D8A-A130-CC24-6B76-336653AB2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73" y="846701"/>
            <a:ext cx="4025454" cy="2700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027F1-AEA0-4070-83A7-A39762A7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at injection </a:t>
            </a:r>
            <a:r>
              <a:rPr lang="fr-FR" dirty="0" err="1"/>
              <a:t>energy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1A4DB2-0E3F-1332-A584-FAABCCB5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5AEB4A2C-6009-E910-9201-9DAAC0E1174C}"/>
              </a:ext>
            </a:extLst>
          </p:cNvPr>
          <p:cNvSpPr txBox="1">
            <a:spLocks/>
          </p:cNvSpPr>
          <p:nvPr/>
        </p:nvSpPr>
        <p:spPr>
          <a:xfrm>
            <a:off x="5491394" y="1739883"/>
            <a:ext cx="6297406" cy="4551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dirty="0">
              <a:latin typeface="+mj-lt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F77D526-7878-4C0D-9E65-BA88D8311C8F}"/>
              </a:ext>
            </a:extLst>
          </p:cNvPr>
          <p:cNvGrpSpPr/>
          <p:nvPr/>
        </p:nvGrpSpPr>
        <p:grpSpPr>
          <a:xfrm>
            <a:off x="3291969" y="5058359"/>
            <a:ext cx="794658" cy="454495"/>
            <a:chOff x="2749230" y="4988408"/>
            <a:chExt cx="794658" cy="454495"/>
          </a:xfrm>
        </p:grpSpPr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E8DA73B6-D9AB-98DE-B37B-78EDD8569A6F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69" y="5271453"/>
              <a:ext cx="0" cy="171450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9C20488-0ED0-2A6D-015F-9FCA71F53076}"/>
                </a:ext>
              </a:extLst>
            </p:cNvPr>
            <p:cNvSpPr txBox="1"/>
            <p:nvPr/>
          </p:nvSpPr>
          <p:spPr>
            <a:xfrm>
              <a:off x="2749230" y="4988408"/>
              <a:ext cx="7946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2"/>
                  </a:solidFill>
                </a:rPr>
                <a:t>14 %</a:t>
              </a:r>
            </a:p>
          </p:txBody>
        </p:sp>
      </p:grp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919645A3-1A52-3ACE-200B-B0D610365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5135922-BBF8-51D0-5923-39FF9B150A52}"/>
              </a:ext>
            </a:extLst>
          </p:cNvPr>
          <p:cNvGrpSpPr/>
          <p:nvPr/>
        </p:nvGrpSpPr>
        <p:grpSpPr>
          <a:xfrm>
            <a:off x="1723297" y="2027234"/>
            <a:ext cx="794658" cy="471053"/>
            <a:chOff x="2584696" y="2305565"/>
            <a:chExt cx="794658" cy="471053"/>
          </a:xfrm>
        </p:grpSpPr>
        <p:cxnSp>
          <p:nvCxnSpPr>
            <p:cNvPr id="2" name="Connecteur droit avec flèche 1">
              <a:extLst>
                <a:ext uri="{FF2B5EF4-FFF2-40B4-BE49-F238E27FC236}">
                  <a16:creationId xmlns:a16="http://schemas.microsoft.com/office/drawing/2014/main" id="{F016DE0C-C3C2-0255-C423-36FE876890D3}"/>
                </a:ext>
              </a:extLst>
            </p:cNvPr>
            <p:cNvCxnSpPr>
              <a:cxnSpLocks/>
            </p:cNvCxnSpPr>
            <p:nvPr/>
          </p:nvCxnSpPr>
          <p:spPr>
            <a:xfrm>
              <a:off x="2633595" y="2643486"/>
              <a:ext cx="0" cy="133132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AA68B5E-75D3-F163-DD30-9CBD472F199F}"/>
                </a:ext>
              </a:extLst>
            </p:cNvPr>
            <p:cNvSpPr txBox="1"/>
            <p:nvPr/>
          </p:nvSpPr>
          <p:spPr>
            <a:xfrm>
              <a:off x="2584696" y="2305565"/>
              <a:ext cx="7946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2"/>
                  </a:solidFill>
                </a:rPr>
                <a:t>34 %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AE5E3421-A2F5-1B36-39A7-372BAFD562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3595" y="2428025"/>
              <a:ext cx="0" cy="123599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026DD70-ABC9-E8BE-B018-FA072D9F276E}"/>
              </a:ext>
            </a:extLst>
          </p:cNvPr>
          <p:cNvGrpSpPr/>
          <p:nvPr/>
        </p:nvGrpSpPr>
        <p:grpSpPr>
          <a:xfrm>
            <a:off x="1677868" y="4058908"/>
            <a:ext cx="794658" cy="584965"/>
            <a:chOff x="2120626" y="4548165"/>
            <a:chExt cx="794658" cy="584965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49CFB106-9BF8-9937-A834-B3B7D51AF064}"/>
                </a:ext>
              </a:extLst>
            </p:cNvPr>
            <p:cNvCxnSpPr>
              <a:cxnSpLocks/>
            </p:cNvCxnSpPr>
            <p:nvPr/>
          </p:nvCxnSpPr>
          <p:spPr>
            <a:xfrm>
              <a:off x="2472526" y="4999998"/>
              <a:ext cx="0" cy="133132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EF5C2B0-B59E-1D47-E3E0-79B502C5894E}"/>
                </a:ext>
              </a:extLst>
            </p:cNvPr>
            <p:cNvSpPr txBox="1"/>
            <p:nvPr/>
          </p:nvSpPr>
          <p:spPr>
            <a:xfrm>
              <a:off x="2120626" y="4548165"/>
              <a:ext cx="7946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2"/>
                  </a:solidFill>
                </a:rPr>
                <a:t>2 %</a:t>
              </a:r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2B70A7FB-2EDC-2367-79E5-28C538B5EC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2526" y="4827299"/>
              <a:ext cx="0" cy="123599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Espace réservé du contenu 1">
            <a:extLst>
              <a:ext uri="{FF2B5EF4-FFF2-40B4-BE49-F238E27FC236}">
                <a16:creationId xmlns:a16="http://schemas.microsoft.com/office/drawing/2014/main" id="{E578AE91-18E8-44EF-01FE-B6CC266C2E63}"/>
              </a:ext>
            </a:extLst>
          </p:cNvPr>
          <p:cNvSpPr txBox="1">
            <a:spLocks/>
          </p:cNvSpPr>
          <p:nvPr/>
        </p:nvSpPr>
        <p:spPr>
          <a:xfrm>
            <a:off x="4477661" y="1439335"/>
            <a:ext cx="7137008" cy="4551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chemeClr val="tx1"/>
                </a:solidFill>
                <a:latin typeface="+mj-lt"/>
              </a:rPr>
              <a:t>2021 measurements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Q’’</a:t>
            </a:r>
            <a:r>
              <a:rPr lang="en-US" baseline="-25000" dirty="0" err="1">
                <a:latin typeface="+mj-lt"/>
              </a:rPr>
              <a:t>x</a:t>
            </a:r>
            <a:r>
              <a:rPr lang="en-US" baseline="-25000" dirty="0">
                <a:latin typeface="+mj-lt"/>
              </a:rPr>
              <a:t> </a:t>
            </a:r>
            <a:r>
              <a:rPr lang="en-US" dirty="0">
                <a:latin typeface="+mj-lt"/>
              </a:rPr>
              <a:t>= 215, </a:t>
            </a:r>
            <a:r>
              <a:rPr lang="en-US" dirty="0" err="1">
                <a:latin typeface="+mj-lt"/>
              </a:rPr>
              <a:t>Q’’</a:t>
            </a:r>
            <a:r>
              <a:rPr lang="en-US" baseline="-25000" dirty="0" err="1">
                <a:latin typeface="+mj-lt"/>
              </a:rPr>
              <a:t>y</a:t>
            </a:r>
            <a:r>
              <a:rPr lang="en-US" dirty="0">
                <a:latin typeface="+mj-lt"/>
              </a:rPr>
              <a:t> = -207)</a:t>
            </a:r>
          </a:p>
          <a:p>
            <a:pPr algn="just"/>
            <a:r>
              <a:rPr lang="en-US" dirty="0">
                <a:solidFill>
                  <a:srgbClr val="FF750D"/>
                </a:solidFill>
                <a:latin typeface="+mj-lt"/>
              </a:rPr>
              <a:t>2022 measurements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Q’’</a:t>
            </a:r>
            <a:r>
              <a:rPr lang="en-US" baseline="-25000" dirty="0" err="1">
                <a:latin typeface="+mj-lt"/>
              </a:rPr>
              <a:t>x</a:t>
            </a:r>
            <a:r>
              <a:rPr lang="en-US" baseline="-25000" dirty="0">
                <a:latin typeface="+mj-lt"/>
              </a:rPr>
              <a:t> </a:t>
            </a:r>
            <a:r>
              <a:rPr lang="en-US" dirty="0">
                <a:latin typeface="+mj-lt"/>
              </a:rPr>
              <a:t>= -236, </a:t>
            </a:r>
            <a:r>
              <a:rPr lang="en-US" dirty="0" err="1">
                <a:latin typeface="+mj-lt"/>
              </a:rPr>
              <a:t>Q’’</a:t>
            </a:r>
            <a:r>
              <a:rPr lang="en-US" baseline="-25000" dirty="0" err="1">
                <a:latin typeface="+mj-lt"/>
              </a:rPr>
              <a:t>y</a:t>
            </a:r>
            <a:r>
              <a:rPr lang="en-US" dirty="0">
                <a:latin typeface="+mj-lt"/>
              </a:rPr>
              <a:t> = 178)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Simulations use 2022 measurements parameters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At low energy, the vacuum chamber impedance is responsible for a near zero horizontal tune shift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Tune spread larger than slope → poor agreement with simulation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Difference between 2021 and 2022 can be attributed to Q’’</a:t>
            </a:r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51C4CEB4-8C50-ACC6-94C4-09B7F08CC8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65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E89820E-8673-109B-5AB3-F5B7E978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Instability prediction at injection energy (with space charge)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254768-C0E8-8141-F791-AB49AE06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6" name="Espace réservé du contenu 15" descr="Une image contenant capture d’écran, ligne, diagramme, Tracé&#10;&#10;Description générée automatiquement">
            <a:extLst>
              <a:ext uri="{FF2B5EF4-FFF2-40B4-BE49-F238E27FC236}">
                <a16:creationId xmlns:a16="http://schemas.microsoft.com/office/drawing/2014/main" id="{2E9D5F05-029F-E8D4-70C2-FBC77C0BD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48" y="1025057"/>
            <a:ext cx="11376025" cy="3113438"/>
          </a:xfrm>
        </p:spPr>
      </p:pic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7102260C-7C2F-B6B6-76AB-719FC6831126}"/>
              </a:ext>
            </a:extLst>
          </p:cNvPr>
          <p:cNvSpPr txBox="1">
            <a:spLocks/>
          </p:cNvSpPr>
          <p:nvPr/>
        </p:nvSpPr>
        <p:spPr>
          <a:xfrm>
            <a:off x="407987" y="4312810"/>
            <a:ext cx="11376024" cy="18582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blue envelope represents the statistical uncertainties of the measured growth rates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 valid impedance model can predict the instability growth rate in various scenarios (once the simulations include the relevant mechanisms: first and second-order chromaticity, synchrotron motion,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measurements and simulations agree well for the different </a:t>
            </a:r>
            <a:r>
              <a:rPr lang="en-US" sz="2000" dirty="0" err="1"/>
              <a:t>Q’</a:t>
            </a:r>
            <a:r>
              <a:rPr lang="en-US" sz="2000" baseline="-25000" dirty="0" err="1"/>
              <a:t>x</a:t>
            </a:r>
            <a:r>
              <a:rPr lang="en-US" sz="2000" dirty="0"/>
              <a:t> and beam intensity regimes</a:t>
            </a:r>
          </a:p>
        </p:txBody>
      </p:sp>
      <p:sp>
        <p:nvSpPr>
          <p:cNvPr id="2" name="Espace réservé de la date 5">
            <a:extLst>
              <a:ext uri="{FF2B5EF4-FFF2-40B4-BE49-F238E27FC236}">
                <a16:creationId xmlns:a16="http://schemas.microsoft.com/office/drawing/2014/main" id="{DD20E812-5355-076E-B483-74A29644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141575-2B68-33DA-619C-F34E44E3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3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857A2C51-38CE-7CDF-702A-D96C36223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" b="96505" l="628" r="97174">
                        <a14:foregroundMark x1="2983" y1="46505" x2="9890" y2="47043"/>
                        <a14:foregroundMark x1="90110" y1="46774" x2="98116" y2="46237"/>
                        <a14:foregroundMark x1="35008" y1="11559" x2="47096" y2="12634"/>
                        <a14:foregroundMark x1="47096" y1="12634" x2="57928" y2="12366"/>
                        <a14:foregroundMark x1="57928" y1="12366" x2="64992" y2="12366"/>
                        <a14:foregroundMark x1="49451" y1="2419" x2="50078" y2="6989"/>
                        <a14:foregroundMark x1="48823" y1="5645" x2="48980" y2="2151"/>
                        <a14:foregroundMark x1="49451" y1="6183" x2="51648" y2="7258"/>
                        <a14:foregroundMark x1="50078" y1="2419" x2="49451" y2="2419"/>
                        <a14:foregroundMark x1="49294" y1="5376" x2="48980" y2="7527"/>
                        <a14:foregroundMark x1="50078" y1="2957" x2="50078" y2="1613"/>
                        <a14:foregroundMark x1="49451" y1="2419" x2="49294" y2="269"/>
                        <a14:foregroundMark x1="48823" y1="1075" x2="48666" y2="1882"/>
                        <a14:foregroundMark x1="50863" y1="7527" x2="51177" y2="5108"/>
                        <a14:foregroundMark x1="50706" y1="5108" x2="51491" y2="6183"/>
                        <a14:foregroundMark x1="1570" y1="73387" x2="10989" y2="72849"/>
                        <a14:foregroundMark x1="10989" y1="72849" x2="20722" y2="73925"/>
                        <a14:foregroundMark x1="20722" y1="73925" x2="30455" y2="73118"/>
                        <a14:foregroundMark x1="30455" y1="73118" x2="35479" y2="73925"/>
                        <a14:foregroundMark x1="65777" y1="73118" x2="76138" y2="73925"/>
                        <a14:foregroundMark x1="12559" y1="28763" x2="19937" y2="19086"/>
                        <a14:foregroundMark x1="16484" y1="20430" x2="32496" y2="30376"/>
                        <a14:foregroundMark x1="32653" y1="28226" x2="21193" y2="34409"/>
                        <a14:foregroundMark x1="21193" y1="34409" x2="628" y2="30108"/>
                        <a14:foregroundMark x1="628" y1="30108" x2="628" y2="30108"/>
                        <a14:foregroundMark x1="17268" y1="19624" x2="28571" y2="8871"/>
                        <a14:foregroundMark x1="28571" y1="8871" x2="29356" y2="9677"/>
                        <a14:foregroundMark x1="26688" y1="8602" x2="18053" y2="7796"/>
                        <a14:foregroundMark x1="18053" y1="7796" x2="8320" y2="17204"/>
                        <a14:foregroundMark x1="8320" y1="17204" x2="4867" y2="5108"/>
                        <a14:foregroundMark x1="4867" y1="5108" x2="5495" y2="3226"/>
                        <a14:foregroundMark x1="2826" y1="35753" x2="29984" y2="35484"/>
                        <a14:foregroundMark x1="29984" y1="35484" x2="38305" y2="26882"/>
                        <a14:foregroundMark x1="67975" y1="23656" x2="94819" y2="24194"/>
                        <a14:foregroundMark x1="94976" y1="32527" x2="82104" y2="32527"/>
                        <a14:foregroundMark x1="82104" y1="32527" x2="86499" y2="21237"/>
                        <a14:foregroundMark x1="86499" y1="21237" x2="76923" y2="20968"/>
                        <a14:foregroundMark x1="76923" y1="20968" x2="71429" y2="26882"/>
                        <a14:foregroundMark x1="80848" y1="36022" x2="70644" y2="37097"/>
                        <a14:foregroundMark x1="70644" y1="37097" x2="59969" y2="29839"/>
                        <a14:foregroundMark x1="59969" y1="29839" x2="56986" y2="16398"/>
                        <a14:foregroundMark x1="74097" y1="22312" x2="90110" y2="9677"/>
                        <a14:foregroundMark x1="90110" y1="9677" x2="95133" y2="18280"/>
                        <a14:foregroundMark x1="5808" y1="88172" x2="25903" y2="94355"/>
                        <a14:foregroundMark x1="25903" y1="94355" x2="26531" y2="94892"/>
                        <a14:foregroundMark x1="37363" y1="94892" x2="22920" y2="83602"/>
                        <a14:foregroundMark x1="22920" y1="83602" x2="8634" y2="83871"/>
                        <a14:foregroundMark x1="64521" y1="91935" x2="91366" y2="89247"/>
                        <a14:foregroundMark x1="91366" y1="89247" x2="93564" y2="89247"/>
                        <a14:foregroundMark x1="97017" y1="81989" x2="72370" y2="84409"/>
                        <a14:foregroundMark x1="72370" y1="84409" x2="71900" y2="84946"/>
                        <a14:backgroundMark x1="53218" y1="95699" x2="53218" y2="95699"/>
                        <a14:backgroundMark x1="53689" y1="94892" x2="53846" y2="95699"/>
                      </a14:backgroundRemoval>
                    </a14:imgEffect>
                  </a14:imgLayer>
                </a14:imgProps>
              </a:ext>
            </a:extLst>
          </a:blip>
          <a:srcRect t="17382"/>
          <a:stretch/>
        </p:blipFill>
        <p:spPr>
          <a:xfrm>
            <a:off x="2434594" y="992205"/>
            <a:ext cx="6067425" cy="2927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"/>
              </p:nvPr>
            </p:nvSpPr>
            <p:spPr>
              <a:xfrm>
                <a:off x="407987" y="4032000"/>
                <a:ext cx="11376025" cy="2249724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Wake field is defined as the </a:t>
                </a:r>
                <a:r>
                  <a:rPr lang="en-US" sz="1800" dirty="0">
                    <a:solidFill>
                      <a:srgbClr val="C00000"/>
                    </a:solidFill>
                  </a:rPr>
                  <a:t>integrated Lorentz 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rgbClr val="C00000"/>
                    </a:solidFill>
                  </a:rPr>
                  <a:t> </a:t>
                </a:r>
                <a:r>
                  <a:rPr lang="en-US" sz="1800" dirty="0"/>
                  <a:t>over an accelerator element:</a:t>
                </a:r>
              </a:p>
              <a:p>
                <a:r>
                  <a:rPr lang="en-US" sz="1800" dirty="0"/>
                  <a:t>For two point-like particles, we have: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FR" sz="18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fr-FR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d>
                          <m:dPr>
                            <m:ctrlPr>
                              <a:rPr lang="fr-FR" sz="18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8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fr-FR" sz="18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8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fr-FR" sz="18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8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fr-FR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8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fr-FR" sz="18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8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18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8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fr-FR" sz="1800" b="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a:rPr lang="fr-FR" sz="18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8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fr-FR" sz="18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fr-FR" sz="18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nary>
                    <m:r>
                      <a:rPr lang="fr-FR" sz="18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fr-FR" sz="18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18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fr-FR" sz="18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18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acc>
                      <m:accPr>
                        <m:chr m:val="⃗"/>
                        <m:ctrlPr>
                          <a:rPr lang="fr-FR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fr-FR" sz="18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18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8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8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8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fr-FR" sz="18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sz="1800" dirty="0"/>
                </a:br>
                <a:br>
                  <a:rPr lang="en-US" sz="1800" dirty="0"/>
                </a:br>
                <a:r>
                  <a:rPr lang="en-US" sz="1800" i="1" dirty="0" err="1"/>
                  <a:t>q</a:t>
                </a:r>
                <a:r>
                  <a:rPr lang="en-US" sz="1800" i="1" baseline="-25000" dirty="0" err="1"/>
                  <a:t>s</a:t>
                </a:r>
                <a:r>
                  <a:rPr lang="en-US" sz="1800" i="1" dirty="0"/>
                  <a:t> </a:t>
                </a:r>
                <a:r>
                  <a:rPr lang="en-US" sz="1800" dirty="0"/>
                  <a:t>and</a:t>
                </a:r>
                <a:r>
                  <a:rPr lang="en-US" sz="1800" i="1" dirty="0"/>
                  <a:t> q</a:t>
                </a:r>
                <a:r>
                  <a:rPr lang="en-US" sz="1800" i="1" baseline="-25000" dirty="0"/>
                  <a:t>t</a:t>
                </a:r>
                <a:r>
                  <a:rPr lang="en-US" sz="1800" i="1" dirty="0"/>
                  <a:t> </a:t>
                </a:r>
                <a:r>
                  <a:rPr lang="en-US" sz="1800" dirty="0"/>
                  <a:t>are respectively the electric charge of the source and test particles.</a:t>
                </a:r>
                <a:br>
                  <a:rPr lang="en-US" sz="1800" dirty="0"/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</m:oMath>
                </a14:m>
                <a:r>
                  <a:rPr lang="en-US" sz="1800" dirty="0"/>
                  <a:t> is the generalized wake function. It can be projected over the longitudinal and transverse directions.</a:t>
                </a: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7" y="4032000"/>
                <a:ext cx="11376025" cy="2249724"/>
              </a:xfrm>
              <a:blipFill>
                <a:blip r:embed="rId6"/>
                <a:stretch>
                  <a:fillRect l="-1286" t="-3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sz="3200" dirty="0"/>
              <a:t>Wake fields and wake function</a:t>
            </a:r>
            <a:r>
              <a:rPr lang="en-US" sz="3200" baseline="30000" dirty="0"/>
              <a:t>[1]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1805308" y="2514027"/>
            <a:ext cx="7424197" cy="1588"/>
          </a:xfrm>
          <a:prstGeom prst="straightConnector1">
            <a:avLst/>
          </a:prstGeom>
          <a:ln w="19050" cap="flat" cmpd="sng" algn="ctr">
            <a:solidFill>
              <a:srgbClr val="004078"/>
            </a:solidFill>
            <a:prstDash val="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6B5BE9DC-D8F3-A7D1-E851-4CEA42A34657}"/>
              </a:ext>
            </a:extLst>
          </p:cNvPr>
          <p:cNvGrpSpPr/>
          <p:nvPr/>
        </p:nvGrpSpPr>
        <p:grpSpPr>
          <a:xfrm>
            <a:off x="4572000" y="728611"/>
            <a:ext cx="1600151" cy="369332"/>
            <a:chOff x="4572000" y="728611"/>
            <a:chExt cx="1600151" cy="369332"/>
          </a:xfrm>
        </p:grpSpPr>
        <p:cxnSp>
          <p:nvCxnSpPr>
            <p:cNvPr id="129" name="Straight Arrow Connector 128"/>
            <p:cNvCxnSpPr>
              <a:cxnSpLocks/>
            </p:cNvCxnSpPr>
            <p:nvPr/>
          </p:nvCxnSpPr>
          <p:spPr>
            <a:xfrm>
              <a:off x="4572000" y="1031302"/>
              <a:ext cx="1600151" cy="1588"/>
            </a:xfrm>
            <a:prstGeom prst="straightConnector1">
              <a:avLst/>
            </a:prstGeom>
            <a:ln w="28575">
              <a:solidFill>
                <a:schemeClr val="tx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5228862" y="728611"/>
              <a:ext cx="304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62626"/>
                  </a:solidFill>
                </a:rPr>
                <a:t>L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31168" y="2206201"/>
            <a:ext cx="1331996" cy="555869"/>
            <a:chOff x="4491600" y="2199053"/>
            <a:chExt cx="1331996" cy="555869"/>
          </a:xfrm>
        </p:grpSpPr>
        <p:sp>
          <p:nvSpPr>
            <p:cNvPr id="131" name="Oval 18 1"/>
            <p:cNvSpPr>
              <a:spLocks noChangeArrowheads="1"/>
            </p:cNvSpPr>
            <p:nvPr/>
          </p:nvSpPr>
          <p:spPr bwMode="auto">
            <a:xfrm>
              <a:off x="5607600" y="2199053"/>
              <a:ext cx="215996" cy="216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8 2"/>
            <p:cNvSpPr>
              <a:spLocks noChangeArrowheads="1"/>
            </p:cNvSpPr>
            <p:nvPr/>
          </p:nvSpPr>
          <p:spPr bwMode="auto">
            <a:xfrm>
              <a:off x="4491600" y="2523053"/>
              <a:ext cx="215999" cy="216000"/>
            </a:xfrm>
            <a:prstGeom prst="ellipse">
              <a:avLst/>
            </a:prstGeom>
            <a:solidFill>
              <a:srgbClr val="FF750D"/>
            </a:solidFill>
            <a:ln>
              <a:solidFill>
                <a:srgbClr val="FF750D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4749907" y="2485680"/>
              <a:ext cx="890266" cy="9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5028495" y="238559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262626"/>
                  </a:solidFill>
                </a:rPr>
                <a:t>z</a:t>
              </a:r>
              <a:endParaRPr lang="en-US" dirty="0">
                <a:solidFill>
                  <a:srgbClr val="262626"/>
                </a:solidFill>
              </a:endParaRPr>
            </a:p>
          </p:txBody>
        </p:sp>
      </p:grpSp>
      <p:sp>
        <p:nvSpPr>
          <p:cNvPr id="161" name="Oval 18 3"/>
          <p:cNvSpPr>
            <a:spLocks noChangeArrowheads="1"/>
          </p:cNvSpPr>
          <p:nvPr/>
        </p:nvSpPr>
        <p:spPr bwMode="auto">
          <a:xfrm>
            <a:off x="8544000" y="1080000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18 4"/>
          <p:cNvSpPr>
            <a:spLocks noChangeArrowheads="1"/>
          </p:cNvSpPr>
          <p:nvPr/>
        </p:nvSpPr>
        <p:spPr bwMode="auto">
          <a:xfrm>
            <a:off x="8544000" y="1512000"/>
            <a:ext cx="216000" cy="216000"/>
          </a:xfrm>
          <a:prstGeom prst="ellipse">
            <a:avLst/>
          </a:prstGeom>
          <a:solidFill>
            <a:srgbClr val="FF750D"/>
          </a:solidFill>
          <a:ln>
            <a:solidFill>
              <a:srgbClr val="FF750D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8946934" y="1022235"/>
            <a:ext cx="19242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</a:t>
            </a:r>
            <a:r>
              <a:rPr lang="en-US" sz="1500" dirty="0" err="1">
                <a:solidFill>
                  <a:schemeClr val="tx2"/>
                </a:solidFill>
              </a:rPr>
              <a:t>q</a:t>
            </a:r>
            <a:r>
              <a:rPr lang="en-US" sz="1500" baseline="-25000" dirty="0" err="1">
                <a:solidFill>
                  <a:schemeClr val="tx2"/>
                </a:solidFill>
              </a:rPr>
              <a:t>s</a:t>
            </a:r>
            <a:r>
              <a:rPr lang="en-US" sz="1500" baseline="-25000" dirty="0">
                <a:solidFill>
                  <a:schemeClr val="tx2"/>
                </a:solidFill>
              </a:rPr>
              <a:t> </a:t>
            </a:r>
            <a:r>
              <a:rPr lang="en-US" sz="1500" dirty="0">
                <a:solidFill>
                  <a:schemeClr val="tx2"/>
                </a:solidFill>
              </a:rPr>
              <a:t>(</a:t>
            </a:r>
            <a:r>
              <a:rPr lang="en-US" sz="1500" dirty="0" err="1">
                <a:solidFill>
                  <a:schemeClr val="tx2"/>
                </a:solidFill>
              </a:rPr>
              <a:t>x</a:t>
            </a:r>
            <a:r>
              <a:rPr lang="en-US" sz="1500" baseline="-25000" dirty="0" err="1">
                <a:solidFill>
                  <a:schemeClr val="tx2"/>
                </a:solidFill>
              </a:rPr>
              <a:t>s</a:t>
            </a:r>
            <a:r>
              <a:rPr lang="en-US" sz="1500" dirty="0">
                <a:solidFill>
                  <a:schemeClr val="tx2"/>
                </a:solidFill>
              </a:rPr>
              <a:t>, </a:t>
            </a:r>
            <a:r>
              <a:rPr lang="en-US" sz="1500" dirty="0" err="1">
                <a:solidFill>
                  <a:schemeClr val="tx2"/>
                </a:solidFill>
              </a:rPr>
              <a:t>y</a:t>
            </a:r>
            <a:r>
              <a:rPr lang="en-US" sz="1500" baseline="-25000" dirty="0" err="1">
                <a:solidFill>
                  <a:schemeClr val="tx2"/>
                </a:solidFill>
              </a:rPr>
              <a:t>s</a:t>
            </a:r>
            <a:r>
              <a:rPr lang="en-US" sz="1500" baseline="-25000" dirty="0">
                <a:solidFill>
                  <a:schemeClr val="tx2"/>
                </a:solidFill>
              </a:rPr>
              <a:t>, </a:t>
            </a:r>
            <a:r>
              <a:rPr lang="en-US" sz="1500" dirty="0">
                <a:solidFill>
                  <a:schemeClr val="tx2"/>
                </a:solidFill>
              </a:rPr>
              <a:t>s</a:t>
            </a:r>
            <a:r>
              <a:rPr lang="en-US" sz="1500" baseline="-25000" dirty="0">
                <a:solidFill>
                  <a:schemeClr val="tx2"/>
                </a:solidFill>
              </a:rPr>
              <a:t>s</a:t>
            </a:r>
            <a:r>
              <a:rPr lang="en-US" sz="15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8946935" y="1458417"/>
            <a:ext cx="15816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Test, q</a:t>
            </a:r>
            <a:r>
              <a:rPr lang="en-US" sz="1500" baseline="-25000" dirty="0">
                <a:solidFill>
                  <a:schemeClr val="tx2"/>
                </a:solidFill>
              </a:rPr>
              <a:t>t </a:t>
            </a:r>
            <a:r>
              <a:rPr lang="en-US" sz="1500" dirty="0">
                <a:solidFill>
                  <a:schemeClr val="tx2"/>
                </a:solidFill>
              </a:rPr>
              <a:t>(</a:t>
            </a:r>
            <a:r>
              <a:rPr lang="en-US" sz="1500" dirty="0" err="1">
                <a:solidFill>
                  <a:schemeClr val="tx2"/>
                </a:solidFill>
              </a:rPr>
              <a:t>x</a:t>
            </a:r>
            <a:r>
              <a:rPr lang="en-US" sz="1500" baseline="-25000" dirty="0" err="1">
                <a:solidFill>
                  <a:schemeClr val="tx2"/>
                </a:solidFill>
              </a:rPr>
              <a:t>t</a:t>
            </a:r>
            <a:r>
              <a:rPr lang="en-US" sz="1500" dirty="0">
                <a:solidFill>
                  <a:schemeClr val="tx2"/>
                </a:solidFill>
              </a:rPr>
              <a:t>, </a:t>
            </a:r>
            <a:r>
              <a:rPr lang="en-US" sz="1500" dirty="0" err="1">
                <a:solidFill>
                  <a:schemeClr val="tx2"/>
                </a:solidFill>
              </a:rPr>
              <a:t>y</a:t>
            </a:r>
            <a:r>
              <a:rPr lang="en-US" sz="1500" baseline="-25000" dirty="0" err="1">
                <a:solidFill>
                  <a:schemeClr val="tx2"/>
                </a:solidFill>
              </a:rPr>
              <a:t>t</a:t>
            </a:r>
            <a:r>
              <a:rPr lang="en-US" sz="1500" baseline="-25000" dirty="0">
                <a:solidFill>
                  <a:schemeClr val="tx2"/>
                </a:solidFill>
              </a:rPr>
              <a:t>, </a:t>
            </a:r>
            <a:r>
              <a:rPr lang="en-US" sz="1500" dirty="0" err="1">
                <a:solidFill>
                  <a:schemeClr val="tx2"/>
                </a:solidFill>
              </a:rPr>
              <a:t>s</a:t>
            </a:r>
            <a:r>
              <a:rPr lang="en-US" sz="1500" baseline="-25000" dirty="0" err="1">
                <a:solidFill>
                  <a:schemeClr val="tx2"/>
                </a:solidFill>
              </a:rPr>
              <a:t>t</a:t>
            </a:r>
            <a:r>
              <a:rPr lang="en-US" sz="15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DF0838-9313-2B60-A165-F6C3C2DE07CA}"/>
              </a:ext>
            </a:extLst>
          </p:cNvPr>
          <p:cNvSpPr txBox="1"/>
          <p:nvPr/>
        </p:nvSpPr>
        <p:spPr>
          <a:xfrm>
            <a:off x="-46424" y="6069561"/>
            <a:ext cx="725842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 [1] </a:t>
            </a:r>
            <a:r>
              <a:rPr lang="fr-FR" sz="1600" dirty="0" err="1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Wakefields</a:t>
            </a:r>
            <a:r>
              <a:rPr lang="fr-FR" sz="1600" dirty="0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 and </a:t>
            </a:r>
            <a:r>
              <a:rPr lang="fr-FR" sz="1600" dirty="0" err="1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Impedances</a:t>
            </a:r>
            <a:r>
              <a:rPr lang="fr-FR" sz="1600" dirty="0">
                <a:latin typeface="Courier New" panose="02070309020205020404" pitchFamily="49" charset="0"/>
                <a:cs typeface="Courier New" panose="02070309020205020404" pitchFamily="49" charset="0"/>
                <a:hlinkClick r:id="rId7"/>
              </a:rPr>
              <a:t>, CAS 2022, K. Li</a:t>
            </a:r>
            <a:endParaRPr lang="fr-FR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025CA10-775C-2D80-86E7-C80B183BAF8F}"/>
              </a:ext>
            </a:extLst>
          </p:cNvPr>
          <p:cNvGrpSpPr/>
          <p:nvPr/>
        </p:nvGrpSpPr>
        <p:grpSpPr>
          <a:xfrm>
            <a:off x="3114807" y="1817627"/>
            <a:ext cx="410470" cy="459949"/>
            <a:chOff x="989790" y="1732914"/>
            <a:chExt cx="410470" cy="459949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A06BE2DA-2CF5-09D9-87A7-678C2ACBBCCD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48D14E36-17E7-8B6E-C753-616CA307FF65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77226DC-9CB0-6421-93CF-860CD620C35A}"/>
              </a:ext>
            </a:extLst>
          </p:cNvPr>
          <p:cNvGrpSpPr/>
          <p:nvPr/>
        </p:nvGrpSpPr>
        <p:grpSpPr>
          <a:xfrm>
            <a:off x="3536095" y="1814212"/>
            <a:ext cx="410470" cy="459949"/>
            <a:chOff x="989790" y="1732914"/>
            <a:chExt cx="410470" cy="459949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838AC8E0-BF4E-E6FE-2FA7-8417158CD91D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4CBA0C02-D824-C323-D027-E0EBE80A6C62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241F824-76F5-EC28-9D41-AA92C7708307}"/>
              </a:ext>
            </a:extLst>
          </p:cNvPr>
          <p:cNvGrpSpPr/>
          <p:nvPr/>
        </p:nvGrpSpPr>
        <p:grpSpPr>
          <a:xfrm>
            <a:off x="3960291" y="1811042"/>
            <a:ext cx="410470" cy="459949"/>
            <a:chOff x="989790" y="1732914"/>
            <a:chExt cx="410470" cy="459949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1C8DF8F6-D92F-7ECE-03F5-4F322CE4073E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294F565E-59C3-F921-8816-051259836616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3261683-E663-DB74-853B-F3E5D8D3C667}"/>
              </a:ext>
            </a:extLst>
          </p:cNvPr>
          <p:cNvGrpSpPr/>
          <p:nvPr/>
        </p:nvGrpSpPr>
        <p:grpSpPr>
          <a:xfrm rot="20886870">
            <a:off x="4369406" y="1838554"/>
            <a:ext cx="569750" cy="459949"/>
            <a:chOff x="989790" y="1732914"/>
            <a:chExt cx="410470" cy="459949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02818C7A-8EF7-CCB9-5404-C1EB7231B460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62329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B8B38074-F5D4-6020-98EF-D06304C6949B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4034897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Arc 43">
            <a:extLst>
              <a:ext uri="{FF2B5EF4-FFF2-40B4-BE49-F238E27FC236}">
                <a16:creationId xmlns:a16="http://schemas.microsoft.com/office/drawing/2014/main" id="{AAC54E90-D789-FC5A-6F3E-73E1C2651010}"/>
              </a:ext>
            </a:extLst>
          </p:cNvPr>
          <p:cNvSpPr/>
          <p:nvPr/>
        </p:nvSpPr>
        <p:spPr>
          <a:xfrm rot="15428803" flipV="1">
            <a:off x="4407104" y="2166180"/>
            <a:ext cx="1116449" cy="398880"/>
          </a:xfrm>
          <a:prstGeom prst="arc">
            <a:avLst>
              <a:gd name="adj1" fmla="val 13334945"/>
              <a:gd name="adj2" fmla="val 2131247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07B18DEA-C885-32D7-D568-8F2B49FC93FD}"/>
              </a:ext>
            </a:extLst>
          </p:cNvPr>
          <p:cNvSpPr/>
          <p:nvPr/>
        </p:nvSpPr>
        <p:spPr>
          <a:xfrm rot="15428803" flipV="1">
            <a:off x="4362422" y="2164048"/>
            <a:ext cx="1515140" cy="388335"/>
          </a:xfrm>
          <a:prstGeom prst="arc">
            <a:avLst>
              <a:gd name="adj1" fmla="val 13450553"/>
              <a:gd name="adj2" fmla="val 2131247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B844BD37-5FB6-DB62-121C-B8929E02725A}"/>
              </a:ext>
            </a:extLst>
          </p:cNvPr>
          <p:cNvSpPr/>
          <p:nvPr/>
        </p:nvSpPr>
        <p:spPr>
          <a:xfrm rot="15428803" flipV="1">
            <a:off x="4346549" y="2027990"/>
            <a:ext cx="1814627" cy="509274"/>
          </a:xfrm>
          <a:prstGeom prst="arc">
            <a:avLst>
              <a:gd name="adj1" fmla="val 13187989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9142BD72-DFA6-097C-362B-B3C688E40362}"/>
              </a:ext>
            </a:extLst>
          </p:cNvPr>
          <p:cNvSpPr/>
          <p:nvPr/>
        </p:nvSpPr>
        <p:spPr>
          <a:xfrm rot="15428803" flipV="1">
            <a:off x="4341629" y="2075253"/>
            <a:ext cx="2269311" cy="491308"/>
          </a:xfrm>
          <a:prstGeom prst="arc">
            <a:avLst>
              <a:gd name="adj1" fmla="val 13410876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A1638F08-065D-7C55-5B19-F1EF5E75BCE0}"/>
              </a:ext>
            </a:extLst>
          </p:cNvPr>
          <p:cNvSpPr/>
          <p:nvPr/>
        </p:nvSpPr>
        <p:spPr>
          <a:xfrm rot="15428803" flipV="1">
            <a:off x="4615933" y="1853090"/>
            <a:ext cx="1986197" cy="562316"/>
          </a:xfrm>
          <a:prstGeom prst="arc">
            <a:avLst>
              <a:gd name="adj1" fmla="val 12598318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328897ED-972C-CFBF-CAEF-75E3046D482E}"/>
              </a:ext>
            </a:extLst>
          </p:cNvPr>
          <p:cNvSpPr/>
          <p:nvPr/>
        </p:nvSpPr>
        <p:spPr>
          <a:xfrm rot="15855617" flipV="1">
            <a:off x="5269383" y="2053465"/>
            <a:ext cx="1448375" cy="213378"/>
          </a:xfrm>
          <a:prstGeom prst="arc">
            <a:avLst>
              <a:gd name="adj1" fmla="val 11602120"/>
              <a:gd name="adj2" fmla="val 20325148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1BA9728A-5F9B-25C6-8CB7-3569386D419A}"/>
              </a:ext>
            </a:extLst>
          </p:cNvPr>
          <p:cNvGrpSpPr/>
          <p:nvPr/>
        </p:nvGrpSpPr>
        <p:grpSpPr>
          <a:xfrm flipV="1">
            <a:off x="3144869" y="2716837"/>
            <a:ext cx="410470" cy="459949"/>
            <a:chOff x="989790" y="1732914"/>
            <a:chExt cx="410470" cy="459949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529F38CC-5906-0A4E-F7C6-5922EE7DD62F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895DEC5F-9B31-0E42-6ADE-EF2D930B9DC4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55906DCA-235B-49D0-4C8C-B11E479AB29A}"/>
              </a:ext>
            </a:extLst>
          </p:cNvPr>
          <p:cNvGrpSpPr/>
          <p:nvPr/>
        </p:nvGrpSpPr>
        <p:grpSpPr>
          <a:xfrm flipV="1">
            <a:off x="3566157" y="2713422"/>
            <a:ext cx="410470" cy="459949"/>
            <a:chOff x="989790" y="1732914"/>
            <a:chExt cx="410470" cy="459949"/>
          </a:xfrm>
        </p:grpSpPr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434AB7C3-D444-03F3-CA1B-D2811BFDEE26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AFC7784A-3E2B-8370-C412-51C84B911A5A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AC39A99-69AF-F613-16B0-84E819D6EE93}"/>
              </a:ext>
            </a:extLst>
          </p:cNvPr>
          <p:cNvGrpSpPr/>
          <p:nvPr/>
        </p:nvGrpSpPr>
        <p:grpSpPr>
          <a:xfrm flipV="1">
            <a:off x="3990353" y="2710252"/>
            <a:ext cx="410470" cy="459949"/>
            <a:chOff x="989790" y="1732914"/>
            <a:chExt cx="410470" cy="459949"/>
          </a:xfrm>
        </p:grpSpPr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2A42959D-9FB2-182B-78E9-27990AD2F315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D362944D-E4D3-3E95-9467-1461B84D6E62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3815C30D-82E4-DDD2-28FB-4039284DE93D}"/>
              </a:ext>
            </a:extLst>
          </p:cNvPr>
          <p:cNvGrpSpPr/>
          <p:nvPr/>
        </p:nvGrpSpPr>
        <p:grpSpPr>
          <a:xfrm rot="713130" flipV="1">
            <a:off x="4399468" y="2737764"/>
            <a:ext cx="569750" cy="459949"/>
            <a:chOff x="989790" y="1732914"/>
            <a:chExt cx="410470" cy="459949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6E74F00B-A427-144F-C7A5-912354844621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62329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A2B20CDE-73B5-F34A-8512-6AAF08C0FED7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4034897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3" name="Arc 62">
            <a:extLst>
              <a:ext uri="{FF2B5EF4-FFF2-40B4-BE49-F238E27FC236}">
                <a16:creationId xmlns:a16="http://schemas.microsoft.com/office/drawing/2014/main" id="{4EFACA67-1B8F-38CC-9A9C-DE6ABE67220B}"/>
              </a:ext>
            </a:extLst>
          </p:cNvPr>
          <p:cNvSpPr/>
          <p:nvPr/>
        </p:nvSpPr>
        <p:spPr>
          <a:xfrm rot="6171197">
            <a:off x="4409436" y="2476645"/>
            <a:ext cx="1116449" cy="398880"/>
          </a:xfrm>
          <a:prstGeom prst="arc">
            <a:avLst>
              <a:gd name="adj1" fmla="val 13334945"/>
              <a:gd name="adj2" fmla="val 2131247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5498EC16-8846-84AE-C7DE-4B3C30E4EFB3}"/>
              </a:ext>
            </a:extLst>
          </p:cNvPr>
          <p:cNvSpPr/>
          <p:nvPr/>
        </p:nvSpPr>
        <p:spPr>
          <a:xfrm rot="6171197">
            <a:off x="4360139" y="2466044"/>
            <a:ext cx="1515140" cy="388335"/>
          </a:xfrm>
          <a:prstGeom prst="arc">
            <a:avLst>
              <a:gd name="adj1" fmla="val 13450553"/>
              <a:gd name="adj2" fmla="val 2131247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510A798D-974C-56F7-2755-11960C47801C}"/>
              </a:ext>
            </a:extLst>
          </p:cNvPr>
          <p:cNvSpPr/>
          <p:nvPr/>
        </p:nvSpPr>
        <p:spPr>
          <a:xfrm rot="6171197">
            <a:off x="4346829" y="2493493"/>
            <a:ext cx="1814627" cy="509274"/>
          </a:xfrm>
          <a:prstGeom prst="arc">
            <a:avLst>
              <a:gd name="adj1" fmla="val 13187989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Arc 70">
            <a:extLst>
              <a:ext uri="{FF2B5EF4-FFF2-40B4-BE49-F238E27FC236}">
                <a16:creationId xmlns:a16="http://schemas.microsoft.com/office/drawing/2014/main" id="{7A44FC26-D7BC-AC43-768C-E4AE476E65C3}"/>
              </a:ext>
            </a:extLst>
          </p:cNvPr>
          <p:cNvSpPr/>
          <p:nvPr/>
        </p:nvSpPr>
        <p:spPr>
          <a:xfrm rot="6171197">
            <a:off x="4339407" y="2456537"/>
            <a:ext cx="2269311" cy="491308"/>
          </a:xfrm>
          <a:prstGeom prst="arc">
            <a:avLst>
              <a:gd name="adj1" fmla="val 13410876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Arc 71">
            <a:extLst>
              <a:ext uri="{FF2B5EF4-FFF2-40B4-BE49-F238E27FC236}">
                <a16:creationId xmlns:a16="http://schemas.microsoft.com/office/drawing/2014/main" id="{D51A5C0A-2BE7-10A2-B3AE-3007EB8D27FA}"/>
              </a:ext>
            </a:extLst>
          </p:cNvPr>
          <p:cNvSpPr/>
          <p:nvPr/>
        </p:nvSpPr>
        <p:spPr>
          <a:xfrm rot="6171197">
            <a:off x="4613454" y="2593074"/>
            <a:ext cx="1986197" cy="562316"/>
          </a:xfrm>
          <a:prstGeom prst="arc">
            <a:avLst>
              <a:gd name="adj1" fmla="val 12598318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7D1E3CAD-4625-AF51-4D03-25E949B85311}"/>
              </a:ext>
            </a:extLst>
          </p:cNvPr>
          <p:cNvSpPr/>
          <p:nvPr/>
        </p:nvSpPr>
        <p:spPr>
          <a:xfrm rot="5744383">
            <a:off x="5269382" y="2766123"/>
            <a:ext cx="1448375" cy="213378"/>
          </a:xfrm>
          <a:prstGeom prst="arc">
            <a:avLst>
              <a:gd name="adj1" fmla="val 11602120"/>
              <a:gd name="adj2" fmla="val 20325148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163">
            <a:extLst>
              <a:ext uri="{FF2B5EF4-FFF2-40B4-BE49-F238E27FC236}">
                <a16:creationId xmlns:a16="http://schemas.microsoft.com/office/drawing/2014/main" id="{873D7339-F83B-945E-872E-630512374586}"/>
              </a:ext>
            </a:extLst>
          </p:cNvPr>
          <p:cNvSpPr txBox="1"/>
          <p:nvPr/>
        </p:nvSpPr>
        <p:spPr>
          <a:xfrm>
            <a:off x="10714130" y="1486774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z = s</a:t>
            </a:r>
            <a:r>
              <a:rPr lang="en-US" sz="1500" baseline="-25000" dirty="0">
                <a:solidFill>
                  <a:schemeClr val="tx2"/>
                </a:solidFill>
              </a:rPr>
              <a:t>s</a:t>
            </a:r>
            <a:r>
              <a:rPr lang="en-US" sz="1500" dirty="0">
                <a:solidFill>
                  <a:schemeClr val="tx2"/>
                </a:solidFill>
              </a:rPr>
              <a:t> – </a:t>
            </a:r>
            <a:r>
              <a:rPr lang="en-US" sz="1500" dirty="0" err="1">
                <a:solidFill>
                  <a:schemeClr val="tx2"/>
                </a:solidFill>
              </a:rPr>
              <a:t>s</a:t>
            </a:r>
            <a:r>
              <a:rPr lang="en-US" sz="1500" baseline="-25000" dirty="0" err="1">
                <a:solidFill>
                  <a:schemeClr val="tx2"/>
                </a:solidFill>
              </a:rPr>
              <a:t>t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D96FB3A1-9BF4-9B8D-E20F-D52F4B6030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49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38659 0.00625 " pathEditMode="relative" rAng="0" ptsTypes="AA">
                                      <p:cBhvr>
                                        <p:cTn id="6" dur="3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2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62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72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82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91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9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2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62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72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82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91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9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63" grpId="0" animBg="1"/>
      <p:bldP spid="64" grpId="0" animBg="1"/>
      <p:bldP spid="69" grpId="0" animBg="1"/>
      <p:bldP spid="71" grpId="0" animBg="1"/>
      <p:bldP spid="72" grpId="0" animBg="1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857A2C51-38CE-7CDF-702A-D96C36223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" b="96505" l="628" r="97174">
                        <a14:foregroundMark x1="2983" y1="46505" x2="9890" y2="47043"/>
                        <a14:foregroundMark x1="90110" y1="46774" x2="98116" y2="46237"/>
                        <a14:foregroundMark x1="35008" y1="11559" x2="47096" y2="12634"/>
                        <a14:foregroundMark x1="47096" y1="12634" x2="57928" y2="12366"/>
                        <a14:foregroundMark x1="57928" y1="12366" x2="64992" y2="12366"/>
                        <a14:foregroundMark x1="49451" y1="2419" x2="50078" y2="6989"/>
                        <a14:foregroundMark x1="48823" y1="5645" x2="48980" y2="2151"/>
                        <a14:foregroundMark x1="49451" y1="6183" x2="51648" y2="7258"/>
                        <a14:foregroundMark x1="50078" y1="2419" x2="49451" y2="2419"/>
                        <a14:foregroundMark x1="49294" y1="5376" x2="48980" y2="7527"/>
                        <a14:foregroundMark x1="50078" y1="2957" x2="50078" y2="1613"/>
                        <a14:foregroundMark x1="49451" y1="2419" x2="49294" y2="269"/>
                        <a14:foregroundMark x1="48823" y1="1075" x2="48666" y2="1882"/>
                        <a14:foregroundMark x1="50863" y1="7527" x2="51177" y2="5108"/>
                        <a14:foregroundMark x1="50706" y1="5108" x2="51491" y2="6183"/>
                        <a14:foregroundMark x1="1570" y1="73387" x2="10989" y2="72849"/>
                        <a14:foregroundMark x1="10989" y1="72849" x2="20722" y2="73925"/>
                        <a14:foregroundMark x1="20722" y1="73925" x2="30455" y2="73118"/>
                        <a14:foregroundMark x1="30455" y1="73118" x2="35479" y2="73925"/>
                        <a14:foregroundMark x1="65777" y1="73118" x2="76138" y2="73925"/>
                        <a14:foregroundMark x1="12559" y1="28763" x2="19937" y2="19086"/>
                        <a14:foregroundMark x1="16484" y1="20430" x2="32496" y2="30376"/>
                        <a14:foregroundMark x1="32653" y1="28226" x2="21193" y2="34409"/>
                        <a14:foregroundMark x1="21193" y1="34409" x2="628" y2="30108"/>
                        <a14:foregroundMark x1="628" y1="30108" x2="628" y2="30108"/>
                        <a14:foregroundMark x1="17268" y1="19624" x2="28571" y2="8871"/>
                        <a14:foregroundMark x1="28571" y1="8871" x2="29356" y2="9677"/>
                        <a14:foregroundMark x1="26688" y1="8602" x2="18053" y2="7796"/>
                        <a14:foregroundMark x1="18053" y1="7796" x2="8320" y2="17204"/>
                        <a14:foregroundMark x1="8320" y1="17204" x2="4867" y2="5108"/>
                        <a14:foregroundMark x1="4867" y1="5108" x2="5495" y2="3226"/>
                        <a14:foregroundMark x1="2826" y1="35753" x2="29984" y2="35484"/>
                        <a14:foregroundMark x1="29984" y1="35484" x2="38305" y2="26882"/>
                        <a14:foregroundMark x1="67975" y1="23656" x2="94819" y2="24194"/>
                        <a14:foregroundMark x1="94976" y1="32527" x2="82104" y2="32527"/>
                        <a14:foregroundMark x1="82104" y1="32527" x2="86499" y2="21237"/>
                        <a14:foregroundMark x1="86499" y1="21237" x2="76923" y2="20968"/>
                        <a14:foregroundMark x1="76923" y1="20968" x2="71429" y2="26882"/>
                        <a14:foregroundMark x1="80848" y1="36022" x2="70644" y2="37097"/>
                        <a14:foregroundMark x1="70644" y1="37097" x2="59969" y2="29839"/>
                        <a14:foregroundMark x1="59969" y1="29839" x2="56986" y2="16398"/>
                        <a14:foregroundMark x1="74097" y1="22312" x2="90110" y2="9677"/>
                        <a14:foregroundMark x1="90110" y1="9677" x2="95133" y2="18280"/>
                        <a14:foregroundMark x1="5808" y1="88172" x2="25903" y2="94355"/>
                        <a14:foregroundMark x1="25903" y1="94355" x2="26531" y2="94892"/>
                        <a14:foregroundMark x1="37363" y1="94892" x2="22920" y2="83602"/>
                        <a14:foregroundMark x1="22920" y1="83602" x2="8634" y2="83871"/>
                        <a14:foregroundMark x1="64521" y1="91935" x2="91366" y2="89247"/>
                        <a14:foregroundMark x1="91366" y1="89247" x2="93564" y2="89247"/>
                        <a14:foregroundMark x1="97017" y1="81989" x2="72370" y2="84409"/>
                        <a14:foregroundMark x1="72370" y1="84409" x2="71900" y2="84946"/>
                        <a14:backgroundMark x1="53218" y1="95699" x2="53218" y2="95699"/>
                        <a14:backgroundMark x1="53689" y1="94892" x2="53846" y2="95699"/>
                      </a14:backgroundRemoval>
                    </a14:imgEffect>
                  </a14:imgLayer>
                </a14:imgProps>
              </a:ext>
            </a:extLst>
          </a:blip>
          <a:srcRect t="17382"/>
          <a:stretch/>
        </p:blipFill>
        <p:spPr>
          <a:xfrm>
            <a:off x="2434594" y="992205"/>
            <a:ext cx="6067425" cy="2927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sz="3400" dirty="0"/>
              <a:t>Taylor expansion of the wake function</a:t>
            </a:r>
            <a:endParaRPr lang="en-US" sz="3400" baseline="30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Sébastien Joly | PS Impedance Model and Related Beam Stability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1805308" y="2514027"/>
            <a:ext cx="7424197" cy="1588"/>
          </a:xfrm>
          <a:prstGeom prst="straightConnector1">
            <a:avLst/>
          </a:prstGeom>
          <a:ln w="19050" cap="flat" cmpd="sng" algn="ctr">
            <a:solidFill>
              <a:srgbClr val="004078"/>
            </a:solidFill>
            <a:prstDash val="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6B5BE9DC-D8F3-A7D1-E851-4CEA42A34657}"/>
              </a:ext>
            </a:extLst>
          </p:cNvPr>
          <p:cNvGrpSpPr/>
          <p:nvPr/>
        </p:nvGrpSpPr>
        <p:grpSpPr>
          <a:xfrm>
            <a:off x="4572000" y="728611"/>
            <a:ext cx="1600151" cy="369332"/>
            <a:chOff x="4572000" y="728611"/>
            <a:chExt cx="1600151" cy="369332"/>
          </a:xfrm>
        </p:grpSpPr>
        <p:cxnSp>
          <p:nvCxnSpPr>
            <p:cNvPr id="129" name="Straight Arrow Connector 128"/>
            <p:cNvCxnSpPr>
              <a:cxnSpLocks/>
            </p:cNvCxnSpPr>
            <p:nvPr/>
          </p:nvCxnSpPr>
          <p:spPr>
            <a:xfrm>
              <a:off x="4572000" y="1031302"/>
              <a:ext cx="1600151" cy="1588"/>
            </a:xfrm>
            <a:prstGeom prst="straightConnector1">
              <a:avLst/>
            </a:prstGeom>
            <a:ln w="28575">
              <a:solidFill>
                <a:schemeClr val="tx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5228862" y="728611"/>
              <a:ext cx="304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62626"/>
                  </a:solidFill>
                </a:rPr>
                <a:t>L</a:t>
              </a:r>
            </a:p>
          </p:txBody>
        </p:sp>
      </p:grpSp>
      <p:sp>
        <p:nvSpPr>
          <p:cNvPr id="161" name="Oval 18 3"/>
          <p:cNvSpPr>
            <a:spLocks noChangeArrowheads="1"/>
          </p:cNvSpPr>
          <p:nvPr/>
        </p:nvSpPr>
        <p:spPr bwMode="auto">
          <a:xfrm>
            <a:off x="8544000" y="1080000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18 4"/>
          <p:cNvSpPr>
            <a:spLocks noChangeArrowheads="1"/>
          </p:cNvSpPr>
          <p:nvPr/>
        </p:nvSpPr>
        <p:spPr bwMode="auto">
          <a:xfrm>
            <a:off x="8544000" y="1512000"/>
            <a:ext cx="216000" cy="216000"/>
          </a:xfrm>
          <a:prstGeom prst="ellipse">
            <a:avLst/>
          </a:prstGeom>
          <a:solidFill>
            <a:srgbClr val="FF750D"/>
          </a:solidFill>
          <a:ln>
            <a:solidFill>
              <a:srgbClr val="FF750D"/>
            </a:solidFill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025CA10-775C-2D80-86E7-C80B183BAF8F}"/>
              </a:ext>
            </a:extLst>
          </p:cNvPr>
          <p:cNvGrpSpPr/>
          <p:nvPr/>
        </p:nvGrpSpPr>
        <p:grpSpPr>
          <a:xfrm>
            <a:off x="3114807" y="1817627"/>
            <a:ext cx="410470" cy="459949"/>
            <a:chOff x="989790" y="1732914"/>
            <a:chExt cx="410470" cy="459949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A06BE2DA-2CF5-09D9-87A7-678C2ACBBCCD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48D14E36-17E7-8B6E-C753-616CA307FF65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77226DC-9CB0-6421-93CF-860CD620C35A}"/>
              </a:ext>
            </a:extLst>
          </p:cNvPr>
          <p:cNvGrpSpPr/>
          <p:nvPr/>
        </p:nvGrpSpPr>
        <p:grpSpPr>
          <a:xfrm>
            <a:off x="3536095" y="1814212"/>
            <a:ext cx="410470" cy="459949"/>
            <a:chOff x="989790" y="1732914"/>
            <a:chExt cx="410470" cy="459949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838AC8E0-BF4E-E6FE-2FA7-8417158CD91D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4CBA0C02-D824-C323-D027-E0EBE80A6C62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241F824-76F5-EC28-9D41-AA92C7708307}"/>
              </a:ext>
            </a:extLst>
          </p:cNvPr>
          <p:cNvGrpSpPr/>
          <p:nvPr/>
        </p:nvGrpSpPr>
        <p:grpSpPr>
          <a:xfrm>
            <a:off x="3960291" y="1811042"/>
            <a:ext cx="410470" cy="459949"/>
            <a:chOff x="989790" y="1732914"/>
            <a:chExt cx="410470" cy="459949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1C8DF8F6-D92F-7ECE-03F5-4F322CE4073E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294F565E-59C3-F921-8816-051259836616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3261683-E663-DB74-853B-F3E5D8D3C667}"/>
              </a:ext>
            </a:extLst>
          </p:cNvPr>
          <p:cNvGrpSpPr/>
          <p:nvPr/>
        </p:nvGrpSpPr>
        <p:grpSpPr>
          <a:xfrm rot="20886870">
            <a:off x="4369406" y="1838554"/>
            <a:ext cx="569750" cy="459949"/>
            <a:chOff x="989790" y="1732914"/>
            <a:chExt cx="410470" cy="459949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02818C7A-8EF7-CCB9-5404-C1EB7231B460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62329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B8B38074-F5D4-6020-98EF-D06304C6949B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4034897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Arc 43">
            <a:extLst>
              <a:ext uri="{FF2B5EF4-FFF2-40B4-BE49-F238E27FC236}">
                <a16:creationId xmlns:a16="http://schemas.microsoft.com/office/drawing/2014/main" id="{AAC54E90-D789-FC5A-6F3E-73E1C2651010}"/>
              </a:ext>
            </a:extLst>
          </p:cNvPr>
          <p:cNvSpPr/>
          <p:nvPr/>
        </p:nvSpPr>
        <p:spPr>
          <a:xfrm rot="15428803" flipV="1">
            <a:off x="4407104" y="2166180"/>
            <a:ext cx="1116449" cy="398880"/>
          </a:xfrm>
          <a:prstGeom prst="arc">
            <a:avLst>
              <a:gd name="adj1" fmla="val 13334945"/>
              <a:gd name="adj2" fmla="val 2131247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07B18DEA-C885-32D7-D568-8F2B49FC93FD}"/>
              </a:ext>
            </a:extLst>
          </p:cNvPr>
          <p:cNvSpPr/>
          <p:nvPr/>
        </p:nvSpPr>
        <p:spPr>
          <a:xfrm rot="15428803" flipV="1">
            <a:off x="4362422" y="2164048"/>
            <a:ext cx="1515140" cy="388335"/>
          </a:xfrm>
          <a:prstGeom prst="arc">
            <a:avLst>
              <a:gd name="adj1" fmla="val 13450553"/>
              <a:gd name="adj2" fmla="val 2131247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B844BD37-5FB6-DB62-121C-B8929E02725A}"/>
              </a:ext>
            </a:extLst>
          </p:cNvPr>
          <p:cNvSpPr/>
          <p:nvPr/>
        </p:nvSpPr>
        <p:spPr>
          <a:xfrm rot="15428803" flipV="1">
            <a:off x="4346549" y="2027990"/>
            <a:ext cx="1814627" cy="509274"/>
          </a:xfrm>
          <a:prstGeom prst="arc">
            <a:avLst>
              <a:gd name="adj1" fmla="val 13187989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9142BD72-DFA6-097C-362B-B3C688E40362}"/>
              </a:ext>
            </a:extLst>
          </p:cNvPr>
          <p:cNvSpPr/>
          <p:nvPr/>
        </p:nvSpPr>
        <p:spPr>
          <a:xfrm rot="15428803" flipV="1">
            <a:off x="4341629" y="2075253"/>
            <a:ext cx="2269311" cy="491308"/>
          </a:xfrm>
          <a:prstGeom prst="arc">
            <a:avLst>
              <a:gd name="adj1" fmla="val 13410876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A1638F08-065D-7C55-5B19-F1EF5E75BCE0}"/>
              </a:ext>
            </a:extLst>
          </p:cNvPr>
          <p:cNvSpPr/>
          <p:nvPr/>
        </p:nvSpPr>
        <p:spPr>
          <a:xfrm rot="15428803" flipV="1">
            <a:off x="4615933" y="1853090"/>
            <a:ext cx="1986197" cy="562316"/>
          </a:xfrm>
          <a:prstGeom prst="arc">
            <a:avLst>
              <a:gd name="adj1" fmla="val 12598318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328897ED-972C-CFBF-CAEF-75E3046D482E}"/>
              </a:ext>
            </a:extLst>
          </p:cNvPr>
          <p:cNvSpPr/>
          <p:nvPr/>
        </p:nvSpPr>
        <p:spPr>
          <a:xfrm rot="15855617" flipV="1">
            <a:off x="5269383" y="2053465"/>
            <a:ext cx="1448375" cy="213378"/>
          </a:xfrm>
          <a:prstGeom prst="arc">
            <a:avLst>
              <a:gd name="adj1" fmla="val 11602120"/>
              <a:gd name="adj2" fmla="val 20325148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1BA9728A-5F9B-25C6-8CB7-3569386D419A}"/>
              </a:ext>
            </a:extLst>
          </p:cNvPr>
          <p:cNvGrpSpPr/>
          <p:nvPr/>
        </p:nvGrpSpPr>
        <p:grpSpPr>
          <a:xfrm flipV="1">
            <a:off x="3144869" y="2716837"/>
            <a:ext cx="410470" cy="459949"/>
            <a:chOff x="989790" y="1732914"/>
            <a:chExt cx="410470" cy="459949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529F38CC-5906-0A4E-F7C6-5922EE7DD62F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895DEC5F-9B31-0E42-6ADE-EF2D930B9DC4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55906DCA-235B-49D0-4C8C-B11E479AB29A}"/>
              </a:ext>
            </a:extLst>
          </p:cNvPr>
          <p:cNvGrpSpPr/>
          <p:nvPr/>
        </p:nvGrpSpPr>
        <p:grpSpPr>
          <a:xfrm flipV="1">
            <a:off x="3566157" y="2713422"/>
            <a:ext cx="410470" cy="459949"/>
            <a:chOff x="989790" y="1732914"/>
            <a:chExt cx="410470" cy="459949"/>
          </a:xfrm>
        </p:grpSpPr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434AB7C3-D444-03F3-CA1B-D2811BFDEE26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AFC7784A-3E2B-8370-C412-51C84B911A5A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AC39A99-69AF-F613-16B0-84E819D6EE93}"/>
              </a:ext>
            </a:extLst>
          </p:cNvPr>
          <p:cNvGrpSpPr/>
          <p:nvPr/>
        </p:nvGrpSpPr>
        <p:grpSpPr>
          <a:xfrm flipV="1">
            <a:off x="3990353" y="2710252"/>
            <a:ext cx="410470" cy="459949"/>
            <a:chOff x="989790" y="1732914"/>
            <a:chExt cx="410470" cy="459949"/>
          </a:xfrm>
        </p:grpSpPr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2A42959D-9FB2-182B-78E9-27990AD2F315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2120186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D362944D-E4D3-3E95-9467-1461B84D6E62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6247294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3815C30D-82E4-DDD2-28FB-4039284DE93D}"/>
              </a:ext>
            </a:extLst>
          </p:cNvPr>
          <p:cNvGrpSpPr/>
          <p:nvPr/>
        </p:nvGrpSpPr>
        <p:grpSpPr>
          <a:xfrm rot="713130" flipV="1">
            <a:off x="4399468" y="2737764"/>
            <a:ext cx="569750" cy="459949"/>
            <a:chOff x="989790" y="1732914"/>
            <a:chExt cx="410470" cy="459949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6E74F00B-A427-144F-C7A5-912354844621}"/>
                </a:ext>
              </a:extLst>
            </p:cNvPr>
            <p:cNvSpPr/>
            <p:nvPr/>
          </p:nvSpPr>
          <p:spPr>
            <a:xfrm rot="10800000">
              <a:off x="1024080" y="1732914"/>
              <a:ext cx="368422" cy="459949"/>
            </a:xfrm>
            <a:prstGeom prst="arc">
              <a:avLst>
                <a:gd name="adj1" fmla="val 16157982"/>
                <a:gd name="adj2" fmla="val 623290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A2B20CDE-73B5-F34A-8512-6AAF08C0FED7}"/>
                </a:ext>
              </a:extLst>
            </p:cNvPr>
            <p:cNvSpPr/>
            <p:nvPr/>
          </p:nvSpPr>
          <p:spPr>
            <a:xfrm rot="5400000">
              <a:off x="988048" y="1780651"/>
              <a:ext cx="413954" cy="410470"/>
            </a:xfrm>
            <a:prstGeom prst="arc">
              <a:avLst>
                <a:gd name="adj1" fmla="val 14034897"/>
                <a:gd name="adj2" fmla="val 21335765"/>
              </a:avLst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3" name="Arc 62">
            <a:extLst>
              <a:ext uri="{FF2B5EF4-FFF2-40B4-BE49-F238E27FC236}">
                <a16:creationId xmlns:a16="http://schemas.microsoft.com/office/drawing/2014/main" id="{4EFACA67-1B8F-38CC-9A9C-DE6ABE67220B}"/>
              </a:ext>
            </a:extLst>
          </p:cNvPr>
          <p:cNvSpPr/>
          <p:nvPr/>
        </p:nvSpPr>
        <p:spPr>
          <a:xfrm rot="6171197">
            <a:off x="4409436" y="2476645"/>
            <a:ext cx="1116449" cy="398880"/>
          </a:xfrm>
          <a:prstGeom prst="arc">
            <a:avLst>
              <a:gd name="adj1" fmla="val 13334945"/>
              <a:gd name="adj2" fmla="val 2131247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5498EC16-8846-84AE-C7DE-4B3C30E4EFB3}"/>
              </a:ext>
            </a:extLst>
          </p:cNvPr>
          <p:cNvSpPr/>
          <p:nvPr/>
        </p:nvSpPr>
        <p:spPr>
          <a:xfrm rot="6171197">
            <a:off x="4360139" y="2466044"/>
            <a:ext cx="1515140" cy="388335"/>
          </a:xfrm>
          <a:prstGeom prst="arc">
            <a:avLst>
              <a:gd name="adj1" fmla="val 13450553"/>
              <a:gd name="adj2" fmla="val 21312473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510A798D-974C-56F7-2755-11960C47801C}"/>
              </a:ext>
            </a:extLst>
          </p:cNvPr>
          <p:cNvSpPr/>
          <p:nvPr/>
        </p:nvSpPr>
        <p:spPr>
          <a:xfrm rot="6171197">
            <a:off x="4346829" y="2493493"/>
            <a:ext cx="1814627" cy="509274"/>
          </a:xfrm>
          <a:prstGeom prst="arc">
            <a:avLst>
              <a:gd name="adj1" fmla="val 13187989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Arc 70">
            <a:extLst>
              <a:ext uri="{FF2B5EF4-FFF2-40B4-BE49-F238E27FC236}">
                <a16:creationId xmlns:a16="http://schemas.microsoft.com/office/drawing/2014/main" id="{7A44FC26-D7BC-AC43-768C-E4AE476E65C3}"/>
              </a:ext>
            </a:extLst>
          </p:cNvPr>
          <p:cNvSpPr/>
          <p:nvPr/>
        </p:nvSpPr>
        <p:spPr>
          <a:xfrm rot="6171197">
            <a:off x="4339407" y="2456537"/>
            <a:ext cx="2269311" cy="491308"/>
          </a:xfrm>
          <a:prstGeom prst="arc">
            <a:avLst>
              <a:gd name="adj1" fmla="val 13410876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Arc 71">
            <a:extLst>
              <a:ext uri="{FF2B5EF4-FFF2-40B4-BE49-F238E27FC236}">
                <a16:creationId xmlns:a16="http://schemas.microsoft.com/office/drawing/2014/main" id="{D51A5C0A-2BE7-10A2-B3AE-3007EB8D27FA}"/>
              </a:ext>
            </a:extLst>
          </p:cNvPr>
          <p:cNvSpPr/>
          <p:nvPr/>
        </p:nvSpPr>
        <p:spPr>
          <a:xfrm rot="6171197">
            <a:off x="4613454" y="2593074"/>
            <a:ext cx="1986197" cy="562316"/>
          </a:xfrm>
          <a:prstGeom prst="arc">
            <a:avLst>
              <a:gd name="adj1" fmla="val 12598318"/>
              <a:gd name="adj2" fmla="val 21008709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7D1E3CAD-4625-AF51-4D03-25E949B85311}"/>
              </a:ext>
            </a:extLst>
          </p:cNvPr>
          <p:cNvSpPr/>
          <p:nvPr/>
        </p:nvSpPr>
        <p:spPr>
          <a:xfrm rot="5744383">
            <a:off x="5269382" y="2766123"/>
            <a:ext cx="1448375" cy="213378"/>
          </a:xfrm>
          <a:prstGeom prst="arc">
            <a:avLst>
              <a:gd name="adj1" fmla="val 11602120"/>
              <a:gd name="adj2" fmla="val 20325148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7E6926D1-205E-056F-448B-2185A55D6C0A}"/>
              </a:ext>
            </a:extLst>
          </p:cNvPr>
          <p:cNvSpPr txBox="1">
            <a:spLocks/>
          </p:cNvSpPr>
          <p:nvPr/>
        </p:nvSpPr>
        <p:spPr>
          <a:xfrm>
            <a:off x="407988" y="4050503"/>
            <a:ext cx="10907712" cy="6342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Taylor series of the generalized wake yield the wake components. Up to the first order in transverse offsets of the source and test particle, we obtain in the horizontal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3CD4B5F-C36A-142F-C8FA-545C83927780}"/>
                  </a:ext>
                </a:extLst>
              </p:cNvPr>
              <p:cNvSpPr txBox="1"/>
              <p:nvPr/>
            </p:nvSpPr>
            <p:spPr>
              <a:xfrm>
                <a:off x="1979410" y="4652211"/>
                <a:ext cx="7299242" cy="398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fr-FR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fr-FR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fr-FR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fr-FR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FR" sz="2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fr-FR" sz="2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2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fr-FR" sz="2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𝑐𝑜𝑛𝑠𝑡</m:t>
                          </m:r>
                        </m:sup>
                      </m:sSubSup>
                      <m:d>
                        <m:dPr>
                          <m:ctrlPr>
                            <a:rPr lang="fr-FR" sz="2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FR" sz="2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2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sz="22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sz="2200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fr-FR" sz="22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2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22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fr-FR" sz="2200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𝑑𝑖𝑝</m:t>
                          </m:r>
                        </m:sup>
                      </m:sSubSup>
                      <m:d>
                        <m:dPr>
                          <m:ctrlPr>
                            <a:rPr lang="fr-FR" sz="22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FR" sz="2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200" b="0" i="1" smtClean="0">
                              <a:solidFill>
                                <a:srgbClr val="FF750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solidFill>
                                <a:srgbClr val="FF750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sz="2200" b="0" i="1" smtClean="0">
                              <a:solidFill>
                                <a:srgbClr val="FF750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200" i="1">
                          <a:solidFill>
                            <a:srgbClr val="FF750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fr-FR" sz="2200" b="0" i="1" smtClean="0">
                              <a:solidFill>
                                <a:srgbClr val="FF750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200" b="0" i="1" smtClean="0">
                              <a:solidFill>
                                <a:srgbClr val="FF750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2200" i="1">
                              <a:solidFill>
                                <a:srgbClr val="FF750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fr-FR" sz="2200" b="0" i="1" smtClean="0">
                              <a:solidFill>
                                <a:srgbClr val="FF750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𝑞𝑢𝑎𝑑</m:t>
                          </m:r>
                        </m:sup>
                      </m:sSubSup>
                      <m:r>
                        <a:rPr lang="fr-FR" sz="2200" i="1">
                          <a:solidFill>
                            <a:srgbClr val="FF750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2200" i="1">
                          <a:solidFill>
                            <a:srgbClr val="FF750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fr-FR" sz="2200" i="1">
                          <a:solidFill>
                            <a:srgbClr val="FF750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2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3CD4B5F-C36A-142F-C8FA-545C83927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410" y="4652211"/>
                <a:ext cx="7299242" cy="3985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11">
            <a:extLst>
              <a:ext uri="{FF2B5EF4-FFF2-40B4-BE49-F238E27FC236}">
                <a16:creationId xmlns:a16="http://schemas.microsoft.com/office/drawing/2014/main" id="{AAFA3713-75FA-D6CB-DA19-6A6FAD08770D}"/>
              </a:ext>
            </a:extLst>
          </p:cNvPr>
          <p:cNvSpPr txBox="1"/>
          <p:nvPr/>
        </p:nvSpPr>
        <p:spPr>
          <a:xfrm>
            <a:off x="1553538" y="5275278"/>
            <a:ext cx="2088000" cy="79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Zeroth order for</a:t>
            </a:r>
          </a:p>
          <a:p>
            <a:r>
              <a:rPr lang="en-US" sz="1600" dirty="0">
                <a:solidFill>
                  <a:schemeClr val="tx2"/>
                </a:solidFill>
              </a:rPr>
              <a:t>asymmetric structures</a:t>
            </a:r>
          </a:p>
        </p:txBody>
      </p:sp>
      <p:sp>
        <p:nvSpPr>
          <p:cNvPr id="36" name="TextBox 55">
            <a:extLst>
              <a:ext uri="{FF2B5EF4-FFF2-40B4-BE49-F238E27FC236}">
                <a16:creationId xmlns:a16="http://schemas.microsoft.com/office/drawing/2014/main" id="{A1284775-12DF-29C8-91F2-1D35F370A126}"/>
              </a:ext>
            </a:extLst>
          </p:cNvPr>
          <p:cNvSpPr txBox="1"/>
          <p:nvPr/>
        </p:nvSpPr>
        <p:spPr>
          <a:xfrm>
            <a:off x="4343199" y="5489960"/>
            <a:ext cx="2376000" cy="7920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Dipolar wakes – </a:t>
            </a:r>
          </a:p>
          <a:p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depends on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source particle</a:t>
            </a:r>
          </a:p>
        </p:txBody>
      </p:sp>
      <p:sp>
        <p:nvSpPr>
          <p:cNvPr id="37" name="TextBox 57">
            <a:extLst>
              <a:ext uri="{FF2B5EF4-FFF2-40B4-BE49-F238E27FC236}">
                <a16:creationId xmlns:a16="http://schemas.microsoft.com/office/drawing/2014/main" id="{51FA0326-A5DC-8D7A-7A34-A6928AB1ACBC}"/>
              </a:ext>
            </a:extLst>
          </p:cNvPr>
          <p:cNvSpPr txBox="1"/>
          <p:nvPr/>
        </p:nvSpPr>
        <p:spPr>
          <a:xfrm>
            <a:off x="7428000" y="5500564"/>
            <a:ext cx="2448000" cy="79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just"/>
            <a:r>
              <a:rPr lang="en-US" sz="1600" dirty="0">
                <a:solidFill>
                  <a:srgbClr val="FF750D"/>
                </a:solidFill>
              </a:rPr>
              <a:t>Quadrupolar wakes – </a:t>
            </a:r>
          </a:p>
          <a:p>
            <a:r>
              <a:rPr lang="en-US" sz="1600" dirty="0">
                <a:solidFill>
                  <a:srgbClr val="FF750D"/>
                </a:solidFill>
              </a:rPr>
              <a:t>depends on </a:t>
            </a:r>
            <a:r>
              <a:rPr lang="en-US" sz="1600" b="1" dirty="0">
                <a:solidFill>
                  <a:srgbClr val="FF750D"/>
                </a:solidFill>
              </a:rPr>
              <a:t>test particle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FD8972D-BEFD-3F5D-FD80-957F7E08F992}"/>
              </a:ext>
            </a:extLst>
          </p:cNvPr>
          <p:cNvGrpSpPr/>
          <p:nvPr/>
        </p:nvGrpSpPr>
        <p:grpSpPr>
          <a:xfrm>
            <a:off x="2684444" y="4660023"/>
            <a:ext cx="3089848" cy="682604"/>
            <a:chOff x="2443813" y="4660023"/>
            <a:chExt cx="3089848" cy="6826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22976B-5472-A82C-5C3E-50C13F8A1803}"/>
                </a:ext>
              </a:extLst>
            </p:cNvPr>
            <p:cNvSpPr/>
            <p:nvPr/>
          </p:nvSpPr>
          <p:spPr>
            <a:xfrm>
              <a:off x="4298131" y="4660023"/>
              <a:ext cx="1235530" cy="432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cxnSp>
          <p:nvCxnSpPr>
            <p:cNvPr id="23" name="Elbow Connector 13">
              <a:extLst>
                <a:ext uri="{FF2B5EF4-FFF2-40B4-BE49-F238E27FC236}">
                  <a16:creationId xmlns:a16="http://schemas.microsoft.com/office/drawing/2014/main" id="{2772BEC8-6732-B730-FEB5-D36C6A3ED223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rot="5400000">
              <a:off x="3724882" y="4046815"/>
              <a:ext cx="145806" cy="2236223"/>
            </a:xfrm>
            <a:prstGeom prst="bentConnector2">
              <a:avLst/>
            </a:prstGeom>
            <a:ln w="19050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Elbow Connector 13">
              <a:extLst>
                <a:ext uri="{FF2B5EF4-FFF2-40B4-BE49-F238E27FC236}">
                  <a16:creationId xmlns:a16="http://schemas.microsoft.com/office/drawing/2014/main" id="{6D3406A7-06E6-542B-36B8-D1E68FA9729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43813" y="5238467"/>
              <a:ext cx="237446" cy="104160"/>
            </a:xfrm>
            <a:prstGeom prst="bentConnector3">
              <a:avLst>
                <a:gd name="adj1" fmla="val 99028"/>
              </a:avLst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B54AA49E-EE3F-7A67-D0A3-F89BFD83B65F}"/>
              </a:ext>
            </a:extLst>
          </p:cNvPr>
          <p:cNvGrpSpPr/>
          <p:nvPr/>
        </p:nvGrpSpPr>
        <p:grpSpPr>
          <a:xfrm>
            <a:off x="5389499" y="4654708"/>
            <a:ext cx="2032127" cy="865232"/>
            <a:chOff x="5119992" y="4654708"/>
            <a:chExt cx="2032127" cy="86523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10E16B-4025-895B-8EA9-6F6B421FF4CA}"/>
                </a:ext>
              </a:extLst>
            </p:cNvPr>
            <p:cNvSpPr/>
            <p:nvPr/>
          </p:nvSpPr>
          <p:spPr>
            <a:xfrm>
              <a:off x="5786967" y="4654708"/>
              <a:ext cx="1365152" cy="432000"/>
            </a:xfrm>
            <a:prstGeom prst="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AA9928D-EE97-3E4F-E050-E7F7D0A266A6}"/>
                </a:ext>
              </a:extLst>
            </p:cNvPr>
            <p:cNvGrpSpPr/>
            <p:nvPr/>
          </p:nvGrpSpPr>
          <p:grpSpPr>
            <a:xfrm>
              <a:off x="5119992" y="5087877"/>
              <a:ext cx="1021511" cy="432063"/>
              <a:chOff x="5119992" y="5087877"/>
              <a:chExt cx="1021511" cy="432063"/>
            </a:xfrm>
          </p:grpSpPr>
          <p:cxnSp>
            <p:nvCxnSpPr>
              <p:cNvPr id="35" name="Elbow Connector 56">
                <a:extLst>
                  <a:ext uri="{FF2B5EF4-FFF2-40B4-BE49-F238E27FC236}">
                    <a16:creationId xmlns:a16="http://schemas.microsoft.com/office/drawing/2014/main" id="{26219E4C-E7A6-EF3F-F134-06836A703AF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656987" y="5087877"/>
                <a:ext cx="484516" cy="254752"/>
              </a:xfrm>
              <a:prstGeom prst="bentConnector3">
                <a:avLst>
                  <a:gd name="adj1" fmla="val -458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Elbow Connector 56">
                <a:extLst>
                  <a:ext uri="{FF2B5EF4-FFF2-40B4-BE49-F238E27FC236}">
                    <a16:creationId xmlns:a16="http://schemas.microsoft.com/office/drawing/2014/main" id="{164C47B0-20BE-4162-D9C5-104645D9E8E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119992" y="5341517"/>
                <a:ext cx="536995" cy="178423"/>
              </a:xfrm>
              <a:prstGeom prst="bentConnector3">
                <a:avLst>
                  <a:gd name="adj1" fmla="val 99074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A26158D3-DDA9-BFA4-08D8-0FF738B517C8}"/>
              </a:ext>
            </a:extLst>
          </p:cNvPr>
          <p:cNvGrpSpPr/>
          <p:nvPr/>
        </p:nvGrpSpPr>
        <p:grpSpPr>
          <a:xfrm>
            <a:off x="7677005" y="4654708"/>
            <a:ext cx="1716095" cy="847444"/>
            <a:chOff x="7436370" y="4654708"/>
            <a:chExt cx="1716095" cy="84744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528C9CE-9ED7-6A95-B756-17668F8A2A1E}"/>
                </a:ext>
              </a:extLst>
            </p:cNvPr>
            <p:cNvSpPr/>
            <p:nvPr/>
          </p:nvSpPr>
          <p:spPr>
            <a:xfrm>
              <a:off x="7436370" y="4654708"/>
              <a:ext cx="1716095" cy="432000"/>
            </a:xfrm>
            <a:prstGeom prst="rect">
              <a:avLst/>
            </a:prstGeom>
            <a:noFill/>
            <a:ln w="19050">
              <a:solidFill>
                <a:srgbClr val="FF75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C000"/>
                </a:solidFill>
              </a:endParaRPr>
            </a:p>
          </p:txBody>
        </p:sp>
        <p:cxnSp>
          <p:nvCxnSpPr>
            <p:cNvPr id="41" name="Elbow Connector 56">
              <a:extLst>
                <a:ext uri="{FF2B5EF4-FFF2-40B4-BE49-F238E27FC236}">
                  <a16:creationId xmlns:a16="http://schemas.microsoft.com/office/drawing/2014/main" id="{F35DDC7B-5528-2D68-C758-C1805679465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284780" y="5284915"/>
              <a:ext cx="226875" cy="207599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75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3C3D9DF0-DCF3-9AC0-FDD7-C9CB3F834B30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8294418" y="5086708"/>
              <a:ext cx="0" cy="206928"/>
            </a:xfrm>
            <a:prstGeom prst="line">
              <a:avLst/>
            </a:prstGeom>
            <a:ln w="19050">
              <a:solidFill>
                <a:srgbClr val="FF75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8">
            <a:extLst>
              <a:ext uri="{FF2B5EF4-FFF2-40B4-BE49-F238E27FC236}">
                <a16:creationId xmlns:a16="http://schemas.microsoft.com/office/drawing/2014/main" id="{A4F14772-8717-5C00-86D0-A5BCF771BB94}"/>
              </a:ext>
            </a:extLst>
          </p:cNvPr>
          <p:cNvGrpSpPr/>
          <p:nvPr/>
        </p:nvGrpSpPr>
        <p:grpSpPr>
          <a:xfrm>
            <a:off x="7038639" y="2249385"/>
            <a:ext cx="1331996" cy="555869"/>
            <a:chOff x="4491600" y="2199053"/>
            <a:chExt cx="1331996" cy="555869"/>
          </a:xfrm>
        </p:grpSpPr>
        <p:sp>
          <p:nvSpPr>
            <p:cNvPr id="130" name="Oval 18 1">
              <a:extLst>
                <a:ext uri="{FF2B5EF4-FFF2-40B4-BE49-F238E27FC236}">
                  <a16:creationId xmlns:a16="http://schemas.microsoft.com/office/drawing/2014/main" id="{9C698ACF-92D2-8C33-7FF3-40814B892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7600" y="2199053"/>
              <a:ext cx="215996" cy="216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18 2">
              <a:extLst>
                <a:ext uri="{FF2B5EF4-FFF2-40B4-BE49-F238E27FC236}">
                  <a16:creationId xmlns:a16="http://schemas.microsoft.com/office/drawing/2014/main" id="{A3B783D1-0E86-1BEA-9E4A-1F051DC8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1600" y="2523053"/>
              <a:ext cx="215999" cy="216000"/>
            </a:xfrm>
            <a:prstGeom prst="ellipse">
              <a:avLst/>
            </a:prstGeom>
            <a:solidFill>
              <a:srgbClr val="FF750D"/>
            </a:solidFill>
            <a:ln>
              <a:solidFill>
                <a:srgbClr val="FF750D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36" name="Straight Arrow Connector 132">
              <a:extLst>
                <a:ext uri="{FF2B5EF4-FFF2-40B4-BE49-F238E27FC236}">
                  <a16:creationId xmlns:a16="http://schemas.microsoft.com/office/drawing/2014/main" id="{EA3C4F9F-DE02-FDED-3E62-94932176C370}"/>
                </a:ext>
              </a:extLst>
            </p:cNvPr>
            <p:cNvCxnSpPr/>
            <p:nvPr/>
          </p:nvCxnSpPr>
          <p:spPr>
            <a:xfrm>
              <a:off x="4749907" y="2485680"/>
              <a:ext cx="890266" cy="9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3">
              <a:extLst>
                <a:ext uri="{FF2B5EF4-FFF2-40B4-BE49-F238E27FC236}">
                  <a16:creationId xmlns:a16="http://schemas.microsoft.com/office/drawing/2014/main" id="{137D374A-3E70-77BD-0484-2F317A5952F1}"/>
                </a:ext>
              </a:extLst>
            </p:cNvPr>
            <p:cNvSpPr txBox="1"/>
            <p:nvPr/>
          </p:nvSpPr>
          <p:spPr>
            <a:xfrm>
              <a:off x="5028495" y="238559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262626"/>
                  </a:solidFill>
                </a:rPr>
                <a:t>z</a:t>
              </a:r>
              <a:endParaRPr lang="en-US" dirty="0">
                <a:solidFill>
                  <a:srgbClr val="262626"/>
                </a:solidFill>
              </a:endParaRPr>
            </a:p>
          </p:txBody>
        </p:sp>
      </p:grpSp>
      <p:sp>
        <p:nvSpPr>
          <p:cNvPr id="10" name="TextBox 162">
            <a:extLst>
              <a:ext uri="{FF2B5EF4-FFF2-40B4-BE49-F238E27FC236}">
                <a16:creationId xmlns:a16="http://schemas.microsoft.com/office/drawing/2014/main" id="{058FC21B-AECE-92EC-9D79-45C98AAF5810}"/>
              </a:ext>
            </a:extLst>
          </p:cNvPr>
          <p:cNvSpPr txBox="1"/>
          <p:nvPr/>
        </p:nvSpPr>
        <p:spPr>
          <a:xfrm>
            <a:off x="8946934" y="1022235"/>
            <a:ext cx="19242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Source, </a:t>
            </a:r>
            <a:r>
              <a:rPr lang="en-US" sz="1500" dirty="0" err="1">
                <a:solidFill>
                  <a:schemeClr val="tx2"/>
                </a:solidFill>
              </a:rPr>
              <a:t>q</a:t>
            </a:r>
            <a:r>
              <a:rPr lang="en-US" sz="1500" baseline="-25000" dirty="0" err="1">
                <a:solidFill>
                  <a:schemeClr val="tx2"/>
                </a:solidFill>
              </a:rPr>
              <a:t>s</a:t>
            </a:r>
            <a:r>
              <a:rPr lang="en-US" sz="1500" baseline="-25000" dirty="0">
                <a:solidFill>
                  <a:schemeClr val="tx2"/>
                </a:solidFill>
              </a:rPr>
              <a:t> </a:t>
            </a:r>
            <a:r>
              <a:rPr lang="en-US" sz="1500" dirty="0">
                <a:solidFill>
                  <a:schemeClr val="tx2"/>
                </a:solidFill>
              </a:rPr>
              <a:t>(</a:t>
            </a:r>
            <a:r>
              <a:rPr lang="en-US" sz="1500" dirty="0" err="1">
                <a:solidFill>
                  <a:schemeClr val="tx2"/>
                </a:solidFill>
              </a:rPr>
              <a:t>x</a:t>
            </a:r>
            <a:r>
              <a:rPr lang="en-US" sz="1500" baseline="-25000" dirty="0" err="1">
                <a:solidFill>
                  <a:schemeClr val="tx2"/>
                </a:solidFill>
              </a:rPr>
              <a:t>s</a:t>
            </a:r>
            <a:r>
              <a:rPr lang="en-US" sz="1500" dirty="0">
                <a:solidFill>
                  <a:schemeClr val="tx2"/>
                </a:solidFill>
              </a:rPr>
              <a:t>, </a:t>
            </a:r>
            <a:r>
              <a:rPr lang="en-US" sz="1500" dirty="0" err="1">
                <a:solidFill>
                  <a:schemeClr val="tx2"/>
                </a:solidFill>
              </a:rPr>
              <a:t>y</a:t>
            </a:r>
            <a:r>
              <a:rPr lang="en-US" sz="1500" baseline="-25000" dirty="0" err="1">
                <a:solidFill>
                  <a:schemeClr val="tx2"/>
                </a:solidFill>
              </a:rPr>
              <a:t>s</a:t>
            </a:r>
            <a:r>
              <a:rPr lang="en-US" sz="1500" baseline="-25000" dirty="0">
                <a:solidFill>
                  <a:schemeClr val="tx2"/>
                </a:solidFill>
              </a:rPr>
              <a:t>, </a:t>
            </a:r>
            <a:r>
              <a:rPr lang="en-US" sz="1500" dirty="0">
                <a:solidFill>
                  <a:schemeClr val="tx2"/>
                </a:solidFill>
              </a:rPr>
              <a:t>s</a:t>
            </a:r>
            <a:r>
              <a:rPr lang="en-US" sz="1500" baseline="-25000" dirty="0">
                <a:solidFill>
                  <a:schemeClr val="tx2"/>
                </a:solidFill>
              </a:rPr>
              <a:t>s</a:t>
            </a:r>
            <a:r>
              <a:rPr lang="en-US" sz="15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2" name="TextBox 163">
            <a:extLst>
              <a:ext uri="{FF2B5EF4-FFF2-40B4-BE49-F238E27FC236}">
                <a16:creationId xmlns:a16="http://schemas.microsoft.com/office/drawing/2014/main" id="{65B0C7A5-11E5-F828-0A9C-51CD00C47003}"/>
              </a:ext>
            </a:extLst>
          </p:cNvPr>
          <p:cNvSpPr txBox="1"/>
          <p:nvPr/>
        </p:nvSpPr>
        <p:spPr>
          <a:xfrm>
            <a:off x="8946935" y="1458417"/>
            <a:ext cx="15816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Test, q</a:t>
            </a:r>
            <a:r>
              <a:rPr lang="en-US" sz="1500" baseline="-25000" dirty="0">
                <a:solidFill>
                  <a:schemeClr val="tx2"/>
                </a:solidFill>
              </a:rPr>
              <a:t>t </a:t>
            </a:r>
            <a:r>
              <a:rPr lang="en-US" sz="1500" dirty="0">
                <a:solidFill>
                  <a:schemeClr val="tx2"/>
                </a:solidFill>
              </a:rPr>
              <a:t>(</a:t>
            </a:r>
            <a:r>
              <a:rPr lang="en-US" sz="1500" dirty="0" err="1">
                <a:solidFill>
                  <a:schemeClr val="tx2"/>
                </a:solidFill>
              </a:rPr>
              <a:t>x</a:t>
            </a:r>
            <a:r>
              <a:rPr lang="en-US" sz="1500" baseline="-25000" dirty="0" err="1">
                <a:solidFill>
                  <a:schemeClr val="tx2"/>
                </a:solidFill>
              </a:rPr>
              <a:t>t</a:t>
            </a:r>
            <a:r>
              <a:rPr lang="en-US" sz="1500" dirty="0">
                <a:solidFill>
                  <a:schemeClr val="tx2"/>
                </a:solidFill>
              </a:rPr>
              <a:t>, </a:t>
            </a:r>
            <a:r>
              <a:rPr lang="en-US" sz="1500" dirty="0" err="1">
                <a:solidFill>
                  <a:schemeClr val="tx2"/>
                </a:solidFill>
              </a:rPr>
              <a:t>y</a:t>
            </a:r>
            <a:r>
              <a:rPr lang="en-US" sz="1500" baseline="-25000" dirty="0" err="1">
                <a:solidFill>
                  <a:schemeClr val="tx2"/>
                </a:solidFill>
              </a:rPr>
              <a:t>t</a:t>
            </a:r>
            <a:r>
              <a:rPr lang="en-US" sz="1500" baseline="-25000" dirty="0">
                <a:solidFill>
                  <a:schemeClr val="tx2"/>
                </a:solidFill>
              </a:rPr>
              <a:t>, </a:t>
            </a:r>
            <a:r>
              <a:rPr lang="en-US" sz="1500" dirty="0" err="1">
                <a:solidFill>
                  <a:schemeClr val="tx2"/>
                </a:solidFill>
              </a:rPr>
              <a:t>s</a:t>
            </a:r>
            <a:r>
              <a:rPr lang="en-US" sz="1500" baseline="-25000" dirty="0" err="1">
                <a:solidFill>
                  <a:schemeClr val="tx2"/>
                </a:solidFill>
              </a:rPr>
              <a:t>t</a:t>
            </a:r>
            <a:r>
              <a:rPr lang="en-US" sz="15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4" name="TextBox 163">
            <a:extLst>
              <a:ext uri="{FF2B5EF4-FFF2-40B4-BE49-F238E27FC236}">
                <a16:creationId xmlns:a16="http://schemas.microsoft.com/office/drawing/2014/main" id="{A4BACA63-CAED-5868-1F5E-196576A166D5}"/>
              </a:ext>
            </a:extLst>
          </p:cNvPr>
          <p:cNvSpPr txBox="1"/>
          <p:nvPr/>
        </p:nvSpPr>
        <p:spPr>
          <a:xfrm>
            <a:off x="10714130" y="1486774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z = s</a:t>
            </a:r>
            <a:r>
              <a:rPr lang="en-US" sz="1500" baseline="-25000" dirty="0">
                <a:solidFill>
                  <a:schemeClr val="tx2"/>
                </a:solidFill>
              </a:rPr>
              <a:t>s</a:t>
            </a:r>
            <a:r>
              <a:rPr lang="en-US" sz="1500" dirty="0">
                <a:solidFill>
                  <a:schemeClr val="tx2"/>
                </a:solidFill>
              </a:rPr>
              <a:t> – </a:t>
            </a:r>
            <a:r>
              <a:rPr lang="en-US" sz="1500" dirty="0" err="1">
                <a:solidFill>
                  <a:schemeClr val="tx2"/>
                </a:solidFill>
              </a:rPr>
              <a:t>s</a:t>
            </a:r>
            <a:r>
              <a:rPr lang="en-US" sz="1500" baseline="-25000" dirty="0" err="1">
                <a:solidFill>
                  <a:schemeClr val="tx2"/>
                </a:solidFill>
              </a:rPr>
              <a:t>t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E0A8B852-A9ED-9629-0E8A-2EAF5FFF7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43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AC072225-1D1A-0AD3-D845-CCB5B9ADA3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9" y="1395221"/>
                <a:ext cx="11376024" cy="4608512"/>
              </a:xfrm>
            </p:spPr>
            <p:txBody>
              <a:bodyPr/>
              <a:lstStyle/>
              <a:p>
                <a:pPr algn="just"/>
                <a:r>
                  <a:rPr lang="fr-FR" b="1" dirty="0">
                    <a:latin typeface="+mj-lt"/>
                  </a:rPr>
                  <a:t>The </a:t>
                </a:r>
                <a:r>
                  <a:rPr lang="fr-FR" b="1" dirty="0" err="1">
                    <a:latin typeface="+mj-lt"/>
                  </a:rPr>
                  <a:t>beam</a:t>
                </a:r>
                <a:r>
                  <a:rPr lang="fr-FR" b="1" dirty="0">
                    <a:latin typeface="+mj-lt"/>
                  </a:rPr>
                  <a:t> </a:t>
                </a:r>
                <a:r>
                  <a:rPr lang="fr-FR" b="1" dirty="0" err="1">
                    <a:latin typeface="+mj-lt"/>
                  </a:rPr>
                  <a:t>coupling</a:t>
                </a:r>
                <a:r>
                  <a:rPr lang="fr-FR" b="1" dirty="0">
                    <a:latin typeface="+mj-lt"/>
                  </a:rPr>
                  <a:t> impedance</a:t>
                </a:r>
                <a:r>
                  <a:rPr lang="fr-FR" b="1" baseline="30000" dirty="0">
                    <a:latin typeface="+mj-lt"/>
                  </a:rPr>
                  <a:t>[1]</a:t>
                </a:r>
                <a:r>
                  <a:rPr lang="fr-FR" b="1" dirty="0">
                    <a:latin typeface="+mj-lt"/>
                  </a:rPr>
                  <a:t> </a:t>
                </a:r>
                <a:r>
                  <a:rPr lang="fr-FR" b="1" dirty="0" err="1">
                    <a:latin typeface="+mj-lt"/>
                  </a:rPr>
                  <a:t>is</a:t>
                </a:r>
                <a:r>
                  <a:rPr lang="fr-FR" b="1" dirty="0">
                    <a:latin typeface="+mj-lt"/>
                  </a:rPr>
                  <a:t> </a:t>
                </a:r>
                <a:r>
                  <a:rPr lang="fr-FR" b="1" dirty="0" err="1">
                    <a:latin typeface="+mj-lt"/>
                  </a:rPr>
                  <a:t>obtained</a:t>
                </a:r>
                <a:r>
                  <a:rPr lang="fr-FR" b="1" dirty="0">
                    <a:latin typeface="+mj-lt"/>
                  </a:rPr>
                  <a:t> by </a:t>
                </a:r>
                <a:r>
                  <a:rPr lang="fr-FR" b="1" dirty="0" err="1">
                    <a:latin typeface="+mj-lt"/>
                  </a:rPr>
                  <a:t>performing</a:t>
                </a:r>
                <a:r>
                  <a:rPr lang="fr-FR" b="1" dirty="0">
                    <a:latin typeface="+mj-lt"/>
                  </a:rPr>
                  <a:t> the Fourier </a:t>
                </a:r>
                <a:r>
                  <a:rPr lang="fr-FR" b="1" dirty="0" err="1">
                    <a:latin typeface="+mj-lt"/>
                  </a:rPr>
                  <a:t>transform</a:t>
                </a:r>
                <a:r>
                  <a:rPr lang="fr-FR" b="1" dirty="0">
                    <a:latin typeface="+mj-lt"/>
                  </a:rPr>
                  <a:t> of the wake </a:t>
                </a:r>
                <a:r>
                  <a:rPr lang="fr-FR" b="1" dirty="0" err="1">
                    <a:latin typeface="+mj-lt"/>
                  </a:rPr>
                  <a:t>function</a:t>
                </a:r>
                <a:r>
                  <a:rPr lang="fr-FR" dirty="0">
                    <a:latin typeface="+mj-lt"/>
                  </a:rPr>
                  <a:t>:</a:t>
                </a:r>
                <a:endParaRPr lang="fr-FR" b="1" dirty="0">
                  <a:latin typeface="+mj-lt"/>
                </a:endParaRPr>
              </a:p>
              <a:p>
                <a:pPr algn="just">
                  <a:spcBef>
                    <a:spcPts val="0"/>
                  </a:spcBef>
                </a:pPr>
                <a:endParaRPr lang="fr-FR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𝜷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  <m:nary>
                        <m:nary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sSup>
                        <m:sSup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den>
                          </m:f>
                        </m:sup>
                      </m:sSup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𝒅𝒛</m:t>
                      </m:r>
                    </m:oMath>
                  </m:oMathPara>
                </a14:m>
                <a:endParaRPr lang="fr-FR" b="1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num>
                        <m:den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  <m:nary>
                        <m:nary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sSup>
                        <m:sSup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den>
                          </m:f>
                        </m:sup>
                      </m:sSup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𝒅𝒛</m:t>
                      </m:r>
                    </m:oMath>
                  </m:oMathPara>
                </a14:m>
                <a:endParaRPr lang="fr-FR" b="1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nary>
                        <m:nary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sSup>
                        <m:sSup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f>
                            <m:f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num>
                            <m:den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den>
                          </m:f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lang="fr-FR" b="1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nary>
                        <m:nary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den>
                          </m:f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lang="fr-FR" dirty="0"/>
              </a:p>
              <a:p>
                <a:pPr algn="just"/>
                <a:r>
                  <a:rPr lang="fr-FR" dirty="0">
                    <a:latin typeface="+mj-lt"/>
                  </a:rPr>
                  <a:t>(Fourier </a:t>
                </a:r>
                <a:r>
                  <a:rPr lang="fr-FR" dirty="0" err="1">
                    <a:latin typeface="+mj-lt"/>
                  </a:rPr>
                  <a:t>transform</a:t>
                </a:r>
                <a:r>
                  <a:rPr lang="fr-FR" dirty="0">
                    <a:latin typeface="+mj-lt"/>
                  </a:rPr>
                  <a:t> and </a:t>
                </a:r>
                <a:r>
                  <a:rPr lang="fr-FR" dirty="0" err="1">
                    <a:latin typeface="+mj-lt"/>
                  </a:rPr>
                  <a:t>normalization</a:t>
                </a:r>
                <a:r>
                  <a:rPr lang="fr-FR" dirty="0">
                    <a:latin typeface="+mj-lt"/>
                  </a:rPr>
                  <a:t> conventions</a:t>
                </a:r>
                <a:r>
                  <a:rPr lang="fr-FR" baseline="30000" dirty="0">
                    <a:latin typeface="+mj-lt"/>
                  </a:rPr>
                  <a:t>[2]</a:t>
                </a:r>
                <a:r>
                  <a:rPr lang="fr-FR" dirty="0">
                    <a:latin typeface="+mj-lt"/>
                  </a:rPr>
                  <a:t> </a:t>
                </a:r>
                <a:r>
                  <a:rPr lang="fr-FR" dirty="0" err="1">
                    <a:latin typeface="+mj-lt"/>
                  </a:rPr>
                  <a:t>might</a:t>
                </a:r>
                <a:r>
                  <a:rPr lang="fr-FR" dirty="0">
                    <a:latin typeface="+mj-lt"/>
                  </a:rPr>
                  <a:t> </a:t>
                </a:r>
                <a:r>
                  <a:rPr lang="fr-FR" dirty="0" err="1">
                    <a:latin typeface="+mj-lt"/>
                  </a:rPr>
                  <a:t>differ</a:t>
                </a:r>
                <a:r>
                  <a:rPr lang="fr-FR" dirty="0">
                    <a:latin typeface="+mj-lt"/>
                  </a:rPr>
                  <a:t> in </a:t>
                </a:r>
                <a:r>
                  <a:rPr lang="fr-FR" dirty="0" err="1">
                    <a:latin typeface="+mj-lt"/>
                  </a:rPr>
                  <a:t>litterature</a:t>
                </a:r>
                <a:r>
                  <a:rPr lang="fr-FR" dirty="0">
                    <a:latin typeface="+mj-lt"/>
                  </a:rPr>
                  <a:t>)</a:t>
                </a:r>
                <a:endParaRPr lang="fr-FR" dirty="0"/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AC072225-1D1A-0AD3-D845-CCB5B9ADA3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9" y="1395221"/>
                <a:ext cx="11376024" cy="4608512"/>
              </a:xfrm>
              <a:blipFill>
                <a:blip r:embed="rId2"/>
                <a:stretch>
                  <a:fillRect l="-1447" t="-2646" r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87E7255F-F27E-EDCC-80CC-DA6B1692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wake </a:t>
            </a:r>
            <a:r>
              <a:rPr lang="fr-FR" dirty="0" err="1"/>
              <a:t>function</a:t>
            </a:r>
            <a:r>
              <a:rPr lang="fr-FR" dirty="0"/>
              <a:t> to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coupling</a:t>
            </a:r>
            <a:r>
              <a:rPr lang="fr-FR" dirty="0"/>
              <a:t> impedance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12D987-2051-E27B-4D78-4C1E8688B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F199F5-7712-A13D-2D10-A975CF09C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95A445-B987-01E6-C580-D2FE628BE64A}"/>
              </a:ext>
            </a:extLst>
          </p:cNvPr>
          <p:cNvSpPr txBox="1"/>
          <p:nvPr/>
        </p:nvSpPr>
        <p:spPr>
          <a:xfrm>
            <a:off x="50800" y="5858986"/>
            <a:ext cx="1165328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aseline="300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[1]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L. Palumbo, V.G. Vaccaro, M. Zobov 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10.5170/CERN-1995-006.331</a:t>
            </a:r>
          </a:p>
          <a:p>
            <a:r>
              <a:rPr lang="en-US" sz="1600" baseline="300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[2]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N. Mounet 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10.5075/epfl-thesis-5305</a:t>
            </a:r>
            <a:endParaRPr lang="fr-FR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fr-FR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28F0C494-6A18-3523-0D46-321DE4333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532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D542816-1E74-483A-907D-1C211144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 of limitations due to impedance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10C2D-4F8C-4850-962A-725A65B6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5EDB52-D3F0-4580-9685-CB3F7EE1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D4A695-D5F2-48E8-B6EA-2BD2769144F3}"/>
              </a:ext>
            </a:extLst>
          </p:cNvPr>
          <p:cNvSpPr txBox="1"/>
          <p:nvPr/>
        </p:nvSpPr>
        <p:spPr>
          <a:xfrm>
            <a:off x="407989" y="4637908"/>
            <a:ext cx="1110707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303030"/>
                </a:solidFill>
              </a:rPr>
              <a:t>Instability</a:t>
            </a:r>
            <a:r>
              <a:rPr lang="fr-FR" sz="2000" b="1" dirty="0">
                <a:solidFill>
                  <a:srgbClr val="303030"/>
                </a:solidFill>
              </a:rPr>
              <a:t> </a:t>
            </a:r>
            <a:r>
              <a:rPr lang="fr-FR" sz="2000" b="1" dirty="0" err="1">
                <a:solidFill>
                  <a:srgbClr val="303030"/>
                </a:solidFill>
              </a:rPr>
              <a:t>occurring</a:t>
            </a:r>
            <a:r>
              <a:rPr lang="fr-FR" sz="2000" b="1" dirty="0">
                <a:solidFill>
                  <a:srgbClr val="303030"/>
                </a:solidFill>
              </a:rPr>
              <a:t> </a:t>
            </a:r>
            <a:r>
              <a:rPr lang="fr-FR" sz="2000" b="1" dirty="0" err="1">
                <a:solidFill>
                  <a:srgbClr val="303030"/>
                </a:solidFill>
              </a:rPr>
              <a:t>towards</a:t>
            </a:r>
            <a:r>
              <a:rPr lang="fr-FR" sz="2000" b="1" dirty="0">
                <a:solidFill>
                  <a:srgbClr val="303030"/>
                </a:solidFill>
              </a:rPr>
              <a:t> the end of the flat </a:t>
            </a:r>
            <a:r>
              <a:rPr lang="fr-FR" sz="2000" b="1" dirty="0" err="1">
                <a:solidFill>
                  <a:srgbClr val="303030"/>
                </a:solidFill>
              </a:rPr>
              <a:t>bottom</a:t>
            </a:r>
            <a:r>
              <a:rPr lang="fr-FR" sz="2000" b="1" dirty="0">
                <a:solidFill>
                  <a:srgbClr val="303030"/>
                </a:solidFill>
              </a:rPr>
              <a:t> </a:t>
            </a:r>
            <a:r>
              <a:rPr lang="fr-FR" sz="2000" b="1" dirty="0" err="1">
                <a:solidFill>
                  <a:srgbClr val="303030"/>
                </a:solidFill>
              </a:rPr>
              <a:t>leading</a:t>
            </a:r>
            <a:r>
              <a:rPr lang="fr-FR" sz="2000" b="1" dirty="0">
                <a:solidFill>
                  <a:srgbClr val="303030"/>
                </a:solidFill>
              </a:rPr>
              <a:t> to </a:t>
            </a:r>
            <a:r>
              <a:rPr lang="fr-FR" sz="2000" b="1" dirty="0" err="1">
                <a:solidFill>
                  <a:srgbClr val="303030"/>
                </a:solidFill>
              </a:rPr>
              <a:t>losses</a:t>
            </a:r>
            <a:r>
              <a:rPr lang="fr-FR" sz="2000" b="1" dirty="0">
                <a:solidFill>
                  <a:srgbClr val="303030"/>
                </a:solidFill>
              </a:rPr>
              <a:t>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303030"/>
                </a:solidFill>
              </a:rPr>
              <a:t>Exponential</a:t>
            </a:r>
            <a:r>
              <a:rPr lang="fr-FR" sz="2000" b="1" dirty="0">
                <a:solidFill>
                  <a:srgbClr val="303030"/>
                </a:solidFill>
              </a:rPr>
              <a:t> </a:t>
            </a:r>
            <a:r>
              <a:rPr lang="fr-FR" sz="2000" b="1" dirty="0" err="1">
                <a:solidFill>
                  <a:srgbClr val="303030"/>
                </a:solidFill>
              </a:rPr>
              <a:t>growth</a:t>
            </a:r>
            <a:r>
              <a:rPr lang="fr-FR" sz="2000" b="1" dirty="0">
                <a:solidFill>
                  <a:srgbClr val="303030"/>
                </a:solidFill>
              </a:rPr>
              <a:t> of the horizontal </a:t>
            </a:r>
            <a:r>
              <a:rPr lang="fr-FR" sz="2000" b="1" dirty="0" err="1">
                <a:solidFill>
                  <a:srgbClr val="303030"/>
                </a:solidFill>
              </a:rPr>
              <a:t>beam</a:t>
            </a:r>
            <a:r>
              <a:rPr lang="fr-FR" sz="2000" b="1" dirty="0">
                <a:solidFill>
                  <a:srgbClr val="303030"/>
                </a:solidFill>
              </a:rPr>
              <a:t> center of mass in BPM signal.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303030"/>
                </a:solidFill>
              </a:rPr>
              <a:t>Beam </a:t>
            </a:r>
            <a:r>
              <a:rPr lang="fr-FR" sz="2000" b="1" dirty="0" err="1">
                <a:solidFill>
                  <a:srgbClr val="303030"/>
                </a:solidFill>
              </a:rPr>
              <a:t>intensity</a:t>
            </a:r>
            <a:r>
              <a:rPr lang="fr-FR" sz="2000" b="1" dirty="0">
                <a:solidFill>
                  <a:srgbClr val="303030"/>
                </a:solidFill>
              </a:rPr>
              <a:t> </a:t>
            </a:r>
            <a:r>
              <a:rPr lang="fr-FR" sz="2000" b="1" dirty="0" err="1">
                <a:solidFill>
                  <a:srgbClr val="303030"/>
                </a:solidFill>
              </a:rPr>
              <a:t>could</a:t>
            </a:r>
            <a:r>
              <a:rPr lang="fr-FR" sz="2000" b="1" dirty="0">
                <a:solidFill>
                  <a:srgbClr val="303030"/>
                </a:solidFill>
              </a:rPr>
              <a:t> not </a:t>
            </a:r>
            <a:r>
              <a:rPr lang="fr-FR" sz="2000" b="1" dirty="0" err="1">
                <a:solidFill>
                  <a:srgbClr val="303030"/>
                </a:solidFill>
              </a:rPr>
              <a:t>be</a:t>
            </a:r>
            <a:r>
              <a:rPr lang="fr-FR" sz="2000" b="1" dirty="0">
                <a:solidFill>
                  <a:srgbClr val="303030"/>
                </a:solidFill>
              </a:rPr>
              <a:t> </a:t>
            </a:r>
            <a:r>
              <a:rPr lang="fr-FR" sz="2000" b="1" dirty="0" err="1">
                <a:solidFill>
                  <a:srgbClr val="303030"/>
                </a:solidFill>
              </a:rPr>
              <a:t>pushed</a:t>
            </a:r>
            <a:r>
              <a:rPr lang="fr-FR" sz="2000" b="1" dirty="0">
                <a:solidFill>
                  <a:srgbClr val="303030"/>
                </a:solidFill>
              </a:rPr>
              <a:t> to the goal set by the LIU </a:t>
            </a:r>
            <a:r>
              <a:rPr lang="fr-FR" sz="2000" b="1" dirty="0" err="1">
                <a:solidFill>
                  <a:srgbClr val="303030"/>
                </a:solidFill>
              </a:rPr>
              <a:t>project</a:t>
            </a:r>
            <a:r>
              <a:rPr lang="fr-FR" sz="2000" b="1" dirty="0">
                <a:solidFill>
                  <a:srgbClr val="303030"/>
                </a:solidFill>
              </a:rPr>
              <a:t> </a:t>
            </a:r>
            <a:r>
              <a:rPr lang="fr-FR" sz="2000" b="1" dirty="0" err="1">
                <a:solidFill>
                  <a:srgbClr val="303030"/>
                </a:solidFill>
              </a:rPr>
              <a:t>without</a:t>
            </a:r>
            <a:r>
              <a:rPr lang="fr-FR" sz="2000" b="1" dirty="0">
                <a:solidFill>
                  <a:srgbClr val="303030"/>
                </a:solidFill>
              </a:rPr>
              <a:t> a mitigation </a:t>
            </a:r>
            <a:r>
              <a:rPr lang="fr-FR" sz="2000" b="1" dirty="0" err="1">
                <a:solidFill>
                  <a:srgbClr val="303030"/>
                </a:solidFill>
              </a:rPr>
              <a:t>strategy</a:t>
            </a:r>
            <a:r>
              <a:rPr lang="fr-FR" sz="2000" b="1" dirty="0">
                <a:solidFill>
                  <a:srgbClr val="303030"/>
                </a:solidFill>
              </a:rPr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055EC87-302B-7889-1470-E7152078972E}"/>
              </a:ext>
            </a:extLst>
          </p:cNvPr>
          <p:cNvSpPr txBox="1"/>
          <p:nvPr/>
        </p:nvSpPr>
        <p:spPr>
          <a:xfrm>
            <a:off x="3405063" y="1119867"/>
            <a:ext cx="547442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>
                <a:solidFill>
                  <a:srgbClr val="303030"/>
                </a:solidFill>
              </a:rPr>
              <a:t>LHC </a:t>
            </a:r>
            <a:r>
              <a:rPr lang="fr-FR" sz="2000" b="1" dirty="0" err="1">
                <a:solidFill>
                  <a:srgbClr val="303030"/>
                </a:solidFill>
              </a:rPr>
              <a:t>beam</a:t>
            </a:r>
            <a:r>
              <a:rPr lang="fr-FR" sz="2000" b="1" dirty="0">
                <a:solidFill>
                  <a:srgbClr val="303030"/>
                </a:solidFill>
              </a:rPr>
              <a:t> in the CERN Proton Synchrotron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538D34B-B4A3-DE39-C4ED-E08A1FE421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37347" y="1244551"/>
            <a:ext cx="7917304" cy="3356937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F22D41D-A394-014D-CBA7-C916C85D85C6}"/>
              </a:ext>
            </a:extLst>
          </p:cNvPr>
          <p:cNvCxnSpPr>
            <a:cxnSpLocks/>
          </p:cNvCxnSpPr>
          <p:nvPr/>
        </p:nvCxnSpPr>
        <p:spPr>
          <a:xfrm flipV="1">
            <a:off x="5383921" y="1445854"/>
            <a:ext cx="0" cy="2584404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AFBAB18F-7E6E-4EC9-D826-439B3E54B8DC}"/>
              </a:ext>
            </a:extLst>
          </p:cNvPr>
          <p:cNvSpPr txBox="1"/>
          <p:nvPr/>
        </p:nvSpPr>
        <p:spPr>
          <a:xfrm>
            <a:off x="3314925" y="1508464"/>
            <a:ext cx="16256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>
                <a:solidFill>
                  <a:srgbClr val="303030"/>
                </a:solidFill>
              </a:rPr>
              <a:t>Flat </a:t>
            </a:r>
            <a:r>
              <a:rPr lang="fr-FR" dirty="0" err="1">
                <a:solidFill>
                  <a:srgbClr val="303030"/>
                </a:solidFill>
              </a:rPr>
              <a:t>bottom</a:t>
            </a:r>
            <a:r>
              <a:rPr lang="fr-FR" dirty="0">
                <a:solidFill>
                  <a:srgbClr val="303030"/>
                </a:solidFill>
              </a:rPr>
              <a:t>, </a:t>
            </a:r>
          </a:p>
          <a:p>
            <a:pPr algn="ctr"/>
            <a:r>
              <a:rPr lang="fr-FR" dirty="0">
                <a:solidFill>
                  <a:srgbClr val="303030"/>
                </a:solidFill>
              </a:rPr>
              <a:t>1st injection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3EA1E1F-00BC-25E8-4C11-90A135274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978" y="2764784"/>
            <a:ext cx="1939818" cy="1265473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E4DCFC7-6BBE-B392-A0EA-FFB800580407}"/>
              </a:ext>
            </a:extLst>
          </p:cNvPr>
          <p:cNvCxnSpPr>
            <a:cxnSpLocks/>
          </p:cNvCxnSpPr>
          <p:nvPr/>
        </p:nvCxnSpPr>
        <p:spPr>
          <a:xfrm flipH="1" flipV="1">
            <a:off x="5120785" y="2333681"/>
            <a:ext cx="975214" cy="58933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5">
            <a:extLst>
              <a:ext uri="{FF2B5EF4-FFF2-40B4-BE49-F238E27FC236}">
                <a16:creationId xmlns:a16="http://schemas.microsoft.com/office/drawing/2014/main" id="{0E7C75DD-C26A-EC93-E6D1-1FEDEE52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33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6794C69-0364-B9E7-CC3B-6C7403548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624921"/>
            <a:ext cx="11376024" cy="4608512"/>
          </a:xfrm>
          <a:solidFill>
            <a:schemeClr val="bg1">
              <a:alpha val="42000"/>
            </a:schemeClr>
          </a:solidFill>
        </p:spPr>
        <p:txBody>
          <a:bodyPr/>
          <a:lstStyle/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r>
              <a:rPr lang="fr-FR" sz="2400" dirty="0" err="1">
                <a:solidFill>
                  <a:schemeClr val="tx2"/>
                </a:solidFill>
              </a:rPr>
              <a:t>Refinements</a:t>
            </a:r>
            <a:r>
              <a:rPr lang="fr-FR" sz="2400" dirty="0">
                <a:solidFill>
                  <a:schemeClr val="tx2"/>
                </a:solidFill>
              </a:rPr>
              <a:t> of the Post-LIU PS transverse impedance model</a:t>
            </a:r>
          </a:p>
          <a:p>
            <a:r>
              <a:rPr lang="fr-FR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Beam-</a:t>
            </a:r>
            <a:r>
              <a:rPr lang="fr-FR" sz="24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based</a:t>
            </a:r>
            <a:r>
              <a:rPr lang="fr-FR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validation of the PS impedance model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Conclusion, next steps and additional studies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5A0581E-1103-BBB9-39CA-D18B49B5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1EF2BF-12CF-70C2-7324-1BA60C92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Sébastien Joly | </a:t>
            </a:r>
            <a:r>
              <a:rPr lang="en-US" sz="1200" dirty="0"/>
              <a:t>PS Impedance Model and Related Beam Stability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11193C-1BD4-76D8-651C-B4C21950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Espace réservé de la date 5">
            <a:extLst>
              <a:ext uri="{FF2B5EF4-FFF2-40B4-BE49-F238E27FC236}">
                <a16:creationId xmlns:a16="http://schemas.microsoft.com/office/drawing/2014/main" id="{4384363D-4412-BF5A-E13A-FA5A978B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fr-FR" dirty="0"/>
              <a:t>31/01/2024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2431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32.8"/>
</p:tagLst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16-9.pptx" id="{86E68773-CEFA-BA4D-AD6B-7D2DD58A86F6}" vid="{4DAB3E11-99D4-334F-AE04-8386311CDC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Corporate16-9</Template>
  <TotalTime>46179</TotalTime>
  <Words>3979</Words>
  <Application>Microsoft Office PowerPoint</Application>
  <PresentationFormat>Grand écran</PresentationFormat>
  <Paragraphs>544</Paragraphs>
  <Slides>46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Cambria Math</vt:lpstr>
      <vt:lpstr>Courier New</vt:lpstr>
      <vt:lpstr>Symbol</vt:lpstr>
      <vt:lpstr>Office Theme</vt:lpstr>
      <vt:lpstr>PhD Defense  PS Impedance Model and Related Beam Stability</vt:lpstr>
      <vt:lpstr>Outline</vt:lpstr>
      <vt:lpstr>Context</vt:lpstr>
      <vt:lpstr>Introduction to beam dynamics in a synchrotron</vt:lpstr>
      <vt:lpstr>Wake fields and wake function[1]</vt:lpstr>
      <vt:lpstr>Taylor expansion of the wake function</vt:lpstr>
      <vt:lpstr>From wake function to beam coupling impedance</vt:lpstr>
      <vt:lpstr>Example of limitations due to impedance</vt:lpstr>
      <vt:lpstr>Outline</vt:lpstr>
      <vt:lpstr>Goal of an impedance model</vt:lpstr>
      <vt:lpstr>PS transverse impedance model[1] (Ekin = 2 GeV)</vt:lpstr>
      <vt:lpstr>Non-relativistic elliptical vaccum chamber impedance (1/2)</vt:lpstr>
      <vt:lpstr>Non-relativistic elliptical vaccum chamber impedance (2/2)</vt:lpstr>
      <vt:lpstr>Refined kicker magnets modeling</vt:lpstr>
      <vt:lpstr>Impedance fitting with resonators</vt:lpstr>
      <vt:lpstr>Impedance of a kicker magnet connecting cables and external circuits (1/2)</vt:lpstr>
      <vt:lpstr>Impedance of a kicker magnet connecting cables and external circuits (2/2)</vt:lpstr>
      <vt:lpstr>Outline</vt:lpstr>
      <vt:lpstr>From turn-by-turn data to tune shift spectrum</vt:lpstr>
      <vt:lpstr>Macroparticle tracking code</vt:lpstr>
      <vt:lpstr>Wake kick calculation in tracking codes</vt:lpstr>
      <vt:lpstr>Impact of chromaticity on tune shift slope</vt:lpstr>
      <vt:lpstr>Comparison measurements at extraction energy</vt:lpstr>
      <vt:lpstr>Instability and growth rate</vt:lpstr>
      <vt:lpstr>Instability prediction at injection energy</vt:lpstr>
      <vt:lpstr>Outline</vt:lpstr>
      <vt:lpstr>Conclusion</vt:lpstr>
      <vt:lpstr>Next steps</vt:lpstr>
      <vt:lpstr>Additional contributions made during the PhD</vt:lpstr>
      <vt:lpstr>List of publications</vt:lpstr>
      <vt:lpstr>Présentation PowerPoint</vt:lpstr>
      <vt:lpstr>Backup slides</vt:lpstr>
      <vt:lpstr>CERN Proton Synchrotron</vt:lpstr>
      <vt:lpstr>Wake potential for a distribution of particles[1]</vt:lpstr>
      <vt:lpstr>Resistive wall impedances in terms of Mathieu’s functions sums</vt:lpstr>
      <vt:lpstr>Impedance of a kicker magnet connecting cables and external circuits, derivations</vt:lpstr>
      <vt:lpstr>Acquisition with the Qmeter</vt:lpstr>
      <vt:lpstr>Chromaticity control in the PS</vt:lpstr>
      <vt:lpstr>Cycles parameters</vt:lpstr>
      <vt:lpstr>Examples of tune shift spectrum at flat bottom</vt:lpstr>
      <vt:lpstr>Examples of tune shift spectrum at flat top</vt:lpstr>
      <vt:lpstr>Chromaticity impact on tune shift measurements</vt:lpstr>
      <vt:lpstr>Modeling of space charge</vt:lpstr>
      <vt:lpstr>Impact of space charge on tune shift slope</vt:lpstr>
      <vt:lpstr>Comparison measurements at injection energy</vt:lpstr>
      <vt:lpstr>Instability prediction at injection energy (with space charge)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Sebastien Joly</dc:creator>
  <cp:lastModifiedBy>Sebastien Joly</cp:lastModifiedBy>
  <cp:revision>467</cp:revision>
  <cp:lastPrinted>2022-07-25T13:50:21Z</cp:lastPrinted>
  <dcterms:created xsi:type="dcterms:W3CDTF">2020-02-28T08:13:26Z</dcterms:created>
  <dcterms:modified xsi:type="dcterms:W3CDTF">2024-01-28T17:45:52Z</dcterms:modified>
</cp:coreProperties>
</file>