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4251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3" r:id="rId3"/>
    <p:sldId id="259" r:id="rId4"/>
    <p:sldId id="268" r:id="rId5"/>
    <p:sldId id="279" r:id="rId6"/>
    <p:sldId id="270" r:id="rId7"/>
    <p:sldId id="269" r:id="rId8"/>
    <p:sldId id="275" r:id="rId9"/>
    <p:sldId id="274" r:id="rId10"/>
    <p:sldId id="278" r:id="rId11"/>
    <p:sldId id="285" r:id="rId12"/>
    <p:sldId id="321" r:id="rId13"/>
    <p:sldId id="318" r:id="rId14"/>
    <p:sldId id="288" r:id="rId15"/>
    <p:sldId id="289" r:id="rId16"/>
    <p:sldId id="290" r:id="rId17"/>
    <p:sldId id="296" r:id="rId18"/>
    <p:sldId id="300" r:id="rId19"/>
    <p:sldId id="301" r:id="rId20"/>
    <p:sldId id="319" r:id="rId21"/>
    <p:sldId id="320" r:id="rId22"/>
    <p:sldId id="309" r:id="rId23"/>
    <p:sldId id="291" r:id="rId24"/>
    <p:sldId id="295" r:id="rId25"/>
    <p:sldId id="293" r:id="rId26"/>
    <p:sldId id="308" r:id="rId27"/>
    <p:sldId id="307" r:id="rId28"/>
    <p:sldId id="303" r:id="rId29"/>
    <p:sldId id="304" r:id="rId3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6FEDE"/>
    <a:srgbClr val="E3FDDB"/>
    <a:srgbClr val="DDFB82"/>
    <a:srgbClr val="0C56C1"/>
    <a:srgbClr val="00218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885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3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BE7C5-8235-C942-97EA-DDA7C9E590C0}" type="datetimeFigureOut">
              <a:rPr lang="it-IT" smtClean="0"/>
              <a:pPr/>
              <a:t>2/8/12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40C87-5634-AE4D-8C72-D6C1893F7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56AF3-A4E9-F040-9410-A00E5D4846B0}" type="datetimeFigureOut">
              <a:rPr lang="it-IT" smtClean="0"/>
              <a:pPr/>
              <a:t>2/8/12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E9F72-43CE-E34A-816E-9F52EBFEE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Dott. Pigi Paolucci - I.N.F.N. of Napoli (ITALY) - RPC 2012 Conference (LNF)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5CB-8678-B548-9B53-40418119B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Dott. Pigi Paolucci - I.N.F.N. of Napoli (ITALY) - RPC 2012 Conference (LNF)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2604"/>
            <a:ext cx="8369300" cy="772186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045" y="1168400"/>
            <a:ext cx="8679051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4450"/>
            <a:ext cx="97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09/02/2012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7491" y="6394450"/>
            <a:ext cx="4127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Dott. Pigi Paolucci - I.N.F.N. of Napoli (ITALY) - RPC 2012 Conference (LNF)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4956" y="6394450"/>
            <a:ext cx="748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3A0D4C3-8D00-A844-A37E-D357B6035B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ogoinfn-piccolo.g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820947" y="6299112"/>
            <a:ext cx="704144" cy="528108"/>
          </a:xfrm>
          <a:prstGeom prst="rect">
            <a:avLst/>
          </a:prstGeom>
        </p:spPr>
      </p:pic>
      <p:pic>
        <p:nvPicPr>
          <p:cNvPr id="11" name="Picture 10" descr="CMS_logo.gif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369300" y="-15118"/>
            <a:ext cx="774700" cy="774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hf hdr="0"/>
  <p:txStyles>
    <p:titleStyle>
      <a:lvl1pPr marL="0" indent="363538"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hyperlink" Target="https://cms.web.cern.ch/org/resistive-plate-chambers" TargetMode="External"/><Relationship Id="rId5" Type="http://schemas.openxmlformats.org/officeDocument/2006/relationships/image" Target="../media/image1.gif"/><Relationship Id="rId6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237" y="1632846"/>
            <a:ext cx="8527143" cy="1641021"/>
          </a:xfrm>
          <a:blipFill rotWithShape="1"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indent="0" algn="ctr"/>
            <a:r>
              <a:rPr lang="en-US" dirty="0" smtClean="0">
                <a:solidFill>
                  <a:srgbClr val="000090"/>
                </a:solidFill>
              </a:rPr>
              <a:t>CMS RPC project overview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sz="3556" i="1" dirty="0" smtClean="0">
                <a:solidFill>
                  <a:srgbClr val="000090"/>
                </a:solidFill>
              </a:rPr>
              <a:t>from the present system to the upgrade</a:t>
            </a:r>
            <a:endParaRPr lang="en-US" i="1" dirty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2755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Dr.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Pierluigi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Paolucci</a:t>
            </a:r>
            <a:endParaRPr lang="en-US" sz="24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000" i="1" dirty="0" err="1" smtClean="0">
                <a:solidFill>
                  <a:srgbClr val="0000FF"/>
                </a:solidFill>
                <a:latin typeface="Verdana"/>
                <a:cs typeface="Verdana"/>
              </a:rPr>
              <a:t>Istituto</a:t>
            </a:r>
            <a:r>
              <a:rPr lang="en-US" sz="2000" i="1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Verdana"/>
                <a:cs typeface="Verdana"/>
              </a:rPr>
              <a:t>Nazionale</a:t>
            </a:r>
            <a:r>
              <a:rPr lang="en-US" sz="2000" i="1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Verdana"/>
                <a:cs typeface="Verdana"/>
              </a:rPr>
              <a:t>di</a:t>
            </a:r>
            <a:r>
              <a:rPr lang="en-US" sz="2000" i="1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Verdana"/>
                <a:cs typeface="Verdana"/>
              </a:rPr>
              <a:t>Fisica</a:t>
            </a:r>
            <a:r>
              <a:rPr lang="en-US" sz="2000" i="1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Verdana"/>
                <a:cs typeface="Verdana"/>
              </a:rPr>
              <a:t>Nucleare</a:t>
            </a:r>
            <a:r>
              <a:rPr lang="en-US" sz="2000" i="1" dirty="0" smtClean="0">
                <a:solidFill>
                  <a:srgbClr val="0000FF"/>
                </a:solidFill>
                <a:latin typeface="Verdana"/>
                <a:cs typeface="Verdana"/>
              </a:rPr>
              <a:t> &amp;</a:t>
            </a:r>
          </a:p>
          <a:p>
            <a:r>
              <a:rPr lang="en-US" sz="2000" i="1" dirty="0" smtClean="0">
                <a:solidFill>
                  <a:srgbClr val="0000FF"/>
                </a:solidFill>
                <a:latin typeface="Verdana"/>
                <a:cs typeface="Verdana"/>
              </a:rPr>
              <a:t>CERN</a:t>
            </a:r>
            <a:endParaRPr lang="en-US" sz="2400" i="1" dirty="0" smtClean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6300" y="6132878"/>
            <a:ext cx="1082344" cy="681832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72400" y="0"/>
            <a:ext cx="1371600" cy="1226576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70450" y="45144"/>
            <a:ext cx="202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CMS RPC Web page</a:t>
            </a:r>
            <a:endParaRPr lang="en-US" dirty="0"/>
          </a:p>
        </p:txBody>
      </p:sp>
      <p:pic>
        <p:nvPicPr>
          <p:cNvPr id="9" name="Picture 8" descr="logoinfn-piccol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9190"/>
            <a:ext cx="1491747" cy="1118810"/>
          </a:xfrm>
          <a:prstGeom prst="rect">
            <a:avLst/>
          </a:prstGeom>
        </p:spPr>
      </p:pic>
      <p:pic>
        <p:nvPicPr>
          <p:cNvPr id="10" name="Picture 9" descr="CMS-Color-Labe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308" y="0"/>
            <a:ext cx="1751692" cy="1751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A photogenic and powerful  “detector”</a:t>
            </a:r>
            <a:endParaRPr lang="en-US" sz="3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2" name="Picture 11" descr="CE0195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582"/>
            <a:ext cx="9144000" cy="6099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judge the RPC muon system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03" y="1095830"/>
            <a:ext cx="6067196" cy="529862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SzPct val="70000"/>
              <a:buFont typeface="+mj-ea"/>
              <a:buAutoNum type="circleNumDbPlain"/>
            </a:pPr>
            <a:r>
              <a:rPr lang="en-US" dirty="0" smtClean="0">
                <a:solidFill>
                  <a:srgbClr val="FF0000"/>
                </a:solidFill>
              </a:rPr>
              <a:t>Detection efficiency and stability</a:t>
            </a:r>
          </a:p>
          <a:p>
            <a:pPr lvl="1"/>
            <a:r>
              <a:rPr lang="en-US" dirty="0" smtClean="0"/>
              <a:t>Plateau curves</a:t>
            </a:r>
          </a:p>
          <a:p>
            <a:pPr lvl="1"/>
            <a:r>
              <a:rPr lang="en-US" dirty="0" smtClean="0"/>
              <a:t>Overall efficiency</a:t>
            </a:r>
          </a:p>
          <a:p>
            <a:pPr marL="514350" indent="-514350">
              <a:buSzPct val="70000"/>
              <a:buFont typeface="+mj-lt"/>
              <a:buAutoNum type="circleNumDbPlain"/>
            </a:pPr>
            <a:r>
              <a:rPr lang="en-US" dirty="0" smtClean="0">
                <a:solidFill>
                  <a:srgbClr val="FF0000"/>
                </a:solidFill>
              </a:rPr>
              <a:t>Background:							</a:t>
            </a:r>
            <a:endParaRPr lang="en-US" baseline="30000" dirty="0" smtClean="0">
              <a:solidFill>
                <a:srgbClr val="FF0000"/>
              </a:solidFill>
            </a:endParaRPr>
          </a:p>
          <a:p>
            <a:pPr marL="714375" lvl="1" indent="-314325">
              <a:buSzPct val="70000"/>
            </a:pPr>
            <a:r>
              <a:rPr lang="en-US" dirty="0" smtClean="0"/>
              <a:t>Noise rate &amp; Dark current</a:t>
            </a:r>
          </a:p>
          <a:p>
            <a:pPr marL="514350" indent="-514350">
              <a:buSzPct val="70000"/>
              <a:buFont typeface="+mj-lt"/>
              <a:buAutoNum type="circleNumDbPlain"/>
            </a:pPr>
            <a:r>
              <a:rPr lang="en-US" dirty="0" smtClean="0">
                <a:solidFill>
                  <a:srgbClr val="FF0000"/>
                </a:solidFill>
              </a:rPr>
              <a:t>Trigger rate &amp; efficiency stability</a:t>
            </a:r>
          </a:p>
          <a:p>
            <a:pPr marL="514350" indent="-514350">
              <a:buSzPct val="70000"/>
              <a:buFont typeface="+mj-lt"/>
              <a:buAutoNum type="circleNumDbPlain"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SzPct val="70000"/>
              <a:buFont typeface="+mj-lt"/>
              <a:buAutoNum type="circleNumDbPlain"/>
            </a:pPr>
            <a:r>
              <a:rPr lang="en-US" dirty="0" smtClean="0">
                <a:solidFill>
                  <a:srgbClr val="FF0000"/>
                </a:solidFill>
              </a:rPr>
              <a:t>Aging effect:</a:t>
            </a:r>
          </a:p>
          <a:p>
            <a:pPr lvl="1"/>
            <a:r>
              <a:rPr lang="en-US" dirty="0" smtClean="0"/>
              <a:t>Dark current &amp; noise rate</a:t>
            </a:r>
          </a:p>
          <a:p>
            <a:pPr lvl="1"/>
            <a:r>
              <a:rPr lang="en-US" dirty="0" smtClean="0"/>
              <a:t>Plateau position (HV at 50% </a:t>
            </a:r>
            <a:r>
              <a:rPr lang="en-US" dirty="0" err="1" smtClean="0"/>
              <a:t>eff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Muon Radiographies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51387" y="1825535"/>
            <a:ext cx="2940488" cy="1200328"/>
          </a:xfrm>
          <a:prstGeom prst="rect">
            <a:avLst/>
          </a:prstGeom>
          <a:solidFill>
            <a:srgbClr val="008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high Luminosity 10</a:t>
            </a:r>
            <a:r>
              <a:rPr lang="en-US" sz="2400" baseline="30000" dirty="0" smtClean="0">
                <a:solidFill>
                  <a:srgbClr val="FFFFFF"/>
                </a:solidFill>
              </a:rPr>
              <a:t>33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millions of </a:t>
            </a:r>
            <a:r>
              <a:rPr lang="en-US" sz="2400" dirty="0" err="1" smtClean="0">
                <a:solidFill>
                  <a:srgbClr val="FFFFFF"/>
                </a:solidFill>
              </a:rPr>
              <a:t>muons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many runs (time)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5674279" y="1095830"/>
            <a:ext cx="298833" cy="288884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>
            <a:off x="5674279" y="4265183"/>
            <a:ext cx="298833" cy="212926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51386" y="4490289"/>
            <a:ext cx="3092613" cy="1200328"/>
          </a:xfrm>
          <a:prstGeom prst="rect">
            <a:avLst/>
          </a:prstGeom>
          <a:solidFill>
            <a:srgbClr val="008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high beam intensity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time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sophisticated analysis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</a:t>
            </a:r>
            <a:r>
              <a:rPr lang="en-US" dirty="0" smtClean="0"/>
              <a:t> online Monitoring </a:t>
            </a:r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5825" y="1032446"/>
            <a:ext cx="8795971" cy="5327395"/>
            <a:chOff x="95825" y="1032446"/>
            <a:chExt cx="8795971" cy="5327395"/>
          </a:xfrm>
        </p:grpSpPr>
        <p:sp>
          <p:nvSpPr>
            <p:cNvPr id="8" name="Rectangle 7"/>
            <p:cNvSpPr/>
            <p:nvPr/>
          </p:nvSpPr>
          <p:spPr>
            <a:xfrm>
              <a:off x="95825" y="1238961"/>
              <a:ext cx="1783307" cy="18583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FF0000"/>
                  </a:solidFill>
                </a:rPr>
                <a:t>Detector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373975" y="1589998"/>
              <a:ext cx="1342991" cy="115633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PVSS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8" idx="3"/>
              <a:endCxn id="9" idx="2"/>
            </p:cNvCxnSpPr>
            <p:nvPr/>
          </p:nvCxnSpPr>
          <p:spPr>
            <a:xfrm>
              <a:off x="1879132" y="2168160"/>
              <a:ext cx="494843" cy="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n 10"/>
            <p:cNvSpPr/>
            <p:nvPr/>
          </p:nvSpPr>
          <p:spPr>
            <a:xfrm>
              <a:off x="4140289" y="1331884"/>
              <a:ext cx="1187364" cy="1693206"/>
            </a:xfrm>
            <a:prstGeom prst="ca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OMDS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1" idx="4"/>
              <a:endCxn id="13" idx="2"/>
            </p:cNvCxnSpPr>
            <p:nvPr/>
          </p:nvCxnSpPr>
          <p:spPr>
            <a:xfrm flipV="1">
              <a:off x="5327653" y="2178480"/>
              <a:ext cx="1189415" cy="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n 12"/>
            <p:cNvSpPr/>
            <p:nvPr/>
          </p:nvSpPr>
          <p:spPr>
            <a:xfrm>
              <a:off x="6517068" y="1331877"/>
              <a:ext cx="1187364" cy="1693206"/>
            </a:xfrm>
            <a:prstGeom prst="can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ORCOFF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9" idx="6"/>
              <a:endCxn id="11" idx="2"/>
            </p:cNvCxnSpPr>
            <p:nvPr/>
          </p:nvCxnSpPr>
          <p:spPr>
            <a:xfrm>
              <a:off x="3716966" y="2168166"/>
              <a:ext cx="423323" cy="1032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430903" y="1858440"/>
              <a:ext cx="998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POPCON</a:t>
              </a:r>
              <a:endParaRPr lang="en-US" dirty="0"/>
            </a:p>
          </p:txBody>
        </p:sp>
        <p:sp>
          <p:nvSpPr>
            <p:cNvPr id="16" name="Can 15"/>
            <p:cNvSpPr/>
            <p:nvPr/>
          </p:nvSpPr>
          <p:spPr>
            <a:xfrm>
              <a:off x="7704432" y="4356902"/>
              <a:ext cx="1187364" cy="949853"/>
            </a:xfrm>
            <a:prstGeom prst="ca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DATA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871379" y="3525345"/>
              <a:ext cx="1363641" cy="116666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FFFFFF"/>
                  </a:solidFill>
                </a:rPr>
                <a:t>Online</a:t>
              </a:r>
            </a:p>
            <a:p>
              <a:pPr algn="ctr"/>
              <a:r>
                <a:rPr lang="en-US" sz="2000" dirty="0" smtClean="0">
                  <a:solidFill>
                    <a:srgbClr val="FFFFFF"/>
                  </a:solidFill>
                </a:rPr>
                <a:t>DQM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cxnSp>
          <p:nvCxnSpPr>
            <p:cNvPr id="18" name="Straight Arrow Connector 17"/>
            <p:cNvCxnSpPr>
              <a:stCxn id="11" idx="3"/>
              <a:endCxn id="17" idx="1"/>
            </p:cNvCxnSpPr>
            <p:nvPr/>
          </p:nvCxnSpPr>
          <p:spPr>
            <a:xfrm rot="16200000" flipH="1">
              <a:off x="5066971" y="2692089"/>
              <a:ext cx="671108" cy="13371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7" idx="0"/>
              <a:endCxn id="13" idx="3"/>
            </p:cNvCxnSpPr>
            <p:nvPr/>
          </p:nvCxnSpPr>
          <p:spPr>
            <a:xfrm rot="5400000" flipH="1" flipV="1">
              <a:off x="6581844" y="2996439"/>
              <a:ext cx="500262" cy="557550"/>
            </a:xfrm>
            <a:prstGeom prst="straightConnector1">
              <a:avLst/>
            </a:prstGeom>
            <a:ln w="28575" cap="rnd" cmpd="sng">
              <a:prstDash val="sysDash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2353325" y="3525346"/>
              <a:ext cx="1363641" cy="116666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Noise</a:t>
              </a: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</a:rPr>
                <a:t>scalers</a:t>
              </a:r>
              <a:endParaRPr lang="en-US" sz="20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11" idx="3"/>
              <a:endCxn id="22" idx="0"/>
            </p:cNvCxnSpPr>
            <p:nvPr/>
          </p:nvCxnSpPr>
          <p:spPr>
            <a:xfrm rot="16200000" flipH="1">
              <a:off x="4489006" y="3270055"/>
              <a:ext cx="500255" cy="103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062474" y="3525345"/>
              <a:ext cx="1363641" cy="116666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WBM</a:t>
              </a:r>
            </a:p>
          </p:txBody>
        </p:sp>
        <p:cxnSp>
          <p:nvCxnSpPr>
            <p:cNvPr id="23" name="Straight Arrow Connector 22"/>
            <p:cNvCxnSpPr>
              <a:stCxn id="16" idx="2"/>
              <a:endCxn id="17" idx="5"/>
            </p:cNvCxnSpPr>
            <p:nvPr/>
          </p:nvCxnSpPr>
          <p:spPr>
            <a:xfrm rot="10800000">
              <a:off x="7035320" y="4521153"/>
              <a:ext cx="669113" cy="3106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n 23"/>
            <p:cNvSpPr/>
            <p:nvPr/>
          </p:nvSpPr>
          <p:spPr>
            <a:xfrm>
              <a:off x="691768" y="4313517"/>
              <a:ext cx="1187364" cy="997973"/>
            </a:xfrm>
            <a:prstGeom prst="ca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Trigger</a:t>
              </a:r>
            </a:p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Link sys</a:t>
              </a:r>
            </a:p>
          </p:txBody>
        </p:sp>
        <p:cxnSp>
          <p:nvCxnSpPr>
            <p:cNvPr id="25" name="Straight Arrow Connector 24"/>
            <p:cNvCxnSpPr>
              <a:stCxn id="24" idx="4"/>
              <a:endCxn id="20" idx="3"/>
            </p:cNvCxnSpPr>
            <p:nvPr/>
          </p:nvCxnSpPr>
          <p:spPr>
            <a:xfrm flipV="1">
              <a:off x="1879132" y="4521153"/>
              <a:ext cx="673894" cy="2913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0" idx="0"/>
              <a:endCxn id="11" idx="3"/>
            </p:cNvCxnSpPr>
            <p:nvPr/>
          </p:nvCxnSpPr>
          <p:spPr>
            <a:xfrm rot="5400000" flipH="1" flipV="1">
              <a:off x="3634430" y="2425806"/>
              <a:ext cx="500256" cy="1698825"/>
            </a:xfrm>
            <a:prstGeom prst="straightConnector1">
              <a:avLst/>
            </a:prstGeom>
            <a:ln w="28575" cap="rnd" cmpd="sng">
              <a:prstDash val="sysDash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3258425" y="5579913"/>
              <a:ext cx="2946880" cy="7799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Plot and results</a:t>
              </a:r>
              <a:endParaRPr lang="en-US" sz="2800" dirty="0"/>
            </a:p>
          </p:txBody>
        </p:sp>
        <p:cxnSp>
          <p:nvCxnSpPr>
            <p:cNvPr id="28" name="Straight Arrow Connector 27"/>
            <p:cNvCxnSpPr>
              <a:stCxn id="20" idx="4"/>
              <a:endCxn id="27" idx="0"/>
            </p:cNvCxnSpPr>
            <p:nvPr/>
          </p:nvCxnSpPr>
          <p:spPr>
            <a:xfrm rot="16200000" flipH="1">
              <a:off x="3439552" y="4287599"/>
              <a:ext cx="887907" cy="1696719"/>
            </a:xfrm>
            <a:prstGeom prst="straightConnector1">
              <a:avLst/>
            </a:prstGeom>
            <a:ln w="762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2" idx="4"/>
              <a:endCxn id="27" idx="0"/>
            </p:cNvCxnSpPr>
            <p:nvPr/>
          </p:nvCxnSpPr>
          <p:spPr>
            <a:xfrm rot="5400000">
              <a:off x="4294126" y="5129744"/>
              <a:ext cx="887908" cy="12430"/>
            </a:xfrm>
            <a:prstGeom prst="straightConnector1">
              <a:avLst/>
            </a:prstGeom>
            <a:ln w="762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7" idx="4"/>
              <a:endCxn id="27" idx="0"/>
            </p:cNvCxnSpPr>
            <p:nvPr/>
          </p:nvCxnSpPr>
          <p:spPr>
            <a:xfrm rot="5400000">
              <a:off x="5198579" y="4225292"/>
              <a:ext cx="887908" cy="1821335"/>
            </a:xfrm>
            <a:prstGeom prst="straightConnector1">
              <a:avLst/>
            </a:prstGeom>
            <a:ln w="762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218328" y="3306179"/>
              <a:ext cx="4548259" cy="79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975707" y="3340681"/>
              <a:ext cx="9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ONLINE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08904" y="3308415"/>
              <a:ext cx="966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OFFLINE</a:t>
              </a:r>
              <a:endParaRPr lang="en-US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Status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45" y="808115"/>
            <a:ext cx="7656513" cy="2654417"/>
          </a:xfrm>
          <a:prstGeom prst="rect">
            <a:avLst/>
          </a:prstGeom>
        </p:spPr>
      </p:pic>
      <p:cxnSp>
        <p:nvCxnSpPr>
          <p:cNvPr id="16" name="Connettore 1 16"/>
          <p:cNvCxnSpPr/>
          <p:nvPr/>
        </p:nvCxnSpPr>
        <p:spPr>
          <a:xfrm>
            <a:off x="1694565" y="2895600"/>
            <a:ext cx="533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7"/>
          <p:cNvSpPr txBox="1"/>
          <p:nvPr/>
        </p:nvSpPr>
        <p:spPr>
          <a:xfrm>
            <a:off x="2327205" y="2743200"/>
            <a:ext cx="144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FF0000"/>
                </a:solidFill>
              </a:rPr>
              <a:t>M</a:t>
            </a:r>
            <a:r>
              <a:rPr lang="en-GB" sz="1400" dirty="0" smtClean="0">
                <a:solidFill>
                  <a:srgbClr val="FF0000"/>
                </a:solidFill>
              </a:rPr>
              <a:t>asked channels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18" name="Connettore 1 18"/>
          <p:cNvCxnSpPr/>
          <p:nvPr/>
        </p:nvCxnSpPr>
        <p:spPr>
          <a:xfrm>
            <a:off x="1694565" y="2667000"/>
            <a:ext cx="5334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9"/>
          <p:cNvSpPr txBox="1"/>
          <p:nvPr/>
        </p:nvSpPr>
        <p:spPr>
          <a:xfrm>
            <a:off x="2327205" y="2514600"/>
            <a:ext cx="127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FF"/>
                </a:solidFill>
              </a:rPr>
              <a:t> dead </a:t>
            </a:r>
            <a:r>
              <a:rPr lang="en-GB" sz="1400" dirty="0" smtClean="0">
                <a:solidFill>
                  <a:srgbClr val="0000FF"/>
                </a:solidFill>
              </a:rPr>
              <a:t>channels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86172" y="2390391"/>
            <a:ext cx="39831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GB" sz="1600" b="1" dirty="0" smtClean="0">
                <a:solidFill>
                  <a:srgbClr val="FF0000"/>
                </a:solidFill>
                <a:latin typeface="Tahoma"/>
              </a:rPr>
              <a:t>Inactive channels: ~1.6</a:t>
            </a:r>
            <a:r>
              <a:rPr lang="en-GB" sz="1600" b="1" dirty="0" smtClean="0">
                <a:solidFill>
                  <a:srgbClr val="FF0000"/>
                </a:solidFill>
                <a:latin typeface="Tahoma"/>
              </a:rPr>
              <a:t>%</a:t>
            </a:r>
          </a:p>
          <a:p>
            <a:r>
              <a:rPr lang="en-GB" sz="1400" b="1" dirty="0" smtClean="0">
                <a:latin typeface="Tahoma"/>
              </a:rPr>
              <a:t>(~0.9% </a:t>
            </a:r>
            <a:r>
              <a:rPr lang="en-GB" sz="1400" b="1" dirty="0" smtClean="0">
                <a:latin typeface="Tahoma"/>
              </a:rPr>
              <a:t>masked</a:t>
            </a:r>
            <a:r>
              <a:rPr lang="en-GB" sz="1400" b="1" dirty="0" smtClean="0">
                <a:latin typeface="Tahoma"/>
              </a:rPr>
              <a:t>,</a:t>
            </a:r>
            <a:r>
              <a:rPr lang="en-GB" sz="1400" b="1" dirty="0" smtClean="0">
                <a:latin typeface="Tahoma"/>
              </a:rPr>
              <a:t> </a:t>
            </a:r>
            <a:r>
              <a:rPr lang="en-GB" sz="1400" b="1" dirty="0" smtClean="0">
                <a:latin typeface="Tahoma"/>
              </a:rPr>
              <a:t>~0.7% </a:t>
            </a:r>
            <a:r>
              <a:rPr lang="en-GB" sz="1400" b="1" dirty="0" smtClean="0">
                <a:latin typeface="Tahoma"/>
              </a:rPr>
              <a:t>dead</a:t>
            </a:r>
            <a:r>
              <a:rPr lang="en-GB" sz="1400" dirty="0" smtClean="0">
                <a:latin typeface="Tahoma"/>
              </a:rPr>
              <a:t>)</a:t>
            </a:r>
          </a:p>
        </p:txBody>
      </p:sp>
      <p:pic>
        <p:nvPicPr>
          <p:cNvPr id="21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5" y="3534225"/>
            <a:ext cx="5131921" cy="2628900"/>
          </a:xfrm>
          <a:prstGeom prst="rect">
            <a:avLst/>
          </a:prstGeom>
        </p:spPr>
      </p:pic>
      <p:sp>
        <p:nvSpPr>
          <p:cNvPr id="22" name="CasellaDiTesto 7"/>
          <p:cNvSpPr txBox="1"/>
          <p:nvPr/>
        </p:nvSpPr>
        <p:spPr>
          <a:xfrm>
            <a:off x="873335" y="4656627"/>
            <a:ext cx="14908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dirty="0" smtClean="0">
                <a:solidFill>
                  <a:srgbClr val="008000"/>
                </a:solidFill>
              </a:rPr>
              <a:t>A</a:t>
            </a:r>
            <a:r>
              <a:rPr lang="en-GB" sz="1500" b="1" dirty="0" smtClean="0">
                <a:solidFill>
                  <a:srgbClr val="008000"/>
                </a:solidFill>
              </a:rPr>
              <a:t>verge noise </a:t>
            </a:r>
          </a:p>
          <a:p>
            <a:r>
              <a:rPr lang="it-IT" sz="1500" b="1" dirty="0" err="1" smtClean="0">
                <a:solidFill>
                  <a:srgbClr val="008000"/>
                </a:solidFill>
              </a:rPr>
              <a:t>R</a:t>
            </a:r>
            <a:r>
              <a:rPr lang="en-GB" sz="1500" b="1" dirty="0" smtClean="0">
                <a:solidFill>
                  <a:srgbClr val="008000"/>
                </a:solidFill>
              </a:rPr>
              <a:t>ate 0.1 Hz/cm2</a:t>
            </a:r>
            <a:endParaRPr lang="en-GB" sz="1500" b="1" dirty="0">
              <a:solidFill>
                <a:srgbClr val="008000"/>
              </a:solidFill>
            </a:endParaRPr>
          </a:p>
        </p:txBody>
      </p:sp>
      <p:sp>
        <p:nvSpPr>
          <p:cNvPr id="23" name="CasellaDiTesto 8"/>
          <p:cNvSpPr txBox="1"/>
          <p:nvPr/>
        </p:nvSpPr>
        <p:spPr>
          <a:xfrm>
            <a:off x="3464135" y="4532028"/>
            <a:ext cx="14908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dirty="0" smtClean="0">
                <a:solidFill>
                  <a:srgbClr val="008000"/>
                </a:solidFill>
              </a:rPr>
              <a:t>A</a:t>
            </a:r>
            <a:r>
              <a:rPr lang="en-GB" sz="1500" b="1" dirty="0" smtClean="0">
                <a:solidFill>
                  <a:srgbClr val="008000"/>
                </a:solidFill>
              </a:rPr>
              <a:t>verge noise </a:t>
            </a:r>
          </a:p>
          <a:p>
            <a:r>
              <a:rPr lang="it-IT" sz="1500" b="1" dirty="0" err="1" smtClean="0">
                <a:solidFill>
                  <a:srgbClr val="008000"/>
                </a:solidFill>
              </a:rPr>
              <a:t>R</a:t>
            </a:r>
            <a:r>
              <a:rPr lang="en-GB" sz="1500" b="1" dirty="0" smtClean="0">
                <a:solidFill>
                  <a:srgbClr val="008000"/>
                </a:solidFill>
              </a:rPr>
              <a:t>ate 0.1 Hz/cm2</a:t>
            </a:r>
            <a:endParaRPr lang="en-GB" sz="1500" b="1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6210" y="4532028"/>
            <a:ext cx="36873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Intrinsic electronic noise is indeed</a:t>
            </a:r>
          </a:p>
          <a:p>
            <a:r>
              <a:rPr lang="en-US" dirty="0" smtClean="0"/>
              <a:t>s</a:t>
            </a:r>
            <a:r>
              <a:rPr lang="en-US" dirty="0" smtClean="0"/>
              <a:t>ubtracted in the background studies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70000"/>
            </a:pPr>
            <a:r>
              <a:rPr lang="en-US" dirty="0" smtClean="0"/>
              <a:t>efficiency: </a:t>
            </a:r>
            <a:r>
              <a:rPr lang="en-US" b="1" dirty="0" smtClean="0">
                <a:solidFill>
                  <a:srgbClr val="FF0000"/>
                </a:solidFill>
              </a:rPr>
              <a:t>2172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plateau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045" y="4930193"/>
            <a:ext cx="8679051" cy="1262565"/>
          </a:xfrm>
          <a:solidFill>
            <a:schemeClr val="bg2"/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99% of the 2172 rolls (half-chamber) have a perfect plateau</a:t>
            </a:r>
          </a:p>
          <a:p>
            <a:r>
              <a:rPr lang="en-US" sz="2000" dirty="0" smtClean="0"/>
              <a:t>After about 5-7 years from the gap construction and 3 years of data taking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TO BE DONE EVERY beginning of the YEAR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3" name="Picture 12" descr="EFFvsHV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177" y="2959279"/>
            <a:ext cx="2915371" cy="1819661"/>
          </a:xfrm>
          <a:prstGeom prst="rect">
            <a:avLst/>
          </a:prstGeom>
        </p:spPr>
      </p:pic>
      <p:pic>
        <p:nvPicPr>
          <p:cNvPr id="14" name="Picture 13" descr="EFFvsHV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27" y="2912291"/>
            <a:ext cx="2990653" cy="1866649"/>
          </a:xfrm>
          <a:prstGeom prst="rect">
            <a:avLst/>
          </a:prstGeom>
        </p:spPr>
      </p:pic>
      <p:pic>
        <p:nvPicPr>
          <p:cNvPr id="15" name="Picture 14" descr="EFFvsHV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2291"/>
            <a:ext cx="2948772" cy="1840508"/>
          </a:xfrm>
          <a:prstGeom prst="rect">
            <a:avLst/>
          </a:prstGeom>
        </p:spPr>
      </p:pic>
      <p:pic>
        <p:nvPicPr>
          <p:cNvPr id="16" name="Picture 15" descr="EFFvsHV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680" y="960976"/>
            <a:ext cx="3175922" cy="1982287"/>
          </a:xfrm>
          <a:prstGeom prst="rect">
            <a:avLst/>
          </a:prstGeom>
        </p:spPr>
      </p:pic>
      <p:pic>
        <p:nvPicPr>
          <p:cNvPr id="17" name="Picture 16" descr="EFFvsHV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772" y="930004"/>
            <a:ext cx="3175923" cy="1982287"/>
          </a:xfrm>
          <a:prstGeom prst="rect">
            <a:avLst/>
          </a:prstGeom>
        </p:spPr>
      </p:pic>
      <p:pic>
        <p:nvPicPr>
          <p:cNvPr id="18" name="Picture 17" descr="EFFvsHV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30004"/>
            <a:ext cx="3175922" cy="19822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48737" y="4130573"/>
            <a:ext cx="631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barrel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61055" y="4159085"/>
            <a:ext cx="631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barrel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74341" y="4159085"/>
            <a:ext cx="631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barrel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26741" y="2230879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endcap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6800" y="2230879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endcap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16786" y="2230879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endcap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12" descr="HV_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5" y="3407233"/>
            <a:ext cx="5129279" cy="2987217"/>
          </a:xfrm>
          <a:prstGeom prst="rect">
            <a:avLst/>
          </a:prstGeom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962432" y="5226710"/>
            <a:ext cx="461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4101444" y="5136068"/>
            <a:ext cx="522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0" name="CasellaDiTesto 9"/>
          <p:cNvSpPr txBox="1"/>
          <p:nvPr/>
        </p:nvSpPr>
        <p:spPr>
          <a:xfrm>
            <a:off x="3578828" y="4033898"/>
            <a:ext cx="15925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100" b="1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70000"/>
            </a:pPr>
            <a:r>
              <a:rPr lang="en-US" dirty="0" smtClean="0"/>
              <a:t>Efficiency: more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5" name="Picture 24" descr="comparisonEndc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757" y="759582"/>
            <a:ext cx="4659743" cy="2685143"/>
          </a:xfrm>
          <a:prstGeom prst="rect">
            <a:avLst/>
          </a:prstGeom>
        </p:spPr>
      </p:pic>
      <p:pic>
        <p:nvPicPr>
          <p:cNvPr id="26" name="Picture 25" descr="comparisonBarr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59582"/>
            <a:ext cx="4659743" cy="2685143"/>
          </a:xfrm>
          <a:prstGeom prst="rect">
            <a:avLst/>
          </a:prstGeom>
        </p:spPr>
      </p:pic>
      <p:pic>
        <p:nvPicPr>
          <p:cNvPr id="28" name="Picture 27" descr="Schermata 2011-10-09 a 11.41.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663" y="1729618"/>
            <a:ext cx="2908623" cy="559078"/>
          </a:xfrm>
          <a:prstGeom prst="rect">
            <a:avLst/>
          </a:prstGeom>
        </p:spPr>
      </p:pic>
      <p:pic>
        <p:nvPicPr>
          <p:cNvPr id="29" name="Picture 28" descr="Schermata 2011-10-09 a 11.40.5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56" y="1669746"/>
            <a:ext cx="3207044" cy="58920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425663" y="2533525"/>
            <a:ext cx="96428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ENDCAP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4283" y="2533525"/>
            <a:ext cx="90281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BARREL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80854" y="4204689"/>
            <a:ext cx="12786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Barrel</a:t>
            </a:r>
          </a:p>
          <a:p>
            <a:r>
              <a:rPr lang="en-US" sz="1600" dirty="0" smtClean="0"/>
              <a:t>RMS 64 Volts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3655894" y="4238866"/>
            <a:ext cx="12786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Endcap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RMS 84 Volts</a:t>
            </a:r>
            <a:endParaRPr lang="en-US" sz="1600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933" y="3468915"/>
            <a:ext cx="3693807" cy="29255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6749143" y="5672667"/>
            <a:ext cx="179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barrel plateau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0542" y="3725027"/>
            <a:ext cx="4806104" cy="3125257"/>
          </a:xfrm>
          <a:prstGeom prst="rect">
            <a:avLst/>
          </a:prstGeom>
          <a:noFill/>
          <a:ln w="9525">
            <a:solidFill>
              <a:srgbClr val="0C56C1"/>
            </a:solidFill>
            <a:round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70000"/>
            </a:pPr>
            <a:r>
              <a:rPr lang="en-US" dirty="0" smtClean="0"/>
              <a:t>Stability: cluster size .vs. pressure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4956" y="6381998"/>
            <a:ext cx="748644" cy="365125"/>
          </a:xfrm>
        </p:spPr>
        <p:txBody>
          <a:bodyPr/>
          <a:lstStyle/>
          <a:p>
            <a:fld id="{13A0D4C3-8D00-A844-A37E-D357B6035B3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clscomparis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804" y="759582"/>
            <a:ext cx="4914195" cy="2831769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184653" y="5607189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2010 (pressure dependence)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2011 (HV normalized to P) </a:t>
            </a:r>
          </a:p>
        </p:txBody>
      </p:sp>
      <p:pic>
        <p:nvPicPr>
          <p:cNvPr id="12" name="Picture 11" descr="clssc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9582"/>
            <a:ext cx="4229804" cy="3039507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436428" y="1254667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 size .vs. HV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28046" y="1623999"/>
            <a:ext cx="178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Cluster size </a:t>
            </a:r>
          </a:p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12321" y="3945195"/>
            <a:ext cx="244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 size .vs. Pressure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761619" y="1391639"/>
            <a:ext cx="979714" cy="1588"/>
          </a:xfrm>
          <a:prstGeom prst="straightConnector1">
            <a:avLst/>
          </a:prstGeom>
          <a:ln w="57150" cap="flat" cmpd="thinThick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4665" y="3803296"/>
            <a:ext cx="4039810" cy="27392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After having studied the performance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of the system we decided to remove one of the last source of instability (3-5%):</a:t>
            </a:r>
            <a:endParaRPr lang="en-US" sz="2000" dirty="0" smtClean="0">
              <a:latin typeface="Times New Roman"/>
              <a:cs typeface="Times New Roman"/>
            </a:endParaRP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HV working point is now corrected with the atmospheric pressure</a:t>
            </a:r>
            <a:endParaRPr lang="en-US" sz="20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4301667" y="3874861"/>
            <a:ext cx="879332" cy="1588"/>
          </a:xfrm>
          <a:prstGeom prst="straightConnector1">
            <a:avLst/>
          </a:prstGeom>
          <a:ln w="57150" cap="flat" cmpd="thinThick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3353127" y="4947793"/>
            <a:ext cx="1387413" cy="1588"/>
          </a:xfrm>
          <a:prstGeom prst="straightConnector1">
            <a:avLst/>
          </a:prstGeom>
          <a:ln w="57150" cap="flat" cmpd="thinThick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70000"/>
            </a:pPr>
            <a:r>
              <a:rPr lang="en-US" dirty="0" smtClean="0"/>
              <a:t>Stability in time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94565" y="996170"/>
            <a:ext cx="8974762" cy="5106129"/>
            <a:chOff x="86725" y="806454"/>
            <a:chExt cx="9539875" cy="553243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725" y="806454"/>
              <a:ext cx="9486900" cy="54483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3" name="Line 3"/>
            <p:cNvSpPr>
              <a:spLocks noChangeShapeType="1"/>
            </p:cNvSpPr>
            <p:nvPr/>
          </p:nvSpPr>
          <p:spPr bwMode="auto">
            <a:xfrm>
              <a:off x="5607050" y="1106488"/>
              <a:ext cx="1588" cy="4572000"/>
            </a:xfrm>
            <a:prstGeom prst="line">
              <a:avLst/>
            </a:prstGeom>
            <a:noFill/>
            <a:ln w="730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4"/>
            <p:cNvSpPr>
              <a:spLocks noChangeShapeType="1"/>
            </p:cNvSpPr>
            <p:nvPr/>
          </p:nvSpPr>
          <p:spPr bwMode="auto">
            <a:xfrm>
              <a:off x="5607050" y="5006975"/>
              <a:ext cx="16002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 flipH="1">
              <a:off x="3987800" y="5200650"/>
              <a:ext cx="16383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2511425" y="4716463"/>
              <a:ext cx="2997200" cy="3460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40" rIns="90000" bIns="45000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dirty="0">
                  <a:solidFill>
                    <a:srgbClr val="000000"/>
                  </a:solidFill>
                  <a:ea typeface="Droid Sans Fallback" charset="0"/>
                  <a:cs typeface="Droid Sans Fallback" charset="0"/>
                </a:rPr>
                <a:t>Without Pressure correction</a:t>
              </a: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5678488" y="4572000"/>
              <a:ext cx="2679700" cy="3460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40" rIns="90000" bIns="45000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>
                  <a:solidFill>
                    <a:srgbClr val="000000"/>
                  </a:solidFill>
                  <a:ea typeface="Droid Sans Fallback" charset="0"/>
                  <a:cs typeface="Droid Sans Fallback" charset="0"/>
                </a:rPr>
                <a:t>With Pressure correction</a:t>
              </a: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8080375" y="5992813"/>
              <a:ext cx="1546225" cy="3460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40" rIns="90000" bIns="45000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>
                  <a:solidFill>
                    <a:srgbClr val="000000"/>
                  </a:solidFill>
                  <a:ea typeface="Droid Sans Fallback" charset="0"/>
                  <a:cs typeface="Droid Sans Fallback" charset="0"/>
                </a:rPr>
                <a:t>October 2011</a:t>
              </a:r>
            </a:p>
          </p:txBody>
        </p:sp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1600200" y="5992813"/>
              <a:ext cx="1189038" cy="3460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40" rIns="90000" bIns="45000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>
                  <a:solidFill>
                    <a:srgbClr val="000000"/>
                  </a:solidFill>
                  <a:ea typeface="Droid Sans Fallback" charset="0"/>
                  <a:cs typeface="Droid Sans Fallback" charset="0"/>
                </a:rPr>
                <a:t>April 2011</a:t>
              </a: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5872163" y="1576388"/>
              <a:ext cx="3349625" cy="430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6240" rIns="90000" bIns="45000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400" b="1">
                  <a:solidFill>
                    <a:srgbClr val="000000"/>
                  </a:solidFill>
                  <a:ea typeface="Droid Sans Fallback" charset="0"/>
                  <a:cs typeface="Droid Sans Fallback" charset="0"/>
                </a:rPr>
                <a:t>CMS Preliminary 2011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2284" y="3461687"/>
            <a:ext cx="5071119" cy="3396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113552" y="759582"/>
            <a:ext cx="5774223" cy="3424327"/>
            <a:chOff x="228600" y="585989"/>
            <a:chExt cx="9601200" cy="554017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0" y="735013"/>
              <a:ext cx="9601200" cy="53911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2837210" y="585989"/>
              <a:ext cx="3349625" cy="430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6240" rIns="90000" bIns="45000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400" b="1" dirty="0">
                  <a:solidFill>
                    <a:srgbClr val="000000"/>
                  </a:solidFill>
                  <a:ea typeface="Droid Sans Fallback" charset="0"/>
                  <a:cs typeface="Droid Sans Fallback" charset="0"/>
                </a:rPr>
                <a:t>CMS Preliminary 2011</a:t>
              </a:r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3495032" y="2287515"/>
              <a:ext cx="2149475" cy="3460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40" rIns="90000" bIns="45000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b="1" dirty="0">
                  <a:solidFill>
                    <a:srgbClr val="FF0000"/>
                  </a:solidFill>
                  <a:ea typeface="Droid Sans Fallback" charset="0"/>
                  <a:cs typeface="Droid Sans Fallback" charset="0"/>
                </a:rPr>
                <a:t>Outermost station</a:t>
              </a:r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5823499" y="3857360"/>
              <a:ext cx="2100264" cy="3460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40" rIns="90000" bIns="45000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b="1" dirty="0">
                  <a:solidFill>
                    <a:srgbClr val="0000FF"/>
                  </a:solidFill>
                  <a:ea typeface="Droid Sans Fallback" charset="0"/>
                  <a:cs typeface="Droid Sans Fallback" charset="0"/>
                </a:rPr>
                <a:t>Innermost station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70000"/>
            </a:pPr>
            <a:r>
              <a:rPr lang="en-US" dirty="0" smtClean="0"/>
              <a:t>Background</a:t>
            </a:r>
            <a:r>
              <a:rPr lang="en-US" dirty="0" smtClean="0"/>
              <a:t> 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3552" y="4619733"/>
            <a:ext cx="4393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FF0000"/>
                </a:solidFill>
                <a:ea typeface="Droid Sans Fallback" charset="0"/>
                <a:cs typeface="Droid Sans Fallback" charset="0"/>
              </a:rPr>
              <a:t>Bottom sectors </a:t>
            </a:r>
            <a:r>
              <a:rPr lang="en-US" sz="2000" dirty="0" smtClean="0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are less affected by neutron background due to the shielding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of the cavern floor</a:t>
            </a:r>
            <a:endParaRPr lang="en-US" sz="2000" dirty="0">
              <a:solidFill>
                <a:srgbClr val="0000FF"/>
              </a:solidFill>
              <a:ea typeface="Droid Sans Fallback" charset="0"/>
              <a:cs typeface="Droid Sans Fallback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478360" y="5777779"/>
            <a:ext cx="2085615" cy="160983"/>
          </a:xfrm>
          <a:prstGeom prst="straightConnector1">
            <a:avLst/>
          </a:prstGeom>
          <a:ln w="76200" cap="flat" cmpd="tri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341234" y="2025184"/>
            <a:ext cx="1152816" cy="216196"/>
          </a:xfrm>
          <a:prstGeom prst="straightConnector1">
            <a:avLst/>
          </a:prstGeom>
          <a:ln w="76200" cap="flat" cmpd="tri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494050" y="1517352"/>
            <a:ext cx="35193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solidFill>
                  <a:srgbClr val="FF0000"/>
                </a:solidFill>
                <a:ea typeface="Droid Sans Fallback" charset="0"/>
                <a:cs typeface="Droid Sans Fallback" charset="0"/>
              </a:rPr>
              <a:t>External chambers </a:t>
            </a:r>
            <a:r>
              <a:rPr lang="en-US" sz="2000" dirty="0" smtClean="0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have rate greater than internal chambers (closer to the beam)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563975" y="3184321"/>
            <a:ext cx="3349625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6240" rIns="90000" bIns="450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CMS Preliminary 2011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6872248" y="4619733"/>
            <a:ext cx="1292708" cy="2139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FF0000"/>
                </a:solidFill>
                <a:ea typeface="Droid Sans Fallback" charset="0"/>
                <a:cs typeface="Droid Sans Fallback" charset="0"/>
              </a:rPr>
              <a:t>Outermost station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70000"/>
            </a:pPr>
            <a:r>
              <a:rPr lang="en-US" dirty="0" smtClean="0"/>
              <a:t>Dark Current .vs. luminosity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6" name="Picture 15" descr="BeamIntensity-07Ju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185" y="1030617"/>
            <a:ext cx="4141017" cy="2914049"/>
          </a:xfrm>
          <a:prstGeom prst="rect">
            <a:avLst/>
          </a:prstGeom>
          <a:ln>
            <a:solidFill>
              <a:srgbClr val="0C56C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762944" y="1411191"/>
            <a:ext cx="284825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Intensity in a single fill</a:t>
            </a:r>
            <a:endParaRPr lang="en-US" dirty="0"/>
          </a:p>
        </p:txBody>
      </p:sp>
      <p:pic>
        <p:nvPicPr>
          <p:cNvPr id="18" name="Picture 17" descr="BarrelCurrentMay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13" y="4095638"/>
            <a:ext cx="4921001" cy="2762362"/>
          </a:xfrm>
          <a:prstGeom prst="rect">
            <a:avLst/>
          </a:prstGeom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5243605" y="4396193"/>
            <a:ext cx="1038678" cy="369332"/>
          </a:xfrm>
          <a:prstGeom prst="rect">
            <a:avLst/>
          </a:prstGeom>
          <a:solidFill>
            <a:srgbClr val="F6FEDE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 beam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6035165" y="5136186"/>
            <a:ext cx="1996431" cy="120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49195" y="5955783"/>
            <a:ext cx="715761" cy="369332"/>
          </a:xfrm>
          <a:prstGeom prst="rect">
            <a:avLst/>
          </a:prstGeom>
          <a:solidFill>
            <a:srgbClr val="F6FEDE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081" y="4601566"/>
            <a:ext cx="4143238" cy="153888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Current is correlated to the beam intensity</a:t>
            </a:r>
          </a:p>
          <a:p>
            <a:endParaRPr lang="en-US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Current without beam is stable in time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Max Current &lt;  5-6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dirty="0" err="1" smtClean="0"/>
              <a:t>A</a:t>
            </a:r>
            <a:r>
              <a:rPr lang="en-US" sz="2000" dirty="0" smtClean="0"/>
              <a:t> (few cases)</a:t>
            </a:r>
            <a:endParaRPr lang="en-US" sz="20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85" y="1139003"/>
            <a:ext cx="4369624" cy="3187392"/>
          </a:xfrm>
          <a:prstGeom prst="rect">
            <a:avLst/>
          </a:prstGeom>
          <a:noFill/>
          <a:ln w="9525">
            <a:solidFill>
              <a:srgbClr val="0C56C1"/>
            </a:solidFill>
            <a:round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182904" y="1435365"/>
            <a:ext cx="3102419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Current trend .vs. time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84980" y="3514859"/>
            <a:ext cx="1038678" cy="369332"/>
          </a:xfrm>
          <a:prstGeom prst="rect">
            <a:avLst/>
          </a:prstGeom>
          <a:solidFill>
            <a:srgbClr val="F6FEDE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 beam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448353" y="3514859"/>
            <a:ext cx="715761" cy="369332"/>
          </a:xfrm>
          <a:prstGeom prst="rect">
            <a:avLst/>
          </a:prstGeom>
          <a:solidFill>
            <a:srgbClr val="F6FEDE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Muon system description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RPC collaboration</a:t>
            </a:r>
          </a:p>
          <a:p>
            <a:r>
              <a:rPr lang="en-US" dirty="0" smtClean="0"/>
              <a:t>Brief history of the detector construction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Online tool and data analysis</a:t>
            </a:r>
          </a:p>
          <a:p>
            <a:r>
              <a:rPr lang="en-US" dirty="0" smtClean="0"/>
              <a:t>Results 2010-2011 with collision data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2012-2013 Upgrade</a:t>
            </a:r>
          </a:p>
          <a:p>
            <a:r>
              <a:rPr lang="en-US" dirty="0" smtClean="0"/>
              <a:t>Conclusions</a:t>
            </a:r>
          </a:p>
          <a:p>
            <a:pPr algn="r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Much more details in the CMS talks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.vs. luminosity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200400"/>
            <a:ext cx="52578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3" y="759582"/>
            <a:ext cx="50292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173413" y="2554288"/>
            <a:ext cx="18923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CMS Preliminary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272656" y="3474139"/>
            <a:ext cx="18923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CMS Preliminary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303" y="4624735"/>
            <a:ext cx="2999188" cy="163121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Linear correlation between</a:t>
            </a:r>
          </a:p>
          <a:p>
            <a:r>
              <a:rPr lang="en-US" sz="2000" dirty="0" smtClean="0"/>
              <a:t>current and luminosity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FFFF00"/>
                </a:solidFill>
              </a:rPr>
              <a:t>from 1.8 </a:t>
            </a:r>
            <a:r>
              <a:rPr lang="en-US" sz="20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err="1" smtClean="0">
                <a:solidFill>
                  <a:srgbClr val="FFFF00"/>
                </a:solidFill>
              </a:rPr>
              <a:t>A</a:t>
            </a:r>
            <a:r>
              <a:rPr lang="en-US" sz="2000" dirty="0" smtClean="0">
                <a:solidFill>
                  <a:srgbClr val="FFFF00"/>
                </a:solidFill>
              </a:rPr>
              <a:t> to 6.0 </a:t>
            </a:r>
            <a:r>
              <a:rPr lang="en-US" sz="20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err="1" smtClean="0">
                <a:solidFill>
                  <a:srgbClr val="FFFF00"/>
                </a:solidFill>
              </a:rPr>
              <a:t>A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when </a:t>
            </a:r>
            <a:r>
              <a:rPr lang="en-US" sz="2000" i="1" dirty="0" smtClean="0">
                <a:solidFill>
                  <a:srgbClr val="FFFF00"/>
                </a:solidFill>
              </a:rPr>
              <a:t>L</a:t>
            </a:r>
            <a:r>
              <a:rPr lang="en-US" sz="2000" dirty="0" smtClean="0">
                <a:solidFill>
                  <a:srgbClr val="FFFF00"/>
                </a:solidFill>
              </a:rPr>
              <a:t> increase 8-times </a:t>
            </a:r>
            <a:endParaRPr lang="en-US" sz="2000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 flipV="1">
            <a:off x="3639491" y="4980267"/>
            <a:ext cx="1053461" cy="460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66007" y="1403048"/>
            <a:ext cx="2752977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Current distribution shift</a:t>
            </a:r>
          </a:p>
          <a:p>
            <a:r>
              <a:rPr lang="en-US" sz="2000" dirty="0" smtClean="0"/>
              <a:t>Versus luminosity</a:t>
            </a:r>
            <a:endParaRPr lang="en-US" sz="2000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rot="10800000">
            <a:off x="5065713" y="1756991"/>
            <a:ext cx="80029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performance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</p:nvPr>
        </p:nvGraphicFramePr>
        <p:xfrm>
          <a:off x="1399260" y="898229"/>
          <a:ext cx="6347223" cy="116332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115741"/>
                <a:gridCol w="2115741"/>
                <a:gridCol w="211574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</a:t>
                      </a:r>
                      <a:r>
                        <a:rPr lang="en-US" baseline="0" dirty="0" smtClean="0"/>
                        <a:t> gap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Dead chamber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Barrel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7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5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FFFF00"/>
                          </a:solidFill>
                        </a:rPr>
                        <a:t>Endcap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24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ontent Placeholder 5"/>
          <p:cNvSpPr txBox="1">
            <a:spLocks/>
          </p:cNvSpPr>
          <p:nvPr/>
        </p:nvSpPr>
        <p:spPr>
          <a:xfrm>
            <a:off x="354989" y="2195761"/>
            <a:ext cx="8463603" cy="4148751"/>
          </a:xfrm>
          <a:prstGeom prst="rect">
            <a:avLst/>
          </a:prstGeom>
          <a:ln>
            <a:solidFill>
              <a:srgbClr val="D34817"/>
            </a:solidFill>
          </a:ln>
        </p:spPr>
        <p:txBody>
          <a:bodyPr vert="horz">
            <a:normAutofit fontScale="92500" lnSpcReduction="20000"/>
          </a:bodyPr>
          <a:lstStyle/>
          <a:p>
            <a:pPr marL="274320" lvl="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800" dirty="0" smtClean="0"/>
              <a:t>Data Loss for RPC				19 pb</a:t>
            </a:r>
            <a:r>
              <a:rPr lang="en-US" sz="2800" baseline="30000" dirty="0" smtClean="0"/>
              <a:t>‐1</a:t>
            </a:r>
            <a:r>
              <a:rPr lang="en-US" sz="2800" dirty="0" smtClean="0"/>
              <a:t> – 0.37%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/>
            </a:pPr>
            <a:r>
              <a:rPr lang="en-US" sz="2800" dirty="0" smtClean="0"/>
              <a:t>Overall Operating Channels			98.4%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Average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Efficiency					95%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  <a:tabLst/>
              <a:defRPr/>
            </a:pPr>
            <a:r>
              <a:rPr lang="en-US" sz="2800" dirty="0" smtClean="0">
                <a:solidFill>
                  <a:srgbClr val="0000FF"/>
                </a:solidFill>
              </a:rPr>
              <a:t>Average Cluster Size				&lt; 2</a:t>
            </a:r>
          </a:p>
          <a:p>
            <a:pPr marL="274320" lvl="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Average Noise rate </a:t>
            </a:r>
            <a:r>
              <a:rPr lang="en-US" sz="2824" dirty="0" smtClean="0">
                <a:solidFill>
                  <a:srgbClr val="800000"/>
                </a:solidFill>
              </a:rPr>
              <a:t>(</a:t>
            </a:r>
            <a:r>
              <a:rPr lang="en-US" sz="2353" dirty="0" smtClean="0">
                <a:solidFill>
                  <a:srgbClr val="800000"/>
                </a:solidFill>
              </a:rPr>
              <a:t>3 </a:t>
            </a:r>
            <a:r>
              <a:rPr lang="en-US" sz="2353" dirty="0" smtClean="0">
                <a:solidFill>
                  <a:srgbClr val="800000"/>
                </a:solidFill>
                <a:latin typeface="Times New Roman"/>
                <a:cs typeface="Times New Roman"/>
              </a:rPr>
              <a:t>·</a:t>
            </a:r>
            <a:r>
              <a:rPr lang="en-US" sz="2353" dirty="0" smtClean="0">
                <a:solidFill>
                  <a:srgbClr val="800000"/>
                </a:solidFill>
              </a:rPr>
              <a:t>10</a:t>
            </a:r>
            <a:r>
              <a:rPr lang="en-US" sz="2353" baseline="30000" dirty="0" smtClean="0">
                <a:solidFill>
                  <a:srgbClr val="800000"/>
                </a:solidFill>
              </a:rPr>
              <a:t>33</a:t>
            </a:r>
            <a:r>
              <a:rPr lang="en-US" sz="2353" dirty="0" smtClean="0">
                <a:solidFill>
                  <a:srgbClr val="800000"/>
                </a:solidFill>
              </a:rPr>
              <a:t> cm</a:t>
            </a:r>
            <a:r>
              <a:rPr lang="en-US" sz="2353" baseline="30000" dirty="0" smtClean="0">
                <a:solidFill>
                  <a:srgbClr val="800000"/>
                </a:solidFill>
              </a:rPr>
              <a:t>-2</a:t>
            </a:r>
            <a:r>
              <a:rPr lang="en-US" sz="2353" dirty="0" smtClean="0">
                <a:solidFill>
                  <a:srgbClr val="800000"/>
                </a:solidFill>
              </a:rPr>
              <a:t> s</a:t>
            </a:r>
            <a:r>
              <a:rPr lang="en-US" sz="2353" baseline="30000" dirty="0" smtClean="0">
                <a:solidFill>
                  <a:srgbClr val="800000"/>
                </a:solidFill>
              </a:rPr>
              <a:t>-1</a:t>
            </a:r>
            <a:r>
              <a:rPr lang="en-US" sz="2353" dirty="0" smtClean="0">
                <a:solidFill>
                  <a:srgbClr val="800000"/>
                </a:solidFill>
              </a:rPr>
              <a:t>)</a:t>
            </a:r>
            <a:r>
              <a:rPr lang="en-US" sz="3200" dirty="0" smtClean="0">
                <a:solidFill>
                  <a:srgbClr val="800000"/>
                </a:solidFill>
              </a:rPr>
              <a:t>		</a:t>
            </a:r>
            <a:r>
              <a:rPr lang="en-US" sz="2800" dirty="0" smtClean="0">
                <a:solidFill>
                  <a:srgbClr val="800000"/>
                </a:solidFill>
              </a:rPr>
              <a:t>1.3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Hz/cm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  <a:p>
            <a:pPr marL="27432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800" baseline="0" dirty="0" smtClean="0">
                <a:solidFill>
                  <a:srgbClr val="800000"/>
                </a:solidFill>
              </a:rPr>
              <a:t>Max Noise </a:t>
            </a:r>
            <a:r>
              <a:rPr lang="en-US" sz="2800" dirty="0" smtClean="0">
                <a:solidFill>
                  <a:srgbClr val="800000"/>
                </a:solidFill>
              </a:rPr>
              <a:t>rate (</a:t>
            </a:r>
            <a:r>
              <a:rPr lang="en-US" sz="2353" dirty="0" smtClean="0">
                <a:solidFill>
                  <a:srgbClr val="800000"/>
                </a:solidFill>
              </a:rPr>
              <a:t>3 </a:t>
            </a:r>
            <a:r>
              <a:rPr lang="en-US" sz="2353" dirty="0" smtClean="0">
                <a:solidFill>
                  <a:srgbClr val="800000"/>
                </a:solidFill>
                <a:latin typeface="Times New Roman"/>
                <a:cs typeface="Times New Roman"/>
              </a:rPr>
              <a:t>·</a:t>
            </a:r>
            <a:r>
              <a:rPr lang="en-US" sz="2353" dirty="0" smtClean="0">
                <a:solidFill>
                  <a:srgbClr val="800000"/>
                </a:solidFill>
              </a:rPr>
              <a:t>10</a:t>
            </a:r>
            <a:r>
              <a:rPr lang="en-US" sz="2353" baseline="30000" dirty="0" smtClean="0">
                <a:solidFill>
                  <a:srgbClr val="800000"/>
                </a:solidFill>
              </a:rPr>
              <a:t>33</a:t>
            </a:r>
            <a:r>
              <a:rPr lang="en-US" sz="2353" dirty="0" smtClean="0">
                <a:solidFill>
                  <a:srgbClr val="800000"/>
                </a:solidFill>
              </a:rPr>
              <a:t> cm</a:t>
            </a:r>
            <a:r>
              <a:rPr lang="en-US" sz="2353" baseline="30000" dirty="0" smtClean="0">
                <a:solidFill>
                  <a:srgbClr val="800000"/>
                </a:solidFill>
              </a:rPr>
              <a:t>-2</a:t>
            </a:r>
            <a:r>
              <a:rPr lang="en-US" sz="2353" dirty="0" smtClean="0">
                <a:solidFill>
                  <a:srgbClr val="800000"/>
                </a:solidFill>
              </a:rPr>
              <a:t> s</a:t>
            </a:r>
            <a:r>
              <a:rPr lang="en-US" sz="2353" baseline="30000" dirty="0" smtClean="0">
                <a:solidFill>
                  <a:srgbClr val="800000"/>
                </a:solidFill>
              </a:rPr>
              <a:t>-1</a:t>
            </a:r>
            <a:r>
              <a:rPr lang="en-US" sz="2353" dirty="0" smtClean="0">
                <a:solidFill>
                  <a:srgbClr val="800000"/>
                </a:solidFill>
              </a:rPr>
              <a:t>)</a:t>
            </a:r>
            <a:r>
              <a:rPr lang="en-US" sz="2800" b="1" dirty="0" smtClean="0">
                <a:solidFill>
                  <a:srgbClr val="800000"/>
                </a:solidFill>
              </a:rPr>
              <a:t> </a:t>
            </a:r>
            <a:r>
              <a:rPr lang="en-US" sz="2162" dirty="0" smtClean="0">
                <a:solidFill>
                  <a:srgbClr val="800000"/>
                </a:solidFill>
              </a:rPr>
              <a:t>RE-2/2/C</a:t>
            </a:r>
            <a:r>
              <a:rPr lang="en-US" sz="2800" dirty="0" smtClean="0">
                <a:solidFill>
                  <a:srgbClr val="800000"/>
                </a:solidFill>
              </a:rPr>
              <a:t>		&lt; 7 Hz/cm</a:t>
            </a:r>
            <a:r>
              <a:rPr lang="en-US" sz="2800" baseline="30000" dirty="0" smtClean="0">
                <a:solidFill>
                  <a:srgbClr val="800000"/>
                </a:solidFill>
              </a:rPr>
              <a:t>2</a:t>
            </a:r>
          </a:p>
          <a:p>
            <a:pPr marL="274320" lvl="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800" dirty="0" smtClean="0">
                <a:solidFill>
                  <a:srgbClr val="800000"/>
                </a:solidFill>
              </a:rPr>
              <a:t>Average intrinsic noise (no-beam) 		~ 0.1 Hz/cm</a:t>
            </a:r>
            <a:r>
              <a:rPr lang="en-US" sz="2800" baseline="30000" dirty="0" smtClean="0">
                <a:solidFill>
                  <a:srgbClr val="800000"/>
                </a:solidFill>
              </a:rPr>
              <a:t>2</a:t>
            </a:r>
          </a:p>
          <a:p>
            <a:pPr marL="27432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800" dirty="0" smtClean="0">
                <a:solidFill>
                  <a:srgbClr val="008000"/>
                </a:solidFill>
              </a:rPr>
              <a:t>Average current (no-beam) 			~ 1 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 err="1" smtClean="0">
                <a:solidFill>
                  <a:srgbClr val="008000"/>
                </a:solidFill>
              </a:rPr>
              <a:t>A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27432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800" dirty="0" smtClean="0">
                <a:solidFill>
                  <a:srgbClr val="008000"/>
                </a:solidFill>
              </a:rPr>
              <a:t>Average current (with beam) 			~ 1.5 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 err="1" smtClean="0">
                <a:solidFill>
                  <a:srgbClr val="008000"/>
                </a:solidFill>
              </a:rPr>
              <a:t>A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27432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800" dirty="0" smtClean="0"/>
              <a:t>Temperature					&lt; 21.5 </a:t>
            </a:r>
            <a:r>
              <a:rPr lang="en-US" sz="2800" baseline="30000" dirty="0" err="1" smtClean="0"/>
              <a:t>o</a:t>
            </a:r>
            <a:r>
              <a:rPr lang="en-US" sz="2800" dirty="0" err="1" smtClean="0"/>
              <a:t>C</a:t>
            </a:r>
            <a:endParaRPr lang="en-US" sz="2800" dirty="0" smtClean="0"/>
          </a:p>
          <a:p>
            <a:pPr marL="27432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endParaRPr lang="en-US" sz="2800" baseline="30000" dirty="0" smtClean="0">
              <a:solidFill>
                <a:srgbClr val="008000"/>
              </a:solidFill>
            </a:endParaRPr>
          </a:p>
          <a:p>
            <a:pPr marL="274320" lvl="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endParaRPr lang="en-US" sz="2800" baseline="30000" dirty="0" smtClean="0">
              <a:solidFill>
                <a:srgbClr val="0000FF"/>
              </a:solidFill>
            </a:endParaRPr>
          </a:p>
          <a:p>
            <a:pPr marL="274320" lvl="0" indent="-274320" defTabSz="914400">
              <a:spcBef>
                <a:spcPts val="58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endParaRPr kumimoji="0" lang="en-US" sz="2800" i="0" u="none" strike="noStrike" kern="1200" cap="none" spc="0" normalizeH="0" baseline="3000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believe to the statistic ? </a:t>
            </a:r>
            <a:r>
              <a:rPr lang="en-US" dirty="0" err="1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showed you how well the RPC system is working showing many results and plots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BUT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We can also have a different and more statistic-independent approach (visual approach)  and ASK for events and visual inspections</a:t>
            </a:r>
          </a:p>
          <a:p>
            <a:pPr algn="ctr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AND HERE THEY ARE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inspection of the chambers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045" y="6095986"/>
            <a:ext cx="8679051" cy="731687"/>
          </a:xfrm>
          <a:solidFill>
            <a:srgbClr val="000090"/>
          </a:solidFill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Even with the visual inspection it is clear we are running very well our system and no aging effect are visible until now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EndcapMuograph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768350"/>
            <a:ext cx="8597900" cy="53213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inspection of the chambers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553" y="844247"/>
            <a:ext cx="7506403" cy="582991"/>
          </a:xfrm>
          <a:solidFill>
            <a:srgbClr val="000090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Here you see the spacers and the corner </a:t>
            </a:r>
            <a:r>
              <a:rPr lang="en-US" dirty="0" err="1" smtClean="0">
                <a:solidFill>
                  <a:srgbClr val="FFFFFF"/>
                </a:solidFill>
                <a:sym typeface="Wingdings"/>
              </a:rPr>
              <a:t>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 descr="muograph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71" y="1575934"/>
            <a:ext cx="7475525" cy="527127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ct val="70000"/>
              <a:buFont typeface="+mj-ea"/>
              <a:buAutoNum type="circleNumDbPlain" startAt="3"/>
            </a:pPr>
            <a:r>
              <a:rPr lang="en-US" dirty="0" smtClean="0"/>
              <a:t> RPC trigger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 descr="Z:\talks\2011_09_29_rpc\fig\fig_png\cEff_RpcPtCu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808875"/>
            <a:ext cx="9144000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iggerEfficiencyHistor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4156364"/>
            <a:ext cx="9144000" cy="2701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5938" y="3637608"/>
            <a:ext cx="9159938" cy="461665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RPC Trigger rate is much more stable after pressure correction of the WP</a:t>
            </a:r>
            <a:endParaRPr lang="en-US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44773" y="5117818"/>
            <a:ext cx="1168827" cy="73467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7302401" y="4255262"/>
            <a:ext cx="1018545" cy="706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Upgrade: station 4 + Ring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1" name="Picture 10" descr="Schermata 2011-10-10 a 17.27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780"/>
            <a:ext cx="9144000" cy="50164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48850" y="2406946"/>
            <a:ext cx="11912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Upgrade</a:t>
            </a:r>
          </a:p>
          <a:p>
            <a:r>
              <a:rPr lang="en-US" dirty="0" smtClean="0"/>
              <a:t>2013-2014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03710" y="3867072"/>
            <a:ext cx="11912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Upgrade</a:t>
            </a:r>
          </a:p>
          <a:p>
            <a:r>
              <a:rPr lang="en-US" dirty="0" smtClean="0"/>
              <a:t>2017-2018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3640543" y="2683554"/>
            <a:ext cx="55650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3640543" y="4181546"/>
            <a:ext cx="55650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Trigger improvements</a:t>
            </a:r>
            <a:endParaRPr lang="en-US" dirty="0"/>
          </a:p>
        </p:txBody>
      </p:sp>
      <p:pic>
        <p:nvPicPr>
          <p:cNvPr id="7" name="Content Placeholder 6" descr="TriggerUpgrade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73" b="-373"/>
          <a:stretch>
            <a:fillRect/>
          </a:stretch>
        </p:blipFill>
        <p:spPr>
          <a:xfrm>
            <a:off x="193525" y="1065825"/>
            <a:ext cx="8848164" cy="505436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RPC system construction was an </a:t>
            </a:r>
            <a:r>
              <a:rPr lang="en-US" dirty="0" smtClean="0">
                <a:solidFill>
                  <a:srgbClr val="000090"/>
                </a:solidFill>
              </a:rPr>
              <a:t>incredible adventure </a:t>
            </a:r>
            <a:r>
              <a:rPr lang="en-US" dirty="0" smtClean="0">
                <a:solidFill>
                  <a:srgbClr val="FF0000"/>
                </a:solidFill>
              </a:rPr>
              <a:t>done by only 9 institutions.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We are now 15 institutions </a:t>
            </a:r>
            <a:r>
              <a:rPr lang="en-US" dirty="0" smtClean="0">
                <a:solidFill>
                  <a:srgbClr val="FF0000"/>
                </a:solidFill>
              </a:rPr>
              <a:t>(90 FTE)</a:t>
            </a:r>
          </a:p>
          <a:p>
            <a:r>
              <a:rPr lang="en-US" dirty="0" smtClean="0"/>
              <a:t>All the chambers are working very well</a:t>
            </a:r>
          </a:p>
          <a:p>
            <a:r>
              <a:rPr lang="en-US" dirty="0" smtClean="0"/>
              <a:t>Very few leaky chamber but still running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2011 </a:t>
            </a:r>
            <a:r>
              <a:rPr lang="en-US" dirty="0" smtClean="0">
                <a:solidFill>
                  <a:srgbClr val="0000FF"/>
                </a:solidFill>
              </a:rPr>
              <a:t>has been an important year; thanks to the millions of muon, we were able to study in details our system and learn a lot about it.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Let me thanks </a:t>
            </a:r>
            <a:r>
              <a:rPr lang="en-US" dirty="0" err="1" smtClean="0">
                <a:solidFill>
                  <a:srgbClr val="800000"/>
                </a:solidFill>
              </a:rPr>
              <a:t>Pino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>
                <a:solidFill>
                  <a:srgbClr val="800000"/>
                </a:solidFill>
              </a:rPr>
              <a:t>Iaselli</a:t>
            </a:r>
            <a:r>
              <a:rPr lang="en-US" dirty="0" smtClean="0">
                <a:solidFill>
                  <a:srgbClr val="800000"/>
                </a:solidFill>
              </a:rPr>
              <a:t> for leading in the best way this project, from the first</a:t>
            </a:r>
            <a:r>
              <a:rPr lang="en-US" dirty="0" smtClean="0">
                <a:solidFill>
                  <a:srgbClr val="800000"/>
                </a:solidFill>
              </a:rPr>
              <a:t> nanosecond </a:t>
            </a:r>
            <a:r>
              <a:rPr lang="en-US" dirty="0" smtClean="0">
                <a:solidFill>
                  <a:srgbClr val="800000"/>
                </a:solidFill>
              </a:rPr>
              <a:t>to the 2010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would like to remember and thanks </a:t>
            </a:r>
            <a:r>
              <a:rPr lang="en-US" dirty="0" err="1" smtClean="0"/>
              <a:t>Beppe</a:t>
            </a:r>
            <a:r>
              <a:rPr lang="en-US" dirty="0" smtClean="0"/>
              <a:t> Belli (Pavia University) not only for the great job done in the RPC project since the production of the first Bakelite sheet but especially for his outstanding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Humanity, Willingness and Honesty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Thanks </a:t>
            </a:r>
            <a:r>
              <a:rPr lang="en-US" sz="4400" dirty="0" err="1" smtClean="0">
                <a:solidFill>
                  <a:srgbClr val="FF0000"/>
                </a:solidFill>
              </a:rPr>
              <a:t>Beppe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Muon system overview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4" descr="muon_endcap_sche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83" y="1839131"/>
            <a:ext cx="6596468" cy="501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19762" y="3204929"/>
            <a:ext cx="3424238" cy="895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it-IT" sz="1600" b="1">
                <a:solidFill>
                  <a:srgbClr val="000099"/>
                </a:solidFill>
                <a:latin typeface="Verdana" charset="0"/>
              </a:rPr>
              <a:t>ENDCAP (0.9 &lt; |</a:t>
            </a:r>
            <a:r>
              <a:rPr lang="it-IT" sz="1600" b="1">
                <a:solidFill>
                  <a:srgbClr val="000099"/>
                </a:solidFill>
                <a:latin typeface="Verdana" charset="0"/>
                <a:sym typeface="Symbol" charset="2"/>
              </a:rPr>
              <a:t>| &lt; 2.4)</a:t>
            </a:r>
            <a:r>
              <a:rPr lang="it-IT" sz="1600" b="1">
                <a:solidFill>
                  <a:srgbClr val="000099"/>
                </a:solidFill>
                <a:latin typeface="Verdana" charset="0"/>
              </a:rPr>
              <a:t>:</a:t>
            </a:r>
          </a:p>
          <a:p>
            <a:pPr marL="342900" indent="-342900">
              <a:buFontTx/>
              <a:buNone/>
            </a:pPr>
            <a:r>
              <a:rPr lang="en-US" sz="1500" b="1">
                <a:solidFill>
                  <a:srgbClr val="000099"/>
                </a:solidFill>
                <a:latin typeface="Verdana" charset="0"/>
              </a:rPr>
              <a:t>540 - C</a:t>
            </a:r>
            <a:r>
              <a:rPr lang="en-US" sz="1500" b="1">
                <a:solidFill>
                  <a:srgbClr val="FF0000"/>
                </a:solidFill>
                <a:latin typeface="Verdana" charset="0"/>
              </a:rPr>
              <a:t>athode </a:t>
            </a:r>
            <a:r>
              <a:rPr lang="en-US" sz="1500" b="1">
                <a:solidFill>
                  <a:srgbClr val="000099"/>
                </a:solidFill>
                <a:latin typeface="Verdana" charset="0"/>
              </a:rPr>
              <a:t>S</a:t>
            </a:r>
            <a:r>
              <a:rPr lang="en-US" sz="1500" b="1">
                <a:solidFill>
                  <a:srgbClr val="FF0000"/>
                </a:solidFill>
                <a:latin typeface="Verdana" charset="0"/>
              </a:rPr>
              <a:t>trip </a:t>
            </a:r>
            <a:r>
              <a:rPr lang="en-US" sz="1500" b="1">
                <a:solidFill>
                  <a:srgbClr val="000099"/>
                </a:solidFill>
                <a:latin typeface="Verdana" charset="0"/>
              </a:rPr>
              <a:t>C</a:t>
            </a:r>
            <a:r>
              <a:rPr lang="en-US" sz="1500" b="1">
                <a:solidFill>
                  <a:srgbClr val="FF0000"/>
                </a:solidFill>
                <a:latin typeface="Verdana" charset="0"/>
              </a:rPr>
              <a:t>hamber</a:t>
            </a:r>
          </a:p>
          <a:p>
            <a:pPr marL="342900" indent="-342900">
              <a:buFontTx/>
              <a:buNone/>
            </a:pPr>
            <a:r>
              <a:rPr lang="en-US" sz="1500" b="1">
                <a:solidFill>
                  <a:srgbClr val="000099"/>
                </a:solidFill>
                <a:latin typeface="Verdana" charset="0"/>
              </a:rPr>
              <a:t>432 - R</a:t>
            </a:r>
            <a:r>
              <a:rPr lang="en-US" sz="1500" b="1">
                <a:solidFill>
                  <a:srgbClr val="FF0000"/>
                </a:solidFill>
                <a:latin typeface="Verdana" charset="0"/>
              </a:rPr>
              <a:t>esistive </a:t>
            </a:r>
            <a:r>
              <a:rPr lang="en-US" sz="1500" b="1">
                <a:solidFill>
                  <a:srgbClr val="000099"/>
                </a:solidFill>
                <a:latin typeface="Verdana" charset="0"/>
              </a:rPr>
              <a:t>P</a:t>
            </a:r>
            <a:r>
              <a:rPr lang="en-US" sz="1500" b="1">
                <a:solidFill>
                  <a:srgbClr val="FF0000"/>
                </a:solidFill>
                <a:latin typeface="Verdana" charset="0"/>
              </a:rPr>
              <a:t>late </a:t>
            </a:r>
            <a:r>
              <a:rPr lang="en-US" sz="1500" b="1">
                <a:solidFill>
                  <a:srgbClr val="000099"/>
                </a:solidFill>
                <a:latin typeface="Verdana" charset="0"/>
              </a:rPr>
              <a:t>C</a:t>
            </a:r>
            <a:r>
              <a:rPr lang="en-US" sz="1500" b="1">
                <a:solidFill>
                  <a:srgbClr val="FF0000"/>
                </a:solidFill>
                <a:latin typeface="Verdana" charset="0"/>
              </a:rPr>
              <a:t>hamber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36717" y="948495"/>
            <a:ext cx="3424238" cy="895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sz="1600" b="1">
                <a:solidFill>
                  <a:srgbClr val="000099"/>
                </a:solidFill>
                <a:latin typeface="Verdana" charset="0"/>
              </a:rPr>
              <a:t>BARREL (0 &lt; |</a:t>
            </a:r>
            <a:r>
              <a:rPr lang="en-US" sz="1600" b="1">
                <a:solidFill>
                  <a:srgbClr val="000099"/>
                </a:solidFill>
                <a:latin typeface="Verdana" charset="0"/>
                <a:sym typeface="Symbol" charset="2"/>
              </a:rPr>
              <a:t>| &lt; 1.2)</a:t>
            </a:r>
            <a:r>
              <a:rPr lang="en-US" sz="1600" b="1">
                <a:solidFill>
                  <a:srgbClr val="000099"/>
                </a:solidFill>
                <a:latin typeface="Verdana" charset="0"/>
              </a:rPr>
              <a:t>:</a:t>
            </a:r>
          </a:p>
          <a:p>
            <a:pPr marL="342900" indent="-342900">
              <a:buFontTx/>
              <a:buNone/>
            </a:pPr>
            <a:r>
              <a:rPr lang="en-US" sz="1500" b="1">
                <a:solidFill>
                  <a:srgbClr val="000099"/>
                </a:solidFill>
                <a:latin typeface="Verdana" charset="0"/>
              </a:rPr>
              <a:t>250 - D</a:t>
            </a:r>
            <a:r>
              <a:rPr lang="en-US" sz="1500" b="1">
                <a:solidFill>
                  <a:srgbClr val="FF0000"/>
                </a:solidFill>
                <a:latin typeface="Verdana" charset="0"/>
              </a:rPr>
              <a:t>rift </a:t>
            </a:r>
            <a:r>
              <a:rPr lang="en-US" sz="1500" b="1">
                <a:solidFill>
                  <a:srgbClr val="000099"/>
                </a:solidFill>
                <a:latin typeface="Verdana" charset="0"/>
              </a:rPr>
              <a:t>T</a:t>
            </a:r>
            <a:r>
              <a:rPr lang="en-US" sz="1500" b="1">
                <a:solidFill>
                  <a:srgbClr val="FF0000"/>
                </a:solidFill>
                <a:latin typeface="Verdana" charset="0"/>
              </a:rPr>
              <a:t>ube</a:t>
            </a:r>
          </a:p>
          <a:p>
            <a:pPr marL="342900" indent="-342900">
              <a:buFontTx/>
              <a:buNone/>
            </a:pPr>
            <a:r>
              <a:rPr lang="en-US" sz="1500" b="1">
                <a:solidFill>
                  <a:srgbClr val="000099"/>
                </a:solidFill>
                <a:latin typeface="Verdana" charset="0"/>
              </a:rPr>
              <a:t>480 - R</a:t>
            </a:r>
            <a:r>
              <a:rPr lang="en-US" sz="1500" b="1">
                <a:solidFill>
                  <a:srgbClr val="FF0000"/>
                </a:solidFill>
                <a:latin typeface="Verdana" charset="0"/>
              </a:rPr>
              <a:t>esistive </a:t>
            </a:r>
            <a:r>
              <a:rPr lang="en-US" sz="1500" b="1">
                <a:solidFill>
                  <a:srgbClr val="000099"/>
                </a:solidFill>
                <a:latin typeface="Verdana" charset="0"/>
              </a:rPr>
              <a:t>P</a:t>
            </a:r>
            <a:r>
              <a:rPr lang="en-US" sz="1500" b="1">
                <a:solidFill>
                  <a:srgbClr val="FF0000"/>
                </a:solidFill>
                <a:latin typeface="Verdana" charset="0"/>
              </a:rPr>
              <a:t>late </a:t>
            </a:r>
            <a:r>
              <a:rPr lang="en-US" sz="1500" b="1">
                <a:solidFill>
                  <a:srgbClr val="000099"/>
                </a:solidFill>
                <a:latin typeface="Verdana" charset="0"/>
              </a:rPr>
              <a:t>C</a:t>
            </a:r>
            <a:r>
              <a:rPr lang="en-US" sz="1500" b="1">
                <a:solidFill>
                  <a:srgbClr val="FF0000"/>
                </a:solidFill>
                <a:latin typeface="Verdana" charset="0"/>
              </a:rPr>
              <a:t>hamber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5237" y="1185333"/>
            <a:ext cx="359618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About 3.000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of RPC detectors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collaboration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0" y="3592445"/>
            <a:ext cx="9144000" cy="3277419"/>
            <a:chOff x="0" y="1790290"/>
            <a:chExt cx="9144000" cy="3277419"/>
          </a:xfrm>
        </p:grpSpPr>
        <p:pic>
          <p:nvPicPr>
            <p:cNvPr id="10" name="Picture 9" descr="MONDO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90290"/>
              <a:ext cx="9144000" cy="3277419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993013" y="4557473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82494" y="2814178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23585" y="4308431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668941" y="3601636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132721" y="3589184"/>
              <a:ext cx="818231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4842" y="1818011"/>
              <a:ext cx="704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Belgium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0" y="1818011"/>
              <a:ext cx="930356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7242" y="2430021"/>
              <a:ext cx="5291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CERN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88685" y="2430021"/>
              <a:ext cx="657157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111037" y="4009581"/>
              <a:ext cx="930356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63249" y="2579446"/>
              <a:ext cx="706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Bulgaria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58407" y="2579446"/>
              <a:ext cx="930356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 descr="Schermata 2011-10-07 a 14.42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9490"/>
            <a:ext cx="1248363" cy="179200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65398" y="2376781"/>
            <a:ext cx="673114" cy="2660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6937406" y="903882"/>
          <a:ext cx="2038829" cy="259230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951186"/>
                <a:gridCol w="1087643"/>
              </a:tblGrid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CHINA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2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</a:rPr>
                        <a:t>KOREA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16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INDIA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4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</a:rPr>
                        <a:t>BELGIUM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10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COLOMBIA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2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PAKISTAN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6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EGYPT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3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CERN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4</a:t>
                      </a:r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</a:rPr>
                        <a:t>ITALY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28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BULGARIA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12</a:t>
                      </a:r>
                      <a:endParaRPr lang="en-US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1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</a:rPr>
                        <a:t>84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435966" y="1428430"/>
          <a:ext cx="540154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012"/>
                <a:gridCol w="717992"/>
                <a:gridCol w="957419"/>
                <a:gridCol w="936211"/>
                <a:gridCol w="1096332"/>
                <a:gridCol w="7035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Barrel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DDFB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Italy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Bulgaria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Colombia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000090"/>
                          </a:solidFill>
                        </a:rPr>
                        <a:t>Endcap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DDFB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Korea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Pakistan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Belgium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CERN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Upgrade 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 anchor="ctr">
                    <a:solidFill>
                      <a:srgbClr val="DDFB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Italy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Pakistan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India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Colombia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CERN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DDFB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Korea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China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Belgium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Finland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Egypt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system: few numbers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Schermata 2011-10-08 a 17.35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7470"/>
            <a:ext cx="9144000" cy="47505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92761" y="1342578"/>
            <a:ext cx="2358572" cy="4475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04248" y="2963336"/>
            <a:ext cx="2165052" cy="266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10728" y="4233340"/>
            <a:ext cx="2902872" cy="4475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Group 118"/>
          <p:cNvGraphicFramePr>
            <a:graphicFrameLocks/>
          </p:cNvGraphicFramePr>
          <p:nvPr/>
        </p:nvGraphicFramePr>
        <p:xfrm>
          <a:off x="130060" y="4112268"/>
          <a:ext cx="3505200" cy="2056447"/>
        </p:xfrm>
        <a:graphic>
          <a:graphicData uri="http://schemas.openxmlformats.org/drawingml/2006/table">
            <a:tbl>
              <a:tblPr/>
              <a:tblGrid>
                <a:gridCol w="1524000"/>
                <a:gridCol w="1981200"/>
              </a:tblGrid>
              <a:tr h="3841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</a:rPr>
                        <a:t>RPC info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Bakelite thickness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 mm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Bulk resistivity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1-2 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W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cm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Gas mixtures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96.2%C2H2F4 + 3.5%C4H10 + 0.3%SF6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Operating HV</a:t>
                      </a:r>
                      <a:endParaRPr kumimoji="0" 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9.4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–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9.8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kV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 Construction lines </a:t>
            </a:r>
            <a:r>
              <a:rPr lang="en-US" sz="3200" dirty="0" smtClean="0"/>
              <a:t>(2004-2007)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Two </a:t>
            </a:r>
            <a:r>
              <a:rPr lang="en-US" dirty="0" smtClean="0">
                <a:solidFill>
                  <a:srgbClr val="FF0000"/>
                </a:solidFill>
              </a:rPr>
              <a:t>parallel lines have been developed </a:t>
            </a:r>
            <a:r>
              <a:rPr lang="en-US" dirty="0" smtClean="0">
                <a:solidFill>
                  <a:srgbClr val="FF0000"/>
                </a:solidFill>
              </a:rPr>
              <a:t>to</a:t>
            </a:r>
            <a:r>
              <a:rPr lang="en-US" dirty="0" smtClean="0">
                <a:solidFill>
                  <a:srgbClr val="FF0000"/>
                </a:solidFill>
              </a:rPr>
              <a:t> build gaps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Barrel gaps in </a:t>
            </a:r>
            <a:r>
              <a:rPr lang="en-US" b="1" dirty="0" smtClean="0">
                <a:solidFill>
                  <a:srgbClr val="000090"/>
                </a:solidFill>
              </a:rPr>
              <a:t>Italy </a:t>
            </a:r>
            <a:r>
              <a:rPr lang="en-US" dirty="0" smtClean="0">
                <a:solidFill>
                  <a:srgbClr val="000090"/>
                </a:solidFill>
              </a:rPr>
              <a:t>for 480 chambers</a:t>
            </a:r>
          </a:p>
          <a:p>
            <a:pPr lvl="1"/>
            <a:r>
              <a:rPr lang="en-US" dirty="0" err="1" smtClean="0">
                <a:solidFill>
                  <a:srgbClr val="000090"/>
                </a:solidFill>
              </a:rPr>
              <a:t>Endcap</a:t>
            </a:r>
            <a:r>
              <a:rPr lang="en-US" dirty="0" smtClean="0">
                <a:solidFill>
                  <a:srgbClr val="000090"/>
                </a:solidFill>
              </a:rPr>
              <a:t> gaps in </a:t>
            </a:r>
            <a:r>
              <a:rPr lang="en-US" b="1" dirty="0" smtClean="0">
                <a:solidFill>
                  <a:srgbClr val="000090"/>
                </a:solidFill>
              </a:rPr>
              <a:t>Korea </a:t>
            </a:r>
            <a:r>
              <a:rPr lang="en-US" dirty="0" smtClean="0">
                <a:solidFill>
                  <a:srgbClr val="000090"/>
                </a:solidFill>
              </a:rPr>
              <a:t>for 432 chambers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Chamber assembly:</a:t>
            </a:r>
          </a:p>
          <a:p>
            <a:pPr lvl="1"/>
            <a:r>
              <a:rPr lang="en-US" dirty="0" smtClean="0"/>
              <a:t>Barrel chamber </a:t>
            </a:r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US" b="1" dirty="0" smtClean="0"/>
              <a:t>Italy</a:t>
            </a:r>
          </a:p>
          <a:p>
            <a:pPr lvl="1"/>
            <a:r>
              <a:rPr lang="en-US" dirty="0" err="1" smtClean="0"/>
              <a:t>Endcap</a:t>
            </a:r>
            <a:r>
              <a:rPr lang="en-US" dirty="0" smtClean="0"/>
              <a:t> chamber – </a:t>
            </a:r>
            <a:r>
              <a:rPr lang="en-US" b="1" dirty="0" smtClean="0"/>
              <a:t>China, Pakistan and CERN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Front-end electronics – Italy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Off-chamber electronics – Warsaw, Finland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indent="0"/>
            <a:r>
              <a:rPr lang="en-US" sz="3600" dirty="0" smtClean="0"/>
              <a:t>from construction to commissioning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7772400" y="6245225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9F2E1-130E-D645-A270-0C2966CE5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8313" y="990600"/>
            <a:ext cx="232568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990600"/>
            <a:ext cx="266700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mb1_pa2100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4188" y="4114800"/>
            <a:ext cx="23098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886200"/>
            <a:ext cx="266700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DSCF0043"/>
          <p:cNvPicPr>
            <a:picLocks noChangeAspect="1" noChangeArrowheads="1"/>
          </p:cNvPicPr>
          <p:nvPr/>
        </p:nvPicPr>
        <p:blipFill>
          <a:blip r:embed="rId6">
            <a:lum bright="12000"/>
          </a:blip>
          <a:srcRect/>
          <a:stretch>
            <a:fillRect/>
          </a:stretch>
        </p:blipFill>
        <p:spPr bwMode="auto">
          <a:xfrm>
            <a:off x="2286000" y="990600"/>
            <a:ext cx="19050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DSCN3409"/>
          <p:cNvPicPr>
            <a:picLocks noChangeAspect="1" noChangeArrowheads="1"/>
          </p:cNvPicPr>
          <p:nvPr/>
        </p:nvPicPr>
        <p:blipFill>
          <a:blip r:embed="rId7"/>
          <a:srcRect t="28265" r="5872"/>
          <a:stretch>
            <a:fillRect/>
          </a:stretch>
        </p:blipFill>
        <p:spPr bwMode="auto">
          <a:xfrm>
            <a:off x="0" y="990600"/>
            <a:ext cx="228600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9525" y="1011238"/>
            <a:ext cx="447675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it-IT" sz="1200" b="1">
                <a:solidFill>
                  <a:srgbClr val="FF0000"/>
                </a:solidFill>
              </a:rPr>
              <a:t>ISR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590800" y="990600"/>
            <a:ext cx="1449388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it-IT" sz="1200" b="1">
                <a:solidFill>
                  <a:srgbClr val="FF0000"/>
                </a:solidFill>
              </a:rPr>
              <a:t>DT-RPC coupling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648200" y="1011238"/>
            <a:ext cx="155575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it-IT" sz="1200" b="1">
                <a:solidFill>
                  <a:srgbClr val="FF0000"/>
                </a:solidFill>
              </a:rPr>
              <a:t>DT-RPC test at ISR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010400" y="990600"/>
            <a:ext cx="1471613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it-IT" sz="1200" b="1">
                <a:solidFill>
                  <a:srgbClr val="FF0000"/>
                </a:solidFill>
              </a:rPr>
              <a:t>DT-RPC envelope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7086600" y="4267200"/>
            <a:ext cx="1276350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it-IT" sz="1200" b="1">
                <a:solidFill>
                  <a:srgbClr val="FF0000"/>
                </a:solidFill>
              </a:rPr>
              <a:t>DT-RPC at SX5</a:t>
            </a:r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8915400" y="2895600"/>
            <a:ext cx="0" cy="266700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prstDash val="lg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18"/>
          <p:cNvPicPr preferRelativeResize="0">
            <a:picLocks noChangeAspect="1" noChangeArrowheads="1"/>
          </p:cNvPicPr>
          <p:nvPr/>
        </p:nvPicPr>
        <p:blipFill>
          <a:blip r:embed="rId8"/>
          <a:srcRect l="9192" r="18382"/>
          <a:stretch>
            <a:fillRect/>
          </a:stretch>
        </p:blipFill>
        <p:spPr bwMode="auto">
          <a:xfrm>
            <a:off x="2765425" y="2743200"/>
            <a:ext cx="3975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4114800" y="2819400"/>
            <a:ext cx="1430338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it-IT" sz="1200" b="1">
                <a:solidFill>
                  <a:srgbClr val="FF0000"/>
                </a:solidFill>
              </a:rPr>
              <a:t>DT-RPC installed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57200" y="5507038"/>
            <a:ext cx="1930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it-IT" sz="1200" b="1">
                <a:solidFill>
                  <a:srgbClr val="FF0000"/>
                </a:solidFill>
              </a:rPr>
              <a:t>DT-RPC commissioning</a:t>
            </a:r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0" y="2667000"/>
            <a:ext cx="70866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prstDash val="lg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 flipH="1" flipV="1">
            <a:off x="457200" y="6705600"/>
            <a:ext cx="64770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prstDash val="lg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200" y="2895600"/>
            <a:ext cx="1750524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2004-2008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chambers installation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pic>
        <p:nvPicPr>
          <p:cNvPr id="8" name="Picture 7" descr="realCMS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16" y="759582"/>
            <a:ext cx="8131224" cy="60984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Endcap</a:t>
            </a:r>
            <a:r>
              <a:rPr lang="en-US" dirty="0" smtClean="0"/>
              <a:t> disk ready to 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09/02/2012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Dott. Pigi Paolucci - I.N.F.N. of Napoli (ITALY) - RPC 2012 Conference (LNF)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D4C3-8D00-A844-A37E-D357B6035B3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800100"/>
            <a:ext cx="8458200" cy="59817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5064</TotalTime>
  <Words>1768</Words>
  <Application>Microsoft Macintosh PowerPoint</Application>
  <PresentationFormat>On-screen Show (4:3)</PresentationFormat>
  <Paragraphs>341</Paragraphs>
  <Slides>29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CMS RPC project overview from the present system to the upgrade</vt:lpstr>
      <vt:lpstr>Outline</vt:lpstr>
      <vt:lpstr>Muon system overview</vt:lpstr>
      <vt:lpstr>RPC collaboration</vt:lpstr>
      <vt:lpstr>RPC system: few numbers</vt:lpstr>
      <vt:lpstr>Past Construction lines (2004-2007) </vt:lpstr>
      <vt:lpstr>from construction to commissioning</vt:lpstr>
      <vt:lpstr>RPC chambers installation</vt:lpstr>
      <vt:lpstr>Endcap disk ready to work</vt:lpstr>
      <vt:lpstr>A photogenic and powerful  “detector”</vt:lpstr>
      <vt:lpstr>How judge the RPC muon system ?</vt:lpstr>
      <vt:lpstr>RPC online Monitoring tools</vt:lpstr>
      <vt:lpstr>Hardware Status</vt:lpstr>
      <vt:lpstr>efficiency: 2172 plateau</vt:lpstr>
      <vt:lpstr>Efficiency: more results</vt:lpstr>
      <vt:lpstr>Stability: cluster size .vs. pressure</vt:lpstr>
      <vt:lpstr>Stability in time</vt:lpstr>
      <vt:lpstr>Background studies</vt:lpstr>
      <vt:lpstr>Dark Current .vs. luminosity</vt:lpstr>
      <vt:lpstr>Current .vs. luminosity</vt:lpstr>
      <vt:lpstr>Summary performance table</vt:lpstr>
      <vt:lpstr>Do we believe to the statistic ? </vt:lpstr>
      <vt:lpstr>Visual inspection of the chambers</vt:lpstr>
      <vt:lpstr>Visual inspection of the chambers</vt:lpstr>
      <vt:lpstr> RPC trigger results</vt:lpstr>
      <vt:lpstr>RPC Upgrade: station 4 + Ring 1</vt:lpstr>
      <vt:lpstr>Upgrade Trigger improvements</vt:lpstr>
      <vt:lpstr>Conclusions</vt:lpstr>
      <vt:lpstr>Conclusions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RPC project at the CMS experiment a dedicated muon detector and trigger system</dc:title>
  <dc:creator>Pierluigi Paolucci</dc:creator>
  <cp:lastModifiedBy>Pierluigi Paolucci</cp:lastModifiedBy>
  <cp:revision>129</cp:revision>
  <dcterms:created xsi:type="dcterms:W3CDTF">2012-02-08T17:48:13Z</dcterms:created>
  <dcterms:modified xsi:type="dcterms:W3CDTF">2012-02-08T18:28:47Z</dcterms:modified>
</cp:coreProperties>
</file>