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08F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64" autoAdjust="0"/>
  </p:normalViewPr>
  <p:slideViewPr>
    <p:cSldViewPr>
      <p:cViewPr varScale="1">
        <p:scale>
          <a:sx n="78" d="100"/>
          <a:sy n="78" d="100"/>
        </p:scale>
        <p:origin x="-8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3F4D0-235E-40F3-9521-706FF8DB81AC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1842-E5C6-4964-9E7C-A1D94D1E262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1ADF-E7FE-49E7-94CD-B7629BA96940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C8F022-3624-45A5-9197-3217FE63F59D}" type="datetimeFigureOut">
              <a:rPr lang="ko-KR" altLang="en-US" smtClean="0"/>
              <a:pPr/>
              <a:t>2012-02-07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69E8A70-6569-4353-921C-6313CF6835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642938" y="571488"/>
            <a:ext cx="7929562" cy="18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4256" tIns="72128" rIns="144256" bIns="72128" anchor="ctr"/>
          <a:lstStyle/>
          <a:p>
            <a:pPr algn="ctr" defTabSz="1443038">
              <a:lnSpc>
                <a:spcPct val="150000"/>
              </a:lnSpc>
            </a:pPr>
            <a:r>
              <a:rPr lang="en-US" altLang="ko-K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Phenolic</a:t>
            </a:r>
            <a:r>
              <a:rPr lang="en-US" altLang="ko-K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ko-KR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Multigap</a:t>
            </a:r>
            <a:r>
              <a:rPr lang="en-US" altLang="ko-K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RPCs</a:t>
            </a:r>
          </a:p>
          <a:p>
            <a:pPr algn="ctr" defTabSz="1443038">
              <a:lnSpc>
                <a:spcPct val="150000"/>
              </a:lnSpc>
            </a:pPr>
            <a:r>
              <a:rPr lang="en-US" altLang="ko-KR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High-rate Particle Triggers</a:t>
            </a:r>
            <a:endParaRPr lang="en-US" altLang="ko-KR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00" name="직사각형 3"/>
          <p:cNvSpPr>
            <a:spLocks noChangeArrowheads="1"/>
          </p:cNvSpPr>
          <p:nvPr/>
        </p:nvSpPr>
        <p:spPr bwMode="auto">
          <a:xfrm>
            <a:off x="1043608" y="3789040"/>
            <a:ext cx="7072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defTabSz="1443038">
              <a:spcAft>
                <a:spcPts val="600"/>
              </a:spcAft>
            </a:pPr>
            <a:r>
              <a:rPr lang="en-US" altLang="ko-KR" b="1" i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K. S. Lee </a:t>
            </a:r>
          </a:p>
          <a:p>
            <a:pPr marL="457200" indent="-457200" algn="ctr" defTabSz="1443038">
              <a:spcAft>
                <a:spcPts val="600"/>
              </a:spcAft>
            </a:pPr>
            <a:endParaRPr lang="en-US" altLang="ko-KR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 algn="ctr" defTabSz="1443038">
              <a:spcAft>
                <a:spcPts val="600"/>
              </a:spcAft>
            </a:pPr>
            <a:r>
              <a:rPr lang="en-US" altLang="ko-K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the CMS Collaboration</a:t>
            </a:r>
          </a:p>
          <a:p>
            <a:pPr marL="457200" indent="-457200" algn="ctr" defTabSz="1443038">
              <a:spcAft>
                <a:spcPts val="600"/>
              </a:spcAft>
            </a:pP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Korea 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University &amp; Korea Detector Laboratory)</a:t>
            </a:r>
            <a:endParaRPr lang="en-US" altLang="ko-K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B8C44-8293-4BB9-AF3C-FA1EB06621A4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F29597-63D3-480E-BC38-38BC7B6A9377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20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5496" y="285728"/>
            <a:ext cx="8641718" cy="61436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eaLnBrk="0" hangingPunct="0">
              <a:lnSpc>
                <a:spcPct val="120000"/>
              </a:lnSpc>
              <a:defRPr/>
            </a:pPr>
            <a:r>
              <a:rPr lang="en-US" altLang="ko-KR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Gas mixture</a:t>
            </a:r>
          </a:p>
          <a:p>
            <a:pPr marL="457200" indent="-457200" eaLnBrk="0" hangingPunct="0">
              <a:lnSpc>
                <a:spcPct val="120000"/>
              </a:lnSpc>
              <a:defRPr/>
            </a:pPr>
            <a:endParaRPr lang="en-US" altLang="ko-KR" sz="1600" b="1" kern="0" dirty="0" smtClean="0">
              <a:solidFill>
                <a:srgbClr val="C00000"/>
              </a:solidFill>
              <a:latin typeface="Georgia" pitchFamily="18" charset="0"/>
              <a:ea typeface="+mj-ea"/>
              <a:cs typeface="+mj-cs"/>
            </a:endParaRPr>
          </a:p>
          <a:p>
            <a:pPr marL="457200" indent="-457200" eaLnBrk="0" hangingPunct="0">
              <a:lnSpc>
                <a:spcPct val="120000"/>
              </a:lnSpc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  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95.7% C</a:t>
            </a:r>
            <a:r>
              <a:rPr lang="en-US" altLang="ko-KR" sz="1600" b="1" kern="0" baseline="-25000" dirty="0" smtClean="0">
                <a:solidFill>
                  <a:srgbClr val="0070C0"/>
                </a:solidFill>
                <a:latin typeface="Georgia" pitchFamily="18" charset="0"/>
              </a:rPr>
              <a:t>2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H</a:t>
            </a:r>
            <a:r>
              <a:rPr lang="en-US" altLang="ko-KR" sz="1600" b="1" kern="0" baseline="-25000" dirty="0" smtClean="0">
                <a:solidFill>
                  <a:srgbClr val="0070C0"/>
                </a:solidFill>
                <a:latin typeface="Georgia" pitchFamily="18" charset="0"/>
              </a:rPr>
              <a:t>2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F</a:t>
            </a:r>
            <a:r>
              <a:rPr lang="en-US" altLang="ko-KR" sz="1600" b="1" kern="0" baseline="-25000" dirty="0" smtClean="0">
                <a:solidFill>
                  <a:srgbClr val="0070C0"/>
                </a:solidFill>
                <a:latin typeface="Georgia" pitchFamily="18" charset="0"/>
              </a:rPr>
              <a:t>4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+ 3.5% iC</a:t>
            </a:r>
            <a:r>
              <a:rPr lang="en-US" altLang="ko-KR" sz="1600" b="1" kern="0" baseline="-25000" dirty="0" smtClean="0">
                <a:solidFill>
                  <a:srgbClr val="0070C0"/>
                </a:solidFill>
                <a:latin typeface="Georgia" pitchFamily="18" charset="0"/>
              </a:rPr>
              <a:t>4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H</a:t>
            </a:r>
            <a:r>
              <a:rPr lang="en-US" altLang="ko-KR" sz="1600" b="1" kern="0" baseline="-25000" dirty="0" smtClean="0">
                <a:solidFill>
                  <a:srgbClr val="0070C0"/>
                </a:solidFill>
                <a:latin typeface="Georgia" pitchFamily="18" charset="0"/>
              </a:rPr>
              <a:t>10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+ 0.5% SF</a:t>
            </a:r>
            <a:r>
              <a:rPr lang="en-US" altLang="ko-KR" sz="1600" b="1" kern="0" baseline="-25000" dirty="0" smtClean="0">
                <a:solidFill>
                  <a:srgbClr val="0070C0"/>
                </a:solidFill>
                <a:latin typeface="Georgia" pitchFamily="18" charset="0"/>
              </a:rPr>
              <a:t>6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 </a:t>
            </a:r>
          </a:p>
          <a:p>
            <a:pPr marL="457200" indent="-457200" eaLnBrk="0" hangingPunct="0">
              <a:lnSpc>
                <a:spcPct val="120000"/>
              </a:lnSpc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       +  0.3% water vapor in mass ratio</a:t>
            </a:r>
          </a:p>
          <a:p>
            <a:pPr marL="457200" marR="0" lvl="0" indent="-457200" algn="l" defTabSz="914400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  Flow rates ~ 1.8 </a:t>
            </a:r>
            <a:r>
              <a:rPr lang="en-US" altLang="ko-KR" sz="1600" b="1" i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l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/h</a:t>
            </a:r>
            <a:endParaRPr lang="en-US" altLang="ko-KR" sz="1600" b="1" kern="0" dirty="0">
              <a:solidFill>
                <a:srgbClr val="0070C0"/>
              </a:solidFill>
              <a:latin typeface="Georgia" pitchFamily="18" charset="0"/>
              <a:ea typeface="+mj-ea"/>
              <a:cs typeface="+mj-cs"/>
            </a:endParaRPr>
          </a:p>
          <a:p>
            <a:pPr marL="457200" marR="0" lvl="0" indent="-457200" algn="l" defTabSz="914400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  <a:ea typeface="+mj-ea"/>
              <a:cs typeface="+mj-cs"/>
            </a:endParaRPr>
          </a:p>
          <a:p>
            <a:pPr marL="457200" indent="-457200" eaLnBrk="0" hangingPunct="0">
              <a:lnSpc>
                <a:spcPct val="120000"/>
              </a:lnSpc>
              <a:defRPr/>
            </a:pPr>
            <a:r>
              <a:rPr lang="en-US" altLang="ko-KR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Gamma rays source</a:t>
            </a:r>
          </a:p>
          <a:p>
            <a:pPr marL="457200" marR="0" lvl="0" indent="-457200" algn="l" defTabSz="914400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 </a:t>
            </a: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  <a:ea typeface="+mj-ea"/>
                <a:cs typeface="+mj-cs"/>
              </a:rPr>
              <a:t>200-mCi </a:t>
            </a:r>
            <a:r>
              <a:rPr lang="en-US" altLang="ko-KR" sz="1600" b="1" kern="0" baseline="30000" dirty="0" smtClean="0">
                <a:solidFill>
                  <a:srgbClr val="006600"/>
                </a:solidFill>
                <a:latin typeface="Georgia" pitchFamily="18" charset="0"/>
                <a:ea typeface="+mj-ea"/>
                <a:cs typeface="+mj-cs"/>
              </a:rPr>
              <a:t>137</a:t>
            </a: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  <a:ea typeface="+mj-ea"/>
                <a:cs typeface="+mj-cs"/>
              </a:rPr>
              <a:t>Cs  (born in Nov. 2001) </a:t>
            </a:r>
          </a:p>
          <a:p>
            <a:pPr marL="457200" marR="0" lvl="0" indent="-457200" algn="l" defTabSz="914400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   - 5.5 </a:t>
            </a:r>
            <a:r>
              <a:rPr lang="en-US" altLang="ko-KR" sz="1600" b="1" kern="0" dirty="0" err="1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GBq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for the 4-gap RPC test (2011)</a:t>
            </a:r>
          </a:p>
          <a:p>
            <a:pPr marL="457200" marR="0" lvl="0" indent="-457200" algn="l" defTabSz="914400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   - 5.8 </a:t>
            </a:r>
            <a:r>
              <a:rPr lang="en-US" altLang="ko-KR" sz="1600" b="1" kern="0" dirty="0" err="1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GBq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 for the 6-gap RPC test (2009)</a:t>
            </a:r>
          </a:p>
          <a:p>
            <a:pPr marL="457200" marR="0" lvl="0" indent="-457200" algn="l" defTabSz="914400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0070C0"/>
              </a:solidFill>
              <a:latin typeface="Georgia" pitchFamily="18" charset="0"/>
              <a:ea typeface="+mj-ea"/>
              <a:cs typeface="+mj-cs"/>
            </a:endParaRPr>
          </a:p>
          <a:p>
            <a:pPr marL="457200" marR="0" lvl="0" indent="-457200" algn="l" defTabSz="914400" rtl="0" eaLnBrk="0" fontAlgn="base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+mj-ea"/>
                <a:cs typeface="+mj-cs"/>
              </a:rPr>
              <a:t>Mean distance ~ 45 cm  </a:t>
            </a:r>
          </a:p>
          <a:p>
            <a:pPr marL="457200" lvl="0" indent="-457200" eaLnBrk="0" hangingPunct="0">
              <a:lnSpc>
                <a:spcPct val="120000"/>
              </a:lnSpc>
            </a:pPr>
            <a:r>
              <a:rPr kumimoji="1" lang="en-US" altLang="ko-KR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- Max. gamma-rates in the test </a:t>
            </a: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500" b="1" kern="0" dirty="0" smtClean="0">
                <a:solidFill>
                  <a:srgbClr val="003399"/>
                </a:solidFill>
                <a:latin typeface="Georgia" pitchFamily="18" charset="0"/>
              </a:rPr>
              <a:t>      1.50 kHz cm</a:t>
            </a:r>
            <a:r>
              <a:rPr lang="en-US" altLang="ko-KR" sz="1500" b="1" kern="0" baseline="30000" dirty="0" smtClean="0">
                <a:solidFill>
                  <a:srgbClr val="003399"/>
                </a:solidFill>
                <a:latin typeface="Georgia" pitchFamily="18" charset="0"/>
              </a:rPr>
              <a:t>-2</a:t>
            </a:r>
            <a:r>
              <a:rPr lang="en-US" altLang="ko-KR" sz="1500" b="1" kern="0" dirty="0" smtClean="0">
                <a:solidFill>
                  <a:srgbClr val="003399"/>
                </a:solidFill>
                <a:latin typeface="Georgia" pitchFamily="18" charset="0"/>
              </a:rPr>
              <a:t> for 4-gap RPC </a:t>
            </a: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        </a:t>
            </a:r>
            <a:r>
              <a:rPr lang="en-US" altLang="ko-KR" sz="1500" b="1" i="1" kern="0" dirty="0" smtClean="0">
                <a:solidFill>
                  <a:srgbClr val="009999"/>
                </a:solidFill>
                <a:latin typeface="Georgia" pitchFamily="18" charset="0"/>
              </a:rPr>
              <a:t>N</a:t>
            </a:r>
            <a:r>
              <a:rPr lang="el-GR" altLang="ko-KR" sz="1500" b="1" i="1" kern="0" baseline="-2500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γ</a:t>
            </a: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 = 145 kHz cm</a:t>
            </a:r>
            <a:r>
              <a:rPr lang="en-US" altLang="ko-KR" sz="1500" b="1" kern="0" baseline="3000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-2</a:t>
            </a: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 </a:t>
            </a: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        </a:t>
            </a:r>
            <a:r>
              <a:rPr lang="el-GR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ε</a:t>
            </a:r>
            <a:r>
              <a:rPr lang="el-GR" altLang="ko-KR" sz="1500" b="1" i="1" kern="0" baseline="-2500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γ</a:t>
            </a: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 = 0.0103        </a:t>
            </a: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500" b="1" kern="0" dirty="0" smtClean="0">
                <a:solidFill>
                  <a:srgbClr val="003399"/>
                </a:solidFill>
                <a:latin typeface="Georgia" pitchFamily="18" charset="0"/>
              </a:rPr>
              <a:t>      2.02 kHz cm</a:t>
            </a:r>
            <a:r>
              <a:rPr lang="en-US" altLang="ko-KR" sz="1500" b="1" kern="0" baseline="30000" dirty="0" smtClean="0">
                <a:solidFill>
                  <a:srgbClr val="003399"/>
                </a:solidFill>
                <a:latin typeface="Georgia" pitchFamily="18" charset="0"/>
              </a:rPr>
              <a:t>-2</a:t>
            </a:r>
            <a:r>
              <a:rPr lang="en-US" altLang="ko-KR" sz="1500" b="1" kern="0" dirty="0" smtClean="0">
                <a:solidFill>
                  <a:srgbClr val="003399"/>
                </a:solidFill>
                <a:latin typeface="Georgia" pitchFamily="18" charset="0"/>
              </a:rPr>
              <a:t> for 6-gap RPC </a:t>
            </a: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        </a:t>
            </a:r>
            <a:r>
              <a:rPr lang="en-US" altLang="ko-KR" sz="1500" b="1" i="1" kern="0" dirty="0" smtClean="0">
                <a:solidFill>
                  <a:srgbClr val="009999"/>
                </a:solidFill>
                <a:latin typeface="Georgia" pitchFamily="18" charset="0"/>
              </a:rPr>
              <a:t>N</a:t>
            </a:r>
            <a:r>
              <a:rPr lang="el-GR" altLang="ko-KR" sz="1500" b="1" i="1" kern="0" baseline="-2500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γ</a:t>
            </a: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 = 152 kHz cm</a:t>
            </a:r>
            <a:r>
              <a:rPr lang="en-US" altLang="ko-KR" sz="1500" b="1" kern="0" baseline="3000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-2</a:t>
            </a: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  <a:ea typeface="+mj-ea"/>
                <a:cs typeface="+mj-cs"/>
              </a:rPr>
              <a:t> </a:t>
            </a: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        </a:t>
            </a:r>
            <a:r>
              <a:rPr lang="el-GR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ε</a:t>
            </a:r>
            <a:r>
              <a:rPr lang="el-GR" altLang="ko-KR" sz="1500" b="1" i="1" kern="0" baseline="-25000" dirty="0" smtClean="0">
                <a:solidFill>
                  <a:srgbClr val="009999"/>
                </a:solidFill>
                <a:latin typeface="Georgia" pitchFamily="18" charset="0"/>
                <a:ea typeface="맑은 고딕"/>
              </a:rPr>
              <a:t>γ</a:t>
            </a:r>
            <a:r>
              <a:rPr lang="en-US" altLang="ko-KR" sz="1500" b="1" kern="0" dirty="0" smtClean="0">
                <a:solidFill>
                  <a:srgbClr val="009999"/>
                </a:solidFill>
                <a:latin typeface="Georgia" pitchFamily="18" charset="0"/>
              </a:rPr>
              <a:t> = 0.0133  </a:t>
            </a:r>
            <a:endParaRPr lang="en-US" altLang="ko-KR" sz="1500" b="1" kern="0" dirty="0" smtClean="0">
              <a:solidFill>
                <a:srgbClr val="009999"/>
              </a:solidFill>
              <a:latin typeface="Georgia" pitchFamily="18" charset="0"/>
              <a:ea typeface="+mj-ea"/>
              <a:cs typeface="+mj-cs"/>
            </a:endParaRP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  <a:t>   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457200" lvl="0" indent="-457200" eaLnBrk="0" hangingPunct="0">
              <a:lnSpc>
                <a:spcPct val="120000"/>
              </a:lnSpc>
            </a:pP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  <a:ea typeface="+mj-ea"/>
                <a:cs typeface="+mj-cs"/>
              </a:rPr>
              <a:t> </a:t>
            </a:r>
            <a:endParaRPr kumimoji="1" lang="en-US" altLang="ko-KR" sz="16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  <a:p>
            <a:pPr marL="457200" lvl="0" indent="-457200" eaLnBrk="0" hangingPunct="0">
              <a:lnSpc>
                <a:spcPct val="120000"/>
              </a:lnSpc>
            </a:pPr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  <a:ea typeface="+mj-ea"/>
              <a:cs typeface="+mj-cs"/>
            </a:endParaRPr>
          </a:p>
          <a:p>
            <a:pPr marL="457200" lvl="0" indent="-457200" eaLnBrk="0" hangingPunct="0">
              <a:lnSpc>
                <a:spcPct val="120000"/>
              </a:lnSpc>
            </a:pPr>
            <a:endParaRPr kumimoji="1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083"/>
            <a:ext cx="2736304" cy="282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6501114" y="908720"/>
            <a:ext cx="856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 smtClean="0">
                <a:solidFill>
                  <a:srgbClr val="003399"/>
                </a:solidFill>
                <a:latin typeface="Georgia" pitchFamily="18" charset="0"/>
              </a:rPr>
              <a:t>200 </a:t>
            </a:r>
            <a:r>
              <a:rPr lang="en-US" altLang="ko-KR" sz="1200" b="1" kern="0" dirty="0" err="1" smtClean="0">
                <a:solidFill>
                  <a:srgbClr val="003399"/>
                </a:solidFill>
                <a:latin typeface="Georgia" pitchFamily="18" charset="0"/>
              </a:rPr>
              <a:t>mCi</a:t>
            </a:r>
            <a:endParaRPr lang="en-US" altLang="ko-KR" sz="1200" b="1" kern="0" dirty="0" smtClean="0">
              <a:solidFill>
                <a:srgbClr val="003399"/>
              </a:solidFill>
              <a:latin typeface="Georgia" pitchFamily="18" charset="0"/>
            </a:endParaRPr>
          </a:p>
          <a:p>
            <a:pPr algn="ctr"/>
            <a:r>
              <a:rPr lang="en-US" altLang="ko-KR" sz="1200" b="1" kern="0" baseline="30000" dirty="0" smtClean="0">
                <a:solidFill>
                  <a:srgbClr val="003399"/>
                </a:solidFill>
                <a:latin typeface="Georgia" pitchFamily="18" charset="0"/>
              </a:rPr>
              <a:t>137</a:t>
            </a:r>
            <a:r>
              <a:rPr lang="en-US" altLang="ko-KR" sz="1200" b="1" kern="0" dirty="0" smtClean="0">
                <a:solidFill>
                  <a:srgbClr val="003399"/>
                </a:solidFill>
                <a:latin typeface="Georgia" pitchFamily="18" charset="0"/>
              </a:rPr>
              <a:t>Cs</a:t>
            </a:r>
            <a:endParaRPr lang="ko-KR" altLang="en-US" sz="1200" dirty="0">
              <a:latin typeface="Georgia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763881" y="2204864"/>
            <a:ext cx="16642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 smtClean="0">
                <a:solidFill>
                  <a:srgbClr val="003399"/>
                </a:solidFill>
                <a:latin typeface="Georgia" pitchFamily="18" charset="0"/>
              </a:rPr>
              <a:t>Prototype detector</a:t>
            </a:r>
            <a:endParaRPr lang="ko-KR" altLang="en-US" sz="1200" dirty="0">
              <a:latin typeface="Georgia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7547748" y="836712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 smtClean="0">
                <a:solidFill>
                  <a:schemeClr val="bg1"/>
                </a:solidFill>
                <a:latin typeface="Georgia" pitchFamily="18" charset="0"/>
              </a:rPr>
              <a:t>Plastic</a:t>
            </a:r>
          </a:p>
          <a:p>
            <a:pPr algn="ctr"/>
            <a:r>
              <a:rPr lang="en-US" altLang="ko-KR" sz="1200" b="1" kern="0" dirty="0" err="1" smtClean="0">
                <a:solidFill>
                  <a:schemeClr val="bg1"/>
                </a:solidFill>
                <a:latin typeface="Georgia" pitchFamily="18" charset="0"/>
              </a:rPr>
              <a:t>scintillator</a:t>
            </a:r>
            <a:endParaRPr lang="ko-KR" altLang="en-US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81945" y="2617748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kern="0" dirty="0" smtClean="0">
                <a:solidFill>
                  <a:schemeClr val="bg1"/>
                </a:solidFill>
                <a:latin typeface="Georgia" pitchFamily="18" charset="0"/>
              </a:rPr>
              <a:t>Plastic</a:t>
            </a:r>
          </a:p>
          <a:p>
            <a:pPr algn="ctr"/>
            <a:r>
              <a:rPr lang="en-US" altLang="ko-KR" sz="1200" b="1" kern="0" dirty="0" err="1" smtClean="0">
                <a:solidFill>
                  <a:schemeClr val="bg1"/>
                </a:solidFill>
                <a:latin typeface="Georgia" pitchFamily="18" charset="0"/>
              </a:rPr>
              <a:t>scintillators</a:t>
            </a:r>
            <a:endParaRPr lang="ko-KR" altLang="en-US" sz="12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5" name="그림 14" descr="t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834391"/>
            <a:ext cx="3168352" cy="2377420"/>
          </a:xfrm>
          <a:prstGeom prst="rect">
            <a:avLst/>
          </a:prstGeom>
        </p:spPr>
      </p:pic>
      <p:pic>
        <p:nvPicPr>
          <p:cNvPr id="16" name="그림 15" descr="fig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6824" y="3501008"/>
            <a:ext cx="3021826" cy="271204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716016" y="1124744"/>
            <a:ext cx="12426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Cosmic </a:t>
            </a:r>
          </a:p>
          <a:p>
            <a:r>
              <a:rPr lang="en-US" altLang="ko-KR" sz="1600" b="1" kern="0" dirty="0" err="1" smtClean="0">
                <a:solidFill>
                  <a:srgbClr val="003399"/>
                </a:solidFill>
                <a:latin typeface="Georgia" pitchFamily="18" charset="0"/>
              </a:rPr>
              <a:t>muon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 test</a:t>
            </a:r>
          </a:p>
          <a:p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without </a:t>
            </a:r>
          </a:p>
          <a:p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gammas</a:t>
            </a:r>
            <a:endParaRPr lang="ko-KR" altLang="en-US" sz="1600" dirty="0">
              <a:solidFill>
                <a:srgbClr val="003399"/>
              </a:solidFill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5940152" y="1412776"/>
            <a:ext cx="36004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날짜 개체 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43267-1441-455B-996B-D76116DF849D}" type="datetime1">
              <a:rPr lang="ko-KR" altLang="en-US" smtClean="0"/>
              <a:pPr>
                <a:defRPr/>
              </a:pPr>
              <a:t>2012-02-07</a:t>
            </a:fld>
            <a:endParaRPr lang="en-US" altLang="ko-KR" dirty="0"/>
          </a:p>
        </p:txBody>
      </p:sp>
      <p:sp>
        <p:nvSpPr>
          <p:cNvPr id="30" name="바닥글 개체 틀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AC736C1-228A-46E0-8948-D5F8A292EBED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372200" y="1412776"/>
            <a:ext cx="2555776" cy="4608512"/>
          </a:xfrm>
          <a:noFill/>
        </p:spPr>
        <p:txBody>
          <a:bodyPr>
            <a:noAutofit/>
          </a:bodyPr>
          <a:lstStyle/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ko-KR" sz="1500" b="1" dirty="0" smtClean="0">
                <a:solidFill>
                  <a:srgbClr val="A50021"/>
                </a:solidFill>
                <a:latin typeface="Georgia" pitchFamily="18" charset="0"/>
              </a:rPr>
              <a:t>Obtained experience for 2-mm double-gap RPCs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altLang="ko-KR" sz="15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ko-KR" sz="1500" b="1" i="1" dirty="0" err="1" smtClean="0">
                <a:solidFill>
                  <a:srgbClr val="A50021"/>
                </a:solidFill>
                <a:latin typeface="Georgia" pitchFamily="18" charset="0"/>
              </a:rPr>
              <a:t>q</a:t>
            </a:r>
            <a:r>
              <a:rPr lang="en-US" altLang="ko-KR" sz="1500" b="1" i="1" baseline="-25000" dirty="0" err="1" smtClean="0">
                <a:solidFill>
                  <a:srgbClr val="A50021"/>
                </a:solidFill>
                <a:latin typeface="Georgia" pitchFamily="18" charset="0"/>
              </a:rPr>
              <a:t>e</a:t>
            </a:r>
            <a:r>
              <a:rPr lang="en-US" altLang="ko-KR" sz="1500" b="1" dirty="0" smtClean="0">
                <a:solidFill>
                  <a:srgbClr val="A50021"/>
                </a:solidFill>
                <a:latin typeface="Georgia" pitchFamily="18" charset="0"/>
              </a:rPr>
              <a:t> ~ 2.5 </a:t>
            </a:r>
            <a:r>
              <a:rPr lang="en-US" altLang="ko-KR" sz="1500" b="1" dirty="0" err="1" smtClean="0">
                <a:solidFill>
                  <a:srgbClr val="A50021"/>
                </a:solidFill>
                <a:latin typeface="Georgia" pitchFamily="18" charset="0"/>
              </a:rPr>
              <a:t>pC</a:t>
            </a:r>
            <a:r>
              <a:rPr lang="en-US" altLang="ko-KR" sz="1500" b="1" dirty="0" smtClean="0">
                <a:solidFill>
                  <a:srgbClr val="000099"/>
                </a:solidFill>
                <a:latin typeface="Georgia" pitchFamily="18" charset="0"/>
              </a:rPr>
              <a:t> at starting point of plateau (</a:t>
            </a:r>
            <a:r>
              <a:rPr lang="el-GR" altLang="ko-KR" sz="1500" b="1" dirty="0" smtClean="0">
                <a:solidFill>
                  <a:srgbClr val="000099"/>
                </a:solidFill>
                <a:latin typeface="Georgia" pitchFamily="18" charset="0"/>
              </a:rPr>
              <a:t>ε</a:t>
            </a:r>
            <a:r>
              <a:rPr lang="en-US" altLang="ko-KR" sz="1500" b="1" dirty="0" smtClean="0">
                <a:solidFill>
                  <a:srgbClr val="000099"/>
                </a:solidFill>
                <a:latin typeface="Georgia" pitchFamily="18" charset="0"/>
              </a:rPr>
              <a:t>=0.95) for avalanche mode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altLang="ko-KR" sz="15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ko-KR" sz="1500" b="1" i="1" dirty="0" err="1" smtClean="0">
                <a:solidFill>
                  <a:srgbClr val="A50021"/>
                </a:solidFill>
                <a:latin typeface="Georgia" pitchFamily="18" charset="0"/>
              </a:rPr>
              <a:t>q</a:t>
            </a:r>
            <a:r>
              <a:rPr lang="en-US" altLang="ko-KR" sz="1500" b="1" i="1" baseline="-25000" dirty="0" err="1" smtClean="0">
                <a:solidFill>
                  <a:srgbClr val="A50021"/>
                </a:solidFill>
                <a:latin typeface="Georgia" pitchFamily="18" charset="0"/>
              </a:rPr>
              <a:t>e</a:t>
            </a:r>
            <a:r>
              <a:rPr lang="en-US" altLang="ko-KR" sz="1500" b="1" dirty="0" smtClean="0">
                <a:solidFill>
                  <a:srgbClr val="A50021"/>
                </a:solidFill>
                <a:latin typeface="Georgia" pitchFamily="18" charset="0"/>
              </a:rPr>
              <a:t> ~ 4.0 </a:t>
            </a:r>
            <a:r>
              <a:rPr lang="en-US" altLang="ko-KR" sz="1500" b="1" dirty="0" err="1" smtClean="0">
                <a:solidFill>
                  <a:srgbClr val="A50021"/>
                </a:solidFill>
                <a:latin typeface="Georgia" pitchFamily="18" charset="0"/>
              </a:rPr>
              <a:t>pC</a:t>
            </a:r>
            <a:r>
              <a:rPr lang="en-US" altLang="ko-KR" sz="1500" b="1" dirty="0" smtClean="0">
                <a:solidFill>
                  <a:srgbClr val="000099"/>
                </a:solidFill>
                <a:latin typeface="Georgia" pitchFamily="18" charset="0"/>
              </a:rPr>
              <a:t> at the mid of the efficiency plateau 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altLang="ko-KR" sz="15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ko-KR" sz="1500" b="1" dirty="0" smtClean="0">
                <a:solidFill>
                  <a:srgbClr val="A50021"/>
                </a:solidFill>
                <a:latin typeface="Georgia" pitchFamily="18" charset="0"/>
              </a:rPr>
              <a:t>Adding 0.3% SF</a:t>
            </a:r>
            <a:r>
              <a:rPr lang="en-US" altLang="ko-KR" sz="1500" b="1" baseline="-25000" dirty="0" smtClean="0">
                <a:solidFill>
                  <a:srgbClr val="A50021"/>
                </a:solidFill>
                <a:latin typeface="Georgia" pitchFamily="18" charset="0"/>
              </a:rPr>
              <a:t>6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ko-KR" sz="1500" b="1" dirty="0" smtClean="0">
                <a:solidFill>
                  <a:srgbClr val="003399"/>
                </a:solidFill>
                <a:latin typeface="Georgia" pitchFamily="18" charset="0"/>
              </a:rPr>
              <a:t>to obtain an avalanche plateau size of ~ 400 V 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en-US" altLang="ko-KR" sz="1500" b="1" dirty="0" smtClean="0">
              <a:solidFill>
                <a:srgbClr val="000099"/>
              </a:solidFill>
              <a:latin typeface="Georgia" pitchFamily="18" charset="0"/>
            </a:endParaRP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ko-KR" sz="1500" b="1" dirty="0" smtClean="0">
                <a:solidFill>
                  <a:srgbClr val="A50021"/>
                </a:solidFill>
                <a:latin typeface="Georgia" pitchFamily="18" charset="0"/>
              </a:rPr>
              <a:t>Shift in HV</a:t>
            </a:r>
            <a:r>
              <a:rPr lang="en-US" altLang="ko-KR" sz="1500" b="1" dirty="0" smtClean="0">
                <a:solidFill>
                  <a:srgbClr val="000099"/>
                </a:solidFill>
                <a:latin typeface="Georgia" pitchFamily="18" charset="0"/>
              </a:rPr>
              <a:t> ~700 V/% </a:t>
            </a:r>
          </a:p>
          <a:p>
            <a:pPr marL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ko-KR" sz="1500" b="1" dirty="0" smtClean="0">
                <a:solidFill>
                  <a:srgbClr val="000099"/>
                </a:solidFill>
                <a:latin typeface="Georgia" pitchFamily="18" charset="0"/>
              </a:rPr>
              <a:t>by adding SF</a:t>
            </a:r>
            <a:r>
              <a:rPr lang="en-US" altLang="ko-KR" sz="1500" b="1" baseline="-25000" dirty="0" smtClean="0">
                <a:solidFill>
                  <a:srgbClr val="000099"/>
                </a:solidFill>
                <a:latin typeface="Georgia" pitchFamily="18" charset="0"/>
              </a:rPr>
              <a:t>6</a:t>
            </a:r>
            <a:r>
              <a:rPr lang="en-US" altLang="ko-KR" sz="1500" b="1" dirty="0" smtClean="0">
                <a:solidFill>
                  <a:srgbClr val="000099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520" y="724634"/>
            <a:ext cx="8568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Efficiency &amp; mean charges for </a:t>
            </a: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2-gap RPCs </a:t>
            </a:r>
            <a:r>
              <a:rPr lang="en-US" altLang="ko-K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 a previous study</a:t>
            </a:r>
            <a:endParaRPr lang="en-US" altLang="ko-KR" sz="2000" b="1" baseline="-2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2" name="그룹 27"/>
          <p:cNvGrpSpPr/>
          <p:nvPr/>
        </p:nvGrpSpPr>
        <p:grpSpPr>
          <a:xfrm>
            <a:off x="251520" y="1340768"/>
            <a:ext cx="6019080" cy="5112568"/>
            <a:chOff x="65088" y="404813"/>
            <a:chExt cx="7097712" cy="6378575"/>
          </a:xfrm>
        </p:grpSpPr>
        <p:pic>
          <p:nvPicPr>
            <p:cNvPr id="15363" name="Picture 3" descr="effi_adc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88" y="692150"/>
              <a:ext cx="7097712" cy="60912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1584000" y="765175"/>
              <a:ext cx="0" cy="2376488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1331913" y="1890000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1331913" y="1458000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2160000" y="765175"/>
              <a:ext cx="0" cy="2376488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5112000" y="404813"/>
              <a:ext cx="0" cy="273685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4859338" y="1890000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4859338" y="1458000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796136" y="404813"/>
              <a:ext cx="0" cy="273685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>
              <a:off x="1584000" y="3932238"/>
              <a:ext cx="0" cy="2376487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>
              <a:off x="1331913" y="5011738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1331913" y="4572000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6" name="Line 16"/>
            <p:cNvSpPr>
              <a:spLocks noChangeShapeType="1"/>
            </p:cNvSpPr>
            <p:nvPr/>
          </p:nvSpPr>
          <p:spPr bwMode="auto">
            <a:xfrm>
              <a:off x="2267744" y="3933056"/>
              <a:ext cx="0" cy="2376487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5003800" y="3933825"/>
              <a:ext cx="0" cy="2376488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4716463" y="5013325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4716463" y="4572000"/>
              <a:ext cx="1368425" cy="0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5688000" y="3933825"/>
              <a:ext cx="0" cy="2376488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5076057" y="548680"/>
              <a:ext cx="720080" cy="595"/>
            </a:xfrm>
            <a:prstGeom prst="line">
              <a:avLst/>
            </a:prstGeom>
            <a:noFill/>
            <a:ln w="25400">
              <a:noFill/>
              <a:prstDash val="sysDash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2771800" y="1268884"/>
            <a:ext cx="1657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None/>
            </a:pPr>
            <a:r>
              <a:rPr lang="en-US" altLang="ko-KR" sz="1400" b="1" dirty="0">
                <a:solidFill>
                  <a:schemeClr val="tx1"/>
                </a:solidFill>
                <a:latin typeface="Georgia" pitchFamily="18" charset="0"/>
              </a:rPr>
              <a:t>Usable size in HV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179512" y="116632"/>
            <a:ext cx="8712968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lnSpc>
                <a:spcPct val="130000"/>
              </a:lnSpc>
              <a:defRPr/>
            </a:pPr>
            <a:r>
              <a:rPr lang="en-US" altLang="ko-KR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 Test Results for cosmic </a:t>
            </a:r>
            <a:r>
              <a:rPr lang="en-US" altLang="ko-KR" b="1" kern="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muons</a:t>
            </a:r>
            <a:r>
              <a:rPr lang="en-US" altLang="ko-KR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and gamma rays </a:t>
            </a:r>
          </a:p>
        </p:txBody>
      </p:sp>
      <p:cxnSp>
        <p:nvCxnSpPr>
          <p:cNvPr id="33" name="직선 연결선 32"/>
          <p:cNvCxnSpPr/>
          <p:nvPr/>
        </p:nvCxnSpPr>
        <p:spPr>
          <a:xfrm flipH="1">
            <a:off x="1691680" y="6669360"/>
            <a:ext cx="3744416" cy="0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V="1">
            <a:off x="4860032" y="6381328"/>
            <a:ext cx="0" cy="288032"/>
          </a:xfrm>
          <a:prstGeom prst="straightConnector1">
            <a:avLst/>
          </a:prstGeom>
          <a:ln w="317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 flipV="1">
            <a:off x="1691680" y="6381328"/>
            <a:ext cx="0" cy="288032"/>
          </a:xfrm>
          <a:prstGeom prst="straightConnector1">
            <a:avLst/>
          </a:prstGeom>
          <a:ln w="317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6804248" y="6093296"/>
            <a:ext cx="1800200" cy="288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Effective HV</a:t>
            </a:r>
            <a:endParaRPr lang="ko-KR" altLang="en-US" sz="1600" b="1" dirty="0">
              <a:solidFill>
                <a:srgbClr val="003399"/>
              </a:solidFill>
              <a:latin typeface="Georgia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381328"/>
            <a:ext cx="3682897" cy="40466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22692"/>
            <a:ext cx="3960440" cy="343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날짜 개체 틀 99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pPr>
              <a:defRPr/>
            </a:pPr>
            <a:fld id="{6D605E26-A12D-439C-84B5-B2A99B8A76B5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71" name="바닥글 개체 틀 1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96" name="슬라이드 번호 개체 틀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23528" y="260648"/>
            <a:ext cx="8568952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Efficiencies &amp; mean fast charges for a 4-gap RPC </a:t>
            </a:r>
            <a:endParaRPr kumimoji="0" lang="en-US" altLang="ko-KR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/>
            <a:endParaRPr kumimoji="0" lang="en-US" altLang="ko-KR" sz="1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TDC threshold = 13 mV (~ ADC threshold of 150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fC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40-ns ADC gate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→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Resolution broadening of ~ 20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fC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for each channel 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Mean </a:t>
            </a:r>
            <a:r>
              <a:rPr kumimoji="0"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600" b="1" i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(avalanches only)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at the efficiency plateau region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- At 10.65 kV, </a:t>
            </a:r>
            <a:r>
              <a:rPr kumimoji="0" lang="el-GR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0.95 (by TDC)</a:t>
            </a:r>
            <a:r>
              <a:rPr lang="ko-KR" altLang="en-US" sz="14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and</a:t>
            </a:r>
            <a:r>
              <a:rPr lang="en-US" altLang="ko-KR" sz="1400" dirty="0" smtClean="0"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i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400" b="1" baseline="-25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1.20 ± 0.05 </a:t>
            </a:r>
            <a:r>
              <a:rPr kumimoji="0" lang="en-US" altLang="ko-KR" sz="1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(no irradiation)</a:t>
            </a:r>
            <a:endParaRPr kumimoji="0" lang="en-US" altLang="ko-KR" sz="1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- At 10.95 kV, </a:t>
            </a:r>
            <a:r>
              <a:rPr kumimoji="0" lang="el-GR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0.98 (by TDC)</a:t>
            </a:r>
            <a:r>
              <a:rPr lang="ko-KR" altLang="en-US" sz="14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and</a:t>
            </a:r>
            <a:r>
              <a:rPr lang="en-US" altLang="ko-KR" sz="1400" dirty="0" smtClean="0"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i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400" b="1" baseline="-25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1.51 ± 0.06 </a:t>
            </a:r>
            <a:r>
              <a:rPr kumimoji="0" lang="en-US" altLang="ko-KR" sz="1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(no irradiation)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- At 11.00 kV, </a:t>
            </a:r>
            <a:r>
              <a:rPr kumimoji="0" lang="el-GR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0.95 (by TDC)</a:t>
            </a:r>
            <a:r>
              <a:rPr lang="ko-KR" altLang="en-US" sz="14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and</a:t>
            </a:r>
            <a:r>
              <a:rPr lang="en-US" altLang="ko-KR" sz="1400" dirty="0" smtClean="0"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i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400" b="1" baseline="-25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0.84 ± 0.05 </a:t>
            </a:r>
            <a:r>
              <a:rPr kumimoji="0" lang="en-US" altLang="ko-KR" sz="1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(with </a:t>
            </a:r>
            <a:r>
              <a:rPr kumimoji="0" lang="en-US" altLang="ko-KR" sz="14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l-GR" altLang="ko-KR" sz="1400" b="1" i="1" baseline="-25000" dirty="0" smtClean="0">
                <a:solidFill>
                  <a:srgbClr val="0070C0"/>
                </a:solidFill>
                <a:latin typeface="Georgia" pitchFamily="18" charset="0"/>
                <a:ea typeface="맑은 고딕"/>
                <a:cs typeface="Times New Roman" pitchFamily="18" charset="0"/>
                <a:sym typeface="Symbol" pitchFamily="18" charset="2"/>
              </a:rPr>
              <a:t>γ</a:t>
            </a:r>
            <a:r>
              <a:rPr kumimoji="0" lang="en-US" altLang="ko-KR" sz="1400" b="1" i="1" dirty="0" smtClean="0">
                <a:solidFill>
                  <a:srgbClr val="0070C0"/>
                </a:solidFill>
                <a:latin typeface="Georgia" pitchFamily="18" charset="0"/>
                <a:ea typeface="맑은 고딕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~ 0.7 kHz/cm</a:t>
            </a:r>
            <a:r>
              <a:rPr kumimoji="0" lang="en-US" altLang="ko-KR" sz="1400" b="1" baseline="30000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)</a:t>
            </a:r>
            <a:endParaRPr kumimoji="0" lang="en-US" altLang="ko-KR" sz="1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- At 11.30 kV, </a:t>
            </a:r>
            <a:r>
              <a:rPr kumimoji="0" lang="el-GR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0.98 (by TDC)</a:t>
            </a:r>
            <a:r>
              <a:rPr lang="ko-KR" altLang="en-US" sz="14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and</a:t>
            </a:r>
            <a:r>
              <a:rPr lang="en-US" altLang="ko-KR" sz="1400" dirty="0" smtClean="0"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i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400" b="1" baseline="-25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1.50 ± 0.06 </a:t>
            </a:r>
            <a:r>
              <a:rPr kumimoji="0" lang="en-US" altLang="ko-KR" sz="1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(with </a:t>
            </a:r>
            <a:r>
              <a:rPr kumimoji="0" lang="en-US" altLang="ko-KR" sz="14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l-GR" altLang="ko-KR" sz="1400" b="1" i="1" baseline="-25000" dirty="0" smtClean="0">
                <a:solidFill>
                  <a:srgbClr val="0070C0"/>
                </a:solidFill>
                <a:latin typeface="Georgia" pitchFamily="18" charset="0"/>
                <a:ea typeface="맑은 고딕"/>
                <a:cs typeface="Times New Roman" pitchFamily="18" charset="0"/>
                <a:sym typeface="Symbol" pitchFamily="18" charset="2"/>
              </a:rPr>
              <a:t>γ</a:t>
            </a:r>
            <a:r>
              <a:rPr kumimoji="0" lang="en-US" altLang="ko-KR" sz="1400" b="1" i="1" dirty="0" smtClean="0">
                <a:solidFill>
                  <a:srgbClr val="0070C0"/>
                </a:solidFill>
                <a:latin typeface="Georgia" pitchFamily="18" charset="0"/>
                <a:ea typeface="맑은 고딕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~ 1.1 kHz/cm</a:t>
            </a:r>
            <a:r>
              <a:rPr kumimoji="0" lang="en-US" altLang="ko-KR" sz="1400" b="1" baseline="30000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)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kumimoji="0" lang="en-US" altLang="ko-KR" sz="14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9" name="직선 연결선 108"/>
          <p:cNvCxnSpPr/>
          <p:nvPr/>
        </p:nvCxnSpPr>
        <p:spPr>
          <a:xfrm>
            <a:off x="2178000" y="3140968"/>
            <a:ext cx="0" cy="2808312"/>
          </a:xfrm>
          <a:prstGeom prst="line">
            <a:avLst/>
          </a:prstGeom>
          <a:ln w="1905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>
            <a:off x="1691680" y="3546000"/>
            <a:ext cx="2088232" cy="3989"/>
          </a:xfrm>
          <a:prstGeom prst="line">
            <a:avLst/>
          </a:prstGeom>
          <a:ln w="1905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1691680" y="5328000"/>
            <a:ext cx="648072" cy="0"/>
          </a:xfrm>
          <a:prstGeom prst="line">
            <a:avLst/>
          </a:prstGeom>
          <a:ln w="1905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2267744" y="5544000"/>
            <a:ext cx="504056" cy="0"/>
          </a:xfrm>
          <a:prstGeom prst="line">
            <a:avLst/>
          </a:prstGeom>
          <a:ln w="19050">
            <a:solidFill>
              <a:srgbClr val="A5002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2627784" y="3140968"/>
            <a:ext cx="0" cy="2808312"/>
          </a:xfrm>
          <a:prstGeom prst="line">
            <a:avLst/>
          </a:prstGeom>
          <a:ln w="19050">
            <a:solidFill>
              <a:srgbClr val="A5002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직사각형 161"/>
          <p:cNvSpPr/>
          <p:nvPr/>
        </p:nvSpPr>
        <p:spPr>
          <a:xfrm>
            <a:off x="883191" y="5117122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000" b="1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000" b="1" baseline="-250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 = 1.20 </a:t>
            </a:r>
            <a:r>
              <a:rPr kumimoji="0" lang="en-US" altLang="ko-KR" sz="1000" b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endParaRPr kumimoji="0" lang="en-US" altLang="ko-KR" sz="1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kumimoji="0" lang="en-US" altLang="ko-KR" sz="1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   @</a:t>
            </a:r>
            <a:r>
              <a:rPr kumimoji="0" lang="el-GR" altLang="ko-KR" sz="1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=0.95 </a:t>
            </a:r>
            <a:endParaRPr lang="ko-KR" altLang="en-US" sz="1000" dirty="0">
              <a:solidFill>
                <a:srgbClr val="003399"/>
              </a:solidFill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2771800" y="5333146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000" b="1" i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000" b="1" baseline="-25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 = 0.84 </a:t>
            </a:r>
            <a:r>
              <a:rPr kumimoji="0" lang="en-US" altLang="ko-KR" sz="10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endParaRPr kumimoji="0" lang="en-US" altLang="ko-KR" sz="1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r>
              <a:rPr kumimoji="0" lang="en-US" altLang="ko-KR" sz="1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   @</a:t>
            </a:r>
            <a:r>
              <a:rPr kumimoji="0" lang="el-GR" altLang="ko-KR" sz="10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=0.95 </a:t>
            </a:r>
            <a:endParaRPr lang="ko-KR" altLang="en-US" sz="1000" dirty="0">
              <a:solidFill>
                <a:srgbClr val="A50021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1096518" y="3326795"/>
            <a:ext cx="6671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l-GR" altLang="ko-KR" sz="10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=0.95 </a:t>
            </a:r>
            <a:endParaRPr lang="ko-KR" altLang="en-US" sz="1000" dirty="0">
              <a:solidFill>
                <a:srgbClr val="003399"/>
              </a:solidFill>
            </a:endParaRPr>
          </a:p>
        </p:txBody>
      </p:sp>
      <p:pic>
        <p:nvPicPr>
          <p:cNvPr id="169" name="그림 168" descr="fi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996952"/>
            <a:ext cx="3960440" cy="339609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403648" y="2780928"/>
            <a:ext cx="1850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Mean fast charges</a:t>
            </a:r>
            <a:endParaRPr lang="ko-KR" altLang="en-US" sz="1400" baseline="-25000" dirty="0">
              <a:solidFill>
                <a:srgbClr val="0066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031738" y="2761183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Gamma rates</a:t>
            </a:r>
            <a:endParaRPr lang="ko-KR" altLang="en-US" sz="1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528392" cy="22059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323528" y="332656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Charge distributions &amp; Mean cluster sizes for 4-gap RPC </a:t>
            </a:r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2CAC02-3DDB-48DD-B4BE-9EE0287ED060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32" name="바닥글 개체 틀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pic>
        <p:nvPicPr>
          <p:cNvPr id="15" name="그림 14" descr="fig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206" y="908719"/>
            <a:ext cx="4396818" cy="5616625"/>
          </a:xfrm>
          <a:prstGeom prst="rect">
            <a:avLst/>
          </a:prstGeom>
          <a:ln w="19050">
            <a:noFill/>
          </a:ln>
        </p:spPr>
      </p:pic>
      <p:pic>
        <p:nvPicPr>
          <p:cNvPr id="18" name="그림 17" descr="fig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3826" y="3157599"/>
            <a:ext cx="3830662" cy="3367745"/>
          </a:xfrm>
          <a:prstGeom prst="rect">
            <a:avLst/>
          </a:prstGeom>
          <a:ln w="19050">
            <a:noFill/>
          </a:ln>
        </p:spPr>
      </p:pic>
      <p:cxnSp>
        <p:nvCxnSpPr>
          <p:cNvPr id="19" name="직선 연결선 18"/>
          <p:cNvCxnSpPr/>
          <p:nvPr/>
        </p:nvCxnSpPr>
        <p:spPr>
          <a:xfrm>
            <a:off x="6407524" y="3645024"/>
            <a:ext cx="1981233" cy="0"/>
          </a:xfrm>
          <a:prstGeom prst="line">
            <a:avLst/>
          </a:prstGeom>
          <a:ln w="190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5580112" y="3512041"/>
            <a:ext cx="8034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l-GR" altLang="ko-KR" sz="1200" b="1" i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ε</a:t>
            </a:r>
            <a:r>
              <a:rPr kumimoji="0" lang="en-US" altLang="ko-KR" sz="12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 = 0.95</a:t>
            </a:r>
            <a:endParaRPr lang="ko-KR" altLang="en-US" sz="1200" dirty="0" smtClean="0">
              <a:latin typeface="Georgia" pitchFamily="18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7142424" y="3393041"/>
            <a:ext cx="0" cy="2459598"/>
          </a:xfrm>
          <a:prstGeom prst="line">
            <a:avLst/>
          </a:prstGeom>
          <a:ln w="19050">
            <a:solidFill>
              <a:srgbClr val="A5002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714024" y="3393041"/>
            <a:ext cx="0" cy="2459598"/>
          </a:xfrm>
          <a:prstGeom prst="line">
            <a:avLst/>
          </a:prstGeom>
          <a:ln w="1905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6385723" y="5301208"/>
            <a:ext cx="1981233" cy="0"/>
          </a:xfrm>
          <a:prstGeom prst="line">
            <a:avLst/>
          </a:prstGeom>
          <a:ln w="190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5652120" y="5096217"/>
            <a:ext cx="7457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200" b="1" i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C</a:t>
            </a:r>
            <a:r>
              <a:rPr kumimoji="0" lang="en-US" altLang="ko-KR" sz="1200" b="1" baseline="-25000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s</a:t>
            </a:r>
            <a:r>
              <a:rPr kumimoji="0" lang="en-US" altLang="ko-KR" sz="12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 ~ 1.7</a:t>
            </a:r>
            <a:endParaRPr lang="ko-KR" altLang="en-US" sz="1200" dirty="0" smtClean="0">
              <a:latin typeface="Georgia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948264" y="1988840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l-GR" altLang="ko-KR" sz="1400" b="1" i="1" dirty="0" smtClean="0">
                <a:solidFill>
                  <a:srgbClr val="003399"/>
                </a:solidFill>
                <a:latin typeface="Georgia" pitchFamily="18" charset="0"/>
                <a:ea typeface="맑은 고딕"/>
                <a:sym typeface="Symbol" pitchFamily="18" charset="2"/>
              </a:rPr>
              <a:t>σ</a:t>
            </a: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ea typeface="맑은 고딕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= 127 </a:t>
            </a:r>
            <a:r>
              <a:rPr kumimoji="0" lang="en-US" altLang="ko-KR" sz="1400" b="1" dirty="0" err="1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fC</a:t>
            </a:r>
            <a:endParaRPr kumimoji="0" lang="en-US" altLang="ko-KR" sz="1400" b="1" dirty="0">
              <a:solidFill>
                <a:srgbClr val="003399"/>
              </a:solidFill>
              <a:latin typeface="Georgia" pitchFamily="18" charset="0"/>
              <a:sym typeface="Symbol" pitchFamily="18" charset="2"/>
            </a:endParaRPr>
          </a:p>
        </p:txBody>
      </p:sp>
      <p:cxnSp>
        <p:nvCxnSpPr>
          <p:cNvPr id="31" name="직선 화살표 연결선 30"/>
          <p:cNvCxnSpPr/>
          <p:nvPr/>
        </p:nvCxnSpPr>
        <p:spPr>
          <a:xfrm flipH="1">
            <a:off x="5652120" y="2204864"/>
            <a:ext cx="1224136" cy="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D25D2-B1AF-4393-9925-BA387A649B8B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6288"/>
            <a:ext cx="3384376" cy="3811024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68960"/>
            <a:ext cx="3203848" cy="3168352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179512" y="188640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4-gap RPC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411760" y="548680"/>
            <a:ext cx="66247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en-US" altLang="ko-KR" sz="1600" b="1" dirty="0" smtClean="0">
                <a:solidFill>
                  <a:srgbClr val="A50021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Charge distributions @ 11.2 kV</a:t>
            </a:r>
          </a:p>
          <a:p>
            <a:pPr>
              <a:lnSpc>
                <a:spcPct val="120000"/>
              </a:lnSpc>
            </a:pPr>
            <a:r>
              <a:rPr kumimoji="0" lang="en-US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Mean</a:t>
            </a:r>
            <a:r>
              <a:rPr kumimoji="0" lang="en-US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600" b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0.58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@ N</a:t>
            </a:r>
            <a:r>
              <a:rPr kumimoji="0" lang="el-GR" altLang="ko-KR" sz="1600" b="1" i="1" baseline="-25000" dirty="0" smtClean="0">
                <a:solidFill>
                  <a:srgbClr val="0070C0"/>
                </a:solidFill>
                <a:latin typeface="Georgia" pitchFamily="18" charset="0"/>
                <a:ea typeface="맑은 고딕"/>
                <a:cs typeface="Times New Roman" pitchFamily="18" charset="0"/>
                <a:sym typeface="Symbol" pitchFamily="18" charset="2"/>
              </a:rPr>
              <a:t>γ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1.0 kHz cm</a:t>
            </a:r>
            <a:r>
              <a:rPr kumimoji="0" lang="en-US" altLang="ko-KR" sz="1600" b="1" baseline="30000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-2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for 662-keV gammas  </a:t>
            </a:r>
          </a:p>
          <a:p>
            <a:pPr>
              <a:lnSpc>
                <a:spcPct val="120000"/>
              </a:lnSpc>
            </a:pPr>
            <a:r>
              <a:rPr kumimoji="0" lang="en-US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               = 1.22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@ N</a:t>
            </a:r>
            <a:r>
              <a:rPr kumimoji="0" lang="el-GR" altLang="ko-KR" sz="1600" b="1" i="1" baseline="-25000" dirty="0" smtClean="0">
                <a:solidFill>
                  <a:srgbClr val="0070C0"/>
                </a:solidFill>
                <a:latin typeface="Georgia" pitchFamily="18" charset="0"/>
                <a:ea typeface="맑은 고딕"/>
                <a:cs typeface="Times New Roman" pitchFamily="18" charset="0"/>
                <a:sym typeface="Symbol" pitchFamily="18" charset="2"/>
              </a:rPr>
              <a:t>γ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1.0 kHz cm</a:t>
            </a:r>
            <a:r>
              <a:rPr kumimoji="0" lang="en-US" altLang="ko-KR" sz="1600" b="1" baseline="30000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-2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for cosmic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muons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68" y="1484784"/>
            <a:ext cx="2236484" cy="4752528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827584" y="1177007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 b="1" dirty="0" err="1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Muons</a:t>
            </a:r>
            <a:endParaRPr kumimoji="0" lang="en-US" altLang="ko-KR" sz="1400" b="1" dirty="0" smtClean="0">
              <a:solidFill>
                <a:srgbClr val="006600"/>
              </a:solidFill>
              <a:latin typeface="Georgia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491880" y="2113111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Gamma rays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046136" y="2780928"/>
            <a:ext cx="843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Noises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835696" y="2780928"/>
            <a:ext cx="43204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220072" y="3645024"/>
            <a:ext cx="43204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532440" y="4293096"/>
            <a:ext cx="432048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FD25D2-B1AF-4393-9925-BA387A649B8B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RPC2012@INFN-Frascati, Italy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578" y="908720"/>
            <a:ext cx="3107918" cy="29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2976250" y="332656"/>
            <a:ext cx="60486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굴림" pitchFamily="50" charset="-127"/>
              </a:rPr>
              <a:t>2-gap RPC data measured in 2005 </a:t>
            </a:r>
          </a:p>
          <a:p>
            <a:pPr marL="457200" indent="-457200" eaLnBrk="0" hangingPunct="0">
              <a:lnSpc>
                <a:spcPct val="120000"/>
              </a:lnSpc>
              <a:defRPr/>
            </a:pPr>
            <a:r>
              <a:rPr lang="en-US" altLang="ko-KR" sz="1300" b="1" kern="0" dirty="0" smtClean="0">
                <a:solidFill>
                  <a:srgbClr val="000066"/>
                </a:solidFill>
                <a:latin typeface="Georgia" pitchFamily="18" charset="0"/>
              </a:rPr>
              <a:t>96.2% C</a:t>
            </a:r>
            <a:r>
              <a:rPr lang="en-US" altLang="ko-KR" sz="1300" b="1" kern="0" baseline="-25000" dirty="0" smtClean="0">
                <a:solidFill>
                  <a:srgbClr val="000066"/>
                </a:solidFill>
                <a:latin typeface="Georgia" pitchFamily="18" charset="0"/>
              </a:rPr>
              <a:t>2</a:t>
            </a:r>
            <a:r>
              <a:rPr lang="en-US" altLang="ko-KR" sz="1300" b="1" kern="0" dirty="0" smtClean="0">
                <a:solidFill>
                  <a:srgbClr val="000066"/>
                </a:solidFill>
                <a:latin typeface="Georgia" pitchFamily="18" charset="0"/>
              </a:rPr>
              <a:t>H</a:t>
            </a:r>
            <a:r>
              <a:rPr lang="en-US" altLang="ko-KR" sz="1300" b="1" kern="0" baseline="-25000" dirty="0" smtClean="0">
                <a:solidFill>
                  <a:srgbClr val="000066"/>
                </a:solidFill>
                <a:latin typeface="Georgia" pitchFamily="18" charset="0"/>
              </a:rPr>
              <a:t>2</a:t>
            </a:r>
            <a:r>
              <a:rPr lang="en-US" altLang="ko-KR" sz="1300" b="1" kern="0" dirty="0" smtClean="0">
                <a:solidFill>
                  <a:srgbClr val="000066"/>
                </a:solidFill>
                <a:latin typeface="Georgia" pitchFamily="18" charset="0"/>
              </a:rPr>
              <a:t>F</a:t>
            </a:r>
            <a:r>
              <a:rPr lang="en-US" altLang="ko-KR" sz="1300" b="1" kern="0" baseline="-25000" dirty="0" smtClean="0">
                <a:solidFill>
                  <a:srgbClr val="000066"/>
                </a:solidFill>
                <a:latin typeface="Georgia" pitchFamily="18" charset="0"/>
              </a:rPr>
              <a:t>4</a:t>
            </a:r>
            <a:r>
              <a:rPr lang="en-US" altLang="ko-KR" sz="1300" b="1" kern="0" dirty="0" smtClean="0">
                <a:solidFill>
                  <a:srgbClr val="000066"/>
                </a:solidFill>
                <a:latin typeface="Georgia" pitchFamily="18" charset="0"/>
              </a:rPr>
              <a:t> + 3.5% iC</a:t>
            </a:r>
            <a:r>
              <a:rPr lang="en-US" altLang="ko-KR" sz="1300" b="1" kern="0" baseline="-25000" dirty="0" smtClean="0">
                <a:solidFill>
                  <a:srgbClr val="000066"/>
                </a:solidFill>
                <a:latin typeface="Georgia" pitchFamily="18" charset="0"/>
              </a:rPr>
              <a:t>4</a:t>
            </a:r>
            <a:r>
              <a:rPr lang="en-US" altLang="ko-KR" sz="1300" b="1" kern="0" dirty="0" smtClean="0">
                <a:solidFill>
                  <a:srgbClr val="000066"/>
                </a:solidFill>
                <a:latin typeface="Georgia" pitchFamily="18" charset="0"/>
              </a:rPr>
              <a:t>H</a:t>
            </a:r>
            <a:r>
              <a:rPr lang="en-US" altLang="ko-KR" sz="1300" b="1" kern="0" baseline="-25000" dirty="0" smtClean="0">
                <a:solidFill>
                  <a:srgbClr val="000066"/>
                </a:solidFill>
                <a:latin typeface="Georgia" pitchFamily="18" charset="0"/>
              </a:rPr>
              <a:t>10</a:t>
            </a:r>
            <a:r>
              <a:rPr lang="en-US" altLang="ko-KR" sz="1300" b="1" kern="0" dirty="0" smtClean="0">
                <a:solidFill>
                  <a:srgbClr val="000066"/>
                </a:solidFill>
                <a:latin typeface="Georgia" pitchFamily="18" charset="0"/>
              </a:rPr>
              <a:t> + 0.3% water,  </a:t>
            </a:r>
            <a:r>
              <a:rPr lang="en-US" altLang="ko-KR" sz="1300" b="1" dirty="0" smtClean="0">
                <a:solidFill>
                  <a:srgbClr val="000066"/>
                </a:solidFill>
                <a:latin typeface="Georgia" pitchFamily="18" charset="0"/>
                <a:ea typeface="굴림" pitchFamily="50" charset="-127"/>
              </a:rPr>
              <a:t>Active area: 30 </a:t>
            </a:r>
            <a:r>
              <a:rPr lang="en-US" altLang="ko-KR" sz="1300" b="1" dirty="0" smtClean="0">
                <a:solidFill>
                  <a:srgbClr val="000066"/>
                </a:solidFill>
                <a:latin typeface="Georgia" pitchFamily="18" charset="0"/>
                <a:ea typeface="맑은 고딕"/>
              </a:rPr>
              <a:t>ⅹ30 cm</a:t>
            </a:r>
            <a:r>
              <a:rPr lang="en-US" altLang="ko-KR" sz="1300" b="1" baseline="30000" dirty="0" smtClean="0">
                <a:solidFill>
                  <a:srgbClr val="000066"/>
                </a:solidFill>
                <a:latin typeface="Georgia" pitchFamily="18" charset="0"/>
                <a:ea typeface="맑은 고딕"/>
              </a:rPr>
              <a:t>2</a:t>
            </a:r>
            <a:endParaRPr lang="ko-KR" altLang="en-US" sz="1300" b="1" baseline="30000" dirty="0">
              <a:solidFill>
                <a:srgbClr val="000066"/>
              </a:solidFill>
              <a:latin typeface="Georgia" pitchFamily="18" charset="0"/>
              <a:ea typeface="굴림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07504" y="332656"/>
            <a:ext cx="269979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Gamma-induced currents/unit area</a:t>
            </a:r>
          </a:p>
          <a:p>
            <a:pPr algn="ctr"/>
            <a:r>
              <a:rPr lang="en-US" altLang="ko-KR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↔</a:t>
            </a:r>
            <a:r>
              <a:rPr lang="en-US" altLang="ko-KR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ko-KR" sz="1600" b="1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n-US" altLang="ko-KR" sz="1600" b="1" baseline="-250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</a:t>
            </a:r>
            <a:r>
              <a:rPr lang="en-US" altLang="ko-KR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(avalanche charge)</a:t>
            </a:r>
            <a:endParaRPr lang="ko-KR" altLang="en-US" sz="1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2008" y="1484784"/>
            <a:ext cx="291581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At ~ 1.0 kHz cm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</a:rPr>
              <a:t>-2</a:t>
            </a:r>
          </a:p>
          <a:p>
            <a:pPr algn="just"/>
            <a:endParaRPr lang="en-US" altLang="ko-KR" sz="1600" b="1" dirty="0" smtClean="0">
              <a:solidFill>
                <a:srgbClr val="003399"/>
              </a:solidFill>
              <a:latin typeface="Georgia" pitchFamily="18" charset="0"/>
            </a:endParaRPr>
          </a:p>
          <a:p>
            <a:pPr algn="just"/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 ~ 105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μ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A m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</a:rPr>
              <a:t>-2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 for 4-gap RPCs </a:t>
            </a:r>
          </a:p>
          <a:p>
            <a:pPr algn="just"/>
            <a:r>
              <a:rPr lang="en-US" altLang="ko-KR" sz="1600" b="1" dirty="0" smtClean="0">
                <a:solidFill>
                  <a:srgbClr val="003399"/>
                </a:solidFill>
                <a:latin typeface="Calibri"/>
              </a:rPr>
              <a:t>  </a:t>
            </a:r>
            <a:r>
              <a:rPr lang="en-US" altLang="ko-KR" sz="1500" b="1" dirty="0" smtClean="0">
                <a:solidFill>
                  <a:srgbClr val="003399"/>
                </a:solidFill>
                <a:latin typeface="Calibri"/>
              </a:rPr>
              <a:t>→ </a:t>
            </a:r>
            <a:r>
              <a:rPr lang="en-US" altLang="ko-KR" sz="1500" b="1" i="1" dirty="0" err="1" smtClean="0">
                <a:solidFill>
                  <a:srgbClr val="C00000"/>
                </a:solidFill>
                <a:latin typeface="Georgia" pitchFamily="18" charset="0"/>
              </a:rPr>
              <a:t>i</a:t>
            </a: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 ~ 200 </a:t>
            </a:r>
            <a:r>
              <a:rPr lang="el-GR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μ</a:t>
            </a: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A in a 2-m</a:t>
            </a:r>
            <a:r>
              <a:rPr lang="en-US" altLang="ko-KR" sz="1500" b="1" baseline="30000" dirty="0" smtClean="0">
                <a:solidFill>
                  <a:srgbClr val="C00000"/>
                </a:solidFill>
                <a:latin typeface="Georgia" pitchFamily="18" charset="0"/>
              </a:rPr>
              <a:t>2</a:t>
            </a: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 RPC</a:t>
            </a:r>
          </a:p>
          <a:p>
            <a:pPr algn="just"/>
            <a:endParaRPr lang="en-US" altLang="ko-KR" sz="1600" b="1" dirty="0" smtClean="0">
              <a:solidFill>
                <a:srgbClr val="003399"/>
              </a:solidFill>
              <a:latin typeface="Georgia" pitchFamily="18" charset="0"/>
            </a:endParaRPr>
          </a:p>
          <a:p>
            <a:pPr algn="just"/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 ~ 330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μ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A m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</a:rPr>
              <a:t>-2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 for 2-gap RPCs</a:t>
            </a:r>
          </a:p>
          <a:p>
            <a:pPr algn="just"/>
            <a:r>
              <a:rPr lang="en-US" altLang="ko-KR" sz="1600" b="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→ </a:t>
            </a:r>
            <a:r>
              <a:rPr lang="en-US" altLang="ko-KR" sz="1500" b="1" i="1" dirty="0" err="1" smtClean="0">
                <a:solidFill>
                  <a:srgbClr val="C00000"/>
                </a:solidFill>
                <a:latin typeface="Georgia" pitchFamily="18" charset="0"/>
              </a:rPr>
              <a:t>i</a:t>
            </a: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 ~ 600 </a:t>
            </a:r>
            <a:r>
              <a:rPr lang="el-GR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μ</a:t>
            </a: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A in a 2-m</a:t>
            </a:r>
            <a:r>
              <a:rPr lang="en-US" altLang="ko-KR" sz="1500" b="1" baseline="30000" dirty="0" smtClean="0">
                <a:solidFill>
                  <a:srgbClr val="C00000"/>
                </a:solidFill>
                <a:latin typeface="Georgia" pitchFamily="18" charset="0"/>
              </a:rPr>
              <a:t>2</a:t>
            </a: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 RPC</a:t>
            </a:r>
            <a:endParaRPr lang="ko-KR" altLang="en-US" sz="1500" b="1" baseline="300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6250" y="913316"/>
            <a:ext cx="2880320" cy="294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5051856" y="3077344"/>
            <a:ext cx="732706" cy="27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rgbClr val="A50021"/>
                </a:solidFill>
                <a:latin typeface="Georgia" pitchFamily="18" charset="0"/>
                <a:ea typeface="굴림" pitchFamily="50" charset="-127"/>
              </a:rPr>
              <a:t>RPC4</a:t>
            </a:r>
            <a:endParaRPr lang="ko-KR" altLang="en-US" sz="1000" b="1" dirty="0">
              <a:solidFill>
                <a:srgbClr val="A50021"/>
              </a:solidFill>
              <a:latin typeface="Georgia" pitchFamily="18" charset="0"/>
              <a:ea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827720" y="3077344"/>
            <a:ext cx="732706" cy="27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rgbClr val="A50021"/>
                </a:solidFill>
                <a:latin typeface="Georgia" pitchFamily="18" charset="0"/>
                <a:ea typeface="굴림" pitchFamily="50" charset="-127"/>
              </a:rPr>
              <a:t>RPC3</a:t>
            </a:r>
            <a:endParaRPr lang="ko-KR" altLang="en-US" sz="1000" b="1" dirty="0">
              <a:solidFill>
                <a:srgbClr val="A50021"/>
              </a:solidFill>
              <a:latin typeface="Georgia" pitchFamily="18" charset="0"/>
              <a:ea typeface="굴림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992474" y="1853208"/>
            <a:ext cx="732706" cy="27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rgbClr val="A50021"/>
                </a:solidFill>
                <a:latin typeface="Georgia" pitchFamily="18" charset="0"/>
                <a:ea typeface="굴림" pitchFamily="50" charset="-127"/>
              </a:rPr>
              <a:t>RPC2</a:t>
            </a:r>
            <a:endParaRPr lang="ko-KR" altLang="en-US" sz="1000" b="1" dirty="0">
              <a:solidFill>
                <a:srgbClr val="A50021"/>
              </a:solidFill>
              <a:latin typeface="Georgia" pitchFamily="18" charset="0"/>
              <a:ea typeface="굴림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840346" y="1853208"/>
            <a:ext cx="732706" cy="279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rgbClr val="A50021"/>
                </a:solidFill>
                <a:latin typeface="Georgia" pitchFamily="18" charset="0"/>
                <a:ea typeface="굴림" pitchFamily="50" charset="-127"/>
              </a:rPr>
              <a:t>RPC1</a:t>
            </a:r>
            <a:endParaRPr lang="ko-KR" altLang="en-US" sz="1000" b="1" dirty="0">
              <a:solidFill>
                <a:srgbClr val="A50021"/>
              </a:solidFill>
              <a:latin typeface="Georgia" pitchFamily="18" charset="0"/>
              <a:ea typeface="굴림" pitchFamily="50" charset="-127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933056"/>
            <a:ext cx="3453405" cy="23589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33056"/>
            <a:ext cx="3456384" cy="233970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A68E12-2E95-4518-988A-B1FA0E567677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33" name="바닥글 개체 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1520" y="404664"/>
            <a:ext cx="8606760" cy="20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14000"/>
              </a:lnSpc>
            </a:pPr>
            <a:r>
              <a:rPr kumimoji="0" lang="en-US" altLang="ko-K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Efficiencies &amp; mean fast charges for a 6-gap RPC (RPC2010) </a:t>
            </a:r>
            <a:endParaRPr kumimoji="0" lang="en-US" altLang="ko-KR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>
              <a:lnSpc>
                <a:spcPct val="114000"/>
              </a:lnSpc>
            </a:pPr>
            <a:endParaRPr kumimoji="0" lang="en-US" altLang="ko-KR" sz="1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TDC threshold = 10 mV (~ 100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fC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)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30-ns ADC gate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→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Resolution broadening of ~ 15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fC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for each channel 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Mean </a:t>
            </a:r>
            <a:r>
              <a:rPr kumimoji="0"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600" b="1" i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at the efficiency plateau region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- At 11.80 kV, </a:t>
            </a:r>
            <a:r>
              <a:rPr kumimoji="0" lang="el-GR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0.96 (by TDC)</a:t>
            </a:r>
            <a:r>
              <a:rPr lang="ko-KR" altLang="en-US" sz="14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and</a:t>
            </a:r>
            <a:r>
              <a:rPr lang="en-US" altLang="ko-KR" sz="1400" dirty="0" smtClean="0"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i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400" b="1" baseline="-25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0.67 ± 0.05 </a:t>
            </a:r>
            <a:r>
              <a:rPr kumimoji="0" lang="en-US" altLang="ko-KR" sz="1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(no gamma)</a:t>
            </a:r>
            <a:endParaRPr kumimoji="0" lang="en-US" altLang="ko-KR" sz="1400" b="1" dirty="0" smtClean="0">
              <a:solidFill>
                <a:srgbClr val="C00000"/>
              </a:solidFill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- At 12.24 kV, </a:t>
            </a:r>
            <a:r>
              <a:rPr kumimoji="0" lang="el-GR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0.97 (by TDC)</a:t>
            </a:r>
            <a:r>
              <a:rPr lang="ko-KR" altLang="en-US" sz="1400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and</a:t>
            </a:r>
            <a:r>
              <a:rPr lang="en-US" altLang="ko-KR" sz="1400" dirty="0" smtClean="0"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i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q</a:t>
            </a:r>
            <a:r>
              <a:rPr kumimoji="0" lang="en-US" altLang="ko-KR" sz="1400" b="1" baseline="-25000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e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0.88 ± 0.05 </a:t>
            </a:r>
            <a:r>
              <a:rPr kumimoji="0" lang="en-US" altLang="ko-KR" sz="1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(no gamma)</a:t>
            </a:r>
          </a:p>
        </p:txBody>
      </p:sp>
      <p:grpSp>
        <p:nvGrpSpPr>
          <p:cNvPr id="2" name="그룹 30"/>
          <p:cNvGrpSpPr/>
          <p:nvPr/>
        </p:nvGrpSpPr>
        <p:grpSpPr>
          <a:xfrm>
            <a:off x="611560" y="2636912"/>
            <a:ext cx="8100994" cy="3384376"/>
            <a:chOff x="71406" y="2666254"/>
            <a:chExt cx="9001188" cy="4048894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406" y="2666254"/>
              <a:ext cx="4143404" cy="40092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cxnSp>
          <p:nvCxnSpPr>
            <p:cNvPr id="20" name="직선 연결선 19"/>
            <p:cNvCxnSpPr/>
            <p:nvPr/>
          </p:nvCxnSpPr>
          <p:spPr>
            <a:xfrm>
              <a:off x="1907704" y="3162900"/>
              <a:ext cx="2204888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그림 27" descr="charge_cosmi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6819" y="2714620"/>
              <a:ext cx="4645775" cy="4000528"/>
            </a:xfrm>
            <a:prstGeom prst="rect">
              <a:avLst/>
            </a:prstGeom>
            <a:ln w="19050">
              <a:noFill/>
            </a:ln>
          </p:spPr>
        </p:pic>
        <p:cxnSp>
          <p:nvCxnSpPr>
            <p:cNvPr id="29" name="직선 연결선 28"/>
            <p:cNvCxnSpPr/>
            <p:nvPr/>
          </p:nvCxnSpPr>
          <p:spPr>
            <a:xfrm>
              <a:off x="6228184" y="3045948"/>
              <a:ext cx="212946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직사각형 29"/>
            <p:cNvSpPr/>
            <p:nvPr/>
          </p:nvSpPr>
          <p:spPr>
            <a:xfrm>
              <a:off x="5448678" y="2831515"/>
              <a:ext cx="80342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l-GR" altLang="ko-KR" sz="1200" b="1" i="1" dirty="0" smtClean="0">
                  <a:solidFill>
                    <a:srgbClr val="003399"/>
                  </a:solidFill>
                  <a:latin typeface="Georgia" pitchFamily="18" charset="0"/>
                  <a:sym typeface="Symbol" pitchFamily="18" charset="2"/>
                </a:rPr>
                <a:t>ε</a:t>
              </a:r>
              <a:r>
                <a:rPr kumimoji="0" lang="en-US" altLang="ko-KR" sz="1200" b="1" dirty="0" smtClean="0">
                  <a:solidFill>
                    <a:srgbClr val="003399"/>
                  </a:solidFill>
                  <a:latin typeface="Georgia" pitchFamily="18" charset="0"/>
                  <a:sym typeface="Symbol" pitchFamily="18" charset="2"/>
                </a:rPr>
                <a:t> = 0.95</a:t>
              </a:r>
              <a:endParaRPr lang="ko-KR" altLang="en-US" sz="1200" dirty="0" smtClean="0">
                <a:latin typeface="Georgia" pitchFamily="18" charset="0"/>
              </a:endParaRPr>
            </a:p>
          </p:txBody>
        </p:sp>
      </p:grpSp>
      <p:cxnSp>
        <p:nvCxnSpPr>
          <p:cNvPr id="14" name="직선 연결선 13"/>
          <p:cNvCxnSpPr/>
          <p:nvPr/>
        </p:nvCxnSpPr>
        <p:spPr>
          <a:xfrm rot="5400000">
            <a:off x="1774800" y="4159603"/>
            <a:ext cx="2806528" cy="0"/>
          </a:xfrm>
          <a:prstGeom prst="line">
            <a:avLst/>
          </a:prstGeom>
          <a:ln w="1905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오른쪽 화살표 17"/>
          <p:cNvSpPr/>
          <p:nvPr/>
        </p:nvSpPr>
        <p:spPr>
          <a:xfrm>
            <a:off x="3633359" y="3652039"/>
            <a:ext cx="192881" cy="238853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7254321" y="3192367"/>
            <a:ext cx="192881" cy="179140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연결선 22"/>
          <p:cNvCxnSpPr/>
          <p:nvPr/>
        </p:nvCxnSpPr>
        <p:spPr>
          <a:xfrm>
            <a:off x="7020272" y="2771038"/>
            <a:ext cx="0" cy="2786587"/>
          </a:xfrm>
          <a:prstGeom prst="line">
            <a:avLst/>
          </a:prstGeom>
          <a:ln w="1905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383074" y="2940889"/>
            <a:ext cx="891342" cy="265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l-GR" altLang="ko-KR" sz="1200" b="1" i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ε</a:t>
            </a:r>
            <a:r>
              <a:rPr kumimoji="0" lang="en-US" altLang="ko-KR" sz="12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 = 0.95</a:t>
            </a:r>
            <a:endParaRPr lang="ko-KR" altLang="en-US" sz="12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CD9C1-BBB9-4FCC-88C9-020801DAA17B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35" name="바닥글 개체 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4355975" cy="341573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6444208" y="62068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No radiation</a:t>
            </a:r>
            <a:endParaRPr lang="ko-KR" altLang="en-US" sz="1400" dirty="0"/>
          </a:p>
        </p:txBody>
      </p:sp>
      <p:pic>
        <p:nvPicPr>
          <p:cNvPr id="8" name="그림 7" descr="cluster_mu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3615026" cy="3672408"/>
          </a:xfrm>
          <a:prstGeom prst="rect">
            <a:avLst/>
          </a:prstGeom>
          <a:ln w="19050">
            <a:noFill/>
          </a:ln>
        </p:spPr>
      </p:pic>
      <p:cxnSp>
        <p:nvCxnSpPr>
          <p:cNvPr id="9" name="직선 연결선 8"/>
          <p:cNvCxnSpPr/>
          <p:nvPr/>
        </p:nvCxnSpPr>
        <p:spPr>
          <a:xfrm>
            <a:off x="1547664" y="3528000"/>
            <a:ext cx="1584176" cy="0"/>
          </a:xfrm>
          <a:prstGeom prst="line">
            <a:avLst/>
          </a:prstGeom>
          <a:ln w="190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683568" y="3212976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l-GR" altLang="ko-KR" sz="1400" b="1" i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ε</a:t>
            </a: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 = 0.95</a:t>
            </a:r>
            <a:endParaRPr lang="ko-KR" altLang="en-US" sz="1400" dirty="0" smtClean="0">
              <a:latin typeface="Georgia" pitchFamily="18" charset="0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214000" y="3284984"/>
            <a:ext cx="0" cy="2880320"/>
          </a:xfrm>
          <a:prstGeom prst="line">
            <a:avLst/>
          </a:prstGeom>
          <a:ln w="19050">
            <a:solidFill>
              <a:srgbClr val="00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1475656" y="5661248"/>
            <a:ext cx="1656184" cy="0"/>
          </a:xfrm>
          <a:prstGeom prst="line">
            <a:avLst/>
          </a:prstGeom>
          <a:ln w="19050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683568" y="5497487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i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C</a:t>
            </a:r>
            <a:r>
              <a:rPr kumimoji="0" lang="en-US" altLang="ko-KR" sz="1400" b="1" baseline="-25000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s</a:t>
            </a: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 ~ 1.4</a:t>
            </a:r>
            <a:endParaRPr lang="ko-KR" altLang="en-US" sz="1400" dirty="0" smtClean="0">
              <a:latin typeface="Georgia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51520" y="260648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sz="1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6-gap RPC</a:t>
            </a:r>
          </a:p>
          <a:p>
            <a:pPr algn="just"/>
            <a:r>
              <a:rPr kumimoji="0" lang="en-US" altLang="ko-KR" sz="1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(RPC 2010)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31051"/>
            <a:ext cx="4355976" cy="34269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6300192" y="4149080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With radiation</a:t>
            </a:r>
            <a:endParaRPr lang="ko-KR" altLang="en-US" sz="1400" dirty="0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55044"/>
            <a:ext cx="2520280" cy="24419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9" name="직사각형 28"/>
          <p:cNvSpPr/>
          <p:nvPr/>
        </p:nvSpPr>
        <p:spPr>
          <a:xfrm>
            <a:off x="72008" y="2730406"/>
            <a:ext cx="2267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Mean cluster sizes</a:t>
            </a:r>
            <a:endParaRPr lang="ko-KR" altLang="en-US" sz="1600" dirty="0">
              <a:solidFill>
                <a:srgbClr val="006600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267744" y="188640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kumimoji="0" lang="en-US" altLang="ko-KR" sz="1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Charge measurement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627784" y="620688"/>
            <a:ext cx="1152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l-GR" altLang="ko-KR" sz="1400" b="1" i="1" dirty="0" smtClean="0">
                <a:solidFill>
                  <a:srgbClr val="003399"/>
                </a:solidFill>
                <a:latin typeface="Georgia" pitchFamily="18" charset="0"/>
                <a:ea typeface="맑은 고딕"/>
                <a:sym typeface="Symbol" pitchFamily="18" charset="2"/>
              </a:rPr>
              <a:t>σ</a:t>
            </a: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ea typeface="맑은 고딕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~ 90 </a:t>
            </a:r>
            <a:r>
              <a:rPr kumimoji="0" lang="en-US" altLang="ko-KR" sz="1400" b="1" dirty="0" err="1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fC</a:t>
            </a:r>
            <a:endParaRPr kumimoji="0" lang="en-US" altLang="ko-KR" sz="1400" b="1" dirty="0">
              <a:solidFill>
                <a:srgbClr val="003399"/>
              </a:solidFill>
              <a:latin typeface="Georgia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349446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844" y="116632"/>
            <a:ext cx="8821644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Avalanche pulse limit</a:t>
            </a:r>
            <a:endParaRPr kumimoji="0" lang="en-US" altLang="ko-KR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/>
            <a:r>
              <a:rPr kumimoji="0" lang="en-US" altLang="ko-KR" sz="1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latinLnBrk="0" hangingPunct="0"/>
            <a:r>
              <a:rPr kumimoji="0" lang="en-US" altLang="ko-KR" sz="16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- For 2-gap RPCs</a:t>
            </a:r>
          </a:p>
          <a:p>
            <a:pPr eaLnBrk="0" latinLnBrk="0" hangingPunct="0"/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</a:t>
            </a:r>
            <a:r>
              <a:rPr kumimoji="0" lang="en-US" altLang="ko-KR" sz="15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500" b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&lt; 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10 </a:t>
            </a:r>
            <a:r>
              <a:rPr kumimoji="0" lang="en-US" altLang="ko-KR" sz="15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for CMS Barrel RPCs </a:t>
            </a:r>
          </a:p>
          <a:p>
            <a:pPr eaLnBrk="0" latinLnBrk="0" hangingPunct="0"/>
            <a:r>
              <a:rPr kumimoji="0" lang="en-US" altLang="ko-KR" sz="1500" b="1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en-US" altLang="ko-KR" sz="15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500" b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&lt; 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20 </a:t>
            </a:r>
            <a:r>
              <a:rPr kumimoji="0" lang="en-US" altLang="ko-KR" sz="15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for CMS Forward</a:t>
            </a:r>
            <a:r>
              <a:rPr kumimoji="0" lang="ko-KR" altLang="en-US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RPCs </a:t>
            </a:r>
          </a:p>
          <a:p>
            <a:pPr eaLnBrk="0" latinLnBrk="0" hangingPunct="0"/>
            <a:r>
              <a:rPr kumimoji="0" lang="en-US" altLang="ko-KR" sz="15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                               (no termination) </a:t>
            </a:r>
            <a:endParaRPr kumimoji="0" lang="en-US" altLang="ko-KR" sz="1600" b="1" dirty="0" smtClean="0">
              <a:solidFill>
                <a:srgbClr val="006600"/>
              </a:solidFill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/>
            <a:r>
              <a:rPr kumimoji="0" lang="en-US" altLang="ko-KR" sz="16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- For 4-gap RPCs: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600" b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&lt;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10 </a:t>
            </a:r>
            <a:r>
              <a:rPr kumimoji="0"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(no termination)</a:t>
            </a:r>
          </a:p>
          <a:p>
            <a:pPr eaLnBrk="0" latinLnBrk="0" hangingPunct="0"/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- For 6-gap RPCs: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latin typeface="Calibri"/>
                <a:cs typeface="Times New Roman" pitchFamily="18" charset="0"/>
                <a:sym typeface="Symbol" pitchFamily="18" charset="2"/>
              </a:rPr>
              <a:t>&lt;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5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(no termination)</a:t>
            </a:r>
            <a:r>
              <a:rPr kumimoji="0" lang="en-US" altLang="ko-KR" sz="16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       </a:t>
            </a:r>
            <a:r>
              <a:rPr kumimoji="0" lang="en-US" altLang="ko-K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	</a:t>
            </a:r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CA580-B08D-4898-AF5B-7EE1210B5B6C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23" name="날짜 개체 틀 1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1706F-710A-42AA-8EC1-06CF1593991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2012-02-07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4" name="바닥글 개체 틀 1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RPC2012@INFN-Frascati, Italy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308304" y="5692606"/>
            <a:ext cx="1441572" cy="1846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</a:pPr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Streamers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372200" y="4973106"/>
            <a:ext cx="11521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Transition</a:t>
            </a:r>
          </a:p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region  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835198" y="4509120"/>
            <a:ext cx="1185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Avalanches </a:t>
            </a:r>
            <a:r>
              <a:rPr kumimoji="0" lang="en-US" altLang="ko-KR" sz="12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        </a:t>
            </a:r>
            <a:endParaRPr lang="ko-KR" altLang="en-US" sz="1200" dirty="0">
              <a:latin typeface="Georgia" pitchFamily="18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115616" y="2915652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2-gap RPC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804248" y="3522494"/>
            <a:ext cx="1279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6-gap RPC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330" y="2553741"/>
            <a:ext cx="2239782" cy="38275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1" name="모서리가 둥근 직사각형 30"/>
          <p:cNvSpPr/>
          <p:nvPr/>
        </p:nvSpPr>
        <p:spPr>
          <a:xfrm>
            <a:off x="3667424" y="2564904"/>
            <a:ext cx="904576" cy="3456384"/>
          </a:xfrm>
          <a:prstGeom prst="roundRect">
            <a:avLst/>
          </a:prstGeom>
          <a:noFill/>
          <a:ln w="254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314918" y="4221088"/>
            <a:ext cx="11850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Avalanches              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4139952" y="4149080"/>
            <a:ext cx="936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Transition </a:t>
            </a:r>
          </a:p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region              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4572000" y="2564904"/>
            <a:ext cx="917224" cy="3456384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003399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860032" y="4221088"/>
            <a:ext cx="9361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Streamers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283968" y="2564904"/>
            <a:ext cx="648072" cy="3456384"/>
          </a:xfrm>
          <a:prstGeom prst="rect">
            <a:avLst/>
          </a:prstGeom>
          <a:solidFill>
            <a:srgbClr val="0070C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6444208" y="3861048"/>
            <a:ext cx="648072" cy="2232248"/>
          </a:xfrm>
          <a:prstGeom prst="rect">
            <a:avLst/>
          </a:prstGeom>
          <a:solidFill>
            <a:srgbClr val="0070C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9"/>
          <p:cNvGrpSpPr/>
          <p:nvPr/>
        </p:nvGrpSpPr>
        <p:grpSpPr>
          <a:xfrm>
            <a:off x="5580112" y="188640"/>
            <a:ext cx="3457123" cy="3312368"/>
            <a:chOff x="106765" y="2810164"/>
            <a:chExt cx="4033187" cy="3571164"/>
          </a:xfrm>
        </p:grpSpPr>
        <p:pic>
          <p:nvPicPr>
            <p:cNvPr id="32" name="그림 31" descr="fig10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65" y="2810164"/>
              <a:ext cx="4033187" cy="3571164"/>
            </a:xfrm>
            <a:prstGeom prst="rect">
              <a:avLst/>
            </a:prstGeom>
            <a:ln w="25400">
              <a:noFill/>
            </a:ln>
          </p:spPr>
        </p:pic>
        <p:cxnSp>
          <p:nvCxnSpPr>
            <p:cNvPr id="34" name="직선 연결선 33"/>
            <p:cNvCxnSpPr/>
            <p:nvPr/>
          </p:nvCxnSpPr>
          <p:spPr>
            <a:xfrm>
              <a:off x="1763688" y="2996952"/>
              <a:ext cx="0" cy="2781522"/>
            </a:xfrm>
            <a:prstGeom prst="line">
              <a:avLst/>
            </a:prstGeom>
            <a:ln w="2540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2653200" y="2996952"/>
              <a:ext cx="0" cy="2781522"/>
            </a:xfrm>
            <a:prstGeom prst="line">
              <a:avLst/>
            </a:prstGeom>
            <a:ln w="2540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1331640" y="3356992"/>
              <a:ext cx="2204888" cy="0"/>
            </a:xfrm>
            <a:prstGeom prst="line">
              <a:avLst/>
            </a:prstGeom>
            <a:ln w="25400">
              <a:noFill/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657557" y="3212976"/>
              <a:ext cx="929141" cy="290740"/>
            </a:xfrm>
            <a:prstGeom prst="rect">
              <a:avLst/>
            </a:prstGeom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kumimoji="0" lang="el-GR" altLang="ko-KR" sz="1000" b="1" i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  <a:sym typeface="Symbol" pitchFamily="18" charset="2"/>
                </a:rPr>
                <a:t>ε</a:t>
              </a:r>
              <a:r>
                <a:rPr kumimoji="0" lang="en-US" altLang="ko-KR" sz="1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  <a:sym typeface="Symbol" pitchFamily="18" charset="2"/>
                </a:rPr>
                <a:t>=0.95 </a:t>
              </a:r>
              <a:endParaRPr lang="ko-KR" altLang="en-US" sz="1000" dirty="0">
                <a:solidFill>
                  <a:srgbClr val="003399"/>
                </a:solidFill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6300192" y="1988840"/>
            <a:ext cx="1279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4-gap RPC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3" descr="C:\Documents and Settings\ochlos\바탕 화면\streamer_de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284984"/>
            <a:ext cx="3210382" cy="30963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511448" y="3411365"/>
            <a:ext cx="1728956" cy="4219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1000" b="1" dirty="0">
                <a:latin typeface="Georgia" pitchFamily="18" charset="0"/>
              </a:rPr>
              <a:t>8.97kV/</a:t>
            </a:r>
            <a:r>
              <a:rPr kumimoji="0" lang="en-US" altLang="ko-KR" sz="1000" b="1" dirty="0" err="1">
                <a:latin typeface="Georgia" pitchFamily="18" charset="0"/>
              </a:rPr>
              <a:t>atm</a:t>
            </a:r>
            <a:r>
              <a:rPr kumimoji="0" lang="en-US" altLang="ko-KR" sz="1000" b="1" dirty="0">
                <a:latin typeface="Georgia" pitchFamily="18" charset="0"/>
              </a:rPr>
              <a:t>, 0.3% SF6</a:t>
            </a:r>
          </a:p>
        </p:txBody>
      </p: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511448" y="4422416"/>
            <a:ext cx="1728956" cy="2605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1000" b="1" dirty="0">
                <a:latin typeface="Georgia" pitchFamily="18" charset="0"/>
              </a:rPr>
              <a:t>9.17kV/</a:t>
            </a:r>
            <a:r>
              <a:rPr kumimoji="0" lang="en-US" altLang="ko-KR" sz="1000" b="1" dirty="0" err="1">
                <a:latin typeface="Georgia" pitchFamily="18" charset="0"/>
              </a:rPr>
              <a:t>atm</a:t>
            </a:r>
            <a:r>
              <a:rPr kumimoji="0" lang="en-US" altLang="ko-KR" sz="1000" b="1" dirty="0">
                <a:latin typeface="Georgia" pitchFamily="18" charset="0"/>
              </a:rPr>
              <a:t>, 0.3% SF6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1618908" y="5405054"/>
            <a:ext cx="1728956" cy="4219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r>
              <a:rPr kumimoji="0" lang="en-US" altLang="ko-KR" sz="1000" b="1" dirty="0">
                <a:latin typeface="Georgia" pitchFamily="18" charset="0"/>
              </a:rPr>
              <a:t>9.36kV/</a:t>
            </a:r>
            <a:r>
              <a:rPr kumimoji="0" lang="en-US" altLang="ko-KR" sz="1000" b="1" dirty="0" err="1">
                <a:latin typeface="Georgia" pitchFamily="18" charset="0"/>
              </a:rPr>
              <a:t>atm</a:t>
            </a:r>
            <a:r>
              <a:rPr kumimoji="0" lang="en-US" altLang="ko-KR" sz="1000" b="1" dirty="0">
                <a:latin typeface="Georgia" pitchFamily="18" charset="0"/>
              </a:rPr>
              <a:t>, 0.3% SF6</a:t>
            </a:r>
          </a:p>
        </p:txBody>
      </p:sp>
      <p:sp>
        <p:nvSpPr>
          <p:cNvPr id="52" name="모서리가 둥근 직사각형 51"/>
          <p:cNvSpPr/>
          <p:nvPr/>
        </p:nvSpPr>
        <p:spPr>
          <a:xfrm>
            <a:off x="642999" y="3429000"/>
            <a:ext cx="666574" cy="2592288"/>
          </a:xfrm>
          <a:prstGeom prst="roundRect">
            <a:avLst/>
          </a:prstGeom>
          <a:noFill/>
          <a:ln w="25400">
            <a:solidFill>
              <a:srgbClr val="A5002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1307338" y="3429000"/>
            <a:ext cx="1896510" cy="2592288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54" name="직사각형 53"/>
          <p:cNvSpPr/>
          <p:nvPr/>
        </p:nvSpPr>
        <p:spPr>
          <a:xfrm>
            <a:off x="257059" y="5117514"/>
            <a:ext cx="1097018" cy="258232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Avalanches              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004835" y="5046698"/>
            <a:ext cx="1097018" cy="41962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Transition</a:t>
            </a:r>
          </a:p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region           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962814" y="5117514"/>
            <a:ext cx="1097018" cy="258232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Streamers           </a:t>
            </a:r>
            <a:endParaRPr lang="ko-KR" altLang="en-US" sz="1000" dirty="0">
              <a:latin typeface="Georgia" pitchFamily="18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115616" y="3348175"/>
            <a:ext cx="792087" cy="2673113"/>
          </a:xfrm>
          <a:prstGeom prst="rect">
            <a:avLst/>
          </a:prstGeom>
          <a:solidFill>
            <a:srgbClr val="0070C0">
              <a:alpha val="27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58" name="직사각형 57"/>
          <p:cNvSpPr/>
          <p:nvPr/>
        </p:nvSpPr>
        <p:spPr>
          <a:xfrm>
            <a:off x="3811440" y="2204864"/>
            <a:ext cx="1279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4-gap RPC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6660232" y="692696"/>
            <a:ext cx="194421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모서리가 둥근 직사각형 43"/>
          <p:cNvSpPr/>
          <p:nvPr/>
        </p:nvSpPr>
        <p:spPr>
          <a:xfrm>
            <a:off x="5940152" y="3861048"/>
            <a:ext cx="792088" cy="2232248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9540552" y="3717032"/>
            <a:ext cx="720080" cy="432048"/>
          </a:xfrm>
          <a:prstGeom prst="roundRect">
            <a:avLst/>
          </a:prstGeom>
          <a:noFill/>
          <a:ln w="317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6732240" y="5589240"/>
            <a:ext cx="2232248" cy="504056"/>
          </a:xfrm>
          <a:prstGeom prst="roundRect">
            <a:avLst/>
          </a:prstGeom>
          <a:noFill/>
          <a:ln w="254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51520" y="260648"/>
            <a:ext cx="8572500" cy="5929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>
              <a:lnSpc>
                <a:spcPct val="95000"/>
              </a:lnSpc>
              <a:defRPr/>
            </a:pPr>
            <a:r>
              <a:rPr lang="en-US" altLang="ko-KR" sz="20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 Conclusions and Milestones</a:t>
            </a:r>
            <a:endParaRPr lang="ko-KR" altLang="en-US" sz="2000" b="1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 defTabSz="1443038">
              <a:lnSpc>
                <a:spcPct val="95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</a:rPr>
              <a:t>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</a:endParaRPr>
          </a:p>
          <a:p>
            <a:pPr marL="457200" indent="-457200" defTabSz="1443038"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</a:rPr>
              <a:t>Conclusions</a:t>
            </a:r>
            <a:r>
              <a:rPr lang="en-US" altLang="ko-KR" sz="1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</a:rPr>
              <a:t> </a:t>
            </a:r>
          </a:p>
          <a:p>
            <a:pPr lvl="0"/>
            <a:endParaRPr lang="en-US" altLang="ko-KR" sz="1800" b="1" dirty="0" smtClean="0">
              <a:solidFill>
                <a:srgbClr val="006600"/>
              </a:solidFill>
              <a:latin typeface="Georgia" pitchFamily="18" charset="0"/>
              <a:ea typeface="맑은 고딕" pitchFamily="50" charset="-127"/>
              <a:cs typeface="Times New Roman" pitchFamily="18" charset="0"/>
            </a:endParaRPr>
          </a:p>
          <a:p>
            <a:r>
              <a:rPr lang="en-US" altLang="ko-KR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R&amp;D on Oiled </a:t>
            </a:r>
            <a:r>
              <a:rPr lang="en-US" altLang="ko-KR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Phenolic</a:t>
            </a:r>
            <a:r>
              <a:rPr lang="en-US" altLang="ko-KR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4- and 6-gap Panel-type </a:t>
            </a:r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RPCs  </a:t>
            </a:r>
          </a:p>
          <a:p>
            <a:pPr lvl="0"/>
            <a:endParaRPr lang="en-US" altLang="ko-KR" sz="1800" b="1" dirty="0" smtClean="0">
              <a:solidFill>
                <a:srgbClr val="006600"/>
              </a:solidFill>
              <a:latin typeface="Georgia" pitchFamily="18" charset="0"/>
              <a:ea typeface="맑은 고딕" pitchFamily="50" charset="-127"/>
              <a:cs typeface="Times New Roman" pitchFamily="18" charset="0"/>
            </a:endParaRPr>
          </a:p>
          <a:p>
            <a:pPr marL="342900" lvl="0" indent="-342900">
              <a:buAutoNum type="arabicParenBoth"/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Prototype detectors: </a:t>
            </a:r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manufactured with the same technology as the one  </a:t>
            </a:r>
          </a:p>
          <a:p>
            <a:pPr marL="342900" lvl="0" indent="-342900"/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      applied for the double-gap RPCs for the CMS experiments. </a:t>
            </a:r>
            <a:endParaRPr lang="en-US" altLang="ko-KR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lvl="0" eaLnBrk="0" latinLnBrk="0" hangingPunct="0"/>
            <a:endParaRPr lang="en-US" altLang="ko-KR" sz="1600" b="1" dirty="0" smtClean="0">
              <a:solidFill>
                <a:srgbClr val="006600"/>
              </a:solidFill>
              <a:latin typeface="Georgia" pitchFamily="18" charset="0"/>
              <a:ea typeface="맑은 고딕" pitchFamily="50" charset="-127"/>
              <a:cs typeface="Times New Roman" pitchFamily="18" charset="0"/>
            </a:endParaRPr>
          </a:p>
          <a:p>
            <a:pPr lvl="0" eaLnBrk="0" latinLnBrk="0" hangingPunct="0"/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(2) For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2-gap RPCs (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Thr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. ~ 200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fC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), mean </a:t>
            </a:r>
            <a:r>
              <a:rPr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q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e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~ 4.0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pC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at the mid of the plateau </a:t>
            </a:r>
          </a:p>
          <a:p>
            <a:pPr lvl="0" eaLnBrk="0" latinLnBrk="0" hangingPunct="0"/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      For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4-gap RPCs (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Thr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. ~ 150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fC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),              </a:t>
            </a:r>
            <a:r>
              <a:rPr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q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e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~ 1.5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pC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</a:t>
            </a:r>
            <a:endParaRPr lang="en-US" altLang="ko-KR" sz="1600" b="1" dirty="0" smtClean="0">
              <a:solidFill>
                <a:srgbClr val="0070C0"/>
              </a:solidFill>
              <a:latin typeface="Georgia" pitchFamily="18" charset="0"/>
              <a:ea typeface="맑은 고딕" pitchFamily="50" charset="-127"/>
              <a:cs typeface="Times New Roman" pitchFamily="18" charset="0"/>
            </a:endParaRPr>
          </a:p>
          <a:p>
            <a:pPr lvl="0" eaLnBrk="0" latinLnBrk="0" hangingPunct="0"/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      For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6-gap RPCs (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Thr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. ~ 100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fC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),              </a:t>
            </a:r>
            <a:r>
              <a:rPr lang="en-US" altLang="ko-KR" sz="1600" b="1" i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q</a:t>
            </a:r>
            <a:r>
              <a:rPr lang="en-US" altLang="ko-KR" sz="1600" b="1" baseline="-25000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e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~ 0.9 </a:t>
            </a:r>
            <a:r>
              <a:rPr lang="en-US" altLang="ko-KR" sz="1600" b="1" dirty="0" err="1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pC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</a:t>
            </a:r>
            <a:endParaRPr lang="en-US" altLang="ko-KR" sz="1600" b="1" dirty="0" smtClean="0">
              <a:solidFill>
                <a:srgbClr val="0070C0"/>
              </a:solidFill>
              <a:latin typeface="Georgia" pitchFamily="18" charset="0"/>
              <a:ea typeface="맑은 고딕" pitchFamily="50" charset="-127"/>
              <a:cs typeface="Times New Roman" pitchFamily="18" charset="0"/>
            </a:endParaRPr>
          </a:p>
          <a:p>
            <a:pPr lvl="0" eaLnBrk="0" latinLnBrk="0" hangingPunct="0"/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        </a:t>
            </a:r>
            <a:endParaRPr lang="en-US" altLang="ko-KR" sz="1600" b="1" dirty="0" smtClean="0">
              <a:solidFill>
                <a:srgbClr val="006600"/>
              </a:solidFill>
              <a:latin typeface="Georgia" pitchFamily="18" charset="0"/>
              <a:ea typeface="맑은 고딕" pitchFamily="50" charset="-127"/>
              <a:cs typeface="Times New Roman" pitchFamily="18" charset="0"/>
            </a:endParaRPr>
          </a:p>
          <a:p>
            <a:pPr lvl="0" eaLnBrk="0" latinLnBrk="0" hangingPunct="0"/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(3) Size of efficiency plateaus </a:t>
            </a:r>
            <a:r>
              <a:rPr lang="en-US" altLang="ko-KR" sz="1600" b="1" dirty="0" smtClean="0">
                <a:solidFill>
                  <a:srgbClr val="0070C0"/>
                </a:solidFill>
                <a:latin typeface="맑은 고딕"/>
                <a:ea typeface="맑은 고딕"/>
                <a:cs typeface="Times New Roman" pitchFamily="18" charset="0"/>
              </a:rPr>
              <a:t>≥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600 V for both 4- &amp; 6-gap RPCs</a:t>
            </a:r>
            <a:endParaRPr lang="en-US" altLang="ko-KR" sz="1600" b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lvl="0" eaLnBrk="0" latinLnBrk="0" hangingPunct="0"/>
            <a:endParaRPr lang="en-US" altLang="ko-KR" sz="1600" b="1" dirty="0" smtClean="0">
              <a:solidFill>
                <a:srgbClr val="006600"/>
              </a:solidFill>
              <a:latin typeface="Georgia" pitchFamily="18" charset="0"/>
              <a:ea typeface="맑은 고딕" pitchFamily="50" charset="-127"/>
              <a:cs typeface="Times New Roman" pitchFamily="18" charset="0"/>
            </a:endParaRP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 pitchFamily="50" charset="-127"/>
                <a:cs typeface="Times New Roman" pitchFamily="18" charset="0"/>
              </a:rPr>
              <a:t>(4)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</a:rPr>
              <a:t>Technical issue: </a:t>
            </a:r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  <a:ea typeface=""/>
              </a:rPr>
              <a:t>6-gap structure seems to be marginal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</a:rPr>
              <a:t>to manufacture real size panel–type detectors.  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</a:rPr>
              <a:t>     - Low stiffness of HPL → Technical difficulty in manufacturing gaps 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</a:rPr>
              <a:t>     - Adding water vapor deforms the thin HPLs (1.0 mm) → lost the gap uniformity</a:t>
            </a:r>
          </a:p>
          <a:p>
            <a:pPr eaLnBrk="0" latinLnBrk="0" hangingPunct="0"/>
            <a:endParaRPr lang="en-US" altLang="ko-KR" sz="1600" b="1" dirty="0" smtClean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87E3C-0ABB-4C85-9B2B-242F76E3A98F}" type="datetime1">
              <a:rPr lang="ko-KR" altLang="en-US" smtClean="0"/>
              <a:pPr>
                <a:defRPr/>
              </a:pPr>
              <a:t>2012-02-07</a:t>
            </a:fld>
            <a:endParaRPr lang="en-US" altLang="ko-KR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E03EC8-4174-4C7F-8048-29DF2030F211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5" name="직사각형 2"/>
          <p:cNvSpPr>
            <a:spLocks noChangeArrowheads="1"/>
          </p:cNvSpPr>
          <p:nvPr/>
        </p:nvSpPr>
        <p:spPr bwMode="auto">
          <a:xfrm>
            <a:off x="395536" y="1153482"/>
            <a:ext cx="8136904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defTabSz="1443038">
              <a:spcAft>
                <a:spcPts val="600"/>
              </a:spcAft>
            </a:pPr>
            <a:r>
              <a:rPr lang="en-US" altLang="ko-KR" sz="3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Contents</a:t>
            </a:r>
          </a:p>
          <a:p>
            <a:pPr marL="457200" indent="-457200" defTabSz="1443038">
              <a:spcAft>
                <a:spcPts val="600"/>
              </a:spcAft>
            </a:pPr>
            <a:endParaRPr lang="en-US" altLang="ko-KR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 defTabSz="1443038">
              <a:spcAft>
                <a:spcPts val="600"/>
              </a:spcAft>
            </a:pPr>
            <a:endParaRPr lang="en-US" altLang="ko-KR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 defTabSz="1443038">
              <a:spcAft>
                <a:spcPts val="600"/>
              </a:spcAft>
            </a:pPr>
            <a:endParaRPr lang="en-US" altLang="ko-KR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 defTabSz="1443038">
              <a:lnSpc>
                <a:spcPct val="200000"/>
              </a:lnSpc>
              <a:spcAft>
                <a:spcPts val="600"/>
              </a:spcAft>
            </a:pPr>
            <a:r>
              <a:rPr lang="en-US" altLang="ko-K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en-US" altLang="ko-KR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r>
              <a:rPr lang="en-US" altLang="ko-K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ko-K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</a:rPr>
              <a:t>Motivation</a:t>
            </a:r>
            <a:endParaRPr lang="en-US" altLang="ko-K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indent="-457200" defTabSz="1443038">
              <a:lnSpc>
                <a:spcPct val="200000"/>
              </a:lnSpc>
              <a:spcAft>
                <a:spcPts val="600"/>
              </a:spcAft>
            </a:pPr>
            <a:r>
              <a:rPr lang="en-US" altLang="ko-KR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</a:t>
            </a:r>
            <a:r>
              <a:rPr lang="en-US" altLang="ko-K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Constructions of prototype detectors </a:t>
            </a:r>
            <a:endParaRPr lang="en-US" altLang="ko-KR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lvl="0" indent="-457200" defTabSz="1443038">
              <a:lnSpc>
                <a:spcPct val="200000"/>
              </a:lnSpc>
              <a:spcAft>
                <a:spcPts val="600"/>
              </a:spcAft>
            </a:pPr>
            <a:r>
              <a:rPr lang="en-US" altLang="ko-K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 </a:t>
            </a:r>
            <a:r>
              <a:rPr lang="en-US" altLang="ko-KR" sz="20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Test results for cosmic </a:t>
            </a:r>
            <a:r>
              <a:rPr lang="en-US" altLang="ko-KR" sz="2000" b="1" kern="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muons</a:t>
            </a:r>
            <a:r>
              <a:rPr lang="en-US" altLang="ko-KR" sz="20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&amp; gamma rays </a:t>
            </a:r>
            <a:endParaRPr lang="en-US" altLang="ko-KR" sz="20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lvl="0" indent="-457200" defTabSz="1443038">
              <a:lnSpc>
                <a:spcPct val="200000"/>
              </a:lnSpc>
              <a:spcAft>
                <a:spcPts val="600"/>
              </a:spcAft>
            </a:pPr>
            <a:r>
              <a:rPr lang="en-US" altLang="ko-K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 Conclusions and future R&amp;D scopes</a:t>
            </a:r>
            <a:r>
              <a:rPr lang="en-US" altLang="ko-KR" sz="2000" b="1" kern="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</a:t>
            </a:r>
            <a:endParaRPr lang="ko-KR" altLang="en-US" sz="2000" b="1" kern="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4256F-A160-4BBD-8150-E12D62BB431A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251520" y="188640"/>
            <a:ext cx="864096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</a:rPr>
              <a:t> 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</a:rPr>
              <a:t>(6) Aging issue: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</a:rPr>
              <a:t>Small pulses will be really conductive to reduce </a:t>
            </a:r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  <a:ea typeface=""/>
              </a:rPr>
              <a:t>radiation-induced aging at high rate environments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endParaRPr lang="en-US" altLang="ko-KR" sz="1600" b="1" dirty="0" smtClean="0">
              <a:solidFill>
                <a:srgbClr val="C00000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         For 2-gap RPCs, aging study with an intensive gamma rate &gt;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</a:rPr>
              <a:t>3 kHz cm</a:t>
            </a:r>
            <a:r>
              <a:rPr lang="en-US" altLang="ko-KR" sz="1600" b="1" baseline="30000" dirty="0" smtClean="0">
                <a:solidFill>
                  <a:srgbClr val="0070C0"/>
                </a:solidFill>
                <a:latin typeface="Georgia" pitchFamily="18" charset="0"/>
                <a:ea typeface=""/>
              </a:rPr>
              <a:t>-2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</a:rPr>
              <a:t> 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    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          → The high gamma rate caused </a:t>
            </a:r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  <a:ea typeface=""/>
                <a:sym typeface="Symbol" pitchFamily="18" charset="2"/>
              </a:rPr>
              <a:t>Fast Degradation </a:t>
            </a: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of gaps  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                 (H. C. Kim </a:t>
            </a:r>
            <a:r>
              <a:rPr kumimoji="0" lang="en-US" altLang="ko-KR" sz="1400" b="1" i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et al</a:t>
            </a:r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., NIM A602 (2009) 771)</a:t>
            </a:r>
            <a:endParaRPr lang="en-US" altLang="ko-KR" sz="1600" b="1" dirty="0" smtClean="0">
              <a:solidFill>
                <a:srgbClr val="003399"/>
              </a:solidFill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endParaRPr lang="en-US" altLang="ko-KR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endParaRPr lang="en-US" altLang="ko-KR" sz="20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</a:rPr>
              <a:t>Future R&amp;D scopes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</a:rPr>
              <a:t>   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</a:rPr>
              <a:t>(1) QC based R&amp;D for the manufacture procedure and  parts</a:t>
            </a: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endParaRPr lang="en-US" altLang="ko-KR" sz="1600" b="1" dirty="0" smtClean="0">
              <a:solidFill>
                <a:srgbClr val="006600"/>
              </a:solidFill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(2) Real-size prototype detector for high-</a:t>
            </a:r>
            <a:r>
              <a:rPr lang="el-GR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/>
                <a:sym typeface="Symbol" pitchFamily="18" charset="2"/>
              </a:rPr>
              <a:t>η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맑은 고딕"/>
                <a:sym typeface="Symbol" pitchFamily="18" charset="2"/>
              </a:rPr>
              <a:t> RE (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RE1/1,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RE2/1, RE3/1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) RPCs with the 4-gap structure &amp; the</a:t>
            </a:r>
            <a:r>
              <a:rPr lang="ko-KR" altLang="en-US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FEBs for the CMS RPCs </a:t>
            </a:r>
            <a:r>
              <a:rPr lang="ko-KR" altLang="en-US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285984" y="2071678"/>
            <a:ext cx="4500562" cy="7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10000"/>
              </a:lnSpc>
            </a:pPr>
            <a:r>
              <a:rPr kumimoji="0" lang="en-US" altLang="ko-KR" sz="4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Backup slides</a:t>
            </a:r>
            <a:endParaRPr kumimoji="0" lang="en-US" altLang="ko-KR" sz="4000" b="1" dirty="0">
              <a:solidFill>
                <a:srgbClr val="003399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72DDD-D4A8-4F25-9D69-E1744C840C08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날짜 개체 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D4B71-63E2-4A47-A216-509D6A620EA6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35" name="바닥글 개체 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grpSp>
        <p:nvGrpSpPr>
          <p:cNvPr id="2" name="그룹 36"/>
          <p:cNvGrpSpPr/>
          <p:nvPr/>
        </p:nvGrpSpPr>
        <p:grpSpPr>
          <a:xfrm>
            <a:off x="3491880" y="1988840"/>
            <a:ext cx="4680520" cy="4176464"/>
            <a:chOff x="5436096" y="116632"/>
            <a:chExt cx="3500462" cy="3528392"/>
          </a:xfrm>
        </p:grpSpPr>
        <p:pic>
          <p:nvPicPr>
            <p:cNvPr id="7171" name="Picture 3" descr="C:\Documents and Settings\ochlos\바탕 화면\streamer_def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36096" y="116632"/>
              <a:ext cx="3468078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6952734" y="260648"/>
              <a:ext cx="1867738" cy="22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en-US" altLang="ko-KR" sz="1400" b="1">
                  <a:latin typeface="Georgia" pitchFamily="18" charset="0"/>
                </a:rPr>
                <a:t>8.97kV/atm, 0.3% SF6</a:t>
              </a: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6952734" y="1412776"/>
              <a:ext cx="1867738" cy="22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en-US" altLang="ko-KR" sz="1400" b="1" dirty="0">
                  <a:latin typeface="Georgia" pitchFamily="18" charset="0"/>
                </a:rPr>
                <a:t>9.17kV/</a:t>
              </a:r>
              <a:r>
                <a:rPr kumimoji="0" lang="en-US" altLang="ko-KR" sz="1400" b="1" dirty="0" err="1">
                  <a:latin typeface="Georgia" pitchFamily="18" charset="0"/>
                </a:rPr>
                <a:t>atm</a:t>
              </a:r>
              <a:r>
                <a:rPr kumimoji="0" lang="en-US" altLang="ko-KR" sz="1400" b="1" dirty="0">
                  <a:latin typeface="Georgia" pitchFamily="18" charset="0"/>
                </a:rPr>
                <a:t>, 0.3% SF6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7068820" y="2532526"/>
              <a:ext cx="1867738" cy="220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 eaLnBrk="0" latinLnBrk="0" hangingPunct="0">
                <a:spcBef>
                  <a:spcPct val="50000"/>
                </a:spcBef>
              </a:pPr>
              <a:r>
                <a:rPr kumimoji="0" lang="en-US" altLang="ko-KR" sz="1400" b="1" dirty="0">
                  <a:latin typeface="Georgia" pitchFamily="18" charset="0"/>
                </a:rPr>
                <a:t>9.36kV/</a:t>
              </a:r>
              <a:r>
                <a:rPr kumimoji="0" lang="en-US" altLang="ko-KR" sz="1400" b="1" dirty="0" err="1">
                  <a:latin typeface="Georgia" pitchFamily="18" charset="0"/>
                </a:rPr>
                <a:t>atm</a:t>
              </a:r>
              <a:r>
                <a:rPr kumimoji="0" lang="en-US" altLang="ko-KR" sz="1400" b="1" dirty="0">
                  <a:latin typeface="Georgia" pitchFamily="18" charset="0"/>
                </a:rPr>
                <a:t>, 0.3% SF6</a:t>
              </a: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6014575" y="188640"/>
              <a:ext cx="720080" cy="3384376"/>
            </a:xfrm>
            <a:prstGeom prst="roundRect">
              <a:avLst/>
            </a:prstGeom>
            <a:noFill/>
            <a:ln w="25400">
              <a:solidFill>
                <a:srgbClr val="0033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6732240" y="188640"/>
              <a:ext cx="2088232" cy="3384376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597656" y="2204864"/>
              <a:ext cx="1185074" cy="218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Georgia" pitchFamily="18" charset="0"/>
                  <a:cs typeface="Times New Roman" pitchFamily="18" charset="0"/>
                  <a:sym typeface="Symbol" pitchFamily="18" charset="2"/>
                </a:rPr>
                <a:t>Avalanches              </a:t>
              </a:r>
              <a:endParaRPr lang="ko-KR" altLang="en-US" sz="1400" dirty="0">
                <a:latin typeface="Georgia" pitchFamily="18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405455" y="2124165"/>
              <a:ext cx="1185074" cy="3715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Georgia" pitchFamily="18" charset="0"/>
                  <a:cs typeface="Times New Roman" pitchFamily="18" charset="0"/>
                  <a:sym typeface="Symbol" pitchFamily="18" charset="2"/>
                </a:rPr>
                <a:t>Transition</a:t>
              </a:r>
            </a:p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Georgia" pitchFamily="18" charset="0"/>
                  <a:cs typeface="Times New Roman" pitchFamily="18" charset="0"/>
                  <a:sym typeface="Symbol" pitchFamily="18" charset="2"/>
                </a:rPr>
                <a:t>region           </a:t>
              </a:r>
              <a:endParaRPr lang="ko-KR" altLang="en-US" sz="1400" dirty="0">
                <a:latin typeface="Georgia" pitchFamily="18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308304" y="2204864"/>
              <a:ext cx="1185074" cy="218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Georgia" pitchFamily="18" charset="0"/>
                  <a:cs typeface="Times New Roman" pitchFamily="18" charset="0"/>
                  <a:sym typeface="Symbol" pitchFamily="18" charset="2"/>
                </a:rPr>
                <a:t>Streamers           </a:t>
              </a:r>
              <a:endParaRPr lang="ko-KR" altLang="en-US" sz="1400" dirty="0">
                <a:latin typeface="Georgia" pitchFamily="18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565277" y="188640"/>
              <a:ext cx="790427" cy="3384376"/>
            </a:xfrm>
            <a:prstGeom prst="rect">
              <a:avLst/>
            </a:prstGeom>
            <a:solidFill>
              <a:srgbClr val="0070C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323528" y="548680"/>
            <a:ext cx="7416824" cy="367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lnSpc>
                <a:spcPct val="120000"/>
              </a:lnSpc>
              <a:defRPr/>
            </a:pPr>
            <a:r>
              <a:rPr kumimoji="0" lang="en-US" altLang="ko-KR" sz="1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맑은 고딕"/>
              </a:rPr>
              <a:t>The operation for typical double-gap RPCs </a:t>
            </a:r>
          </a:p>
          <a:p>
            <a:pPr indent="-457200">
              <a:lnSpc>
                <a:spcPct val="120000"/>
              </a:lnSpc>
              <a:defRPr/>
            </a:pP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맑은 고딕"/>
              </a:rPr>
              <a:t>  9.0 </a:t>
            </a: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mm</a:t>
            </a:r>
            <a:r>
              <a:rPr kumimoji="0" lang="en-US" altLang="ko-KR" sz="1600" b="1" baseline="30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-1 </a:t>
            </a: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맑은 고딕"/>
              </a:rPr>
              <a:t>&lt; </a:t>
            </a:r>
            <a:r>
              <a:rPr kumimoji="0" lang="el-GR" altLang="ko-KR" sz="1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맑은 고딕"/>
              </a:rPr>
              <a:t>η</a:t>
            </a: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&lt; ~ 10.0 mm</a:t>
            </a:r>
            <a:r>
              <a:rPr kumimoji="0" lang="en-US" altLang="ko-KR" sz="1600" b="1" baseline="30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-1</a:t>
            </a:r>
            <a:endParaRPr kumimoji="0" lang="en-US" altLang="ko-KR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indent="-457200">
              <a:lnSpc>
                <a:spcPct val="120000"/>
              </a:lnSpc>
              <a:defRPr/>
            </a:pPr>
            <a:endParaRPr kumimoji="0" lang="en-US" altLang="ko-KR" sz="1600" b="1" i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맑은 고딕"/>
            </a:endParaRPr>
          </a:p>
          <a:p>
            <a:pPr indent="-457200">
              <a:lnSpc>
                <a:spcPct val="120000"/>
              </a:lnSpc>
              <a:defRPr/>
            </a:pPr>
            <a:r>
              <a:rPr kumimoji="0" lang="el-GR" altLang="ko-KR" sz="1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맑은 고딕"/>
              </a:rPr>
              <a:t>η</a:t>
            </a:r>
            <a:r>
              <a:rPr kumimoji="0" lang="en-US" altLang="ko-KR" sz="16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</a:t>
            </a: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~ 20.0 mm</a:t>
            </a:r>
            <a:r>
              <a:rPr kumimoji="0" lang="en-US" altLang="ko-KR" sz="1600" b="1" baseline="30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-1</a:t>
            </a: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kumimoji="0" lang="en-US" altLang="ko-KR" sz="16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Raether</a:t>
            </a: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condition → Streamer mode</a:t>
            </a:r>
          </a:p>
          <a:p>
            <a:pPr indent="-457200">
              <a:lnSpc>
                <a:spcPct val="120000"/>
              </a:lnSpc>
              <a:defRPr/>
            </a:pPr>
            <a:endParaRPr kumimoji="0" lang="en-US" altLang="ko-KR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indent="-457200">
              <a:lnSpc>
                <a:spcPct val="120000"/>
              </a:lnSpc>
              <a:defRPr/>
            </a:pPr>
            <a:r>
              <a:rPr kumimoji="0" lang="en-US" altLang="ko-KR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 avalanche operations 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altLang="ko-KR" sz="14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400" b="1" i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&lt; 10 </a:t>
            </a:r>
            <a:r>
              <a:rPr kumimoji="0" lang="en-US" altLang="ko-KR" sz="14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for CMS Barrel RPCs </a:t>
            </a:r>
          </a:p>
          <a:p>
            <a:pPr eaLnBrk="0" latinLnBrk="0" hangingPunct="0">
              <a:lnSpc>
                <a:spcPct val="120000"/>
              </a:lnSpc>
            </a:pPr>
            <a:endParaRPr kumimoji="0" lang="en-US" altLang="ko-KR" sz="1400" b="1" dirty="0" smtClean="0">
              <a:solidFill>
                <a:srgbClr val="0070C0"/>
              </a:solidFill>
              <a:latin typeface="Georgia" pitchFamily="18" charset="0"/>
              <a:cs typeface="Times New Roman" pitchFamily="18" charset="0"/>
              <a:sym typeface="Symbol" pitchFamily="18" charset="2"/>
            </a:endParaRP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altLang="ko-KR" sz="1400" b="1" i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en-US" altLang="ko-KR" sz="1400" b="1" i="1" baseline="-25000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&lt; 20 </a:t>
            </a:r>
            <a:r>
              <a:rPr kumimoji="0" lang="en-US" altLang="ko-KR" sz="1400" b="1" dirty="0" err="1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pC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for CMS Forward</a:t>
            </a:r>
            <a:r>
              <a:rPr kumimoji="0" lang="ko-KR" altLang="en-US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RPCs </a:t>
            </a:r>
          </a:p>
          <a:p>
            <a:pPr eaLnBrk="0" latinLnBrk="0" hangingPunct="0">
              <a:lnSpc>
                <a:spcPct val="120000"/>
              </a:lnSpc>
            </a:pPr>
            <a:r>
              <a:rPr kumimoji="0" lang="en-US" altLang="ko-KR" sz="14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    (no termination for strips) </a:t>
            </a:r>
            <a:endParaRPr kumimoji="0" lang="en-US" altLang="ko-KR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FC0AE-D25C-405A-A419-055480655FC6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334" y="3429000"/>
            <a:ext cx="35203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051" y="193605"/>
            <a:ext cx="3519373" cy="301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107504" y="188640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4-gap RPC 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5304953" y="260648"/>
            <a:ext cx="2343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Noise rates ~ 8 Hz/cm</a:t>
            </a:r>
            <a:r>
              <a:rPr kumimoji="0" lang="en-US" altLang="ko-KR" sz="1400" b="1" baseline="30000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-2</a:t>
            </a:r>
            <a:endParaRPr lang="ko-KR" altLang="en-US" sz="1400" baseline="30000" dirty="0"/>
          </a:p>
        </p:txBody>
      </p:sp>
      <p:sp>
        <p:nvSpPr>
          <p:cNvPr id="19" name="직사각형 18"/>
          <p:cNvSpPr/>
          <p:nvPr/>
        </p:nvSpPr>
        <p:spPr>
          <a:xfrm>
            <a:off x="5364088" y="3429000"/>
            <a:ext cx="2991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Mean charges vs. arrival times</a:t>
            </a:r>
            <a:endParaRPr lang="ko-KR" altLang="en-US" sz="1400" baseline="30000" dirty="0"/>
          </a:p>
        </p:txBody>
      </p:sp>
      <p:grpSp>
        <p:nvGrpSpPr>
          <p:cNvPr id="3" name="그룹 15"/>
          <p:cNvGrpSpPr/>
          <p:nvPr/>
        </p:nvGrpSpPr>
        <p:grpSpPr>
          <a:xfrm>
            <a:off x="611560" y="3429000"/>
            <a:ext cx="3672408" cy="2952328"/>
            <a:chOff x="410486" y="2870499"/>
            <a:chExt cx="4434878" cy="3672408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486" y="2870499"/>
              <a:ext cx="4434878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직선 연결선 13"/>
            <p:cNvCxnSpPr/>
            <p:nvPr/>
          </p:nvCxnSpPr>
          <p:spPr>
            <a:xfrm flipV="1">
              <a:off x="1187624" y="4365104"/>
              <a:ext cx="2448272" cy="1584176"/>
            </a:xfrm>
            <a:prstGeom prst="line">
              <a:avLst/>
            </a:prstGeom>
            <a:ln w="25400"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모서리가 둥근 직사각형 19"/>
            <p:cNvSpPr/>
            <p:nvPr/>
          </p:nvSpPr>
          <p:spPr>
            <a:xfrm>
              <a:off x="1187624" y="3485202"/>
              <a:ext cx="2440322" cy="2520279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5" name="그림 14" descr="fig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1253512"/>
            <a:ext cx="3523983" cy="203147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755576" y="620688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Time</a:t>
            </a:r>
            <a:r>
              <a:rPr kumimoji="0" lang="ko-KR" altLang="en-US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distribution</a:t>
            </a:r>
          </a:p>
          <a:p>
            <a:r>
              <a:rPr kumimoji="0" lang="en-US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@ </a:t>
            </a:r>
            <a:r>
              <a:rPr kumimoji="0" lang="el-GR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ε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0.98 and </a:t>
            </a:r>
            <a:r>
              <a:rPr kumimoji="0" lang="en-US" altLang="ko-KR" sz="1600" b="1" i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el-GR" altLang="ko-KR" sz="1600" b="1" i="1" baseline="-25000" dirty="0" smtClean="0">
                <a:solidFill>
                  <a:srgbClr val="0070C0"/>
                </a:solidFill>
                <a:latin typeface="맑은 고딕"/>
                <a:ea typeface="맑은 고딕"/>
                <a:cs typeface="Times New Roman" pitchFamily="18" charset="0"/>
                <a:sym typeface="Symbol" pitchFamily="18" charset="2"/>
              </a:rPr>
              <a:t>γ</a:t>
            </a:r>
            <a:r>
              <a:rPr kumimoji="0" lang="en-US" altLang="ko-KR" sz="1600" b="1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= 1.0 kHz cm</a:t>
            </a:r>
            <a:r>
              <a:rPr kumimoji="0" lang="en-US" altLang="ko-KR" sz="1600" b="1" baseline="30000" dirty="0" smtClean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-2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1231403" y="3429000"/>
            <a:ext cx="3124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Mean charges vs.  cluster sizes </a:t>
            </a:r>
            <a:endParaRPr lang="ko-KR" altLang="en-US" sz="1400" baseline="30000" dirty="0"/>
          </a:p>
        </p:txBody>
      </p:sp>
      <p:sp>
        <p:nvSpPr>
          <p:cNvPr id="22" name="직사각형 21"/>
          <p:cNvSpPr/>
          <p:nvPr/>
        </p:nvSpPr>
        <p:spPr>
          <a:xfrm>
            <a:off x="1331640" y="2420888"/>
            <a:ext cx="7920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muons</a:t>
            </a:r>
            <a:r>
              <a:rPr kumimoji="0" lang="en-US" altLang="ko-KR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ko-KR" altLang="en-US" sz="1000" dirty="0">
              <a:solidFill>
                <a:srgbClr val="0066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005469" y="2420888"/>
            <a:ext cx="90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Gammas</a:t>
            </a:r>
            <a:endParaRPr lang="ko-KR" altLang="en-US" sz="1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12639-4FAC-4B34-A923-AB1C6A87C892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54264"/>
            <a:ext cx="3653566" cy="367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58994" y="2126272"/>
            <a:ext cx="23574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TDC Channel distributions</a:t>
            </a:r>
            <a:endParaRPr lang="ko-KR" altLang="en-US" sz="10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09982" y="3998480"/>
            <a:ext cx="20532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TDC time distributions</a:t>
            </a:r>
            <a:endParaRPr lang="ko-KR" altLang="en-US" sz="10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07066" y="4790568"/>
            <a:ext cx="1141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6-gap RPC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2097309"/>
            <a:ext cx="3528392" cy="36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539552" y="404664"/>
            <a:ext cx="2961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Gamma &amp; </a:t>
            </a:r>
            <a:r>
              <a:rPr kumimoji="0" lang="en-US" altLang="ko-KR" sz="20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muon</a:t>
            </a:r>
            <a:r>
              <a:rPr kumimoji="0" lang="en-US" altLang="ko-K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 hits </a:t>
            </a:r>
            <a:endParaRPr kumimoji="0" lang="en-US" altLang="ko-KR" sz="20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95736" y="4765726"/>
            <a:ext cx="1417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  <a:sym typeface="Symbol" pitchFamily="18" charset="2"/>
              </a:rPr>
              <a:t>4-gap RPC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214578" y="2126272"/>
            <a:ext cx="23574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TDC Channel distributions</a:t>
            </a:r>
            <a:endParaRPr lang="ko-KR" altLang="en-US" sz="10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39752" y="4040291"/>
            <a:ext cx="20532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1000" b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TDC time distributions</a:t>
            </a:r>
            <a:endParaRPr lang="ko-KR" altLang="en-US" sz="1000" b="1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1475656" y="2270288"/>
            <a:ext cx="2520280" cy="43204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5220072" y="2414304"/>
            <a:ext cx="2808312" cy="2160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12800time_d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764704"/>
            <a:ext cx="3523410" cy="2404396"/>
          </a:xfrm>
          <a:prstGeom prst="rect">
            <a:avLst/>
          </a:prstGeom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409174"/>
            <a:ext cx="3403619" cy="29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5652120" y="3500438"/>
            <a:ext cx="2395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Fast time vs. fast charge</a:t>
            </a:r>
          </a:p>
          <a:p>
            <a:r>
              <a:rPr kumimoji="0" lang="en-US" altLang="ko-KR" sz="14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           (12.69 kV) </a:t>
            </a:r>
            <a:endParaRPr lang="ko-KR" altLang="en-US" sz="1400" dirty="0">
              <a:latin typeface="Georgia" pitchFamily="18" charset="0"/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4D150-0A55-4062-8566-A5202FE7C4D5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  <p:sp>
        <p:nvSpPr>
          <p:cNvPr id="17" name="직사각형 16"/>
          <p:cNvSpPr/>
          <p:nvPr/>
        </p:nvSpPr>
        <p:spPr>
          <a:xfrm>
            <a:off x="179512" y="188640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6-gap RPC </a:t>
            </a:r>
          </a:p>
        </p:txBody>
      </p:sp>
      <p:grpSp>
        <p:nvGrpSpPr>
          <p:cNvPr id="2" name="그룹 15"/>
          <p:cNvGrpSpPr/>
          <p:nvPr/>
        </p:nvGrpSpPr>
        <p:grpSpPr>
          <a:xfrm>
            <a:off x="1151180" y="3429000"/>
            <a:ext cx="3276804" cy="3024336"/>
            <a:chOff x="752156" y="188640"/>
            <a:chExt cx="3856288" cy="3748860"/>
          </a:xfrm>
        </p:grpSpPr>
        <p:sp>
          <p:nvSpPr>
            <p:cNvPr id="18" name="직사각형 17"/>
            <p:cNvSpPr/>
            <p:nvPr/>
          </p:nvSpPr>
          <p:spPr>
            <a:xfrm>
              <a:off x="752156" y="3092900"/>
              <a:ext cx="16430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altLang="ko-KR" sz="1400" b="1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Fastest arrival time</a:t>
              </a:r>
              <a:endParaRPr lang="ko-KR" altLang="en-US" sz="1400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88640"/>
              <a:ext cx="3852868" cy="3748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모서리가 둥근 직사각형 19"/>
            <p:cNvSpPr/>
            <p:nvPr/>
          </p:nvSpPr>
          <p:spPr>
            <a:xfrm>
              <a:off x="1499691" y="1795294"/>
              <a:ext cx="2077522" cy="1608056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568877" y="2117466"/>
              <a:ext cx="10166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Avalanches</a:t>
              </a:r>
              <a:endParaRPr lang="ko-KR" altLang="en-US" sz="14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074570" y="760144"/>
              <a:ext cx="1159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Large pulses</a:t>
              </a:r>
              <a:endParaRPr lang="ko-KR" altLang="en-US" sz="1400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3398782" y="1117334"/>
              <a:ext cx="6880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ko-KR" sz="2000" b="1" dirty="0" smtClean="0">
                  <a:solidFill>
                    <a:srgbClr val="003399"/>
                  </a:solidFill>
                  <a:latin typeface="Calibri" pitchFamily="34" charset="0"/>
                  <a:cs typeface="Times New Roman" pitchFamily="18" charset="0"/>
                  <a:sym typeface="Symbol" pitchFamily="18" charset="2"/>
                </a:rPr>
                <a:t>~ 1%</a:t>
              </a:r>
              <a:endParaRPr lang="ko-KR" altLang="en-US" sz="2000" dirty="0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1763688" y="3265239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Cluster size </a:t>
            </a:r>
            <a:r>
              <a:rPr kumimoji="0" lang="en-US" altLang="ko-KR" sz="1400" b="1" dirty="0" err="1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vs</a:t>
            </a:r>
            <a:r>
              <a:rPr kumimoji="0" lang="en-US" altLang="ko-KR" sz="14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  <a:sym typeface="Symbol" pitchFamily="18" charset="2"/>
              </a:rPr>
              <a:t> mean charge</a:t>
            </a:r>
            <a:endParaRPr lang="ko-KR" altLang="en-US" sz="1400" baseline="30000" dirty="0"/>
          </a:p>
        </p:txBody>
      </p:sp>
      <p:pic>
        <p:nvPicPr>
          <p:cNvPr id="25" name="그림 24" descr="noise_ra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76672"/>
            <a:ext cx="3131776" cy="270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luster_dis_cosm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142983"/>
            <a:ext cx="4215310" cy="5286413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572132" y="785794"/>
            <a:ext cx="298113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10000"/>
              </a:lnSpc>
            </a:pPr>
            <a:r>
              <a:rPr kumimoji="0" lang="en-US" altLang="ko-KR" sz="1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1 mV thresholds for TDC data</a:t>
            </a:r>
            <a:endParaRPr kumimoji="0" lang="en-US" altLang="ko-KR" sz="1800" b="1" dirty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F3E19E-A9E5-4792-8358-677CF27E7CDE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11" name="직사각형 10"/>
          <p:cNvSpPr/>
          <p:nvPr/>
        </p:nvSpPr>
        <p:spPr>
          <a:xfrm>
            <a:off x="5500694" y="6500834"/>
            <a:ext cx="2928926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b="1" i="1" cap="small" dirty="0" smtClean="0">
                <a:solidFill>
                  <a:srgbClr val="009999"/>
                </a:solidFill>
                <a:latin typeface="Times New Roman" pitchFamily="18" charset="0"/>
                <a:cs typeface="Times New Roman" pitchFamily="18" charset="0"/>
              </a:rPr>
              <a:t>RPC2010, GSI, Darmstadt </a:t>
            </a:r>
            <a:endParaRPr lang="ko-KR" altLang="en-US" sz="1800" b="1" i="1" cap="small" dirty="0">
              <a:solidFill>
                <a:srgbClr val="0099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3384376" cy="26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21"/>
          <p:cNvGrpSpPr/>
          <p:nvPr/>
        </p:nvGrpSpPr>
        <p:grpSpPr>
          <a:xfrm>
            <a:off x="971600" y="188640"/>
            <a:ext cx="3636844" cy="3528392"/>
            <a:chOff x="752156" y="188640"/>
            <a:chExt cx="3856288" cy="3748860"/>
          </a:xfrm>
        </p:grpSpPr>
        <p:sp>
          <p:nvSpPr>
            <p:cNvPr id="14" name="직사각형 13"/>
            <p:cNvSpPr/>
            <p:nvPr/>
          </p:nvSpPr>
          <p:spPr>
            <a:xfrm>
              <a:off x="752156" y="3092900"/>
              <a:ext cx="16430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altLang="ko-KR" sz="1400" b="1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Fastest arrival time</a:t>
              </a:r>
              <a:endParaRPr lang="ko-KR" altLang="en-US" sz="1400" dirty="0">
                <a:solidFill>
                  <a:srgbClr val="003399"/>
                </a:solidFill>
                <a:latin typeface="Calibri" pitchFamily="34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88640"/>
              <a:ext cx="3852868" cy="3748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모서리가 둥근 직사각형 16"/>
            <p:cNvSpPr/>
            <p:nvPr/>
          </p:nvSpPr>
          <p:spPr>
            <a:xfrm>
              <a:off x="1499691" y="1617400"/>
              <a:ext cx="2144777" cy="1785950"/>
            </a:xfrm>
            <a:prstGeom prst="round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568877" y="2117466"/>
              <a:ext cx="10166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Avalanches</a:t>
              </a:r>
              <a:endParaRPr lang="ko-KR" altLang="en-US" sz="14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074570" y="760144"/>
              <a:ext cx="11592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400" b="1" dirty="0" smtClean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Large pulses</a:t>
              </a:r>
              <a:endParaRPr lang="ko-KR" altLang="en-US" sz="1400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398782" y="1117334"/>
              <a:ext cx="6880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ko-KR" sz="2000" b="1" dirty="0" smtClean="0">
                  <a:solidFill>
                    <a:srgbClr val="003399"/>
                  </a:solidFill>
                  <a:latin typeface="Calibri" pitchFamily="34" charset="0"/>
                  <a:cs typeface="Times New Roman" pitchFamily="18" charset="0"/>
                  <a:sym typeface="Symbol" pitchFamily="18" charset="2"/>
                </a:rPr>
                <a:t>~ 1%</a:t>
              </a:r>
              <a:endParaRPr lang="ko-KR" altLang="en-US" sz="2000" dirty="0"/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5004048" y="188640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en-US" altLang="ko-KR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sym typeface="Symbol" pitchFamily="18" charset="2"/>
              </a:rPr>
              <a:t>6-gap RPC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eff_cluster_co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8746" y="2852936"/>
            <a:ext cx="4013044" cy="3456384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1520" y="276324"/>
            <a:ext cx="864399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000" b="1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Large shift in HV for 6-gap RPC (RPC2010)</a:t>
            </a:r>
          </a:p>
          <a:p>
            <a:pPr eaLnBrk="0" latinLnBrk="0" hangingPunct="0"/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  <a:p>
            <a:pPr eaLnBrk="0" latinLnBrk="0" hangingPunct="0">
              <a:lnSpc>
                <a:spcPct val="110000"/>
              </a:lnSpc>
            </a:pP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</a:rPr>
              <a:t>-  Shifts in HV ~ 1.5 kV at 2.02 kHz/cm</a:t>
            </a:r>
            <a:r>
              <a:rPr lang="en-US" altLang="ko-KR" sz="1600" b="1" kern="0" baseline="30000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</a:rPr>
              <a:t>2</a:t>
            </a: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eaLnBrk="0" latinLnBrk="0" hangingPunct="0">
              <a:lnSpc>
                <a:spcPct val="110000"/>
              </a:lnSpc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</a:rPr>
              <a:t>-  Caused by increase in resistivity of HPL </a:t>
            </a:r>
          </a:p>
          <a:p>
            <a:pPr eaLnBrk="0" latinLnBrk="0" hangingPunct="0">
              <a:lnSpc>
                <a:spcPct val="110000"/>
              </a:lnSpc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    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ρ</a:t>
            </a:r>
            <a:r>
              <a:rPr lang="en-US" altLang="ko-KR" sz="1600" b="1" baseline="-25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20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= (7.0 ± 3.5)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ⅹ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Ω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cm (at H = 75%), measured right after the production </a:t>
            </a:r>
          </a:p>
          <a:p>
            <a:pPr eaLnBrk="0" latinLnBrk="0" hangingPunct="0">
              <a:lnSpc>
                <a:spcPct val="110000"/>
              </a:lnSpc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    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ρ</a:t>
            </a:r>
            <a:r>
              <a:rPr lang="en-US" altLang="ko-KR" sz="1600" b="1" baseline="-25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20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= (3.0 ± 0.8)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sym typeface="Symbol" pitchFamily="18" charset="2"/>
              </a:rPr>
              <a:t>ⅹ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11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Ω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</a:rPr>
              <a:t>cm (at H = 47%), measured 4 months later</a:t>
            </a:r>
          </a:p>
          <a:p>
            <a:pPr eaLnBrk="0" latinLnBrk="0" hangingPunct="0">
              <a:lnSpc>
                <a:spcPct val="110000"/>
              </a:lnSpc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</a:rPr>
              <a:t>-  Resistivity of the HPL should be ≤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baseline="30000" dirty="0" smtClean="0">
                <a:solidFill>
                  <a:srgbClr val="006600"/>
                </a:solidFill>
                <a:latin typeface="Georgia" pitchFamily="18" charset="0"/>
                <a:ea typeface=""/>
                <a:sym typeface="Symbol" pitchFamily="18" charset="2"/>
              </a:rPr>
              <a:t>11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el-GR" altLang="ko-KR" sz="1600" b="1" dirty="0" smtClean="0">
                <a:solidFill>
                  <a:srgbClr val="006600"/>
                </a:solidFill>
                <a:latin typeface="Georgia" pitchFamily="18" charset="0"/>
              </a:rPr>
              <a:t>Ω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</a:rPr>
              <a:t>cm after fully polymerized.      </a:t>
            </a:r>
            <a:r>
              <a:rPr lang="en-US" altLang="ko-KR" sz="1600" b="1" dirty="0" smtClean="0">
                <a:solidFill>
                  <a:srgbClr val="006600"/>
                </a:solidFill>
                <a:latin typeface="Georgia" pitchFamily="18" charset="0"/>
                <a:cs typeface="Times New Roman" pitchFamily="18" charset="0"/>
              </a:rPr>
              <a:t>    </a:t>
            </a:r>
            <a:endParaRPr lang="ko-KR" altLang="en-US" sz="1600" b="1" dirty="0" smtClean="0">
              <a:solidFill>
                <a:srgbClr val="006600"/>
              </a:solidFill>
              <a:latin typeface="Georgia" pitchFamily="18" charset="0"/>
              <a:cs typeface="Times New Roman" pitchFamily="18" charset="0"/>
            </a:endParaRPr>
          </a:p>
        </p:txBody>
      </p:sp>
      <p:grpSp>
        <p:nvGrpSpPr>
          <p:cNvPr id="2" name="그룹 6"/>
          <p:cNvGrpSpPr/>
          <p:nvPr/>
        </p:nvGrpSpPr>
        <p:grpSpPr>
          <a:xfrm>
            <a:off x="467544" y="2852936"/>
            <a:ext cx="3816424" cy="3388970"/>
            <a:chOff x="71406" y="2894130"/>
            <a:chExt cx="4500594" cy="382101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06" y="2894130"/>
              <a:ext cx="4500594" cy="382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1857356" y="4857760"/>
              <a:ext cx="928694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Mean charges</a:t>
              </a:r>
              <a:endParaRPr lang="ko-KR" alt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971600" y="2492896"/>
            <a:ext cx="2643206" cy="286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Efficiencies &amp; mean charges</a:t>
            </a:r>
            <a:endParaRPr lang="ko-KR" altLang="en-US" sz="16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64088" y="2492896"/>
            <a:ext cx="264320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Efficiencies &amp; cluster sizes</a:t>
            </a:r>
            <a:endParaRPr lang="ko-KR" altLang="en-US" sz="16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21ABC3-49F5-48A5-BA92-DFB4EF6CEE94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/>
          <p:cNvGrpSpPr/>
          <p:nvPr/>
        </p:nvGrpSpPr>
        <p:grpSpPr>
          <a:xfrm>
            <a:off x="0" y="0"/>
            <a:ext cx="9144000" cy="6643710"/>
            <a:chOff x="0" y="0"/>
            <a:chExt cx="9144000" cy="6858000"/>
          </a:xfrm>
        </p:grpSpPr>
        <p:pic>
          <p:nvPicPr>
            <p:cNvPr id="6" name="그림 5" descr="tmp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오른쪽 화살표 6"/>
            <p:cNvSpPr/>
            <p:nvPr/>
          </p:nvSpPr>
          <p:spPr>
            <a:xfrm>
              <a:off x="2071670" y="3071810"/>
              <a:ext cx="285752" cy="1428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844" y="500042"/>
              <a:ext cx="4429156" cy="289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Calibri" pitchFamily="34" charset="0"/>
                </a:rPr>
                <a:t>-  Resistivity measured at relatively high humidity </a:t>
              </a:r>
            </a:p>
            <a:p>
              <a:r>
                <a:rPr lang="en-US" altLang="ko-KR" sz="1600" b="1" dirty="0">
                  <a:latin typeface="Calibri" pitchFamily="34" charset="0"/>
                </a:rPr>
                <a:t> </a:t>
              </a:r>
              <a:r>
                <a:rPr lang="en-US" altLang="ko-KR" sz="1600" b="1" dirty="0" smtClean="0">
                  <a:latin typeface="Calibri" pitchFamily="34" charset="0"/>
                </a:rPr>
                <a:t>  </a:t>
              </a:r>
              <a:r>
                <a:rPr lang="en-US" altLang="ko-KR" sz="1600" b="1" dirty="0">
                  <a:latin typeface="Calibri" pitchFamily="34" charset="0"/>
                </a:rPr>
                <a:t> </a:t>
              </a:r>
              <a:r>
                <a:rPr lang="en-US" altLang="ko-KR" sz="1600" b="1" dirty="0" smtClean="0">
                  <a:latin typeface="Calibri" pitchFamily="34" charset="0"/>
                </a:rPr>
                <a:t>H = 65 ~ 90 % during summer.  </a:t>
              </a:r>
            </a:p>
            <a:p>
              <a:endParaRPr lang="en-US" altLang="ko-KR" sz="1600" b="1" dirty="0">
                <a:latin typeface="Calibri" pitchFamily="34" charset="0"/>
              </a:endParaRPr>
            </a:p>
            <a:p>
              <a:pPr>
                <a:buFontTx/>
                <a:buChar char="-"/>
              </a:pPr>
              <a:r>
                <a:rPr lang="en-US" altLang="ko-KR" sz="1600" b="1" dirty="0" smtClean="0">
                  <a:latin typeface="Calibri" pitchFamily="34" charset="0"/>
                </a:rPr>
                <a:t> Mean humidity ~ 75 % </a:t>
              </a:r>
            </a:p>
            <a:p>
              <a:r>
                <a:rPr lang="en-US" altLang="ko-KR" sz="1600" b="1" dirty="0" smtClean="0">
                  <a:latin typeface="Calibri" pitchFamily="34" charset="0"/>
                </a:rPr>
                <a:t> Batch 1 : </a:t>
              </a:r>
              <a:r>
                <a:rPr lang="el-GR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ρ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 = 3.9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ⅹ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baseline="30000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dirty="0" smtClean="0">
                  <a:latin typeface="Calibri" pitchFamily="34" charset="0"/>
                </a:rPr>
                <a:t> </a:t>
              </a:r>
              <a:r>
                <a:rPr lang="el-GR" altLang="ko-KR" sz="1600" b="1" dirty="0" smtClean="0">
                  <a:latin typeface="Calibri" pitchFamily="34" charset="0"/>
                </a:rPr>
                <a:t>Ω</a:t>
              </a:r>
              <a:r>
                <a:rPr lang="en-US" altLang="ko-KR" sz="1600" b="1" dirty="0" smtClean="0">
                  <a:latin typeface="Calibri" pitchFamily="34" charset="0"/>
                </a:rPr>
                <a:t>cm (</a:t>
              </a:r>
              <a:r>
                <a:rPr lang="el-GR" altLang="ko-KR" sz="1600" b="1" dirty="0" smtClean="0">
                  <a:latin typeface="Calibri" pitchFamily="34" charset="0"/>
                </a:rPr>
                <a:t>σ</a:t>
              </a:r>
              <a:r>
                <a:rPr lang="en-US" altLang="ko-KR" sz="1600" b="1" dirty="0" smtClean="0">
                  <a:latin typeface="Calibri" pitchFamily="34" charset="0"/>
                </a:rPr>
                <a:t> = 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1.8ⅹ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baseline="30000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dirty="0" smtClean="0">
                  <a:latin typeface="Calibri" pitchFamily="34" charset="0"/>
                </a:rPr>
                <a:t> </a:t>
              </a:r>
              <a:r>
                <a:rPr lang="el-GR" altLang="ko-KR" sz="1600" b="1" dirty="0" smtClean="0">
                  <a:latin typeface="Calibri" pitchFamily="34" charset="0"/>
                </a:rPr>
                <a:t>Ω</a:t>
              </a:r>
              <a:r>
                <a:rPr lang="en-US" altLang="ko-KR" sz="1600" b="1" dirty="0" smtClean="0">
                  <a:latin typeface="Calibri" pitchFamily="34" charset="0"/>
                </a:rPr>
                <a:t>cm) </a:t>
              </a:r>
              <a:br>
                <a:rPr lang="en-US" altLang="ko-KR" sz="1600" b="1" dirty="0" smtClean="0">
                  <a:latin typeface="Calibri" pitchFamily="34" charset="0"/>
                </a:rPr>
              </a:br>
              <a:r>
                <a:rPr lang="en-US" altLang="ko-KR" sz="1600" b="1" dirty="0" smtClean="0">
                  <a:latin typeface="Calibri" pitchFamily="34" charset="0"/>
                </a:rPr>
                <a:t> Batch 2 : </a:t>
              </a:r>
              <a:r>
                <a:rPr lang="el-GR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ρ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 = 5.1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ⅹ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baseline="30000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9</a:t>
              </a:r>
              <a:r>
                <a:rPr lang="en-US" altLang="ko-KR" sz="1600" b="1" dirty="0" smtClean="0">
                  <a:latin typeface="Calibri" pitchFamily="34" charset="0"/>
                </a:rPr>
                <a:t> </a:t>
              </a:r>
              <a:r>
                <a:rPr lang="el-GR" altLang="ko-KR" sz="1600" b="1" dirty="0" smtClean="0">
                  <a:latin typeface="Calibri" pitchFamily="34" charset="0"/>
                </a:rPr>
                <a:t>Ω</a:t>
              </a:r>
              <a:r>
                <a:rPr lang="en-US" altLang="ko-KR" sz="1600" b="1" dirty="0" smtClean="0">
                  <a:latin typeface="Calibri" pitchFamily="34" charset="0"/>
                </a:rPr>
                <a:t>cm (</a:t>
              </a:r>
              <a:r>
                <a:rPr lang="el-GR" altLang="ko-KR" sz="1600" b="1" dirty="0" smtClean="0">
                  <a:latin typeface="Calibri" pitchFamily="34" charset="0"/>
                </a:rPr>
                <a:t>σ</a:t>
              </a:r>
              <a:r>
                <a:rPr lang="en-US" altLang="ko-KR" sz="1600" b="1" dirty="0" smtClean="0">
                  <a:latin typeface="Calibri" pitchFamily="34" charset="0"/>
                </a:rPr>
                <a:t> = 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4.4ⅹ</a:t>
              </a:r>
              <a:r>
                <a:rPr lang="en-US" altLang="ko-KR" sz="1600" b="1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baseline="30000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9</a:t>
              </a:r>
              <a:r>
                <a:rPr lang="en-US" altLang="ko-KR" sz="1600" b="1" dirty="0" smtClean="0">
                  <a:latin typeface="Calibri" pitchFamily="34" charset="0"/>
                </a:rPr>
                <a:t> </a:t>
              </a:r>
              <a:r>
                <a:rPr lang="el-GR" altLang="ko-KR" sz="1600" b="1" dirty="0" smtClean="0">
                  <a:latin typeface="Calibri" pitchFamily="34" charset="0"/>
                </a:rPr>
                <a:t>Ω</a:t>
              </a:r>
              <a:r>
                <a:rPr lang="en-US" altLang="ko-KR" sz="1600" b="1" dirty="0" smtClean="0">
                  <a:latin typeface="Calibri" pitchFamily="34" charset="0"/>
                </a:rPr>
                <a:t>cm) </a:t>
              </a:r>
              <a:br>
                <a:rPr lang="en-US" altLang="ko-KR" sz="1600" b="1" dirty="0" smtClean="0">
                  <a:latin typeface="Calibri" pitchFamily="34" charset="0"/>
                </a:rPr>
              </a:br>
              <a:r>
                <a:rPr lang="en-US" altLang="ko-KR" sz="1600" b="1" dirty="0" smtClean="0">
                  <a:latin typeface="Calibri" pitchFamily="34" charset="0"/>
                </a:rPr>
                <a:t> </a:t>
              </a:r>
              <a:r>
                <a:rPr lang="en-US" altLang="ko-KR" sz="1600" b="1" u="sng" dirty="0" smtClean="0">
                  <a:solidFill>
                    <a:srgbClr val="C00000"/>
                  </a:solidFill>
                  <a:latin typeface="Calibri" pitchFamily="34" charset="0"/>
                </a:rPr>
                <a:t>Batch 3</a:t>
              </a:r>
              <a:r>
                <a:rPr lang="en-US" altLang="ko-KR" sz="1600" b="1" u="sng" dirty="0" smtClean="0">
                  <a:latin typeface="Calibri" pitchFamily="34" charset="0"/>
                </a:rPr>
                <a:t> : </a:t>
              </a:r>
              <a:r>
                <a:rPr lang="el-GR" altLang="ko-KR" sz="1600" b="1" u="sng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ρ</a:t>
              </a:r>
              <a:r>
                <a:rPr lang="en-US" altLang="ko-KR" sz="1600" b="1" u="sng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 = 6.9</a:t>
              </a:r>
              <a:r>
                <a:rPr lang="en-US" altLang="ko-KR" sz="1600" b="1" u="sng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ⅹ</a:t>
              </a:r>
              <a:r>
                <a:rPr lang="en-US" altLang="ko-KR" sz="1600" b="1" u="sng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u="sng" baseline="30000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u="sng" dirty="0" smtClean="0">
                  <a:latin typeface="Calibri" pitchFamily="34" charset="0"/>
                </a:rPr>
                <a:t> </a:t>
              </a:r>
              <a:r>
                <a:rPr lang="el-GR" altLang="ko-KR" sz="1600" b="1" u="sng" dirty="0" smtClean="0">
                  <a:latin typeface="Calibri" pitchFamily="34" charset="0"/>
                </a:rPr>
                <a:t>Ω</a:t>
              </a:r>
              <a:r>
                <a:rPr lang="en-US" altLang="ko-KR" sz="1600" b="1" u="sng" dirty="0" smtClean="0">
                  <a:latin typeface="Calibri" pitchFamily="34" charset="0"/>
                </a:rPr>
                <a:t>cm (</a:t>
              </a:r>
              <a:r>
                <a:rPr lang="el-GR" altLang="ko-KR" sz="1600" b="1" u="sng" dirty="0" smtClean="0">
                  <a:latin typeface="Calibri" pitchFamily="34" charset="0"/>
                </a:rPr>
                <a:t>σ</a:t>
              </a:r>
              <a:r>
                <a:rPr lang="en-US" altLang="ko-KR" sz="1600" b="1" u="sng" dirty="0" smtClean="0">
                  <a:latin typeface="Calibri" pitchFamily="34" charset="0"/>
                </a:rPr>
                <a:t> = </a:t>
              </a:r>
              <a:r>
                <a:rPr lang="en-US" altLang="ko-KR" sz="1600" b="1" u="sng" dirty="0" smtClean="0">
                  <a:solidFill>
                    <a:srgbClr val="003399"/>
                  </a:solidFill>
                  <a:latin typeface="Calibri" pitchFamily="34" charset="0"/>
                  <a:sym typeface="Symbol" pitchFamily="18" charset="2"/>
                </a:rPr>
                <a:t>3.5ⅹ</a:t>
              </a:r>
              <a:r>
                <a:rPr lang="en-US" altLang="ko-KR" sz="1600" b="1" u="sng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u="sng" baseline="30000" dirty="0" smtClean="0">
                  <a:solidFill>
                    <a:srgbClr val="003399"/>
                  </a:solidFill>
                  <a:latin typeface="Calibri" pitchFamily="34" charset="0"/>
                  <a:ea typeface=""/>
                  <a:sym typeface="Symbol" pitchFamily="18" charset="2"/>
                </a:rPr>
                <a:t>10</a:t>
              </a:r>
              <a:r>
                <a:rPr lang="en-US" altLang="ko-KR" sz="1600" b="1" u="sng" dirty="0" smtClean="0">
                  <a:latin typeface="Calibri" pitchFamily="34" charset="0"/>
                </a:rPr>
                <a:t> </a:t>
              </a:r>
              <a:r>
                <a:rPr lang="el-GR" altLang="ko-KR" sz="1600" b="1" u="sng" dirty="0" smtClean="0">
                  <a:latin typeface="Calibri" pitchFamily="34" charset="0"/>
                </a:rPr>
                <a:t>Ω</a:t>
              </a:r>
              <a:r>
                <a:rPr lang="en-US" altLang="ko-KR" sz="1600" b="1" u="sng" dirty="0" smtClean="0">
                  <a:latin typeface="Calibri" pitchFamily="34" charset="0"/>
                </a:rPr>
                <a:t> cm)       </a:t>
              </a:r>
              <a:endParaRPr lang="ko-KR" altLang="en-US" sz="1600" u="sng" dirty="0" smtClean="0"/>
            </a:p>
            <a:p>
              <a:endParaRPr lang="en-US" altLang="ko-KR" sz="1600" b="1" dirty="0">
                <a:latin typeface="Calibri" pitchFamily="34" charset="0"/>
              </a:endParaRPr>
            </a:p>
            <a:p>
              <a:r>
                <a:rPr lang="en-US" altLang="ko-KR" sz="1600" b="1" dirty="0" smtClean="0">
                  <a:latin typeface="Calibri" pitchFamily="34" charset="0"/>
                </a:rPr>
                <a:t>-  At T=20</a:t>
              </a:r>
              <a:r>
                <a:rPr lang="en-US" altLang="ko-KR" sz="1600" b="1" baseline="30000" dirty="0" smtClean="0">
                  <a:latin typeface="Calibri" pitchFamily="34" charset="0"/>
                </a:rPr>
                <a:t>o</a:t>
              </a:r>
              <a:r>
                <a:rPr lang="en-US" altLang="ko-KR" sz="1600" b="1" dirty="0" smtClean="0">
                  <a:latin typeface="Calibri" pitchFamily="34" charset="0"/>
                </a:rPr>
                <a:t>C and at H=50 % </a:t>
              </a:r>
            </a:p>
            <a:p>
              <a:r>
                <a:rPr lang="en-US" altLang="ko-KR" sz="1600" b="1" dirty="0" smtClean="0">
                  <a:latin typeface="Calibri" pitchFamily="34" charset="0"/>
                </a:rPr>
                <a:t>   The expected value for the 1-mm thick HPL </a:t>
              </a:r>
            </a:p>
            <a:p>
              <a:r>
                <a:rPr lang="en-US" altLang="ko-KR" sz="1600" b="1" dirty="0">
                  <a:latin typeface="Calibri" pitchFamily="34" charset="0"/>
                </a:rPr>
                <a:t> </a:t>
              </a:r>
              <a:r>
                <a:rPr lang="en-US" altLang="ko-KR" sz="1600" b="1" dirty="0" smtClean="0">
                  <a:latin typeface="Calibri" pitchFamily="34" charset="0"/>
                </a:rPr>
                <a:t>     ~ 1.0 x 10</a:t>
              </a:r>
              <a:r>
                <a:rPr lang="en-US" altLang="ko-KR" sz="1600" b="1" baseline="30000" dirty="0" smtClean="0">
                  <a:latin typeface="Calibri" pitchFamily="34" charset="0"/>
                </a:rPr>
                <a:t>11</a:t>
              </a:r>
              <a:r>
                <a:rPr lang="en-US" altLang="ko-KR" sz="1600" b="1" dirty="0" smtClean="0">
                  <a:latin typeface="Calibri" pitchFamily="34" charset="0"/>
                </a:rPr>
                <a:t> </a:t>
              </a:r>
              <a:r>
                <a:rPr lang="el-GR" altLang="ko-KR" sz="1600" b="1" dirty="0" smtClean="0">
                  <a:latin typeface="Calibri" pitchFamily="34" charset="0"/>
                </a:rPr>
                <a:t>Ω</a:t>
              </a:r>
              <a:r>
                <a:rPr lang="en-US" altLang="ko-KR" sz="1600" b="1" dirty="0" smtClean="0">
                  <a:latin typeface="Calibri" pitchFamily="34" charset="0"/>
                </a:rPr>
                <a:t>cm             </a:t>
              </a:r>
              <a:r>
                <a:rPr lang="en-US" altLang="ko-KR" sz="1600" b="1" dirty="0" smtClean="0">
                  <a:solidFill>
                    <a:srgbClr val="C00000"/>
                  </a:solidFill>
                  <a:latin typeface="Calibri" pitchFamily="34" charset="0"/>
                </a:rPr>
                <a:t>selected  </a:t>
              </a:r>
              <a:endParaRPr lang="ko-KR" altLang="en-US" sz="16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11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13A1-6447-469F-9776-9486FB32E3FF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AC736C1-228A-46E0-8948-D5F8A292EBED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107504" y="620688"/>
            <a:ext cx="68065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4256" tIns="72128" rIns="144256" bIns="72128" anchor="ctr"/>
          <a:lstStyle/>
          <a:p>
            <a:pPr marL="457200" indent="-457200" defTabSz="1443038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15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R&amp;D aiming to develop </a:t>
            </a: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  <a:ea typeface=""/>
                <a:sym typeface="Symbol" pitchFamily="18" charset="2"/>
              </a:rPr>
              <a:t>multi-gap panel-type HPL trigger</a:t>
            </a:r>
            <a:r>
              <a:rPr lang="ko-KR" altLang="en-US" sz="1500" b="1" dirty="0" smtClean="0">
                <a:solidFill>
                  <a:srgbClr val="C00000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n-US" altLang="ko-KR" sz="15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RPCs</a:t>
            </a:r>
            <a:endParaRPr lang="en-US" altLang="ko-KR" sz="1500" b="1" dirty="0">
              <a:solidFill>
                <a:srgbClr val="0070C0"/>
              </a:solidFill>
              <a:latin typeface="Georgia" pitchFamily="18" charset="0"/>
            </a:endParaRPr>
          </a:p>
          <a:p>
            <a:pPr defTabSz="1443038">
              <a:lnSpc>
                <a:spcPct val="120000"/>
              </a:lnSpc>
            </a:pPr>
            <a:r>
              <a:rPr lang="en-US" altLang="ko-KR" sz="1500" b="1" dirty="0" smtClean="0">
                <a:solidFill>
                  <a:srgbClr val="0070C0"/>
                </a:solidFill>
                <a:latin typeface="Georgia" pitchFamily="18" charset="0"/>
              </a:rPr>
              <a:t>          working with high background rates (a few kHz cm</a:t>
            </a:r>
            <a:r>
              <a:rPr lang="en-US" altLang="ko-KR" sz="1500" b="1" baseline="30000" dirty="0" smtClean="0">
                <a:solidFill>
                  <a:srgbClr val="0070C0"/>
                </a:solidFill>
                <a:latin typeface="Georgia" pitchFamily="18" charset="0"/>
              </a:rPr>
              <a:t>-2</a:t>
            </a:r>
            <a:r>
              <a:rPr lang="en-US" altLang="ko-KR" sz="1500" b="1" dirty="0" smtClean="0">
                <a:solidFill>
                  <a:srgbClr val="0070C0"/>
                </a:solidFill>
                <a:latin typeface="Georgia" pitchFamily="18" charset="0"/>
              </a:rPr>
              <a:t>) </a:t>
            </a:r>
          </a:p>
          <a:p>
            <a:pPr defTabSz="1443038">
              <a:lnSpc>
                <a:spcPct val="120000"/>
              </a:lnSpc>
            </a:pPr>
            <a:r>
              <a:rPr lang="en-US" altLang="ko-KR" sz="1500" b="1" dirty="0" smtClean="0">
                <a:solidFill>
                  <a:srgbClr val="C00000"/>
                </a:solidFill>
                <a:latin typeface="Georgia" pitchFamily="18" charset="0"/>
              </a:rPr>
              <a:t>Double-gap 2-mm thick</a:t>
            </a:r>
            <a:r>
              <a:rPr lang="en-US" altLang="ko-KR" sz="1500" b="1" dirty="0" smtClean="0">
                <a:solidFill>
                  <a:srgbClr val="006600"/>
                </a:solidFill>
                <a:latin typeface="Georgia" pitchFamily="18" charset="0"/>
              </a:rPr>
              <a:t> RPCs for the current CMS </a:t>
            </a:r>
            <a:r>
              <a:rPr lang="en-US" altLang="ko-KR" sz="1500" b="1" dirty="0" err="1" smtClean="0">
                <a:solidFill>
                  <a:srgbClr val="006600"/>
                </a:solidFill>
                <a:latin typeface="Georgia" pitchFamily="18" charset="0"/>
              </a:rPr>
              <a:t>muon</a:t>
            </a:r>
            <a:r>
              <a:rPr lang="en-US" altLang="ko-KR" sz="1500" b="1" dirty="0" smtClean="0">
                <a:solidFill>
                  <a:srgbClr val="006600"/>
                </a:solidFill>
                <a:latin typeface="Georgia" pitchFamily="18" charset="0"/>
              </a:rPr>
              <a:t> system</a:t>
            </a:r>
          </a:p>
          <a:p>
            <a:pPr defTabSz="1443038">
              <a:lnSpc>
                <a:spcPct val="120000"/>
              </a:lnSpc>
            </a:pPr>
            <a:r>
              <a:rPr lang="en-US" altLang="ko-KR" sz="1500" b="1" dirty="0" smtClean="0">
                <a:solidFill>
                  <a:srgbClr val="006600"/>
                </a:solidFill>
                <a:latin typeface="Georgia" pitchFamily="18" charset="0"/>
              </a:rPr>
              <a:t>Forward RPCs defined in TDR (LHCC 97-32)</a:t>
            </a:r>
            <a:r>
              <a:rPr lang="en-US" altLang="ko-KR" sz="1500" b="1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en-US" altLang="ko-KR" sz="1500" b="1" dirty="0" smtClean="0">
                <a:solidFill>
                  <a:srgbClr val="006600"/>
                </a:solidFill>
                <a:latin typeface="Georgia" pitchFamily="18" charset="0"/>
              </a:rPr>
              <a:t>composed of </a:t>
            </a:r>
          </a:p>
          <a:p>
            <a:pPr defTabSz="1443038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</a:rPr>
              <a:t>  - 2 </a:t>
            </a:r>
            <a:r>
              <a:rPr lang="en-US" altLang="ko-KR" sz="1400" b="1" dirty="0">
                <a:solidFill>
                  <a:srgbClr val="003399"/>
                </a:solidFill>
                <a:latin typeface="Georgia" pitchFamily="18" charset="0"/>
              </a:rPr>
              <a:t>wings (RE+, RE-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</a:rPr>
              <a:t>), 4 </a:t>
            </a:r>
            <a:r>
              <a:rPr lang="en-US" altLang="ko-KR" sz="1400" b="1" dirty="0">
                <a:solidFill>
                  <a:srgbClr val="003399"/>
                </a:solidFill>
                <a:latin typeface="Georgia" pitchFamily="18" charset="0"/>
              </a:rPr>
              <a:t>stations (RE1, RE2, RE3, </a:t>
            </a:r>
            <a:r>
              <a:rPr lang="en-US" altLang="ko-KR" sz="1400" b="1" dirty="0">
                <a:solidFill>
                  <a:srgbClr val="00B0F0"/>
                </a:solidFill>
                <a:latin typeface="Georgia" pitchFamily="18" charset="0"/>
              </a:rPr>
              <a:t>RE4</a:t>
            </a:r>
            <a:r>
              <a:rPr lang="en-US" altLang="ko-KR" sz="1400" b="1" dirty="0">
                <a:solidFill>
                  <a:srgbClr val="003399"/>
                </a:solidFill>
                <a:latin typeface="Georgia" pitchFamily="18" charset="0"/>
              </a:rPr>
              <a:t>)</a:t>
            </a:r>
          </a:p>
          <a:p>
            <a:pPr defTabSz="1443038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</a:rPr>
              <a:t>  - </a:t>
            </a:r>
            <a:r>
              <a:rPr lang="en-US" altLang="ko-KR" sz="1400" b="1" dirty="0" err="1" smtClean="0">
                <a:solidFill>
                  <a:srgbClr val="003399"/>
                </a:solidFill>
                <a:latin typeface="Georgia" pitchFamily="18" charset="0"/>
              </a:rPr>
              <a:t>Pseudorapidity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</a:rPr>
              <a:t> covering : </a:t>
            </a:r>
            <a:r>
              <a:rPr lang="en-US" altLang="ko-KR" sz="1400" b="1" dirty="0">
                <a:solidFill>
                  <a:srgbClr val="003399"/>
                </a:solidFill>
                <a:latin typeface="Georgia" pitchFamily="18" charset="0"/>
              </a:rPr>
              <a:t>0.9 &lt; 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</a:rPr>
              <a:t>|</a:t>
            </a:r>
            <a:r>
              <a:rPr lang="en-US" altLang="ko-KR" sz="1400" b="1" i="1" dirty="0" smtClean="0">
                <a:solidFill>
                  <a:srgbClr val="003399"/>
                </a:solidFill>
                <a:latin typeface="Georgia" pitchFamily="18" charset="0"/>
              </a:rPr>
              <a:t>η</a:t>
            </a:r>
            <a:r>
              <a:rPr lang="en-US" altLang="ko-KR" sz="1400" b="1" dirty="0" smtClean="0">
                <a:solidFill>
                  <a:srgbClr val="003399"/>
                </a:solidFill>
                <a:latin typeface="Georgia" pitchFamily="18" charset="0"/>
              </a:rPr>
              <a:t>| &lt;2.1 </a:t>
            </a:r>
            <a:r>
              <a:rPr lang="en-US" altLang="ko-KR" sz="1400" b="1" dirty="0" smtClean="0">
                <a:solidFill>
                  <a:srgbClr val="00B0F0"/>
                </a:solidFill>
                <a:latin typeface="Georgia" pitchFamily="18" charset="0"/>
              </a:rPr>
              <a:t>(currently </a:t>
            </a:r>
            <a:r>
              <a:rPr lang="en-US" altLang="ko-KR" sz="1400" b="1" dirty="0" err="1" smtClean="0">
                <a:solidFill>
                  <a:srgbClr val="00B0F0"/>
                </a:solidFill>
                <a:latin typeface="Georgia" pitchFamily="18" charset="0"/>
              </a:rPr>
              <a:t>upto</a:t>
            </a:r>
            <a:r>
              <a:rPr lang="en-US" altLang="ko-KR" sz="1400" b="1" dirty="0" smtClean="0">
                <a:solidFill>
                  <a:srgbClr val="00B0F0"/>
                </a:solidFill>
                <a:latin typeface="Georgia" pitchFamily="18" charset="0"/>
              </a:rPr>
              <a:t> 1.6)</a:t>
            </a:r>
            <a:endParaRPr lang="en-US" altLang="ko-KR" sz="1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85639"/>
            <a:ext cx="6192688" cy="46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그림 76" descr="t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90224"/>
            <a:ext cx="1981590" cy="5282992"/>
          </a:xfrm>
          <a:prstGeom prst="rect">
            <a:avLst/>
          </a:prstGeom>
        </p:spPr>
      </p:pic>
      <p:sp>
        <p:nvSpPr>
          <p:cNvPr id="79" name="직사각형 78"/>
          <p:cNvSpPr/>
          <p:nvPr/>
        </p:nvSpPr>
        <p:spPr>
          <a:xfrm>
            <a:off x="7236296" y="116632"/>
            <a:ext cx="1478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Georgia" pitchFamily="18" charset="0"/>
              </a:rPr>
              <a:t>RE1/1 RPCs 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  <a:latin typeface="Georgia" pitchFamily="18" charset="0"/>
              </a:rPr>
              <a:t>at CMS nose</a:t>
            </a:r>
            <a:endParaRPr lang="ko-KR" altLang="en-US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07504" y="71048"/>
            <a:ext cx="2044149" cy="405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</a:rPr>
              <a:t>1.  Motivation </a:t>
            </a:r>
            <a:endParaRPr lang="en-US" altLang="ko-KR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"/>
            </a:endParaRPr>
          </a:p>
        </p:txBody>
      </p:sp>
      <p:sp>
        <p:nvSpPr>
          <p:cNvPr id="97" name="날짜 개체 틀 96"/>
          <p:cNvSpPr>
            <a:spLocks noGrp="1"/>
          </p:cNvSpPr>
          <p:nvPr>
            <p:ph type="dt" sz="half" idx="10"/>
          </p:nvPr>
        </p:nvSpPr>
        <p:spPr>
          <a:xfrm>
            <a:off x="457200" y="6417528"/>
            <a:ext cx="2133600" cy="365125"/>
          </a:xfrm>
        </p:spPr>
        <p:txBody>
          <a:bodyPr/>
          <a:lstStyle/>
          <a:p>
            <a:pPr>
              <a:defRPr/>
            </a:pPr>
            <a:fld id="{017602DE-CF86-4AA8-A9AF-59C7CDD3A0CF}" type="datetime1">
              <a:rPr lang="ko-KR" altLang="en-US" smtClean="0"/>
              <a:pPr>
                <a:defRPr/>
              </a:pPr>
              <a:t>2012-02-07</a:t>
            </a:fld>
            <a:endParaRPr lang="en-US" altLang="ko-KR" dirty="0"/>
          </a:p>
        </p:txBody>
      </p:sp>
      <p:sp>
        <p:nvSpPr>
          <p:cNvPr id="40" name="바닥글 개체 틀 39"/>
          <p:cNvSpPr>
            <a:spLocks noGrp="1"/>
          </p:cNvSpPr>
          <p:nvPr>
            <p:ph type="ftr" sz="quarter" idx="11"/>
          </p:nvPr>
        </p:nvSpPr>
        <p:spPr>
          <a:xfrm>
            <a:off x="3124200" y="641752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RPC2012@INFN-Frascati, Italy</a:t>
            </a:r>
            <a:endParaRPr lang="en-US" altLang="ko-KR" dirty="0"/>
          </a:p>
        </p:txBody>
      </p:sp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574718" y="2949702"/>
            <a:ext cx="1357322" cy="3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44256" tIns="72128" rIns="144256" bIns="72128" anchor="ctr"/>
          <a:lstStyle/>
          <a:p>
            <a:pPr defTabSz="1443038"/>
            <a:r>
              <a:rPr lang="en-US" altLang="ko-KR" sz="18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Barrel RPCs</a:t>
            </a:r>
            <a:endParaRPr lang="en-US" altLang="ko-KR" sz="1800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 rot="10800000">
            <a:off x="2736395" y="4968284"/>
            <a:ext cx="3845403" cy="169336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rot="10800000" flipV="1">
            <a:off x="3538437" y="5455557"/>
            <a:ext cx="1312427" cy="6961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모서리가 둥근 직사각형 46"/>
          <p:cNvSpPr/>
          <p:nvPr/>
        </p:nvSpPr>
        <p:spPr>
          <a:xfrm>
            <a:off x="4850865" y="5246726"/>
            <a:ext cx="1087357" cy="444041"/>
          </a:xfrm>
          <a:prstGeom prst="roundRect">
            <a:avLst/>
          </a:prstGeom>
          <a:noFill/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RE1/1</a:t>
            </a:r>
            <a:endParaRPr lang="ko-KR" altLang="en-US" sz="1600" b="1" dirty="0">
              <a:solidFill>
                <a:srgbClr val="002060"/>
              </a:solidFill>
              <a:latin typeface="Georgia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940756" y="4901928"/>
            <a:ext cx="2816419" cy="1160017"/>
          </a:xfrm>
          <a:prstGeom prst="roundRect">
            <a:avLst/>
          </a:prstGeom>
          <a:noFill/>
          <a:ln w="44450">
            <a:solidFill>
              <a:srgbClr val="3399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800" b="1" dirty="0" smtClean="0">
              <a:solidFill>
                <a:srgbClr val="003399"/>
              </a:solidFill>
              <a:latin typeface="Calibri" pitchFamily="34" charset="0"/>
              <a:ea typeface="굴림" pitchFamily="50" charset="-127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en-US" altLang="ko-KR" sz="1800" b="1" dirty="0" smtClean="0">
              <a:solidFill>
                <a:srgbClr val="C00000"/>
              </a:solidFill>
              <a:latin typeface="Calibri" pitchFamily="34" charset="0"/>
              <a:ea typeface="굴림" pitchFamily="50" charset="-127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endParaRPr lang="en-US" altLang="ko-KR" sz="1800" b="1" dirty="0" smtClean="0">
              <a:solidFill>
                <a:srgbClr val="C00000"/>
              </a:solidFill>
              <a:latin typeface="Calibri" pitchFamily="34" charset="0"/>
              <a:ea typeface="굴림" pitchFamily="50" charset="-127"/>
              <a:cs typeface="Times New Roman" pitchFamily="18" charset="0"/>
            </a:endParaRPr>
          </a:p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High-</a:t>
            </a:r>
            <a:r>
              <a:rPr lang="el-GR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η</a:t>
            </a:r>
            <a:r>
              <a:rPr lang="en-US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 Forward </a:t>
            </a:r>
          </a:p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RPCs (Plan)</a:t>
            </a:r>
            <a:endParaRPr lang="ko-KR" altLang="en-US" sz="1600" b="1" dirty="0">
              <a:solidFill>
                <a:schemeClr val="tx1"/>
              </a:solidFill>
              <a:latin typeface="Georgia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505963" y="2965264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RE1/3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505963" y="4237540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RE1/2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129046" y="2965264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RE2/3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129046" y="4228371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RE2/2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1149061" y="2956094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RE3/3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149061" y="4219201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RE3/2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639221" y="2956094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RE4/3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639221" y="4228371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RE4/2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213874" y="4976769"/>
            <a:ext cx="595035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RE2/1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1149061" y="4976769"/>
            <a:ext cx="771678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RE3/1</a:t>
            </a:r>
            <a:endParaRPr lang="ko-KR" alt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14"/>
          <p:cNvSpPr>
            <a:spLocks noChangeShapeType="1"/>
          </p:cNvSpPr>
          <p:nvPr/>
        </p:nvSpPr>
        <p:spPr bwMode="auto">
          <a:xfrm>
            <a:off x="2699792" y="2731574"/>
            <a:ext cx="0" cy="1047757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2699792" y="3854172"/>
            <a:ext cx="0" cy="89807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>
            <a:off x="2339752" y="2731574"/>
            <a:ext cx="0" cy="1047757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>
            <a:off x="2339752" y="3854172"/>
            <a:ext cx="0" cy="89807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>
            <a:off x="1393056" y="2731574"/>
            <a:ext cx="0" cy="1047757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9" name="Line 14"/>
          <p:cNvSpPr>
            <a:spLocks noChangeShapeType="1"/>
          </p:cNvSpPr>
          <p:nvPr/>
        </p:nvSpPr>
        <p:spPr bwMode="auto">
          <a:xfrm>
            <a:off x="1393056" y="3854172"/>
            <a:ext cx="0" cy="89807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0" name="Line 14"/>
          <p:cNvSpPr>
            <a:spLocks noChangeShapeType="1"/>
          </p:cNvSpPr>
          <p:nvPr/>
        </p:nvSpPr>
        <p:spPr bwMode="auto">
          <a:xfrm>
            <a:off x="899592" y="2698090"/>
            <a:ext cx="0" cy="1047757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1" name="Line 14"/>
          <p:cNvSpPr>
            <a:spLocks noChangeShapeType="1"/>
          </p:cNvSpPr>
          <p:nvPr/>
        </p:nvSpPr>
        <p:spPr bwMode="auto">
          <a:xfrm>
            <a:off x="899592" y="3850218"/>
            <a:ext cx="0" cy="898078"/>
          </a:xfrm>
          <a:prstGeom prst="line">
            <a:avLst/>
          </a:prstGeom>
          <a:noFill/>
          <a:ln w="635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2" name="Line 14"/>
          <p:cNvSpPr>
            <a:spLocks noChangeShapeType="1"/>
          </p:cNvSpPr>
          <p:nvPr/>
        </p:nvSpPr>
        <p:spPr bwMode="auto">
          <a:xfrm>
            <a:off x="1393056" y="4901929"/>
            <a:ext cx="0" cy="523879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3" name="Line 14"/>
          <p:cNvSpPr>
            <a:spLocks noChangeShapeType="1"/>
          </p:cNvSpPr>
          <p:nvPr/>
        </p:nvSpPr>
        <p:spPr bwMode="auto">
          <a:xfrm>
            <a:off x="2373040" y="4901929"/>
            <a:ext cx="0" cy="673558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4" name="Line 14"/>
          <p:cNvSpPr>
            <a:spLocks noChangeShapeType="1"/>
          </p:cNvSpPr>
          <p:nvPr/>
        </p:nvSpPr>
        <p:spPr bwMode="auto">
          <a:xfrm>
            <a:off x="3570728" y="5323753"/>
            <a:ext cx="0" cy="523879"/>
          </a:xfrm>
          <a:prstGeom prst="line">
            <a:avLst/>
          </a:prstGeom>
          <a:noFill/>
          <a:ln w="635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4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179512" y="2367581"/>
            <a:ext cx="6534488" cy="2479919"/>
          </a:xfrm>
          <a:prstGeom prst="round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</a:pPr>
            <a:r>
              <a:rPr lang="en-US" altLang="ko-KR" sz="1800" b="1" dirty="0" smtClean="0">
                <a:solidFill>
                  <a:schemeClr val="tx1"/>
                </a:solidFill>
                <a:latin typeface="Calibri" pitchFamily="34" charset="0"/>
                <a:ea typeface="굴림" pitchFamily="50" charset="-127"/>
                <a:cs typeface="Times New Roman" pitchFamily="18" charset="0"/>
              </a:rPr>
              <a:t>                        </a:t>
            </a:r>
            <a:r>
              <a:rPr lang="en-US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Low-</a:t>
            </a:r>
            <a:r>
              <a:rPr lang="el-GR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η</a:t>
            </a:r>
            <a:endParaRPr lang="en-US" altLang="ko-KR" sz="1600" b="1" dirty="0" smtClean="0">
              <a:solidFill>
                <a:schemeClr val="tx1"/>
              </a:solidFill>
              <a:latin typeface="Georgia" pitchFamily="18" charset="0"/>
              <a:ea typeface="굴림" pitchFamily="50" charset="-127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                     Forward     </a:t>
            </a:r>
          </a:p>
          <a:p>
            <a:pPr>
              <a:lnSpc>
                <a:spcPct val="70000"/>
              </a:lnSpc>
            </a:pPr>
            <a:r>
              <a:rPr lang="en-US" altLang="ko-KR" sz="1600" b="1" dirty="0" smtClean="0">
                <a:solidFill>
                  <a:schemeClr val="tx1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                         RPCs</a:t>
            </a:r>
            <a:endParaRPr lang="ko-KR" altLang="en-US" sz="1600" b="1" dirty="0">
              <a:solidFill>
                <a:schemeClr val="tx1"/>
              </a:solidFill>
              <a:latin typeface="Georgia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179512" y="2531922"/>
            <a:ext cx="1152128" cy="2220327"/>
          </a:xfrm>
          <a:prstGeom prst="roundRect">
            <a:avLst/>
          </a:prstGeom>
          <a:noFill/>
          <a:ln w="44450">
            <a:solidFill>
              <a:srgbClr val="3399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4-th Station</a:t>
            </a:r>
          </a:p>
          <a:p>
            <a:pPr algn="ctr">
              <a:lnSpc>
                <a:spcPct val="70000"/>
              </a:lnSpc>
            </a:pPr>
            <a:endParaRPr lang="en-US" altLang="ko-KR" sz="1300" b="1" dirty="0" smtClean="0">
              <a:solidFill>
                <a:srgbClr val="C00000"/>
              </a:solidFill>
              <a:latin typeface="Georgia" pitchFamily="18" charset="0"/>
              <a:ea typeface="굴림" pitchFamily="50" charset="-127"/>
              <a:cs typeface="Times New Roman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en-US" altLang="ko-KR" sz="1300" b="1" dirty="0" smtClean="0">
                <a:solidFill>
                  <a:srgbClr val="C00000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(on going) </a:t>
            </a:r>
          </a:p>
        </p:txBody>
      </p:sp>
      <p:pic>
        <p:nvPicPr>
          <p:cNvPr id="39" name="Picture 2" descr="EMB00000638384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184" y="4869160"/>
            <a:ext cx="2890816" cy="1988840"/>
          </a:xfrm>
          <a:prstGeom prst="rect">
            <a:avLst/>
          </a:prstGeom>
          <a:noFill/>
        </p:spPr>
      </p:pic>
      <p:sp>
        <p:nvSpPr>
          <p:cNvPr id="43" name="모서리가 둥근 직사각형 42"/>
          <p:cNvSpPr/>
          <p:nvPr/>
        </p:nvSpPr>
        <p:spPr>
          <a:xfrm>
            <a:off x="1684443" y="5218370"/>
            <a:ext cx="1087357" cy="4440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RE2/1</a:t>
            </a:r>
            <a:endParaRPr lang="ko-KR" altLang="en-US" sz="1600" b="1" dirty="0">
              <a:solidFill>
                <a:srgbClr val="002060"/>
              </a:solidFill>
              <a:latin typeface="Georgia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48" name="모서리가 둥근 직사각형 47"/>
          <p:cNvSpPr/>
          <p:nvPr/>
        </p:nvSpPr>
        <p:spPr>
          <a:xfrm>
            <a:off x="827584" y="5218370"/>
            <a:ext cx="1087357" cy="4440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rgbClr val="002060"/>
                </a:solidFill>
                <a:latin typeface="Georgia" pitchFamily="18" charset="0"/>
                <a:ea typeface="굴림" pitchFamily="50" charset="-127"/>
                <a:cs typeface="Times New Roman" pitchFamily="18" charset="0"/>
              </a:rPr>
              <a:t>RE3/1</a:t>
            </a:r>
            <a:endParaRPr lang="ko-KR" altLang="en-US" sz="1600" b="1" dirty="0">
              <a:solidFill>
                <a:srgbClr val="002060"/>
              </a:solidFill>
              <a:latin typeface="Georgia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313" y="188640"/>
            <a:ext cx="8929687" cy="6120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</a:rPr>
              <a:t>R &amp; D of HPL multi-gap RPCs 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</a:rPr>
              <a:t>  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</a:rPr>
              <a:t>Direction </a:t>
            </a:r>
            <a:r>
              <a:rPr lang="en-US" altLang="ko-KR" sz="1600" b="1" dirty="0" smtClean="0">
                <a:solidFill>
                  <a:srgbClr val="006666"/>
                </a:solidFill>
                <a:latin typeface="Calibri"/>
                <a:ea typeface=""/>
              </a:rPr>
              <a:t>→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</a:rPr>
              <a:t>Smaller detector charges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endParaRPr lang="en-US" altLang="ko-KR" sz="1600" b="1" dirty="0" smtClean="0">
              <a:solidFill>
                <a:srgbClr val="006666"/>
              </a:solidFill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buAutoNum type="arabicPeriod"/>
              <a:defRPr/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</a:rPr>
              <a:t>To reduce aging at high rate background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buAutoNum type="arabicPeriod"/>
              <a:defRPr/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</a:rPr>
              <a:t>To enhance high </a:t>
            </a: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"/>
              </a:rPr>
              <a:t>rate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</a:rPr>
              <a:t>capability </a:t>
            </a:r>
            <a:endParaRPr lang="en-US" altLang="ko-KR" sz="1600" b="1" dirty="0">
              <a:solidFill>
                <a:srgbClr val="C00000"/>
              </a:solidFill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355371"/>
                </a:solidFill>
                <a:latin typeface="Georgia" pitchFamily="18" charset="0"/>
                <a:ea typeface=""/>
              </a:rPr>
              <a:t>Higher rate </a:t>
            </a:r>
            <a:r>
              <a:rPr lang="en-US" altLang="ko-KR" sz="1600" b="1" dirty="0" smtClean="0">
                <a:solidFill>
                  <a:srgbClr val="355371"/>
                </a:solidFill>
                <a:latin typeface="Georgia" pitchFamily="18" charset="0"/>
                <a:ea typeface=""/>
              </a:rPr>
              <a:t>capability ← </a:t>
            </a:r>
            <a:r>
              <a:rPr lang="en-US" altLang="ko-KR" sz="1600" b="1" dirty="0">
                <a:solidFill>
                  <a:srgbClr val="355371"/>
                </a:solidFill>
                <a:latin typeface="Georgia" pitchFamily="18" charset="0"/>
                <a:ea typeface=""/>
              </a:rPr>
              <a:t>lower avalanche </a:t>
            </a:r>
            <a:r>
              <a:rPr lang="en-US" altLang="ko-KR" sz="1600" b="1" dirty="0" smtClean="0">
                <a:solidFill>
                  <a:srgbClr val="355371"/>
                </a:solidFill>
                <a:latin typeface="Georgia" pitchFamily="18" charset="0"/>
                <a:ea typeface=""/>
              </a:rPr>
              <a:t>charge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- Rate capability ~ 1/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l-GR" altLang="ko-KR" sz="1600" b="1" i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ρ</a:t>
            </a:r>
            <a:endParaRPr lang="en-US" altLang="ko-KR" sz="1600" b="1" dirty="0">
              <a:solidFill>
                <a:srgbClr val="355371"/>
              </a:solidFill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-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Smaller </a:t>
            </a:r>
            <a:r>
              <a:rPr lang="en-US" altLang="ko-KR" sz="1600" b="1" i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q</a:t>
            </a:r>
            <a:r>
              <a:rPr lang="en-US" altLang="ko-KR" sz="1600" b="1" baseline="-25000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e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→ higher rate capability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  (</a:t>
            </a: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actually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related to </a:t>
            </a:r>
            <a:r>
              <a:rPr lang="en-US" altLang="ko-KR" sz="1600" b="1" i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Q</a:t>
            </a:r>
            <a:r>
              <a:rPr lang="en-US" altLang="ko-KR" sz="1600" b="1" baseline="-25000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e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)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355371"/>
                </a:solidFill>
                <a:latin typeface="Georgia" pitchFamily="18" charset="0"/>
                <a:ea typeface=""/>
              </a:rPr>
              <a:t>Typical glass multi-gap RPCs </a:t>
            </a:r>
            <a:endParaRPr lang="en-US" altLang="ko-KR" sz="1600" b="1" dirty="0">
              <a:solidFill>
                <a:srgbClr val="355371"/>
              </a:solidFill>
              <a:latin typeface="Georgia" pitchFamily="18" charset="0"/>
              <a:ea typeface="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- </a:t>
            </a:r>
            <a:r>
              <a:rPr lang="en-US" altLang="ko-KR" sz="1600" b="1" i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q</a:t>
            </a:r>
            <a:r>
              <a:rPr lang="en-US" altLang="ko-KR" sz="1600" b="1" baseline="-25000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e</a:t>
            </a:r>
            <a:r>
              <a:rPr lang="en-US" altLang="ko-KR" sz="1600" b="1" baseline="-25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&lt; 1 </a:t>
            </a:r>
            <a:r>
              <a:rPr lang="en-US" altLang="ko-KR" sz="1600" b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pC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(~ 0.5 </a:t>
            </a:r>
            <a:r>
              <a:rPr lang="en-US" altLang="ko-KR" sz="1600" b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pC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)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- </a:t>
            </a:r>
            <a:r>
              <a:rPr lang="el-GR" altLang="ko-KR" sz="1600" b="1" i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ρ </a:t>
            </a:r>
            <a:r>
              <a:rPr lang="en-US" altLang="ko-KR" sz="1600" b="1" i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=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12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~ 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13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Ω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cm for normal glass 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      = 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9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~ 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Ω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cm (ceramic &amp; low res. glass)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Then, what </a:t>
            </a: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if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multi-gap </a:t>
            </a: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RPCs with </a:t>
            </a:r>
            <a:endParaRPr lang="en-US" altLang="ko-KR" sz="1600" b="1" dirty="0" smtClean="0">
              <a:solidFill>
                <a:srgbClr val="006666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   high-pressure  laminated (HPL) plates </a:t>
            </a: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? 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- </a:t>
            </a:r>
            <a:r>
              <a:rPr lang="en-US" altLang="ko-KR" sz="1600" b="1" i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q</a:t>
            </a:r>
            <a:r>
              <a:rPr lang="en-US" altLang="ko-KR" sz="1600" b="1" baseline="-25000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e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cs typeface="Times New Roman" pitchFamily="18" charset="0"/>
                <a:sym typeface="Symbol" pitchFamily="18" charset="2"/>
              </a:rPr>
              <a:t>~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1 </a:t>
            </a:r>
            <a:r>
              <a:rPr lang="en-US" altLang="ko-KR" sz="1600" b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pC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- </a:t>
            </a:r>
            <a:r>
              <a:rPr lang="en-US" altLang="ko-KR" sz="1600" b="1" dirty="0" err="1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Phenolic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HPL  </a:t>
            </a: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→ </a:t>
            </a:r>
            <a:r>
              <a:rPr lang="el-GR" altLang="ko-KR" sz="1600" b="1" i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ρ</a:t>
            </a:r>
            <a:r>
              <a:rPr lang="en-US" altLang="ko-KR" sz="1600" b="1" i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=</a:t>
            </a:r>
            <a:r>
              <a:rPr lang="en-US" altLang="ko-KR" sz="1600" b="1" i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10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~ 10</a:t>
            </a:r>
            <a:r>
              <a:rPr lang="en-US" altLang="ko-KR" sz="1600" b="1" baseline="30000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11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r>
              <a:rPr lang="el-GR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Ω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cm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- Oiling required to reduce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noises </a:t>
            </a:r>
            <a:r>
              <a:rPr lang="en-US" altLang="ko-KR" sz="1600" b="1" dirty="0" smtClean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 </a:t>
            </a:r>
            <a:endParaRPr lang="en-US" altLang="ko-KR" sz="1600" b="1" dirty="0">
              <a:solidFill>
                <a:srgbClr val="003399"/>
              </a:solidFill>
              <a:latin typeface="Georgia" pitchFamily="18" charset="0"/>
              <a:ea typeface=""/>
              <a:sym typeface="Symbol" pitchFamily="18" charset="2"/>
            </a:endParaRPr>
          </a:p>
        </p:txBody>
      </p:sp>
      <p:pic>
        <p:nvPicPr>
          <p:cNvPr id="2052" name="Picture 3" descr="C:\Documents and Settings\ochlos\바탕 화면\독수리\fig\r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22179"/>
            <a:ext cx="3400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516091" y="1860798"/>
          <a:ext cx="3240360" cy="1298709"/>
        </p:xfrm>
        <a:graphic>
          <a:graphicData uri="http://schemas.openxmlformats.org/presentationml/2006/ole">
            <p:oleObj spid="_x0000_s1026" name="수식" r:id="rId4" imgW="2070000" imgH="914400" progId="Equation.3">
              <p:embed/>
            </p:oleObj>
          </a:graphicData>
        </a:graphic>
      </p:graphicFrame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13906"/>
            <a:ext cx="1714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8299" y="3221831"/>
            <a:ext cx="13573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날짜 개체 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024E00-7367-4797-8C9E-362DD1F774F3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500" y="404664"/>
            <a:ext cx="8572500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  <a:ea typeface=""/>
                <a:sym typeface="Symbol" pitchFamily="18" charset="2"/>
              </a:rPr>
              <a:t>4- or 6-gap RPCs in high-</a:t>
            </a:r>
            <a:r>
              <a:rPr lang="el-GR" altLang="ko-KR" sz="1600" b="1" dirty="0" smtClean="0">
                <a:solidFill>
                  <a:srgbClr val="C00000"/>
                </a:solidFill>
                <a:latin typeface="Calibri"/>
                <a:ea typeface=""/>
                <a:sym typeface="Symbol" pitchFamily="18" charset="2"/>
              </a:rPr>
              <a:t>η</a:t>
            </a:r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  <a:ea typeface=""/>
                <a:sym typeface="Symbol" pitchFamily="18" charset="2"/>
              </a:rPr>
              <a:t> region </a:t>
            </a:r>
            <a:r>
              <a:rPr lang="en-US" altLang="ko-KR" sz="1600" b="1" dirty="0">
                <a:solidFill>
                  <a:srgbClr val="C00000"/>
                </a:solidFill>
                <a:latin typeface="Georgia" pitchFamily="18" charset="0"/>
                <a:ea typeface=""/>
                <a:sym typeface="Symbol" pitchFamily="18" charset="2"/>
              </a:rPr>
              <a:t>of the </a:t>
            </a:r>
            <a:r>
              <a:rPr lang="en-US" altLang="ko-KR" sz="1600" b="1" dirty="0" smtClean="0">
                <a:solidFill>
                  <a:srgbClr val="C00000"/>
                </a:solidFill>
                <a:latin typeface="Georgia" pitchFamily="18" charset="0"/>
                <a:ea typeface=""/>
                <a:sym typeface="Symbol" pitchFamily="18" charset="2"/>
              </a:rPr>
              <a:t>CMS ?  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endParaRPr lang="en-US" altLang="ko-KR" sz="1600" b="1" dirty="0">
              <a:solidFill>
                <a:srgbClr val="C00000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6666"/>
                </a:solidFill>
                <a:latin typeface="Georgia" pitchFamily="18" charset="0"/>
                <a:ea typeface=""/>
                <a:sym typeface="Symbol" pitchFamily="18" charset="2"/>
              </a:rPr>
              <a:t>  </a:t>
            </a: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- Same gas system </a:t>
            </a:r>
            <a:r>
              <a:rPr lang="ko-KR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→</a:t>
            </a: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same gas mixture </a:t>
            </a:r>
          </a:p>
          <a:p>
            <a:pPr marL="457200" indent="-457200" defTabSz="1443038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 - Same electronics </a:t>
            </a:r>
            <a:r>
              <a:rPr lang="ko-KR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→</a:t>
            </a:r>
            <a:r>
              <a:rPr lang="en-US" altLang="ko-KR" sz="1600" b="1" dirty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 same </a:t>
            </a:r>
            <a:r>
              <a:rPr lang="en-US" altLang="ko-KR" sz="1600" b="1" dirty="0" smtClean="0">
                <a:solidFill>
                  <a:srgbClr val="003399"/>
                </a:solidFill>
                <a:latin typeface="Georgia" pitchFamily="18" charset="0"/>
                <a:ea typeface=""/>
                <a:sym typeface="Symbol" pitchFamily="18" charset="2"/>
              </a:rPr>
              <a:t>front-end-electronics (FEE) and so on </a:t>
            </a:r>
            <a:endParaRPr lang="en-US" altLang="ko-KR" sz="1600" b="1" dirty="0">
              <a:solidFill>
                <a:srgbClr val="C00000"/>
              </a:solidFill>
              <a:latin typeface="Georgia" pitchFamily="18" charset="0"/>
              <a:ea typeface=""/>
              <a:sym typeface="Symbol" pitchFamily="18" charset="2"/>
            </a:endParaRPr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19EB68-28CB-427C-AAD5-A21750EC1814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467544" y="3683184"/>
          <a:ext cx="8280920" cy="230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872208"/>
                <a:gridCol w="1944216"/>
                <a:gridCol w="1944216"/>
              </a:tblGrid>
              <a:tr h="14840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2-gap RPCs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4-gap RPCs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6-gap RPCs</a:t>
                      </a:r>
                      <a:endParaRPr lang="ko-KR" altLang="en-US" sz="1600" dirty="0"/>
                    </a:p>
                  </a:txBody>
                  <a:tcPr/>
                </a:tc>
              </a:tr>
              <a:tr h="1382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Each gap thickness</a:t>
                      </a:r>
                      <a:endParaRPr lang="ko-KR" altLang="en-US" sz="1300" b="1" dirty="0">
                        <a:solidFill>
                          <a:srgbClr val="0033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2.0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1.0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0.66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367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Total gap</a:t>
                      </a:r>
                      <a:r>
                        <a:rPr lang="en-US" altLang="ko-KR" sz="1300" b="1" baseline="0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 thickness</a:t>
                      </a:r>
                      <a:endParaRPr lang="ko-KR" altLang="en-US" sz="1300" b="1" dirty="0">
                        <a:solidFill>
                          <a:srgbClr val="0033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4.0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4.0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4.0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267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&lt;</a:t>
                      </a:r>
                      <a:r>
                        <a:rPr lang="en-US" altLang="ko-KR" sz="1300" b="1" i="1" dirty="0" err="1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q</a:t>
                      </a:r>
                      <a:r>
                        <a:rPr lang="en-US" altLang="ko-KR" sz="1300" b="1" baseline="-25000" dirty="0" err="1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e</a:t>
                      </a:r>
                      <a:r>
                        <a:rPr lang="en-US" altLang="ko-KR" sz="1300" b="1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&gt;</a:t>
                      </a:r>
                      <a:r>
                        <a:rPr lang="en-US" altLang="ko-KR" sz="1300" b="1" baseline="0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 at ~ mid of plateau</a:t>
                      </a:r>
                      <a:endParaRPr lang="ko-KR" altLang="en-US" sz="1300" b="1" dirty="0">
                        <a:solidFill>
                          <a:srgbClr val="0033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4.0 </a:t>
                      </a:r>
                      <a:r>
                        <a:rPr lang="en-US" altLang="ko-KR" sz="1300" b="1" dirty="0" err="1" smtClean="0">
                          <a:latin typeface="Georgia" pitchFamily="18" charset="0"/>
                        </a:rPr>
                        <a:t>pC</a:t>
                      </a:r>
                      <a:r>
                        <a:rPr lang="en-US" altLang="ko-KR" sz="1300" b="1" dirty="0" smtClean="0">
                          <a:latin typeface="Georgia" pitchFamily="18" charset="0"/>
                        </a:rPr>
                        <a:t> (Thr~200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300" b="1" baseline="0" dirty="0" err="1" smtClean="0">
                          <a:latin typeface="Georgia" pitchFamily="18" charset="0"/>
                        </a:rPr>
                        <a:t>fC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)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1.5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300" b="1" baseline="0" dirty="0" err="1" smtClean="0">
                          <a:latin typeface="Georgia" pitchFamily="18" charset="0"/>
                        </a:rPr>
                        <a:t>pC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300" b="1" dirty="0" smtClean="0">
                          <a:latin typeface="Georgia" pitchFamily="18" charset="0"/>
                        </a:rPr>
                        <a:t>(Thr~150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300" b="1" baseline="0" dirty="0" err="1" smtClean="0">
                          <a:latin typeface="Georgia" pitchFamily="18" charset="0"/>
                        </a:rPr>
                        <a:t>fC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)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0.9 </a:t>
                      </a:r>
                      <a:r>
                        <a:rPr lang="en-US" altLang="ko-KR" sz="1300" b="1" dirty="0" err="1" smtClean="0">
                          <a:latin typeface="Georgia" pitchFamily="18" charset="0"/>
                        </a:rPr>
                        <a:t>pC</a:t>
                      </a:r>
                      <a:r>
                        <a:rPr lang="en-US" altLang="ko-KR" sz="1300" b="1" dirty="0" smtClean="0">
                          <a:latin typeface="Georgia" pitchFamily="18" charset="0"/>
                        </a:rPr>
                        <a:t> (Thr~100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en-US" altLang="ko-KR" sz="1300" b="1" baseline="0" dirty="0" err="1" smtClean="0">
                          <a:latin typeface="Georgia" pitchFamily="18" charset="0"/>
                        </a:rPr>
                        <a:t>fC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)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2964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Type of</a:t>
                      </a:r>
                      <a:r>
                        <a:rPr lang="en-US" altLang="ko-KR" sz="1300" b="1" baseline="0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 resistive plates</a:t>
                      </a:r>
                      <a:endParaRPr lang="ko-KR" altLang="en-US" sz="1300" b="1" dirty="0">
                        <a:solidFill>
                          <a:srgbClr val="0033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Georgia" pitchFamily="18" charset="0"/>
                        </a:rPr>
                        <a:t>HPL</a:t>
                      </a:r>
                      <a:endParaRPr lang="ko-KR" altLang="en-US" sz="13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Georgia" pitchFamily="18" charset="0"/>
                        </a:rPr>
                        <a:t>HPL</a:t>
                      </a:r>
                      <a:endParaRPr lang="ko-KR" altLang="en-US" sz="13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Georgia" pitchFamily="18" charset="0"/>
                        </a:rPr>
                        <a:t>HPL</a:t>
                      </a:r>
                      <a:endParaRPr lang="ko-KR" altLang="en-US" sz="1300" b="1" dirty="0" smtClean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Thickness</a:t>
                      </a:r>
                      <a:r>
                        <a:rPr lang="en-US" altLang="ko-KR" sz="1300" b="1" baseline="0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 of HPL</a:t>
                      </a:r>
                      <a:endParaRPr lang="ko-KR" altLang="en-US" sz="1300" b="1" dirty="0">
                        <a:solidFill>
                          <a:srgbClr val="0033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2.0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2.0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eorgia" pitchFamily="18" charset="0"/>
                        </a:rPr>
                        <a:t>1.0 mm</a:t>
                      </a:r>
                      <a:endParaRPr lang="ko-KR" altLang="en-US" sz="1300" b="1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rgbClr val="003399"/>
                          </a:solidFill>
                          <a:latin typeface="Georgia" pitchFamily="18" charset="0"/>
                        </a:rPr>
                        <a:t>Resistivity of HPL</a:t>
                      </a:r>
                      <a:endParaRPr lang="ko-KR" altLang="en-US" sz="1300" b="1" dirty="0">
                        <a:solidFill>
                          <a:srgbClr val="003399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Georgia" pitchFamily="18" charset="0"/>
                        </a:rPr>
                        <a:t>1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 ~ 6 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ⅹ10</a:t>
                      </a:r>
                      <a:r>
                        <a:rPr lang="en-US" altLang="ko-KR" sz="1300" b="1" baseline="30000" dirty="0" smtClean="0">
                          <a:latin typeface="Georgia" pitchFamily="18" charset="0"/>
                          <a:ea typeface="맑은 고딕"/>
                        </a:rPr>
                        <a:t>10 </a:t>
                      </a:r>
                      <a:r>
                        <a:rPr lang="el-GR" altLang="ko-KR" sz="1300" b="1" baseline="0" dirty="0" smtClean="0">
                          <a:latin typeface="Georgia" pitchFamily="18" charset="0"/>
                          <a:ea typeface="맑은 고딕"/>
                        </a:rPr>
                        <a:t>Ω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cm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(for CMS)</a:t>
                      </a:r>
                      <a:endParaRPr lang="ko-KR" altLang="en-US" sz="13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~ 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10</a:t>
                      </a:r>
                      <a:r>
                        <a:rPr lang="en-US" altLang="ko-KR" sz="1300" b="1" baseline="30000" dirty="0" smtClean="0">
                          <a:latin typeface="Georgia" pitchFamily="18" charset="0"/>
                          <a:ea typeface="맑은 고딕"/>
                        </a:rPr>
                        <a:t>10 </a:t>
                      </a:r>
                      <a:r>
                        <a:rPr lang="el-GR" altLang="ko-KR" sz="1300" b="1" baseline="0" dirty="0" smtClean="0">
                          <a:latin typeface="Georgia" pitchFamily="18" charset="0"/>
                          <a:ea typeface="맑은 고딕"/>
                        </a:rPr>
                        <a:t>Ω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cm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(Italian HPL)</a:t>
                      </a:r>
                      <a:endParaRPr lang="ko-KR" altLang="en-US" sz="1300" b="1" dirty="0" smtClean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baseline="0" dirty="0" smtClean="0">
                          <a:latin typeface="Georgia" pitchFamily="18" charset="0"/>
                        </a:rPr>
                        <a:t>~ 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10</a:t>
                      </a:r>
                      <a:r>
                        <a:rPr lang="en-US" altLang="ko-KR" sz="1300" b="1" baseline="30000" dirty="0" smtClean="0">
                          <a:latin typeface="Georgia" pitchFamily="18" charset="0"/>
                          <a:ea typeface="맑은 고딕"/>
                        </a:rPr>
                        <a:t>11 </a:t>
                      </a:r>
                      <a:r>
                        <a:rPr lang="el-GR" altLang="ko-KR" sz="1300" b="1" baseline="0" dirty="0" smtClean="0">
                          <a:latin typeface="Georgia" pitchFamily="18" charset="0"/>
                          <a:ea typeface="맑은 고딕"/>
                        </a:rPr>
                        <a:t>Ω</a:t>
                      </a: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cm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baseline="0" dirty="0" smtClean="0">
                          <a:latin typeface="Georgia" pitchFamily="18" charset="0"/>
                          <a:ea typeface="맑은 고딕"/>
                        </a:rPr>
                        <a:t>(Korean HPL)</a:t>
                      </a:r>
                      <a:endParaRPr lang="ko-KR" altLang="en-US" sz="1300" b="1" dirty="0" smtClean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611560" y="1880245"/>
            <a:ext cx="2016224" cy="169277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endParaRPr lang="en-US" altLang="ko-KR" b="1" dirty="0" smtClean="0">
              <a:solidFill>
                <a:schemeClr val="bg1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algn="ctr"/>
            <a:endParaRPr lang="en-US" altLang="ko-KR" sz="2000" b="1" dirty="0" smtClean="0">
              <a:solidFill>
                <a:schemeClr val="bg1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  <a:sym typeface="Symbol" pitchFamily="18" charset="2"/>
              </a:rPr>
              <a:t>Timing RPCs</a:t>
            </a:r>
          </a:p>
          <a:p>
            <a:pPr algn="ctr"/>
            <a:endParaRPr lang="en-US" altLang="ko-KR" sz="2000" b="1" dirty="0" smtClean="0">
              <a:solidFill>
                <a:schemeClr val="bg1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algn="ctr"/>
            <a:endParaRPr lang="en-US" altLang="ko-KR" sz="2000" b="1" dirty="0" smtClean="0">
              <a:solidFill>
                <a:schemeClr val="bg1"/>
              </a:solidFill>
              <a:latin typeface="Georgia" pitchFamily="18" charset="0"/>
              <a:ea typeface=""/>
              <a:sym typeface="Symbol" pitchFamily="18" charset="2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732240" y="1941800"/>
            <a:ext cx="1872208" cy="132343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endParaRPr lang="en-US" altLang="ko-KR" sz="2000" b="1" dirty="0" smtClean="0">
              <a:solidFill>
                <a:schemeClr val="bg1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"/>
                <a:sym typeface="Symbol" pitchFamily="18" charset="2"/>
              </a:rPr>
              <a:t>2-mm thick 2-gap RPCs</a:t>
            </a:r>
          </a:p>
          <a:p>
            <a:pPr algn="ctr"/>
            <a:endParaRPr lang="en-US" altLang="ko-KR" sz="2000" b="1" dirty="0" smtClean="0">
              <a:solidFill>
                <a:schemeClr val="bg1"/>
              </a:solidFill>
              <a:latin typeface="Georgia" pitchFamily="18" charset="0"/>
              <a:ea typeface=""/>
              <a:sym typeface="Symbol" pitchFamily="18" charset="2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275856" y="1904287"/>
            <a:ext cx="2468945" cy="1452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b="1" i="1" dirty="0" err="1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q</a:t>
            </a:r>
            <a:r>
              <a:rPr lang="en-US" altLang="ko-KR" sz="2000" b="1" baseline="-25000" dirty="0" err="1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e</a:t>
            </a:r>
            <a:endParaRPr lang="en-US" altLang="ko-KR" sz="2000" b="1" dirty="0" smtClean="0">
              <a:solidFill>
                <a:srgbClr val="0070C0"/>
              </a:solidFill>
              <a:latin typeface="Georgia" pitchFamily="18" charset="0"/>
              <a:ea typeface=""/>
              <a:sym typeface="Symbol" pitchFamily="18" charset="2"/>
            </a:endParaRPr>
          </a:p>
          <a:p>
            <a:pPr algn="ctr">
              <a:lnSpc>
                <a:spcPct val="130000"/>
              </a:lnSpc>
            </a:pP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Other characteristics</a:t>
            </a:r>
          </a:p>
          <a:p>
            <a:pPr algn="ctr">
              <a:lnSpc>
                <a:spcPct val="130000"/>
              </a:lnSpc>
            </a:pP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ea typeface=""/>
                <a:sym typeface="Symbol" pitchFamily="18" charset="2"/>
              </a:rPr>
              <a:t>Construction method</a:t>
            </a:r>
          </a:p>
          <a:p>
            <a:pPr algn="ctr">
              <a:lnSpc>
                <a:spcPct val="130000"/>
              </a:lnSpc>
            </a:pPr>
            <a:r>
              <a:rPr lang="en-US" altLang="ko-KR" sz="1600" b="1" dirty="0" smtClean="0">
                <a:solidFill>
                  <a:srgbClr val="0070C0"/>
                </a:solidFill>
                <a:latin typeface="Georgia" pitchFamily="18" charset="0"/>
                <a:sym typeface="Symbol" pitchFamily="18" charset="2"/>
              </a:rPr>
              <a:t>Electronics</a:t>
            </a:r>
          </a:p>
        </p:txBody>
      </p:sp>
      <p:sp>
        <p:nvSpPr>
          <p:cNvPr id="26" name="오른쪽 화살표 25"/>
          <p:cNvSpPr/>
          <p:nvPr/>
        </p:nvSpPr>
        <p:spPr>
          <a:xfrm flipH="1">
            <a:off x="2771800" y="2120310"/>
            <a:ext cx="1368152" cy="22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5724128" y="2408343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724128" y="2696375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5724128" y="3056415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8000" y="142852"/>
            <a:ext cx="8641718" cy="4078236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altLang="ko-KR" sz="1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Phenolic</a:t>
            </a:r>
            <a:r>
              <a:rPr lang="en-US" altLang="ko-KR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HPLs </a:t>
            </a:r>
            <a:r>
              <a:rPr lang="en-US" altLang="ko-KR" sz="2000" b="1" dirty="0" smtClean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en-US" altLang="ko-KR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en-US" altLang="ko-KR" sz="2000" b="1" dirty="0" smtClean="0">
                <a:solidFill>
                  <a:schemeClr val="accent2"/>
                </a:solidFill>
                <a:latin typeface="Georgia" pitchFamily="18" charset="0"/>
              </a:rPr>
              <a:t/>
            </a:r>
            <a:br>
              <a:rPr lang="en-US" altLang="ko-KR" sz="2000" b="1" dirty="0" smtClean="0">
                <a:solidFill>
                  <a:schemeClr val="accent2"/>
                </a:solidFill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1-mm thick HPL for 6-gap RPCs</a:t>
            </a:r>
            <a: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  <a:t/>
            </a:r>
            <a:b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Korean production </a:t>
            </a:r>
            <a:b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 1 </a:t>
            </a:r>
            <a:r>
              <a:rPr lang="en-US" altLang="ko-KR" sz="1600" b="1" dirty="0" err="1" smtClean="0">
                <a:solidFill>
                  <a:srgbClr val="009999"/>
                </a:solidFill>
                <a:effectLst/>
                <a:latin typeface="Georgia" pitchFamily="18" charset="0"/>
              </a:rPr>
              <a:t>mel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sheet + 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3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phenol sheets + 1 </a:t>
            </a:r>
            <a:r>
              <a:rPr lang="en-US" altLang="ko-KR" sz="1600" b="1" dirty="0" err="1" smtClean="0">
                <a:solidFill>
                  <a:srgbClr val="009999"/>
                </a:solidFill>
                <a:effectLst/>
                <a:latin typeface="Georgia" pitchFamily="18" charset="0"/>
              </a:rPr>
              <a:t>mel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sheet </a:t>
            </a:r>
            <a:b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 Resistivity ~ 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  <a:ea typeface="맑은 고딕"/>
              </a:rPr>
              <a:t>10</a:t>
            </a:r>
            <a:r>
              <a:rPr lang="en-US" altLang="ko-KR" sz="1600" b="1" baseline="30000" dirty="0" smtClean="0">
                <a:solidFill>
                  <a:srgbClr val="009999"/>
                </a:solidFill>
                <a:effectLst/>
                <a:latin typeface="Georgia" pitchFamily="18" charset="0"/>
                <a:ea typeface="맑은 고딕"/>
              </a:rPr>
              <a:t>11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  <a:ea typeface="맑은 고딕"/>
              </a:rPr>
              <a:t> </a:t>
            </a:r>
            <a:r>
              <a:rPr lang="el-GR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Ω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cm at 20</a:t>
            </a:r>
            <a:r>
              <a:rPr lang="en-US" altLang="ko-KR" sz="1600" b="1" baseline="30000" dirty="0" smtClean="0">
                <a:solidFill>
                  <a:srgbClr val="009999"/>
                </a:solidFill>
                <a:effectLst/>
                <a:latin typeface="Georgia" pitchFamily="18" charset="0"/>
              </a:rPr>
              <a:t>o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C</a:t>
            </a:r>
            <a: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  <a:t/>
            </a:r>
            <a:b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  <a:t/>
            </a:r>
            <a:b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2-mm thick HPL for 4-gap RPCs </a:t>
            </a:r>
            <a: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  <a:t/>
            </a:r>
            <a:b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70C0"/>
                </a:solidFill>
                <a:effectLst/>
                <a:latin typeface="Georgia" pitchFamily="18" charset="0"/>
              </a:rPr>
              <a:t>  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Italian 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product (CMS) </a:t>
            </a:r>
            <a:b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</a:b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 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1 </a:t>
            </a:r>
            <a:r>
              <a:rPr lang="en-US" altLang="ko-KR" sz="1600" b="1" dirty="0" err="1">
                <a:solidFill>
                  <a:srgbClr val="009999"/>
                </a:solidFill>
                <a:effectLst/>
                <a:latin typeface="Georgia" pitchFamily="18" charset="0"/>
              </a:rPr>
              <a:t>mel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 sheet + 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~ 8 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phenol sheets + 1 </a:t>
            </a:r>
            <a:r>
              <a:rPr lang="en-US" altLang="ko-KR" sz="1600" b="1" dirty="0" err="1">
                <a:solidFill>
                  <a:srgbClr val="009999"/>
                </a:solidFill>
                <a:effectLst/>
                <a:latin typeface="Georgia" pitchFamily="18" charset="0"/>
              </a:rPr>
              <a:t>mel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 sheet </a:t>
            </a:r>
            <a:b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</a:b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 Resistivity 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~ 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1.0 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  <a:ea typeface="맑은 고딕"/>
              </a:rPr>
              <a:t>ⅹ10</a:t>
            </a:r>
            <a:r>
              <a:rPr lang="en-US" altLang="ko-KR" sz="1600" b="1" baseline="30000" dirty="0">
                <a:solidFill>
                  <a:srgbClr val="009999"/>
                </a:solidFill>
                <a:effectLst/>
                <a:latin typeface="Georgia" pitchFamily="18" charset="0"/>
                <a:ea typeface="맑은 고딕"/>
              </a:rPr>
              <a:t>10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  <a:ea typeface="맑은 고딕"/>
              </a:rPr>
              <a:t> </a:t>
            </a:r>
            <a:r>
              <a:rPr lang="el-GR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Ω</a:t>
            </a:r>
            <a:r>
              <a:rPr lang="en-US" altLang="ko-KR" sz="1600" b="1" dirty="0">
                <a:solidFill>
                  <a:srgbClr val="009999"/>
                </a:solidFill>
                <a:effectLst/>
                <a:latin typeface="Georgia" pitchFamily="18" charset="0"/>
              </a:rPr>
              <a:t>cm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 at 20</a:t>
            </a:r>
            <a:r>
              <a:rPr lang="en-US" altLang="ko-KR" sz="1600" b="1" baseline="30000" dirty="0" smtClean="0">
                <a:solidFill>
                  <a:srgbClr val="009999"/>
                </a:solidFill>
                <a:effectLst/>
                <a:latin typeface="Georgia" pitchFamily="18" charset="0"/>
              </a:rPr>
              <a:t>o</a:t>
            </a:r>
            <a:r>
              <a:rPr lang="en-US" altLang="ko-KR" sz="1600" b="1" dirty="0" smtClean="0">
                <a:solidFill>
                  <a:srgbClr val="009999"/>
                </a:solidFill>
                <a:effectLst/>
                <a:latin typeface="Georgia" pitchFamily="18" charset="0"/>
              </a:rPr>
              <a:t>C</a:t>
            </a:r>
            <a:endParaRPr lang="ko-KR" altLang="en-US" sz="1600" b="1" dirty="0">
              <a:solidFill>
                <a:srgbClr val="0070C0"/>
              </a:solidFill>
              <a:effectLst/>
              <a:latin typeface="Georgia" pitchFamily="18" charset="0"/>
            </a:endParaRPr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08B08-7A15-4F9C-8335-25C264BC27D5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27" name="바닥글 개체 틀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AC736C1-228A-46E0-8948-D5F8A292EBED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graphicFrame>
        <p:nvGraphicFramePr>
          <p:cNvPr id="15" name="개체 14"/>
          <p:cNvGraphicFramePr>
            <a:graphicFrameLocks noChangeAspect="1"/>
          </p:cNvGraphicFramePr>
          <p:nvPr/>
        </p:nvGraphicFramePr>
        <p:xfrm>
          <a:off x="1547664" y="4509120"/>
          <a:ext cx="2532970" cy="466725"/>
        </p:xfrm>
        <a:graphic>
          <a:graphicData uri="http://schemas.openxmlformats.org/presentationml/2006/ole">
            <p:oleObj spid="_x0000_s2050" name="수식" r:id="rId4" imgW="1015920" imgH="2538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75656" y="508518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ko-KR" sz="1600" b="1" dirty="0" smtClean="0">
                <a:latin typeface="Georgia" pitchFamily="18" charset="0"/>
              </a:rPr>
              <a:t>α</a:t>
            </a:r>
            <a:r>
              <a:rPr lang="en-US" altLang="ko-KR" sz="1600" b="1" dirty="0" smtClean="0">
                <a:latin typeface="Georgia" pitchFamily="18" charset="0"/>
              </a:rPr>
              <a:t> = 0.12/°C</a:t>
            </a:r>
            <a:endParaRPr lang="ko-KR" altLang="en-US" sz="1600" b="1" dirty="0">
              <a:latin typeface="Georgia" pitchFamily="18" charset="0"/>
            </a:endParaRPr>
          </a:p>
        </p:txBody>
      </p:sp>
      <p:pic>
        <p:nvPicPr>
          <p:cNvPr id="17" name="그림 16" descr="t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149" y="3356992"/>
            <a:ext cx="3463331" cy="278608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908720"/>
            <a:ext cx="3230116" cy="222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113DCF-0C47-40AF-9EC7-3F414B84D3ED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01" name="바닥글 개체 틀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16562" y="213720"/>
            <a:ext cx="8603910" cy="6167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0" fontAlgn="base" latinLnBrk="1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2000" b="1" kern="0" noProof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2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.  Constructions</a:t>
            </a:r>
            <a:r>
              <a:rPr kumimoji="1" lang="en-US" altLang="ko-KR" sz="20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of  </a:t>
            </a:r>
            <a:r>
              <a:rPr kumimoji="1" lang="en-US" altLang="ko-K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prototype detectors</a:t>
            </a:r>
            <a:r>
              <a:rPr kumimoji="1" lang="en-US" altLang="ko-KR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lang="en-US" altLang="ko-KR" b="1" kern="0" noProof="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  <a:p>
            <a:pPr marL="457200" marR="0" lvl="0" indent="-457200" algn="l" defTabSz="914400" rtl="0" eaLnBrk="0" fontAlgn="base" latinLnBrk="1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>
              <a:solidFill>
                <a:srgbClr val="C00000"/>
              </a:solidFill>
              <a:latin typeface="Calibri" pitchFamily="34" charset="0"/>
              <a:ea typeface="+mj-ea"/>
              <a:cs typeface="+mj-cs"/>
            </a:endParaRP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Detector structures</a:t>
            </a: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457200" lvl="0" indent="-457200" eaLnBrk="0" hangingPunct="0">
              <a:lnSpc>
                <a:spcPct val="107000"/>
              </a:lnSpc>
              <a:defRPr/>
            </a:pPr>
            <a:r>
              <a:rPr lang="en-US" altLang="ko-KR" sz="1600" b="1" kern="0" dirty="0" smtClean="0">
                <a:solidFill>
                  <a:srgbClr val="C00000"/>
                </a:solidFill>
                <a:latin typeface="Georgia" pitchFamily="18" charset="0"/>
              </a:rPr>
              <a:t>Oiled </a:t>
            </a:r>
            <a:r>
              <a:rPr lang="en-US" altLang="ko-KR" sz="1600" b="1" kern="0" dirty="0" err="1" smtClean="0">
                <a:solidFill>
                  <a:srgbClr val="006600"/>
                </a:solidFill>
                <a:latin typeface="Georgia" pitchFamily="18" charset="0"/>
              </a:rPr>
              <a:t>Phenolic</a:t>
            </a: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en-US" altLang="ko-KR" sz="1600" b="1" kern="0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Multigap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r>
              <a:rPr lang="en-US" altLang="ko-KR" sz="1600" b="1" kern="0" dirty="0" smtClean="0">
                <a:solidFill>
                  <a:srgbClr val="009999"/>
                </a:solidFill>
                <a:latin typeface="Georgia" pitchFamily="18" charset="0"/>
              </a:rPr>
              <a:t>Panel-type</a:t>
            </a:r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</a:endParaRP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RPCs for CMS high-</a:t>
            </a:r>
            <a:r>
              <a:rPr lang="el-GR" altLang="ko-KR" sz="1600" b="1" kern="0" dirty="0" smtClean="0">
                <a:solidFill>
                  <a:srgbClr val="003399"/>
                </a:solidFill>
                <a:latin typeface="Georgia" pitchFamily="18" charset="0"/>
                <a:ea typeface="맑은 고딕"/>
              </a:rPr>
              <a:t>η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  <a:ea typeface="맑은 고딕"/>
              </a:rPr>
              <a:t> triggers</a:t>
            </a:r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</a:endParaRP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</a:endParaRP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Panel-shape </a:t>
            </a:r>
            <a:r>
              <a:rPr lang="en-US" altLang="ko-KR" sz="1600" b="1" kern="0" dirty="0" err="1" smtClean="0">
                <a:solidFill>
                  <a:srgbClr val="0070C0"/>
                </a:solidFill>
                <a:latin typeface="Georgia" pitchFamily="18" charset="0"/>
              </a:rPr>
              <a:t>multigap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RPCs </a:t>
            </a: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~ Two </a:t>
            </a:r>
            <a:r>
              <a:rPr lang="en-US" altLang="ko-KR" sz="1400" b="1" kern="0" smtClean="0">
                <a:solidFill>
                  <a:srgbClr val="0070C0"/>
                </a:solidFill>
                <a:latin typeface="Georgia" pitchFamily="18" charset="0"/>
              </a:rPr>
              <a:t>separated </a:t>
            </a:r>
            <a:r>
              <a:rPr lang="en-US" altLang="ko-KR" sz="1400" b="1" kern="0" smtClean="0">
                <a:solidFill>
                  <a:srgbClr val="0070C0"/>
                </a:solidFill>
                <a:latin typeface="Georgia" pitchFamily="18" charset="0"/>
              </a:rPr>
              <a:t>gas 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envelopes + a strip panel  </a:t>
            </a: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    Each gas envelope ~ 2 gaps in 4-gap RPCs</a:t>
            </a: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    			      3 gaps in 6-gap RPCs</a:t>
            </a: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 </a:t>
            </a:r>
          </a:p>
          <a:p>
            <a:pPr marL="457200" marR="0" lvl="0" indent="-457200" algn="l" defTabSz="914400" rtl="0" eaLnBrk="0" fontAlgn="base" latinLnBrk="1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Prototype detectors </a:t>
            </a:r>
          </a:p>
          <a:p>
            <a:pPr marL="457200" indent="-457200" eaLnBrk="0" hangingPunct="0">
              <a:lnSpc>
                <a:spcPct val="107000"/>
              </a:lnSpc>
              <a:defRPr/>
            </a:pPr>
            <a:r>
              <a:rPr lang="en-US" altLang="ko-KR" sz="1600" b="1" kern="0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4-gap RPC: 45 x 45 cm</a:t>
            </a:r>
            <a:r>
              <a:rPr lang="en-US" altLang="ko-KR" sz="1600" b="1" kern="0" baseline="30000" dirty="0" smtClean="0">
                <a:solidFill>
                  <a:srgbClr val="003399"/>
                </a:solidFill>
                <a:latin typeface="Georgia" pitchFamily="18" charset="0"/>
              </a:rPr>
              <a:t>2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 (active area) </a:t>
            </a:r>
          </a:p>
          <a:p>
            <a:pPr marL="457200" lvl="0" indent="-457200" eaLnBrk="0" hangingPunct="0">
              <a:lnSpc>
                <a:spcPct val="107000"/>
              </a:lnSpc>
              <a:defRPr/>
            </a:pPr>
            <a:r>
              <a:rPr lang="en-US" altLang="ko-KR" sz="1500" b="1" kern="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- HPL : 2 mm</a:t>
            </a:r>
          </a:p>
          <a:p>
            <a:pPr marL="457200" lvl="0" indent="-457200" eaLnBrk="0" hangingPunct="0">
              <a:lnSpc>
                <a:spcPct val="107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- Coin spacers : 1000 ± 10 </a:t>
            </a:r>
            <a:r>
              <a:rPr lang="el-GR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μ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m (Polycarbonate) </a:t>
            </a:r>
          </a:p>
          <a:p>
            <a:pPr marL="457200" indent="-457200" eaLnBrk="0" hangingPunct="0">
              <a:lnSpc>
                <a:spcPct val="107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- Strip pitch = 27 mm</a:t>
            </a:r>
          </a:p>
          <a:p>
            <a:pPr marL="457200" indent="-457200" eaLnBrk="0" hangingPunct="0">
              <a:lnSpc>
                <a:spcPct val="107000"/>
              </a:lnSpc>
              <a:defRPr/>
            </a:pPr>
            <a:endParaRPr lang="en-US" altLang="ko-KR" sz="1600" b="1" kern="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457200" indent="-457200" eaLnBrk="0" hangingPunct="0">
              <a:lnSpc>
                <a:spcPct val="107000"/>
              </a:lnSpc>
              <a:defRPr/>
            </a:pP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 6-gap RPC: 15 x 29 cm</a:t>
            </a:r>
            <a:r>
              <a:rPr lang="en-US" altLang="ko-KR" sz="1600" b="1" kern="0" baseline="30000" dirty="0" smtClean="0">
                <a:solidFill>
                  <a:srgbClr val="003399"/>
                </a:solidFill>
                <a:latin typeface="Georgia" pitchFamily="18" charset="0"/>
              </a:rPr>
              <a:t>2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 (active area) </a:t>
            </a:r>
          </a:p>
          <a:p>
            <a:pPr marL="457200" lvl="0" indent="-457200" eaLnBrk="0" hangingPunct="0">
              <a:lnSpc>
                <a:spcPct val="107000"/>
              </a:lnSpc>
              <a:defRPr/>
            </a:pPr>
            <a:r>
              <a:rPr lang="en-US" altLang="ko-KR" sz="1500" b="1" kern="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- HPL : 1 mm</a:t>
            </a:r>
            <a:endParaRPr lang="en-US" altLang="ko-KR" sz="1400" b="1" kern="0" baseline="30000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457200" indent="-457200" eaLnBrk="0" hangingPunct="0">
              <a:lnSpc>
                <a:spcPct val="107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- Coin spacers : 660 ± 10 </a:t>
            </a:r>
            <a:r>
              <a:rPr lang="el-GR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μ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m (Polycarbonate) </a:t>
            </a:r>
          </a:p>
          <a:p>
            <a:pPr marL="457200" indent="-457200" eaLnBrk="0" hangingPunct="0">
              <a:lnSpc>
                <a:spcPct val="107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- Strip pitch = 20 mm</a:t>
            </a:r>
          </a:p>
        </p:txBody>
      </p:sp>
      <p:pic>
        <p:nvPicPr>
          <p:cNvPr id="6" name="그림 5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908720"/>
            <a:ext cx="3785977" cy="3175119"/>
          </a:xfrm>
          <a:prstGeom prst="rect">
            <a:avLst/>
          </a:prstGeom>
        </p:spPr>
      </p:pic>
      <p:grpSp>
        <p:nvGrpSpPr>
          <p:cNvPr id="3" name="그룹 6"/>
          <p:cNvGrpSpPr/>
          <p:nvPr/>
        </p:nvGrpSpPr>
        <p:grpSpPr>
          <a:xfrm>
            <a:off x="4572000" y="4581128"/>
            <a:ext cx="4680520" cy="1872208"/>
            <a:chOff x="1000100" y="3143247"/>
            <a:chExt cx="7296736" cy="2930015"/>
          </a:xfrm>
        </p:grpSpPr>
        <p:sp>
          <p:nvSpPr>
            <p:cNvPr id="8" name="직사각형 7"/>
            <p:cNvSpPr/>
            <p:nvPr/>
          </p:nvSpPr>
          <p:spPr>
            <a:xfrm>
              <a:off x="2084309" y="3761047"/>
              <a:ext cx="5756804" cy="9504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9" name="직사각형 8"/>
            <p:cNvSpPr/>
            <p:nvPr/>
          </p:nvSpPr>
          <p:spPr>
            <a:xfrm flipV="1">
              <a:off x="2084309" y="3618477"/>
              <a:ext cx="5756804" cy="9504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043776" y="4236275"/>
              <a:ext cx="3837869" cy="9504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2084309" y="4473889"/>
              <a:ext cx="5756804" cy="9504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043776" y="3713523"/>
              <a:ext cx="3837869" cy="47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043776" y="3998660"/>
              <a:ext cx="3837869" cy="9504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084309" y="3856091"/>
              <a:ext cx="426430" cy="6177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cxnSp>
          <p:nvCxnSpPr>
            <p:cNvPr id="15" name="직선 연결선 14"/>
            <p:cNvCxnSpPr/>
            <p:nvPr/>
          </p:nvCxnSpPr>
          <p:spPr>
            <a:xfrm>
              <a:off x="1338081" y="3618477"/>
              <a:ext cx="692925" cy="1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1604575" y="4662924"/>
              <a:ext cx="426430" cy="1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rot="5400000" flipH="1" flipV="1">
              <a:off x="1591783" y="3736692"/>
              <a:ext cx="237614" cy="11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>
            <a:xfrm>
              <a:off x="1201262" y="4070098"/>
              <a:ext cx="1341415" cy="24515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7.5 mm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414683" y="3856091"/>
              <a:ext cx="426430" cy="6177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cxnSp>
          <p:nvCxnSpPr>
            <p:cNvPr id="20" name="직선 연결선 19"/>
            <p:cNvCxnSpPr/>
            <p:nvPr/>
          </p:nvCxnSpPr>
          <p:spPr>
            <a:xfrm rot="5400000">
              <a:off x="6691850" y="3333043"/>
              <a:ext cx="380183" cy="5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7319965" y="3595156"/>
              <a:ext cx="190620" cy="1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>
              <a:endCxn id="9" idx="3"/>
            </p:cNvCxnSpPr>
            <p:nvPr/>
          </p:nvCxnSpPr>
          <p:spPr>
            <a:xfrm rot="5400000">
              <a:off x="7580034" y="3404327"/>
              <a:ext cx="522752" cy="59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7254772" y="3596013"/>
              <a:ext cx="159911" cy="1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rot="10800000">
              <a:off x="7841113" y="3618649"/>
              <a:ext cx="159911" cy="1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6458447" y="3494849"/>
              <a:ext cx="988837" cy="228198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10 mm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>
              <a:off x="7627898" y="3238295"/>
              <a:ext cx="213215" cy="1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rot="10800000">
              <a:off x="6881645" y="3238295"/>
              <a:ext cx="213215" cy="1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6882231" y="3143247"/>
              <a:ext cx="1000133" cy="2344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25 mm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 flipV="1">
              <a:off x="2084309" y="4616456"/>
              <a:ext cx="5756804" cy="4752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043776" y="4568936"/>
              <a:ext cx="3837869" cy="47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3043776" y="3856091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3043776" y="4093706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043776" y="433132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cxnSp>
          <p:nvCxnSpPr>
            <p:cNvPr id="34" name="직선 화살표 연결선 33"/>
            <p:cNvCxnSpPr/>
            <p:nvPr/>
          </p:nvCxnSpPr>
          <p:spPr>
            <a:xfrm rot="5400000">
              <a:off x="2075472" y="3669186"/>
              <a:ext cx="450699" cy="113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/>
            <p:cNvCxnSpPr/>
            <p:nvPr/>
          </p:nvCxnSpPr>
          <p:spPr>
            <a:xfrm rot="5400000">
              <a:off x="3500123" y="3500747"/>
              <a:ext cx="214928" cy="2143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/>
            <p:cNvSpPr/>
            <p:nvPr/>
          </p:nvSpPr>
          <p:spPr>
            <a:xfrm>
              <a:off x="2071669" y="3286125"/>
              <a:ext cx="1538945" cy="2087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Edge spacer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384192" y="3286125"/>
              <a:ext cx="1650339" cy="2087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PET two layers </a:t>
              </a:r>
            </a:p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~  0.40 mm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4710032" y="3143247"/>
              <a:ext cx="1155116" cy="2857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Graphite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cxnSp>
          <p:nvCxnSpPr>
            <p:cNvPr id="39" name="직선 화살표 연결선 38"/>
            <p:cNvCxnSpPr/>
            <p:nvPr/>
          </p:nvCxnSpPr>
          <p:spPr>
            <a:xfrm rot="5400000">
              <a:off x="4730433" y="3444428"/>
              <a:ext cx="324977" cy="2132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>
              <a:off x="2084309" y="4806549"/>
              <a:ext cx="5756804" cy="1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>
            <a:xfrm>
              <a:off x="2084309" y="4806549"/>
              <a:ext cx="5756804" cy="950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135977" y="4857760"/>
              <a:ext cx="3079099" cy="1606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Strips with 20 mm pitches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rot="10800000">
              <a:off x="6715142" y="4643446"/>
              <a:ext cx="285751" cy="7143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직사각형 43"/>
            <p:cNvSpPr/>
            <p:nvPr/>
          </p:nvSpPr>
          <p:spPr>
            <a:xfrm>
              <a:off x="2084309" y="5139210"/>
              <a:ext cx="5756804" cy="95044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084309" y="5044164"/>
              <a:ext cx="5756804" cy="4752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2084309" y="5852053"/>
              <a:ext cx="5756804" cy="9504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1000100" y="4996948"/>
              <a:ext cx="857256" cy="21800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16.0 mm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cxnSp>
          <p:nvCxnSpPr>
            <p:cNvPr id="48" name="직선 화살표 연결선 47"/>
            <p:cNvCxnSpPr/>
            <p:nvPr/>
          </p:nvCxnSpPr>
          <p:spPr>
            <a:xfrm rot="5400000" flipH="1" flipV="1">
              <a:off x="922505" y="4140636"/>
              <a:ext cx="1045504" cy="11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직사각형 48"/>
            <p:cNvSpPr/>
            <p:nvPr/>
          </p:nvSpPr>
          <p:spPr>
            <a:xfrm>
              <a:off x="5509170" y="3214686"/>
              <a:ext cx="1542576" cy="1629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HPL~ 1.0 mm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 rot="5400000">
              <a:off x="5563149" y="3521515"/>
              <a:ext cx="387251" cy="2022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50"/>
            <p:cNvSpPr/>
            <p:nvPr/>
          </p:nvSpPr>
          <p:spPr>
            <a:xfrm>
              <a:off x="2978736" y="4122640"/>
              <a:ext cx="1110087" cy="1136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0.65 mm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gap</a:t>
              </a:r>
              <a:r>
                <a:rPr lang="en-US" altLang="ko-KR" sz="8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s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858016" y="4643447"/>
              <a:ext cx="1438820" cy="1406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0.2 mm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PET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721734" y="3856091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6721734" y="4093706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6721734" y="433132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909407" y="3856091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4909407" y="4093706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909407" y="433132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3949940" y="3856091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3949940" y="4093706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3949940" y="433132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868874" y="3856091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5868874" y="4093706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868874" y="433132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043776" y="5614439"/>
              <a:ext cx="3837869" cy="95045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043776" y="5091687"/>
              <a:ext cx="3837869" cy="47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3043776" y="5376824"/>
              <a:ext cx="3837869" cy="95046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3043776" y="5947100"/>
              <a:ext cx="3837869" cy="47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3043776" y="5234255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3043776" y="547187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3043776" y="5709484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3000364" y="5429264"/>
              <a:ext cx="1125816" cy="1717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0.65 mm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gap</a:t>
              </a:r>
              <a:r>
                <a:rPr lang="en-US" altLang="ko-KR" sz="800" b="1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s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721734" y="5234255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6721734" y="547187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6721734" y="5709484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4909407" y="5234255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4909407" y="547187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4909407" y="5709484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3949940" y="5234255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3949940" y="547187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949940" y="5709484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5868874" y="5234255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5868874" y="5471870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5868874" y="5709484"/>
              <a:ext cx="159911" cy="1425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cxnSp>
          <p:nvCxnSpPr>
            <p:cNvPr id="85" name="직선 화살표 연결선 84"/>
            <p:cNvCxnSpPr/>
            <p:nvPr/>
          </p:nvCxnSpPr>
          <p:spPr>
            <a:xfrm rot="5400000">
              <a:off x="1071538" y="5715016"/>
              <a:ext cx="71438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 rot="5400000">
              <a:off x="1608117" y="4535495"/>
              <a:ext cx="21431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>
            <a:xfrm>
              <a:off x="3000364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3500430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>
            <a:xfrm>
              <a:off x="4000496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>
              <a:off x="4500562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>
            <a:xfrm>
              <a:off x="5000628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연결선 91"/>
            <p:cNvCxnSpPr/>
            <p:nvPr/>
          </p:nvCxnSpPr>
          <p:spPr>
            <a:xfrm>
              <a:off x="5500694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연결선 92"/>
            <p:cNvCxnSpPr/>
            <p:nvPr/>
          </p:nvCxnSpPr>
          <p:spPr>
            <a:xfrm>
              <a:off x="6000760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연결선 93"/>
            <p:cNvCxnSpPr/>
            <p:nvPr/>
          </p:nvCxnSpPr>
          <p:spPr>
            <a:xfrm>
              <a:off x="6500826" y="4786322"/>
              <a:ext cx="428628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직사각형 94"/>
            <p:cNvSpPr/>
            <p:nvPr/>
          </p:nvSpPr>
          <p:spPr>
            <a:xfrm>
              <a:off x="7431718" y="5214950"/>
              <a:ext cx="426430" cy="6177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2071670" y="5240094"/>
              <a:ext cx="426430" cy="61779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 b="1" dirty="0"/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6858016" y="4000503"/>
              <a:ext cx="1438820" cy="314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0.66 mm </a:t>
              </a:r>
            </a:p>
            <a:p>
              <a:pPr algn="ctr"/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thick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spacers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en-US" altLang="ko-KR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r>
                <a:rPr lang="ko-KR" altLang="en-US" sz="800" b="1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 </a:t>
              </a:r>
              <a:endParaRPr lang="ko-KR" altLang="en-US" sz="800" b="1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cxnSp>
          <p:nvCxnSpPr>
            <p:cNvPr id="98" name="직선 화살표 연결선 97"/>
            <p:cNvCxnSpPr/>
            <p:nvPr/>
          </p:nvCxnSpPr>
          <p:spPr>
            <a:xfrm rot="10800000">
              <a:off x="6786582" y="4143380"/>
              <a:ext cx="285749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1285852" y="6072206"/>
              <a:ext cx="692925" cy="1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직사각형 99"/>
          <p:cNvSpPr/>
          <p:nvPr/>
        </p:nvSpPr>
        <p:spPr>
          <a:xfrm>
            <a:off x="6372200" y="908721"/>
            <a:ext cx="1495922" cy="30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ko-KR" b="1" kern="0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4-gap RPC</a:t>
            </a:r>
            <a:endParaRPr lang="ko-KR" altLang="en-US" sz="1600" dirty="0"/>
          </a:p>
        </p:txBody>
      </p:sp>
      <p:sp>
        <p:nvSpPr>
          <p:cNvPr id="102" name="직사각형 101"/>
          <p:cNvSpPr/>
          <p:nvPr/>
        </p:nvSpPr>
        <p:spPr>
          <a:xfrm>
            <a:off x="6372200" y="4293096"/>
            <a:ext cx="14959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</a:pPr>
            <a:r>
              <a:rPr lang="en-US" altLang="ko-KR" b="1" kern="0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6-gap RPC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F2560-0DA7-422F-BE98-7AF0E94C4622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39065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38988"/>
            <a:ext cx="3941477" cy="280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20034"/>
            <a:ext cx="3975720" cy="266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395536" y="620688"/>
            <a:ext cx="295232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Constructions </a:t>
            </a: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 prototypes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771800" y="1700808"/>
            <a:ext cx="1550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2000" b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6-gap RPC</a:t>
            </a:r>
          </a:p>
        </p:txBody>
      </p:sp>
      <p:sp>
        <p:nvSpPr>
          <p:cNvPr id="12" name="오른쪽 화살표 11"/>
          <p:cNvSpPr/>
          <p:nvPr/>
        </p:nvSpPr>
        <p:spPr>
          <a:xfrm>
            <a:off x="4355976" y="1700808"/>
            <a:ext cx="43204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115616" y="2375304"/>
            <a:ext cx="1550424" cy="405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2000" b="1" kern="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4-gap RPC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1619672" y="285293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BC5DE-6AB2-4364-9A90-EC978C8536F4}" type="datetime1">
              <a:rPr lang="ko-KR" altLang="en-US" smtClean="0"/>
              <a:pPr>
                <a:defRPr/>
              </a:pPr>
              <a:t>2012-02-07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RPC2012@INFN-Frascati, Italy</a:t>
            </a:r>
            <a:endParaRPr lang="en-US" altLang="ko-KR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11749-33D2-4A41-B8CF-388854A45A77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4" name="그림 3" descr="fi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656" y="3068960"/>
            <a:ext cx="4951408" cy="2985256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216562" y="404664"/>
            <a:ext cx="8603910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Electronics setup for test</a:t>
            </a: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Data measured with 1 ADC + 1 TDC </a:t>
            </a: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3399"/>
                </a:solidFill>
                <a:latin typeface="Georgia" pitchFamily="18" charset="0"/>
              </a:rPr>
              <a:t>→ Did NOT used the current dedicated FEBs for CMS RPCs</a:t>
            </a:r>
            <a:r>
              <a:rPr lang="ko-KR" altLang="en-US" sz="1600" b="1" kern="0" dirty="0" smtClean="0">
                <a:solidFill>
                  <a:srgbClr val="003399"/>
                </a:solidFill>
                <a:latin typeface="Georgia" pitchFamily="18" charset="0"/>
              </a:rPr>
              <a:t> </a:t>
            </a:r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</a:endParaRP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003399"/>
              </a:solidFill>
              <a:latin typeface="Georgia" pitchFamily="18" charset="0"/>
            </a:endParaRPr>
          </a:p>
          <a:p>
            <a:pPr marL="457200" lvl="0" indent="-457200" eaLnBrk="0" hangingPunct="0">
              <a:defRPr/>
            </a:pP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A linear amp 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→ linearly 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  <a:ea typeface="맑은 고딕"/>
              </a:rPr>
              <a:t>ⅹ10 for r</a:t>
            </a: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aw detector pulses </a:t>
            </a: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006600"/>
              </a:solidFill>
              <a:latin typeface="Georgia" pitchFamily="18" charset="0"/>
            </a:endParaRP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Gate widths for selection of avalanche pulses (FWHM &lt; 10 ns)</a:t>
            </a: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   40 ns for 4-gap RPCs </a:t>
            </a: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ko-KR" sz="1600" b="1" kern="0" dirty="0" smtClean="0">
                <a:solidFill>
                  <a:srgbClr val="0070C0"/>
                </a:solidFill>
                <a:latin typeface="Georgia" pitchFamily="18" charset="0"/>
              </a:rPr>
              <a:t>    30 ns for 6-gap RPCs  </a:t>
            </a:r>
          </a:p>
          <a:p>
            <a:pPr marL="457200" marR="0" lvl="0" indent="-457200" algn="l" defTabSz="914400" rtl="0" eaLnBrk="0" fontAlgn="base" latinLnBrk="1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ko-KR" sz="1600" b="1" kern="0" dirty="0" smtClean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220072" y="3212976"/>
            <a:ext cx="385192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Triggers </a:t>
            </a:r>
            <a:r>
              <a:rPr lang="en-US" altLang="ko-KR" sz="1600" b="1" kern="0" dirty="0" smtClean="0">
                <a:solidFill>
                  <a:srgbClr val="006600"/>
                </a:solidFill>
                <a:latin typeface="Calibri"/>
                <a:ea typeface="맑은 고딕"/>
              </a:rPr>
              <a:t>←</a:t>
            </a: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3 plastic </a:t>
            </a:r>
            <a:r>
              <a:rPr lang="en-US" altLang="ko-KR" sz="1600" b="1" kern="0" dirty="0" err="1" smtClean="0">
                <a:solidFill>
                  <a:srgbClr val="006600"/>
                </a:solidFill>
                <a:latin typeface="Georgia" pitchFamily="18" charset="0"/>
              </a:rPr>
              <a:t>scintillators</a:t>
            </a:r>
            <a:endParaRPr lang="en-US" altLang="ko-KR" sz="1600" b="1" kern="0" dirty="0" smtClean="0">
              <a:solidFill>
                <a:srgbClr val="006600"/>
              </a:solidFill>
              <a:latin typeface="Georgia" pitchFamily="18" charset="0"/>
            </a:endParaRP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400" b="1" kern="0" dirty="0" smtClean="0">
                <a:solidFill>
                  <a:srgbClr val="006600"/>
                </a:solidFill>
                <a:latin typeface="Georgia" pitchFamily="18" charset="0"/>
              </a:rPr>
              <a:t>  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time resolution ~ 500 </a:t>
            </a:r>
            <a:r>
              <a:rPr lang="en-US" altLang="ko-KR" sz="1400" b="1" kern="0" dirty="0" err="1" smtClean="0">
                <a:solidFill>
                  <a:srgbClr val="0070C0"/>
                </a:solidFill>
                <a:latin typeface="Georgia" pitchFamily="18" charset="0"/>
              </a:rPr>
              <a:t>ps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</a:p>
          <a:p>
            <a:pPr marL="457200" lvl="0" indent="-457200" eaLnBrk="0" hangingPunct="0">
              <a:lnSpc>
                <a:spcPct val="110000"/>
              </a:lnSpc>
              <a:defRPr/>
            </a:pPr>
            <a:endParaRPr lang="en-US" altLang="ko-KR" sz="1600" b="1" kern="0" dirty="0" smtClean="0">
              <a:solidFill>
                <a:srgbClr val="006600"/>
              </a:solidFill>
              <a:latin typeface="Georgia" pitchFamily="18" charset="0"/>
            </a:endParaRP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Thresholds for raw pulses </a:t>
            </a: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 TDC thresholds </a:t>
            </a: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 for the 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맑은 고딕"/>
                <a:ea typeface="맑은 고딕"/>
              </a:rPr>
              <a:t>ⅹ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10 amplified raw pulses </a:t>
            </a: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 - 13 mV for 4-gap RPCs </a:t>
            </a:r>
            <a:r>
              <a:rPr lang="en-US" altLang="ko-KR" sz="1400" b="1" kern="0" smtClean="0">
                <a:solidFill>
                  <a:srgbClr val="0070C0"/>
                </a:solidFill>
                <a:latin typeface="Georgia" pitchFamily="18" charset="0"/>
              </a:rPr>
              <a:t>(~ 150 </a:t>
            </a:r>
            <a:r>
              <a:rPr lang="en-US" altLang="ko-KR" sz="1400" b="1" kern="0" dirty="0" err="1" smtClean="0">
                <a:solidFill>
                  <a:srgbClr val="0070C0"/>
                </a:solidFill>
                <a:latin typeface="Georgia" pitchFamily="18" charset="0"/>
              </a:rPr>
              <a:t>fC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)</a:t>
            </a: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  - 10 mV for 6-gap RPCs (~ 100 </a:t>
            </a:r>
            <a:r>
              <a:rPr lang="en-US" altLang="ko-KR" sz="1400" b="1" kern="0" dirty="0" err="1" smtClean="0">
                <a:solidFill>
                  <a:srgbClr val="0070C0"/>
                </a:solidFill>
                <a:latin typeface="Georgia" pitchFamily="18" charset="0"/>
              </a:rPr>
              <a:t>fC</a:t>
            </a:r>
            <a:r>
              <a:rPr lang="en-US" altLang="ko-KR" sz="1400" b="1" kern="0" dirty="0" smtClean="0">
                <a:solidFill>
                  <a:srgbClr val="0070C0"/>
                </a:solidFill>
                <a:latin typeface="Georgia" pitchFamily="18" charset="0"/>
              </a:rPr>
              <a:t>) </a:t>
            </a:r>
          </a:p>
          <a:p>
            <a:pPr marL="457200" lvl="0" indent="-457200" eaLnBrk="0" hangingPunct="0">
              <a:lnSpc>
                <a:spcPct val="110000"/>
              </a:lnSpc>
              <a:defRPr/>
            </a:pPr>
            <a:endParaRPr lang="en-US" altLang="ko-KR" sz="1400" b="1" kern="0" dirty="0" smtClean="0">
              <a:solidFill>
                <a:srgbClr val="006600"/>
              </a:solidFill>
              <a:latin typeface="Georgia" pitchFamily="18" charset="0"/>
            </a:endParaRPr>
          </a:p>
          <a:p>
            <a:pPr marL="457200" lvl="0" indent="-457200" eaLnBrk="0" hangingPunct="0">
              <a:lnSpc>
                <a:spcPct val="110000"/>
              </a:lnSpc>
              <a:defRPr/>
            </a:pPr>
            <a:r>
              <a:rPr lang="en-US" altLang="ko-KR" sz="1400" b="1" kern="0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r>
              <a:rPr lang="en-US" altLang="ko-KR" sz="1600" b="1" kern="0" dirty="0" smtClean="0">
                <a:solidFill>
                  <a:srgbClr val="006600"/>
                </a:solidFill>
                <a:latin typeface="Georgia" pitchFamily="18" charset="0"/>
              </a:rPr>
              <a:t>ADC thresholds in offline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2132</Words>
  <Application>Microsoft Office PowerPoint</Application>
  <PresentationFormat>화면 슬라이드 쇼(4:3)</PresentationFormat>
  <Paragraphs>502</Paragraphs>
  <Slides>28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0" baseType="lpstr">
      <vt:lpstr>균형</vt:lpstr>
      <vt:lpstr>수식</vt:lpstr>
      <vt:lpstr>슬라이드 1</vt:lpstr>
      <vt:lpstr>슬라이드 2</vt:lpstr>
      <vt:lpstr>슬라이드 3</vt:lpstr>
      <vt:lpstr>슬라이드 4</vt:lpstr>
      <vt:lpstr>슬라이드 5</vt:lpstr>
      <vt:lpstr>Phenolic HPLs   1-mm thick HPL for 6-gap RPCs   Korean production    1 mel sheet + 3 phenol sheets + 1 mel sheet    Resistivity ~ 1011 Ωcm at 20oC  2-mm thick HPL for 4-gap RPCs    Italian product (CMS)    1 mel sheet + ~ 8 phenol sheets + 1 mel sheet    Resistivity ~ 1.0 ⅹ1010 Ωcm at 20oC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이경세</dc:creator>
  <cp:lastModifiedBy>이경세</cp:lastModifiedBy>
  <cp:revision>21</cp:revision>
  <dcterms:created xsi:type="dcterms:W3CDTF">2012-02-05T19:44:52Z</dcterms:created>
  <dcterms:modified xsi:type="dcterms:W3CDTF">2012-02-06T22:32:28Z</dcterms:modified>
</cp:coreProperties>
</file>