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6" r:id="rId2"/>
    <p:sldId id="258" r:id="rId3"/>
    <p:sldId id="281" r:id="rId4"/>
    <p:sldId id="436" r:id="rId5"/>
    <p:sldId id="437" r:id="rId6"/>
    <p:sldId id="435" r:id="rId7"/>
    <p:sldId id="482" r:id="rId8"/>
    <p:sldId id="483" r:id="rId9"/>
    <p:sldId id="486" r:id="rId10"/>
    <p:sldId id="487" r:id="rId11"/>
    <p:sldId id="489" r:id="rId12"/>
    <p:sldId id="511" r:id="rId13"/>
    <p:sldId id="514" r:id="rId14"/>
    <p:sldId id="515" r:id="rId15"/>
    <p:sldId id="519" r:id="rId16"/>
    <p:sldId id="520" r:id="rId17"/>
    <p:sldId id="512" r:id="rId18"/>
    <p:sldId id="513" r:id="rId19"/>
    <p:sldId id="521" r:id="rId20"/>
    <p:sldId id="490" r:id="rId21"/>
    <p:sldId id="522" r:id="rId22"/>
    <p:sldId id="524" r:id="rId23"/>
    <p:sldId id="268" r:id="rId24"/>
    <p:sldId id="333" r:id="rId25"/>
    <p:sldId id="440" r:id="rId26"/>
    <p:sldId id="507" r:id="rId27"/>
    <p:sldId id="508" r:id="rId28"/>
    <p:sldId id="526" r:id="rId29"/>
    <p:sldId id="506" r:id="rId30"/>
    <p:sldId id="442" r:id="rId31"/>
    <p:sldId id="443" r:id="rId32"/>
    <p:sldId id="554" r:id="rId33"/>
    <p:sldId id="556" r:id="rId34"/>
    <p:sldId id="558" r:id="rId35"/>
    <p:sldId id="559" r:id="rId36"/>
    <p:sldId id="557" r:id="rId37"/>
    <p:sldId id="560" r:id="rId38"/>
    <p:sldId id="561" r:id="rId39"/>
    <p:sldId id="553" r:id="rId40"/>
    <p:sldId id="302" r:id="rId41"/>
    <p:sldId id="529" r:id="rId42"/>
    <p:sldId id="562" r:id="rId43"/>
    <p:sldId id="552" r:id="rId44"/>
    <p:sldId id="564" r:id="rId45"/>
    <p:sldId id="565" r:id="rId46"/>
    <p:sldId id="534" r:id="rId47"/>
    <p:sldId id="464" r:id="rId48"/>
    <p:sldId id="463" r:id="rId49"/>
    <p:sldId id="420" r:id="rId50"/>
    <p:sldId id="357" r:id="rId51"/>
    <p:sldId id="566" r:id="rId52"/>
    <p:sldId id="567" r:id="rId53"/>
    <p:sldId id="605" r:id="rId54"/>
    <p:sldId id="422" r:id="rId55"/>
    <p:sldId id="509" r:id="rId56"/>
    <p:sldId id="510" r:id="rId57"/>
    <p:sldId id="607" r:id="rId58"/>
    <p:sldId id="571" r:id="rId59"/>
    <p:sldId id="421" r:id="rId60"/>
    <p:sldId id="576" r:id="rId61"/>
    <p:sldId id="575" r:id="rId62"/>
    <p:sldId id="574" r:id="rId63"/>
    <p:sldId id="577" r:id="rId64"/>
    <p:sldId id="578" r:id="rId65"/>
    <p:sldId id="579" r:id="rId66"/>
    <p:sldId id="580" r:id="rId67"/>
    <p:sldId id="581" r:id="rId68"/>
    <p:sldId id="493" r:id="rId69"/>
    <p:sldId id="494" r:id="rId70"/>
    <p:sldId id="582" r:id="rId71"/>
    <p:sldId id="349" r:id="rId72"/>
    <p:sldId id="586" r:id="rId73"/>
    <p:sldId id="587" r:id="rId74"/>
    <p:sldId id="588" r:id="rId75"/>
    <p:sldId id="585" r:id="rId76"/>
    <p:sldId id="405" r:id="rId77"/>
    <p:sldId id="606" r:id="rId78"/>
    <p:sldId id="589" r:id="rId79"/>
    <p:sldId id="591" r:id="rId80"/>
    <p:sldId id="593" r:id="rId81"/>
    <p:sldId id="592" r:id="rId82"/>
    <p:sldId id="342" r:id="rId83"/>
    <p:sldId id="393" r:id="rId84"/>
    <p:sldId id="499" r:id="rId85"/>
    <p:sldId id="505" r:id="rId86"/>
    <p:sldId id="264" r:id="rId87"/>
    <p:sldId id="265" r:id="rId88"/>
    <p:sldId id="541" r:id="rId89"/>
    <p:sldId id="543" r:id="rId90"/>
    <p:sldId id="540" r:id="rId91"/>
    <p:sldId id="594" r:id="rId92"/>
    <p:sldId id="601" r:id="rId93"/>
    <p:sldId id="600" r:id="rId94"/>
    <p:sldId id="602" r:id="rId95"/>
    <p:sldId id="603" r:id="rId96"/>
    <p:sldId id="604" r:id="rId97"/>
    <p:sldId id="266" r:id="rId98"/>
    <p:sldId id="284" r:id="rId99"/>
    <p:sldId id="285" r:id="rId100"/>
    <p:sldId id="286" r:id="rId101"/>
    <p:sldId id="287" r:id="rId102"/>
    <p:sldId id="465" r:id="rId103"/>
    <p:sldId id="466" r:id="rId104"/>
    <p:sldId id="288" r:id="rId105"/>
    <p:sldId id="290" r:id="rId106"/>
    <p:sldId id="293" r:id="rId107"/>
    <p:sldId id="460" r:id="rId108"/>
    <p:sldId id="462" r:id="rId109"/>
    <p:sldId id="291" r:id="rId110"/>
    <p:sldId id="450" r:id="rId111"/>
    <p:sldId id="455" r:id="rId112"/>
    <p:sldId id="596" r:id="rId113"/>
    <p:sldId id="563" r:id="rId114"/>
    <p:sldId id="446" r:id="rId115"/>
    <p:sldId id="447" r:id="rId116"/>
    <p:sldId id="448" r:id="rId117"/>
    <p:sldId id="461" r:id="rId118"/>
    <p:sldId id="261" r:id="rId119"/>
    <p:sldId id="598" r:id="rId120"/>
    <p:sldId id="599" r:id="rId121"/>
    <p:sldId id="279" r:id="rId1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A50021"/>
    <a:srgbClr val="3333CC"/>
    <a:srgbClr val="0000FF"/>
    <a:srgbClr val="0000CC"/>
    <a:srgbClr val="0066FF"/>
    <a:srgbClr val="000066"/>
    <a:srgbClr val="3333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9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3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ielli\Desktop\Dropbox\Background\NewMap\RpcCurrents189366_NewTa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PT"/>
  <c:chart>
    <c:title>
      <c:tx>
        <c:rich>
          <a:bodyPr/>
          <a:lstStyle/>
          <a:p>
            <a:pPr>
              <a:defRPr/>
            </a:pPr>
            <a:r>
              <a:rPr lang="it-IT"/>
              <a:t>BML data from current vs FLUGG - Phi projection</a:t>
            </a:r>
          </a:p>
        </c:rich>
      </c:tx>
      <c:layout>
        <c:manualLayout>
          <c:xMode val="edge"/>
          <c:yMode val="edge"/>
          <c:x val="0.15169646999152644"/>
          <c:y val="7.1302300447738554E-2"/>
        </c:manualLayout>
      </c:layout>
    </c:title>
    <c:plotArea>
      <c:layout>
        <c:manualLayout>
          <c:layoutTarget val="inner"/>
          <c:xMode val="edge"/>
          <c:yMode val="edge"/>
          <c:x val="0.10964101626566017"/>
          <c:y val="0.11710025217436068"/>
          <c:w val="0.84853257022502659"/>
          <c:h val="0.65753152179506957"/>
        </c:manualLayout>
      </c:layout>
      <c:barChart>
        <c:barDir val="col"/>
        <c:grouping val="clustered"/>
        <c:ser>
          <c:idx val="0"/>
          <c:order val="0"/>
          <c:tx>
            <c:v>Counts from RPC current</c:v>
          </c:tx>
          <c:spPr>
            <a:gradFill>
              <a:gsLst>
                <a:gs pos="0">
                  <a:srgbClr val="5E9EFF">
                    <a:alpha val="76000"/>
                  </a:srgbClr>
                </a:gs>
                <a:gs pos="39999">
                  <a:srgbClr val="85C2FF"/>
                </a:gs>
                <a:gs pos="70000">
                  <a:srgbClr val="C4D6EB"/>
                </a:gs>
                <a:gs pos="100000">
                  <a:srgbClr val="FFEBFA"/>
                </a:gs>
              </a:gsLst>
              <a:lin ang="5400000" scaled="0"/>
            </a:gradFill>
          </c:spPr>
          <c:cat>
            <c:strRef>
              <c:f>'BM.PI+CO'!$AB$32:$AB$47</c:f>
              <c:strCache>
                <c:ptCount val="16"/>
                <c:pt idx="0">
                  <c:v>1.DP1</c:v>
                </c:pt>
                <c:pt idx="1">
                  <c:v>1.DP2</c:v>
                </c:pt>
                <c:pt idx="2">
                  <c:v>3.DP1</c:v>
                </c:pt>
                <c:pt idx="3">
                  <c:v>3.DP2</c:v>
                </c:pt>
                <c:pt idx="4">
                  <c:v>5.DP1</c:v>
                </c:pt>
                <c:pt idx="5">
                  <c:v>5.DP2</c:v>
                </c:pt>
                <c:pt idx="6">
                  <c:v>7.DP1</c:v>
                </c:pt>
                <c:pt idx="7">
                  <c:v>7.DP2</c:v>
                </c:pt>
                <c:pt idx="8">
                  <c:v>9.DP1</c:v>
                </c:pt>
                <c:pt idx="9">
                  <c:v>9.DP2</c:v>
                </c:pt>
                <c:pt idx="10">
                  <c:v>11.DP1</c:v>
                </c:pt>
                <c:pt idx="11">
                  <c:v>11.DP2</c:v>
                </c:pt>
                <c:pt idx="12">
                  <c:v>13.DP1</c:v>
                </c:pt>
                <c:pt idx="13">
                  <c:v>13.DP2</c:v>
                </c:pt>
                <c:pt idx="14">
                  <c:v>15.DP1</c:v>
                </c:pt>
                <c:pt idx="15">
                  <c:v>15.DP2</c:v>
                </c:pt>
              </c:strCache>
            </c:strRef>
          </c:cat>
          <c:val>
            <c:numRef>
              <c:f>'BM.PI+CO'!$Z$32:$Z$47</c:f>
              <c:numCache>
                <c:formatCode>0.00E+00</c:formatCode>
                <c:ptCount val="16"/>
                <c:pt idx="0">
                  <c:v>369.49457468569869</c:v>
                </c:pt>
                <c:pt idx="1">
                  <c:v>371.11742701004408</c:v>
                </c:pt>
                <c:pt idx="2">
                  <c:v>371.95290462723005</c:v>
                </c:pt>
                <c:pt idx="3">
                  <c:v>375.27096600174718</c:v>
                </c:pt>
                <c:pt idx="4">
                  <c:v>322.15852784058723</c:v>
                </c:pt>
                <c:pt idx="5">
                  <c:v>323.84865391083531</c:v>
                </c:pt>
                <c:pt idx="6">
                  <c:v>322.22971654436969</c:v>
                </c:pt>
                <c:pt idx="7">
                  <c:v>329.13650773822116</c:v>
                </c:pt>
                <c:pt idx="8">
                  <c:v>351.97765578997166</c:v>
                </c:pt>
                <c:pt idx="9">
                  <c:v>339.69500656633409</c:v>
                </c:pt>
                <c:pt idx="10">
                  <c:v>267.87892189945472</c:v>
                </c:pt>
                <c:pt idx="11">
                  <c:v>172.70929504169595</c:v>
                </c:pt>
                <c:pt idx="12">
                  <c:v>249.79523928287895</c:v>
                </c:pt>
                <c:pt idx="13">
                  <c:v>243.10905169041672</c:v>
                </c:pt>
                <c:pt idx="14">
                  <c:v>178.11683913932751</c:v>
                </c:pt>
                <c:pt idx="15">
                  <c:v>271.21810571073593</c:v>
                </c:pt>
              </c:numCache>
            </c:numRef>
          </c:val>
        </c:ser>
        <c:ser>
          <c:idx val="1"/>
          <c:order val="1"/>
          <c:tx>
            <c:v>FLUGG counts</c:v>
          </c:tx>
          <c:spPr>
            <a:noFill/>
            <a:ln w="31750">
              <a:solidFill>
                <a:prstClr val="black"/>
              </a:solidFill>
            </a:ln>
          </c:spPr>
          <c:cat>
            <c:strRef>
              <c:f>'BM.PI+CO'!$AB$32:$AB$47</c:f>
              <c:strCache>
                <c:ptCount val="16"/>
                <c:pt idx="0">
                  <c:v>1.DP1</c:v>
                </c:pt>
                <c:pt idx="1">
                  <c:v>1.DP2</c:v>
                </c:pt>
                <c:pt idx="2">
                  <c:v>3.DP1</c:v>
                </c:pt>
                <c:pt idx="3">
                  <c:v>3.DP2</c:v>
                </c:pt>
                <c:pt idx="4">
                  <c:v>5.DP1</c:v>
                </c:pt>
                <c:pt idx="5">
                  <c:v>5.DP2</c:v>
                </c:pt>
                <c:pt idx="6">
                  <c:v>7.DP1</c:v>
                </c:pt>
                <c:pt idx="7">
                  <c:v>7.DP2</c:v>
                </c:pt>
                <c:pt idx="8">
                  <c:v>9.DP1</c:v>
                </c:pt>
                <c:pt idx="9">
                  <c:v>9.DP2</c:v>
                </c:pt>
                <c:pt idx="10">
                  <c:v>11.DP1</c:v>
                </c:pt>
                <c:pt idx="11">
                  <c:v>11.DP2</c:v>
                </c:pt>
                <c:pt idx="12">
                  <c:v>13.DP1</c:v>
                </c:pt>
                <c:pt idx="13">
                  <c:v>13.DP2</c:v>
                </c:pt>
                <c:pt idx="14">
                  <c:v>15.DP1</c:v>
                </c:pt>
                <c:pt idx="15">
                  <c:v>15.DP2</c:v>
                </c:pt>
              </c:strCache>
            </c:strRef>
          </c:cat>
          <c:val>
            <c:numRef>
              <c:f>'BM.PI+CO'!$AF$32:$AF$47</c:f>
              <c:numCache>
                <c:formatCode>General</c:formatCode>
                <c:ptCount val="16"/>
                <c:pt idx="0">
                  <c:v>383.54304635761565</c:v>
                </c:pt>
                <c:pt idx="1">
                  <c:v>418.58278145695368</c:v>
                </c:pt>
                <c:pt idx="2">
                  <c:v>383.54304635761565</c:v>
                </c:pt>
                <c:pt idx="3">
                  <c:v>346.60927152317902</c:v>
                </c:pt>
                <c:pt idx="4">
                  <c:v>320.09271523178694</c:v>
                </c:pt>
                <c:pt idx="5">
                  <c:v>336.19205298013225</c:v>
                </c:pt>
                <c:pt idx="6">
                  <c:v>322.93377483443709</c:v>
                </c:pt>
                <c:pt idx="7">
                  <c:v>326.72185430463566</c:v>
                </c:pt>
                <c:pt idx="8">
                  <c:v>370.28476821192055</c:v>
                </c:pt>
                <c:pt idx="9">
                  <c:v>335.24503311258269</c:v>
                </c:pt>
                <c:pt idx="10">
                  <c:v>353.23841059602643</c:v>
                </c:pt>
                <c:pt idx="11">
                  <c:v>310.62251655628921</c:v>
                </c:pt>
                <c:pt idx="12">
                  <c:v>339.22251655628844</c:v>
                </c:pt>
                <c:pt idx="13">
                  <c:v>375.01986754966902</c:v>
                </c:pt>
                <c:pt idx="14">
                  <c:v>356.07947019867549</c:v>
                </c:pt>
                <c:pt idx="15">
                  <c:v>364.60264900662258</c:v>
                </c:pt>
              </c:numCache>
            </c:numRef>
          </c:val>
        </c:ser>
        <c:gapWidth val="16"/>
        <c:overlap val="100"/>
        <c:axId val="35537664"/>
        <c:axId val="35539584"/>
      </c:barChart>
      <c:catAx>
        <c:axId val="35537664"/>
        <c:scaling>
          <c:orientation val="minMax"/>
        </c:scaling>
        <c:axPos val="b"/>
        <c:title>
          <c:tx>
            <c:rich>
              <a:bodyPr/>
              <a:lstStyle/>
              <a:p>
                <a:pPr>
                  <a:defRPr/>
                </a:pPr>
                <a:r>
                  <a:rPr lang="it-IT"/>
                  <a:t>Sector  and semi sector</a:t>
                </a:r>
              </a:p>
            </c:rich>
          </c:tx>
          <c:layout>
            <c:manualLayout>
              <c:xMode val="edge"/>
              <c:yMode val="edge"/>
              <c:x val="0.34442743761222783"/>
              <c:y val="0.87143402906145451"/>
            </c:manualLayout>
          </c:layout>
        </c:title>
        <c:numFmt formatCode="General" sourceLinked="1"/>
        <c:majorTickMark val="none"/>
        <c:tickLblPos val="nextTo"/>
        <c:spPr>
          <a:noFill/>
        </c:spPr>
        <c:txPr>
          <a:bodyPr rot="-2700000" vert="horz"/>
          <a:lstStyle/>
          <a:p>
            <a:pPr>
              <a:defRPr/>
            </a:pPr>
            <a:endParaRPr lang="pt-PT"/>
          </a:p>
        </c:txPr>
        <c:crossAx val="35539584"/>
        <c:crosses val="autoZero"/>
        <c:auto val="1"/>
        <c:lblAlgn val="ctr"/>
        <c:lblOffset val="100"/>
      </c:catAx>
      <c:valAx>
        <c:axId val="35539584"/>
        <c:scaling>
          <c:orientation val="minMax"/>
          <c:max val="600"/>
        </c:scaling>
        <c:axPos val="l"/>
        <c:majorGridlines/>
        <c:title>
          <c:tx>
            <c:rich>
              <a:bodyPr rot="-5400000" vert="horz"/>
              <a:lstStyle/>
              <a:p>
                <a:pPr>
                  <a:defRPr/>
                </a:pPr>
                <a:r>
                  <a:rPr lang="it-IT"/>
                  <a:t>Counts  in 9870 p-p collisions</a:t>
                </a:r>
              </a:p>
            </c:rich>
          </c:tx>
        </c:title>
        <c:numFmt formatCode="#,##0" sourceLinked="0"/>
        <c:majorTickMark val="none"/>
        <c:tickLblPos val="nextTo"/>
        <c:crossAx val="35537664"/>
        <c:crosses val="autoZero"/>
        <c:crossBetween val="between"/>
      </c:valAx>
      <c:spPr>
        <a:ln>
          <a:solidFill>
            <a:prstClr val="black"/>
          </a:solidFill>
        </a:ln>
      </c:spPr>
    </c:plotArea>
    <c:legend>
      <c:legendPos val="r"/>
      <c:layout>
        <c:manualLayout>
          <c:xMode val="edge"/>
          <c:yMode val="edge"/>
          <c:x val="0.11656645993582442"/>
          <c:y val="0.15309697389945273"/>
          <c:w val="0.26358035381689632"/>
          <c:h val="0.11390252273556951"/>
        </c:manualLayout>
      </c:layout>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legend>
    <c:plotVisOnly val="1"/>
  </c:chart>
  <c:txPr>
    <a:bodyPr/>
    <a:lstStyle/>
    <a:p>
      <a:pPr>
        <a:defRPr sz="800"/>
      </a:pPr>
      <a:endParaRPr lang="pt-PT"/>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drawings/drawing1.xml><?xml version="1.0" encoding="utf-8"?>
<c:userShapes xmlns:c="http://schemas.openxmlformats.org/drawingml/2006/chart">
  <cdr:relSizeAnchor xmlns:cdr="http://schemas.openxmlformats.org/drawingml/2006/chartDrawing">
    <cdr:from>
      <cdr:x>0.53181</cdr:x>
      <cdr:y>0.13725</cdr:y>
    </cdr:from>
    <cdr:to>
      <cdr:x>0.84479</cdr:x>
      <cdr:y>0.21299</cdr:y>
    </cdr:to>
    <cdr:sp macro="" textlink="">
      <cdr:nvSpPr>
        <cdr:cNvPr id="2" name="TextBox 5"/>
        <cdr:cNvSpPr txBox="1"/>
      </cdr:nvSpPr>
      <cdr:spPr>
        <a:xfrm xmlns:a="http://schemas.openxmlformats.org/drawingml/2006/main">
          <a:off x="2149475" y="533400"/>
          <a:ext cx="1264995" cy="29434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smtClean="0"/>
            <a:t>ATLAS </a:t>
          </a:r>
          <a:r>
            <a:rPr lang="en-US" sz="1600" b="1" i="1" dirty="0" smtClean="0"/>
            <a:t>preliminary</a:t>
          </a:r>
          <a:endParaRPr lang="en-US" sz="1600" b="1" i="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3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9DC60D47-52F0-4464-8840-5CED83B4A7B8}" type="datetimeFigureOut">
              <a:rPr lang="en-US"/>
              <a:pPr>
                <a:defRPr/>
              </a:pPr>
              <a:t>2/10/2012</a:t>
            </a:fld>
            <a:endParaRPr lang="en-US"/>
          </a:p>
        </p:txBody>
      </p:sp>
      <p:sp>
        <p:nvSpPr>
          <p:cNvPr id="13316"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p>
        </p:txBody>
      </p:sp>
      <p:sp>
        <p:nvSpPr>
          <p:cNvPr id="173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3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941D875-BA80-4322-B709-FBA4526E6FF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32"/>
          <p:cNvSpPr txBox="1">
            <a:spLocks noGrp="1" noChangeArrowheads="1"/>
          </p:cNvSpPr>
          <p:nvPr/>
        </p:nvSpPr>
        <p:spPr bwMode="auto">
          <a:xfrm>
            <a:off x="3884613" y="8686800"/>
            <a:ext cx="2932112" cy="419100"/>
          </a:xfrm>
          <a:prstGeom prst="rect">
            <a:avLst/>
          </a:prstGeom>
          <a:noFill/>
          <a:ln w="9525">
            <a:noFill/>
            <a:round/>
            <a:headEnd/>
            <a:tailEnd/>
          </a:ln>
        </p:spPr>
        <p:txBody>
          <a:bodyPr lIns="90000" tIns="46800" rIns="90000" bIns="46800" anchor="b"/>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87F7A76-F502-4B1C-834A-E04DDFEE8798}" type="slidenum">
              <a:rPr lang="en-US" sz="1200">
                <a:solidFill>
                  <a:srgbClr val="000000"/>
                </a:solidFill>
                <a:latin typeface="Times New Roman" pitchFamily="18" charset="0"/>
                <a:ea typeface="ＭＳ Ｐゴシック"/>
                <a:cs typeface="ＭＳ Ｐゴシック"/>
              </a:rPr>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31</a:t>
            </a:fld>
            <a:endParaRPr lang="en-US" sz="1200">
              <a:solidFill>
                <a:srgbClr val="000000"/>
              </a:solidFill>
              <a:latin typeface="Times New Roman" pitchFamily="18" charset="0"/>
              <a:ea typeface="ＭＳ Ｐゴシック"/>
              <a:cs typeface="ＭＳ Ｐゴシック"/>
            </a:endParaRPr>
          </a:p>
        </p:txBody>
      </p:sp>
      <p:sp>
        <p:nvSpPr>
          <p:cNvPr id="230403" name="Rectangle 1"/>
          <p:cNvSpPr>
            <a:spLocks noGrp="1" noRot="1" noChangeArrowheads="1" noTextEdit="1"/>
          </p:cNvSpPr>
          <p:nvPr>
            <p:ph type="sldImg"/>
          </p:nvPr>
        </p:nvSpPr>
        <p:spPr>
          <a:xfrm>
            <a:off x="1144588" y="685800"/>
            <a:ext cx="4567237" cy="3425825"/>
          </a:xfrm>
          <a:ln/>
        </p:spPr>
      </p:sp>
      <p:sp>
        <p:nvSpPr>
          <p:cNvPr id="230404" name="Rectangle 2"/>
          <p:cNvSpPr>
            <a:spLocks noGrp="1" noChangeArrowheads="1"/>
          </p:cNvSpPr>
          <p:nvPr>
            <p:ph type="body" idx="1"/>
          </p:nvPr>
        </p:nvSpPr>
        <p:spPr>
          <a:xfrm>
            <a:off x="685800" y="4343400"/>
            <a:ext cx="5446713" cy="4078288"/>
          </a:xfrm>
          <a:noFill/>
          <a:ln/>
        </p:spPr>
        <p:txBody>
          <a:bodyPr wrap="none" lIns="0" tIns="0" rIns="0" bIns="0" anchor="ctr"/>
          <a:lstStyle/>
          <a:p>
            <a:pPr eaLnBrk="1" hangingPunct="1"/>
            <a:endParaRPr lang="pt-P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幻灯片图像占位符 1"/>
          <p:cNvSpPr>
            <a:spLocks noGrp="1" noRot="1" noChangeAspect="1" noTextEdit="1"/>
          </p:cNvSpPr>
          <p:nvPr>
            <p:ph type="sldImg"/>
          </p:nvPr>
        </p:nvSpPr>
        <p:spPr>
          <a:ln/>
        </p:spPr>
      </p:sp>
      <p:sp>
        <p:nvSpPr>
          <p:cNvPr id="252930" name="备注占位符 2"/>
          <p:cNvSpPr>
            <a:spLocks noGrp="1"/>
          </p:cNvSpPr>
          <p:nvPr>
            <p:ph type="body" idx="1"/>
          </p:nvPr>
        </p:nvSpPr>
        <p:spPr>
          <a:noFill/>
          <a:ln/>
        </p:spPr>
        <p:txBody>
          <a:bodyPr/>
          <a:lstStyle/>
          <a:p>
            <a:endParaRPr lang="zh-CN" altLang="en-US" smtClean="0">
              <a:cs typeface="宋体"/>
            </a:endParaRPr>
          </a:p>
        </p:txBody>
      </p:sp>
      <p:sp>
        <p:nvSpPr>
          <p:cNvPr id="252931"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02641B5-B810-474B-9867-77F8794E1D0D}" type="slidenum">
              <a:rPr lang="zh-CN" altLang="en-US" sz="1200">
                <a:latin typeface="Calibri" pitchFamily="34" charset="0"/>
                <a:cs typeface="宋体"/>
              </a:rPr>
              <a:pPr algn="r"/>
              <a:t>52</a:t>
            </a:fld>
            <a:endParaRPr lang="en-US" altLang="zh-CN" sz="1200">
              <a:latin typeface="Calibri" pitchFamily="34" charset="0"/>
              <a:cs typeface="宋体"/>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Espace réservé de l'image des diapositives 1"/>
          <p:cNvSpPr>
            <a:spLocks noGrp="1" noRot="1" noChangeAspect="1" noTextEdit="1"/>
          </p:cNvSpPr>
          <p:nvPr>
            <p:ph type="sldImg"/>
          </p:nvPr>
        </p:nvSpPr>
        <p:spPr>
          <a:ln/>
        </p:spPr>
      </p:sp>
      <p:sp>
        <p:nvSpPr>
          <p:cNvPr id="254978" name="Espace réservé des commentaires 2"/>
          <p:cNvSpPr>
            <a:spLocks noGrp="1"/>
          </p:cNvSpPr>
          <p:nvPr>
            <p:ph type="body" idx="1"/>
          </p:nvPr>
        </p:nvSpPr>
        <p:spPr>
          <a:noFill/>
          <a:ln/>
        </p:spPr>
        <p:txBody>
          <a:bodyPr lIns="91431" tIns="45716" rIns="91431" bIns="45716"/>
          <a:lstStyle/>
          <a:p>
            <a:pPr eaLnBrk="1" hangingPunct="1"/>
            <a:r>
              <a:rPr lang="fr-FR" smtClean="0"/>
              <a:t>1 Interaction: 700-1000 charged tracks every 100 ns to be reconstructed fully! =&gt; all must be pushed to FLES for correlation</a:t>
            </a:r>
            <a:endParaRPr lang="en-US" smtClean="0"/>
          </a:p>
        </p:txBody>
      </p:sp>
      <p:sp>
        <p:nvSpPr>
          <p:cNvPr id="254979"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81110E7B-425E-4746-B189-8EE67B6F9EB8}" type="slidenum">
              <a:rPr lang="fr-FR" sz="1200">
                <a:cs typeface="Arial" charset="0"/>
              </a:rPr>
              <a:pPr algn="r"/>
              <a:t>53</a:t>
            </a:fld>
            <a:endParaRPr lang="fr-FR"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600F9AA-E21C-4DBE-A52C-E464C86FAEC1}" type="slidenum">
              <a:rPr lang="en-GB" sz="1200">
                <a:solidFill>
                  <a:srgbClr val="000000"/>
                </a:solidFill>
                <a:cs typeface="Arial" charset="0"/>
              </a:rPr>
              <a:pPr algn="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en-GB" sz="1200">
              <a:solidFill>
                <a:srgbClr val="000000"/>
              </a:solidFill>
              <a:cs typeface="Arial" charset="0"/>
            </a:endParaRPr>
          </a:p>
        </p:txBody>
      </p:sp>
      <p:sp>
        <p:nvSpPr>
          <p:cNvPr id="258051" name="Text Box 3"/>
          <p:cNvSpPr txBox="1">
            <a:spLocks noChangeArrowheads="1"/>
          </p:cNvSpPr>
          <p:nvPr/>
        </p:nvSpPr>
        <p:spPr bwMode="auto">
          <a:xfrm>
            <a:off x="922338" y="685800"/>
            <a:ext cx="5014912"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258052" name="Rectangle 4"/>
          <p:cNvSpPr>
            <a:spLocks noGrp="1" noChangeArrowheads="1"/>
          </p:cNvSpPr>
          <p:nvPr>
            <p:ph type="body"/>
          </p:nvPr>
        </p:nvSpPr>
        <p:spPr>
          <a:xfrm>
            <a:off x="685800" y="4343400"/>
            <a:ext cx="5478463" cy="4110038"/>
          </a:xfrm>
          <a:noFill/>
          <a:ln/>
        </p:spPr>
        <p:txBody>
          <a:bodyPr wrap="none" anchor="ctr"/>
          <a:lstStyle/>
          <a:p>
            <a:pPr defTabSz="449263" eaLnBrk="1" hangingPunct="1">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126C1D-0144-4B66-B9F3-D194E0F7EF13}" type="slidenum">
              <a:rPr lang="en-GB" sz="1200">
                <a:solidFill>
                  <a:srgbClr val="000000"/>
                </a:solidFill>
                <a:cs typeface="Arial" charset="0"/>
              </a:rPr>
              <a:pPr algn="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en-GB" sz="1200">
              <a:solidFill>
                <a:srgbClr val="000000"/>
              </a:solidFill>
              <a:cs typeface="Arial" charset="0"/>
            </a:endParaRPr>
          </a:p>
        </p:txBody>
      </p:sp>
      <p:sp>
        <p:nvSpPr>
          <p:cNvPr id="260099" name="Text Box 3"/>
          <p:cNvSpPr txBox="1">
            <a:spLocks noChangeArrowheads="1"/>
          </p:cNvSpPr>
          <p:nvPr/>
        </p:nvSpPr>
        <p:spPr bwMode="auto">
          <a:xfrm>
            <a:off x="922338" y="685800"/>
            <a:ext cx="5014912"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260100" name="Rectangle 4"/>
          <p:cNvSpPr>
            <a:spLocks noGrp="1" noChangeArrowheads="1"/>
          </p:cNvSpPr>
          <p:nvPr>
            <p:ph type="body"/>
          </p:nvPr>
        </p:nvSpPr>
        <p:spPr>
          <a:xfrm>
            <a:off x="685800" y="4343400"/>
            <a:ext cx="5478463" cy="4110038"/>
          </a:xfrm>
          <a:noFill/>
          <a:ln/>
        </p:spPr>
        <p:txBody>
          <a:bodyPr wrap="none" anchor="ctr"/>
          <a:lstStyle/>
          <a:p>
            <a:pPr defTabSz="449263" eaLnBrk="1" hangingPunct="1">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投影片圖像版面配置區 1"/>
          <p:cNvSpPr>
            <a:spLocks noGrp="1" noRot="1" noChangeAspect="1" noTextEdit="1"/>
          </p:cNvSpPr>
          <p:nvPr>
            <p:ph type="sldImg"/>
          </p:nvPr>
        </p:nvSpPr>
        <p:spPr>
          <a:ln/>
        </p:spPr>
      </p:sp>
      <p:sp>
        <p:nvSpPr>
          <p:cNvPr id="272386" name="備忘稿版面配置區 2"/>
          <p:cNvSpPr>
            <a:spLocks noGrp="1"/>
          </p:cNvSpPr>
          <p:nvPr>
            <p:ph type="body" idx="1"/>
          </p:nvPr>
        </p:nvSpPr>
        <p:spPr>
          <a:noFill/>
          <a:ln/>
        </p:spPr>
        <p:txBody>
          <a:bodyPr lIns="88145" tIns="44073" rIns="88145" bIns="44073"/>
          <a:lstStyle/>
          <a:p>
            <a:pPr>
              <a:spcBef>
                <a:spcPct val="0"/>
              </a:spcBef>
            </a:pPr>
            <a:r>
              <a:rPr lang="en-US" altLang="zh-TW" smtClean="0">
                <a:cs typeface="新細明體"/>
              </a:rPr>
              <a:t>Hello , everyone . I'm Chia-Yu Hsieh from Academia Sinica,Taiwan.</a:t>
            </a:r>
          </a:p>
          <a:p>
            <a:pPr>
              <a:spcBef>
                <a:spcPct val="0"/>
              </a:spcBef>
            </a:pPr>
            <a:r>
              <a:rPr lang="en-US" altLang="zh-TW" smtClean="0">
                <a:cs typeface="新細明體"/>
              </a:rPr>
              <a:t>Today I am going to talk about the prototype MRPC we made for the LEPS2 experiment.</a:t>
            </a:r>
          </a:p>
          <a:p>
            <a:pPr>
              <a:spcBef>
                <a:spcPct val="0"/>
              </a:spcBef>
            </a:pPr>
            <a:r>
              <a:rPr lang="en-US" altLang="zh-TW" smtClean="0">
                <a:cs typeface="新細明體"/>
              </a:rPr>
              <a:t> </a:t>
            </a:r>
            <a:endParaRPr lang="zh-TW" altLang="en-US" smtClean="0">
              <a:cs typeface="新細明體"/>
            </a:endParaRPr>
          </a:p>
        </p:txBody>
      </p:sp>
      <p:sp>
        <p:nvSpPr>
          <p:cNvPr id="272387"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lIns="88145" tIns="44073" rIns="88145" bIns="44073" anchor="b"/>
          <a:lstStyle/>
          <a:p>
            <a:pPr algn="r" defTabSz="844550"/>
            <a:fld id="{E541E0A2-480F-418E-999E-381F1B288471}" type="slidenum">
              <a:rPr lang="zh-TW" altLang="en-US" sz="1200">
                <a:latin typeface="Calibri" pitchFamily="34" charset="0"/>
                <a:cs typeface="新細明體"/>
              </a:rPr>
              <a:pPr algn="r" defTabSz="844550"/>
              <a:t>66</a:t>
            </a:fld>
            <a:endParaRPr lang="en-US" altLang="zh-TW" sz="1200">
              <a:latin typeface="Calibri" pitchFamily="34" charset="0"/>
              <a:cs typeface="新細明體"/>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投影片圖像版面配置區 1"/>
          <p:cNvSpPr>
            <a:spLocks noGrp="1" noRot="1" noChangeAspect="1" noTextEdit="1"/>
          </p:cNvSpPr>
          <p:nvPr>
            <p:ph type="sldImg"/>
          </p:nvPr>
        </p:nvSpPr>
        <p:spPr>
          <a:ln/>
        </p:spPr>
      </p:sp>
      <p:sp>
        <p:nvSpPr>
          <p:cNvPr id="274434" name="備忘稿版面配置區 2"/>
          <p:cNvSpPr>
            <a:spLocks noGrp="1"/>
          </p:cNvSpPr>
          <p:nvPr>
            <p:ph type="body" idx="1"/>
          </p:nvPr>
        </p:nvSpPr>
        <p:spPr>
          <a:noFill/>
          <a:ln/>
        </p:spPr>
        <p:txBody>
          <a:bodyPr lIns="88145" tIns="44073" rIns="88145" bIns="44073"/>
          <a:lstStyle/>
          <a:p>
            <a:pPr>
              <a:spcBef>
                <a:spcPct val="0"/>
              </a:spcBef>
              <a:buFontTx/>
              <a:buChar char="•"/>
            </a:pPr>
            <a:r>
              <a:rPr lang="en-US" altLang="zh-TW" smtClean="0">
                <a:cs typeface="新細明體"/>
              </a:rPr>
              <a:t>    MRPC for LEPS2</a:t>
            </a:r>
          </a:p>
          <a:p>
            <a:pPr>
              <a:spcBef>
                <a:spcPct val="0"/>
              </a:spcBef>
            </a:pPr>
            <a:r>
              <a:rPr lang="en-US" altLang="zh-TW" smtClean="0">
                <a:cs typeface="新細明體"/>
              </a:rPr>
              <a:t>After investigating many things, we chose MRPC has 10 gaps with 260um gap width.</a:t>
            </a:r>
          </a:p>
          <a:p>
            <a:pPr>
              <a:spcBef>
                <a:spcPct val="0"/>
              </a:spcBef>
            </a:pPr>
            <a:r>
              <a:rPr lang="en-US" altLang="zh-TW" smtClean="0">
                <a:cs typeface="新細明體"/>
              </a:rPr>
              <a:t>The strip size is 2.5*40cm^2</a:t>
            </a:r>
          </a:p>
          <a:p>
            <a:pPr>
              <a:spcBef>
                <a:spcPct val="0"/>
              </a:spcBef>
            </a:pPr>
            <a:r>
              <a:rPr lang="en-US" altLang="zh-TW" smtClean="0">
                <a:cs typeface="新細明體"/>
              </a:rPr>
              <a:t>The gas mixture of chamber is  90%</a:t>
            </a:r>
            <a:r>
              <a:rPr lang="en-US" altLang="zh-TW" sz="1300" smtClean="0">
                <a:cs typeface="新細明體"/>
              </a:rPr>
              <a:t>R134a,5%iso-butane,and 5%SF6 is in the ratio of 90 ,5,and 5. </a:t>
            </a:r>
          </a:p>
          <a:p>
            <a:pPr>
              <a:spcBef>
                <a:spcPct val="0"/>
              </a:spcBef>
            </a:pPr>
            <a:r>
              <a:rPr lang="en-US" altLang="zh-TW" smtClean="0">
                <a:cs typeface="新細明體"/>
              </a:rPr>
              <a:t>Under these conditions the 98% efficiency and about 60-65ps time resolution can be achieved under hit rate of 20Hz/cm2. </a:t>
            </a:r>
          </a:p>
          <a:p>
            <a:pPr>
              <a:spcBef>
                <a:spcPct val="0"/>
              </a:spcBef>
              <a:buFontTx/>
              <a:buChar char="•"/>
            </a:pPr>
            <a:r>
              <a:rPr lang="en-US" altLang="zh-TW" smtClean="0">
                <a:cs typeface="新細明體"/>
              </a:rPr>
              <a:t>Future work</a:t>
            </a:r>
          </a:p>
          <a:p>
            <a:pPr>
              <a:spcBef>
                <a:spcPct val="0"/>
              </a:spcBef>
            </a:pPr>
            <a:r>
              <a:rPr lang="en-US" altLang="zh-TW" smtClean="0">
                <a:cs typeface="新細明體"/>
              </a:rPr>
              <a:t>In the future </a:t>
            </a:r>
            <a:r>
              <a:rPr lang="en-US" sz="1300" smtClean="0">
                <a:latin typeface="Times New Roman" pitchFamily="18" charset="0"/>
                <a:cs typeface="Times New Roman" pitchFamily="18" charset="0"/>
              </a:rPr>
              <a:t>we will study further the effect of the impedance of pad and develop the amplifier for the readout of MRPC. </a:t>
            </a:r>
          </a:p>
          <a:p>
            <a:pPr>
              <a:spcBef>
                <a:spcPct val="0"/>
              </a:spcBef>
            </a:pPr>
            <a:r>
              <a:rPr lang="en-US" sz="1300" smtClean="0">
                <a:latin typeface="Times New Roman" pitchFamily="18" charset="0"/>
                <a:cs typeface="Times New Roman" pitchFamily="18" charset="0"/>
              </a:rPr>
              <a:t>And we will try longer strip with a real size chamber with total area of 10*100cm2.</a:t>
            </a:r>
            <a:endParaRPr lang="zh-TW" altLang="en-US" smtClean="0">
              <a:cs typeface="新細明體"/>
            </a:endParaRPr>
          </a:p>
        </p:txBody>
      </p:sp>
      <p:sp>
        <p:nvSpPr>
          <p:cNvPr id="274435"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lIns="88145" tIns="44073" rIns="88145" bIns="44073" anchor="b"/>
          <a:lstStyle/>
          <a:p>
            <a:pPr algn="r" defTabSz="844550"/>
            <a:fld id="{8B0DE5D4-16F1-44A3-AF5B-385ED2A24B93}" type="slidenum">
              <a:rPr lang="zh-TW" altLang="en-US" sz="1200">
                <a:latin typeface="Calibri" pitchFamily="34" charset="0"/>
                <a:cs typeface="新細明體"/>
              </a:rPr>
              <a:pPr algn="r" defTabSz="844550"/>
              <a:t>67</a:t>
            </a:fld>
            <a:endParaRPr lang="en-US" altLang="zh-TW" sz="1200">
              <a:latin typeface="Calibri" pitchFamily="34" charset="0"/>
              <a:cs typeface="新細明體"/>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Grp="1" noRot="1" noChangeArrowheads="1" noTextEdit="1"/>
          </p:cNvSpPr>
          <p:nvPr>
            <p:ph type="sldImg"/>
          </p:nvPr>
        </p:nvSpPr>
        <p:spPr>
          <a:xfrm>
            <a:off x="1144588" y="687388"/>
            <a:ext cx="4570412" cy="3427412"/>
          </a:xfrm>
          <a:ln/>
        </p:spPr>
      </p:sp>
      <p:sp>
        <p:nvSpPr>
          <p:cNvPr id="476162" name="Rectangle 3"/>
          <p:cNvSpPr>
            <a:spLocks noGrp="1" noChangeArrowheads="1"/>
          </p:cNvSpPr>
          <p:nvPr>
            <p:ph type="body" idx="1"/>
          </p:nvPr>
        </p:nvSpPr>
        <p:spPr>
          <a:xfrm>
            <a:off x="687388" y="4344988"/>
            <a:ext cx="5483225" cy="4111625"/>
          </a:xfrm>
          <a:noFill/>
          <a:ln/>
        </p:spPr>
        <p:txBody>
          <a:bodyPr/>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0498" name="Rectangle 2"/>
          <p:cNvSpPr>
            <a:spLocks noGrp="1" noRot="1" noChangeArrowheads="1" noTextEdit="1"/>
          </p:cNvSpPr>
          <p:nvPr>
            <p:ph type="sldImg"/>
          </p:nvPr>
        </p:nvSpPr>
        <p:spPr>
          <a:xfrm>
            <a:off x="1141413" y="684213"/>
            <a:ext cx="4573587" cy="3429000"/>
          </a:xfrm>
          <a:ln/>
        </p:spPr>
      </p:sp>
      <p:sp>
        <p:nvSpPr>
          <p:cNvPr id="490499" name="Rectangle 3"/>
          <p:cNvSpPr>
            <a:spLocks noGrp="1" noChangeArrowheads="1"/>
          </p:cNvSpPr>
          <p:nvPr>
            <p:ph type="body" idx="1"/>
          </p:nvPr>
        </p:nvSpPr>
        <p:spPr>
          <a:xfrm>
            <a:off x="914400" y="4343400"/>
            <a:ext cx="5016500" cy="4090988"/>
          </a:xfrm>
          <a:noFill/>
          <a:ln/>
        </p:spPr>
        <p:txBody>
          <a:bodyPr wrap="none" anchor="ctr"/>
          <a:lstStyle/>
          <a:p>
            <a:endParaRPr lang="pt-P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997150-0508-4206-BB7C-9131A98A2FBF}" type="datetimeFigureOut">
              <a:rPr lang="en-US"/>
              <a:pPr>
                <a:defRPr/>
              </a:pPr>
              <a:t>2/10/2012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CD69DD-C4F8-4F1A-A2C3-C7BD1A1A961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4417B7-B17B-4F4B-85F2-0739591CBDE7}" type="datetimeFigureOut">
              <a:rPr lang="en-US"/>
              <a:pPr>
                <a:defRPr/>
              </a:pPr>
              <a:t>2/10/2012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3EDDFF-FB4F-4077-9E90-C27A4D2B56E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4A9EB7-1539-4F8B-8F26-CE4AC68A09AC}" type="datetimeFigureOut">
              <a:rPr lang="en-US"/>
              <a:pPr>
                <a:defRPr/>
              </a:pPr>
              <a:t>2/10/2012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3662AB-62B9-4AA8-9E61-9E0D74F4C0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154593-2972-4DC5-96A6-7FEE4FEA81AD}" type="datetimeFigureOut">
              <a:rPr lang="en-US"/>
              <a:pPr>
                <a:defRPr/>
              </a:pPr>
              <a:t>2/10/2012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379EC9-749F-4305-8563-974BBF37AD0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1160CDB-94FB-4D8E-BED3-F869E1F77294}" type="datetimeFigureOut">
              <a:rPr lang="en-US"/>
              <a:pPr>
                <a:defRPr/>
              </a:pPr>
              <a:t>2/10/2012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94AE89-D57C-44A9-810B-9032188C990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0A7E9F2-448A-4D4A-B9D2-892964789F23}" type="datetimeFigureOut">
              <a:rPr lang="en-US"/>
              <a:pPr>
                <a:defRPr/>
              </a:pPr>
              <a:t>2/10/2012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52E7AD-E3B7-42EC-B152-F59A783AE1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C69E9EC-E045-4CCE-8B39-08AE7DE650BC}" type="datetimeFigureOut">
              <a:rPr lang="en-US"/>
              <a:pPr>
                <a:defRPr/>
              </a:pPr>
              <a:t>2/10/2012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851D18-80BE-435C-B522-BC86D3AC247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DC0CBF9-3B52-4C6F-B6DD-E1AD9872AF46}" type="datetimeFigureOut">
              <a:rPr lang="en-US"/>
              <a:pPr>
                <a:defRPr/>
              </a:pPr>
              <a:t>2/10/2012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7DA4174-7FF9-4045-B135-8C2EEBDED58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82D516-4BBE-4675-9D50-E992010A2555}" type="datetimeFigureOut">
              <a:rPr lang="en-US"/>
              <a:pPr>
                <a:defRPr/>
              </a:pPr>
              <a:t>2/10/2012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80CD1A4-FC62-40EE-BA64-97D9992553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94B619-B92B-4A30-BB29-6981802D7522}" type="datetimeFigureOut">
              <a:rPr lang="en-US"/>
              <a:pPr>
                <a:defRPr/>
              </a:pPr>
              <a:t>2/10/2012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023438-5532-4330-BA82-699DF216EB2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816402-83D1-44BE-9C65-A47B2E3256B9}" type="datetimeFigureOut">
              <a:rPr lang="en-US"/>
              <a:pPr>
                <a:defRPr/>
              </a:pPr>
              <a:t>2/10/2012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EB6E49-AF38-4410-BE4D-847A13478F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93D926A-5895-4D5E-94C1-56DF5C2B625A}" type="datetimeFigureOut">
              <a:rPr lang="en-US"/>
              <a:pPr>
                <a:defRPr/>
              </a:pPr>
              <a:t>2/10/2012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94B9BB9-8228-499A-90DE-1539F51816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hyperlink" Target="http://arxiv.org/abs/0906.5215"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agenda.infn.it/contributionDisplay.py?contribId=51&amp;sessionId=12&amp;confId=3950" TargetMode="External"/><Relationship Id="rId13" Type="http://schemas.openxmlformats.org/officeDocument/2006/relationships/image" Target="../media/image9.wmf"/><Relationship Id="rId3" Type="http://schemas.openxmlformats.org/officeDocument/2006/relationships/hyperlink" Target="http://agenda.infn.it/contributionDisplay.py?contribId=69&amp;sessionId=2&amp;confId=3950" TargetMode="External"/><Relationship Id="rId7" Type="http://schemas.openxmlformats.org/officeDocument/2006/relationships/hyperlink" Target="http://agenda.infn.it/contributionDisplay.py?contribId=17&amp;sessionId=12&amp;confId=3950" TargetMode="External"/><Relationship Id="rId12" Type="http://schemas.openxmlformats.org/officeDocument/2006/relationships/hyperlink" Target="http://agenda.infn.it/contributionDisplay.py?contribId=62&amp;sessionId=12&amp;confId=3950" TargetMode="External"/><Relationship Id="rId2" Type="http://schemas.openxmlformats.org/officeDocument/2006/relationships/hyperlink" Target="http://agenda.infn.it/contributionDisplay.py?contribId=50&amp;sessionId=12&amp;confId=3950" TargetMode="External"/><Relationship Id="rId1" Type="http://schemas.openxmlformats.org/officeDocument/2006/relationships/slideLayout" Target="../slideLayouts/slideLayout1.xml"/><Relationship Id="rId6" Type="http://schemas.openxmlformats.org/officeDocument/2006/relationships/hyperlink" Target="http://agenda.infn.it/contributionDisplay.py?contribId=74&amp;sessionId=2&amp;confId=3950" TargetMode="External"/><Relationship Id="rId11" Type="http://schemas.openxmlformats.org/officeDocument/2006/relationships/hyperlink" Target="http://agenda.infn.it/contributionDisplay.py?contribId=61&amp;sessionId=12&amp;confId=3950" TargetMode="External"/><Relationship Id="rId5" Type="http://schemas.openxmlformats.org/officeDocument/2006/relationships/hyperlink" Target="http://agenda.infn.it/contributionDisplay.py?contribId=28&amp;sessionId=2&amp;confId=3950" TargetMode="External"/><Relationship Id="rId10" Type="http://schemas.openxmlformats.org/officeDocument/2006/relationships/hyperlink" Target="http://agenda.infn.it/contributionDisplay.py?contribId=75&amp;sessionId=12&amp;confId=3950" TargetMode="External"/><Relationship Id="rId4" Type="http://schemas.openxmlformats.org/officeDocument/2006/relationships/hyperlink" Target="http://agenda.infn.it/contributionDisplay.py?contribId=27&amp;sessionId=2&amp;confId=3950" TargetMode="External"/><Relationship Id="rId9" Type="http://schemas.openxmlformats.org/officeDocument/2006/relationships/hyperlink" Target="http://agenda.infn.it/contributionDisplay.py?contribId=60&amp;sessionId=12&amp;confId=3950" TargetMode="External"/><Relationship Id="rId14" Type="http://schemas.openxmlformats.org/officeDocument/2006/relationships/image" Target="../media/image10.wmf"/></Relationships>
</file>

<file path=ppt/slides/_rels/slide110.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hyperlink" Target="http://agenda.infn.it/contributionDisplay.py?contribId=43&amp;sessionId=12&amp;confId=3950"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agenda.infn.it/contributionDisplay.py?contribId=38&amp;sessionId=8&amp;confId=3950" TargetMode="External"/><Relationship Id="rId2" Type="http://schemas.openxmlformats.org/officeDocument/2006/relationships/hyperlink" Target="http://agenda.infn.it/contributionDisplay.py?contribId=57&amp;sessionId=12&amp;confId=3950" TargetMode="Externa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agenda.infn.it/contributionDisplay.py?contribId=10&amp;sessionId=2&amp;confId=3950" TargetMode="External"/><Relationship Id="rId7" Type="http://schemas.openxmlformats.org/officeDocument/2006/relationships/image" Target="../media/image25.jpeg"/><Relationship Id="rId2" Type="http://schemas.openxmlformats.org/officeDocument/2006/relationships/hyperlink" Target="http://agenda.infn.it/contributionDisplay.py?contribId=26&amp;sessionId=2&amp;confId=3950" TargetMode="External"/><Relationship Id="rId1" Type="http://schemas.openxmlformats.org/officeDocument/2006/relationships/slideLayout" Target="../slideLayouts/slideLayout1.xml"/><Relationship Id="rId6" Type="http://schemas.openxmlformats.org/officeDocument/2006/relationships/hyperlink" Target="http://www.google.ch/imgres?imgurl=http://static.skynetblogs.be/media/2124/dyn003_original_298_371_pjpeg_2544267_463cca8e1a0b2bab8b93ec50e5345c18.jpg&amp;imgrefurl=http://luckyblognotes.skynetblogs.be/tag/einstein&amp;h=371&amp;w=298&amp;sz=21&amp;tbnid=RgRRLzOyJnsD4M:&amp;tbnh=122&amp;tbnw=98&amp;prev=/search?q=einstein&amp;tbm=isch&amp;tbo=u&amp;zoom=1&amp;q=einstein&amp;hl=fr&amp;usg=__DVJy7sCNtHvYvmg5PYEIHYn-Iys=&amp;sa=X&amp;ei=3JwyT6UC7fThBOOgjZgF&amp;ved=0CCoQ9QEwBA" TargetMode="External"/><Relationship Id="rId5" Type="http://schemas.openxmlformats.org/officeDocument/2006/relationships/image" Target="../media/image24.wmf"/><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agenda.infn.it/contributionDisplay.py?contribId=48&amp;sessionId=5&amp;confId=3950" TargetMode="External"/><Relationship Id="rId2" Type="http://schemas.openxmlformats.org/officeDocument/2006/relationships/image" Target="../media/image27.wmf"/><Relationship Id="rId1" Type="http://schemas.openxmlformats.org/officeDocument/2006/relationships/slideLayout" Target="../slideLayouts/slideLayout1.xml"/><Relationship Id="rId4" Type="http://schemas.openxmlformats.org/officeDocument/2006/relationships/hyperlink" Target="http://agenda.infn.it/contributionDisplay.py?contribId=41&amp;sessionId=5&amp;confId=3950" TargetMode="Externa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hyperlink" Target="http://agenda.infn.it/contributionDisplay.py?contribId=47&amp;sessionId=6&amp;confId=3950"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h/imgres?imgurl=http://www.global-greenhouse-warming.com/images/SnowBeech.jpg?w=300&amp;h=300&amp;imgrefurl=http://riverdaughter.wordpress.com/2010/12/27/monday-promises-promises/&amp;h=346&amp;w=539&amp;sz=86&amp;tbnid=vqb_PlKPiXKbZM:&amp;tbnh=85&amp;tbnw=132&amp;prev=/search?q=picture+with+snow&amp;tbm=isch&amp;tbo=u&amp;zoom=1&amp;q=picture+with+snow&amp;hl=fr&amp;usg=__CWNrImrB3i14KCpKqmoTbyNp730=&amp;sa=X&amp;ei=OWcuT__ODc6D-wbj8rT3DQ&amp;ved=0CCEQ9QEwAw"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agenda.infn.it/contributionDisplay.py?contribId=5&amp;sessionId=2&amp;confId=3950" TargetMode="External"/><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1.xml"/><Relationship Id="rId6" Type="http://schemas.openxmlformats.org/officeDocument/2006/relationships/hyperlink" Target="http://agenda.infn.it/contributionDisplay.py?contribId=77&amp;sessionId=5&amp;confId=3950" TargetMode="External"/><Relationship Id="rId5" Type="http://schemas.openxmlformats.org/officeDocument/2006/relationships/hyperlink" Target="http://agenda.infn.it/contributionDisplay.py?contribId=76&amp;sessionId=5&amp;confId=3950" TargetMode="External"/><Relationship Id="rId4" Type="http://schemas.openxmlformats.org/officeDocument/2006/relationships/hyperlink" Target="http://agenda.infn.it/contributionDisplay.py?contribId=68&amp;sessionId=5&amp;confId=3950"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agenda.infn.it/contributionDisplay.py?contribId=67&amp;sessionId=5&amp;confId=3950" TargetMode="External"/><Relationship Id="rId2" Type="http://schemas.openxmlformats.org/officeDocument/2006/relationships/image" Target="../media/image43.w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wmf"/><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agenda.infn.it/contributionDisplay.py?contribId=18&amp;sessionId=5&amp;confId=3950" TargetMode="External"/><Relationship Id="rId2" Type="http://schemas.openxmlformats.org/officeDocument/2006/relationships/hyperlink" Target="http://agenda.infn.it/contributionDisplay.py?contribId=69&amp;sessionId=2&amp;confId=3950" TargetMode="External"/><Relationship Id="rId1" Type="http://schemas.openxmlformats.org/officeDocument/2006/relationships/slideLayout" Target="../slideLayouts/slideLayout7.xml"/><Relationship Id="rId5" Type="http://schemas.openxmlformats.org/officeDocument/2006/relationships/image" Target="../media/image50.wmf"/><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http://agenda.infn.it/contributionDisplay.py?contribId=13&amp;sessionId=5&amp;confId=3950" TargetMode="External"/><Relationship Id="rId2" Type="http://schemas.openxmlformats.org/officeDocument/2006/relationships/hyperlink" Target="http://www.sciencedirect.com/science/article/pii/S0168900208008619"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www-aix.gsi.de/gsi.logobild.html" TargetMode="External"/><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agenda.infn.it/contributionDisplay.py?contribId=30&amp;sessionId=2&amp;confId=3950" TargetMode="External"/><Relationship Id="rId2" Type="http://schemas.openxmlformats.org/officeDocument/2006/relationships/hyperlink" Target="http://agenda.infn.it/contributionDisplay.py?contribId=19&amp;sessionId=2&amp;confId=3950"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agenda.infn.it/contributionDisplay.py?contribId=21&amp;sessionId=2&amp;confId=3950" TargetMode="Externa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wmf"/></Relationships>
</file>

<file path=ppt/slides/_rels/slide61.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agenda.infn.it/abstractDisplay.py?abstractId=82&amp;confId=395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agenda.infn.it/contributionDisplay.py?contribId=12&amp;sessionId=6&amp;confId=3950" TargetMode="External"/><Relationship Id="rId2" Type="http://schemas.openxmlformats.org/officeDocument/2006/relationships/hyperlink" Target="http://agenda.infn.it/contributionDisplay.py?contribId=40&amp;sessionId=12&amp;confId=3950" TargetMode="External"/><Relationship Id="rId1" Type="http://schemas.openxmlformats.org/officeDocument/2006/relationships/slideLayout" Target="../slideLayouts/slideLayout1.xml"/><Relationship Id="rId6" Type="http://schemas.openxmlformats.org/officeDocument/2006/relationships/hyperlink" Target="http://agenda.infn.it/contributionDisplay.py?contribId=9&amp;sessionId=5&amp;confId=3950" TargetMode="External"/><Relationship Id="rId5" Type="http://schemas.openxmlformats.org/officeDocument/2006/relationships/hyperlink" Target="http://agenda.infn.it/contributionDisplay.py?contribId=35&amp;sessionId=12&amp;confId=3950" TargetMode="External"/><Relationship Id="rId4" Type="http://schemas.openxmlformats.org/officeDocument/2006/relationships/hyperlink" Target="http://agenda.infn.it/contributionDisplay.py?contribId=32&amp;sessionId=6&amp;confId=3950"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hyperlink" Target="http://agenda.infn.it/contributionDisplay.py?contribId=3&amp;sessionId=12&amp;confId=3950" TargetMode="External"/><Relationship Id="rId5" Type="http://schemas.openxmlformats.org/officeDocument/2006/relationships/hyperlink" Target="http://agenda.infn.it/contributionDisplay.py?contribId=71&amp;sessionId=8&amp;confId=3950" TargetMode="External"/><Relationship Id="rId4" Type="http://schemas.openxmlformats.org/officeDocument/2006/relationships/hyperlink" Target="http://agenda.infn.it/contributionDisplay.py?contribId=2&amp;sessionId=8&amp;confId=3950"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agenda.infn.it/contributionDisplay.py?contribId=65&amp;sessionId=8&amp;confId=3950" TargetMode="External"/><Relationship Id="rId2" Type="http://schemas.openxmlformats.org/officeDocument/2006/relationships/hyperlink" Target="http://agenda.infn.it/contributionDisplay.py?contribId=64&amp;sessionId=12&amp;confId=3950" TargetMode="External"/><Relationship Id="rId1" Type="http://schemas.openxmlformats.org/officeDocument/2006/relationships/slideLayout" Target="../slideLayouts/slideLayout7.xml"/><Relationship Id="rId5" Type="http://schemas.openxmlformats.org/officeDocument/2006/relationships/hyperlink" Target="http://agenda.infn.it/contributionDisplay.py?contribId=58&amp;sessionId=6&amp;confId=3950" TargetMode="External"/><Relationship Id="rId4" Type="http://schemas.openxmlformats.org/officeDocument/2006/relationships/hyperlink" Target="http://agenda.infn.it/contributionDisplay.py?contribId=53&amp;sessionId=8&amp;confId=3950"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agenda.infn.it/contributionDisplay.py?contribId=80&amp;sessionId=6&amp;confId=3950" TargetMode="External"/><Relationship Id="rId2" Type="http://schemas.openxmlformats.org/officeDocument/2006/relationships/hyperlink" Target="http://agenda.infn.it/contributionDisplay.py?contribId=56&amp;sessionId=6&amp;confId=3950" TargetMode="External"/><Relationship Id="rId1" Type="http://schemas.openxmlformats.org/officeDocument/2006/relationships/slideLayout" Target="../slideLayouts/slideLayout1.xml"/><Relationship Id="rId4" Type="http://schemas.openxmlformats.org/officeDocument/2006/relationships/hyperlink" Target="http://agenda.infn.it/contributionDisplay.py?contribId=63&amp;sessionId=12&amp;confId=3950"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3.png"/><Relationship Id="rId4" Type="http://schemas.openxmlformats.org/officeDocument/2006/relationships/oleObject" Target="../embeddings/oleObject4.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5.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90.png"/><Relationship Id="rId4" Type="http://schemas.openxmlformats.org/officeDocument/2006/relationships/oleObject" Target="../embeddings/oleObject6.bin"/><Relationship Id="rId9"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agenda.infn.it/contributionDisplay.py?contribId=23&amp;sessionId=11&amp;confId=3950" TargetMode="External"/><Relationship Id="rId2" Type="http://schemas.openxmlformats.org/officeDocument/2006/relationships/hyperlink" Target="http://agenda.infn.it/contributionDisplay.py?contribId=8&amp;sessionId=11&amp;confId=3950" TargetMode="External"/><Relationship Id="rId1" Type="http://schemas.openxmlformats.org/officeDocument/2006/relationships/slideLayout" Target="../slideLayouts/slideLayout7.xml"/><Relationship Id="rId6" Type="http://schemas.openxmlformats.org/officeDocument/2006/relationships/hyperlink" Target="http://agenda.infn.it/contributionDisplay.py?contribId=46&amp;sessionId=12&amp;confId=3950" TargetMode="External"/><Relationship Id="rId5" Type="http://schemas.openxmlformats.org/officeDocument/2006/relationships/hyperlink" Target="http://agenda.infn.it/contributionDisplay.py?contribId=49&amp;sessionId=11&amp;confId=3950" TargetMode="External"/><Relationship Id="rId4" Type="http://schemas.openxmlformats.org/officeDocument/2006/relationships/hyperlink" Target="http://agenda.infn.it/contributionDisplay.py?contribId=15&amp;sessionId=11&amp;confId=3950"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agenda.infn.it/contributionDisplay.py?contribId=81&amp;sessionId=12&amp;confId=3950" TargetMode="External"/><Relationship Id="rId2" Type="http://schemas.openxmlformats.org/officeDocument/2006/relationships/hyperlink" Target="http://agenda.infn.it/contributionDisplay.py?contribId=59&amp;sessionId=12&amp;confId=3950"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hyperlink" Target="http://agenda.infn.it/contributionDisplay.py?contribId=5&amp;sessionId=2&amp;confId=3950"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agenda.infn.it/contributionDisplay.py?contribId=29&amp;sessionId=11&amp;confId=3950" TargetMode="Externa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w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RPC2012_poster_small"/>
          <p:cNvPicPr>
            <a:picLocks noChangeAspect="1" noChangeArrowheads="1"/>
          </p:cNvPicPr>
          <p:nvPr/>
        </p:nvPicPr>
        <p:blipFill>
          <a:blip r:embed="rId2">
            <a:lum bright="40000"/>
          </a:blip>
          <a:srcRect/>
          <a:stretch>
            <a:fillRect/>
          </a:stretch>
        </p:blipFill>
        <p:spPr bwMode="auto">
          <a:xfrm>
            <a:off x="2382838" y="620713"/>
            <a:ext cx="4178300" cy="5903912"/>
          </a:xfrm>
          <a:prstGeom prst="rect">
            <a:avLst/>
          </a:prstGeom>
          <a:noFill/>
          <a:ln w="9525">
            <a:noFill/>
            <a:miter lim="800000"/>
            <a:headEnd/>
            <a:tailEnd/>
          </a:ln>
        </p:spPr>
      </p:pic>
      <p:sp>
        <p:nvSpPr>
          <p:cNvPr id="14338" name="Title 1"/>
          <p:cNvSpPr>
            <a:spLocks noGrp="1"/>
          </p:cNvSpPr>
          <p:nvPr>
            <p:ph type="ctrTitle"/>
          </p:nvPr>
        </p:nvSpPr>
        <p:spPr/>
        <p:txBody>
          <a:bodyPr/>
          <a:lstStyle/>
          <a:p>
            <a:pPr eaLnBrk="1" hangingPunct="1"/>
            <a:r>
              <a:rPr lang="en-US" sz="4000" b="1" smtClean="0">
                <a:solidFill>
                  <a:srgbClr val="0000CC"/>
                </a:solidFill>
              </a:rPr>
              <a:t>Challenges for RPCs and resistive micropattern detectors in the nearest years</a:t>
            </a:r>
            <a:r>
              <a:rPr lang="en-US" sz="4000" smtClean="0">
                <a:solidFill>
                  <a:srgbClr val="3333CC"/>
                </a:solidFill>
              </a:rPr>
              <a:t/>
            </a:r>
            <a:br>
              <a:rPr lang="en-US" sz="4000" smtClean="0">
                <a:solidFill>
                  <a:srgbClr val="3333CC"/>
                </a:solidFill>
              </a:rPr>
            </a:br>
            <a:endParaRPr lang="en-US" sz="4000" smtClean="0">
              <a:solidFill>
                <a:srgbClr val="3333CC"/>
              </a:solidFill>
            </a:endParaRPr>
          </a:p>
        </p:txBody>
      </p:sp>
      <p:sp>
        <p:nvSpPr>
          <p:cNvPr id="14339" name="Subtitle 2"/>
          <p:cNvSpPr>
            <a:spLocks noGrp="1"/>
          </p:cNvSpPr>
          <p:nvPr>
            <p:ph type="subTitle" idx="1"/>
          </p:nvPr>
        </p:nvSpPr>
        <p:spPr/>
        <p:txBody>
          <a:bodyPr/>
          <a:lstStyle/>
          <a:p>
            <a:pPr eaLnBrk="1" hangingPunct="1"/>
            <a:r>
              <a:rPr lang="en-US" smtClean="0">
                <a:solidFill>
                  <a:srgbClr val="898989"/>
                </a:solidFill>
              </a:rPr>
              <a:t>V. Peskov</a:t>
            </a:r>
          </a:p>
          <a:p>
            <a:pPr eaLnBrk="1" hangingPunct="1"/>
            <a:r>
              <a:rPr lang="en-US" smtClean="0">
                <a:solidFill>
                  <a:srgbClr val="898989"/>
                </a:solidFill>
              </a:rPr>
              <a:t>CERN and UNAM, Mexico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ctrTitle"/>
          </p:nvPr>
        </p:nvSpPr>
        <p:spPr>
          <a:xfrm>
            <a:off x="685800" y="333375"/>
            <a:ext cx="7772400" cy="1470025"/>
          </a:xfrm>
        </p:spPr>
        <p:txBody>
          <a:bodyPr/>
          <a:lstStyle/>
          <a:p>
            <a:r>
              <a:rPr lang="en-US" sz="2000" b="1" smtClean="0">
                <a:solidFill>
                  <a:srgbClr val="0000CC"/>
                </a:solidFill>
              </a:rPr>
              <a:t>Various online monitoring +intellectual input allow to put all these problems under control</a:t>
            </a:r>
            <a:br>
              <a:rPr lang="en-US" sz="2000" b="1" smtClean="0">
                <a:solidFill>
                  <a:srgbClr val="0000CC"/>
                </a:solidFill>
              </a:rPr>
            </a:br>
            <a:r>
              <a:rPr lang="en-US" sz="2000" b="1" smtClean="0">
                <a:solidFill>
                  <a:srgbClr val="0000CC"/>
                </a:solidFill>
              </a:rPr>
              <a:t> A few examples:</a:t>
            </a:r>
          </a:p>
        </p:txBody>
      </p:sp>
      <p:pic>
        <p:nvPicPr>
          <p:cNvPr id="23554" name="Picture 3"/>
          <p:cNvPicPr>
            <a:picLocks noChangeAspect="1" noChangeArrowheads="1"/>
          </p:cNvPicPr>
          <p:nvPr/>
        </p:nvPicPr>
        <p:blipFill>
          <a:blip r:embed="rId2"/>
          <a:srcRect/>
          <a:stretch>
            <a:fillRect/>
          </a:stretch>
        </p:blipFill>
        <p:spPr bwMode="auto">
          <a:xfrm>
            <a:off x="179388" y="1773238"/>
            <a:ext cx="6337300" cy="3824287"/>
          </a:xfrm>
          <a:prstGeom prst="rect">
            <a:avLst/>
          </a:prstGeom>
          <a:noFill/>
          <a:ln w="9525">
            <a:noFill/>
            <a:miter lim="800000"/>
            <a:headEnd/>
            <a:tailEnd/>
          </a:ln>
        </p:spPr>
      </p:pic>
      <p:sp>
        <p:nvSpPr>
          <p:cNvPr id="23555" name="Text Box 4"/>
          <p:cNvSpPr txBox="1">
            <a:spLocks noChangeArrowheads="1"/>
          </p:cNvSpPr>
          <p:nvPr/>
        </p:nvSpPr>
        <p:spPr bwMode="auto">
          <a:xfrm>
            <a:off x="6208713" y="1073150"/>
            <a:ext cx="184150" cy="366713"/>
          </a:xfrm>
          <a:prstGeom prst="rect">
            <a:avLst/>
          </a:prstGeom>
          <a:noFill/>
          <a:ln w="9525">
            <a:noFill/>
            <a:miter lim="800000"/>
            <a:headEnd/>
            <a:tailEnd/>
          </a:ln>
        </p:spPr>
        <p:txBody>
          <a:bodyPr wrap="none">
            <a:spAutoFit/>
          </a:bodyPr>
          <a:lstStyle/>
          <a:p>
            <a:endParaRPr lang="pt-PT"/>
          </a:p>
        </p:txBody>
      </p:sp>
      <p:sp>
        <p:nvSpPr>
          <p:cNvPr id="23556" name="Text Box 5"/>
          <p:cNvSpPr txBox="1">
            <a:spLocks noChangeArrowheads="1"/>
          </p:cNvSpPr>
          <p:nvPr/>
        </p:nvSpPr>
        <p:spPr bwMode="auto">
          <a:xfrm>
            <a:off x="6916738" y="3208338"/>
            <a:ext cx="2047875" cy="581025"/>
          </a:xfrm>
          <a:prstGeom prst="rect">
            <a:avLst/>
          </a:prstGeom>
          <a:noFill/>
          <a:ln w="9525">
            <a:noFill/>
            <a:miter lim="800000"/>
            <a:headEnd/>
            <a:tailEnd/>
          </a:ln>
        </p:spPr>
        <p:txBody>
          <a:bodyPr wrap="none">
            <a:spAutoFit/>
          </a:bodyPr>
          <a:lstStyle/>
          <a:p>
            <a:r>
              <a:rPr lang="en-US" sz="1600"/>
              <a:t>Gas purification and </a:t>
            </a:r>
          </a:p>
          <a:p>
            <a:r>
              <a:rPr lang="en-US" sz="1600"/>
              <a:t>monitoring system</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type="subTitle" idx="1"/>
          </p:nvPr>
        </p:nvSpPr>
        <p:spPr>
          <a:xfrm>
            <a:off x="5364163" y="2852738"/>
            <a:ext cx="3671887" cy="1079500"/>
          </a:xfrm>
        </p:spPr>
        <p:txBody>
          <a:bodyPr/>
          <a:lstStyle/>
          <a:p>
            <a:pPr algn="l" eaLnBrk="1" hangingPunct="1">
              <a:lnSpc>
                <a:spcPct val="80000"/>
              </a:lnSpc>
              <a:defRPr/>
            </a:pPr>
            <a:r>
              <a:rPr lang="en-US" sz="1600" b="1" smtClean="0"/>
              <a:t>Example of robustness:</a:t>
            </a:r>
          </a:p>
          <a:p>
            <a:pPr algn="l" eaLnBrk="1" hangingPunct="1">
              <a:lnSpc>
                <a:spcPct val="80000"/>
              </a:lnSpc>
              <a:defRPr/>
            </a:pPr>
            <a:r>
              <a:rPr lang="en-US" sz="1600" smtClean="0"/>
              <a:t>10 minutes of continuous discharge did not  destroy the detector (a photo made by a mobile phone)!</a:t>
            </a:r>
          </a:p>
        </p:txBody>
      </p:sp>
      <p:sp>
        <p:nvSpPr>
          <p:cNvPr id="501762" name="Text Box 5"/>
          <p:cNvSpPr txBox="1">
            <a:spLocks noChangeArrowheads="1"/>
          </p:cNvSpPr>
          <p:nvPr/>
        </p:nvSpPr>
        <p:spPr bwMode="auto">
          <a:xfrm>
            <a:off x="663575" y="6261100"/>
            <a:ext cx="3167063" cy="336550"/>
          </a:xfrm>
          <a:prstGeom prst="rect">
            <a:avLst/>
          </a:prstGeom>
          <a:noFill/>
          <a:ln w="9525">
            <a:noFill/>
            <a:miter lim="800000"/>
            <a:headEnd/>
            <a:tailEnd/>
          </a:ln>
        </p:spPr>
        <p:txBody>
          <a:bodyPr wrap="none">
            <a:spAutoFit/>
          </a:bodyPr>
          <a:lstStyle/>
          <a:p>
            <a:r>
              <a:rPr lang="en-US" sz="1600" i="1">
                <a:solidFill>
                  <a:srgbClr val="0066FF"/>
                </a:solidFill>
              </a:rPr>
              <a:t>R. Oliveira, NIM A576, 2007, 362</a:t>
            </a:r>
          </a:p>
        </p:txBody>
      </p:sp>
      <p:pic>
        <p:nvPicPr>
          <p:cNvPr id="501763" name="Picture 7" descr="Fig"/>
          <p:cNvPicPr>
            <a:picLocks noChangeAspect="1" noChangeArrowheads="1"/>
          </p:cNvPicPr>
          <p:nvPr/>
        </p:nvPicPr>
        <p:blipFill>
          <a:blip r:embed="rId2"/>
          <a:srcRect/>
          <a:stretch>
            <a:fillRect/>
          </a:stretch>
        </p:blipFill>
        <p:spPr bwMode="auto">
          <a:xfrm>
            <a:off x="107950" y="2430463"/>
            <a:ext cx="4751388" cy="3159125"/>
          </a:xfrm>
          <a:prstGeom prst="rect">
            <a:avLst/>
          </a:prstGeom>
          <a:noFill/>
          <a:ln w="9525">
            <a:noFill/>
            <a:miter lim="800000"/>
            <a:headEnd/>
            <a:tailEnd/>
          </a:ln>
        </p:spPr>
      </p:pic>
      <p:pic>
        <p:nvPicPr>
          <p:cNvPr id="501764" name="Picture 8"/>
          <p:cNvPicPr>
            <a:picLocks noChangeAspect="1" noChangeArrowheads="1"/>
          </p:cNvPicPr>
          <p:nvPr/>
        </p:nvPicPr>
        <p:blipFill>
          <a:blip r:embed="rId3"/>
          <a:srcRect/>
          <a:stretch>
            <a:fillRect/>
          </a:stretch>
        </p:blipFill>
        <p:spPr bwMode="auto">
          <a:xfrm>
            <a:off x="6356350" y="4367213"/>
            <a:ext cx="2103438" cy="2014537"/>
          </a:xfrm>
          <a:prstGeom prst="rect">
            <a:avLst/>
          </a:prstGeom>
          <a:noFill/>
          <a:ln w="9525">
            <a:noFill/>
            <a:miter lim="800000"/>
            <a:headEnd/>
            <a:tailEnd/>
          </a:ln>
        </p:spPr>
      </p:pic>
      <p:sp>
        <p:nvSpPr>
          <p:cNvPr id="501765" name="Text Box 6"/>
          <p:cNvSpPr txBox="1">
            <a:spLocks noChangeArrowheads="1"/>
          </p:cNvSpPr>
          <p:nvPr/>
        </p:nvSpPr>
        <p:spPr bwMode="auto">
          <a:xfrm>
            <a:off x="390525" y="260350"/>
            <a:ext cx="8502650" cy="1371600"/>
          </a:xfrm>
          <a:prstGeom prst="rect">
            <a:avLst/>
          </a:prstGeom>
          <a:noFill/>
          <a:ln w="9525">
            <a:noFill/>
            <a:miter lim="800000"/>
            <a:headEnd/>
            <a:tailEnd/>
          </a:ln>
        </p:spPr>
        <p:txBody>
          <a:bodyPr wrap="none">
            <a:spAutoFit/>
          </a:bodyPr>
          <a:lstStyle/>
          <a:p>
            <a:pPr algn="ctr"/>
            <a:r>
              <a:rPr lang="en-US" sz="2400" b="1">
                <a:solidFill>
                  <a:srgbClr val="CC0000"/>
                </a:solidFill>
              </a:rPr>
              <a:t>First design of Resistive GEM (RETGEM)</a:t>
            </a:r>
          </a:p>
          <a:p>
            <a:pPr algn="ctr"/>
            <a:endParaRPr lang="en-US" sz="2400" b="1">
              <a:solidFill>
                <a:srgbClr val="CC0000"/>
              </a:solidFill>
            </a:endParaRPr>
          </a:p>
          <a:p>
            <a:pPr algn="ctr"/>
            <a:r>
              <a:rPr lang="en-US">
                <a:solidFill>
                  <a:srgbClr val="990000"/>
                </a:solidFill>
              </a:rPr>
              <a:t> It was a GEM-type detector featuring </a:t>
            </a:r>
            <a:r>
              <a:rPr lang="en-US" u="sng">
                <a:solidFill>
                  <a:srgbClr val="990000"/>
                </a:solidFill>
              </a:rPr>
              <a:t>resistive electrodes</a:t>
            </a:r>
            <a:r>
              <a:rPr lang="en-US">
                <a:solidFill>
                  <a:srgbClr val="990000"/>
                </a:solidFill>
              </a:rPr>
              <a:t> instead of metallic ones.</a:t>
            </a:r>
          </a:p>
          <a:p>
            <a:pPr algn="ctr"/>
            <a:r>
              <a:rPr lang="en-US">
                <a:solidFill>
                  <a:srgbClr val="990000"/>
                </a:solidFill>
              </a:rPr>
              <a:t> The resistive electrodes limit the current during the sparks and make them “mild”.</a:t>
            </a:r>
            <a:endParaRPr lang="en-GB">
              <a:solidFill>
                <a:srgbClr val="990000"/>
              </a:solidFill>
            </a:endParaRPr>
          </a:p>
        </p:txBody>
      </p:sp>
      <p:sp>
        <p:nvSpPr>
          <p:cNvPr id="501766" name="Text Box 8"/>
          <p:cNvSpPr txBox="1">
            <a:spLocks noChangeArrowheads="1"/>
          </p:cNvSpPr>
          <p:nvPr/>
        </p:nvSpPr>
        <p:spPr bwMode="auto">
          <a:xfrm>
            <a:off x="879475" y="5681663"/>
            <a:ext cx="1543050" cy="274637"/>
          </a:xfrm>
          <a:prstGeom prst="rect">
            <a:avLst/>
          </a:prstGeom>
          <a:noFill/>
          <a:ln w="9525">
            <a:noFill/>
            <a:miter lim="800000"/>
            <a:headEnd/>
            <a:tailEnd/>
          </a:ln>
        </p:spPr>
        <p:txBody>
          <a:bodyPr wrap="none">
            <a:spAutoFit/>
          </a:bodyPr>
          <a:lstStyle/>
          <a:p>
            <a:r>
              <a:rPr lang="en-US" sz="1200"/>
              <a:t>Resistive electrodes</a:t>
            </a:r>
          </a:p>
        </p:txBody>
      </p:sp>
      <p:sp>
        <p:nvSpPr>
          <p:cNvPr id="501767" name="Line 9"/>
          <p:cNvSpPr>
            <a:spLocks noChangeShapeType="1"/>
          </p:cNvSpPr>
          <p:nvPr/>
        </p:nvSpPr>
        <p:spPr bwMode="auto">
          <a:xfrm flipV="1">
            <a:off x="1547813" y="5516563"/>
            <a:ext cx="144462" cy="144462"/>
          </a:xfrm>
          <a:prstGeom prst="line">
            <a:avLst/>
          </a:prstGeom>
          <a:noFill/>
          <a:ln w="9525">
            <a:solidFill>
              <a:schemeClr val="tx1"/>
            </a:solidFill>
            <a:round/>
            <a:headEnd/>
            <a:tailEnd/>
          </a:ln>
        </p:spPr>
        <p:txBody>
          <a:bodyPr/>
          <a:lstStyle/>
          <a:p>
            <a:endParaRPr lang="pt-PT"/>
          </a:p>
        </p:txBody>
      </p:sp>
      <p:sp>
        <p:nvSpPr>
          <p:cNvPr id="501768" name="Line 10"/>
          <p:cNvSpPr>
            <a:spLocks noChangeShapeType="1"/>
          </p:cNvSpPr>
          <p:nvPr/>
        </p:nvSpPr>
        <p:spPr bwMode="auto">
          <a:xfrm flipV="1">
            <a:off x="1692275" y="4652963"/>
            <a:ext cx="863600" cy="863600"/>
          </a:xfrm>
          <a:prstGeom prst="line">
            <a:avLst/>
          </a:prstGeom>
          <a:noFill/>
          <a:ln w="9525">
            <a:solidFill>
              <a:schemeClr val="bg1"/>
            </a:solidFill>
            <a:round/>
            <a:headEnd/>
            <a:tailEnd type="triangle" w="med" len="med"/>
          </a:ln>
        </p:spPr>
        <p:txBody>
          <a:bodyPr/>
          <a:lstStyle/>
          <a:p>
            <a:endParaRPr lang="pt-PT"/>
          </a:p>
        </p:txBody>
      </p:sp>
      <p:sp>
        <p:nvSpPr>
          <p:cNvPr id="501769" name="Text Box 11"/>
          <p:cNvSpPr txBox="1">
            <a:spLocks noChangeArrowheads="1"/>
          </p:cNvSpPr>
          <p:nvPr/>
        </p:nvSpPr>
        <p:spPr bwMode="auto">
          <a:xfrm>
            <a:off x="3975100" y="4097338"/>
            <a:ext cx="571500" cy="274637"/>
          </a:xfrm>
          <a:prstGeom prst="rect">
            <a:avLst/>
          </a:prstGeom>
          <a:noFill/>
          <a:ln w="9525">
            <a:noFill/>
            <a:miter lim="800000"/>
            <a:headEnd/>
            <a:tailEnd/>
          </a:ln>
        </p:spPr>
        <p:txBody>
          <a:bodyPr wrap="none">
            <a:spAutoFit/>
          </a:bodyPr>
          <a:lstStyle/>
          <a:p>
            <a:r>
              <a:rPr lang="en-US" sz="1200">
                <a:solidFill>
                  <a:schemeClr val="bg1"/>
                </a:solidFill>
              </a:rPr>
              <a:t>Holes</a:t>
            </a:r>
          </a:p>
        </p:txBody>
      </p:sp>
      <p:sp>
        <p:nvSpPr>
          <p:cNvPr id="501770" name="Line 12"/>
          <p:cNvSpPr>
            <a:spLocks noChangeShapeType="1"/>
          </p:cNvSpPr>
          <p:nvPr/>
        </p:nvSpPr>
        <p:spPr bwMode="auto">
          <a:xfrm flipH="1" flipV="1">
            <a:off x="2700338" y="4149725"/>
            <a:ext cx="1295400" cy="142875"/>
          </a:xfrm>
          <a:prstGeom prst="line">
            <a:avLst/>
          </a:prstGeom>
          <a:noFill/>
          <a:ln w="9525">
            <a:solidFill>
              <a:schemeClr val="bg1"/>
            </a:solidFill>
            <a:round/>
            <a:headEnd/>
            <a:tailEnd type="triangle" w="med" len="med"/>
          </a:ln>
        </p:spPr>
        <p:txBody>
          <a:bodyPr/>
          <a:lstStyle/>
          <a:p>
            <a:endParaRPr lang="pt-PT"/>
          </a:p>
        </p:txBody>
      </p:sp>
      <p:sp>
        <p:nvSpPr>
          <p:cNvPr id="501771" name="Text Box 13"/>
          <p:cNvSpPr txBox="1">
            <a:spLocks noChangeArrowheads="1"/>
          </p:cNvSpPr>
          <p:nvPr/>
        </p:nvSpPr>
        <p:spPr bwMode="auto">
          <a:xfrm>
            <a:off x="179388" y="2873375"/>
            <a:ext cx="1130300" cy="639763"/>
          </a:xfrm>
          <a:prstGeom prst="rect">
            <a:avLst/>
          </a:prstGeom>
          <a:noFill/>
          <a:ln w="9525">
            <a:noFill/>
            <a:miter lim="800000"/>
            <a:headEnd/>
            <a:tailEnd/>
          </a:ln>
        </p:spPr>
        <p:txBody>
          <a:bodyPr wrap="none">
            <a:spAutoFit/>
          </a:bodyPr>
          <a:lstStyle/>
          <a:p>
            <a:r>
              <a:rPr lang="en-US" sz="1200">
                <a:solidFill>
                  <a:schemeClr val="bg1"/>
                </a:solidFill>
              </a:rPr>
              <a:t>Metallic frame</a:t>
            </a:r>
          </a:p>
          <a:p>
            <a:r>
              <a:rPr lang="en-US" sz="1200">
                <a:solidFill>
                  <a:schemeClr val="bg1"/>
                </a:solidFill>
              </a:rPr>
              <a:t>for electrical</a:t>
            </a:r>
          </a:p>
          <a:p>
            <a:r>
              <a:rPr lang="en-US" sz="1200">
                <a:solidFill>
                  <a:schemeClr val="bg1"/>
                </a:solidFill>
              </a:rPr>
              <a:t>contacts</a:t>
            </a:r>
          </a:p>
        </p:txBody>
      </p:sp>
      <p:sp>
        <p:nvSpPr>
          <p:cNvPr id="501772" name="Line 14"/>
          <p:cNvSpPr>
            <a:spLocks noChangeShapeType="1"/>
          </p:cNvSpPr>
          <p:nvPr/>
        </p:nvSpPr>
        <p:spPr bwMode="auto">
          <a:xfrm>
            <a:off x="827088" y="3500438"/>
            <a:ext cx="720725" cy="433387"/>
          </a:xfrm>
          <a:prstGeom prst="line">
            <a:avLst/>
          </a:prstGeom>
          <a:noFill/>
          <a:ln w="9525">
            <a:solidFill>
              <a:schemeClr val="bg1"/>
            </a:solidFill>
            <a:round/>
            <a:headEnd/>
            <a:tailEnd type="triangle" w="med" len="med"/>
          </a:ln>
        </p:spPr>
        <p:txBody>
          <a:bodyPr/>
          <a:lstStyle/>
          <a:p>
            <a:endParaRPr lang="pt-P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ChangeArrowheads="1"/>
          </p:cNvSpPr>
          <p:nvPr>
            <p:ph type="ctrTitle" idx="4294967295"/>
          </p:nvPr>
        </p:nvSpPr>
        <p:spPr>
          <a:xfrm>
            <a:off x="685800" y="2130425"/>
            <a:ext cx="7772400" cy="1470025"/>
          </a:xfrm>
        </p:spPr>
        <p:txBody>
          <a:bodyPr/>
          <a:lstStyle/>
          <a:p>
            <a:pPr eaLnBrk="1" hangingPunct="1"/>
            <a:endParaRPr lang="pt-PT" smtClean="0"/>
          </a:p>
        </p:txBody>
      </p:sp>
      <p:sp>
        <p:nvSpPr>
          <p:cNvPr id="502786"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pt-PT" smtClean="0"/>
          </a:p>
        </p:txBody>
      </p:sp>
      <p:pic>
        <p:nvPicPr>
          <p:cNvPr id="502787" name="Picture 4" descr="DSC_1725"/>
          <p:cNvPicPr>
            <a:picLocks noChangeAspect="1" noChangeArrowheads="1"/>
          </p:cNvPicPr>
          <p:nvPr/>
        </p:nvPicPr>
        <p:blipFill>
          <a:blip r:embed="rId2"/>
          <a:srcRect/>
          <a:stretch>
            <a:fillRect/>
          </a:stretch>
        </p:blipFill>
        <p:spPr bwMode="auto">
          <a:xfrm>
            <a:off x="349250" y="579438"/>
            <a:ext cx="8183563" cy="5441950"/>
          </a:xfrm>
          <a:prstGeom prst="rect">
            <a:avLst/>
          </a:prstGeom>
          <a:noFill/>
          <a:ln w="9525">
            <a:noFill/>
            <a:miter lim="800000"/>
            <a:headEnd/>
            <a:tailEnd/>
          </a:ln>
        </p:spPr>
      </p:pic>
      <p:sp>
        <p:nvSpPr>
          <p:cNvPr id="502788" name="Text Box 5"/>
          <p:cNvSpPr txBox="1">
            <a:spLocks noChangeArrowheads="1"/>
          </p:cNvSpPr>
          <p:nvPr/>
        </p:nvSpPr>
        <p:spPr bwMode="auto">
          <a:xfrm>
            <a:off x="1258888" y="6237288"/>
            <a:ext cx="6999287" cy="366712"/>
          </a:xfrm>
          <a:prstGeom prst="rect">
            <a:avLst/>
          </a:prstGeom>
          <a:noFill/>
          <a:ln w="9525">
            <a:noFill/>
            <a:miter lim="800000"/>
            <a:headEnd/>
            <a:tailEnd/>
          </a:ln>
        </p:spPr>
        <p:txBody>
          <a:bodyPr wrap="none">
            <a:spAutoFit/>
          </a:bodyPr>
          <a:lstStyle/>
          <a:p>
            <a:r>
              <a:rPr lang="en-US" u="sng"/>
              <a:t>Example</a:t>
            </a:r>
            <a:r>
              <a:rPr lang="en-US"/>
              <a:t>: large-area (10x20cm</a:t>
            </a:r>
            <a:r>
              <a:rPr lang="en-US" baseline="30000"/>
              <a:t>2</a:t>
            </a:r>
            <a:r>
              <a:rPr lang="en-US"/>
              <a:t>) RETGEM with inner metallic strips</a:t>
            </a:r>
          </a:p>
        </p:txBody>
      </p:sp>
      <p:sp>
        <p:nvSpPr>
          <p:cNvPr id="502789" name="Text Box 6"/>
          <p:cNvSpPr txBox="1">
            <a:spLocks noChangeArrowheads="1"/>
          </p:cNvSpPr>
          <p:nvPr/>
        </p:nvSpPr>
        <p:spPr bwMode="auto">
          <a:xfrm>
            <a:off x="1187450" y="38100"/>
            <a:ext cx="7397750" cy="366713"/>
          </a:xfrm>
          <a:prstGeom prst="rect">
            <a:avLst/>
          </a:prstGeom>
          <a:noFill/>
          <a:ln w="9525">
            <a:noFill/>
            <a:miter lim="800000"/>
            <a:headEnd/>
            <a:tailEnd/>
          </a:ln>
        </p:spPr>
        <p:txBody>
          <a:bodyPr wrap="none">
            <a:spAutoFit/>
          </a:bodyPr>
          <a:lstStyle/>
          <a:p>
            <a:r>
              <a:rPr lang="en-US" b="1">
                <a:solidFill>
                  <a:srgbClr val="990000"/>
                </a:solidFill>
              </a:rPr>
              <a:t>We have developed quite a lot of different prototypes of RETGEMs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Grp="1"/>
          </p:cNvSpPr>
          <p:nvPr>
            <p:ph type="ctrTitle" idx="4294967295"/>
          </p:nvPr>
        </p:nvSpPr>
        <p:spPr>
          <a:xfrm>
            <a:off x="685800" y="2130425"/>
            <a:ext cx="7772400" cy="1470025"/>
          </a:xfrm>
        </p:spPr>
        <p:txBody>
          <a:bodyPr/>
          <a:lstStyle/>
          <a:p>
            <a:endParaRPr lang="pt-PT" smtClean="0"/>
          </a:p>
        </p:txBody>
      </p:sp>
      <p:sp>
        <p:nvSpPr>
          <p:cNvPr id="503810"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503811" name="Picture 4"/>
          <p:cNvPicPr>
            <a:picLocks noChangeAspect="1" noChangeArrowheads="1"/>
          </p:cNvPicPr>
          <p:nvPr/>
        </p:nvPicPr>
        <p:blipFill>
          <a:blip r:embed="rId2"/>
          <a:srcRect/>
          <a:stretch>
            <a:fillRect/>
          </a:stretch>
        </p:blipFill>
        <p:spPr bwMode="auto">
          <a:xfrm>
            <a:off x="468313" y="333375"/>
            <a:ext cx="7991475" cy="604837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p:cNvSpPr>
          <p:nvPr>
            <p:ph type="ctrTitle"/>
          </p:nvPr>
        </p:nvSpPr>
        <p:spPr/>
        <p:txBody>
          <a:bodyPr/>
          <a:lstStyle/>
          <a:p>
            <a:endParaRPr lang="pt-PT" smtClean="0"/>
          </a:p>
        </p:txBody>
      </p:sp>
      <p:sp>
        <p:nvSpPr>
          <p:cNvPr id="504834" name="Rectangle 3"/>
          <p:cNvSpPr>
            <a:spLocks noGrp="1"/>
          </p:cNvSpPr>
          <p:nvPr>
            <p:ph type="subTitle" idx="1"/>
          </p:nvPr>
        </p:nvSpPr>
        <p:spPr/>
        <p:txBody>
          <a:bodyPr/>
          <a:lstStyle/>
          <a:p>
            <a:endParaRPr lang="pt-PT" smtClean="0">
              <a:solidFill>
                <a:schemeClr val="tx1"/>
              </a:solidFill>
            </a:endParaRPr>
          </a:p>
        </p:txBody>
      </p:sp>
      <p:pic>
        <p:nvPicPr>
          <p:cNvPr id="504835" name="Picture 37"/>
          <p:cNvPicPr>
            <a:picLocks noChangeAspect="1" noChangeArrowheads="1"/>
          </p:cNvPicPr>
          <p:nvPr/>
        </p:nvPicPr>
        <p:blipFill>
          <a:blip r:embed="rId2"/>
          <a:srcRect/>
          <a:stretch>
            <a:fillRect/>
          </a:stretch>
        </p:blipFill>
        <p:spPr bwMode="auto">
          <a:xfrm>
            <a:off x="71438" y="1138238"/>
            <a:ext cx="7669212" cy="457835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ChangeArrowheads="1"/>
          </p:cNvSpPr>
          <p:nvPr>
            <p:ph type="ctrTitle" idx="4294967295"/>
          </p:nvPr>
        </p:nvSpPr>
        <p:spPr>
          <a:xfrm>
            <a:off x="323850" y="549275"/>
            <a:ext cx="8820150" cy="3051175"/>
          </a:xfrm>
        </p:spPr>
        <p:txBody>
          <a:bodyPr/>
          <a:lstStyle/>
          <a:p>
            <a:pPr algn="l"/>
            <a:r>
              <a:rPr lang="en-US" sz="2400" smtClean="0"/>
              <a:t>Nowadays, beside </a:t>
            </a:r>
            <a:r>
              <a:rPr lang="en-US" sz="2400" smtClean="0">
                <a:solidFill>
                  <a:srgbClr val="FF3300"/>
                </a:solidFill>
              </a:rPr>
              <a:t>GEM</a:t>
            </a:r>
            <a:r>
              <a:rPr lang="en-US" sz="2400" smtClean="0"/>
              <a:t> several other resistive micropattern detectors were successfully developed by our and other groups:</a:t>
            </a:r>
            <a:br>
              <a:rPr lang="en-US" sz="2400" smtClean="0"/>
            </a:br>
            <a:r>
              <a:rPr lang="en-US" sz="2400" smtClean="0">
                <a:solidFill>
                  <a:srgbClr val="FF3300"/>
                </a:solidFill>
              </a:rPr>
              <a:t>WELL/CAT detector</a:t>
            </a:r>
            <a:r>
              <a:rPr lang="en-US" sz="2400" smtClean="0"/>
              <a:t> </a:t>
            </a:r>
            <a:r>
              <a:rPr lang="en-US" sz="1400" smtClean="0"/>
              <a:t>(</a:t>
            </a:r>
            <a:r>
              <a:rPr lang="en-GB" sz="1400" i="1" smtClean="0">
                <a:solidFill>
                  <a:schemeClr val="accent2"/>
                </a:solidFill>
              </a:rPr>
              <a:t>A. Di Mauro, et al., 2006 IEEE Nucl. Sci. Conf. Record 6</a:t>
            </a:r>
            <a:r>
              <a:rPr lang="en-GB" sz="1400" b="1" i="1" smtClean="0">
                <a:solidFill>
                  <a:schemeClr val="accent2"/>
                </a:solidFill>
              </a:rPr>
              <a:t>,</a:t>
            </a:r>
            <a:r>
              <a:rPr lang="en-GB" sz="1400" i="1" smtClean="0">
                <a:solidFill>
                  <a:schemeClr val="accent2"/>
                </a:solidFill>
              </a:rPr>
              <a:t>  2006, 3852.V. Peskov, </a:t>
            </a:r>
            <a:r>
              <a:rPr lang="en-GB" sz="1400" i="1" smtClean="0">
                <a:solidFill>
                  <a:schemeClr val="accent2"/>
                </a:solidFill>
                <a:hlinkClick r:id="rId2" tooltip="Abstract"/>
              </a:rPr>
              <a:t>arXiv:0906.5215</a:t>
            </a:r>
            <a:r>
              <a:rPr lang="en-GB" sz="1400" i="1" smtClean="0">
                <a:solidFill>
                  <a:schemeClr val="accent2"/>
                </a:solidFill>
              </a:rPr>
              <a:t>,  2010, Hugo Natal da Luzet et al., : report on the R5iMini-week, CERN,Jan 18, 2011)</a:t>
            </a:r>
            <a:r>
              <a:rPr lang="en-GB" sz="1400" smtClean="0"/>
              <a:t> </a:t>
            </a:r>
            <a:r>
              <a:rPr lang="en-GB" sz="1400" i="1" smtClean="0">
                <a:solidFill>
                  <a:schemeClr val="accent2"/>
                </a:solidFill>
              </a:rPr>
              <a:t/>
            </a:r>
            <a:br>
              <a:rPr lang="en-GB" sz="1400" i="1" smtClean="0">
                <a:solidFill>
                  <a:schemeClr val="accent2"/>
                </a:solidFill>
              </a:rPr>
            </a:br>
            <a:r>
              <a:rPr lang="en-US" sz="2400" smtClean="0">
                <a:solidFill>
                  <a:srgbClr val="FF3300"/>
                </a:solidFill>
              </a:rPr>
              <a:t>resistive mesh detectors</a:t>
            </a:r>
            <a:r>
              <a:rPr lang="en-US" sz="2400" smtClean="0"/>
              <a:t> </a:t>
            </a:r>
            <a:r>
              <a:rPr lang="en-US" sz="1400" smtClean="0"/>
              <a:t>(</a:t>
            </a:r>
            <a:r>
              <a:rPr lang="en-US" sz="1400" i="1" smtClean="0">
                <a:solidFill>
                  <a:schemeClr val="accent2"/>
                </a:solidFill>
              </a:rPr>
              <a:t>R. Oliveira et al.,</a:t>
            </a:r>
            <a:r>
              <a:rPr lang="ru-RU" sz="1400" i="1" smtClean="0">
                <a:solidFill>
                  <a:schemeClr val="accent2"/>
                </a:solidFill>
              </a:rPr>
              <a:t>, </a:t>
            </a:r>
            <a:r>
              <a:rPr lang="en-US" sz="1400" i="1" smtClean="0">
                <a:solidFill>
                  <a:schemeClr val="accent2"/>
                </a:solidFill>
              </a:rPr>
              <a:t>IEEE Trans. </a:t>
            </a:r>
            <a:r>
              <a:rPr lang="ru-RU" sz="1400" i="1" smtClean="0">
                <a:solidFill>
                  <a:schemeClr val="accent2"/>
                </a:solidFill>
              </a:rPr>
              <a:t>Nucl. Sci</a:t>
            </a:r>
            <a:r>
              <a:rPr lang="ru-RU" sz="1400" b="1" i="1" smtClean="0">
                <a:solidFill>
                  <a:schemeClr val="accent2"/>
                </a:solidFill>
              </a:rPr>
              <a:t>., </a:t>
            </a:r>
            <a:r>
              <a:rPr lang="ru-RU" sz="1400" i="1" smtClean="0">
                <a:solidFill>
                  <a:schemeClr val="accent2"/>
                </a:solidFill>
              </a:rPr>
              <a:t>57</a:t>
            </a:r>
            <a:r>
              <a:rPr lang="en-US" sz="1400" b="1" i="1" smtClean="0">
                <a:solidFill>
                  <a:schemeClr val="accent2"/>
                </a:solidFill>
              </a:rPr>
              <a:t>,</a:t>
            </a:r>
            <a:r>
              <a:rPr lang="ru-RU" sz="1400" i="1" smtClean="0">
                <a:solidFill>
                  <a:schemeClr val="accent2"/>
                </a:solidFill>
              </a:rPr>
              <a:t>2010</a:t>
            </a:r>
            <a:r>
              <a:rPr lang="en-US" sz="1400" i="1" smtClean="0">
                <a:solidFill>
                  <a:schemeClr val="accent2"/>
                </a:solidFill>
              </a:rPr>
              <a:t>, </a:t>
            </a:r>
            <a:r>
              <a:rPr lang="ru-RU" sz="1400" i="1" smtClean="0">
                <a:solidFill>
                  <a:schemeClr val="accent2"/>
                </a:solidFill>
              </a:rPr>
              <a:t>3744</a:t>
            </a:r>
            <a:r>
              <a:rPr lang="fr-CH" sz="1400" i="1" smtClean="0">
                <a:solidFill>
                  <a:schemeClr val="accent2"/>
                </a:solidFill>
              </a:rPr>
              <a:t>)</a:t>
            </a:r>
            <a:r>
              <a:rPr lang="en-US" sz="1400" smtClean="0"/>
              <a:t> </a:t>
            </a:r>
            <a:br>
              <a:rPr lang="en-US" sz="1400" smtClean="0"/>
            </a:br>
            <a:r>
              <a:rPr lang="en-US" sz="2400" smtClean="0"/>
              <a:t>and, of course,</a:t>
            </a:r>
            <a:r>
              <a:rPr lang="en-US" sz="2400" smtClean="0">
                <a:solidFill>
                  <a:srgbClr val="FF3300"/>
                </a:solidFill>
              </a:rPr>
              <a:t> Micromegas</a:t>
            </a:r>
            <a:r>
              <a:rPr lang="en-US" sz="2400" smtClean="0"/>
              <a:t> </a:t>
            </a:r>
            <a:r>
              <a:rPr lang="en-US" sz="1400" smtClean="0"/>
              <a:t>(</a:t>
            </a:r>
            <a:r>
              <a:rPr lang="en-US" sz="1400" i="1" smtClean="0">
                <a:solidFill>
                  <a:schemeClr val="accent2"/>
                </a:solidFill>
              </a:rPr>
              <a:t>R. Oliveira et al.,</a:t>
            </a:r>
            <a:r>
              <a:rPr lang="ru-RU" sz="1400" i="1" smtClean="0">
                <a:solidFill>
                  <a:schemeClr val="accent2"/>
                </a:solidFill>
              </a:rPr>
              <a:t>, </a:t>
            </a:r>
            <a:r>
              <a:rPr lang="en-US" sz="1400" i="1" smtClean="0">
                <a:solidFill>
                  <a:schemeClr val="accent2"/>
                </a:solidFill>
              </a:rPr>
              <a:t>IEEE Trans. </a:t>
            </a:r>
            <a:r>
              <a:rPr lang="ru-RU" sz="1400" i="1" smtClean="0">
                <a:solidFill>
                  <a:schemeClr val="accent2"/>
                </a:solidFill>
              </a:rPr>
              <a:t>Nucl. Sci</a:t>
            </a:r>
            <a:r>
              <a:rPr lang="ru-RU" sz="1400" b="1" i="1" smtClean="0">
                <a:solidFill>
                  <a:schemeClr val="accent2"/>
                </a:solidFill>
              </a:rPr>
              <a:t>., </a:t>
            </a:r>
            <a:r>
              <a:rPr lang="ru-RU" sz="1400" i="1" smtClean="0">
                <a:solidFill>
                  <a:schemeClr val="accent2"/>
                </a:solidFill>
              </a:rPr>
              <a:t>57</a:t>
            </a:r>
            <a:r>
              <a:rPr lang="en-US" sz="1400" b="1" i="1" smtClean="0">
                <a:solidFill>
                  <a:schemeClr val="accent2"/>
                </a:solidFill>
              </a:rPr>
              <a:t>,</a:t>
            </a:r>
            <a:r>
              <a:rPr lang="ru-RU" sz="1400" i="1" smtClean="0">
                <a:solidFill>
                  <a:schemeClr val="accent2"/>
                </a:solidFill>
              </a:rPr>
              <a:t>2010</a:t>
            </a:r>
            <a:r>
              <a:rPr lang="en-US" sz="1400" i="1" smtClean="0">
                <a:solidFill>
                  <a:schemeClr val="accent2"/>
                </a:solidFill>
              </a:rPr>
              <a:t>, </a:t>
            </a:r>
            <a:r>
              <a:rPr lang="ru-RU" sz="1400" i="1" smtClean="0">
                <a:solidFill>
                  <a:schemeClr val="accent2"/>
                </a:solidFill>
              </a:rPr>
              <a:t>3744</a:t>
            </a:r>
            <a:r>
              <a:rPr lang="fr-CH" sz="1400" i="1" smtClean="0">
                <a:solidFill>
                  <a:schemeClr val="accent2"/>
                </a:solidFill>
              </a:rPr>
              <a:t>, </a:t>
            </a:r>
            <a:r>
              <a:rPr lang="en-GB" sz="1400" i="1" smtClean="0">
                <a:solidFill>
                  <a:schemeClr val="accent2"/>
                </a:solidFill>
              </a:rPr>
              <a:t>T. Alexopoulos J.Burnens, et al.,.  NIM.</a:t>
            </a:r>
            <a:r>
              <a:rPr lang="en-GB" sz="1400" b="1" i="1" smtClean="0">
                <a:solidFill>
                  <a:schemeClr val="accent2"/>
                </a:solidFill>
              </a:rPr>
              <a:t> </a:t>
            </a:r>
            <a:r>
              <a:rPr lang="en-GB" sz="1400" i="1" smtClean="0">
                <a:solidFill>
                  <a:schemeClr val="accent2"/>
                </a:solidFill>
              </a:rPr>
              <a:t>A 640</a:t>
            </a:r>
            <a:r>
              <a:rPr lang="en-GB" sz="1400" b="1" i="1" smtClean="0">
                <a:solidFill>
                  <a:schemeClr val="accent2"/>
                </a:solidFill>
              </a:rPr>
              <a:t>,</a:t>
            </a:r>
            <a:r>
              <a:rPr lang="en-GB" sz="1400" i="1" smtClean="0">
                <a:solidFill>
                  <a:schemeClr val="accent2"/>
                </a:solidFill>
              </a:rPr>
              <a:t> 2011, 110)</a:t>
            </a:r>
            <a:endParaRPr lang="en-US" sz="1400" i="1" smtClean="0">
              <a:solidFill>
                <a:schemeClr val="accent2"/>
              </a:solidFill>
            </a:endParaRPr>
          </a:p>
        </p:txBody>
      </p:sp>
      <p:sp>
        <p:nvSpPr>
          <p:cNvPr id="505858" name="Rectangle 3"/>
          <p:cNvSpPr>
            <a:spLocks noGrp="1" noChangeArrowheads="1"/>
          </p:cNvSpPr>
          <p:nvPr>
            <p:ph type="subTitle" idx="4294967295"/>
          </p:nvPr>
        </p:nvSpPr>
        <p:spPr>
          <a:xfrm>
            <a:off x="1371600" y="4413250"/>
            <a:ext cx="6400800" cy="1752600"/>
          </a:xfrm>
        </p:spPr>
        <p:txBody>
          <a:bodyPr/>
          <a:lstStyle/>
          <a:p>
            <a:pPr marL="0" indent="0" algn="ctr">
              <a:lnSpc>
                <a:spcPct val="80000"/>
              </a:lnSpc>
              <a:buFontTx/>
              <a:buNone/>
            </a:pPr>
            <a:r>
              <a:rPr lang="en-US" sz="2000" b="1" i="1" smtClean="0">
                <a:solidFill>
                  <a:srgbClr val="993300"/>
                </a:solidFill>
              </a:rPr>
              <a:t>See also recent  reports</a:t>
            </a:r>
            <a:r>
              <a:rPr lang="en-US" sz="2000" i="1" smtClean="0">
                <a:solidFill>
                  <a:srgbClr val="993300"/>
                </a:solidFill>
              </a:rPr>
              <a:t> at the </a:t>
            </a:r>
            <a:r>
              <a:rPr lang="en-US" altLang="ja-JP" sz="2000" i="1" smtClean="0">
                <a:solidFill>
                  <a:srgbClr val="993300"/>
                </a:solidFill>
                <a:cs typeface="ＭＳ Ｐゴシック"/>
              </a:rPr>
              <a:t>2nd Intern. Conf. on Micro Pattern Gaseous Detectors,</a:t>
            </a:r>
          </a:p>
          <a:p>
            <a:pPr marL="0" indent="0" algn="ctr">
              <a:lnSpc>
                <a:spcPct val="80000"/>
              </a:lnSpc>
              <a:buFontTx/>
              <a:buNone/>
            </a:pPr>
            <a:r>
              <a:rPr lang="en-US" altLang="ja-JP" sz="2000" i="1" smtClean="0">
                <a:solidFill>
                  <a:srgbClr val="993300"/>
                </a:solidFill>
                <a:cs typeface="ＭＳ Ｐゴシック"/>
              </a:rPr>
              <a:t> August 2011, Kobe, Japan (to be published in JINST)</a:t>
            </a:r>
          </a:p>
          <a:p>
            <a:pPr marL="0" indent="0" algn="ctr">
              <a:lnSpc>
                <a:spcPct val="80000"/>
              </a:lnSpc>
              <a:buFontTx/>
              <a:buNone/>
            </a:pPr>
            <a:r>
              <a:rPr lang="en-US" altLang="ja-JP" sz="2000" i="1" smtClean="0">
                <a:solidFill>
                  <a:srgbClr val="993300"/>
                </a:solidFill>
                <a:cs typeface="ＭＳ Ｐゴシック"/>
              </a:rPr>
              <a:t>(http://ppwww.phys.sci.kobeu.ac.jp/%7Eupic/mpgd2011/abstracts.pdf) </a:t>
            </a:r>
            <a:endParaRPr lang="en-GB" sz="2000" i="1" smtClean="0">
              <a:solidFill>
                <a:srgbClr val="993300"/>
              </a:solidFill>
            </a:endParaRPr>
          </a:p>
          <a:p>
            <a:pPr marL="0" indent="0" algn="ctr">
              <a:lnSpc>
                <a:spcPct val="80000"/>
              </a:lnSpc>
              <a:buFontTx/>
              <a:buNone/>
            </a:pPr>
            <a:endParaRPr lang="en-US" sz="2000" smtClean="0">
              <a:solidFill>
                <a:srgbClr val="99330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ChangeArrowheads="1"/>
          </p:cNvSpPr>
          <p:nvPr>
            <p:ph type="ctrTitle" idx="4294967295"/>
          </p:nvPr>
        </p:nvSpPr>
        <p:spPr>
          <a:xfrm>
            <a:off x="5867400" y="2779713"/>
            <a:ext cx="2517775" cy="2954337"/>
          </a:xfrm>
        </p:spPr>
        <p:txBody>
          <a:bodyPr/>
          <a:lstStyle/>
          <a:p>
            <a:pPr eaLnBrk="1" hangingPunct="1"/>
            <a:r>
              <a:rPr lang="en-US" sz="1800" smtClean="0">
                <a:solidFill>
                  <a:srgbClr val="993300"/>
                </a:solidFill>
              </a:rPr>
              <a:t>See for example: </a:t>
            </a:r>
            <a:br>
              <a:rPr lang="en-US" sz="1800" smtClean="0">
                <a:solidFill>
                  <a:srgbClr val="993300"/>
                </a:solidFill>
              </a:rPr>
            </a:br>
            <a:r>
              <a:rPr lang="en-US" sz="1800" smtClean="0">
                <a:solidFill>
                  <a:srgbClr val="993300"/>
                </a:solidFill>
              </a:rPr>
              <a:t>a photo of RETGEM</a:t>
            </a:r>
            <a:br>
              <a:rPr lang="en-US" sz="1800" smtClean="0">
                <a:solidFill>
                  <a:srgbClr val="993300"/>
                </a:solidFill>
              </a:rPr>
            </a:br>
            <a:r>
              <a:rPr lang="en-US" sz="1800" smtClean="0">
                <a:solidFill>
                  <a:srgbClr val="993300"/>
                </a:solidFill>
              </a:rPr>
              <a:t>from:</a:t>
            </a:r>
            <a:r>
              <a:rPr lang="en-US" sz="1800" i="1" smtClean="0">
                <a:solidFill>
                  <a:srgbClr val="993300"/>
                </a:solidFill>
              </a:rPr>
              <a:t> R. Akimoto et al,</a:t>
            </a:r>
            <a:br>
              <a:rPr lang="en-US" sz="1800" i="1" smtClean="0">
                <a:solidFill>
                  <a:srgbClr val="993300"/>
                </a:solidFill>
              </a:rPr>
            </a:br>
            <a:r>
              <a:rPr lang="en-US" sz="1800" i="1" smtClean="0">
                <a:solidFill>
                  <a:srgbClr val="993300"/>
                </a:solidFill>
              </a:rPr>
              <a:t>presentation at 1</a:t>
            </a:r>
            <a:r>
              <a:rPr lang="en-US" sz="1800" i="1" baseline="30000" smtClean="0">
                <a:solidFill>
                  <a:srgbClr val="993300"/>
                </a:solidFill>
              </a:rPr>
              <a:t>st </a:t>
            </a:r>
            <a:r>
              <a:rPr lang="en-US" sz="1800" i="1" smtClean="0">
                <a:solidFill>
                  <a:srgbClr val="993300"/>
                </a:solidFill>
              </a:rPr>
              <a:t>MPGDs conference in Crete,2009</a:t>
            </a:r>
            <a:br>
              <a:rPr lang="en-US" sz="1800" i="1" smtClean="0">
                <a:solidFill>
                  <a:srgbClr val="993300"/>
                </a:solidFill>
              </a:rPr>
            </a:br>
            <a:endParaRPr lang="en-US" sz="1600" i="1" smtClean="0">
              <a:solidFill>
                <a:srgbClr val="990000"/>
              </a:solidFill>
            </a:endParaRPr>
          </a:p>
        </p:txBody>
      </p:sp>
      <p:pic>
        <p:nvPicPr>
          <p:cNvPr id="506882" name="Picture 4"/>
          <p:cNvPicPr>
            <a:picLocks noChangeAspect="1" noChangeArrowheads="1"/>
          </p:cNvPicPr>
          <p:nvPr/>
        </p:nvPicPr>
        <p:blipFill>
          <a:blip r:embed="rId2"/>
          <a:srcRect/>
          <a:stretch>
            <a:fillRect/>
          </a:stretch>
        </p:blipFill>
        <p:spPr bwMode="auto">
          <a:xfrm>
            <a:off x="623888" y="1196975"/>
            <a:ext cx="4524375" cy="5256213"/>
          </a:xfrm>
          <a:prstGeom prst="rect">
            <a:avLst/>
          </a:prstGeom>
          <a:noFill/>
          <a:ln w="9525">
            <a:noFill/>
            <a:miter lim="800000"/>
            <a:headEnd/>
            <a:tailEnd/>
          </a:ln>
        </p:spPr>
      </p:pic>
      <p:sp>
        <p:nvSpPr>
          <p:cNvPr id="506883" name="Text Box 5"/>
          <p:cNvSpPr txBox="1">
            <a:spLocks noChangeArrowheads="1"/>
          </p:cNvSpPr>
          <p:nvPr/>
        </p:nvSpPr>
        <p:spPr bwMode="auto">
          <a:xfrm>
            <a:off x="5651500" y="1806575"/>
            <a:ext cx="3422650" cy="1465263"/>
          </a:xfrm>
          <a:prstGeom prst="rect">
            <a:avLst/>
          </a:prstGeom>
          <a:noFill/>
          <a:ln w="9525">
            <a:noFill/>
            <a:miter lim="800000"/>
            <a:headEnd/>
            <a:tailEnd/>
          </a:ln>
        </p:spPr>
        <p:txBody>
          <a:bodyPr wrap="none">
            <a:spAutoFit/>
          </a:bodyPr>
          <a:lstStyle/>
          <a:p>
            <a:r>
              <a:rPr lang="en-US">
                <a:solidFill>
                  <a:schemeClr val="accent2"/>
                </a:solidFill>
              </a:rPr>
              <a:t>Several groups (mostly</a:t>
            </a:r>
          </a:p>
          <a:p>
            <a:r>
              <a:rPr lang="en-US">
                <a:solidFill>
                  <a:schemeClr val="accent2"/>
                </a:solidFill>
              </a:rPr>
              <a:t>Japanese) are now successfully</a:t>
            </a:r>
          </a:p>
          <a:p>
            <a:r>
              <a:rPr lang="en-US">
                <a:solidFill>
                  <a:schemeClr val="accent2"/>
                </a:solidFill>
              </a:rPr>
              <a:t>developing various designs of</a:t>
            </a:r>
          </a:p>
          <a:p>
            <a:r>
              <a:rPr lang="en-US" b="1">
                <a:solidFill>
                  <a:schemeClr val="accent2"/>
                </a:solidFill>
              </a:rPr>
              <a:t>RETGEMs</a:t>
            </a:r>
          </a:p>
          <a:p>
            <a:endParaRPr lang="en-US"/>
          </a:p>
        </p:txBody>
      </p:sp>
      <p:sp>
        <p:nvSpPr>
          <p:cNvPr id="506884" name="Text Box 5"/>
          <p:cNvSpPr txBox="1">
            <a:spLocks noChangeArrowheads="1"/>
          </p:cNvSpPr>
          <p:nvPr/>
        </p:nvSpPr>
        <p:spPr bwMode="auto">
          <a:xfrm>
            <a:off x="2268538" y="223838"/>
            <a:ext cx="4897437" cy="396875"/>
          </a:xfrm>
          <a:prstGeom prst="rect">
            <a:avLst/>
          </a:prstGeom>
          <a:noFill/>
          <a:ln w="9525">
            <a:noFill/>
            <a:miter lim="800000"/>
            <a:headEnd/>
            <a:tailEnd/>
          </a:ln>
        </p:spPr>
        <p:txBody>
          <a:bodyPr wrap="none">
            <a:spAutoFit/>
          </a:bodyPr>
          <a:lstStyle/>
          <a:p>
            <a:r>
              <a:rPr lang="en-GB" sz="2000" b="1">
                <a:solidFill>
                  <a:srgbClr val="990000"/>
                </a:solidFill>
              </a:rPr>
              <a:t>RETGEMs developed by other groups:</a:t>
            </a:r>
            <a:r>
              <a:rPr lang="en-GB" sz="2000"/>
              <a:t> </a:t>
            </a:r>
          </a:p>
        </p:txBody>
      </p:sp>
      <p:sp>
        <p:nvSpPr>
          <p:cNvPr id="506885" name="Line 6"/>
          <p:cNvSpPr>
            <a:spLocks noChangeShapeType="1"/>
          </p:cNvSpPr>
          <p:nvPr/>
        </p:nvSpPr>
        <p:spPr bwMode="auto">
          <a:xfrm flipH="1">
            <a:off x="5076825" y="3860800"/>
            <a:ext cx="935038" cy="144463"/>
          </a:xfrm>
          <a:prstGeom prst="line">
            <a:avLst/>
          </a:prstGeom>
          <a:noFill/>
          <a:ln w="9525">
            <a:solidFill>
              <a:schemeClr val="tx1"/>
            </a:solidFill>
            <a:round/>
            <a:headEnd/>
            <a:tailEnd type="triangle" w="med" len="med"/>
          </a:ln>
        </p:spPr>
        <p:txBody>
          <a:bodyPr/>
          <a:lstStyle/>
          <a:p>
            <a:endParaRPr lang="pt-PT"/>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Grp="1" noChangeArrowheads="1"/>
          </p:cNvSpPr>
          <p:nvPr>
            <p:ph type="ctrTitle" idx="4294967295"/>
          </p:nvPr>
        </p:nvSpPr>
        <p:spPr>
          <a:xfrm>
            <a:off x="6735763" y="1484313"/>
            <a:ext cx="2157412" cy="3816350"/>
          </a:xfrm>
        </p:spPr>
        <p:txBody>
          <a:bodyPr/>
          <a:lstStyle/>
          <a:p>
            <a:pPr eaLnBrk="1" hangingPunct="1"/>
            <a:r>
              <a:rPr lang="en-US" sz="2000" u="sng" smtClean="0">
                <a:solidFill>
                  <a:srgbClr val="990000"/>
                </a:solidFill>
              </a:rPr>
              <a:t>Latest</a:t>
            </a:r>
            <a:r>
              <a:rPr lang="en-US" sz="2000" smtClean="0">
                <a:solidFill>
                  <a:srgbClr val="990000"/>
                </a:solidFill>
              </a:rPr>
              <a:t> design of “bulk”-MICROMEGAS with resistive mesh cathode</a:t>
            </a:r>
            <a:br>
              <a:rPr lang="en-US" sz="2000" smtClean="0">
                <a:solidFill>
                  <a:srgbClr val="990000"/>
                </a:solidFill>
              </a:rPr>
            </a:br>
            <a:r>
              <a:rPr lang="en-US" sz="2000" smtClean="0">
                <a:solidFill>
                  <a:srgbClr val="990000"/>
                </a:solidFill>
              </a:rPr>
              <a:t>and position-sensitive anode</a:t>
            </a:r>
          </a:p>
        </p:txBody>
      </p:sp>
      <p:pic>
        <p:nvPicPr>
          <p:cNvPr id="507906" name="Picture 4"/>
          <p:cNvPicPr>
            <a:picLocks noChangeAspect="1" noChangeArrowheads="1"/>
          </p:cNvPicPr>
          <p:nvPr/>
        </p:nvPicPr>
        <p:blipFill>
          <a:blip r:embed="rId2"/>
          <a:srcRect/>
          <a:stretch>
            <a:fillRect/>
          </a:stretch>
        </p:blipFill>
        <p:spPr bwMode="auto">
          <a:xfrm>
            <a:off x="468313" y="720725"/>
            <a:ext cx="5934075" cy="5416550"/>
          </a:xfrm>
          <a:prstGeom prst="rect">
            <a:avLst/>
          </a:prstGeom>
          <a:noFill/>
          <a:ln w="9525">
            <a:noFill/>
            <a:miter lim="800000"/>
            <a:headEnd/>
            <a:tailEnd/>
          </a:ln>
        </p:spPr>
      </p:pic>
      <p:sp>
        <p:nvSpPr>
          <p:cNvPr id="507907" name="Line 4"/>
          <p:cNvSpPr>
            <a:spLocks noChangeShapeType="1"/>
          </p:cNvSpPr>
          <p:nvPr/>
        </p:nvSpPr>
        <p:spPr bwMode="auto">
          <a:xfrm>
            <a:off x="2268538" y="2924175"/>
            <a:ext cx="790575" cy="1081088"/>
          </a:xfrm>
          <a:prstGeom prst="line">
            <a:avLst/>
          </a:prstGeom>
          <a:noFill/>
          <a:ln w="9525">
            <a:solidFill>
              <a:schemeClr val="bg1"/>
            </a:solidFill>
            <a:round/>
            <a:headEnd type="triangle" w="med" len="med"/>
            <a:tailEnd type="triangle" w="med" len="med"/>
          </a:ln>
        </p:spPr>
        <p:txBody>
          <a:bodyPr/>
          <a:lstStyle/>
          <a:p>
            <a:endParaRPr lang="pt-PT"/>
          </a:p>
        </p:txBody>
      </p:sp>
      <p:sp>
        <p:nvSpPr>
          <p:cNvPr id="507908" name="Text Box 5"/>
          <p:cNvSpPr txBox="1">
            <a:spLocks noChangeArrowheads="1"/>
          </p:cNvSpPr>
          <p:nvPr/>
        </p:nvSpPr>
        <p:spPr bwMode="auto">
          <a:xfrm>
            <a:off x="2176463" y="3378200"/>
            <a:ext cx="555625" cy="274638"/>
          </a:xfrm>
          <a:prstGeom prst="rect">
            <a:avLst/>
          </a:prstGeom>
          <a:noFill/>
          <a:ln w="9525">
            <a:noFill/>
            <a:miter lim="800000"/>
            <a:headEnd/>
            <a:tailEnd/>
          </a:ln>
        </p:spPr>
        <p:txBody>
          <a:bodyPr wrap="none">
            <a:spAutoFit/>
          </a:bodyPr>
          <a:lstStyle/>
          <a:p>
            <a:r>
              <a:rPr lang="en-US" sz="1200">
                <a:solidFill>
                  <a:schemeClr val="bg1"/>
                </a:solidFill>
              </a:rPr>
              <a:t>10cm</a:t>
            </a:r>
          </a:p>
        </p:txBody>
      </p:sp>
      <p:sp>
        <p:nvSpPr>
          <p:cNvPr id="507909" name="Text Box 6"/>
          <p:cNvSpPr txBox="1">
            <a:spLocks noChangeArrowheads="1"/>
          </p:cNvSpPr>
          <p:nvPr/>
        </p:nvSpPr>
        <p:spPr bwMode="auto">
          <a:xfrm>
            <a:off x="1166813" y="1146175"/>
            <a:ext cx="2557462" cy="274638"/>
          </a:xfrm>
          <a:prstGeom prst="rect">
            <a:avLst/>
          </a:prstGeom>
          <a:noFill/>
          <a:ln w="9525">
            <a:noFill/>
            <a:miter lim="800000"/>
            <a:headEnd/>
            <a:tailEnd/>
          </a:ln>
        </p:spPr>
        <p:txBody>
          <a:bodyPr wrap="none">
            <a:spAutoFit/>
          </a:bodyPr>
          <a:lstStyle/>
          <a:p>
            <a:r>
              <a:rPr lang="en-US" sz="1200">
                <a:solidFill>
                  <a:schemeClr val="bg1"/>
                </a:solidFill>
              </a:rPr>
              <a:t>Connectors to anode readout strips</a:t>
            </a:r>
          </a:p>
        </p:txBody>
      </p:sp>
      <p:sp>
        <p:nvSpPr>
          <p:cNvPr id="507910" name="Line 7"/>
          <p:cNvSpPr>
            <a:spLocks noChangeShapeType="1"/>
          </p:cNvSpPr>
          <p:nvPr/>
        </p:nvSpPr>
        <p:spPr bwMode="auto">
          <a:xfrm flipH="1">
            <a:off x="2700338" y="1412875"/>
            <a:ext cx="215900" cy="287338"/>
          </a:xfrm>
          <a:prstGeom prst="line">
            <a:avLst/>
          </a:prstGeom>
          <a:noFill/>
          <a:ln w="9525">
            <a:solidFill>
              <a:schemeClr val="bg1"/>
            </a:solidFill>
            <a:round/>
            <a:headEnd/>
            <a:tailEnd type="triangle" w="med" len="med"/>
          </a:ln>
        </p:spPr>
        <p:txBody>
          <a:bodyPr/>
          <a:lstStyle/>
          <a:p>
            <a:endParaRPr lang="pt-PT"/>
          </a:p>
        </p:txBody>
      </p:sp>
      <p:sp>
        <p:nvSpPr>
          <p:cNvPr id="507911" name="Text Box 8"/>
          <p:cNvSpPr txBox="1">
            <a:spLocks noChangeArrowheads="1"/>
          </p:cNvSpPr>
          <p:nvPr/>
        </p:nvSpPr>
        <p:spPr bwMode="auto">
          <a:xfrm>
            <a:off x="4408488" y="5538788"/>
            <a:ext cx="395287" cy="274637"/>
          </a:xfrm>
          <a:prstGeom prst="rect">
            <a:avLst/>
          </a:prstGeom>
          <a:noFill/>
          <a:ln w="9525">
            <a:noFill/>
            <a:miter lim="800000"/>
            <a:headEnd/>
            <a:tailEnd/>
          </a:ln>
        </p:spPr>
        <p:txBody>
          <a:bodyPr wrap="none">
            <a:spAutoFit/>
          </a:bodyPr>
          <a:lstStyle/>
          <a:p>
            <a:r>
              <a:rPr lang="en-US" sz="1200">
                <a:solidFill>
                  <a:schemeClr val="bg1"/>
                </a:solidFill>
              </a:rPr>
              <a:t>HV</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p:cNvSpPr>
          <p:nvPr>
            <p:ph type="ctrTitle"/>
          </p:nvPr>
        </p:nvSpPr>
        <p:spPr/>
        <p:txBody>
          <a:bodyPr/>
          <a:lstStyle/>
          <a:p>
            <a:r>
              <a:rPr lang="en-US" smtClean="0"/>
              <a:t>By the way, this is RPC!</a:t>
            </a:r>
          </a:p>
        </p:txBody>
      </p:sp>
      <p:sp>
        <p:nvSpPr>
          <p:cNvPr id="508930" name="Rectangle 3"/>
          <p:cNvSpPr>
            <a:spLocks noGrp="1"/>
          </p:cNvSpPr>
          <p:nvPr>
            <p:ph type="subTitle" idx="1"/>
          </p:nvPr>
        </p:nvSpPr>
        <p:spPr/>
        <p:txBody>
          <a:bodyPr/>
          <a:lstStyle/>
          <a:p>
            <a:endParaRPr lang="pt-PT" smtClean="0">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p:cNvSpPr>
          <p:nvPr>
            <p:ph type="ctrTitle"/>
          </p:nvPr>
        </p:nvSpPr>
        <p:spPr/>
        <p:txBody>
          <a:bodyPr/>
          <a:lstStyle/>
          <a:p>
            <a:endParaRPr lang="pt-PT" smtClean="0"/>
          </a:p>
        </p:txBody>
      </p:sp>
      <p:sp>
        <p:nvSpPr>
          <p:cNvPr id="509954" name="Rectangle 3"/>
          <p:cNvSpPr>
            <a:spLocks noGrp="1"/>
          </p:cNvSpPr>
          <p:nvPr>
            <p:ph type="subTitle" idx="1"/>
          </p:nvPr>
        </p:nvSpPr>
        <p:spPr/>
        <p:txBody>
          <a:bodyPr/>
          <a:lstStyle/>
          <a:p>
            <a:endParaRPr lang="pt-PT" smtClean="0">
              <a:solidFill>
                <a:schemeClr val="tx1"/>
              </a:solidFill>
            </a:endParaRPr>
          </a:p>
        </p:txBody>
      </p:sp>
      <p:pic>
        <p:nvPicPr>
          <p:cNvPr id="509955" name="Picture 4"/>
          <p:cNvPicPr>
            <a:picLocks noChangeAspect="1" noChangeArrowheads="1"/>
          </p:cNvPicPr>
          <p:nvPr/>
        </p:nvPicPr>
        <p:blipFill>
          <a:blip r:embed="rId2"/>
          <a:srcRect/>
          <a:stretch>
            <a:fillRect/>
          </a:stretch>
        </p:blipFill>
        <p:spPr bwMode="auto">
          <a:xfrm>
            <a:off x="4151313" y="3427413"/>
            <a:ext cx="4668837" cy="3025775"/>
          </a:xfrm>
          <a:prstGeom prst="rect">
            <a:avLst/>
          </a:prstGeom>
          <a:noFill/>
          <a:ln w="9525">
            <a:noFill/>
            <a:miter lim="800000"/>
            <a:headEnd/>
            <a:tailEnd/>
          </a:ln>
        </p:spPr>
      </p:pic>
      <p:pic>
        <p:nvPicPr>
          <p:cNvPr id="509956" name="Picture 5"/>
          <p:cNvPicPr>
            <a:picLocks noChangeAspect="1" noChangeArrowheads="1"/>
          </p:cNvPicPr>
          <p:nvPr/>
        </p:nvPicPr>
        <p:blipFill>
          <a:blip r:embed="rId3"/>
          <a:srcRect/>
          <a:stretch>
            <a:fillRect/>
          </a:stretch>
        </p:blipFill>
        <p:spPr bwMode="auto">
          <a:xfrm>
            <a:off x="323850" y="404813"/>
            <a:ext cx="5799138" cy="309245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ChangeArrowheads="1"/>
          </p:cNvSpPr>
          <p:nvPr>
            <p:ph type="ctrTitle" idx="4294967295"/>
          </p:nvPr>
        </p:nvSpPr>
        <p:spPr>
          <a:xfrm>
            <a:off x="685800" y="2130425"/>
            <a:ext cx="7772400" cy="1470025"/>
          </a:xfrm>
        </p:spPr>
        <p:txBody>
          <a:bodyPr/>
          <a:lstStyle/>
          <a:p>
            <a:pPr eaLnBrk="1" hangingPunct="1"/>
            <a:endParaRPr lang="pt-PT" smtClean="0"/>
          </a:p>
        </p:txBody>
      </p:sp>
      <p:sp>
        <p:nvSpPr>
          <p:cNvPr id="510978" name="Rectangle 3"/>
          <p:cNvSpPr>
            <a:spLocks noGrp="1" noChangeArrowheads="1"/>
          </p:cNvSpPr>
          <p:nvPr>
            <p:ph type="subTitle" idx="4294967295"/>
          </p:nvPr>
        </p:nvSpPr>
        <p:spPr>
          <a:xfrm>
            <a:off x="1371600" y="260350"/>
            <a:ext cx="6400800" cy="1752600"/>
          </a:xfrm>
        </p:spPr>
        <p:txBody>
          <a:bodyPr/>
          <a:lstStyle/>
          <a:p>
            <a:pPr marL="0" indent="0" algn="ctr" eaLnBrk="1" hangingPunct="1">
              <a:buFontTx/>
              <a:buNone/>
            </a:pPr>
            <a:r>
              <a:rPr lang="en-US" smtClean="0">
                <a:solidFill>
                  <a:srgbClr val="A50021"/>
                </a:solidFill>
              </a:rPr>
              <a:t>Let me highlight  the impressive work of ATLAS group who developed large –are resistive MICROMEGAS</a:t>
            </a:r>
          </a:p>
        </p:txBody>
      </p:sp>
      <p:pic>
        <p:nvPicPr>
          <p:cNvPr id="510979" name="Picture 4"/>
          <p:cNvPicPr>
            <a:picLocks noChangeAspect="1" noChangeArrowheads="1"/>
          </p:cNvPicPr>
          <p:nvPr/>
        </p:nvPicPr>
        <p:blipFill>
          <a:blip r:embed="rId2"/>
          <a:srcRect/>
          <a:stretch>
            <a:fillRect/>
          </a:stretch>
        </p:blipFill>
        <p:spPr bwMode="auto">
          <a:xfrm>
            <a:off x="65088" y="2152650"/>
            <a:ext cx="9012237" cy="3581400"/>
          </a:xfrm>
          <a:prstGeom prst="rect">
            <a:avLst/>
          </a:prstGeom>
          <a:noFill/>
          <a:ln w="9525">
            <a:noFill/>
            <a:miter lim="800000"/>
            <a:headEnd/>
            <a:tailEnd/>
          </a:ln>
        </p:spPr>
      </p:pic>
      <p:sp>
        <p:nvSpPr>
          <p:cNvPr id="510980" name="Text Box 5"/>
          <p:cNvSpPr txBox="1">
            <a:spLocks noChangeArrowheads="1"/>
          </p:cNvSpPr>
          <p:nvPr/>
        </p:nvSpPr>
        <p:spPr bwMode="auto">
          <a:xfrm>
            <a:off x="592138" y="6113463"/>
            <a:ext cx="5373687" cy="336550"/>
          </a:xfrm>
          <a:prstGeom prst="rect">
            <a:avLst/>
          </a:prstGeom>
          <a:noFill/>
          <a:ln w="9525">
            <a:noFill/>
            <a:miter lim="800000"/>
            <a:headEnd/>
            <a:tailEnd/>
          </a:ln>
        </p:spPr>
        <p:txBody>
          <a:bodyPr wrap="none">
            <a:spAutoFit/>
          </a:bodyPr>
          <a:lstStyle/>
          <a:p>
            <a:pPr marL="342900" indent="-342900"/>
            <a:r>
              <a:rPr lang="en-GB" sz="1600" i="1">
                <a:solidFill>
                  <a:schemeClr val="accent2"/>
                </a:solidFill>
              </a:rPr>
              <a:t>T. Alexopoulos J.Burnens, et al.,.  NIM.</a:t>
            </a:r>
            <a:r>
              <a:rPr lang="en-GB" sz="1600" b="1" i="1">
                <a:solidFill>
                  <a:schemeClr val="accent2"/>
                </a:solidFill>
              </a:rPr>
              <a:t> </a:t>
            </a:r>
            <a:r>
              <a:rPr lang="en-GB" sz="1600" i="1">
                <a:solidFill>
                  <a:schemeClr val="accent2"/>
                </a:solidFill>
              </a:rPr>
              <a:t>A 640</a:t>
            </a:r>
            <a:r>
              <a:rPr lang="en-GB" sz="1600" b="1" i="1">
                <a:solidFill>
                  <a:schemeClr val="accent2"/>
                </a:solidFill>
              </a:rPr>
              <a:t>,</a:t>
            </a:r>
            <a:r>
              <a:rPr lang="en-GB" sz="1600" i="1">
                <a:solidFill>
                  <a:schemeClr val="accent2"/>
                </a:solidFill>
              </a:rPr>
              <a:t> 2011, 110.</a:t>
            </a:r>
          </a:p>
        </p:txBody>
      </p:sp>
      <p:sp>
        <p:nvSpPr>
          <p:cNvPr id="510981" name="Line 6"/>
          <p:cNvSpPr>
            <a:spLocks noChangeShapeType="1"/>
          </p:cNvSpPr>
          <p:nvPr/>
        </p:nvSpPr>
        <p:spPr bwMode="auto">
          <a:xfrm>
            <a:off x="1403350" y="3141663"/>
            <a:ext cx="0" cy="287337"/>
          </a:xfrm>
          <a:prstGeom prst="line">
            <a:avLst/>
          </a:prstGeom>
          <a:noFill/>
          <a:ln w="9525">
            <a:solidFill>
              <a:schemeClr val="tx1"/>
            </a:solidFill>
            <a:round/>
            <a:headEnd/>
            <a:tailEnd type="triangle" w="med" len="med"/>
          </a:ln>
        </p:spPr>
        <p:txBody>
          <a:bodyPr/>
          <a:lstStyle/>
          <a:p>
            <a:endParaRPr lang="pt-PT"/>
          </a:p>
        </p:txBody>
      </p:sp>
      <p:sp>
        <p:nvSpPr>
          <p:cNvPr id="510982" name="Line 7"/>
          <p:cNvSpPr>
            <a:spLocks noChangeShapeType="1"/>
          </p:cNvSpPr>
          <p:nvPr/>
        </p:nvSpPr>
        <p:spPr bwMode="auto">
          <a:xfrm flipV="1">
            <a:off x="1403350" y="3716338"/>
            <a:ext cx="0" cy="360362"/>
          </a:xfrm>
          <a:prstGeom prst="line">
            <a:avLst/>
          </a:prstGeom>
          <a:noFill/>
          <a:ln w="9525">
            <a:solidFill>
              <a:schemeClr val="tx1"/>
            </a:solidFill>
            <a:round/>
            <a:headEnd/>
            <a:tailEnd type="triangle" w="med" len="med"/>
          </a:ln>
        </p:spPr>
        <p:txBody>
          <a:bodyPr/>
          <a:lstStyle/>
          <a:p>
            <a:endParaRPr lang="pt-PT"/>
          </a:p>
        </p:txBody>
      </p:sp>
      <p:sp>
        <p:nvSpPr>
          <p:cNvPr id="510983" name="Text Box 8"/>
          <p:cNvSpPr txBox="1">
            <a:spLocks noChangeArrowheads="1"/>
          </p:cNvSpPr>
          <p:nvPr/>
        </p:nvSpPr>
        <p:spPr bwMode="auto">
          <a:xfrm>
            <a:off x="1166813" y="3449638"/>
            <a:ext cx="650875" cy="274637"/>
          </a:xfrm>
          <a:prstGeom prst="rect">
            <a:avLst/>
          </a:prstGeom>
          <a:noFill/>
          <a:ln w="9525">
            <a:noFill/>
            <a:miter lim="800000"/>
            <a:headEnd/>
            <a:tailEnd/>
          </a:ln>
        </p:spPr>
        <p:txBody>
          <a:bodyPr wrap="none">
            <a:spAutoFit/>
          </a:bodyPr>
          <a:lstStyle/>
          <a:p>
            <a:r>
              <a:rPr lang="en-US" sz="1200"/>
              <a:t>100</a:t>
            </a:r>
            <a:r>
              <a:rPr lang="el-GR" sz="1200">
                <a:cs typeface="Arial" charset="0"/>
              </a:rPr>
              <a:t>μ</a:t>
            </a:r>
            <a:r>
              <a:rPr lang="fr-CH" sz="1200">
                <a:cs typeface="Arial" charset="0"/>
              </a:rPr>
              <a:t>m</a:t>
            </a:r>
            <a:endParaRPr lang="el-GR" sz="1200">
              <a:cs typeface="Arial" charset="0"/>
            </a:endParaRPr>
          </a:p>
        </p:txBody>
      </p:sp>
      <p:sp>
        <p:nvSpPr>
          <p:cNvPr id="510984" name="Text Box 9"/>
          <p:cNvSpPr txBox="1">
            <a:spLocks noChangeArrowheads="1"/>
          </p:cNvSpPr>
          <p:nvPr/>
        </p:nvSpPr>
        <p:spPr bwMode="auto">
          <a:xfrm>
            <a:off x="808038" y="6400800"/>
            <a:ext cx="2711450" cy="366713"/>
          </a:xfrm>
          <a:prstGeom prst="rect">
            <a:avLst/>
          </a:prstGeom>
          <a:noFill/>
          <a:ln w="9525">
            <a:noFill/>
            <a:miter lim="800000"/>
            <a:headEnd/>
            <a:tailEnd/>
          </a:ln>
        </p:spPr>
        <p:txBody>
          <a:bodyPr wrap="none">
            <a:spAutoFit/>
          </a:bodyPr>
          <a:lstStyle/>
          <a:p>
            <a:r>
              <a:rPr lang="pt-PT"/>
              <a:t>See talk of M. Byszewski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ctrTitle"/>
          </p:nvPr>
        </p:nvSpPr>
        <p:spPr>
          <a:xfrm>
            <a:off x="685800" y="333375"/>
            <a:ext cx="7772400" cy="647700"/>
          </a:xfrm>
        </p:spPr>
        <p:txBody>
          <a:bodyPr/>
          <a:lstStyle/>
          <a:p>
            <a:r>
              <a:rPr lang="en-US" sz="2000" smtClean="0">
                <a:solidFill>
                  <a:srgbClr val="0000CC"/>
                </a:solidFill>
              </a:rPr>
              <a:t>Due to the monitoring+ intelligence of the teams RPCs in presented running system  dong excellent job:</a:t>
            </a:r>
          </a:p>
        </p:txBody>
      </p:sp>
      <p:sp>
        <p:nvSpPr>
          <p:cNvPr id="24578" name="Text Box 3"/>
          <p:cNvSpPr txBox="1">
            <a:spLocks noChangeArrowheads="1"/>
          </p:cNvSpPr>
          <p:nvPr/>
        </p:nvSpPr>
        <p:spPr bwMode="auto">
          <a:xfrm>
            <a:off x="250825" y="1052513"/>
            <a:ext cx="6551613" cy="5441950"/>
          </a:xfrm>
          <a:prstGeom prst="rect">
            <a:avLst/>
          </a:prstGeom>
          <a:noFill/>
          <a:ln w="9525">
            <a:noFill/>
            <a:miter lim="800000"/>
            <a:headEnd/>
            <a:tailEnd/>
          </a:ln>
        </p:spPr>
        <p:txBody>
          <a:bodyPr>
            <a:spAutoFit/>
          </a:bodyPr>
          <a:lstStyle/>
          <a:p>
            <a:r>
              <a:rPr lang="en-US" sz="1600" b="1"/>
              <a:t>See, for example talks</a:t>
            </a:r>
            <a:r>
              <a:rPr lang="en-US" sz="1600"/>
              <a:t>:.</a:t>
            </a:r>
          </a:p>
          <a:p>
            <a:r>
              <a:rPr lang="en-US" sz="1400">
                <a:hlinkClick r:id="rId2"/>
              </a:rPr>
              <a:t>Operational experience of the GGM at the CMS Experiment</a:t>
            </a:r>
            <a:r>
              <a:rPr lang="en-US" sz="1400"/>
              <a:t/>
            </a:r>
            <a:br>
              <a:rPr lang="en-US" sz="1400"/>
            </a:br>
            <a:r>
              <a:rPr lang="en-US" sz="1400"/>
              <a:t>by Mr. Stefano COLAFRANCESCHI  </a:t>
            </a:r>
          </a:p>
          <a:p>
            <a:r>
              <a:rPr lang="en-US" sz="1400">
                <a:hlinkClick r:id="rId3"/>
              </a:rPr>
              <a:t>ATLAS RPC time-of-flight performance</a:t>
            </a:r>
            <a:r>
              <a:rPr lang="en-US" sz="1400"/>
              <a:t/>
            </a:r>
            <a:br>
              <a:rPr lang="en-US" sz="1400"/>
            </a:br>
            <a:r>
              <a:rPr lang="en-US" sz="1400"/>
              <a:t>by Gabriele CHIODINI</a:t>
            </a:r>
          </a:p>
          <a:p>
            <a:r>
              <a:rPr lang="en-US" sz="1400">
                <a:hlinkClick r:id="rId4"/>
              </a:rPr>
              <a:t>Performance of the ALICE muon trigger system in Pb–Pb collisions</a:t>
            </a:r>
            <a:r>
              <a:rPr lang="en-US" sz="1400"/>
              <a:t/>
            </a:r>
            <a:br>
              <a:rPr lang="en-US" sz="1400"/>
            </a:br>
            <a:r>
              <a:rPr lang="en-US" sz="1400"/>
              <a:t>by Massimiliano MARCHISONE</a:t>
            </a:r>
          </a:p>
          <a:p>
            <a:r>
              <a:rPr lang="en-US" sz="1400">
                <a:hlinkClick r:id="rId5"/>
              </a:rPr>
              <a:t>Performance of the MRPC-based Time-Of-Flight detector of ALICE at LHC</a:t>
            </a:r>
            <a:r>
              <a:rPr lang="en-US" sz="1400"/>
              <a:t/>
            </a:r>
            <a:br>
              <a:rPr lang="en-US" sz="1400"/>
            </a:br>
            <a:r>
              <a:rPr lang="en-US" sz="1400"/>
              <a:t>by Andrea ALICI  </a:t>
            </a:r>
          </a:p>
          <a:p>
            <a:r>
              <a:rPr lang="en-US" sz="1400">
                <a:hlinkClick r:id="rId6"/>
              </a:rPr>
              <a:t>ATLAS RPC detector as Luminosity monitor</a:t>
            </a:r>
            <a:r>
              <a:rPr lang="en-US" sz="1400"/>
              <a:t/>
            </a:r>
            <a:br>
              <a:rPr lang="en-US" sz="1400"/>
            </a:br>
            <a:r>
              <a:rPr lang="en-US" sz="1400"/>
              <a:t>by Marcello BINDI </a:t>
            </a:r>
          </a:p>
          <a:p>
            <a:r>
              <a:rPr lang="en-US" sz="1400">
                <a:hlinkClick r:id="rId7"/>
              </a:rPr>
              <a:t>The on-line monitoring of the ALICE Muon Trigger at LHC</a:t>
            </a:r>
            <a:r>
              <a:rPr lang="en-US" sz="1400"/>
              <a:t/>
            </a:r>
            <a:br>
              <a:rPr lang="en-US" sz="1400"/>
            </a:br>
            <a:r>
              <a:rPr lang="en-US" sz="1400"/>
              <a:t>by Mr. yongwook BAEK </a:t>
            </a:r>
          </a:p>
          <a:p>
            <a:r>
              <a:rPr lang="en-US" sz="1400">
                <a:hlinkClick r:id="rId8"/>
              </a:rPr>
              <a:t>RPC monitoring tools in the CMS experiment</a:t>
            </a:r>
            <a:r>
              <a:rPr lang="en-US" sz="1400"/>
              <a:t/>
            </a:r>
            <a:br>
              <a:rPr lang="en-US" sz="1400"/>
            </a:br>
            <a:r>
              <a:rPr lang="en-US" sz="1400"/>
              <a:t>by Umberto Maria </a:t>
            </a:r>
          </a:p>
          <a:p>
            <a:r>
              <a:rPr lang="en-US" sz="1400">
                <a:hlinkClick r:id="rId9"/>
              </a:rPr>
              <a:t>Resistive Plate Chambers in the ARGO-YBJ experiment: operational</a:t>
            </a:r>
          </a:p>
          <a:p>
            <a:r>
              <a:rPr lang="en-US" sz="1400">
                <a:hlinkClick r:id="rId9"/>
              </a:rPr>
              <a:t> features, monitoring and control</a:t>
            </a:r>
            <a:r>
              <a:rPr lang="en-US" sz="1400"/>
              <a:t/>
            </a:r>
            <a:br>
              <a:rPr lang="en-US" sz="1400"/>
            </a:br>
            <a:r>
              <a:rPr lang="en-US" sz="1400"/>
              <a:t>by Dr. Paolo CAMARRI</a:t>
            </a:r>
          </a:p>
          <a:p>
            <a:r>
              <a:rPr lang="en-US" sz="1400">
                <a:hlinkClick r:id="rId10"/>
              </a:rPr>
              <a:t>An improved gas distribution system for the ATLAS RPCs</a:t>
            </a:r>
            <a:r>
              <a:rPr lang="en-US" sz="1400"/>
              <a:t/>
            </a:r>
            <a:br>
              <a:rPr lang="en-US" sz="1400"/>
            </a:br>
            <a:r>
              <a:rPr lang="en-US" sz="1400"/>
              <a:t>by Enrico PASTORI </a:t>
            </a:r>
          </a:p>
          <a:p>
            <a:r>
              <a:rPr lang="en-US" sz="1400">
                <a:hlinkClick r:id="rId11"/>
              </a:rPr>
              <a:t>Tests of gas contaminants and interaction with materials in </a:t>
            </a:r>
          </a:p>
          <a:p>
            <a:r>
              <a:rPr lang="en-US" sz="1400">
                <a:hlinkClick r:id="rId11"/>
              </a:rPr>
              <a:t>closed loop recirculation systems</a:t>
            </a:r>
            <a:r>
              <a:rPr lang="en-US" sz="1400"/>
              <a:t/>
            </a:r>
            <a:br>
              <a:rPr lang="en-US" sz="1400"/>
            </a:br>
            <a:r>
              <a:rPr lang="en-US" sz="1400"/>
              <a:t>by Stefano COLAFRANCESCHI </a:t>
            </a:r>
          </a:p>
          <a:p>
            <a:r>
              <a:rPr lang="en-US" sz="1400">
                <a:hlinkClick r:id="rId12"/>
              </a:rPr>
              <a:t>A study of gas mixtures and HV feedback in a RPC single-gap monitoring system</a:t>
            </a:r>
            <a:r>
              <a:rPr lang="en-US" sz="1400"/>
              <a:t/>
            </a:r>
            <a:br>
              <a:rPr lang="en-US" sz="1400"/>
            </a:br>
            <a:r>
              <a:rPr lang="en-US" sz="1400"/>
              <a:t>by Cristian VENDITTOZZI  </a:t>
            </a:r>
          </a:p>
        </p:txBody>
      </p:sp>
      <p:pic>
        <p:nvPicPr>
          <p:cNvPr id="24579" name="Picture 4"/>
          <p:cNvPicPr>
            <a:picLocks noChangeAspect="1" noChangeArrowheads="1"/>
          </p:cNvPicPr>
          <p:nvPr/>
        </p:nvPicPr>
        <p:blipFill>
          <a:blip r:embed="rId13"/>
          <a:srcRect/>
          <a:stretch>
            <a:fillRect/>
          </a:stretch>
        </p:blipFill>
        <p:spPr bwMode="auto">
          <a:xfrm>
            <a:off x="6156325" y="1196975"/>
            <a:ext cx="2519363" cy="2198688"/>
          </a:xfrm>
          <a:prstGeom prst="rect">
            <a:avLst/>
          </a:prstGeom>
          <a:noFill/>
          <a:ln w="9525">
            <a:noFill/>
            <a:miter lim="800000"/>
            <a:headEnd/>
            <a:tailEnd/>
          </a:ln>
        </p:spPr>
      </p:pic>
      <p:pic>
        <p:nvPicPr>
          <p:cNvPr id="24580" name="Picture 6"/>
          <p:cNvPicPr>
            <a:picLocks noChangeAspect="1" noChangeArrowheads="1"/>
          </p:cNvPicPr>
          <p:nvPr/>
        </p:nvPicPr>
        <p:blipFill>
          <a:blip r:embed="rId14"/>
          <a:srcRect/>
          <a:stretch>
            <a:fillRect/>
          </a:stretch>
        </p:blipFill>
        <p:spPr bwMode="auto">
          <a:xfrm>
            <a:off x="5867400" y="3497263"/>
            <a:ext cx="3097213" cy="237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p:cNvSpPr>
          <p:nvPr>
            <p:ph type="ctrTitle"/>
          </p:nvPr>
        </p:nvSpPr>
        <p:spPr/>
        <p:txBody>
          <a:bodyPr/>
          <a:lstStyle/>
          <a:p>
            <a:endParaRPr lang="pt-PT" smtClean="0"/>
          </a:p>
        </p:txBody>
      </p:sp>
      <p:sp>
        <p:nvSpPr>
          <p:cNvPr id="512002" name="Rectangle 3"/>
          <p:cNvSpPr>
            <a:spLocks noGrp="1"/>
          </p:cNvSpPr>
          <p:nvPr>
            <p:ph type="subTitle" idx="1"/>
          </p:nvPr>
        </p:nvSpPr>
        <p:spPr/>
        <p:txBody>
          <a:bodyPr/>
          <a:lstStyle/>
          <a:p>
            <a:endParaRPr lang="pt-PT" smtClean="0">
              <a:solidFill>
                <a:schemeClr val="tx1"/>
              </a:solidFill>
            </a:endParaRPr>
          </a:p>
        </p:txBody>
      </p:sp>
      <p:pic>
        <p:nvPicPr>
          <p:cNvPr id="512003" name="Picture 4"/>
          <p:cNvPicPr>
            <a:picLocks noChangeAspect="1" noChangeArrowheads="1"/>
          </p:cNvPicPr>
          <p:nvPr/>
        </p:nvPicPr>
        <p:blipFill>
          <a:blip r:embed="rId2"/>
          <a:srcRect/>
          <a:stretch>
            <a:fillRect/>
          </a:stretch>
        </p:blipFill>
        <p:spPr bwMode="auto">
          <a:xfrm>
            <a:off x="1187450" y="692150"/>
            <a:ext cx="6553200" cy="5113338"/>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タイトル 1"/>
          <p:cNvSpPr>
            <a:spLocks noGrp="1"/>
          </p:cNvSpPr>
          <p:nvPr>
            <p:ph type="title" idx="4294967295"/>
          </p:nvPr>
        </p:nvSpPr>
        <p:spPr>
          <a:xfrm>
            <a:off x="5318125" y="-26988"/>
            <a:ext cx="3609975" cy="763588"/>
          </a:xfrm>
        </p:spPr>
        <p:txBody>
          <a:bodyPr/>
          <a:lstStyle/>
          <a:p>
            <a:r>
              <a:rPr lang="en-US" altLang="ja-JP" smtClean="0">
                <a:cs typeface="ＭＳ Ｐゴシック"/>
              </a:rPr>
              <a:t>MicroMegas</a:t>
            </a:r>
            <a:endParaRPr lang="ja-JP" altLang="en-US" smtClean="0">
              <a:cs typeface="ＭＳ Ｐゴシック"/>
            </a:endParaRPr>
          </a:p>
        </p:txBody>
      </p:sp>
      <p:sp>
        <p:nvSpPr>
          <p:cNvPr id="513026" name="コンテンツ プレースホルダ 2"/>
          <p:cNvSpPr>
            <a:spLocks noGrp="1"/>
          </p:cNvSpPr>
          <p:nvPr>
            <p:ph idx="4294967295"/>
          </p:nvPr>
        </p:nvSpPr>
        <p:spPr>
          <a:xfrm>
            <a:off x="5184775" y="1016000"/>
            <a:ext cx="3851275" cy="5400675"/>
          </a:xfrm>
        </p:spPr>
        <p:txBody>
          <a:bodyPr/>
          <a:lstStyle/>
          <a:p>
            <a:pPr>
              <a:lnSpc>
                <a:spcPct val="80000"/>
              </a:lnSpc>
            </a:pPr>
            <a:r>
              <a:rPr lang="en-US" altLang="ja-JP" sz="2200" smtClean="0">
                <a:cs typeface="ＭＳ Ｐゴシック"/>
              </a:rPr>
              <a:t>2-layer + 2-layer (4 gaps in total)  mMegas is foreseen.</a:t>
            </a:r>
          </a:p>
          <a:p>
            <a:pPr lvl="1">
              <a:lnSpc>
                <a:spcPct val="80000"/>
              </a:lnSpc>
            </a:pPr>
            <a:r>
              <a:rPr lang="en-US" altLang="ja-JP" sz="2000" smtClean="0">
                <a:cs typeface="ＭＳ Ｐゴシック"/>
              </a:rPr>
              <a:t>Charge information for precision measurement.</a:t>
            </a:r>
          </a:p>
          <a:p>
            <a:pPr>
              <a:lnSpc>
                <a:spcPct val="80000"/>
              </a:lnSpc>
            </a:pPr>
            <a:r>
              <a:rPr lang="en-US" altLang="ja-JP" sz="2200" smtClean="0">
                <a:cs typeface="ＭＳ Ｐゴシック"/>
              </a:rPr>
              <a:t>Two-dimensional readout per gap (2D MM)</a:t>
            </a:r>
          </a:p>
          <a:p>
            <a:pPr lvl="1">
              <a:lnSpc>
                <a:spcPct val="80000"/>
              </a:lnSpc>
            </a:pPr>
            <a:r>
              <a:rPr lang="en-US" altLang="ja-JP" sz="2000" smtClean="0">
                <a:cs typeface="ＭＳ Ｐゴシック"/>
              </a:rPr>
              <a:t>2 M channels in total.</a:t>
            </a:r>
          </a:p>
          <a:p>
            <a:pPr>
              <a:lnSpc>
                <a:spcPct val="80000"/>
              </a:lnSpc>
            </a:pPr>
            <a:endParaRPr lang="en-US" altLang="ja-JP" sz="2200" smtClean="0">
              <a:cs typeface="ＭＳ Ｐゴシック"/>
            </a:endParaRPr>
          </a:p>
          <a:p>
            <a:pPr>
              <a:lnSpc>
                <a:spcPct val="80000"/>
              </a:lnSpc>
            </a:pPr>
            <a:r>
              <a:rPr lang="en-US" altLang="ja-JP" sz="2200" smtClean="0">
                <a:cs typeface="ＭＳ Ｐゴシック"/>
              </a:rPr>
              <a:t>Strips with 0.5mm pitch.</a:t>
            </a:r>
          </a:p>
          <a:p>
            <a:pPr lvl="1">
              <a:lnSpc>
                <a:spcPct val="80000"/>
              </a:lnSpc>
            </a:pPr>
            <a:r>
              <a:rPr lang="en-US" altLang="ja-JP" sz="2000" smtClean="0">
                <a:cs typeface="ＭＳ Ｐゴシック"/>
              </a:rPr>
              <a:t>The pitch is fine enough for LVL-1 trigger to reconstruct and find a track with the required resolution using simple discriminator outputs of hit signals. (Information of charge is not necessary.)</a:t>
            </a:r>
          </a:p>
          <a:p>
            <a:pPr lvl="1">
              <a:lnSpc>
                <a:spcPct val="80000"/>
              </a:lnSpc>
            </a:pPr>
            <a:r>
              <a:rPr lang="en-US" altLang="ja-JP" sz="2000" smtClean="0">
                <a:cs typeface="ＭＳ Ｐゴシック"/>
              </a:rPr>
              <a:t>25cm lever arm achieves 1mrad angular resolution.</a:t>
            </a:r>
          </a:p>
        </p:txBody>
      </p:sp>
      <p:sp>
        <p:nvSpPr>
          <p:cNvPr id="4" name="日付プレースホルダ 3"/>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kumimoji="1" lang="en-US" altLang="ja-JP" sz="1200">
                <a:solidFill>
                  <a:schemeClr val="tx1">
                    <a:tint val="75000"/>
                  </a:schemeClr>
                </a:solidFill>
                <a:latin typeface="+mn-lt"/>
              </a:rPr>
              <a:t>CERN, 9 March, 2011</a:t>
            </a:r>
            <a:endParaRPr kumimoji="1" lang="ja-JP" altLang="en-US" sz="1200">
              <a:solidFill>
                <a:schemeClr val="tx1">
                  <a:tint val="75000"/>
                </a:schemeClr>
              </a:solidFill>
              <a:latin typeface="+mn-lt"/>
            </a:endParaRPr>
          </a:p>
        </p:txBody>
      </p:sp>
      <p:sp>
        <p:nvSpPr>
          <p:cNvPr id="5" name="フッター プレースホルダ 4"/>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kumimoji="1" lang="en-US" altLang="ja-JP" sz="1200">
                <a:solidFill>
                  <a:schemeClr val="tx1">
                    <a:tint val="75000"/>
                  </a:schemeClr>
                </a:solidFill>
                <a:latin typeface="+mn-lt"/>
              </a:rPr>
              <a:t>ACES 2011     SOS</a:t>
            </a:r>
            <a:endParaRPr kumimoji="1" lang="ja-JP" altLang="en-US" sz="1200">
              <a:solidFill>
                <a:schemeClr val="tx1">
                  <a:tint val="75000"/>
                </a:schemeClr>
              </a:solidFill>
              <a:latin typeface="+mn-lt"/>
            </a:endParaRPr>
          </a:p>
        </p:txBody>
      </p:sp>
      <p:sp>
        <p:nvSpPr>
          <p:cNvPr id="6" name="スライド番号プレースホルダ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8957EDA-C2E2-481D-B944-113D14D23EC8}" type="slidenum">
              <a:rPr kumimoji="1" lang="ja-JP" altLang="en-US" sz="1200">
                <a:solidFill>
                  <a:schemeClr val="tx1">
                    <a:tint val="75000"/>
                  </a:schemeClr>
                </a:solidFill>
                <a:latin typeface="+mn-lt"/>
              </a:rPr>
              <a:pPr algn="r" fontAlgn="auto">
                <a:spcBef>
                  <a:spcPts val="0"/>
                </a:spcBef>
                <a:spcAft>
                  <a:spcPts val="0"/>
                </a:spcAft>
                <a:defRPr/>
              </a:pPr>
              <a:t>111</a:t>
            </a:fld>
            <a:endParaRPr kumimoji="1" lang="ja-JP" altLang="en-US" sz="1200">
              <a:solidFill>
                <a:schemeClr val="tx1">
                  <a:tint val="75000"/>
                </a:schemeClr>
              </a:solidFill>
              <a:latin typeface="+mn-lt"/>
            </a:endParaRPr>
          </a:p>
        </p:txBody>
      </p:sp>
      <p:pic>
        <p:nvPicPr>
          <p:cNvPr id="513030" name="Content Placeholder 3" descr="toy_chamber.png"/>
          <p:cNvPicPr>
            <a:picLocks noChangeAspect="1"/>
          </p:cNvPicPr>
          <p:nvPr/>
        </p:nvPicPr>
        <p:blipFill>
          <a:blip r:embed="rId2"/>
          <a:srcRect l="-7950" r="-7950"/>
          <a:stretch>
            <a:fillRect/>
          </a:stretch>
        </p:blipFill>
        <p:spPr bwMode="auto">
          <a:xfrm>
            <a:off x="-385763" y="2744788"/>
            <a:ext cx="6053138" cy="3738562"/>
          </a:xfrm>
          <a:prstGeom prst="rect">
            <a:avLst/>
          </a:prstGeom>
          <a:noFill/>
          <a:ln w="9525">
            <a:noFill/>
            <a:miter lim="800000"/>
            <a:headEnd/>
            <a:tailEnd/>
          </a:ln>
        </p:spPr>
      </p:pic>
      <p:grpSp>
        <p:nvGrpSpPr>
          <p:cNvPr id="513031" name="Group 25"/>
          <p:cNvGrpSpPr>
            <a:grpSpLocks/>
          </p:cNvGrpSpPr>
          <p:nvPr/>
        </p:nvGrpSpPr>
        <p:grpSpPr bwMode="auto">
          <a:xfrm>
            <a:off x="1336675" y="188913"/>
            <a:ext cx="3595688" cy="2257425"/>
            <a:chOff x="5789009" y="1568360"/>
            <a:chExt cx="2569882" cy="1454419"/>
          </a:xfrm>
        </p:grpSpPr>
        <p:sp>
          <p:nvSpPr>
            <p:cNvPr id="9" name="Rectangle 26"/>
            <p:cNvSpPr/>
            <p:nvPr/>
          </p:nvSpPr>
          <p:spPr>
            <a:xfrm>
              <a:off x="5908143" y="2379439"/>
              <a:ext cx="1804023" cy="149329"/>
            </a:xfrm>
            <a:prstGeom prst="rect">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grpSp>
          <p:nvGrpSpPr>
            <p:cNvPr id="513036" name="Group 27"/>
            <p:cNvGrpSpPr>
              <a:grpSpLocks/>
            </p:cNvGrpSpPr>
            <p:nvPr/>
          </p:nvGrpSpPr>
          <p:grpSpPr bwMode="auto">
            <a:xfrm>
              <a:off x="6200209" y="2509435"/>
              <a:ext cx="1180187" cy="19536"/>
              <a:chOff x="6200209" y="2383573"/>
              <a:chExt cx="1180187" cy="19536"/>
            </a:xfrm>
          </p:grpSpPr>
          <p:sp>
            <p:nvSpPr>
              <p:cNvPr id="25" name="Rectangle 42"/>
              <p:cNvSpPr/>
              <p:nvPr/>
            </p:nvSpPr>
            <p:spPr>
              <a:xfrm>
                <a:off x="6199737"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6" name="Rectangle 43"/>
              <p:cNvSpPr/>
              <p:nvPr/>
            </p:nvSpPr>
            <p:spPr>
              <a:xfrm>
                <a:off x="6351774"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7" name="Rectangle 44"/>
              <p:cNvSpPr/>
              <p:nvPr/>
            </p:nvSpPr>
            <p:spPr>
              <a:xfrm>
                <a:off x="6504946"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8" name="Rectangle 45"/>
              <p:cNvSpPr/>
              <p:nvPr/>
            </p:nvSpPr>
            <p:spPr>
              <a:xfrm>
                <a:off x="6656983"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9" name="Rectangle 46"/>
              <p:cNvSpPr/>
              <p:nvPr/>
            </p:nvSpPr>
            <p:spPr>
              <a:xfrm>
                <a:off x="6810154"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30" name="Rectangle 47"/>
              <p:cNvSpPr/>
              <p:nvPr/>
            </p:nvSpPr>
            <p:spPr>
              <a:xfrm>
                <a:off x="6962191"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31" name="Rectangle 48"/>
              <p:cNvSpPr/>
              <p:nvPr/>
            </p:nvSpPr>
            <p:spPr>
              <a:xfrm>
                <a:off x="7115364"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32" name="Rectangle 49"/>
              <p:cNvSpPr/>
              <p:nvPr/>
            </p:nvSpPr>
            <p:spPr>
              <a:xfrm>
                <a:off x="7267401" y="2383472"/>
                <a:ext cx="113461" cy="19433"/>
              </a:xfrm>
              <a:prstGeom prst="rect">
                <a:avLst/>
              </a:prstGeom>
              <a:solidFill>
                <a:srgbClr val="0000FF"/>
              </a:solid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grpSp>
        <p:sp>
          <p:nvSpPr>
            <p:cNvPr id="11" name="Rectangle 28"/>
            <p:cNvSpPr/>
            <p:nvPr/>
          </p:nvSpPr>
          <p:spPr>
            <a:xfrm>
              <a:off x="5907008" y="2220905"/>
              <a:ext cx="1805158" cy="139101"/>
            </a:xfrm>
            <a:prstGeom prst="rect">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12" name="Rectangle 29"/>
            <p:cNvSpPr/>
            <p:nvPr/>
          </p:nvSpPr>
          <p:spPr>
            <a:xfrm>
              <a:off x="5908143" y="2551269"/>
              <a:ext cx="1802888" cy="471510"/>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kumimoji="1" lang="en-US" sz="2400" dirty="0"/>
                <a:t>PCB</a:t>
              </a:r>
              <a:endParaRPr kumimoji="1" lang="en-US" dirty="0"/>
            </a:p>
          </p:txBody>
        </p:sp>
        <p:grpSp>
          <p:nvGrpSpPr>
            <p:cNvPr id="513039" name="Group 30"/>
            <p:cNvGrpSpPr>
              <a:grpSpLocks/>
            </p:cNvGrpSpPr>
            <p:nvPr/>
          </p:nvGrpSpPr>
          <p:grpSpPr bwMode="auto">
            <a:xfrm>
              <a:off x="6196542" y="2219731"/>
              <a:ext cx="1180187" cy="55536"/>
              <a:chOff x="6196542" y="2048101"/>
              <a:chExt cx="1180187" cy="91536"/>
            </a:xfrm>
          </p:grpSpPr>
          <p:sp>
            <p:nvSpPr>
              <p:cNvPr id="17" name="Rectangle 34"/>
              <p:cNvSpPr/>
              <p:nvPr/>
            </p:nvSpPr>
            <p:spPr>
              <a:xfrm>
                <a:off x="6196333"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18" name="Rectangle 35"/>
              <p:cNvSpPr/>
              <p:nvPr/>
            </p:nvSpPr>
            <p:spPr>
              <a:xfrm>
                <a:off x="6348370"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19" name="Rectangle 36"/>
              <p:cNvSpPr/>
              <p:nvPr/>
            </p:nvSpPr>
            <p:spPr>
              <a:xfrm>
                <a:off x="6501541"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0" name="Rectangle 37"/>
              <p:cNvSpPr/>
              <p:nvPr/>
            </p:nvSpPr>
            <p:spPr>
              <a:xfrm>
                <a:off x="6653578"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1" name="Rectangle 38"/>
              <p:cNvSpPr/>
              <p:nvPr/>
            </p:nvSpPr>
            <p:spPr>
              <a:xfrm>
                <a:off x="6805615"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2" name="Rectangle 39"/>
              <p:cNvSpPr/>
              <p:nvPr/>
            </p:nvSpPr>
            <p:spPr>
              <a:xfrm>
                <a:off x="6957653"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3" name="Rectangle 40"/>
              <p:cNvSpPr/>
              <p:nvPr/>
            </p:nvSpPr>
            <p:spPr>
              <a:xfrm>
                <a:off x="7110825"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sp>
            <p:nvSpPr>
              <p:cNvPr id="24" name="Rectangle 41"/>
              <p:cNvSpPr/>
              <p:nvPr/>
            </p:nvSpPr>
            <p:spPr>
              <a:xfrm>
                <a:off x="7262862" y="2048351"/>
                <a:ext cx="113461" cy="9103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en-US"/>
              </a:p>
            </p:txBody>
          </p:sp>
        </p:grpSp>
        <p:cxnSp>
          <p:nvCxnSpPr>
            <p:cNvPr id="14" name="Straight Connector 31"/>
            <p:cNvCxnSpPr/>
            <p:nvPr/>
          </p:nvCxnSpPr>
          <p:spPr>
            <a:xfrm>
              <a:off x="5789009" y="1715643"/>
              <a:ext cx="1979887" cy="2046"/>
            </a:xfrm>
            <a:prstGeom prst="line">
              <a:avLst/>
            </a:prstGeom>
            <a:ln w="38100" cap="flat" cmpd="sng" algn="ctr">
              <a:solidFill>
                <a:srgbClr val="00009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3041" name="TextBox 32"/>
            <p:cNvSpPr txBox="1">
              <a:spLocks noChangeArrowheads="1"/>
            </p:cNvSpPr>
            <p:nvPr/>
          </p:nvSpPr>
          <p:spPr bwMode="auto">
            <a:xfrm>
              <a:off x="7810945" y="1568360"/>
              <a:ext cx="547946" cy="257826"/>
            </a:xfrm>
            <a:prstGeom prst="rect">
              <a:avLst/>
            </a:prstGeom>
            <a:noFill/>
            <a:ln w="9525">
              <a:noFill/>
              <a:miter lim="800000"/>
              <a:headEnd/>
              <a:tailEnd/>
            </a:ln>
          </p:spPr>
          <p:txBody>
            <a:bodyPr wrap="none">
              <a:spAutoFit/>
            </a:bodyPr>
            <a:lstStyle/>
            <a:p>
              <a:r>
                <a:rPr kumimoji="1" lang="en-US" sz="2000">
                  <a:latin typeface="Calibri" pitchFamily="34" charset="0"/>
                  <a:ea typeface="ＭＳ Ｐゴシック"/>
                  <a:cs typeface="ＭＳ Ｐゴシック"/>
                </a:rPr>
                <a:t>Mesh </a:t>
              </a:r>
              <a:endParaRPr kumimoji="1" lang="en-US">
                <a:latin typeface="Calibri" pitchFamily="34" charset="0"/>
                <a:ea typeface="ＭＳ Ｐゴシック"/>
                <a:cs typeface="ＭＳ Ｐゴシック"/>
              </a:endParaRPr>
            </a:p>
          </p:txBody>
        </p:sp>
        <p:cxnSp>
          <p:nvCxnSpPr>
            <p:cNvPr id="16" name="Straight Connector 33"/>
            <p:cNvCxnSpPr/>
            <p:nvPr/>
          </p:nvCxnSpPr>
          <p:spPr>
            <a:xfrm>
              <a:off x="5862759" y="2379439"/>
              <a:ext cx="1894791" cy="0"/>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4" name="Rectangular Callout 51"/>
          <p:cNvSpPr/>
          <p:nvPr/>
        </p:nvSpPr>
        <p:spPr>
          <a:xfrm>
            <a:off x="250825" y="555625"/>
            <a:ext cx="1978025" cy="361950"/>
          </a:xfrm>
          <a:prstGeom prst="wedgeRectCallout">
            <a:avLst>
              <a:gd name="adj1" fmla="val 59350"/>
              <a:gd name="adj2" fmla="val 1225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kumimoji="1" lang="en-US" sz="2000" dirty="0">
                <a:solidFill>
                  <a:schemeClr val="tx1"/>
                </a:solidFill>
              </a:rPr>
              <a:t>Resistive strips</a:t>
            </a:r>
          </a:p>
        </p:txBody>
      </p:sp>
      <p:sp>
        <p:nvSpPr>
          <p:cNvPr id="35" name="Rectangular Callout 52"/>
          <p:cNvSpPr/>
          <p:nvPr/>
        </p:nvSpPr>
        <p:spPr>
          <a:xfrm>
            <a:off x="323850" y="2101850"/>
            <a:ext cx="1154113" cy="319088"/>
          </a:xfrm>
          <a:prstGeom prst="wedgeRectCallout">
            <a:avLst>
              <a:gd name="adj1" fmla="val 87424"/>
              <a:gd name="adj2" fmla="val -171510"/>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kumimoji="1" lang="en-US" dirty="0">
                <a:solidFill>
                  <a:srgbClr val="000090"/>
                </a:solidFill>
              </a:rPr>
              <a:t>x strips</a:t>
            </a:r>
          </a:p>
        </p:txBody>
      </p:sp>
      <p:sp>
        <p:nvSpPr>
          <p:cNvPr id="36" name="Rectangular Callout 53"/>
          <p:cNvSpPr/>
          <p:nvPr/>
        </p:nvSpPr>
        <p:spPr>
          <a:xfrm>
            <a:off x="3768725" y="601663"/>
            <a:ext cx="914400" cy="403225"/>
          </a:xfrm>
          <a:prstGeom prst="wedgeRectCallout">
            <a:avLst>
              <a:gd name="adj1" fmla="val -55857"/>
              <a:gd name="adj2" fmla="val 150229"/>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kumimoji="1" lang="en-US" dirty="0">
                <a:solidFill>
                  <a:srgbClr val="FF0000"/>
                </a:solidFill>
              </a:rPr>
              <a:t>y strips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2"/>
          <p:cNvSpPr>
            <a:spLocks noGrp="1"/>
          </p:cNvSpPr>
          <p:nvPr>
            <p:ph type="ctrTitle" idx="4294967295"/>
          </p:nvPr>
        </p:nvSpPr>
        <p:spPr>
          <a:xfrm>
            <a:off x="685800" y="2130425"/>
            <a:ext cx="7772400" cy="1470025"/>
          </a:xfrm>
        </p:spPr>
        <p:txBody>
          <a:bodyPr/>
          <a:lstStyle/>
          <a:p>
            <a:r>
              <a:rPr lang="en-US" smtClean="0"/>
              <a:t>This is RPC!</a:t>
            </a:r>
          </a:p>
        </p:txBody>
      </p:sp>
      <p:sp>
        <p:nvSpPr>
          <p:cNvPr id="514050"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p:cNvSpPr>
            <a:spLocks noGrp="1"/>
          </p:cNvSpPr>
          <p:nvPr>
            <p:ph type="ctrTitle"/>
          </p:nvPr>
        </p:nvSpPr>
        <p:spPr/>
        <p:txBody>
          <a:bodyPr/>
          <a:lstStyle/>
          <a:p>
            <a:endParaRPr lang="pt-PT" smtClean="0"/>
          </a:p>
        </p:txBody>
      </p:sp>
      <p:sp>
        <p:nvSpPr>
          <p:cNvPr id="515074" name="Rectangle 3"/>
          <p:cNvSpPr>
            <a:spLocks noGrp="1"/>
          </p:cNvSpPr>
          <p:nvPr>
            <p:ph type="subTitle" idx="1"/>
          </p:nvPr>
        </p:nvSpPr>
        <p:spPr/>
        <p:txBody>
          <a:bodyPr/>
          <a:lstStyle/>
          <a:p>
            <a:endParaRPr lang="pt-PT" smtClean="0">
              <a:solidFill>
                <a:schemeClr val="tx1"/>
              </a:solidFill>
            </a:endParaRPr>
          </a:p>
        </p:txBody>
      </p:sp>
      <p:pic>
        <p:nvPicPr>
          <p:cNvPr id="515075" name="Picture 4"/>
          <p:cNvPicPr>
            <a:picLocks noChangeAspect="1" noChangeArrowheads="1"/>
          </p:cNvPicPr>
          <p:nvPr/>
        </p:nvPicPr>
        <p:blipFill>
          <a:blip r:embed="rId2"/>
          <a:srcRect/>
          <a:stretch>
            <a:fillRect/>
          </a:stretch>
        </p:blipFill>
        <p:spPr bwMode="auto">
          <a:xfrm>
            <a:off x="928688" y="676275"/>
            <a:ext cx="7286625" cy="550545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2"/>
          <p:cNvSpPr>
            <a:spLocks noGrp="1"/>
          </p:cNvSpPr>
          <p:nvPr>
            <p:ph type="ctrTitle"/>
          </p:nvPr>
        </p:nvSpPr>
        <p:spPr/>
        <p:txBody>
          <a:bodyPr/>
          <a:lstStyle/>
          <a:p>
            <a:endParaRPr lang="pt-PT" smtClean="0"/>
          </a:p>
        </p:txBody>
      </p:sp>
      <p:sp>
        <p:nvSpPr>
          <p:cNvPr id="516098" name="Rectangle 3"/>
          <p:cNvSpPr>
            <a:spLocks noGrp="1"/>
          </p:cNvSpPr>
          <p:nvPr>
            <p:ph type="subTitle" idx="1"/>
          </p:nvPr>
        </p:nvSpPr>
        <p:spPr/>
        <p:txBody>
          <a:bodyPr/>
          <a:lstStyle/>
          <a:p>
            <a:endParaRPr lang="pt-PT" smtClean="0">
              <a:solidFill>
                <a:schemeClr val="tx1"/>
              </a:solidFill>
            </a:endParaRPr>
          </a:p>
        </p:txBody>
      </p:sp>
      <p:pic>
        <p:nvPicPr>
          <p:cNvPr id="516099" name="Picture 4"/>
          <p:cNvPicPr>
            <a:picLocks noChangeAspect="1" noChangeArrowheads="1"/>
          </p:cNvPicPr>
          <p:nvPr/>
        </p:nvPicPr>
        <p:blipFill>
          <a:blip r:embed="rId2"/>
          <a:srcRect/>
          <a:stretch>
            <a:fillRect/>
          </a:stretch>
        </p:blipFill>
        <p:spPr bwMode="auto">
          <a:xfrm>
            <a:off x="571500" y="400050"/>
            <a:ext cx="7999413" cy="6064250"/>
          </a:xfrm>
          <a:prstGeom prst="rect">
            <a:avLst/>
          </a:prstGeom>
          <a:noFill/>
          <a:ln w="9525">
            <a:noFill/>
            <a:miter lim="800000"/>
            <a:headEnd/>
            <a:tailEnd/>
          </a:ln>
        </p:spPr>
      </p:pic>
      <p:sp>
        <p:nvSpPr>
          <p:cNvPr id="516100" name="Text Box 5"/>
          <p:cNvSpPr txBox="1">
            <a:spLocks noChangeArrowheads="1"/>
          </p:cNvSpPr>
          <p:nvPr/>
        </p:nvSpPr>
        <p:spPr bwMode="auto">
          <a:xfrm>
            <a:off x="519113" y="6329363"/>
            <a:ext cx="1593850" cy="366712"/>
          </a:xfrm>
          <a:prstGeom prst="rect">
            <a:avLst/>
          </a:prstGeom>
          <a:noFill/>
          <a:ln w="9525">
            <a:noFill/>
            <a:miter lim="800000"/>
            <a:headEnd/>
            <a:tailEnd/>
          </a:ln>
        </p:spPr>
        <p:txBody>
          <a:bodyPr wrap="none">
            <a:spAutoFit/>
          </a:bodyPr>
          <a:lstStyle/>
          <a:p>
            <a:r>
              <a:rPr lang="en-US"/>
              <a:t>M. Newcomer</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p:cNvSpPr>
          <p:nvPr>
            <p:ph type="ctrTitle"/>
          </p:nvPr>
        </p:nvSpPr>
        <p:spPr/>
        <p:txBody>
          <a:bodyPr/>
          <a:lstStyle/>
          <a:p>
            <a:endParaRPr lang="pt-PT" smtClean="0"/>
          </a:p>
        </p:txBody>
      </p:sp>
      <p:sp>
        <p:nvSpPr>
          <p:cNvPr id="517122" name="Rectangle 3"/>
          <p:cNvSpPr>
            <a:spLocks noGrp="1"/>
          </p:cNvSpPr>
          <p:nvPr>
            <p:ph type="subTitle" idx="1"/>
          </p:nvPr>
        </p:nvSpPr>
        <p:spPr/>
        <p:txBody>
          <a:bodyPr/>
          <a:lstStyle/>
          <a:p>
            <a:endParaRPr lang="pt-PT" smtClean="0">
              <a:solidFill>
                <a:schemeClr val="tx1"/>
              </a:solidFill>
            </a:endParaRPr>
          </a:p>
        </p:txBody>
      </p:sp>
      <p:pic>
        <p:nvPicPr>
          <p:cNvPr id="517123" name="Picture 4"/>
          <p:cNvPicPr>
            <a:picLocks noChangeAspect="1" noChangeArrowheads="1"/>
          </p:cNvPicPr>
          <p:nvPr/>
        </p:nvPicPr>
        <p:blipFill>
          <a:blip r:embed="rId2"/>
          <a:srcRect/>
          <a:stretch>
            <a:fillRect/>
          </a:stretch>
        </p:blipFill>
        <p:spPr bwMode="auto">
          <a:xfrm>
            <a:off x="887413" y="720725"/>
            <a:ext cx="7369175" cy="54229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p:cNvSpPr>
          <p:nvPr>
            <p:ph type="ctrTitle"/>
          </p:nvPr>
        </p:nvSpPr>
        <p:spPr/>
        <p:txBody>
          <a:bodyPr/>
          <a:lstStyle/>
          <a:p>
            <a:endParaRPr lang="pt-PT" smtClean="0"/>
          </a:p>
        </p:txBody>
      </p:sp>
      <p:sp>
        <p:nvSpPr>
          <p:cNvPr id="518146" name="Rectangle 3"/>
          <p:cNvSpPr>
            <a:spLocks noGrp="1"/>
          </p:cNvSpPr>
          <p:nvPr>
            <p:ph type="subTitle" idx="1"/>
          </p:nvPr>
        </p:nvSpPr>
        <p:spPr/>
        <p:txBody>
          <a:bodyPr/>
          <a:lstStyle/>
          <a:p>
            <a:endParaRPr lang="pt-PT" smtClean="0">
              <a:solidFill>
                <a:schemeClr val="tx1"/>
              </a:solidFill>
            </a:endParaRPr>
          </a:p>
        </p:txBody>
      </p:sp>
      <p:pic>
        <p:nvPicPr>
          <p:cNvPr id="518147" name="Picture 4"/>
          <p:cNvPicPr>
            <a:picLocks noChangeAspect="1" noChangeArrowheads="1"/>
          </p:cNvPicPr>
          <p:nvPr/>
        </p:nvPicPr>
        <p:blipFill>
          <a:blip r:embed="rId2"/>
          <a:srcRect/>
          <a:stretch>
            <a:fillRect/>
          </a:stretch>
        </p:blipFill>
        <p:spPr bwMode="auto">
          <a:xfrm>
            <a:off x="954088" y="647700"/>
            <a:ext cx="7234237" cy="556895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p:cNvSpPr>
          <p:nvPr>
            <p:ph type="ctrTitle"/>
          </p:nvPr>
        </p:nvSpPr>
        <p:spPr/>
        <p:txBody>
          <a:bodyPr/>
          <a:lstStyle/>
          <a:p>
            <a:r>
              <a:rPr lang="en-US" smtClean="0"/>
              <a:t>This is RPC!</a:t>
            </a:r>
          </a:p>
        </p:txBody>
      </p:sp>
      <p:sp>
        <p:nvSpPr>
          <p:cNvPr id="519170" name="Rectangle 3"/>
          <p:cNvSpPr>
            <a:spLocks noGrp="1"/>
          </p:cNvSpPr>
          <p:nvPr>
            <p:ph type="subTitle" idx="1"/>
          </p:nvPr>
        </p:nvSpPr>
        <p:spPr/>
        <p:txBody>
          <a:bodyPr/>
          <a:lstStyle/>
          <a:p>
            <a:endParaRPr lang="pt-PT" smtClean="0">
              <a:solidFill>
                <a:schemeClr val="tx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Title 1"/>
          <p:cNvSpPr>
            <a:spLocks noGrp="1"/>
          </p:cNvSpPr>
          <p:nvPr>
            <p:ph type="ctrTitle" idx="4294967295"/>
          </p:nvPr>
        </p:nvSpPr>
        <p:spPr>
          <a:xfrm>
            <a:off x="685800" y="2130425"/>
            <a:ext cx="7772400" cy="1470025"/>
          </a:xfrm>
        </p:spPr>
        <p:txBody>
          <a:bodyPr/>
          <a:lstStyle/>
          <a:p>
            <a:pPr eaLnBrk="1" hangingPunct="1"/>
            <a:r>
              <a:rPr lang="en-US" sz="4000" smtClean="0"/>
              <a:t>After a long and fruitful “wire detectors era” two major breakthroughs happened in the field of gaseous detectors: developments of RPCs and invention of micropattern detectors. There is a tendency to merge...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ctrTitle" idx="4294967295"/>
          </p:nvPr>
        </p:nvSpPr>
        <p:spPr>
          <a:xfrm>
            <a:off x="685800" y="2130425"/>
            <a:ext cx="7772400" cy="1470025"/>
          </a:xfrm>
        </p:spPr>
        <p:txBody>
          <a:bodyPr/>
          <a:lstStyle/>
          <a:p>
            <a:r>
              <a:rPr lang="en-US" u="sng" smtClean="0">
                <a:solidFill>
                  <a:srgbClr val="3333FF"/>
                </a:solidFill>
              </a:rPr>
              <a:t>Let’s conclude</a:t>
            </a:r>
            <a:r>
              <a:rPr lang="en-US" smtClean="0">
                <a:solidFill>
                  <a:srgbClr val="3333FF"/>
                </a:solidFill>
              </a:rPr>
              <a:t>: the challenges</a:t>
            </a:r>
            <a:br>
              <a:rPr lang="en-US" smtClean="0">
                <a:solidFill>
                  <a:srgbClr val="3333FF"/>
                </a:solidFill>
              </a:rPr>
            </a:br>
            <a:r>
              <a:rPr lang="en-US" smtClean="0">
                <a:solidFill>
                  <a:srgbClr val="3333FF"/>
                </a:solidFill>
              </a:rPr>
              <a:t>for the nearest years</a:t>
            </a:r>
          </a:p>
        </p:txBody>
      </p:sp>
      <p:sp>
        <p:nvSpPr>
          <p:cNvPr id="3" name="Subtitle 2"/>
          <p:cNvSpPr>
            <a:spLocks noGrp="1"/>
          </p:cNvSpPr>
          <p:nvPr>
            <p:ph type="subTitle" idx="4294967295"/>
          </p:nvPr>
        </p:nvSpPr>
        <p:spPr>
          <a:xfrm>
            <a:off x="1371600" y="3886200"/>
            <a:ext cx="6400800" cy="1752600"/>
          </a:xfrm>
        </p:spPr>
        <p:txBody>
          <a:bodyPr/>
          <a:lstStyle/>
          <a:p>
            <a:pPr marL="0" indent="0" algn="ctr">
              <a:buFont typeface="Arial" charset="0"/>
              <a:buNone/>
              <a:defRPr/>
            </a:pPr>
            <a:endParaRPr lang="en-US">
              <a:solidFill>
                <a:schemeClr val="tx1">
                  <a:tint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ctrTitle"/>
          </p:nvPr>
        </p:nvSpPr>
        <p:spPr/>
        <p:txBody>
          <a:bodyPr/>
          <a:lstStyle/>
          <a:p>
            <a:r>
              <a:rPr lang="en-US" smtClean="0">
                <a:solidFill>
                  <a:srgbClr val="0066FF"/>
                </a:solidFill>
              </a:rPr>
              <a:t>Some highlights</a:t>
            </a:r>
          </a:p>
        </p:txBody>
      </p:sp>
      <p:sp>
        <p:nvSpPr>
          <p:cNvPr id="25602" name="Rectangle 3"/>
          <p:cNvSpPr>
            <a:spLocks noGrp="1"/>
          </p:cNvSpPr>
          <p:nvPr>
            <p:ph type="subTitle" idx="1"/>
          </p:nvPr>
        </p:nvSpPr>
        <p:spPr/>
        <p:txBody>
          <a:bodyPr/>
          <a:lstStyle/>
          <a:p>
            <a:endParaRPr lang="pt-PT" smtClean="0">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p:cNvSpPr>
          <p:nvPr>
            <p:ph type="ctrTitle"/>
          </p:nvPr>
        </p:nvSpPr>
        <p:spPr>
          <a:xfrm>
            <a:off x="685800" y="44450"/>
            <a:ext cx="7772400" cy="1470025"/>
          </a:xfrm>
        </p:spPr>
        <p:txBody>
          <a:bodyPr/>
          <a:lstStyle/>
          <a:p>
            <a:pPr algn="l"/>
            <a:r>
              <a:rPr lang="pt-PT" sz="2800" smtClean="0">
                <a:solidFill>
                  <a:srgbClr val="3333FF"/>
                </a:solidFill>
              </a:rPr>
              <a:t>For LHC RPC community:</a:t>
            </a:r>
            <a:r>
              <a:rPr lang="pt-PT" sz="3600" smtClean="0"/>
              <a:t/>
            </a:r>
            <a:br>
              <a:rPr lang="pt-PT" sz="3600" smtClean="0"/>
            </a:br>
            <a:r>
              <a:rPr lang="pt-PT" sz="2000" smtClean="0"/>
              <a:t>develope RPC and electronics for Phase 1 upgrade,</a:t>
            </a:r>
            <a:br>
              <a:rPr lang="pt-PT" sz="2000" smtClean="0"/>
            </a:br>
            <a:r>
              <a:rPr lang="pt-PT" sz="2000" smtClean="0"/>
              <a:t>Start preparations for Phase 2. Gases?</a:t>
            </a:r>
          </a:p>
        </p:txBody>
      </p:sp>
      <p:sp>
        <p:nvSpPr>
          <p:cNvPr id="522242" name="Rectangle 3"/>
          <p:cNvSpPr>
            <a:spLocks noGrp="1"/>
          </p:cNvSpPr>
          <p:nvPr>
            <p:ph type="subTitle" idx="1"/>
          </p:nvPr>
        </p:nvSpPr>
        <p:spPr>
          <a:xfrm>
            <a:off x="755650" y="1557338"/>
            <a:ext cx="6400800" cy="1752600"/>
          </a:xfrm>
        </p:spPr>
        <p:txBody>
          <a:bodyPr/>
          <a:lstStyle/>
          <a:p>
            <a:pPr algn="l">
              <a:lnSpc>
                <a:spcPct val="80000"/>
              </a:lnSpc>
            </a:pPr>
            <a:r>
              <a:rPr lang="pt-PT" sz="2800" smtClean="0">
                <a:solidFill>
                  <a:srgbClr val="3333FF"/>
                </a:solidFill>
              </a:rPr>
              <a:t>For TOF community</a:t>
            </a:r>
          </a:p>
          <a:p>
            <a:pPr algn="l">
              <a:lnSpc>
                <a:spcPct val="80000"/>
              </a:lnSpc>
            </a:pPr>
            <a:r>
              <a:rPr lang="pt-PT" sz="2000" smtClean="0">
                <a:solidFill>
                  <a:schemeClr val="tx1"/>
                </a:solidFill>
              </a:rPr>
              <a:t>To achiev their ambision goals: high time and position resoltion together wth high efficiency and high-rate capability</a:t>
            </a:r>
          </a:p>
          <a:p>
            <a:pPr algn="l">
              <a:lnSpc>
                <a:spcPct val="80000"/>
              </a:lnSpc>
            </a:pPr>
            <a:r>
              <a:rPr lang="pt-PT" sz="2000" smtClean="0">
                <a:solidFill>
                  <a:schemeClr val="tx1"/>
                </a:solidFill>
              </a:rPr>
              <a:t>Daily challenges: careful design,cabling, electronics</a:t>
            </a:r>
            <a:r>
              <a:rPr lang="pt-PT" smtClean="0">
                <a:solidFill>
                  <a:schemeClr val="tx1"/>
                </a:solidFill>
              </a:rPr>
              <a:t> </a:t>
            </a:r>
          </a:p>
        </p:txBody>
      </p:sp>
      <p:sp>
        <p:nvSpPr>
          <p:cNvPr id="522243" name="Text Box 4"/>
          <p:cNvSpPr txBox="1">
            <a:spLocks noChangeArrowheads="1"/>
          </p:cNvSpPr>
          <p:nvPr/>
        </p:nvSpPr>
        <p:spPr bwMode="auto">
          <a:xfrm>
            <a:off x="663575" y="3213100"/>
            <a:ext cx="3810000" cy="1738313"/>
          </a:xfrm>
          <a:prstGeom prst="rect">
            <a:avLst/>
          </a:prstGeom>
          <a:noFill/>
          <a:ln w="9525">
            <a:noFill/>
            <a:miter lim="800000"/>
            <a:headEnd/>
            <a:tailEnd/>
          </a:ln>
        </p:spPr>
        <p:txBody>
          <a:bodyPr wrap="none">
            <a:spAutoFit/>
          </a:bodyPr>
          <a:lstStyle/>
          <a:p>
            <a:r>
              <a:rPr lang="pt-PT" sz="2800">
                <a:solidFill>
                  <a:srgbClr val="3333FF"/>
                </a:solidFill>
                <a:latin typeface="Calibri" pitchFamily="34" charset="0"/>
              </a:rPr>
              <a:t>Astrophysics  community</a:t>
            </a:r>
          </a:p>
          <a:p>
            <a:r>
              <a:rPr lang="pt-PT" sz="2000">
                <a:latin typeface="Calibri" pitchFamily="34" charset="0"/>
              </a:rPr>
              <a:t>Constrauction of large area RPCs</a:t>
            </a:r>
          </a:p>
          <a:p>
            <a:r>
              <a:rPr lang="pt-PT" sz="2000">
                <a:latin typeface="Calibri" pitchFamily="34" charset="0"/>
              </a:rPr>
              <a:t>Ensure stable lomg-term opration</a:t>
            </a:r>
          </a:p>
          <a:p>
            <a:r>
              <a:rPr lang="pt-PT" sz="2000">
                <a:latin typeface="Calibri" pitchFamily="34" charset="0"/>
              </a:rPr>
              <a:t>Gases</a:t>
            </a:r>
          </a:p>
          <a:p>
            <a:r>
              <a:rPr lang="pt-PT" sz="2000">
                <a:latin typeface="Calibri" pitchFamily="34" charset="0"/>
              </a:rPr>
              <a:t>Electronics</a:t>
            </a:r>
          </a:p>
        </p:txBody>
      </p:sp>
      <p:sp>
        <p:nvSpPr>
          <p:cNvPr id="522244" name="Text Box 5"/>
          <p:cNvSpPr txBox="1">
            <a:spLocks noChangeArrowheads="1"/>
          </p:cNvSpPr>
          <p:nvPr/>
        </p:nvSpPr>
        <p:spPr bwMode="auto">
          <a:xfrm>
            <a:off x="735013" y="4941888"/>
            <a:ext cx="4294187" cy="823912"/>
          </a:xfrm>
          <a:prstGeom prst="rect">
            <a:avLst/>
          </a:prstGeom>
          <a:noFill/>
          <a:ln w="9525">
            <a:noFill/>
            <a:miter lim="800000"/>
            <a:headEnd/>
            <a:tailEnd/>
          </a:ln>
        </p:spPr>
        <p:txBody>
          <a:bodyPr wrap="none">
            <a:spAutoFit/>
          </a:bodyPr>
          <a:lstStyle/>
          <a:p>
            <a:r>
              <a:rPr lang="pt-PT" sz="2800">
                <a:solidFill>
                  <a:srgbClr val="3333FF"/>
                </a:solidFill>
                <a:latin typeface="Calibri" pitchFamily="34" charset="0"/>
              </a:rPr>
              <a:t>“Application” comunity</a:t>
            </a:r>
          </a:p>
          <a:p>
            <a:r>
              <a:rPr lang="pt-PT" sz="2000">
                <a:latin typeface="Calibri" pitchFamily="34" charset="0"/>
              </a:rPr>
              <a:t>Commrcialization ( a very difficult task!)</a:t>
            </a:r>
          </a:p>
        </p:txBody>
      </p:sp>
      <p:sp>
        <p:nvSpPr>
          <p:cNvPr id="522245" name="Text Box 6"/>
          <p:cNvSpPr txBox="1">
            <a:spLocks noChangeArrowheads="1"/>
          </p:cNvSpPr>
          <p:nvPr/>
        </p:nvSpPr>
        <p:spPr bwMode="auto">
          <a:xfrm>
            <a:off x="735013" y="5876925"/>
            <a:ext cx="4692650" cy="823913"/>
          </a:xfrm>
          <a:prstGeom prst="rect">
            <a:avLst/>
          </a:prstGeom>
          <a:noFill/>
          <a:ln w="9525">
            <a:noFill/>
            <a:miter lim="800000"/>
            <a:headEnd/>
            <a:tailEnd/>
          </a:ln>
        </p:spPr>
        <p:txBody>
          <a:bodyPr wrap="none">
            <a:spAutoFit/>
          </a:bodyPr>
          <a:lstStyle/>
          <a:p>
            <a:r>
              <a:rPr lang="pt-PT" sz="2800">
                <a:solidFill>
                  <a:srgbClr val="3333FF"/>
                </a:solidFill>
                <a:latin typeface="Calibri" pitchFamily="34" charset="0"/>
              </a:rPr>
              <a:t>For micropattern community:</a:t>
            </a:r>
            <a:r>
              <a:rPr lang="pt-PT" sz="2800">
                <a:latin typeface="Calibri" pitchFamily="34" charset="0"/>
              </a:rPr>
              <a:t/>
            </a:r>
            <a:br>
              <a:rPr lang="pt-PT" sz="2800">
                <a:latin typeface="Calibri" pitchFamily="34" charset="0"/>
              </a:rPr>
            </a:br>
            <a:r>
              <a:rPr lang="pt-PT" sz="2000">
                <a:latin typeface="Calibri" pitchFamily="34" charset="0"/>
              </a:rPr>
              <a:t>large area, timing, long-term stability, aging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p:cNvSpPr>
          <p:nvPr>
            <p:ph type="ctrTitle" idx="4294967295"/>
          </p:nvPr>
        </p:nvSpPr>
        <p:spPr>
          <a:xfrm>
            <a:off x="685800" y="2130425"/>
            <a:ext cx="7772400" cy="1470025"/>
          </a:xfrm>
        </p:spPr>
        <p:txBody>
          <a:bodyPr/>
          <a:lstStyle/>
          <a:p>
            <a:r>
              <a:rPr lang="fr-CH" sz="4000" smtClean="0">
                <a:solidFill>
                  <a:srgbClr val="0000CC"/>
                </a:solidFill>
              </a:rPr>
              <a:t>Of couse, I presented my personall point of view and </a:t>
            </a:r>
            <a:r>
              <a:rPr lang="fr-CH" sz="4000" u="sng" smtClean="0">
                <a:solidFill>
                  <a:srgbClr val="0000CC"/>
                </a:solidFill>
              </a:rPr>
              <a:t>my aim was to provoke you for the dicussion</a:t>
            </a:r>
            <a:r>
              <a:rPr lang="fr-CH" sz="4000" smtClean="0">
                <a:solidFill>
                  <a:srgbClr val="0000CC"/>
                </a:solidFill>
              </a:rPr>
              <a:t>, so it will be very imporat to hear comments from my collegies</a:t>
            </a:r>
            <a:endParaRPr lang="en-US" sz="4000" smtClean="0">
              <a:solidFill>
                <a:srgbClr val="0000CC"/>
              </a:solidFill>
            </a:endParaRPr>
          </a:p>
        </p:txBody>
      </p:sp>
      <p:sp>
        <p:nvSpPr>
          <p:cNvPr id="523266"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304800" y="152400"/>
            <a:ext cx="8534400" cy="252413"/>
          </a:xfrm>
        </p:spPr>
        <p:txBody>
          <a:bodyPr anchor="b"/>
          <a:lstStyle/>
          <a:p>
            <a:r>
              <a:rPr lang="en-US" sz="1600" b="1" smtClean="0"/>
              <a:t>Cavern background simulation L=10</a:t>
            </a:r>
            <a:r>
              <a:rPr lang="en-US" sz="1600" b="1" baseline="30000" smtClean="0"/>
              <a:t>34</a:t>
            </a:r>
            <a:r>
              <a:rPr lang="en-US" sz="1600" b="1" smtClean="0"/>
              <a:t> (early)</a:t>
            </a:r>
          </a:p>
        </p:txBody>
      </p:sp>
      <p:grpSp>
        <p:nvGrpSpPr>
          <p:cNvPr id="35" name="Group 34"/>
          <p:cNvGrpSpPr>
            <a:grpSpLocks/>
          </p:cNvGrpSpPr>
          <p:nvPr/>
        </p:nvGrpSpPr>
        <p:grpSpPr bwMode="auto">
          <a:xfrm>
            <a:off x="0" y="533400"/>
            <a:ext cx="8915400" cy="6324600"/>
            <a:chOff x="0" y="533400"/>
            <a:chExt cx="8915400" cy="6324600"/>
          </a:xfrm>
        </p:grpSpPr>
        <p:pic>
          <p:nvPicPr>
            <p:cNvPr id="26647" name="Picture 2"/>
            <p:cNvPicPr>
              <a:picLocks noChangeAspect="1" noChangeArrowheads="1"/>
            </p:cNvPicPr>
            <p:nvPr/>
          </p:nvPicPr>
          <p:blipFill>
            <a:blip r:embed="rId2"/>
            <a:srcRect/>
            <a:stretch>
              <a:fillRect/>
            </a:stretch>
          </p:blipFill>
          <p:spPr bwMode="auto">
            <a:xfrm>
              <a:off x="0" y="543347"/>
              <a:ext cx="4211960" cy="3387225"/>
            </a:xfrm>
            <a:prstGeom prst="rect">
              <a:avLst/>
            </a:prstGeom>
            <a:noFill/>
            <a:ln w="9525">
              <a:noFill/>
              <a:miter lim="800000"/>
              <a:headEnd/>
              <a:tailEnd/>
            </a:ln>
          </p:spPr>
        </p:pic>
        <p:pic>
          <p:nvPicPr>
            <p:cNvPr id="26648" name="Picture 1"/>
            <p:cNvPicPr>
              <a:picLocks noChangeAspect="1" noChangeArrowheads="1"/>
            </p:cNvPicPr>
            <p:nvPr/>
          </p:nvPicPr>
          <p:blipFill>
            <a:blip r:embed="rId3"/>
            <a:srcRect/>
            <a:stretch>
              <a:fillRect/>
            </a:stretch>
          </p:blipFill>
          <p:spPr bwMode="auto">
            <a:xfrm>
              <a:off x="0" y="3733800"/>
              <a:ext cx="4038600" cy="3124200"/>
            </a:xfrm>
            <a:prstGeom prst="rect">
              <a:avLst/>
            </a:prstGeom>
            <a:noFill/>
            <a:ln w="9525">
              <a:noFill/>
              <a:miter lim="800000"/>
              <a:headEnd/>
              <a:tailEnd/>
            </a:ln>
          </p:spPr>
        </p:pic>
        <p:pic>
          <p:nvPicPr>
            <p:cNvPr id="26649" name="Picture 2"/>
            <p:cNvPicPr>
              <a:picLocks noChangeAspect="1" noChangeArrowheads="1"/>
            </p:cNvPicPr>
            <p:nvPr/>
          </p:nvPicPr>
          <p:blipFill>
            <a:blip r:embed="rId4"/>
            <a:srcRect/>
            <a:stretch>
              <a:fillRect/>
            </a:stretch>
          </p:blipFill>
          <p:spPr bwMode="auto">
            <a:xfrm>
              <a:off x="4724400" y="533400"/>
              <a:ext cx="4130077" cy="3222083"/>
            </a:xfrm>
            <a:prstGeom prst="rect">
              <a:avLst/>
            </a:prstGeom>
            <a:noFill/>
            <a:ln w="9525">
              <a:noFill/>
              <a:miter lim="800000"/>
              <a:headEnd/>
              <a:tailEnd/>
            </a:ln>
          </p:spPr>
        </p:pic>
        <p:pic>
          <p:nvPicPr>
            <p:cNvPr id="26650" name="Picture 3"/>
            <p:cNvPicPr>
              <a:picLocks noChangeAspect="1" noChangeArrowheads="1"/>
            </p:cNvPicPr>
            <p:nvPr/>
          </p:nvPicPr>
          <p:blipFill>
            <a:blip r:embed="rId5"/>
            <a:srcRect/>
            <a:stretch>
              <a:fillRect/>
            </a:stretch>
          </p:blipFill>
          <p:spPr bwMode="auto">
            <a:xfrm>
              <a:off x="4724400" y="3629797"/>
              <a:ext cx="4191000" cy="3228203"/>
            </a:xfrm>
            <a:prstGeom prst="rect">
              <a:avLst/>
            </a:prstGeom>
            <a:noFill/>
            <a:ln w="9525">
              <a:noFill/>
              <a:miter lim="800000"/>
              <a:headEnd/>
              <a:tailEnd/>
            </a:ln>
          </p:spPr>
        </p:pic>
      </p:grpSp>
      <p:grpSp>
        <p:nvGrpSpPr>
          <p:cNvPr id="26627" name="Group 17"/>
          <p:cNvGrpSpPr>
            <a:grpSpLocks/>
          </p:cNvGrpSpPr>
          <p:nvPr/>
        </p:nvGrpSpPr>
        <p:grpSpPr bwMode="auto">
          <a:xfrm>
            <a:off x="381000" y="1219200"/>
            <a:ext cx="1752600" cy="685800"/>
            <a:chOff x="381000" y="1219200"/>
            <a:chExt cx="1752600" cy="685800"/>
          </a:xfrm>
        </p:grpSpPr>
        <p:sp>
          <p:nvSpPr>
            <p:cNvPr id="16" name="Rectangle 15"/>
            <p:cNvSpPr/>
            <p:nvPr/>
          </p:nvSpPr>
          <p:spPr>
            <a:xfrm>
              <a:off x="381000" y="1219200"/>
              <a:ext cx="1752600" cy="152400"/>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sp>
          <p:nvSpPr>
            <p:cNvPr id="17" name="Rectangle 16"/>
            <p:cNvSpPr/>
            <p:nvPr/>
          </p:nvSpPr>
          <p:spPr>
            <a:xfrm>
              <a:off x="381000" y="1752600"/>
              <a:ext cx="1295400" cy="152400"/>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grpSp>
      <p:grpSp>
        <p:nvGrpSpPr>
          <p:cNvPr id="26628" name="Group 20"/>
          <p:cNvGrpSpPr>
            <a:grpSpLocks/>
          </p:cNvGrpSpPr>
          <p:nvPr/>
        </p:nvGrpSpPr>
        <p:grpSpPr bwMode="auto">
          <a:xfrm>
            <a:off x="5076825" y="1200150"/>
            <a:ext cx="1752600" cy="762000"/>
            <a:chOff x="381000" y="1219200"/>
            <a:chExt cx="1752600" cy="685800"/>
          </a:xfrm>
        </p:grpSpPr>
        <p:sp>
          <p:nvSpPr>
            <p:cNvPr id="22" name="Rectangle 21"/>
            <p:cNvSpPr/>
            <p:nvPr/>
          </p:nvSpPr>
          <p:spPr>
            <a:xfrm>
              <a:off x="381000" y="1219200"/>
              <a:ext cx="1752600" cy="152877"/>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sp>
          <p:nvSpPr>
            <p:cNvPr id="23" name="Rectangle 22"/>
            <p:cNvSpPr/>
            <p:nvPr/>
          </p:nvSpPr>
          <p:spPr>
            <a:xfrm>
              <a:off x="381000" y="1752124"/>
              <a:ext cx="1295400" cy="152876"/>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grpSp>
      <p:grpSp>
        <p:nvGrpSpPr>
          <p:cNvPr id="26629" name="Group 23"/>
          <p:cNvGrpSpPr>
            <a:grpSpLocks/>
          </p:cNvGrpSpPr>
          <p:nvPr/>
        </p:nvGrpSpPr>
        <p:grpSpPr bwMode="auto">
          <a:xfrm>
            <a:off x="5029200" y="4343400"/>
            <a:ext cx="1752600" cy="762000"/>
            <a:chOff x="381000" y="1219200"/>
            <a:chExt cx="1752600" cy="685800"/>
          </a:xfrm>
        </p:grpSpPr>
        <p:sp>
          <p:nvSpPr>
            <p:cNvPr id="25" name="Rectangle 24"/>
            <p:cNvSpPr/>
            <p:nvPr/>
          </p:nvSpPr>
          <p:spPr>
            <a:xfrm>
              <a:off x="381000" y="1219200"/>
              <a:ext cx="1752600" cy="152877"/>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sp>
          <p:nvSpPr>
            <p:cNvPr id="26" name="Rectangle 25"/>
            <p:cNvSpPr/>
            <p:nvPr/>
          </p:nvSpPr>
          <p:spPr>
            <a:xfrm>
              <a:off x="381000" y="1752124"/>
              <a:ext cx="1295400" cy="152876"/>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grpSp>
      <p:grpSp>
        <p:nvGrpSpPr>
          <p:cNvPr id="26630" name="Group 26"/>
          <p:cNvGrpSpPr>
            <a:grpSpLocks/>
          </p:cNvGrpSpPr>
          <p:nvPr/>
        </p:nvGrpSpPr>
        <p:grpSpPr bwMode="auto">
          <a:xfrm>
            <a:off x="514350" y="4495800"/>
            <a:ext cx="1524000" cy="609600"/>
            <a:chOff x="381000" y="1219200"/>
            <a:chExt cx="1752600" cy="685800"/>
          </a:xfrm>
        </p:grpSpPr>
        <p:sp>
          <p:nvSpPr>
            <p:cNvPr id="28" name="Rectangle 27"/>
            <p:cNvSpPr/>
            <p:nvPr/>
          </p:nvSpPr>
          <p:spPr>
            <a:xfrm>
              <a:off x="381000" y="1219200"/>
              <a:ext cx="1752600" cy="151805"/>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RPC</a:t>
              </a:r>
            </a:p>
          </p:txBody>
        </p:sp>
        <p:sp>
          <p:nvSpPr>
            <p:cNvPr id="29" name="Rectangle 28"/>
            <p:cNvSpPr/>
            <p:nvPr/>
          </p:nvSpPr>
          <p:spPr>
            <a:xfrm>
              <a:off x="381000" y="1753196"/>
              <a:ext cx="1296194" cy="151804"/>
            </a:xfrm>
            <a:prstGeom prst="rect">
              <a:avLst/>
            </a:prstGeom>
            <a:noFill/>
            <a:ln w="19050">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RPC</a:t>
              </a:r>
            </a:p>
          </p:txBody>
        </p:sp>
      </p:grpSp>
      <p:pic>
        <p:nvPicPr>
          <p:cNvPr id="1029" name="Picture 5"/>
          <p:cNvPicPr>
            <a:picLocks noChangeAspect="1" noChangeArrowheads="1"/>
          </p:cNvPicPr>
          <p:nvPr/>
        </p:nvPicPr>
        <p:blipFill>
          <a:blip r:embed="rId6"/>
          <a:srcRect/>
          <a:stretch>
            <a:fillRect/>
          </a:stretch>
        </p:blipFill>
        <p:spPr bwMode="auto">
          <a:xfrm>
            <a:off x="1143000" y="2209800"/>
            <a:ext cx="5016500" cy="1676400"/>
          </a:xfrm>
          <a:prstGeom prst="rect">
            <a:avLst/>
          </a:prstGeom>
          <a:noFill/>
          <a:ln w="28575">
            <a:solidFill>
              <a:srgbClr val="C00000"/>
            </a:solidFill>
            <a:miter lim="800000"/>
            <a:headEnd/>
            <a:tailEnd/>
          </a:ln>
        </p:spPr>
      </p:pic>
      <p:sp>
        <p:nvSpPr>
          <p:cNvPr id="30" name="TextBox 29"/>
          <p:cNvSpPr txBox="1"/>
          <p:nvPr/>
        </p:nvSpPr>
        <p:spPr>
          <a:xfrm>
            <a:off x="1524000" y="762000"/>
            <a:ext cx="1154113" cy="40005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defRPr/>
            </a:pPr>
            <a:r>
              <a:rPr lang="en-US" sz="2000" dirty="0"/>
              <a:t>Hadrons</a:t>
            </a:r>
          </a:p>
        </p:txBody>
      </p:sp>
      <p:sp>
        <p:nvSpPr>
          <p:cNvPr id="31" name="TextBox 30"/>
          <p:cNvSpPr txBox="1"/>
          <p:nvPr/>
        </p:nvSpPr>
        <p:spPr>
          <a:xfrm>
            <a:off x="6248400" y="762000"/>
            <a:ext cx="1184275" cy="40005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defRPr/>
            </a:pPr>
            <a:r>
              <a:rPr lang="en-US" sz="2000" dirty="0"/>
              <a:t>Neutrons</a:t>
            </a:r>
          </a:p>
        </p:txBody>
      </p:sp>
      <p:sp>
        <p:nvSpPr>
          <p:cNvPr id="32" name="TextBox 31"/>
          <p:cNvSpPr txBox="1"/>
          <p:nvPr/>
        </p:nvSpPr>
        <p:spPr>
          <a:xfrm>
            <a:off x="1447800" y="4038600"/>
            <a:ext cx="882650" cy="40005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defRPr/>
            </a:pPr>
            <a:r>
              <a:rPr lang="en-US" sz="2000" dirty="0" err="1"/>
              <a:t>Muons</a:t>
            </a:r>
            <a:endParaRPr lang="en-US" sz="2000" dirty="0"/>
          </a:p>
        </p:txBody>
      </p:sp>
      <p:sp>
        <p:nvSpPr>
          <p:cNvPr id="33" name="TextBox 32"/>
          <p:cNvSpPr txBox="1"/>
          <p:nvPr/>
        </p:nvSpPr>
        <p:spPr>
          <a:xfrm>
            <a:off x="6248400" y="3886200"/>
            <a:ext cx="1039813" cy="40005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defRPr/>
            </a:pPr>
            <a:r>
              <a:rPr lang="en-US" sz="2000" dirty="0"/>
              <a:t>Photons</a:t>
            </a:r>
          </a:p>
        </p:txBody>
      </p:sp>
      <p:sp>
        <p:nvSpPr>
          <p:cNvPr id="34" name="Rectangle 33"/>
          <p:cNvSpPr/>
          <p:nvPr/>
        </p:nvSpPr>
        <p:spPr>
          <a:xfrm>
            <a:off x="1219200" y="3352800"/>
            <a:ext cx="4876800" cy="533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RPC</a:t>
            </a:r>
          </a:p>
        </p:txBody>
      </p:sp>
      <p:sp>
        <p:nvSpPr>
          <p:cNvPr id="12" name="TextBox 11"/>
          <p:cNvSpPr txBox="1"/>
          <p:nvPr/>
        </p:nvSpPr>
        <p:spPr>
          <a:xfrm>
            <a:off x="2057400" y="4343400"/>
            <a:ext cx="5029200" cy="1938338"/>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defRPr/>
            </a:pPr>
            <a:r>
              <a:rPr lang="en-US" sz="2000" dirty="0">
                <a:solidFill>
                  <a:srgbClr val="C00000"/>
                </a:solidFill>
              </a:rPr>
              <a:t>In the RPC region at L=10^34:</a:t>
            </a:r>
          </a:p>
          <a:p>
            <a:pPr>
              <a:buFont typeface="Arial" pitchFamily="34" charset="0"/>
              <a:buChar char="•"/>
              <a:defRPr/>
            </a:pPr>
            <a:r>
              <a:rPr lang="en-US" sz="2000" dirty="0">
                <a:solidFill>
                  <a:srgbClr val="C00000"/>
                </a:solidFill>
              </a:rPr>
              <a:t>2 kHz/cm^2 N</a:t>
            </a:r>
          </a:p>
          <a:p>
            <a:pPr>
              <a:buFont typeface="Arial" pitchFamily="34" charset="0"/>
              <a:buChar char="•"/>
              <a:defRPr/>
            </a:pPr>
            <a:r>
              <a:rPr lang="en-US" sz="2000" dirty="0">
                <a:solidFill>
                  <a:srgbClr val="C00000"/>
                </a:solidFill>
              </a:rPr>
              <a:t>4 kHz/cm^2 photons</a:t>
            </a:r>
          </a:p>
          <a:p>
            <a:pPr>
              <a:buFont typeface="Arial" pitchFamily="34" charset="0"/>
              <a:buChar char="•"/>
              <a:defRPr/>
            </a:pPr>
            <a:r>
              <a:rPr lang="en-US" sz="2000" dirty="0">
                <a:solidFill>
                  <a:srgbClr val="C00000"/>
                </a:solidFill>
              </a:rPr>
              <a:t>3-4 Hz/cm^2 hadrons and </a:t>
            </a:r>
            <a:r>
              <a:rPr lang="en-US" sz="2000" dirty="0" err="1">
                <a:solidFill>
                  <a:srgbClr val="C00000"/>
                </a:solidFill>
              </a:rPr>
              <a:t>muons</a:t>
            </a:r>
            <a:endParaRPr lang="en-US" sz="2000" dirty="0">
              <a:solidFill>
                <a:srgbClr val="C00000"/>
              </a:solidFill>
            </a:endParaRPr>
          </a:p>
          <a:p>
            <a:pPr>
              <a:defRPr/>
            </a:pPr>
            <a:r>
              <a:rPr lang="en-US" sz="2000" dirty="0">
                <a:solidFill>
                  <a:srgbClr val="C00000"/>
                </a:solidFill>
              </a:rPr>
              <a:t>Applying the known sensitivities we expect ~10-20 Hz/cm^2 of hits, dominated by photons</a:t>
            </a:r>
          </a:p>
        </p:txBody>
      </p:sp>
      <p:sp>
        <p:nvSpPr>
          <p:cNvPr id="26638" name="Text Box 27"/>
          <p:cNvSpPr txBox="1">
            <a:spLocks noChangeArrowheads="1"/>
          </p:cNvSpPr>
          <p:nvPr/>
        </p:nvSpPr>
        <p:spPr bwMode="auto">
          <a:xfrm>
            <a:off x="87313" y="-7938"/>
            <a:ext cx="1377950" cy="366713"/>
          </a:xfrm>
          <a:prstGeom prst="rect">
            <a:avLst/>
          </a:prstGeom>
          <a:noFill/>
          <a:ln w="9525">
            <a:noFill/>
            <a:miter lim="800000"/>
            <a:headEnd/>
            <a:tailEnd/>
          </a:ln>
        </p:spPr>
        <p:txBody>
          <a:bodyPr wrap="none">
            <a:spAutoFit/>
          </a:bodyPr>
          <a:lstStyle/>
          <a:p>
            <a:r>
              <a:rPr lang="en-US">
                <a:solidFill>
                  <a:schemeClr val="tx2"/>
                </a:solidFill>
              </a:rPr>
              <a:t>Giulio Aielli </a:t>
            </a:r>
            <a:endParaRPr lang="pt-PT">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2000"/>
                                        <p:tgtEl>
                                          <p:spTgt spid="10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0"/>
                                        <p:tgtEl>
                                          <p:spTgt spid="35"/>
                                        </p:tgtEl>
                                      </p:cBhvr>
                                    </p:animEffect>
                                    <p:set>
                                      <p:cBhvr>
                                        <p:cTn id="19" dur="1" fill="hold">
                                          <p:stCondLst>
                                            <p:cond delay="4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noChangeArrowheads="1"/>
          </p:cNvPicPr>
          <p:nvPr/>
        </p:nvPicPr>
        <p:blipFill>
          <a:blip r:embed="rId2"/>
          <a:srcRect/>
          <a:stretch>
            <a:fillRect/>
          </a:stretch>
        </p:blipFill>
        <p:spPr bwMode="auto">
          <a:xfrm>
            <a:off x="152400" y="3200400"/>
            <a:ext cx="4500563" cy="3124200"/>
          </a:xfrm>
          <a:prstGeom prst="rect">
            <a:avLst/>
          </a:prstGeom>
          <a:noFill/>
          <a:ln w="9525">
            <a:noFill/>
            <a:miter lim="800000"/>
            <a:headEnd/>
            <a:tailEnd/>
          </a:ln>
        </p:spPr>
      </p:pic>
      <p:sp>
        <p:nvSpPr>
          <p:cNvPr id="27650" name="Title 1"/>
          <p:cNvSpPr>
            <a:spLocks noGrp="1"/>
          </p:cNvSpPr>
          <p:nvPr>
            <p:ph type="title" idx="4294967295"/>
          </p:nvPr>
        </p:nvSpPr>
        <p:spPr>
          <a:xfrm>
            <a:off x="457200" y="361950"/>
            <a:ext cx="8229600" cy="1055688"/>
          </a:xfrm>
        </p:spPr>
        <p:txBody>
          <a:bodyPr anchor="b"/>
          <a:lstStyle/>
          <a:p>
            <a:r>
              <a:rPr lang="en-US" sz="4100" b="1" smtClean="0"/>
              <a:t>Comparison with MC (FLUGG) prediction</a:t>
            </a:r>
          </a:p>
        </p:txBody>
      </p:sp>
      <p:sp>
        <p:nvSpPr>
          <p:cNvPr id="5" name="Content Placeholder 2"/>
          <p:cNvSpPr txBox="1">
            <a:spLocks/>
          </p:cNvSpPr>
          <p:nvPr/>
        </p:nvSpPr>
        <p:spPr>
          <a:xfrm>
            <a:off x="381000" y="1143000"/>
            <a:ext cx="8382000" cy="1219200"/>
          </a:xfrm>
          <a:prstGeom prst="rect">
            <a:avLst/>
          </a:prstGeom>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pPr marL="274320" indent="-274320" fontAlgn="auto">
              <a:spcBef>
                <a:spcPts val="600"/>
              </a:spcBef>
              <a:spcAft>
                <a:spcPts val="0"/>
              </a:spcAft>
              <a:buClr>
                <a:schemeClr val="accent1"/>
              </a:buClr>
              <a:buSzPct val="76000"/>
              <a:buFont typeface="Wingdings 3"/>
              <a:buChar char=""/>
              <a:defRPr/>
            </a:pPr>
            <a:r>
              <a:rPr lang="en-US" sz="2000" dirty="0">
                <a:solidFill>
                  <a:schemeClr val="tx1"/>
                </a:solidFill>
              </a:rPr>
              <a:t>The maps have been used to verify the MC performance. </a:t>
            </a:r>
            <a:r>
              <a:rPr lang="en-US" sz="2000" dirty="0"/>
              <a:t>C</a:t>
            </a:r>
            <a:r>
              <a:rPr lang="en-US" sz="2000" dirty="0" err="1"/>
              <a:t>urrent</a:t>
            </a:r>
            <a:r>
              <a:rPr lang="en-US" sz="2000" dirty="0"/>
              <a:t> data from run 189366 at L=2.94*10</a:t>
            </a:r>
            <a:r>
              <a:rPr lang="en-US" sz="2000" baseline="30000" dirty="0"/>
              <a:t>33</a:t>
            </a:r>
            <a:r>
              <a:rPr lang="en-US" sz="2000" dirty="0"/>
              <a:t> cm</a:t>
            </a:r>
            <a:r>
              <a:rPr lang="en-US" sz="2000" baseline="30000" dirty="0"/>
              <a:t>-2</a:t>
            </a:r>
            <a:r>
              <a:rPr lang="en-US" sz="2000" dirty="0"/>
              <a:t>s</a:t>
            </a:r>
            <a:r>
              <a:rPr lang="en-US" sz="2000" baseline="30000" dirty="0"/>
              <a:t>-1 </a:t>
            </a:r>
          </a:p>
          <a:p>
            <a:pPr marL="274320" indent="-274320" fontAlgn="auto">
              <a:spcBef>
                <a:spcPts val="600"/>
              </a:spcBef>
              <a:spcAft>
                <a:spcPts val="0"/>
              </a:spcAft>
              <a:buClr>
                <a:schemeClr val="accent1"/>
              </a:buClr>
              <a:buSzPct val="76000"/>
              <a:buFont typeface="Wingdings 3"/>
              <a:buChar char=""/>
              <a:defRPr/>
            </a:pPr>
            <a:r>
              <a:rPr lang="en-US" sz="2000" dirty="0"/>
              <a:t>The counting rate is converted in terms of counts in 9870 pp collisions to compare to the FLUGG counts. </a:t>
            </a:r>
          </a:p>
          <a:p>
            <a:pPr marL="274320" indent="-274320" fontAlgn="auto">
              <a:spcBef>
                <a:spcPts val="600"/>
              </a:spcBef>
              <a:spcAft>
                <a:spcPts val="0"/>
              </a:spcAft>
              <a:buClr>
                <a:schemeClr val="accent1"/>
              </a:buClr>
              <a:buSzPct val="76000"/>
              <a:buFont typeface="Wingdings 3"/>
              <a:buChar char=""/>
              <a:defRPr/>
            </a:pPr>
            <a:r>
              <a:rPr lang="en-US" sz="2000" dirty="0">
                <a:solidFill>
                  <a:schemeClr val="tx1"/>
                </a:solidFill>
              </a:rPr>
              <a:t>Zeta and Phi projections of the maps have been compared to MC results binned with the RPC chamber granularity</a:t>
            </a:r>
            <a:endParaRPr lang="en-US" sz="2000" dirty="0"/>
          </a:p>
          <a:p>
            <a:pPr marL="274320" indent="-274320" fontAlgn="auto">
              <a:spcBef>
                <a:spcPts val="600"/>
              </a:spcBef>
              <a:spcAft>
                <a:spcPts val="0"/>
              </a:spcAft>
              <a:buClr>
                <a:schemeClr val="accent1"/>
              </a:buClr>
              <a:buSzPct val="76000"/>
              <a:buFont typeface="Wingdings 3"/>
              <a:buChar char=""/>
              <a:defRPr/>
            </a:pPr>
            <a:r>
              <a:rPr lang="en-US" sz="2000" dirty="0"/>
              <a:t>The histograms represent the total counts integrated on all the BML chambers respectively with the same z position id (zeta projection) and the same semi-sector (Phi projection).</a:t>
            </a:r>
            <a:endParaRPr lang="en-US" sz="2000" baseline="30000" dirty="0"/>
          </a:p>
          <a:p>
            <a:pPr marL="274320" indent="-274320" fontAlgn="auto">
              <a:spcBef>
                <a:spcPts val="600"/>
              </a:spcBef>
              <a:spcAft>
                <a:spcPts val="0"/>
              </a:spcAft>
              <a:buClr>
                <a:schemeClr val="accent1"/>
              </a:buClr>
              <a:buSzPct val="76000"/>
              <a:buFont typeface="Wingdings 3"/>
              <a:buChar char=""/>
              <a:defRPr/>
            </a:pPr>
            <a:endParaRPr lang="en-US" sz="2600" dirty="0">
              <a:solidFill>
                <a:schemeClr val="tx1"/>
              </a:solidFill>
            </a:endParaRPr>
          </a:p>
        </p:txBody>
      </p:sp>
      <p:graphicFrame>
        <p:nvGraphicFramePr>
          <p:cNvPr id="8" name="Content Placeholder 7"/>
          <p:cNvGraphicFramePr>
            <a:graphicFrameLocks noGrp="1"/>
          </p:cNvGraphicFramePr>
          <p:nvPr>
            <p:ph sz="quarter" idx="4294967295"/>
          </p:nvPr>
        </p:nvGraphicFramePr>
        <p:xfrm>
          <a:off x="4572000" y="2895600"/>
          <a:ext cx="4283075"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953000" y="2662238"/>
            <a:ext cx="3733800" cy="4619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1200" dirty="0"/>
              <a:t>The description in the feet region and lower sectors is still to be improved</a:t>
            </a:r>
          </a:p>
        </p:txBody>
      </p:sp>
      <p:grpSp>
        <p:nvGrpSpPr>
          <p:cNvPr id="28" name="Group 27"/>
          <p:cNvGrpSpPr>
            <a:grpSpLocks/>
          </p:cNvGrpSpPr>
          <p:nvPr/>
        </p:nvGrpSpPr>
        <p:grpSpPr bwMode="auto">
          <a:xfrm>
            <a:off x="533400" y="2667000"/>
            <a:ext cx="3733800" cy="2743200"/>
            <a:chOff x="533400" y="2667000"/>
            <a:chExt cx="3733800" cy="2743200"/>
          </a:xfrm>
        </p:grpSpPr>
        <p:grpSp>
          <p:nvGrpSpPr>
            <p:cNvPr id="27661" name="Group 20"/>
            <p:cNvGrpSpPr>
              <a:grpSpLocks/>
            </p:cNvGrpSpPr>
            <p:nvPr/>
          </p:nvGrpSpPr>
          <p:grpSpPr bwMode="auto">
            <a:xfrm>
              <a:off x="533400" y="2667000"/>
              <a:ext cx="3733800" cy="2743200"/>
              <a:chOff x="533400" y="2667000"/>
              <a:chExt cx="3733800" cy="2743200"/>
            </a:xfrm>
          </p:grpSpPr>
          <p:sp>
            <p:nvSpPr>
              <p:cNvPr id="12" name="TextBox 11"/>
              <p:cNvSpPr txBox="1"/>
              <p:nvPr/>
            </p:nvSpPr>
            <p:spPr>
              <a:xfrm>
                <a:off x="533400" y="2667000"/>
                <a:ext cx="3733800" cy="4619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1200" dirty="0"/>
                  <a:t>The excess in bin +-5 corresponds to a shielding protection crack at +-7 m along z coordinate.</a:t>
                </a:r>
              </a:p>
            </p:txBody>
          </p:sp>
          <p:pic>
            <p:nvPicPr>
              <p:cNvPr id="27665" name="Picture 2"/>
              <p:cNvPicPr>
                <a:picLocks noChangeAspect="1" noChangeArrowheads="1"/>
              </p:cNvPicPr>
              <p:nvPr/>
            </p:nvPicPr>
            <p:blipFill>
              <a:blip r:embed="rId4"/>
              <a:srcRect/>
              <a:stretch>
                <a:fillRect/>
              </a:stretch>
            </p:blipFill>
            <p:spPr bwMode="auto">
              <a:xfrm>
                <a:off x="1905000" y="3429000"/>
                <a:ext cx="1320800" cy="1981200"/>
              </a:xfrm>
              <a:prstGeom prst="rect">
                <a:avLst/>
              </a:prstGeom>
              <a:noFill/>
              <a:ln w="9525">
                <a:noFill/>
                <a:miter lim="800000"/>
                <a:headEnd/>
                <a:tailEnd/>
              </a:ln>
            </p:spPr>
          </p:pic>
          <p:sp>
            <p:nvSpPr>
              <p:cNvPr id="19" name="Rectangle 18"/>
              <p:cNvSpPr/>
              <p:nvPr/>
            </p:nvSpPr>
            <p:spPr>
              <a:xfrm>
                <a:off x="1905000" y="3810000"/>
                <a:ext cx="1219200" cy="152400"/>
              </a:xfrm>
              <a:prstGeom prst="rect">
                <a:avLst/>
              </a:prstGeom>
              <a:noFill/>
              <a:ln>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20" name="Rectangle 19"/>
              <p:cNvSpPr/>
              <p:nvPr/>
            </p:nvSpPr>
            <p:spPr>
              <a:xfrm>
                <a:off x="1905000" y="4191000"/>
                <a:ext cx="914400" cy="152400"/>
              </a:xfrm>
              <a:prstGeom prst="rect">
                <a:avLst/>
              </a:prstGeom>
              <a:noFill/>
              <a:ln>
                <a:solidFill>
                  <a:srgbClr val="1FFF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cxnSp>
          <p:nvCxnSpPr>
            <p:cNvPr id="23" name="Straight Arrow Connector 22"/>
            <p:cNvCxnSpPr/>
            <p:nvPr/>
          </p:nvCxnSpPr>
          <p:spPr>
            <a:xfrm flipH="1" flipV="1">
              <a:off x="1295400" y="4343400"/>
              <a:ext cx="8382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86000" y="4267200"/>
              <a:ext cx="14478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a:grpSpLocks/>
          </p:cNvGrpSpPr>
          <p:nvPr/>
        </p:nvGrpSpPr>
        <p:grpSpPr bwMode="auto">
          <a:xfrm>
            <a:off x="1828800" y="3657600"/>
            <a:ext cx="6096000" cy="1784350"/>
            <a:chOff x="1828800" y="3657600"/>
            <a:chExt cx="6096000" cy="1783614"/>
          </a:xfrm>
        </p:grpSpPr>
        <p:pic>
          <p:nvPicPr>
            <p:cNvPr id="27659" name="Picture 4" descr="C:\Users\aielli\Desktop\RPC2012\muontrack_511.jpg"/>
            <p:cNvPicPr>
              <a:picLocks noChangeAspect="1" noChangeArrowheads="1"/>
            </p:cNvPicPr>
            <p:nvPr/>
          </p:nvPicPr>
          <p:blipFill>
            <a:blip r:embed="rId5"/>
            <a:srcRect l="24754"/>
            <a:stretch>
              <a:fillRect/>
            </a:stretch>
          </p:blipFill>
          <p:spPr bwMode="auto">
            <a:xfrm>
              <a:off x="1828800" y="3657600"/>
              <a:ext cx="1524000" cy="1783614"/>
            </a:xfrm>
            <a:prstGeom prst="rect">
              <a:avLst/>
            </a:prstGeom>
            <a:noFill/>
            <a:ln w="9525">
              <a:noFill/>
              <a:miter lim="800000"/>
              <a:headEnd/>
              <a:tailEnd/>
            </a:ln>
          </p:spPr>
        </p:pic>
        <p:cxnSp>
          <p:nvCxnSpPr>
            <p:cNvPr id="31" name="Straight Arrow Connector 30"/>
            <p:cNvCxnSpPr/>
            <p:nvPr/>
          </p:nvCxnSpPr>
          <p:spPr>
            <a:xfrm flipV="1">
              <a:off x="2590800" y="4723960"/>
              <a:ext cx="5334000" cy="3046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656" name="Date Placeholder 1"/>
          <p:cNvSpPr txBox="1">
            <a:spLocks noGrp="1"/>
          </p:cNvSpPr>
          <p:nvPr/>
        </p:nvSpPr>
        <p:spPr bwMode="auto">
          <a:xfrm>
            <a:off x="6400800" y="6356350"/>
            <a:ext cx="2289175" cy="365125"/>
          </a:xfrm>
          <a:prstGeom prst="rect">
            <a:avLst/>
          </a:prstGeom>
          <a:noFill/>
          <a:ln w="9525">
            <a:noFill/>
            <a:miter lim="800000"/>
            <a:headEnd/>
            <a:tailEnd/>
          </a:ln>
        </p:spPr>
        <p:txBody>
          <a:bodyPr/>
          <a:lstStyle/>
          <a:p>
            <a:pPr algn="r"/>
            <a:r>
              <a:rPr lang="en-US" sz="1400">
                <a:solidFill>
                  <a:schemeClr val="tx2"/>
                </a:solidFill>
              </a:rPr>
              <a:t>8/2/2012</a:t>
            </a:r>
          </a:p>
        </p:txBody>
      </p:sp>
      <p:sp>
        <p:nvSpPr>
          <p:cNvPr id="27657" name="Footer Placeholder 2"/>
          <p:cNvSpPr txBox="1">
            <a:spLocks noGrp="1"/>
          </p:cNvSpPr>
          <p:nvPr/>
        </p:nvSpPr>
        <p:spPr bwMode="auto">
          <a:xfrm>
            <a:off x="1905000" y="6356350"/>
            <a:ext cx="4498975" cy="365125"/>
          </a:xfrm>
          <a:prstGeom prst="rect">
            <a:avLst/>
          </a:prstGeom>
          <a:noFill/>
          <a:ln w="9525">
            <a:noFill/>
            <a:miter lim="800000"/>
            <a:headEnd/>
            <a:tailEnd/>
          </a:ln>
        </p:spPr>
        <p:txBody>
          <a:bodyPr/>
          <a:lstStyle/>
          <a:p>
            <a:pPr algn="ctr"/>
            <a:r>
              <a:rPr lang="en-US" sz="1100">
                <a:solidFill>
                  <a:schemeClr val="tx2"/>
                </a:solidFill>
              </a:rPr>
              <a:t>Giulio Aielli - University of Roma Tor Vergata      RPC 2012 - Frascati</a:t>
            </a:r>
          </a:p>
        </p:txBody>
      </p:sp>
      <p:sp>
        <p:nvSpPr>
          <p:cNvPr id="27658" name="Slide Number Placeholder 3"/>
          <p:cNvSpPr txBox="1">
            <a:spLocks noGrp="1"/>
          </p:cNvSpPr>
          <p:nvPr/>
        </p:nvSpPr>
        <p:spPr bwMode="auto">
          <a:xfrm>
            <a:off x="612775" y="6356350"/>
            <a:ext cx="1981200" cy="365125"/>
          </a:xfrm>
          <a:prstGeom prst="rect">
            <a:avLst/>
          </a:prstGeom>
          <a:noFill/>
          <a:ln w="9525">
            <a:noFill/>
            <a:miter lim="800000"/>
            <a:headEnd/>
            <a:tailEnd/>
          </a:ln>
        </p:spPr>
        <p:txBody>
          <a:bodyPr/>
          <a:lstStyle/>
          <a:p>
            <a:fld id="{B0055079-727F-4AB8-95CD-3A399A66E389}" type="slidenum">
              <a:rPr lang="en-US" sz="1400">
                <a:solidFill>
                  <a:schemeClr val="tx2"/>
                </a:solidFill>
              </a:rPr>
              <a:pPr/>
              <a:t>14</a:t>
            </a:fld>
            <a:endParaRPr lang="en-US" sz="14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8"/>
                                        </p:tgtEl>
                                        <p:attrNameLst>
                                          <p:attrName>style.visibility</p:attrName>
                                        </p:attrNameLst>
                                      </p:cBhvr>
                                      <p:to>
                                        <p:strVal val="hidden"/>
                                      </p:to>
                                    </p:set>
                                  </p:childTnLst>
                                </p:cTn>
                              </p:par>
                              <p:par>
                                <p:cTn id="12" presetID="2" presetClass="entr" presetSubtype="2"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1+#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ctrTitle"/>
          </p:nvPr>
        </p:nvSpPr>
        <p:spPr>
          <a:xfrm>
            <a:off x="685800" y="1341438"/>
            <a:ext cx="7772400" cy="1470025"/>
          </a:xfrm>
        </p:spPr>
        <p:txBody>
          <a:bodyPr/>
          <a:lstStyle/>
          <a:p>
            <a:r>
              <a:rPr lang="en-US" smtClean="0"/>
              <a:t>…of course </a:t>
            </a:r>
          </a:p>
        </p:txBody>
      </p:sp>
      <p:sp>
        <p:nvSpPr>
          <p:cNvPr id="28674" name="Rectangle 3"/>
          <p:cNvSpPr>
            <a:spLocks noGrp="1"/>
          </p:cNvSpPr>
          <p:nvPr>
            <p:ph type="subTitle" idx="1"/>
          </p:nvPr>
        </p:nvSpPr>
        <p:spPr>
          <a:xfrm>
            <a:off x="1371600" y="3141663"/>
            <a:ext cx="6400800" cy="1752600"/>
          </a:xfrm>
        </p:spPr>
        <p:txBody>
          <a:bodyPr/>
          <a:lstStyle/>
          <a:p>
            <a:pPr>
              <a:lnSpc>
                <a:spcPct val="90000"/>
              </a:lnSpc>
            </a:pPr>
            <a:r>
              <a:rPr lang="en-US" sz="2400" smtClean="0">
                <a:solidFill>
                  <a:schemeClr val="tx1"/>
                </a:solidFill>
              </a:rPr>
              <a:t>CMS people also working hard on this topic</a:t>
            </a:r>
          </a:p>
          <a:p>
            <a:pPr>
              <a:lnSpc>
                <a:spcPct val="90000"/>
              </a:lnSpc>
            </a:pPr>
            <a:r>
              <a:rPr lang="en-US" sz="2400" smtClean="0">
                <a:solidFill>
                  <a:schemeClr val="tx1"/>
                </a:solidFill>
                <a:hlinkClick r:id="rId2"/>
              </a:rPr>
              <a:t>Analysis of the radiation background in the CMS RPCs</a:t>
            </a:r>
            <a:r>
              <a:rPr lang="en-US" sz="2400" smtClean="0">
                <a:solidFill>
                  <a:schemeClr val="tx1"/>
                </a:solidFill>
              </a:rPr>
              <a:t/>
            </a:r>
            <a:br>
              <a:rPr lang="en-US" sz="2400" smtClean="0">
                <a:solidFill>
                  <a:schemeClr val="tx1"/>
                </a:solidFill>
              </a:rPr>
            </a:br>
            <a:r>
              <a:rPr lang="en-US" sz="2400" smtClean="0">
                <a:solidFill>
                  <a:schemeClr val="tx1"/>
                </a:solidFill>
              </a:rPr>
              <a:t>by Mr. Mircho RODOZOV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ctrTitle"/>
          </p:nvPr>
        </p:nvSpPr>
        <p:spPr/>
        <p:txBody>
          <a:bodyPr/>
          <a:lstStyle/>
          <a:p>
            <a:r>
              <a:rPr lang="en-US" sz="4000" smtClean="0">
                <a:solidFill>
                  <a:srgbClr val="0066FF"/>
                </a:solidFill>
              </a:rPr>
              <a:t>To acknowledge the success in overcoming previous challenges , let me give a few examples of “smoothly” or almost “smoothly” running experiments in which RPCs are used</a:t>
            </a:r>
          </a:p>
        </p:txBody>
      </p:sp>
      <p:sp>
        <p:nvSpPr>
          <p:cNvPr id="29698" name="Rectangle 3"/>
          <p:cNvSpPr>
            <a:spLocks noGrp="1"/>
          </p:cNvSpPr>
          <p:nvPr>
            <p:ph type="subTitle" idx="1"/>
          </p:nvPr>
        </p:nvSpPr>
        <p:spPr/>
        <p:txBody>
          <a:bodyPr/>
          <a:lstStyle/>
          <a:p>
            <a:endParaRPr lang="pt-PT" smtClean="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ctrTitle" idx="4294967295"/>
          </p:nvPr>
        </p:nvSpPr>
        <p:spPr>
          <a:xfrm>
            <a:off x="685800" y="188913"/>
            <a:ext cx="7772400" cy="1511300"/>
          </a:xfrm>
        </p:spPr>
        <p:txBody>
          <a:bodyPr/>
          <a:lstStyle/>
          <a:p>
            <a:r>
              <a:rPr lang="en-US" b="1" smtClean="0">
                <a:solidFill>
                  <a:srgbClr val="0066FF"/>
                </a:solidFill>
              </a:rPr>
              <a:t>FOPI Experiment (GSI)</a:t>
            </a:r>
            <a:endParaRPr lang="en-US" smtClean="0">
              <a:solidFill>
                <a:srgbClr val="0066FF"/>
              </a:solidFill>
            </a:endParaRPr>
          </a:p>
        </p:txBody>
      </p:sp>
      <p:sp>
        <p:nvSpPr>
          <p:cNvPr id="3" name="Subtitle 2"/>
          <p:cNvSpPr>
            <a:spLocks noGrp="1"/>
          </p:cNvSpPr>
          <p:nvPr>
            <p:ph type="subTitle" idx="4294967295"/>
          </p:nvPr>
        </p:nvSpPr>
        <p:spPr>
          <a:xfrm>
            <a:off x="1371600" y="5949950"/>
            <a:ext cx="6400800" cy="719138"/>
          </a:xfrm>
        </p:spPr>
        <p:txBody>
          <a:bodyPr/>
          <a:lstStyle/>
          <a:p>
            <a:pPr marL="0" indent="0" algn="ctr">
              <a:buFont typeface="Arial" charset="0"/>
              <a:buNone/>
              <a:defRPr/>
            </a:pPr>
            <a:endParaRPr lang="en-US" dirty="0">
              <a:solidFill>
                <a:schemeClr val="tx1">
                  <a:tint val="75000"/>
                </a:schemeClr>
              </a:solidFill>
            </a:endParaRPr>
          </a:p>
        </p:txBody>
      </p:sp>
      <p:pic>
        <p:nvPicPr>
          <p:cNvPr id="30723" name="Picture 4"/>
          <p:cNvPicPr>
            <a:picLocks noChangeAspect="1" noChangeArrowheads="1"/>
          </p:cNvPicPr>
          <p:nvPr/>
        </p:nvPicPr>
        <p:blipFill>
          <a:blip r:embed="rId2"/>
          <a:srcRect/>
          <a:stretch>
            <a:fillRect/>
          </a:stretch>
        </p:blipFill>
        <p:spPr bwMode="auto">
          <a:xfrm>
            <a:off x="900113" y="2133600"/>
            <a:ext cx="4895850" cy="40322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ctrTitle" idx="4294967295"/>
          </p:nvPr>
        </p:nvSpPr>
        <p:spPr>
          <a:xfrm>
            <a:off x="685800" y="2130425"/>
            <a:ext cx="7772400" cy="2162175"/>
          </a:xfrm>
        </p:spPr>
        <p:txBody>
          <a:bodyPr/>
          <a:lstStyle/>
          <a:p>
            <a:endParaRPr lang="pt-PT" smtClean="0">
              <a:solidFill>
                <a:srgbClr val="0066FF"/>
              </a:solidFill>
            </a:endParaRPr>
          </a:p>
        </p:txBody>
      </p:sp>
      <p:sp>
        <p:nvSpPr>
          <p:cNvPr id="31746" name="Subtitle 2"/>
          <p:cNvSpPr>
            <a:spLocks noGrp="1"/>
          </p:cNvSpPr>
          <p:nvPr>
            <p:ph type="subTitle" idx="4294967295"/>
          </p:nvPr>
        </p:nvSpPr>
        <p:spPr>
          <a:xfrm>
            <a:off x="1371600" y="5949950"/>
            <a:ext cx="6400800" cy="719138"/>
          </a:xfrm>
        </p:spPr>
        <p:txBody>
          <a:bodyPr/>
          <a:lstStyle/>
          <a:p>
            <a:pPr marL="0" indent="0" algn="ctr">
              <a:lnSpc>
                <a:spcPct val="80000"/>
              </a:lnSpc>
              <a:buFont typeface="Arial" charset="0"/>
              <a:buNone/>
            </a:pPr>
            <a:r>
              <a:rPr lang="en-US" sz="800" smtClean="0"/>
              <a:t>The FOPI experiment has upgraded its Time-of-Flight detection system with a glass based RPC detector. This implementation is unique since readout electrodes are 1.64 mm narrow strips 90 cm long. Each counter is composed of 16 strips and referred to as the Multi-strip Multi-Gap Resistive Plate Counter (MMRPC). Counters are placed around the Central Drift Chamber of FOPI forming a cylindrical shell – the Barrel. Full MMRPC Barrel has 2400 strips that are readout from both ends. We will discuss its performance in recent HI experiments</a:t>
            </a:r>
            <a:r>
              <a:rPr lang="en-US" sz="2400" smtClean="0"/>
              <a:t>.</a:t>
            </a:r>
          </a:p>
        </p:txBody>
      </p:sp>
      <p:pic>
        <p:nvPicPr>
          <p:cNvPr id="31747" name="Picture 4"/>
          <p:cNvPicPr>
            <a:picLocks noChangeAspect="1" noChangeArrowheads="1"/>
          </p:cNvPicPr>
          <p:nvPr/>
        </p:nvPicPr>
        <p:blipFill>
          <a:blip r:embed="rId2"/>
          <a:srcRect/>
          <a:stretch>
            <a:fillRect/>
          </a:stretch>
        </p:blipFill>
        <p:spPr bwMode="auto">
          <a:xfrm>
            <a:off x="179388" y="-39688"/>
            <a:ext cx="5883275" cy="3036888"/>
          </a:xfrm>
          <a:prstGeom prst="rect">
            <a:avLst/>
          </a:prstGeom>
          <a:noFill/>
          <a:ln w="9525">
            <a:noFill/>
            <a:miter lim="800000"/>
            <a:headEnd/>
            <a:tailEnd/>
          </a:ln>
        </p:spPr>
      </p:pic>
      <p:pic>
        <p:nvPicPr>
          <p:cNvPr id="31748" name="Picture 5"/>
          <p:cNvPicPr>
            <a:picLocks noChangeAspect="1" noChangeArrowheads="1"/>
          </p:cNvPicPr>
          <p:nvPr/>
        </p:nvPicPr>
        <p:blipFill>
          <a:blip r:embed="rId3"/>
          <a:srcRect/>
          <a:stretch>
            <a:fillRect/>
          </a:stretch>
        </p:blipFill>
        <p:spPr bwMode="auto">
          <a:xfrm>
            <a:off x="3214688" y="3141663"/>
            <a:ext cx="5605462" cy="345598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ctrTitle"/>
          </p:nvPr>
        </p:nvSpPr>
        <p:spPr>
          <a:xfrm>
            <a:off x="685800" y="446088"/>
            <a:ext cx="7772400" cy="1470025"/>
          </a:xfrm>
        </p:spPr>
        <p:txBody>
          <a:bodyPr/>
          <a:lstStyle/>
          <a:p>
            <a:r>
              <a:rPr lang="en-US" smtClean="0">
                <a:solidFill>
                  <a:srgbClr val="0066FF"/>
                </a:solidFill>
              </a:rPr>
              <a:t>HADES</a:t>
            </a:r>
          </a:p>
        </p:txBody>
      </p:sp>
      <p:sp>
        <p:nvSpPr>
          <p:cNvPr id="32770" name="Rectangle 3"/>
          <p:cNvSpPr>
            <a:spLocks noGrp="1"/>
          </p:cNvSpPr>
          <p:nvPr>
            <p:ph type="subTitle" idx="1"/>
          </p:nvPr>
        </p:nvSpPr>
        <p:spPr>
          <a:xfrm>
            <a:off x="6877050" y="2276475"/>
            <a:ext cx="1439863" cy="2857500"/>
          </a:xfrm>
        </p:spPr>
        <p:txBody>
          <a:bodyPr/>
          <a:lstStyle/>
          <a:p>
            <a:pPr>
              <a:lnSpc>
                <a:spcPct val="80000"/>
              </a:lnSpc>
            </a:pPr>
            <a:r>
              <a:rPr lang="en-US" sz="1400" smtClean="0">
                <a:solidFill>
                  <a:schemeClr val="tx1"/>
                </a:solidFill>
                <a:hlinkClick r:id="rId2"/>
              </a:rPr>
              <a:t>Analysis of the front structure of EAS with the HADES tRPC wall</a:t>
            </a:r>
            <a:r>
              <a:rPr lang="en-US" sz="1400" smtClean="0">
                <a:solidFill>
                  <a:schemeClr val="tx1"/>
                </a:solidFill>
              </a:rPr>
              <a:t/>
            </a:r>
            <a:br>
              <a:rPr lang="en-US" sz="1400" smtClean="0">
                <a:solidFill>
                  <a:schemeClr val="tx1"/>
                </a:solidFill>
              </a:rPr>
            </a:br>
            <a:r>
              <a:rPr lang="en-US" sz="1400" smtClean="0">
                <a:solidFill>
                  <a:schemeClr val="tx1"/>
                </a:solidFill>
              </a:rPr>
              <a:t>by Mr. Georgy KORNAKOV</a:t>
            </a:r>
          </a:p>
          <a:p>
            <a:pPr>
              <a:lnSpc>
                <a:spcPct val="80000"/>
              </a:lnSpc>
            </a:pPr>
            <a:r>
              <a:rPr lang="en-US" altLang="ja-JP" sz="1400" b="1" smtClean="0">
                <a:solidFill>
                  <a:schemeClr val="tx1"/>
                </a:solidFill>
                <a:cs typeface="ＭＳ Ｐゴシック"/>
                <a:hlinkClick r:id="rId3"/>
              </a:rPr>
              <a:t>Performance of the HADES-TOF RPC wall in a Au-Au beam</a:t>
            </a:r>
            <a:r>
              <a:rPr lang="en-US" altLang="ja-JP" sz="1400" smtClean="0">
                <a:solidFill>
                  <a:schemeClr val="tx1"/>
                </a:solidFill>
                <a:cs typeface="ＭＳ Ｐゴシック"/>
              </a:rPr>
              <a:t/>
            </a:r>
            <a:br>
              <a:rPr lang="en-US" altLang="ja-JP" sz="1400" smtClean="0">
                <a:solidFill>
                  <a:schemeClr val="tx1"/>
                </a:solidFill>
                <a:cs typeface="ＭＳ Ｐゴシック"/>
              </a:rPr>
            </a:br>
            <a:r>
              <a:rPr lang="en-US" altLang="ja-JP" sz="1400" smtClean="0">
                <a:solidFill>
                  <a:schemeClr val="tx1"/>
                </a:solidFill>
                <a:cs typeface="ＭＳ Ｐゴシック"/>
              </a:rPr>
              <a:t>by Mr. Alberto BLANCO CASTRO</a:t>
            </a:r>
            <a:r>
              <a:rPr lang="en-US" altLang="ja-JP" sz="2000" smtClean="0">
                <a:solidFill>
                  <a:schemeClr val="tx1"/>
                </a:solidFill>
                <a:cs typeface="ＭＳ Ｐゴシック"/>
              </a:rPr>
              <a:t> </a:t>
            </a:r>
            <a:r>
              <a:rPr lang="en-US" sz="2000" smtClean="0">
                <a:solidFill>
                  <a:schemeClr val="tx1"/>
                </a:solidFill>
              </a:rPr>
              <a:t> </a:t>
            </a:r>
          </a:p>
        </p:txBody>
      </p:sp>
      <p:pic>
        <p:nvPicPr>
          <p:cNvPr id="32771" name="Picture 1" descr="HADES"/>
          <p:cNvPicPr>
            <a:picLocks noChangeAspect="1" noChangeArrowheads="1"/>
          </p:cNvPicPr>
          <p:nvPr/>
        </p:nvPicPr>
        <p:blipFill>
          <a:blip r:embed="rId4"/>
          <a:srcRect/>
          <a:stretch>
            <a:fillRect/>
          </a:stretch>
        </p:blipFill>
        <p:spPr bwMode="auto">
          <a:xfrm>
            <a:off x="611188" y="1989138"/>
            <a:ext cx="5715000" cy="37242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ern.ch\dfs\Users\p\peskov\Documents\The most important documents,Sept 14,2010\Other important documenst, Sep14,2010\New Conference RPC-2012\iarocci.jpg"/>
          <p:cNvPicPr>
            <a:picLocks noChangeAspect="1" noChangeArrowheads="1"/>
          </p:cNvPicPr>
          <p:nvPr/>
        </p:nvPicPr>
        <p:blipFill>
          <a:blip r:embed="rId2">
            <a:lum bright="60000"/>
          </a:blip>
          <a:srcRect/>
          <a:stretch>
            <a:fillRect/>
          </a:stretch>
        </p:blipFill>
        <p:spPr bwMode="auto">
          <a:xfrm>
            <a:off x="468313" y="404813"/>
            <a:ext cx="3311525" cy="3311525"/>
          </a:xfrm>
          <a:prstGeom prst="rect">
            <a:avLst/>
          </a:prstGeom>
          <a:noFill/>
          <a:ln w="9525">
            <a:noFill/>
            <a:miter lim="800000"/>
            <a:headEnd/>
            <a:tailEnd/>
          </a:ln>
        </p:spPr>
      </p:pic>
      <p:sp>
        <p:nvSpPr>
          <p:cNvPr id="15362" name="Subtitle 2"/>
          <p:cNvSpPr>
            <a:spLocks noGrp="1"/>
          </p:cNvSpPr>
          <p:nvPr>
            <p:ph type="subTitle" idx="1"/>
          </p:nvPr>
        </p:nvSpPr>
        <p:spPr>
          <a:xfrm>
            <a:off x="1371600" y="1412875"/>
            <a:ext cx="6400800" cy="1752600"/>
          </a:xfrm>
        </p:spPr>
        <p:txBody>
          <a:bodyPr/>
          <a:lstStyle/>
          <a:p>
            <a:pPr eaLnBrk="1" hangingPunct="1"/>
            <a:r>
              <a:rPr lang="en-US" b="1" smtClean="0">
                <a:solidFill>
                  <a:srgbClr val="000066"/>
                </a:solidFill>
              </a:rPr>
              <a:t>It was a great pleasure to be in Frascati –the world known scientific center!</a:t>
            </a:r>
          </a:p>
          <a:p>
            <a:pPr eaLnBrk="1" hangingPunct="1"/>
            <a:r>
              <a:rPr lang="en-US" sz="2800" smtClean="0">
                <a:solidFill>
                  <a:srgbClr val="000099"/>
                </a:solidFill>
              </a:rPr>
              <a:t>A new momentum will be given to Frascati  soon due to the  SuperB</a:t>
            </a:r>
          </a:p>
          <a:p>
            <a:pPr eaLnBrk="1" hangingPunct="1"/>
            <a:r>
              <a:rPr lang="en-US" sz="2800" smtClean="0">
                <a:solidFill>
                  <a:srgbClr val="000099"/>
                </a:solidFill>
              </a:rPr>
              <a:t>-a high luminosity e</a:t>
            </a:r>
            <a:r>
              <a:rPr lang="en-US" sz="2800" baseline="30000" smtClean="0">
                <a:solidFill>
                  <a:srgbClr val="000099"/>
                </a:solidFill>
              </a:rPr>
              <a:t>-</a:t>
            </a:r>
            <a:r>
              <a:rPr lang="en-US" sz="2800" smtClean="0">
                <a:solidFill>
                  <a:srgbClr val="000099"/>
                </a:solidFill>
              </a:rPr>
              <a:t> e</a:t>
            </a:r>
            <a:r>
              <a:rPr lang="en-US" sz="2800" baseline="30000" smtClean="0">
                <a:solidFill>
                  <a:srgbClr val="000099"/>
                </a:solidFill>
              </a:rPr>
              <a:t>+</a:t>
            </a:r>
            <a:r>
              <a:rPr lang="en-US" sz="2800" smtClean="0">
                <a:solidFill>
                  <a:srgbClr val="000099"/>
                </a:solidFill>
              </a:rPr>
              <a:t>(10</a:t>
            </a:r>
            <a:r>
              <a:rPr lang="en-US" sz="2800" baseline="30000" smtClean="0">
                <a:solidFill>
                  <a:srgbClr val="000099"/>
                </a:solidFill>
              </a:rPr>
              <a:t>36</a:t>
            </a:r>
            <a:r>
              <a:rPr lang="en-US" sz="2800" smtClean="0">
                <a:solidFill>
                  <a:srgbClr val="000099"/>
                </a:solidFill>
              </a:rPr>
              <a:t>/cm</a:t>
            </a:r>
            <a:r>
              <a:rPr lang="en-US" sz="2800" baseline="30000" smtClean="0">
                <a:solidFill>
                  <a:srgbClr val="000099"/>
                </a:solidFill>
              </a:rPr>
              <a:t>2</a:t>
            </a:r>
            <a:r>
              <a:rPr lang="en-US" sz="2800" smtClean="0">
                <a:solidFill>
                  <a:srgbClr val="000099"/>
                </a:solidFill>
              </a:rPr>
              <a:t>s) asymmetric collider- so a new great science will be concentrated here</a:t>
            </a:r>
          </a:p>
          <a:p>
            <a:pPr eaLnBrk="1" hangingPunct="1"/>
            <a:r>
              <a:rPr lang="en-US" sz="2400" b="1" smtClean="0">
                <a:solidFill>
                  <a:schemeClr val="tx1"/>
                </a:solidFill>
              </a:rPr>
              <a:t>We should acknowledge that, the first massively used gaseous detectors with resistive electrodes - </a:t>
            </a:r>
            <a:r>
              <a:rPr lang="en-US" sz="2400" b="1" smtClean="0">
                <a:solidFill>
                  <a:srgbClr val="800000"/>
                </a:solidFill>
              </a:rPr>
              <a:t>Iarroci tubes</a:t>
            </a:r>
            <a:r>
              <a:rPr lang="en-US" sz="2400" b="1" smtClean="0">
                <a:solidFill>
                  <a:schemeClr val="tx1"/>
                </a:solidFill>
              </a:rPr>
              <a:t> -were developed here, in Frascati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ctrTitle"/>
          </p:nvPr>
        </p:nvSpPr>
        <p:spPr>
          <a:xfrm>
            <a:off x="685800" y="188913"/>
            <a:ext cx="7772400" cy="1470025"/>
          </a:xfrm>
        </p:spPr>
        <p:txBody>
          <a:bodyPr/>
          <a:lstStyle/>
          <a:p>
            <a:r>
              <a:rPr lang="en-US" sz="2800" smtClean="0">
                <a:solidFill>
                  <a:srgbClr val="CC0000"/>
                </a:solidFill>
              </a:rPr>
              <a:t>Some experiments , for example OPERA and ARGO already touched something </a:t>
            </a:r>
            <a:r>
              <a:rPr lang="en-US" sz="2800" b="1" smtClean="0">
                <a:solidFill>
                  <a:srgbClr val="FF0000"/>
                </a:solidFill>
              </a:rPr>
              <a:t>unknown</a:t>
            </a:r>
            <a:r>
              <a:rPr lang="en-US" sz="2800" smtClean="0">
                <a:solidFill>
                  <a:srgbClr val="CC0000"/>
                </a:solidFill>
              </a:rPr>
              <a:t>, which requires clarification</a:t>
            </a:r>
          </a:p>
        </p:txBody>
      </p:sp>
      <p:sp>
        <p:nvSpPr>
          <p:cNvPr id="33794" name="Rectangle 3"/>
          <p:cNvSpPr>
            <a:spLocks noGrp="1"/>
          </p:cNvSpPr>
          <p:nvPr>
            <p:ph type="subTitle" idx="1"/>
          </p:nvPr>
        </p:nvSpPr>
        <p:spPr>
          <a:xfrm>
            <a:off x="971550" y="1989138"/>
            <a:ext cx="3095625" cy="2786062"/>
          </a:xfrm>
        </p:spPr>
        <p:txBody>
          <a:bodyPr/>
          <a:lstStyle/>
          <a:p>
            <a:r>
              <a:rPr lang="en-US" sz="1600" smtClean="0">
                <a:solidFill>
                  <a:schemeClr val="tx1"/>
                </a:solidFill>
                <a:hlinkClick r:id="rId2"/>
              </a:rPr>
              <a:t>Performance and aging of OPERA bakelite RPCs.</a:t>
            </a:r>
            <a:r>
              <a:rPr lang="en-US" sz="1600" smtClean="0">
                <a:solidFill>
                  <a:schemeClr val="tx1"/>
                </a:solidFill>
              </a:rPr>
              <a:t/>
            </a:r>
            <a:br>
              <a:rPr lang="en-US" sz="1600" smtClean="0">
                <a:solidFill>
                  <a:schemeClr val="tx1"/>
                </a:solidFill>
              </a:rPr>
            </a:br>
            <a:r>
              <a:rPr lang="en-US" sz="1600" smtClean="0">
                <a:solidFill>
                  <a:schemeClr val="tx1"/>
                </a:solidFill>
              </a:rPr>
              <a:t>by Alessandro PAOLONI</a:t>
            </a:r>
          </a:p>
          <a:p>
            <a:r>
              <a:rPr lang="en-US" sz="1600" smtClean="0">
                <a:solidFill>
                  <a:schemeClr val="tx1"/>
                </a:solidFill>
                <a:hlinkClick r:id="rId3"/>
              </a:rPr>
              <a:t>Results from the ARGO-YBJ experiment</a:t>
            </a:r>
            <a:r>
              <a:rPr lang="en-US" sz="1600" smtClean="0">
                <a:solidFill>
                  <a:schemeClr val="tx1"/>
                </a:solidFill>
              </a:rPr>
              <a:t/>
            </a:r>
            <a:br>
              <a:rPr lang="en-US" sz="1600" smtClean="0">
                <a:solidFill>
                  <a:schemeClr val="tx1"/>
                </a:solidFill>
              </a:rPr>
            </a:br>
            <a:r>
              <a:rPr lang="en-US" sz="1600" smtClean="0">
                <a:solidFill>
                  <a:schemeClr val="tx1"/>
                </a:solidFill>
              </a:rPr>
              <a:t>by Roberto IUPPA  </a:t>
            </a:r>
          </a:p>
        </p:txBody>
      </p:sp>
      <p:pic>
        <p:nvPicPr>
          <p:cNvPr id="33795" name="Picture 4"/>
          <p:cNvPicPr>
            <a:picLocks noChangeAspect="1" noChangeArrowheads="1"/>
          </p:cNvPicPr>
          <p:nvPr/>
        </p:nvPicPr>
        <p:blipFill>
          <a:blip r:embed="rId4"/>
          <a:srcRect/>
          <a:stretch>
            <a:fillRect/>
          </a:stretch>
        </p:blipFill>
        <p:spPr bwMode="auto">
          <a:xfrm>
            <a:off x="4859338" y="1916113"/>
            <a:ext cx="4321175" cy="2462212"/>
          </a:xfrm>
          <a:prstGeom prst="rect">
            <a:avLst/>
          </a:prstGeom>
          <a:noFill/>
          <a:ln w="9525">
            <a:noFill/>
            <a:miter lim="800000"/>
            <a:headEnd/>
            <a:tailEnd/>
          </a:ln>
        </p:spPr>
      </p:pic>
      <p:pic>
        <p:nvPicPr>
          <p:cNvPr id="33796" name="Picture 5"/>
          <p:cNvPicPr>
            <a:picLocks noChangeAspect="1" noChangeArrowheads="1"/>
          </p:cNvPicPr>
          <p:nvPr/>
        </p:nvPicPr>
        <p:blipFill>
          <a:blip r:embed="rId5"/>
          <a:srcRect/>
          <a:stretch>
            <a:fillRect/>
          </a:stretch>
        </p:blipFill>
        <p:spPr bwMode="auto">
          <a:xfrm>
            <a:off x="539750" y="3854450"/>
            <a:ext cx="5360988" cy="2471738"/>
          </a:xfrm>
          <a:prstGeom prst="rect">
            <a:avLst/>
          </a:prstGeom>
          <a:noFill/>
          <a:ln w="9525">
            <a:noFill/>
            <a:miter lim="800000"/>
            <a:headEnd/>
            <a:tailEnd/>
          </a:ln>
        </p:spPr>
      </p:pic>
      <p:pic>
        <p:nvPicPr>
          <p:cNvPr id="33797" name="Picture 6" descr="ANd9GcTLukzMLvBYaAPL80FYkbCe1_Vmz3NiwQCYdVn0iRX-rITTYiVyKTitqg">
            <a:hlinkClick r:id="rId6"/>
          </p:cNvPr>
          <p:cNvPicPr>
            <a:picLocks noChangeAspect="1" noChangeArrowheads="1"/>
          </p:cNvPicPr>
          <p:nvPr/>
        </p:nvPicPr>
        <p:blipFill>
          <a:blip r:embed="rId7"/>
          <a:srcRect/>
          <a:stretch>
            <a:fillRect/>
          </a:stretch>
        </p:blipFill>
        <p:spPr bwMode="auto">
          <a:xfrm>
            <a:off x="6516688" y="4581525"/>
            <a:ext cx="1316037" cy="165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ctrTitle"/>
          </p:nvPr>
        </p:nvSpPr>
        <p:spPr>
          <a:xfrm>
            <a:off x="685800" y="1125538"/>
            <a:ext cx="7772400" cy="1470025"/>
          </a:xfrm>
        </p:spPr>
        <p:txBody>
          <a:bodyPr/>
          <a:lstStyle/>
          <a:p>
            <a:r>
              <a:rPr lang="en-US" b="1" smtClean="0">
                <a:solidFill>
                  <a:srgbClr val="0000CC"/>
                </a:solidFill>
              </a:rPr>
              <a:t>Let’s now look on the future:</a:t>
            </a:r>
          </a:p>
        </p:txBody>
      </p:sp>
      <p:sp>
        <p:nvSpPr>
          <p:cNvPr id="34818" name="Rectangle 3"/>
          <p:cNvSpPr>
            <a:spLocks noGrp="1"/>
          </p:cNvSpPr>
          <p:nvPr>
            <p:ph type="subTitle" idx="1"/>
          </p:nvPr>
        </p:nvSpPr>
        <p:spPr>
          <a:xfrm>
            <a:off x="1371600" y="3068638"/>
            <a:ext cx="6400800" cy="1752600"/>
          </a:xfrm>
        </p:spPr>
        <p:txBody>
          <a:bodyPr/>
          <a:lstStyle/>
          <a:p>
            <a:r>
              <a:rPr lang="en-US" smtClean="0">
                <a:solidFill>
                  <a:srgbClr val="0000CC"/>
                </a:solidFill>
              </a:rPr>
              <a:t>Challenges of  the running experiments and beyond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ctrTitle" idx="4294967295"/>
          </p:nvPr>
        </p:nvSpPr>
        <p:spPr>
          <a:xfrm>
            <a:off x="685800" y="2130425"/>
            <a:ext cx="7772400" cy="1470025"/>
          </a:xfrm>
        </p:spPr>
        <p:txBody>
          <a:bodyPr/>
          <a:lstStyle/>
          <a:p>
            <a:pPr eaLnBrk="1" hangingPunct="1"/>
            <a:r>
              <a:rPr lang="en-US" b="1" smtClean="0">
                <a:solidFill>
                  <a:srgbClr val="0070C0"/>
                </a:solidFill>
              </a:rPr>
              <a:t>LHC</a:t>
            </a:r>
            <a:r>
              <a:rPr lang="en-US" b="1" smtClean="0"/>
              <a:t/>
            </a:r>
            <a:br>
              <a:rPr lang="en-US" b="1" smtClean="0"/>
            </a:br>
            <a:r>
              <a:rPr lang="en-US" smtClean="0"/>
              <a:t/>
            </a:r>
            <a:br>
              <a:rPr lang="en-US" smtClean="0"/>
            </a:br>
            <a:r>
              <a:rPr lang="en-US" sz="2400" smtClean="0"/>
              <a:t>The basic proposal for the LHC upgrade is, after seven years of operation, to increase the luminosity by up to a factor of 10, from the current nominal value of 10</a:t>
            </a:r>
            <a:r>
              <a:rPr lang="en-US" sz="2400" baseline="30000" smtClean="0"/>
              <a:t>34</a:t>
            </a:r>
            <a:r>
              <a:rPr lang="en-US" sz="2400" smtClean="0"/>
              <a:t> cm</a:t>
            </a:r>
            <a:r>
              <a:rPr lang="en-US" sz="2400" baseline="30000" smtClean="0"/>
              <a:t>-2</a:t>
            </a:r>
            <a:r>
              <a:rPr lang="en-US" sz="2400" smtClean="0"/>
              <a:t> s</a:t>
            </a:r>
            <a:r>
              <a:rPr lang="en-US" sz="2400" baseline="30000" smtClean="0"/>
              <a:t>-1</a:t>
            </a:r>
            <a:r>
              <a:rPr lang="en-US" sz="2400" smtClean="0"/>
              <a:t> to 10</a:t>
            </a:r>
            <a:r>
              <a:rPr lang="en-US" sz="2400" baseline="30000" smtClean="0"/>
              <a:t>35</a:t>
            </a:r>
            <a:r>
              <a:rPr lang="en-US" sz="2400" smtClean="0"/>
              <a:t> cm </a:t>
            </a:r>
            <a:r>
              <a:rPr lang="en-US" sz="2400" baseline="30000" smtClean="0"/>
              <a:t>-2</a:t>
            </a:r>
            <a:r>
              <a:rPr lang="en-US" sz="2400" smtClean="0"/>
              <a:t> s</a:t>
            </a:r>
            <a:r>
              <a:rPr lang="en-US" sz="2400" baseline="30000" smtClean="0"/>
              <a:t>-1</a:t>
            </a:r>
            <a:r>
              <a:rPr lang="en-US" sz="2400" smtClean="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ctrTitle"/>
          </p:nvPr>
        </p:nvSpPr>
        <p:spPr/>
        <p:txBody>
          <a:bodyPr/>
          <a:lstStyle/>
          <a:p>
            <a:pPr eaLnBrk="1" hangingPunct="1"/>
            <a:r>
              <a:rPr lang="en-US" smtClean="0">
                <a:solidFill>
                  <a:schemeClr val="hlink"/>
                </a:solidFill>
              </a:rPr>
              <a:t>Request from upgrades/new experiments</a:t>
            </a:r>
          </a:p>
        </p:txBody>
      </p:sp>
      <p:sp>
        <p:nvSpPr>
          <p:cNvPr id="36866" name="Rectangle 3"/>
          <p:cNvSpPr>
            <a:spLocks noGrp="1"/>
          </p:cNvSpPr>
          <p:nvPr>
            <p:ph type="subTitle" idx="1"/>
          </p:nvPr>
        </p:nvSpPr>
        <p:spPr/>
        <p:txBody>
          <a:bodyPr/>
          <a:lstStyle/>
          <a:p>
            <a:pPr eaLnBrk="1" hangingPunct="1"/>
            <a:endParaRPr lang="pt-PT" smtClean="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srcRect/>
          <a:stretch>
            <a:fillRect/>
          </a:stretch>
        </p:blipFill>
        <p:spPr bwMode="auto">
          <a:xfrm>
            <a:off x="1465263" y="549275"/>
            <a:ext cx="5770562" cy="5407025"/>
          </a:xfrm>
          <a:prstGeom prst="rect">
            <a:avLst/>
          </a:prstGeom>
          <a:noFill/>
          <a:ln w="9525">
            <a:noFill/>
            <a:miter lim="800000"/>
            <a:headEnd/>
            <a:tailEnd/>
          </a:ln>
        </p:spPr>
      </p:pic>
      <p:sp>
        <p:nvSpPr>
          <p:cNvPr id="37890" name="TextBox 2"/>
          <p:cNvSpPr txBox="1">
            <a:spLocks noChangeArrowheads="1"/>
          </p:cNvSpPr>
          <p:nvPr/>
        </p:nvSpPr>
        <p:spPr bwMode="auto">
          <a:xfrm>
            <a:off x="323850" y="333375"/>
            <a:ext cx="1200150" cy="641350"/>
          </a:xfrm>
          <a:prstGeom prst="rect">
            <a:avLst/>
          </a:prstGeom>
          <a:noFill/>
          <a:ln w="9525">
            <a:noFill/>
            <a:miter lim="800000"/>
            <a:headEnd/>
            <a:tailEnd/>
          </a:ln>
        </p:spPr>
        <p:txBody>
          <a:bodyPr wrap="none">
            <a:spAutoFit/>
          </a:bodyPr>
          <a:lstStyle/>
          <a:p>
            <a:r>
              <a:rPr lang="en-US" sz="3600" b="1">
                <a:solidFill>
                  <a:srgbClr val="0066FF"/>
                </a:solidFill>
              </a:rPr>
              <a:t>CMS</a:t>
            </a:r>
          </a:p>
        </p:txBody>
      </p:sp>
      <p:sp>
        <p:nvSpPr>
          <p:cNvPr id="37891" name="Text Box 4"/>
          <p:cNvSpPr txBox="1">
            <a:spLocks noChangeArrowheads="1"/>
          </p:cNvSpPr>
          <p:nvPr/>
        </p:nvSpPr>
        <p:spPr bwMode="auto">
          <a:xfrm>
            <a:off x="7308850" y="5303838"/>
            <a:ext cx="1814513" cy="1004887"/>
          </a:xfrm>
          <a:prstGeom prst="rect">
            <a:avLst/>
          </a:prstGeom>
          <a:noFill/>
          <a:ln w="9525">
            <a:noFill/>
            <a:miter lim="800000"/>
            <a:headEnd/>
            <a:tailEnd/>
          </a:ln>
        </p:spPr>
        <p:txBody>
          <a:bodyPr wrap="none">
            <a:spAutoFit/>
          </a:bodyPr>
          <a:lstStyle/>
          <a:p>
            <a:r>
              <a:rPr lang="en-US" sz="1200">
                <a:solidFill>
                  <a:srgbClr val="CC0000"/>
                </a:solidFill>
              </a:rPr>
              <a:t>The CMS muon endcap</a:t>
            </a:r>
          </a:p>
          <a:p>
            <a:r>
              <a:rPr lang="en-US" sz="1200">
                <a:solidFill>
                  <a:srgbClr val="CC0000"/>
                </a:solidFill>
              </a:rPr>
              <a:t> system (dedicated </a:t>
            </a:r>
          </a:p>
          <a:p>
            <a:r>
              <a:rPr lang="en-US" sz="1200">
                <a:solidFill>
                  <a:srgbClr val="CC0000"/>
                </a:solidFill>
              </a:rPr>
              <a:t>muon triggering system)</a:t>
            </a:r>
          </a:p>
          <a:p>
            <a:r>
              <a:rPr lang="en-US" sz="1200">
                <a:solidFill>
                  <a:srgbClr val="CC0000"/>
                </a:solidFill>
              </a:rPr>
              <a:t>presently comprises </a:t>
            </a:r>
          </a:p>
          <a:p>
            <a:r>
              <a:rPr lang="en-US" sz="1200" u="sng">
                <a:solidFill>
                  <a:srgbClr val="CC0000"/>
                </a:solidFill>
              </a:rPr>
              <a:t>three disks</a:t>
            </a:r>
            <a:r>
              <a:rPr lang="en-US" sz="1200">
                <a:solidFill>
                  <a:srgbClr val="CC0000"/>
                </a:solidFill>
              </a:rPr>
              <a:t> of RPCs,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ctrTitle"/>
          </p:nvPr>
        </p:nvSpPr>
        <p:spPr>
          <a:xfrm>
            <a:off x="685800" y="-171450"/>
            <a:ext cx="7772400" cy="936625"/>
          </a:xfrm>
        </p:spPr>
        <p:txBody>
          <a:bodyPr/>
          <a:lstStyle/>
          <a:p>
            <a:r>
              <a:rPr lang="en-US" smtClean="0"/>
              <a:t>Challenge for 2013-2014</a:t>
            </a:r>
          </a:p>
        </p:txBody>
      </p:sp>
      <p:sp>
        <p:nvSpPr>
          <p:cNvPr id="38914" name="Rectangle 3"/>
          <p:cNvSpPr>
            <a:spLocks noGrp="1"/>
          </p:cNvSpPr>
          <p:nvPr>
            <p:ph type="subTitle" idx="1"/>
          </p:nvPr>
        </p:nvSpPr>
        <p:spPr>
          <a:xfrm>
            <a:off x="684213" y="4652963"/>
            <a:ext cx="7704137" cy="2016125"/>
          </a:xfrm>
        </p:spPr>
        <p:txBody>
          <a:bodyPr/>
          <a:lstStyle/>
          <a:p>
            <a:pPr algn="l">
              <a:lnSpc>
                <a:spcPct val="80000"/>
              </a:lnSpc>
            </a:pPr>
            <a:r>
              <a:rPr lang="fr-CH" sz="1600" smtClean="0">
                <a:solidFill>
                  <a:schemeClr val="tx1"/>
                </a:solidFill>
              </a:rPr>
              <a:t>Add (was not insatlled earier due to the financial problems) 4</a:t>
            </a:r>
            <a:r>
              <a:rPr lang="fr-CH" sz="1600" baseline="30000" smtClean="0">
                <a:solidFill>
                  <a:schemeClr val="tx1"/>
                </a:solidFill>
              </a:rPr>
              <a:t>th</a:t>
            </a:r>
            <a:r>
              <a:rPr lang="fr-CH" sz="1600" smtClean="0">
                <a:solidFill>
                  <a:schemeClr val="tx1"/>
                </a:solidFill>
              </a:rPr>
              <a:t> endcup station(RE4) of </a:t>
            </a:r>
            <a:r>
              <a:rPr lang="en-US" sz="1600" smtClean="0">
                <a:solidFill>
                  <a:schemeClr val="tx1"/>
                </a:solidFill>
              </a:rPr>
              <a:t>144 </a:t>
            </a:r>
            <a:r>
              <a:rPr lang="fr-CH" sz="1600" smtClean="0">
                <a:solidFill>
                  <a:schemeClr val="tx1"/>
                </a:solidFill>
              </a:rPr>
              <a:t>« standard » bakelite RPC in order to increase triger efficiency</a:t>
            </a:r>
            <a:r>
              <a:rPr lang="el-GR" sz="1600" smtClean="0">
                <a:solidFill>
                  <a:schemeClr val="tx1"/>
                </a:solidFill>
              </a:rPr>
              <a:t>η</a:t>
            </a:r>
            <a:r>
              <a:rPr lang="fr-CH" sz="1600" smtClean="0">
                <a:solidFill>
                  <a:schemeClr val="tx1"/>
                </a:solidFill>
              </a:rPr>
              <a:t>&lt;1.6(2013-2014).</a:t>
            </a:r>
          </a:p>
          <a:p>
            <a:pPr algn="l">
              <a:lnSpc>
                <a:spcPct val="80000"/>
              </a:lnSpc>
            </a:pPr>
            <a:endParaRPr lang="fr-CH" sz="1600" smtClean="0">
              <a:solidFill>
                <a:schemeClr val="tx1"/>
              </a:solidFill>
            </a:endParaRPr>
          </a:p>
          <a:p>
            <a:pPr algn="l">
              <a:lnSpc>
                <a:spcPct val="80000"/>
              </a:lnSpc>
            </a:pPr>
            <a:r>
              <a:rPr lang="en-US" sz="1600" b="1" smtClean="0">
                <a:solidFill>
                  <a:schemeClr val="tx1"/>
                </a:solidFill>
              </a:rPr>
              <a:t>Work in progress: trigger simulation, studies for the extended system, details on the new HPL production, the chambers assembly and quality control procedures</a:t>
            </a:r>
          </a:p>
          <a:p>
            <a:pPr algn="l">
              <a:lnSpc>
                <a:spcPct val="80000"/>
              </a:lnSpc>
            </a:pPr>
            <a:r>
              <a:rPr lang="en-US" sz="1600" smtClean="0">
                <a:solidFill>
                  <a:schemeClr val="tx1"/>
                </a:solidFill>
              </a:rPr>
              <a:t> </a:t>
            </a:r>
            <a:endParaRPr lang="en-US" sz="1600" b="1" smtClean="0">
              <a:solidFill>
                <a:schemeClr val="accent2"/>
              </a:solidFill>
            </a:endParaRPr>
          </a:p>
          <a:p>
            <a:pPr>
              <a:lnSpc>
                <a:spcPct val="80000"/>
              </a:lnSpc>
            </a:pPr>
            <a:r>
              <a:rPr lang="en-US" sz="1800" b="1" smtClean="0">
                <a:solidFill>
                  <a:schemeClr val="accent2"/>
                </a:solidFill>
              </a:rPr>
              <a:t>The new RPCs developed for this upgrade, based on lessons learnt from the earlier work</a:t>
            </a:r>
            <a:r>
              <a:rPr lang="en-US" sz="1600" b="1" smtClean="0">
                <a:solidFill>
                  <a:schemeClr val="accent2"/>
                </a:solidFill>
              </a:rPr>
              <a:t>. </a:t>
            </a:r>
            <a:endParaRPr lang="en-US" sz="1600" smtClean="0">
              <a:solidFill>
                <a:schemeClr val="tx1"/>
              </a:solidFill>
            </a:endParaRPr>
          </a:p>
        </p:txBody>
      </p:sp>
      <p:pic>
        <p:nvPicPr>
          <p:cNvPr id="38915" name="Picture 4"/>
          <p:cNvPicPr>
            <a:picLocks noChangeAspect="1" noChangeArrowheads="1"/>
          </p:cNvPicPr>
          <p:nvPr/>
        </p:nvPicPr>
        <p:blipFill>
          <a:blip r:embed="rId2"/>
          <a:srcRect/>
          <a:stretch>
            <a:fillRect/>
          </a:stretch>
        </p:blipFill>
        <p:spPr bwMode="auto">
          <a:xfrm>
            <a:off x="611188" y="939800"/>
            <a:ext cx="5329237" cy="3425825"/>
          </a:xfrm>
          <a:prstGeom prst="rect">
            <a:avLst/>
          </a:prstGeom>
          <a:noFill/>
          <a:ln w="9525">
            <a:noFill/>
            <a:miter lim="800000"/>
            <a:headEnd/>
            <a:tailEnd/>
          </a:ln>
        </p:spPr>
      </p:pic>
      <p:sp>
        <p:nvSpPr>
          <p:cNvPr id="38916" name="Text Box 5"/>
          <p:cNvSpPr txBox="1">
            <a:spLocks noChangeArrowheads="1"/>
          </p:cNvSpPr>
          <p:nvPr/>
        </p:nvSpPr>
        <p:spPr bwMode="auto">
          <a:xfrm>
            <a:off x="6280150" y="1916113"/>
            <a:ext cx="4371975" cy="1155700"/>
          </a:xfrm>
          <a:prstGeom prst="rect">
            <a:avLst/>
          </a:prstGeom>
          <a:noFill/>
          <a:ln w="9525">
            <a:noFill/>
            <a:miter lim="800000"/>
            <a:headEnd/>
            <a:tailEnd/>
          </a:ln>
        </p:spPr>
        <p:txBody>
          <a:bodyPr>
            <a:spAutoFit/>
          </a:bodyPr>
          <a:lstStyle/>
          <a:p>
            <a:r>
              <a:rPr lang="en-US" altLang="ja-JP" sz="1400">
                <a:cs typeface="ＭＳ Ｐゴシック"/>
                <a:hlinkClick r:id="rId3"/>
              </a:rPr>
              <a:t>The RPC based muon trigger </a:t>
            </a:r>
          </a:p>
          <a:p>
            <a:r>
              <a:rPr lang="en-US" altLang="ja-JP" sz="1400">
                <a:cs typeface="ＭＳ Ｐゴシック"/>
                <a:hlinkClick r:id="rId3"/>
              </a:rPr>
              <a:t>of the CMS Experiment</a:t>
            </a:r>
            <a:r>
              <a:rPr lang="en-US" altLang="ja-JP" sz="1400">
                <a:cs typeface="ＭＳ Ｐゴシック"/>
              </a:rPr>
              <a:t/>
            </a:r>
            <a:br>
              <a:rPr lang="en-US" altLang="ja-JP" sz="1400">
                <a:cs typeface="ＭＳ Ｐゴシック"/>
              </a:rPr>
            </a:br>
            <a:r>
              <a:rPr lang="en-US" altLang="ja-JP" sz="1400">
                <a:cs typeface="ＭＳ Ｐゴシック"/>
              </a:rPr>
              <a:t>by Mr. Karol BUNKOWSKI</a:t>
            </a:r>
          </a:p>
          <a:p>
            <a:r>
              <a:rPr lang="en-US" altLang="ja-JP" sz="1400">
                <a:cs typeface="ＭＳ Ｐゴシック"/>
                <a:hlinkClick r:id="rId4"/>
              </a:rPr>
              <a:t>CMS RPC project overview</a:t>
            </a:r>
            <a:r>
              <a:rPr lang="en-US" altLang="ja-JP" sz="1400">
                <a:cs typeface="ＭＳ Ｐゴシック"/>
              </a:rPr>
              <a:t/>
            </a:r>
            <a:br>
              <a:rPr lang="en-US" altLang="ja-JP" sz="1400">
                <a:cs typeface="ＭＳ Ｐゴシック"/>
              </a:rPr>
            </a:br>
            <a:r>
              <a:rPr lang="en-US" altLang="ja-JP" sz="1400">
                <a:cs typeface="ＭＳ Ｐゴシック"/>
              </a:rPr>
              <a:t>by Pierluigi PAOLUCCI  </a:t>
            </a:r>
            <a:endParaRPr lang="pt-PT" sz="1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38" name="Date Placeholder 3"/>
          <p:cNvSpPr txBox="1">
            <a:spLocks noGrp="1"/>
          </p:cNvSpPr>
          <p:nvPr/>
        </p:nvSpPr>
        <p:spPr bwMode="auto">
          <a:xfrm>
            <a:off x="71438" y="6350000"/>
            <a:ext cx="2133600" cy="365125"/>
          </a:xfrm>
          <a:prstGeom prst="rect">
            <a:avLst/>
          </a:prstGeom>
          <a:noFill/>
          <a:ln w="9525">
            <a:noFill/>
            <a:miter lim="800000"/>
            <a:headEnd/>
            <a:tailEnd/>
          </a:ln>
        </p:spPr>
        <p:txBody>
          <a:bodyPr anchor="ctr"/>
          <a:lstStyle/>
          <a:p>
            <a:r>
              <a:rPr lang="en-US" sz="1400" b="1">
                <a:solidFill>
                  <a:srgbClr val="003300"/>
                </a:solidFill>
                <a:latin typeface="Calibri" pitchFamily="34" charset="0"/>
              </a:rPr>
              <a:t>L. M. Pant</a:t>
            </a:r>
            <a:endParaRPr lang="en-IN" sz="1400" b="1">
              <a:solidFill>
                <a:srgbClr val="003300"/>
              </a:solidFill>
              <a:latin typeface="Calibri" pitchFamily="34" charset="0"/>
            </a:endParaRPr>
          </a:p>
        </p:txBody>
      </p:sp>
      <p:sp>
        <p:nvSpPr>
          <p:cNvPr id="224339" name="Slide Number Placeholder 4"/>
          <p:cNvSpPr txBox="1">
            <a:spLocks noGrp="1"/>
          </p:cNvSpPr>
          <p:nvPr/>
        </p:nvSpPr>
        <p:spPr bwMode="auto">
          <a:xfrm>
            <a:off x="6858000" y="6350000"/>
            <a:ext cx="2133600" cy="365125"/>
          </a:xfrm>
          <a:prstGeom prst="rect">
            <a:avLst/>
          </a:prstGeom>
          <a:noFill/>
          <a:ln w="9525">
            <a:noFill/>
            <a:miter lim="800000"/>
            <a:headEnd/>
            <a:tailEnd/>
          </a:ln>
        </p:spPr>
        <p:txBody>
          <a:bodyPr anchor="ctr"/>
          <a:lstStyle/>
          <a:p>
            <a:pPr algn="r"/>
            <a:fld id="{67BD7FFD-F960-4FD1-83A7-6D90FF32E6E5}" type="slidenum">
              <a:rPr lang="en-IN" sz="1400" b="1">
                <a:solidFill>
                  <a:srgbClr val="003300"/>
                </a:solidFill>
                <a:latin typeface="Calibri" pitchFamily="34" charset="0"/>
              </a:rPr>
              <a:pPr algn="r"/>
              <a:t>26</a:t>
            </a:fld>
            <a:endParaRPr lang="en-IN" sz="1400" b="1">
              <a:solidFill>
                <a:srgbClr val="003300"/>
              </a:solidFill>
              <a:latin typeface="Calibri" pitchFamily="34" charset="0"/>
            </a:endParaRPr>
          </a:p>
        </p:txBody>
      </p:sp>
      <p:sp>
        <p:nvSpPr>
          <p:cNvPr id="224340" name="Footer Placeholder 5"/>
          <p:cNvSpPr txBox="1">
            <a:spLocks noGrp="1"/>
          </p:cNvSpPr>
          <p:nvPr/>
        </p:nvSpPr>
        <p:spPr bwMode="auto">
          <a:xfrm>
            <a:off x="2000250" y="6286500"/>
            <a:ext cx="5357813" cy="501650"/>
          </a:xfrm>
          <a:prstGeom prst="rect">
            <a:avLst/>
          </a:prstGeom>
          <a:noFill/>
          <a:ln w="9525">
            <a:noFill/>
            <a:miter lim="800000"/>
            <a:headEnd/>
            <a:tailEnd/>
          </a:ln>
        </p:spPr>
        <p:txBody>
          <a:bodyPr anchor="ctr"/>
          <a:lstStyle/>
          <a:p>
            <a:pPr algn="ctr"/>
            <a:r>
              <a:rPr lang="it-IT" sz="1400" b="1">
                <a:solidFill>
                  <a:srgbClr val="003300"/>
                </a:solidFill>
                <a:latin typeface="Calibri" pitchFamily="34" charset="0"/>
              </a:rPr>
              <a:t>RPC 2012, Laboratori Nazionali di Frascati dell'INFN, 5-10 Feb 2012</a:t>
            </a:r>
            <a:endParaRPr lang="en-IN" sz="1400" b="1">
              <a:solidFill>
                <a:srgbClr val="003300"/>
              </a:solidFill>
              <a:latin typeface="Calibri" pitchFamily="34" charset="0"/>
            </a:endParaRPr>
          </a:p>
        </p:txBody>
      </p:sp>
      <p:graphicFrame>
        <p:nvGraphicFramePr>
          <p:cNvPr id="11" name="Table 10"/>
          <p:cNvGraphicFramePr>
            <a:graphicFrameLocks noGrp="1"/>
          </p:cNvGraphicFramePr>
          <p:nvPr/>
        </p:nvGraphicFramePr>
        <p:xfrm>
          <a:off x="142875" y="1571625"/>
          <a:ext cx="8858250" cy="1625600"/>
        </p:xfrm>
        <a:graphic>
          <a:graphicData uri="http://schemas.openxmlformats.org/drawingml/2006/table">
            <a:tbl>
              <a:tblPr/>
              <a:tblGrid>
                <a:gridCol w="681038"/>
                <a:gridCol w="681037"/>
                <a:gridCol w="682625"/>
                <a:gridCol w="681038"/>
                <a:gridCol w="681037"/>
                <a:gridCol w="681038"/>
                <a:gridCol w="682625"/>
                <a:gridCol w="681037"/>
                <a:gridCol w="681038"/>
                <a:gridCol w="681037"/>
                <a:gridCol w="682625"/>
                <a:gridCol w="681038"/>
                <a:gridCol w="681037"/>
              </a:tblGrid>
              <a:tr h="630238">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N" sz="18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RE1/1</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RE1/2</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RE1/3</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RE2/1</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RE2/2</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RE3/2</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RE3/1</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RE3/2</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 3/3</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RE4/1</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RE4/2</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rPr>
                        <a:t>RE4/3</a:t>
                      </a:r>
                      <a:endParaRPr kumimoji="0" lang="en-IN"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6302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No. of RPCs</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18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18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18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alibri" pitchFamily="34" charset="0"/>
                        </a:rPr>
                        <a:t>36 x 2</a:t>
                      </a:r>
                      <a:endParaRPr kumimoji="0" lang="en-IN"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Total</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36</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36</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36</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rPr>
                        <a:t>72</a:t>
                      </a:r>
                      <a:endParaRPr kumimoji="0" lang="en-IN" sz="14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bl>
          </a:graphicData>
        </a:graphic>
      </p:graphicFrame>
      <p:graphicFrame>
        <p:nvGraphicFramePr>
          <p:cNvPr id="13" name="Table 12"/>
          <p:cNvGraphicFramePr>
            <a:graphicFrameLocks noGrp="1"/>
          </p:cNvGraphicFramePr>
          <p:nvPr/>
        </p:nvGraphicFramePr>
        <p:xfrm>
          <a:off x="1357313" y="3673475"/>
          <a:ext cx="6477000" cy="1114425"/>
        </p:xfrm>
        <a:graphic>
          <a:graphicData uri="http://schemas.openxmlformats.org/drawingml/2006/table">
            <a:tbl>
              <a:tblPr/>
              <a:tblGrid>
                <a:gridCol w="1066800"/>
                <a:gridCol w="5410200"/>
              </a:tblGrid>
              <a:tr h="371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rPr>
                        <a:t>432</a:t>
                      </a:r>
                      <a:endParaRPr kumimoji="0" lang="en-IN" sz="18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rPr>
                        <a:t>Installed (</a:t>
                      </a:r>
                      <a:r>
                        <a:rPr kumimoji="0" lang="en-US" sz="1800" b="1" i="0" u="none" strike="noStrike" cap="none" normalizeH="0" baseline="0" smtClean="0">
                          <a:ln>
                            <a:noFill/>
                          </a:ln>
                          <a:solidFill>
                            <a:schemeClr val="tx1"/>
                          </a:solidFill>
                          <a:effectLst/>
                          <a:latin typeface="Calibri" pitchFamily="34" charset="0"/>
                          <a:sym typeface="Symbol" pitchFamily="18" charset="2"/>
                        </a:rPr>
                        <a:t> &lt; 1.6)</a:t>
                      </a:r>
                      <a:endParaRPr kumimoji="0" lang="en-IN" sz="18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371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144</a:t>
                      </a:r>
                      <a:endParaRPr kumimoji="0" lang="en-IN" sz="18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Upscope (</a:t>
                      </a:r>
                      <a:r>
                        <a:rPr kumimoji="0" lang="en-US" sz="1800" b="1" i="0" u="none" strike="noStrike" cap="none" normalizeH="0" baseline="0" smtClean="0">
                          <a:ln>
                            <a:noFill/>
                          </a:ln>
                          <a:solidFill>
                            <a:srgbClr val="000000"/>
                          </a:solidFill>
                          <a:effectLst/>
                          <a:latin typeface="Calibri" pitchFamily="34" charset="0"/>
                          <a:sym typeface="Symbol" pitchFamily="18" charset="2"/>
                        </a:rPr>
                        <a:t> &lt; 1.6)</a:t>
                      </a:r>
                      <a:endParaRPr kumimoji="0" lang="en-IN" sz="18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371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180</a:t>
                      </a:r>
                      <a:endParaRPr kumimoji="0" lang="en-IN" sz="18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Yet to be instrumented (1.6 &lt; </a:t>
                      </a:r>
                      <a:r>
                        <a:rPr kumimoji="0" lang="en-US" sz="1800" b="1" i="0" u="none" strike="noStrike" cap="none" normalizeH="0" baseline="0" smtClean="0">
                          <a:ln>
                            <a:noFill/>
                          </a:ln>
                          <a:solidFill>
                            <a:srgbClr val="000000"/>
                          </a:solidFill>
                          <a:effectLst/>
                          <a:latin typeface="Calibri" pitchFamily="34" charset="0"/>
                          <a:sym typeface="Symbol" pitchFamily="18" charset="2"/>
                        </a:rPr>
                        <a:t></a:t>
                      </a:r>
                      <a:r>
                        <a:rPr kumimoji="0" lang="en-US" sz="1800" b="1" i="0" u="none" strike="noStrike" cap="none" normalizeH="0" baseline="0" smtClean="0">
                          <a:ln>
                            <a:noFill/>
                          </a:ln>
                          <a:solidFill>
                            <a:srgbClr val="000000"/>
                          </a:solidFill>
                          <a:effectLst/>
                          <a:latin typeface="Calibri" pitchFamily="34" charset="0"/>
                        </a:rPr>
                        <a:t> &lt; 2.1) : high </a:t>
                      </a:r>
                      <a:r>
                        <a:rPr kumimoji="0" lang="en-US" sz="1800" b="1" i="0" u="none" strike="noStrike" cap="none" normalizeH="0" baseline="0" smtClean="0">
                          <a:ln>
                            <a:noFill/>
                          </a:ln>
                          <a:solidFill>
                            <a:srgbClr val="000000"/>
                          </a:solidFill>
                          <a:effectLst/>
                          <a:latin typeface="Calibri" pitchFamily="34" charset="0"/>
                          <a:sym typeface="Symbol" pitchFamily="18" charset="2"/>
                        </a:rPr>
                        <a:t> upgrade</a:t>
                      </a:r>
                      <a:endParaRPr kumimoji="0" lang="en-IN" sz="18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24413" name="TextBox 13"/>
          <p:cNvSpPr txBox="1">
            <a:spLocks noChangeArrowheads="1"/>
          </p:cNvSpPr>
          <p:nvPr/>
        </p:nvSpPr>
        <p:spPr bwMode="auto">
          <a:xfrm>
            <a:off x="577850" y="5286375"/>
            <a:ext cx="8123238" cy="830263"/>
          </a:xfrm>
          <a:prstGeom prst="rect">
            <a:avLst/>
          </a:prstGeom>
          <a:noFill/>
          <a:ln w="38100">
            <a:solidFill>
              <a:srgbClr val="0000FF"/>
            </a:solidFill>
            <a:miter lim="800000"/>
            <a:headEnd/>
            <a:tailEnd/>
          </a:ln>
        </p:spPr>
        <p:txBody>
          <a:bodyPr wrap="none">
            <a:spAutoFit/>
          </a:bodyPr>
          <a:lstStyle/>
          <a:p>
            <a:pPr algn="ctr"/>
            <a:r>
              <a:rPr lang="en-US" sz="2400" b="1">
                <a:solidFill>
                  <a:srgbClr val="0000FF"/>
                </a:solidFill>
                <a:latin typeface="Calibri" pitchFamily="34" charset="0"/>
              </a:rPr>
              <a:t>RPC Upscope : Build and install 144 RE4 chambers upto </a:t>
            </a:r>
            <a:r>
              <a:rPr lang="en-US" sz="2400" b="1">
                <a:solidFill>
                  <a:srgbClr val="0000FF"/>
                </a:solidFill>
                <a:latin typeface="Calibri" pitchFamily="34" charset="0"/>
                <a:sym typeface="Symbol" pitchFamily="18" charset="2"/>
              </a:rPr>
              <a:t> = 1.6</a:t>
            </a:r>
          </a:p>
          <a:p>
            <a:pPr algn="ctr"/>
            <a:r>
              <a:rPr lang="en-US" sz="2400" b="1">
                <a:solidFill>
                  <a:srgbClr val="FF0000"/>
                </a:solidFill>
                <a:latin typeface="Calibri" pitchFamily="34" charset="0"/>
                <a:cs typeface="Times New Roman" pitchFamily="18" charset="0"/>
              </a:rPr>
              <a:t>Restoration of TDR version of CMS : RE4 RPCs on Yoke YE3</a:t>
            </a:r>
          </a:p>
        </p:txBody>
      </p:sp>
      <p:sp>
        <p:nvSpPr>
          <p:cNvPr id="9" name="TextBox 8"/>
          <p:cNvSpPr txBox="1"/>
          <p:nvPr/>
        </p:nvSpPr>
        <p:spPr>
          <a:xfrm>
            <a:off x="2857488" y="428604"/>
            <a:ext cx="3277949" cy="523220"/>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path path="circle">
              <a:fillToRect l="50000" t="50000" r="50000" b="50000"/>
            </a:path>
            <a:tileRect/>
          </a:gradFill>
          <a:ln>
            <a:noFill/>
          </a:ln>
        </p:spPr>
        <p:txBody>
          <a:bodyPr wrap="none">
            <a:spAutoFit/>
          </a:bodyPr>
          <a:lstStyle/>
          <a:p>
            <a:pPr algn="ctr" fontAlgn="auto">
              <a:spcBef>
                <a:spcPts val="0"/>
              </a:spcBef>
              <a:spcAft>
                <a:spcPts val="0"/>
              </a:spcAft>
              <a:defRPr/>
            </a:pPr>
            <a:r>
              <a:rPr lang="en-US" sz="2800" b="1" dirty="0">
                <a:solidFill>
                  <a:srgbClr val="800000"/>
                </a:solidFill>
                <a:latin typeface="+mn-lt"/>
              </a:rPr>
              <a:t>RPCs in CMS end-cap</a:t>
            </a:r>
            <a:endParaRPr lang="en-IN" sz="2800" b="1" dirty="0">
              <a:solidFill>
                <a:srgbClr val="800000"/>
              </a:solidFill>
              <a:latin typeface="+mn-lt"/>
            </a:endParaRPr>
          </a:p>
        </p:txBody>
      </p:sp>
      <p:graphicFrame>
        <p:nvGraphicFramePr>
          <p:cNvPr id="224337" name="Object 5"/>
          <p:cNvGraphicFramePr>
            <a:graphicFrameLocks noChangeAspect="1"/>
          </p:cNvGraphicFramePr>
          <p:nvPr/>
        </p:nvGraphicFramePr>
        <p:xfrm>
          <a:off x="71438" y="104775"/>
          <a:ext cx="757237" cy="752475"/>
        </p:xfrm>
        <a:graphic>
          <a:graphicData uri="http://schemas.openxmlformats.org/presentationml/2006/ole">
            <p:oleObj spid="_x0000_s224337" name="Image" r:id="rId3" imgW="5019414" imgH="4993999" progId="">
              <p:embed/>
            </p:oleObj>
          </a:graphicData>
        </a:graphic>
      </p:graphicFrame>
      <p:cxnSp>
        <p:nvCxnSpPr>
          <p:cNvPr id="30" name="Shape 29"/>
          <p:cNvCxnSpPr>
            <a:endCxn id="224413" idx="1"/>
          </p:cNvCxnSpPr>
          <p:nvPr/>
        </p:nvCxnSpPr>
        <p:spPr>
          <a:xfrm rot="5400000">
            <a:off x="286544" y="4656931"/>
            <a:ext cx="1336675" cy="754063"/>
          </a:xfrm>
          <a:prstGeom prst="bentConnector4">
            <a:avLst>
              <a:gd name="adj1" fmla="val -269"/>
              <a:gd name="adj2" fmla="val 130324"/>
            </a:avLst>
          </a:prstGeom>
          <a:ln w="381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1" name="Date Placeholder 3"/>
          <p:cNvSpPr txBox="1">
            <a:spLocks noGrp="1"/>
          </p:cNvSpPr>
          <p:nvPr/>
        </p:nvSpPr>
        <p:spPr bwMode="auto">
          <a:xfrm>
            <a:off x="71438" y="6350000"/>
            <a:ext cx="2133600" cy="365125"/>
          </a:xfrm>
          <a:prstGeom prst="rect">
            <a:avLst/>
          </a:prstGeom>
          <a:noFill/>
          <a:ln w="9525">
            <a:noFill/>
            <a:miter lim="800000"/>
            <a:headEnd/>
            <a:tailEnd/>
          </a:ln>
        </p:spPr>
        <p:txBody>
          <a:bodyPr anchor="ctr"/>
          <a:lstStyle/>
          <a:p>
            <a:r>
              <a:rPr lang="en-US" sz="1400" b="1">
                <a:solidFill>
                  <a:srgbClr val="003300"/>
                </a:solidFill>
                <a:latin typeface="Calibri" pitchFamily="34" charset="0"/>
              </a:rPr>
              <a:t>L. M. Pant</a:t>
            </a:r>
            <a:endParaRPr lang="en-IN" sz="1400" b="1">
              <a:solidFill>
                <a:srgbClr val="003300"/>
              </a:solidFill>
              <a:latin typeface="Calibri" pitchFamily="34" charset="0"/>
            </a:endParaRPr>
          </a:p>
        </p:txBody>
      </p:sp>
      <p:sp>
        <p:nvSpPr>
          <p:cNvPr id="225292" name="Slide Number Placeholder 4"/>
          <p:cNvSpPr txBox="1">
            <a:spLocks noGrp="1"/>
          </p:cNvSpPr>
          <p:nvPr/>
        </p:nvSpPr>
        <p:spPr bwMode="auto">
          <a:xfrm>
            <a:off x="6858000" y="6350000"/>
            <a:ext cx="2133600" cy="365125"/>
          </a:xfrm>
          <a:prstGeom prst="rect">
            <a:avLst/>
          </a:prstGeom>
          <a:noFill/>
          <a:ln w="9525">
            <a:noFill/>
            <a:miter lim="800000"/>
            <a:headEnd/>
            <a:tailEnd/>
          </a:ln>
        </p:spPr>
        <p:txBody>
          <a:bodyPr anchor="ctr"/>
          <a:lstStyle/>
          <a:p>
            <a:pPr algn="r"/>
            <a:fld id="{194BDA8F-00B2-4832-A447-6A408F8E0093}" type="slidenum">
              <a:rPr lang="en-IN" sz="1400" b="1">
                <a:solidFill>
                  <a:srgbClr val="003300"/>
                </a:solidFill>
                <a:latin typeface="Calibri" pitchFamily="34" charset="0"/>
              </a:rPr>
              <a:pPr algn="r"/>
              <a:t>27</a:t>
            </a:fld>
            <a:endParaRPr lang="en-IN" sz="1400" b="1">
              <a:solidFill>
                <a:srgbClr val="003300"/>
              </a:solidFill>
              <a:latin typeface="Calibri" pitchFamily="34" charset="0"/>
            </a:endParaRPr>
          </a:p>
        </p:txBody>
      </p:sp>
      <p:sp>
        <p:nvSpPr>
          <p:cNvPr id="225293" name="Footer Placeholder 5"/>
          <p:cNvSpPr txBox="1">
            <a:spLocks noGrp="1"/>
          </p:cNvSpPr>
          <p:nvPr/>
        </p:nvSpPr>
        <p:spPr bwMode="auto">
          <a:xfrm>
            <a:off x="2000250" y="6286500"/>
            <a:ext cx="5357813" cy="501650"/>
          </a:xfrm>
          <a:prstGeom prst="rect">
            <a:avLst/>
          </a:prstGeom>
          <a:noFill/>
          <a:ln w="9525">
            <a:noFill/>
            <a:miter lim="800000"/>
            <a:headEnd/>
            <a:tailEnd/>
          </a:ln>
        </p:spPr>
        <p:txBody>
          <a:bodyPr anchor="ctr"/>
          <a:lstStyle/>
          <a:p>
            <a:pPr algn="ctr"/>
            <a:r>
              <a:rPr lang="it-IT" sz="1400" b="1">
                <a:solidFill>
                  <a:srgbClr val="003300"/>
                </a:solidFill>
                <a:latin typeface="Calibri" pitchFamily="34" charset="0"/>
              </a:rPr>
              <a:t>RPC 2012, Laboratori Nazionali di Frascati dell'INFN, 5-10 Feb 2012</a:t>
            </a:r>
            <a:endParaRPr lang="en-IN" sz="1400" b="1">
              <a:solidFill>
                <a:srgbClr val="003300"/>
              </a:solidFill>
              <a:latin typeface="Calibri" pitchFamily="34" charset="0"/>
            </a:endParaRPr>
          </a:p>
        </p:txBody>
      </p:sp>
      <p:sp>
        <p:nvSpPr>
          <p:cNvPr id="8" name="TextBox 7"/>
          <p:cNvSpPr txBox="1"/>
          <p:nvPr/>
        </p:nvSpPr>
        <p:spPr>
          <a:xfrm>
            <a:off x="3238048" y="428604"/>
            <a:ext cx="2476960" cy="523220"/>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path path="circle">
              <a:fillToRect l="50000" t="50000" r="50000" b="50000"/>
            </a:path>
            <a:tileRect/>
          </a:gradFill>
          <a:ln>
            <a:noFill/>
          </a:ln>
        </p:spPr>
        <p:txBody>
          <a:bodyPr wrap="none">
            <a:spAutoFit/>
          </a:bodyPr>
          <a:lstStyle/>
          <a:p>
            <a:pPr algn="ctr" fontAlgn="auto">
              <a:spcBef>
                <a:spcPts val="0"/>
              </a:spcBef>
              <a:spcAft>
                <a:spcPts val="0"/>
              </a:spcAft>
              <a:defRPr/>
            </a:pPr>
            <a:r>
              <a:rPr lang="en-US" sz="2800" b="1" dirty="0">
                <a:solidFill>
                  <a:srgbClr val="800000"/>
                </a:solidFill>
                <a:latin typeface="+mn-lt"/>
              </a:rPr>
              <a:t>The QC scheme</a:t>
            </a:r>
            <a:endParaRPr lang="en-IN" sz="2800" b="1" dirty="0">
              <a:solidFill>
                <a:srgbClr val="800000"/>
              </a:solidFill>
              <a:latin typeface="+mn-lt"/>
            </a:endParaRPr>
          </a:p>
        </p:txBody>
      </p:sp>
      <p:sp>
        <p:nvSpPr>
          <p:cNvPr id="225297" name="Content Placeholder 4"/>
          <p:cNvSpPr txBox="1">
            <a:spLocks/>
          </p:cNvSpPr>
          <p:nvPr/>
        </p:nvSpPr>
        <p:spPr bwMode="auto">
          <a:xfrm>
            <a:off x="214313" y="1143000"/>
            <a:ext cx="8715375" cy="5000625"/>
          </a:xfrm>
          <a:prstGeom prst="rect">
            <a:avLst/>
          </a:prstGeom>
          <a:noFill/>
          <a:ln w="9525">
            <a:noFill/>
            <a:miter lim="800000"/>
            <a:headEnd/>
            <a:tailEnd/>
          </a:ln>
        </p:spPr>
        <p:txBody>
          <a:bodyPr/>
          <a:lstStyle/>
          <a:p>
            <a:pPr eaLnBrk="0" hangingPunct="0">
              <a:buFont typeface="Wingdings" pitchFamily="2" charset="2"/>
              <a:buChar char="Ø"/>
            </a:pPr>
            <a:r>
              <a:rPr lang="it-IT" sz="2400" b="1">
                <a:solidFill>
                  <a:srgbClr val="FF0000"/>
                </a:solidFill>
                <a:latin typeface="Calibri" pitchFamily="34" charset="0"/>
                <a:ea typeface="Calibri" pitchFamily="34" charset="0"/>
                <a:cs typeface="Times New Roman" pitchFamily="18" charset="0"/>
              </a:rPr>
              <a:t>QC1	: </a:t>
            </a:r>
            <a:r>
              <a:rPr lang="en-US" sz="2000" b="1">
                <a:solidFill>
                  <a:srgbClr val="0000FF"/>
                </a:solidFill>
                <a:latin typeface="Calibri" pitchFamily="34" charset="0"/>
                <a:ea typeface="Calibri" pitchFamily="34" charset="0"/>
                <a:cs typeface="Times New Roman" pitchFamily="18" charset="0"/>
              </a:rPr>
              <a:t>Chamber  components validation		: completed</a:t>
            </a:r>
          </a:p>
          <a:p>
            <a:pPr eaLnBrk="0" hangingPunct="0"/>
            <a:endParaRPr lang="en-US" sz="2000" b="1">
              <a:solidFill>
                <a:srgbClr val="FF0000"/>
              </a:solidFill>
              <a:latin typeface="Calibri" pitchFamily="34" charset="0"/>
              <a:ea typeface="Calibri" pitchFamily="34" charset="0"/>
              <a:cs typeface="Times New Roman" pitchFamily="18" charset="0"/>
            </a:endParaRPr>
          </a:p>
          <a:p>
            <a:pPr eaLnBrk="0" hangingPunct="0">
              <a:buFont typeface="Wingdings" pitchFamily="2" charset="2"/>
              <a:buChar char="Ø"/>
            </a:pPr>
            <a:r>
              <a:rPr lang="en-US" sz="2400" b="1">
                <a:solidFill>
                  <a:srgbClr val="FF0000"/>
                </a:solidFill>
                <a:latin typeface="Calibri" pitchFamily="34" charset="0"/>
                <a:ea typeface="Calibri" pitchFamily="34" charset="0"/>
                <a:cs typeface="Times New Roman" pitchFamily="18" charset="0"/>
              </a:rPr>
              <a:t>QC2	: </a:t>
            </a:r>
            <a:r>
              <a:rPr lang="en-US" sz="2000" b="1">
                <a:solidFill>
                  <a:srgbClr val="0000FF"/>
                </a:solidFill>
                <a:latin typeface="Calibri" pitchFamily="34" charset="0"/>
                <a:ea typeface="Calibri" pitchFamily="34" charset="0"/>
                <a:cs typeface="Times New Roman" pitchFamily="18" charset="0"/>
              </a:rPr>
              <a:t>GAPS certification			: KODEL, Korea</a:t>
            </a:r>
          </a:p>
          <a:p>
            <a:pPr eaLnBrk="0" hangingPunct="0"/>
            <a:endParaRPr lang="en-US" sz="2000" b="1">
              <a:solidFill>
                <a:srgbClr val="0000FF"/>
              </a:solidFill>
              <a:latin typeface="Calibri" pitchFamily="34" charset="0"/>
              <a:ea typeface="Calibri" pitchFamily="34" charset="0"/>
              <a:cs typeface="Times New Roman" pitchFamily="18" charset="0"/>
            </a:endParaRPr>
          </a:p>
          <a:p>
            <a:pPr eaLnBrk="0" hangingPunct="0"/>
            <a:endParaRPr lang="en-US" sz="2000" b="1">
              <a:solidFill>
                <a:srgbClr val="0000FF"/>
              </a:solidFill>
              <a:latin typeface="Calibri" pitchFamily="34" charset="0"/>
              <a:ea typeface="Calibri" pitchFamily="34" charset="0"/>
              <a:cs typeface="Times New Roman" pitchFamily="18" charset="0"/>
            </a:endParaRPr>
          </a:p>
          <a:p>
            <a:pPr eaLnBrk="0" hangingPunct="0">
              <a:buFont typeface="Wingdings" pitchFamily="2" charset="2"/>
              <a:buChar char="Ø"/>
            </a:pPr>
            <a:r>
              <a:rPr lang="en-US" sz="2400" b="1">
                <a:solidFill>
                  <a:srgbClr val="FF0000"/>
                </a:solidFill>
                <a:latin typeface="Calibri" pitchFamily="34" charset="0"/>
                <a:ea typeface="Calibri" pitchFamily="34" charset="0"/>
                <a:cs typeface="Times New Roman" pitchFamily="18" charset="0"/>
              </a:rPr>
              <a:t>QC3	: </a:t>
            </a:r>
            <a:r>
              <a:rPr lang="en-US" sz="2000" b="1">
                <a:solidFill>
                  <a:srgbClr val="0000FF"/>
                </a:solidFill>
                <a:latin typeface="Calibri" pitchFamily="34" charset="0"/>
                <a:ea typeface="Calibri" pitchFamily="34" charset="0"/>
                <a:cs typeface="Times New Roman" pitchFamily="18" charset="0"/>
              </a:rPr>
              <a:t>Chambers test (at assembly sites)	: CERN, Ghent, India</a:t>
            </a:r>
          </a:p>
          <a:p>
            <a:pPr eaLnBrk="0" hangingPunct="0"/>
            <a:r>
              <a:rPr lang="en-US" sz="2000" b="1">
                <a:solidFill>
                  <a:srgbClr val="0000FF"/>
                </a:solidFill>
                <a:latin typeface="Calibri" pitchFamily="34" charset="0"/>
                <a:ea typeface="Calibri" pitchFamily="34" charset="0"/>
                <a:cs typeface="Times New Roman" pitchFamily="18" charset="0"/>
              </a:rPr>
              <a:t>            	   </a:t>
            </a:r>
          </a:p>
          <a:p>
            <a:pPr eaLnBrk="0" hangingPunct="0"/>
            <a:r>
              <a:rPr lang="en-US" sz="2000" b="1">
                <a:solidFill>
                  <a:srgbClr val="0000FF"/>
                </a:solidFill>
                <a:latin typeface="Calibri" pitchFamily="34" charset="0"/>
                <a:ea typeface="Calibri" pitchFamily="34" charset="0"/>
                <a:cs typeface="Times New Roman" pitchFamily="18" charset="0"/>
              </a:rPr>
              <a:t>	   </a:t>
            </a:r>
            <a:r>
              <a:rPr lang="en-US" sz="2000" b="1">
                <a:solidFill>
                  <a:srgbClr val="FF0000"/>
                </a:solidFill>
                <a:latin typeface="Calibri" pitchFamily="34" charset="0"/>
                <a:ea typeface="Calibri" pitchFamily="34" charset="0"/>
                <a:cs typeface="Times New Roman" pitchFamily="18" charset="0"/>
              </a:rPr>
              <a:t>QC3_A</a:t>
            </a:r>
            <a:r>
              <a:rPr lang="en-US" sz="2000" b="1">
                <a:solidFill>
                  <a:srgbClr val="0000FF"/>
                </a:solidFill>
                <a:latin typeface="Calibri" pitchFamily="34" charset="0"/>
                <a:ea typeface="Calibri" pitchFamily="34" charset="0"/>
                <a:cs typeface="Times New Roman" pitchFamily="18" charset="0"/>
              </a:rPr>
              <a:t>     Chamber assembly validation</a:t>
            </a:r>
          </a:p>
          <a:p>
            <a:pPr eaLnBrk="0" hangingPunct="0"/>
            <a:endParaRPr lang="en-US" sz="2000" b="1">
              <a:solidFill>
                <a:srgbClr val="0000FF"/>
              </a:solidFill>
              <a:latin typeface="Calibri" pitchFamily="34" charset="0"/>
              <a:ea typeface="Calibri" pitchFamily="34" charset="0"/>
              <a:cs typeface="Times New Roman" pitchFamily="18" charset="0"/>
            </a:endParaRPr>
          </a:p>
          <a:p>
            <a:pPr eaLnBrk="0" hangingPunct="0"/>
            <a:r>
              <a:rPr lang="en-US" sz="2000" b="1">
                <a:solidFill>
                  <a:srgbClr val="0000FF"/>
                </a:solidFill>
                <a:latin typeface="Calibri" pitchFamily="34" charset="0"/>
                <a:ea typeface="Calibri" pitchFamily="34" charset="0"/>
                <a:cs typeface="Times New Roman" pitchFamily="18" charset="0"/>
              </a:rPr>
              <a:t>            	  </a:t>
            </a:r>
            <a:r>
              <a:rPr lang="en-US" sz="2000" b="1">
                <a:solidFill>
                  <a:srgbClr val="FF0000"/>
                </a:solidFill>
                <a:latin typeface="Calibri" pitchFamily="34" charset="0"/>
                <a:ea typeface="Calibri" pitchFamily="34" charset="0"/>
                <a:cs typeface="Times New Roman" pitchFamily="18" charset="0"/>
              </a:rPr>
              <a:t> QC3_B     </a:t>
            </a:r>
            <a:r>
              <a:rPr lang="en-US" sz="2000" b="1">
                <a:solidFill>
                  <a:srgbClr val="0000FF"/>
                </a:solidFill>
                <a:latin typeface="Calibri" pitchFamily="34" charset="0"/>
                <a:ea typeface="Calibri" pitchFamily="34" charset="0"/>
                <a:cs typeface="Times New Roman" pitchFamily="18" charset="0"/>
              </a:rPr>
              <a:t>Tests on Cosmic stand</a:t>
            </a:r>
          </a:p>
          <a:p>
            <a:pPr eaLnBrk="0" hangingPunct="0"/>
            <a:endParaRPr lang="en-US" sz="2000" b="1">
              <a:solidFill>
                <a:srgbClr val="0000FF"/>
              </a:solidFill>
              <a:latin typeface="Calibri" pitchFamily="34" charset="0"/>
              <a:ea typeface="Calibri" pitchFamily="34" charset="0"/>
              <a:cs typeface="Times New Roman" pitchFamily="18" charset="0"/>
            </a:endParaRPr>
          </a:p>
          <a:p>
            <a:pPr eaLnBrk="0" hangingPunct="0">
              <a:buFont typeface="Wingdings" pitchFamily="2" charset="2"/>
              <a:buChar char="Ø"/>
            </a:pPr>
            <a:r>
              <a:rPr lang="en-US" sz="2400" b="1">
                <a:solidFill>
                  <a:srgbClr val="FF0000"/>
                </a:solidFill>
                <a:latin typeface="Calibri" pitchFamily="34" charset="0"/>
                <a:ea typeface="Calibri" pitchFamily="34" charset="0"/>
                <a:cs typeface="Times New Roman" pitchFamily="18" charset="0"/>
              </a:rPr>
              <a:t>QC4</a:t>
            </a:r>
            <a:r>
              <a:rPr lang="en-US" sz="2000" b="1">
                <a:solidFill>
                  <a:srgbClr val="FF0000"/>
                </a:solidFill>
                <a:latin typeface="Calibri" pitchFamily="34" charset="0"/>
                <a:ea typeface="Calibri" pitchFamily="34" charset="0"/>
                <a:cs typeface="Times New Roman" pitchFamily="18" charset="0"/>
              </a:rPr>
              <a:t> 	: </a:t>
            </a:r>
            <a:r>
              <a:rPr lang="en-US" sz="2000" b="1">
                <a:solidFill>
                  <a:srgbClr val="0000FF"/>
                </a:solidFill>
                <a:latin typeface="Calibri" pitchFamily="34" charset="0"/>
                <a:ea typeface="Calibri" pitchFamily="34" charset="0"/>
                <a:cs typeface="Times New Roman" pitchFamily="18" charset="0"/>
              </a:rPr>
              <a:t>Chamber reception from sites		: CERN (904)</a:t>
            </a:r>
          </a:p>
          <a:p>
            <a:pPr eaLnBrk="0" hangingPunct="0"/>
            <a:r>
              <a:rPr lang="en-US" sz="2000" b="1">
                <a:solidFill>
                  <a:srgbClr val="0000FF"/>
                </a:solidFill>
                <a:latin typeface="Calibri" pitchFamily="34" charset="0"/>
                <a:ea typeface="Calibri" pitchFamily="34" charset="0"/>
                <a:cs typeface="Times New Roman" pitchFamily="18" charset="0"/>
              </a:rPr>
              <a:t>	</a:t>
            </a:r>
            <a:r>
              <a:rPr lang="en-US" sz="2000" b="1">
                <a:solidFill>
                  <a:srgbClr val="FF0000"/>
                </a:solidFill>
                <a:latin typeface="Calibri" pitchFamily="34" charset="0"/>
                <a:ea typeface="Calibri" pitchFamily="34" charset="0"/>
                <a:cs typeface="Times New Roman" pitchFamily="18" charset="0"/>
              </a:rPr>
              <a:t>:</a:t>
            </a:r>
            <a:r>
              <a:rPr lang="en-US" sz="2000" b="1">
                <a:solidFill>
                  <a:srgbClr val="0000FF"/>
                </a:solidFill>
                <a:latin typeface="Calibri" pitchFamily="34" charset="0"/>
                <a:ea typeface="Calibri" pitchFamily="34" charset="0"/>
                <a:cs typeface="Times New Roman" pitchFamily="18" charset="0"/>
              </a:rPr>
              <a:t> Super-module assembly and final test  	: CERN (904)</a:t>
            </a:r>
          </a:p>
          <a:p>
            <a:pPr eaLnBrk="0" hangingPunct="0"/>
            <a:endParaRPr lang="en-US" sz="2000" b="1">
              <a:solidFill>
                <a:srgbClr val="0000FF"/>
              </a:solidFill>
              <a:latin typeface="Calibri" pitchFamily="34" charset="0"/>
              <a:ea typeface="Calibri" pitchFamily="34" charset="0"/>
              <a:cs typeface="Times New Roman" pitchFamily="18" charset="0"/>
            </a:endParaRPr>
          </a:p>
          <a:p>
            <a:pPr eaLnBrk="0" hangingPunct="0">
              <a:buFont typeface="Wingdings" pitchFamily="2" charset="2"/>
              <a:buChar char="Ø"/>
            </a:pPr>
            <a:r>
              <a:rPr lang="en-US" sz="2400" b="1">
                <a:solidFill>
                  <a:srgbClr val="FF0000"/>
                </a:solidFill>
                <a:latin typeface="Calibri" pitchFamily="34" charset="0"/>
                <a:ea typeface="Calibri" pitchFamily="34" charset="0"/>
                <a:cs typeface="Times New Roman" pitchFamily="18" charset="0"/>
              </a:rPr>
              <a:t>QC5 	:</a:t>
            </a:r>
            <a:r>
              <a:rPr lang="en-US" sz="2400" b="1">
                <a:solidFill>
                  <a:srgbClr val="0000FF"/>
                </a:solidFill>
                <a:latin typeface="Calibri" pitchFamily="34" charset="0"/>
                <a:ea typeface="Calibri" pitchFamily="34" charset="0"/>
                <a:cs typeface="Times New Roman" pitchFamily="18" charset="0"/>
              </a:rPr>
              <a:t> </a:t>
            </a:r>
            <a:r>
              <a:rPr lang="en-US" sz="2000" b="1">
                <a:solidFill>
                  <a:srgbClr val="0000FF"/>
                </a:solidFill>
                <a:latin typeface="Calibri" pitchFamily="34" charset="0"/>
                <a:ea typeface="Calibri" pitchFamily="34" charset="0"/>
                <a:cs typeface="Times New Roman" pitchFamily="18" charset="0"/>
              </a:rPr>
              <a:t>Installation and commissioning a P5	: CERN (P5)</a:t>
            </a:r>
          </a:p>
          <a:p>
            <a:pPr algn="just">
              <a:spcBef>
                <a:spcPct val="20000"/>
              </a:spcBef>
              <a:buFont typeface="Wingdings" pitchFamily="2" charset="2"/>
              <a:buChar char="Ø"/>
            </a:pPr>
            <a:endParaRPr lang="en-US" sz="2000" b="1">
              <a:solidFill>
                <a:srgbClr val="0000FF"/>
              </a:solidFill>
              <a:latin typeface="Calibri" pitchFamily="34" charset="0"/>
              <a:ea typeface="Calibri" pitchFamily="34" charset="0"/>
              <a:cs typeface="Times New Roman" pitchFamily="18" charset="0"/>
            </a:endParaRPr>
          </a:p>
          <a:p>
            <a:pPr algn="just">
              <a:spcBef>
                <a:spcPct val="20000"/>
              </a:spcBef>
              <a:buFont typeface="Arial" charset="0"/>
              <a:buChar char="•"/>
            </a:pPr>
            <a:endParaRPr lang="en-US" sz="2000" b="1">
              <a:solidFill>
                <a:srgbClr val="0000FF"/>
              </a:solidFill>
              <a:latin typeface="Calibri" pitchFamily="34" charset="0"/>
              <a:ea typeface="Calibri" pitchFamily="34" charset="0"/>
              <a:cs typeface="Times New Roman" pitchFamily="18" charset="0"/>
            </a:endParaRPr>
          </a:p>
          <a:p>
            <a:pPr algn="just">
              <a:spcBef>
                <a:spcPct val="20000"/>
              </a:spcBef>
              <a:buFont typeface="Arial" charset="0"/>
              <a:buChar char="•"/>
            </a:pPr>
            <a:endParaRPr lang="en-US" sz="2000" b="1">
              <a:solidFill>
                <a:srgbClr val="0000FF"/>
              </a:solidFill>
              <a:latin typeface="Calibri" pitchFamily="34" charset="0"/>
              <a:ea typeface="Calibri" pitchFamily="34" charset="0"/>
              <a:cs typeface="Times New Roman" pitchFamily="18" charset="0"/>
            </a:endParaRPr>
          </a:p>
          <a:p>
            <a:pPr algn="just">
              <a:spcBef>
                <a:spcPct val="20000"/>
              </a:spcBef>
              <a:buFont typeface="Arial" charset="0"/>
              <a:buChar char="•"/>
            </a:pPr>
            <a:endParaRPr lang="en-US" sz="2000" b="1">
              <a:solidFill>
                <a:srgbClr val="0000FF"/>
              </a:solidFill>
              <a:latin typeface="Calibri" pitchFamily="34" charset="0"/>
              <a:ea typeface="Calibri" pitchFamily="34" charset="0"/>
              <a:cs typeface="Times New Roman" pitchFamily="18" charset="0"/>
            </a:endParaRPr>
          </a:p>
          <a:p>
            <a:pPr algn="just">
              <a:spcBef>
                <a:spcPct val="20000"/>
              </a:spcBef>
              <a:buFont typeface="Arial" charset="0"/>
              <a:buChar char="•"/>
            </a:pPr>
            <a:endParaRPr lang="en-US" sz="2000" b="1">
              <a:solidFill>
                <a:srgbClr val="0000FF"/>
              </a:solidFill>
              <a:latin typeface="Calibri" pitchFamily="34" charset="0"/>
              <a:ea typeface="Calibri" pitchFamily="34" charset="0"/>
              <a:cs typeface="Times New Roman" pitchFamily="18" charset="0"/>
            </a:endParaRPr>
          </a:p>
        </p:txBody>
      </p:sp>
      <p:sp>
        <p:nvSpPr>
          <p:cNvPr id="21" name="Rounded Rectangle 20"/>
          <p:cNvSpPr/>
          <p:nvPr/>
        </p:nvSpPr>
        <p:spPr>
          <a:xfrm>
            <a:off x="1214438" y="3429000"/>
            <a:ext cx="4714875" cy="114300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aphicFrame>
        <p:nvGraphicFramePr>
          <p:cNvPr id="225290" name="Object 5"/>
          <p:cNvGraphicFramePr>
            <a:graphicFrameLocks noChangeAspect="1"/>
          </p:cNvGraphicFramePr>
          <p:nvPr/>
        </p:nvGraphicFramePr>
        <p:xfrm>
          <a:off x="71438" y="104775"/>
          <a:ext cx="757237" cy="752475"/>
        </p:xfrm>
        <a:graphic>
          <a:graphicData uri="http://schemas.openxmlformats.org/presentationml/2006/ole">
            <p:oleObj spid="_x0000_s225290" name="Image" r:id="rId3" imgW="5019414" imgH="4993999"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p:cNvSpPr>
          <p:nvPr>
            <p:ph type="ctrTitle"/>
          </p:nvPr>
        </p:nvSpPr>
        <p:spPr>
          <a:xfrm>
            <a:off x="685800" y="115888"/>
            <a:ext cx="7772400" cy="1470025"/>
          </a:xfrm>
        </p:spPr>
        <p:txBody>
          <a:bodyPr/>
          <a:lstStyle/>
          <a:p>
            <a:r>
              <a:rPr lang="en-US" sz="2000" smtClean="0">
                <a:hlinkClick r:id="rId2"/>
              </a:rPr>
              <a:t>Production of RPC gaps for CMS upgrade</a:t>
            </a:r>
            <a:r>
              <a:rPr lang="en-US" sz="2000" smtClean="0"/>
              <a:t/>
            </a:r>
            <a:br>
              <a:rPr lang="en-US" sz="2000" smtClean="0"/>
            </a:br>
            <a:r>
              <a:rPr lang="en-US" sz="2000" smtClean="0"/>
              <a:t>by Prof. Sung Keun PARK</a:t>
            </a:r>
            <a:r>
              <a:rPr lang="en-US" sz="4000" smtClean="0"/>
              <a:t> </a:t>
            </a:r>
          </a:p>
        </p:txBody>
      </p:sp>
      <p:sp>
        <p:nvSpPr>
          <p:cNvPr id="226306" name="Rectangle 3"/>
          <p:cNvSpPr>
            <a:spLocks noGrp="1"/>
          </p:cNvSpPr>
          <p:nvPr>
            <p:ph type="subTitle" idx="1"/>
          </p:nvPr>
        </p:nvSpPr>
        <p:spPr/>
        <p:txBody>
          <a:bodyPr/>
          <a:lstStyle/>
          <a:p>
            <a:endParaRPr lang="pt-PT" smtClean="0">
              <a:solidFill>
                <a:schemeClr val="tx1"/>
              </a:solidFill>
            </a:endParaRPr>
          </a:p>
        </p:txBody>
      </p:sp>
      <p:pic>
        <p:nvPicPr>
          <p:cNvPr id="226307" name="Picture 4"/>
          <p:cNvPicPr>
            <a:picLocks noChangeAspect="1" noChangeArrowheads="1"/>
          </p:cNvPicPr>
          <p:nvPr/>
        </p:nvPicPr>
        <p:blipFill>
          <a:blip r:embed="rId3"/>
          <a:srcRect/>
          <a:stretch>
            <a:fillRect/>
          </a:stretch>
        </p:blipFill>
        <p:spPr bwMode="auto">
          <a:xfrm>
            <a:off x="1116013" y="1196975"/>
            <a:ext cx="6821487" cy="5053013"/>
          </a:xfrm>
          <a:prstGeom prst="rect">
            <a:avLst/>
          </a:prstGeom>
          <a:noFill/>
          <a:ln w="9525">
            <a:noFill/>
            <a:miter lim="800000"/>
            <a:headEnd/>
            <a:tailEnd/>
          </a:ln>
        </p:spPr>
      </p:pic>
      <p:sp>
        <p:nvSpPr>
          <p:cNvPr id="226308" name="Text Box 5"/>
          <p:cNvSpPr txBox="1">
            <a:spLocks noChangeArrowheads="1"/>
          </p:cNvSpPr>
          <p:nvPr/>
        </p:nvSpPr>
        <p:spPr bwMode="auto">
          <a:xfrm>
            <a:off x="539750" y="6329363"/>
            <a:ext cx="8302625" cy="336550"/>
          </a:xfrm>
          <a:prstGeom prst="rect">
            <a:avLst/>
          </a:prstGeom>
          <a:noFill/>
          <a:ln w="9525">
            <a:noFill/>
            <a:miter lim="800000"/>
            <a:headEnd/>
            <a:tailEnd/>
          </a:ln>
        </p:spPr>
        <p:txBody>
          <a:bodyPr wrap="none">
            <a:spAutoFit/>
          </a:bodyPr>
          <a:lstStyle/>
          <a:p>
            <a:r>
              <a:rPr lang="pt-PT" sz="1600">
                <a:solidFill>
                  <a:srgbClr val="CC0000"/>
                </a:solidFill>
              </a:rPr>
              <a:t>(Example of challenges:why barrel and forwards RPC have different oparting voltages???)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42" name="Date Placeholder 3"/>
          <p:cNvSpPr txBox="1">
            <a:spLocks noGrp="1"/>
          </p:cNvSpPr>
          <p:nvPr/>
        </p:nvSpPr>
        <p:spPr bwMode="auto">
          <a:xfrm>
            <a:off x="71438" y="6350000"/>
            <a:ext cx="2133600" cy="365125"/>
          </a:xfrm>
          <a:prstGeom prst="rect">
            <a:avLst/>
          </a:prstGeom>
          <a:noFill/>
          <a:ln w="9525">
            <a:noFill/>
            <a:miter lim="800000"/>
            <a:headEnd/>
            <a:tailEnd/>
          </a:ln>
        </p:spPr>
        <p:txBody>
          <a:bodyPr anchor="ctr"/>
          <a:lstStyle/>
          <a:p>
            <a:r>
              <a:rPr lang="en-US" sz="1400" b="1">
                <a:solidFill>
                  <a:srgbClr val="003300"/>
                </a:solidFill>
                <a:latin typeface="Calibri" pitchFamily="34" charset="0"/>
              </a:rPr>
              <a:t>L. M. Pant</a:t>
            </a:r>
            <a:endParaRPr lang="en-IN" sz="1400" b="1">
              <a:solidFill>
                <a:srgbClr val="003300"/>
              </a:solidFill>
              <a:latin typeface="Calibri" pitchFamily="34" charset="0"/>
            </a:endParaRPr>
          </a:p>
        </p:txBody>
      </p:sp>
      <p:sp>
        <p:nvSpPr>
          <p:cNvPr id="223243" name="Slide Number Placeholder 4"/>
          <p:cNvSpPr txBox="1">
            <a:spLocks noGrp="1"/>
          </p:cNvSpPr>
          <p:nvPr/>
        </p:nvSpPr>
        <p:spPr bwMode="auto">
          <a:xfrm>
            <a:off x="6858000" y="6350000"/>
            <a:ext cx="2133600" cy="365125"/>
          </a:xfrm>
          <a:prstGeom prst="rect">
            <a:avLst/>
          </a:prstGeom>
          <a:noFill/>
          <a:ln w="9525">
            <a:noFill/>
            <a:miter lim="800000"/>
            <a:headEnd/>
            <a:tailEnd/>
          </a:ln>
        </p:spPr>
        <p:txBody>
          <a:bodyPr anchor="ctr"/>
          <a:lstStyle/>
          <a:p>
            <a:pPr algn="r"/>
            <a:fld id="{E039FC44-F49A-4827-9259-8325B56F3367}" type="slidenum">
              <a:rPr lang="en-IN" sz="1400" b="1">
                <a:solidFill>
                  <a:srgbClr val="003300"/>
                </a:solidFill>
                <a:latin typeface="Calibri" pitchFamily="34" charset="0"/>
              </a:rPr>
              <a:pPr algn="r"/>
              <a:t>29</a:t>
            </a:fld>
            <a:endParaRPr lang="en-IN" sz="1400" b="1">
              <a:solidFill>
                <a:srgbClr val="003300"/>
              </a:solidFill>
              <a:latin typeface="Calibri" pitchFamily="34" charset="0"/>
            </a:endParaRPr>
          </a:p>
        </p:txBody>
      </p:sp>
      <p:sp>
        <p:nvSpPr>
          <p:cNvPr id="223244" name="Footer Placeholder 5"/>
          <p:cNvSpPr txBox="1">
            <a:spLocks noGrp="1"/>
          </p:cNvSpPr>
          <p:nvPr/>
        </p:nvSpPr>
        <p:spPr bwMode="auto">
          <a:xfrm>
            <a:off x="2000250" y="6286500"/>
            <a:ext cx="5357813" cy="501650"/>
          </a:xfrm>
          <a:prstGeom prst="rect">
            <a:avLst/>
          </a:prstGeom>
          <a:noFill/>
          <a:ln w="9525">
            <a:noFill/>
            <a:miter lim="800000"/>
            <a:headEnd/>
            <a:tailEnd/>
          </a:ln>
        </p:spPr>
        <p:txBody>
          <a:bodyPr anchor="ctr"/>
          <a:lstStyle/>
          <a:p>
            <a:pPr algn="ctr"/>
            <a:r>
              <a:rPr lang="it-IT" sz="1400" b="1">
                <a:solidFill>
                  <a:srgbClr val="003300"/>
                </a:solidFill>
                <a:latin typeface="Calibri" pitchFamily="34" charset="0"/>
              </a:rPr>
              <a:t>RPC 2012, Laboratori Nazionali di Frascati dell'INFN, 5-10 Feb 2012</a:t>
            </a:r>
            <a:endParaRPr lang="en-IN" sz="1400" b="1">
              <a:solidFill>
                <a:srgbClr val="003300"/>
              </a:solidFill>
              <a:latin typeface="Calibri" pitchFamily="34" charset="0"/>
            </a:endParaRPr>
          </a:p>
        </p:txBody>
      </p:sp>
      <p:sp>
        <p:nvSpPr>
          <p:cNvPr id="7" name="TextBox 6"/>
          <p:cNvSpPr txBox="1"/>
          <p:nvPr/>
        </p:nvSpPr>
        <p:spPr>
          <a:xfrm>
            <a:off x="214386" y="974695"/>
            <a:ext cx="8674619" cy="954107"/>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path path="circle">
              <a:fillToRect l="50000" t="50000" r="50000" b="50000"/>
            </a:path>
            <a:tileRect/>
          </a:gradFill>
          <a:ln>
            <a:noFill/>
          </a:ln>
        </p:spPr>
        <p:txBody>
          <a:bodyPr wrap="none">
            <a:spAutoFit/>
          </a:bodyPr>
          <a:lstStyle/>
          <a:p>
            <a:pPr algn="ctr" fontAlgn="auto">
              <a:spcBef>
                <a:spcPts val="0"/>
              </a:spcBef>
              <a:spcAft>
                <a:spcPts val="0"/>
              </a:spcAft>
              <a:defRPr/>
            </a:pPr>
            <a:r>
              <a:rPr lang="en-US" sz="2800" b="1" dirty="0">
                <a:solidFill>
                  <a:srgbClr val="800000"/>
                </a:solidFill>
                <a:latin typeface="+mn-lt"/>
              </a:rPr>
              <a:t>Construction and tests of new Resistive Plate Chambers </a:t>
            </a:r>
          </a:p>
          <a:p>
            <a:pPr algn="ctr" fontAlgn="auto">
              <a:spcBef>
                <a:spcPts val="0"/>
              </a:spcBef>
              <a:spcAft>
                <a:spcPts val="0"/>
              </a:spcAft>
              <a:defRPr/>
            </a:pPr>
            <a:r>
              <a:rPr lang="en-US" sz="2800" b="1" dirty="0">
                <a:solidFill>
                  <a:srgbClr val="800000"/>
                </a:solidFill>
                <a:latin typeface="+mn-lt"/>
              </a:rPr>
              <a:t>for the Upgrade of the CMS </a:t>
            </a:r>
            <a:r>
              <a:rPr lang="en-US" sz="2800" b="1" dirty="0" err="1">
                <a:solidFill>
                  <a:srgbClr val="800000"/>
                </a:solidFill>
                <a:latin typeface="+mn-lt"/>
              </a:rPr>
              <a:t>Endcap</a:t>
            </a:r>
            <a:r>
              <a:rPr lang="en-US" sz="2800" b="1" dirty="0">
                <a:solidFill>
                  <a:srgbClr val="800000"/>
                </a:solidFill>
                <a:latin typeface="+mn-lt"/>
              </a:rPr>
              <a:t> system</a:t>
            </a:r>
            <a:endParaRPr lang="en-IN" sz="2800" b="1" dirty="0">
              <a:solidFill>
                <a:srgbClr val="800000"/>
              </a:solidFill>
              <a:latin typeface="+mn-lt"/>
            </a:endParaRPr>
          </a:p>
        </p:txBody>
      </p:sp>
      <p:sp>
        <p:nvSpPr>
          <p:cNvPr id="223248" name="TextBox 7"/>
          <p:cNvSpPr txBox="1">
            <a:spLocks noChangeArrowheads="1"/>
          </p:cNvSpPr>
          <p:nvPr/>
        </p:nvSpPr>
        <p:spPr bwMode="auto">
          <a:xfrm>
            <a:off x="1571625" y="3141663"/>
            <a:ext cx="5981700" cy="2282825"/>
          </a:xfrm>
          <a:prstGeom prst="rect">
            <a:avLst/>
          </a:prstGeom>
          <a:noFill/>
          <a:ln w="9525">
            <a:noFill/>
            <a:miter lim="800000"/>
            <a:headEnd/>
            <a:tailEnd/>
          </a:ln>
        </p:spPr>
        <p:txBody>
          <a:bodyPr>
            <a:spAutoFit/>
          </a:bodyPr>
          <a:lstStyle/>
          <a:p>
            <a:pPr algn="ctr"/>
            <a:r>
              <a:rPr lang="en-US" sz="2400" b="1">
                <a:solidFill>
                  <a:srgbClr val="0000FF"/>
                </a:solidFill>
                <a:latin typeface="Calibri" pitchFamily="34" charset="0"/>
              </a:rPr>
              <a:t>L. M. Pant</a:t>
            </a:r>
          </a:p>
          <a:p>
            <a:pPr algn="ctr"/>
            <a:r>
              <a:rPr lang="en-US" sz="2400" b="1">
                <a:solidFill>
                  <a:srgbClr val="0000FF"/>
                </a:solidFill>
                <a:latin typeface="Calibri" pitchFamily="34" charset="0"/>
              </a:rPr>
              <a:t>Nuclear Physics Division</a:t>
            </a:r>
          </a:p>
          <a:p>
            <a:pPr algn="ctr"/>
            <a:r>
              <a:rPr lang="en-US" sz="2400" b="1">
                <a:solidFill>
                  <a:srgbClr val="0000FF"/>
                </a:solidFill>
                <a:latin typeface="Calibri" pitchFamily="34" charset="0"/>
              </a:rPr>
              <a:t>Bhabha Atomic Research Centre</a:t>
            </a:r>
          </a:p>
          <a:p>
            <a:pPr algn="ctr"/>
            <a:r>
              <a:rPr lang="en-US" sz="2400" b="1">
                <a:solidFill>
                  <a:srgbClr val="0000FF"/>
                </a:solidFill>
                <a:latin typeface="Calibri" pitchFamily="34" charset="0"/>
              </a:rPr>
              <a:t>Mumbai 400 094, India</a:t>
            </a:r>
          </a:p>
          <a:p>
            <a:pPr algn="ctr"/>
            <a:endParaRPr lang="en-US" sz="2400" b="1">
              <a:solidFill>
                <a:srgbClr val="0000FF"/>
              </a:solidFill>
              <a:latin typeface="Calibri" pitchFamily="34" charset="0"/>
            </a:endParaRPr>
          </a:p>
          <a:p>
            <a:pPr algn="ctr"/>
            <a:r>
              <a:rPr lang="en-US" sz="2400" b="1" i="1">
                <a:solidFill>
                  <a:srgbClr val="0000FF"/>
                </a:solidFill>
                <a:latin typeface="Calibri" pitchFamily="34" charset="0"/>
              </a:rPr>
              <a:t>on behalf of the CMS collaboration</a:t>
            </a:r>
          </a:p>
        </p:txBody>
      </p:sp>
      <p:graphicFrame>
        <p:nvGraphicFramePr>
          <p:cNvPr id="223241" name="Object 5"/>
          <p:cNvGraphicFramePr>
            <a:graphicFrameLocks noChangeAspect="1"/>
          </p:cNvGraphicFramePr>
          <p:nvPr/>
        </p:nvGraphicFramePr>
        <p:xfrm>
          <a:off x="71438" y="104775"/>
          <a:ext cx="757237" cy="752475"/>
        </p:xfrm>
        <a:graphic>
          <a:graphicData uri="http://schemas.openxmlformats.org/presentationml/2006/ole">
            <p:oleObj spid="_x0000_s223241" name="Image" r:id="rId3" imgW="5019414" imgH="4993999" progId="">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descr="ANd9GcS0YZNfExq8E8lv0QrTjFfz66z7OR9yhaqZDwBubmSkBzsUvYSGn2Av_6g">
            <a:hlinkClick r:id="rId2"/>
          </p:cNvPr>
          <p:cNvPicPr>
            <a:picLocks noChangeAspect="1" noChangeArrowheads="1"/>
          </p:cNvPicPr>
          <p:nvPr/>
        </p:nvPicPr>
        <p:blipFill>
          <a:blip r:embed="rId3">
            <a:lum bright="42000"/>
          </a:blip>
          <a:srcRect/>
          <a:stretch>
            <a:fillRect/>
          </a:stretch>
        </p:blipFill>
        <p:spPr bwMode="auto">
          <a:xfrm>
            <a:off x="3359150" y="1989138"/>
            <a:ext cx="5173663" cy="4445000"/>
          </a:xfrm>
          <a:prstGeom prst="rect">
            <a:avLst/>
          </a:prstGeom>
          <a:noFill/>
          <a:ln w="9525">
            <a:noFill/>
            <a:miter lim="800000"/>
            <a:headEnd/>
            <a:tailEnd/>
          </a:ln>
        </p:spPr>
      </p:pic>
      <p:sp>
        <p:nvSpPr>
          <p:cNvPr id="16386" name="Rectangle 2"/>
          <p:cNvSpPr>
            <a:spLocks noGrp="1"/>
          </p:cNvSpPr>
          <p:nvPr>
            <p:ph type="ctrTitle" idx="4294967295"/>
          </p:nvPr>
        </p:nvSpPr>
        <p:spPr>
          <a:xfrm>
            <a:off x="539750" y="3429000"/>
            <a:ext cx="7416800" cy="2447925"/>
          </a:xfrm>
        </p:spPr>
        <p:txBody>
          <a:bodyPr/>
          <a:lstStyle/>
          <a:p>
            <a:pPr algn="l"/>
            <a:r>
              <a:rPr lang="fr-CH" sz="2400" smtClean="0"/>
              <a:t/>
            </a:r>
            <a:br>
              <a:rPr lang="fr-CH" sz="2400" smtClean="0"/>
            </a:br>
            <a:r>
              <a:rPr lang="fr-CH" sz="2400" smtClean="0"/>
              <a:t/>
            </a:r>
            <a:br>
              <a:rPr lang="fr-CH" sz="2400" smtClean="0"/>
            </a:br>
            <a:r>
              <a:rPr lang="fr-CH" sz="2400" smtClean="0"/>
              <a:t/>
            </a:r>
            <a:br>
              <a:rPr lang="fr-CH" sz="2400" smtClean="0"/>
            </a:br>
            <a:r>
              <a:rPr lang="fr-CH" sz="2400" smtClean="0"/>
              <a:t>for the </a:t>
            </a:r>
            <a:r>
              <a:rPr lang="fr-CH" sz="2400" b="1" u="sng" smtClean="0"/>
              <a:t>first time</a:t>
            </a:r>
            <a:r>
              <a:rPr lang="fr-CH" sz="2400" smtClean="0"/>
              <a:t> the RPC performance in the LHC enviroment as well as physics data obtainned with the RPC  are presented,</a:t>
            </a:r>
            <a:br>
              <a:rPr lang="fr-CH" sz="2400" smtClean="0"/>
            </a:br>
            <a:r>
              <a:rPr lang="fr-CH" sz="2400" smtClean="0"/>
              <a:t>(in the previous conferenes, designs, test,  LHC comissioning and cosmic ray data were only available).</a:t>
            </a:r>
            <a:br>
              <a:rPr lang="fr-CH" sz="2400" smtClean="0"/>
            </a:br>
            <a:r>
              <a:rPr lang="fr-CH" sz="2400" smtClean="0"/>
              <a:t>Moreover, our commnu is facing now very </a:t>
            </a:r>
            <a:r>
              <a:rPr lang="fr-CH" sz="2400" b="1" u="sng" smtClean="0"/>
              <a:t>challenging </a:t>
            </a:r>
            <a:r>
              <a:rPr lang="fr-CH" sz="2400" smtClean="0"/>
              <a:t>upgrades at LHC  and  new challenging experments at GSI and elswheer</a:t>
            </a:r>
            <a:br>
              <a:rPr lang="fr-CH" sz="2400" smtClean="0"/>
            </a:br>
            <a:endParaRPr lang="en-US" sz="2400" smtClean="0"/>
          </a:p>
        </p:txBody>
      </p:sp>
      <p:sp>
        <p:nvSpPr>
          <p:cNvPr id="16387" name="Text Box 5"/>
          <p:cNvSpPr txBox="1">
            <a:spLocks noChangeArrowheads="1"/>
          </p:cNvSpPr>
          <p:nvPr/>
        </p:nvSpPr>
        <p:spPr bwMode="auto">
          <a:xfrm>
            <a:off x="735013" y="152400"/>
            <a:ext cx="4124325" cy="701675"/>
          </a:xfrm>
          <a:prstGeom prst="rect">
            <a:avLst/>
          </a:prstGeom>
          <a:noFill/>
          <a:ln w="9525">
            <a:noFill/>
            <a:miter lim="800000"/>
            <a:headEnd/>
            <a:tailEnd/>
          </a:ln>
        </p:spPr>
        <p:txBody>
          <a:bodyPr>
            <a:spAutoFit/>
          </a:bodyPr>
          <a:lstStyle/>
          <a:p>
            <a:endParaRPr lang="pt-PT" sz="4000">
              <a:solidFill>
                <a:schemeClr val="hlink"/>
              </a:solidFill>
            </a:endParaRPr>
          </a:p>
        </p:txBody>
      </p:sp>
      <p:sp>
        <p:nvSpPr>
          <p:cNvPr id="16388" name="Text Box 6"/>
          <p:cNvSpPr txBox="1">
            <a:spLocks noChangeArrowheads="1"/>
          </p:cNvSpPr>
          <p:nvPr/>
        </p:nvSpPr>
        <p:spPr bwMode="auto">
          <a:xfrm>
            <a:off x="55563" y="585788"/>
            <a:ext cx="8882062" cy="1187450"/>
          </a:xfrm>
          <a:prstGeom prst="rect">
            <a:avLst/>
          </a:prstGeom>
          <a:noFill/>
          <a:ln w="9525">
            <a:noFill/>
            <a:miter lim="800000"/>
            <a:headEnd/>
            <a:tailEnd/>
          </a:ln>
        </p:spPr>
        <p:txBody>
          <a:bodyPr wrap="none">
            <a:spAutoFit/>
          </a:bodyPr>
          <a:lstStyle/>
          <a:p>
            <a:pPr algn="ctr"/>
            <a:r>
              <a:rPr lang="en-US" sz="2400" b="1">
                <a:solidFill>
                  <a:srgbClr val="0000CC"/>
                </a:solidFill>
              </a:rPr>
              <a:t>This RPC conference is </a:t>
            </a:r>
            <a:r>
              <a:rPr lang="en-US" sz="2400" b="1">
                <a:solidFill>
                  <a:srgbClr val="FF0000"/>
                </a:solidFill>
              </a:rPr>
              <a:t>unique</a:t>
            </a:r>
            <a:r>
              <a:rPr lang="en-US" sz="2400" b="1">
                <a:solidFill>
                  <a:srgbClr val="0000CC"/>
                </a:solidFill>
              </a:rPr>
              <a:t> with respect to the previous </a:t>
            </a:r>
          </a:p>
          <a:p>
            <a:pPr algn="ctr"/>
            <a:r>
              <a:rPr lang="en-US" sz="2400" b="1">
                <a:solidFill>
                  <a:srgbClr val="0000CC"/>
                </a:solidFill>
              </a:rPr>
              <a:t>conferences, not only due to the very rare snow event, </a:t>
            </a:r>
          </a:p>
          <a:p>
            <a:pPr algn="ctr"/>
            <a:r>
              <a:rPr lang="en-US" sz="2400" b="1">
                <a:solidFill>
                  <a:srgbClr val="0000CC"/>
                </a:solidFill>
              </a:rPr>
              <a:t>but because: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4"/>
          <p:cNvPicPr>
            <a:picLocks noChangeAspect="1" noChangeArrowheads="1"/>
          </p:cNvPicPr>
          <p:nvPr/>
        </p:nvPicPr>
        <p:blipFill>
          <a:blip r:embed="rId2"/>
          <a:srcRect/>
          <a:stretch>
            <a:fillRect/>
          </a:stretch>
        </p:blipFill>
        <p:spPr bwMode="auto">
          <a:xfrm>
            <a:off x="974725" y="636588"/>
            <a:ext cx="7192963" cy="5589587"/>
          </a:xfrm>
          <a:prstGeom prst="rect">
            <a:avLst/>
          </a:prstGeom>
          <a:noFill/>
          <a:ln w="9525">
            <a:noFill/>
            <a:miter lim="800000"/>
            <a:headEnd/>
            <a:tailEnd/>
          </a:ln>
        </p:spPr>
      </p:pic>
      <p:sp>
        <p:nvSpPr>
          <p:cNvPr id="228354" name="Rectangle 2"/>
          <p:cNvSpPr>
            <a:spLocks noGrp="1"/>
          </p:cNvSpPr>
          <p:nvPr>
            <p:ph type="ctrTitle"/>
          </p:nvPr>
        </p:nvSpPr>
        <p:spPr>
          <a:xfrm>
            <a:off x="685800" y="981075"/>
            <a:ext cx="7772400" cy="1008063"/>
          </a:xfrm>
        </p:spPr>
        <p:txBody>
          <a:bodyPr/>
          <a:lstStyle/>
          <a:p>
            <a:r>
              <a:rPr lang="en-US" smtClean="0"/>
              <a:t>Problems, work to be done:</a:t>
            </a:r>
          </a:p>
        </p:txBody>
      </p:sp>
      <p:sp>
        <p:nvSpPr>
          <p:cNvPr id="228355" name="Rectangle 3"/>
          <p:cNvSpPr>
            <a:spLocks noGrp="1"/>
          </p:cNvSpPr>
          <p:nvPr>
            <p:ph type="subTitle" idx="1"/>
          </p:nvPr>
        </p:nvSpPr>
        <p:spPr>
          <a:xfrm>
            <a:off x="1371600" y="2565400"/>
            <a:ext cx="6400800" cy="3073400"/>
          </a:xfrm>
        </p:spPr>
        <p:txBody>
          <a:bodyPr/>
          <a:lstStyle/>
          <a:p>
            <a:pPr>
              <a:lnSpc>
                <a:spcPct val="80000"/>
              </a:lnSpc>
            </a:pPr>
            <a:r>
              <a:rPr lang="en-US" sz="2800" smtClean="0">
                <a:solidFill>
                  <a:srgbClr val="000000"/>
                </a:solidFill>
              </a:rPr>
              <a:t>Chamber production and test sites</a:t>
            </a:r>
          </a:p>
          <a:p>
            <a:pPr>
              <a:lnSpc>
                <a:spcPct val="80000"/>
              </a:lnSpc>
            </a:pPr>
            <a:r>
              <a:rPr lang="en-US" sz="2800" smtClean="0">
                <a:solidFill>
                  <a:srgbClr val="000000"/>
                </a:solidFill>
              </a:rPr>
              <a:t>QC and commissioning,</a:t>
            </a:r>
          </a:p>
          <a:p>
            <a:pPr>
              <a:lnSpc>
                <a:spcPct val="80000"/>
              </a:lnSpc>
            </a:pPr>
            <a:r>
              <a:rPr lang="en-US" sz="2800" smtClean="0">
                <a:solidFill>
                  <a:srgbClr val="000000"/>
                </a:solidFill>
              </a:rPr>
              <a:t>electronics: Front-end/Trigger/Readout</a:t>
            </a:r>
          </a:p>
          <a:p>
            <a:pPr>
              <a:lnSpc>
                <a:spcPct val="80000"/>
              </a:lnSpc>
            </a:pPr>
            <a:r>
              <a:rPr lang="en-US" sz="2800" smtClean="0">
                <a:solidFill>
                  <a:srgbClr val="000000"/>
                </a:solidFill>
              </a:rPr>
              <a:t>electronics,</a:t>
            </a:r>
          </a:p>
          <a:p>
            <a:pPr>
              <a:lnSpc>
                <a:spcPct val="80000"/>
              </a:lnSpc>
            </a:pPr>
            <a:r>
              <a:rPr lang="en-US" sz="2800" smtClean="0">
                <a:solidFill>
                  <a:srgbClr val="000000"/>
                </a:solidFill>
              </a:rPr>
              <a:t>link system,</a:t>
            </a:r>
          </a:p>
          <a:p>
            <a:pPr>
              <a:lnSpc>
                <a:spcPct val="80000"/>
              </a:lnSpc>
            </a:pPr>
            <a:r>
              <a:rPr lang="en-US" sz="2800" smtClean="0">
                <a:solidFill>
                  <a:srgbClr val="000000"/>
                </a:solidFill>
              </a:rPr>
              <a:t>temperature and Humidity sensors</a:t>
            </a:r>
          </a:p>
          <a:p>
            <a:pPr>
              <a:lnSpc>
                <a:spcPct val="80000"/>
              </a:lnSpc>
            </a:pPr>
            <a:r>
              <a:rPr lang="en-US" sz="2800" smtClean="0">
                <a:solidFill>
                  <a:srgbClr val="000000"/>
                </a:solidFill>
              </a:rPr>
              <a:t>cooling of new modules and so on…</a:t>
            </a:r>
          </a:p>
        </p:txBody>
      </p:sp>
      <p:pic>
        <p:nvPicPr>
          <p:cNvPr id="228356" name="Picture 5"/>
          <p:cNvPicPr>
            <a:picLocks noChangeAspect="1" noChangeArrowheads="1"/>
          </p:cNvPicPr>
          <p:nvPr/>
        </p:nvPicPr>
        <p:blipFill>
          <a:blip r:embed="rId3"/>
          <a:srcRect/>
          <a:stretch>
            <a:fillRect/>
          </a:stretch>
        </p:blipFill>
        <p:spPr bwMode="auto">
          <a:xfrm>
            <a:off x="107950" y="260350"/>
            <a:ext cx="1624013" cy="204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noGrp="1" noChangeArrowheads="1"/>
          </p:cNvSpPr>
          <p:nvPr>
            <p:ph type="title" idx="4294967295"/>
          </p:nvPr>
        </p:nvSpPr>
        <p:spPr>
          <a:xfrm>
            <a:off x="457200" y="95250"/>
            <a:ext cx="8229600" cy="704850"/>
          </a:xfrm>
        </p:spPr>
        <p:txBody>
          <a:bodyPr lIns="90000" tIns="45000" rIns="90000" bIns="45000" anchor="t"/>
          <a:lstStyle/>
          <a:p>
            <a:pPr defTabSz="457200"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800" smtClean="0">
                <a:solidFill>
                  <a:srgbClr val="000000"/>
                </a:solidFill>
              </a:rPr>
              <a:t>Electronics</a:t>
            </a:r>
          </a:p>
        </p:txBody>
      </p:sp>
      <p:sp>
        <p:nvSpPr>
          <p:cNvPr id="229378" name="Text Box 2"/>
          <p:cNvSpPr txBox="1">
            <a:spLocks noChangeArrowheads="1"/>
          </p:cNvSpPr>
          <p:nvPr/>
        </p:nvSpPr>
        <p:spPr bwMode="auto">
          <a:xfrm>
            <a:off x="-23813" y="1277938"/>
            <a:ext cx="9167813" cy="5535612"/>
          </a:xfrm>
          <a:prstGeom prst="rect">
            <a:avLst/>
          </a:prstGeom>
          <a:noFill/>
          <a:ln w="9525">
            <a:noFill/>
            <a:round/>
            <a:headEnd/>
            <a:tailEnd/>
          </a:ln>
        </p:spPr>
        <p:txBody>
          <a:bodyPr lIns="90000" tIns="45000" rIns="90000" bIns="45000"/>
          <a:lstStyle/>
          <a:p>
            <a:pPr defTabSz="457200">
              <a:spcAft>
                <a:spcPts val="57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0000"/>
                </a:solidFill>
                <a:ea typeface="ＭＳ Ｐゴシック"/>
                <a:cs typeface="ＭＳ Ｐゴシック"/>
              </a:rPr>
              <a:t>The 144+spares new chambers have to be equipped with FEB, Link board, power systems.</a:t>
            </a:r>
          </a:p>
          <a:p>
            <a:pPr defTabSz="457200">
              <a:spcAft>
                <a:spcPts val="57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0000"/>
                </a:solidFill>
                <a:ea typeface="ＭＳ Ｐゴシック"/>
                <a:cs typeface="ＭＳ Ｐゴシック"/>
              </a:rPr>
              <a:t>Good opportunity to improve the existing system and built new spares for all system</a:t>
            </a:r>
          </a:p>
          <a:p>
            <a:pPr defTabSz="457200" hangingPunct="0">
              <a:spcBef>
                <a:spcPts val="45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1) </a:t>
            </a:r>
            <a:r>
              <a:rPr lang="en-US" sz="1400" b="1" u="sng">
                <a:solidFill>
                  <a:srgbClr val="0000FF"/>
                </a:solidFill>
                <a:ea typeface="ＭＳ Ｐゴシック"/>
                <a:cs typeface="ＭＳ Ｐゴシック"/>
              </a:rPr>
              <a:t>FEB and distribution boards</a:t>
            </a:r>
            <a:r>
              <a:rPr lang="en-US" sz="1400" b="1">
                <a:solidFill>
                  <a:srgbClr val="0000FF"/>
                </a:solidFill>
                <a:ea typeface="ＭＳ Ｐゴシック"/>
                <a:cs typeface="ＭＳ Ｐゴシック"/>
              </a:rPr>
              <a:t> (DB) will be produced under Bari supervision. Some modifications in distribution board will be implemented.</a:t>
            </a:r>
          </a:p>
          <a:p>
            <a:pPr defTabSz="457200" hangingPunct="0">
              <a:spcBef>
                <a:spcPts val="45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2) </a:t>
            </a:r>
            <a:r>
              <a:rPr lang="en-US" sz="1400" b="1" u="sng">
                <a:solidFill>
                  <a:srgbClr val="0000FF"/>
                </a:solidFill>
                <a:ea typeface="ＭＳ Ｐゴシック"/>
                <a:cs typeface="ＭＳ Ｐゴシック"/>
              </a:rPr>
              <a:t>Power system for RE4</a:t>
            </a:r>
            <a:r>
              <a:rPr lang="en-US" sz="1400" b="1">
                <a:solidFill>
                  <a:srgbClr val="0000FF"/>
                </a:solidFill>
                <a:ea typeface="ＭＳ Ｐゴシック"/>
                <a:cs typeface="ＭＳ Ｐゴシック"/>
              </a:rPr>
              <a:t> will be ordered to the CAEN under the Napoli supervision (India, Belgium budget)</a:t>
            </a:r>
          </a:p>
          <a:p>
            <a:pPr defTabSz="457200" hangingPunct="0">
              <a:spcBef>
                <a:spcPts val="45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3) </a:t>
            </a:r>
            <a:r>
              <a:rPr lang="en-US" sz="1400" b="1" u="sng">
                <a:solidFill>
                  <a:srgbClr val="0000FF"/>
                </a:solidFill>
                <a:ea typeface="ＭＳ Ｐゴシック"/>
                <a:cs typeface="ＭＳ Ｐゴシック"/>
              </a:rPr>
              <a:t>Link system</a:t>
            </a:r>
            <a:r>
              <a:rPr lang="en-US" sz="1400" b="1">
                <a:solidFill>
                  <a:srgbClr val="0000FF"/>
                </a:solidFill>
                <a:ea typeface="ＭＳ Ｐゴシック"/>
                <a:cs typeface="ＭＳ Ｐゴシック"/>
              </a:rPr>
              <a:t>:</a:t>
            </a:r>
          </a:p>
          <a:p>
            <a:pPr defTabSz="457200" hangingPunct="0">
              <a:spcBef>
                <a:spcPts val="1013"/>
              </a:spcBef>
              <a:spcAft>
                <a:spcPts val="57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8000"/>
                </a:solidFill>
                <a:ea typeface="ＭＳ Ｐゴシック"/>
                <a:cs typeface="ＭＳ Ｐゴシック"/>
              </a:rPr>
              <a:t>The CMS electronic/trigger groups have strongly recommended to review to “old” project and to implement   all the protections and improvements needed (comes from the experience accumulated in these years).</a:t>
            </a:r>
          </a:p>
          <a:p>
            <a:pPr algn="just" defTabSz="457200" hangingPunct="0">
              <a:spcBef>
                <a:spcPts val="738"/>
              </a:spcBef>
              <a:spcAft>
                <a:spcPts val="288"/>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8000"/>
                </a:solidFill>
                <a:ea typeface="ＭＳ Ｐゴシック"/>
                <a:cs typeface="ＭＳ Ｐゴシック"/>
              </a:rPr>
              <a:t>The main goals are: build an updated and more robust system and </a:t>
            </a:r>
            <a:r>
              <a:rPr lang="en-US" sz="1400" b="1" u="sng">
                <a:solidFill>
                  <a:srgbClr val="008000"/>
                </a:solidFill>
                <a:ea typeface="ＭＳ Ｐゴシック"/>
                <a:cs typeface="ＭＳ Ｐゴシック"/>
              </a:rPr>
              <a:t>involve more groups </a:t>
            </a:r>
            <a:r>
              <a:rPr lang="en-US" sz="1400" b="1">
                <a:solidFill>
                  <a:srgbClr val="008000"/>
                </a:solidFill>
                <a:ea typeface="ＭＳ Ｐゴシック"/>
                <a:cs typeface="ＭＳ Ｐゴシック"/>
              </a:rPr>
              <a:t>in the RPC trigger project in order to compensate for the Warsaw dependence and gain experience for the design of trigger system for upgrade at high eta.</a:t>
            </a:r>
          </a:p>
          <a:p>
            <a:pPr algn="just" defTabSz="457200" hangingPunct="0">
              <a:spcBef>
                <a:spcPts val="738"/>
              </a:spcBef>
              <a:spcAft>
                <a:spcPts val="288"/>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 </a:t>
            </a:r>
          </a:p>
          <a:p>
            <a:pPr algn="just" defTabSz="457200" hangingPunct="0">
              <a:spcBef>
                <a:spcPts val="45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New design includes: LV regulators + critical component protections</a:t>
            </a:r>
            <a:r>
              <a:rPr lang="en-US" sz="1400" b="1">
                <a:solidFill>
                  <a:srgbClr val="FF0000"/>
                </a:solidFill>
                <a:ea typeface="ＭＳ Ｐゴシック"/>
                <a:cs typeface="ＭＳ Ｐゴシック"/>
              </a:rPr>
              <a:t> </a:t>
            </a:r>
          </a:p>
          <a:p>
            <a:pPr defTabSz="457200" hangingPunct="0">
              <a:spcBef>
                <a:spcPts val="45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0000"/>
                </a:solidFill>
                <a:ea typeface="ＭＳ Ｐゴシック"/>
                <a:cs typeface="ＭＳ Ｐゴシック"/>
              </a:rPr>
              <a:t>Back-compatibility:</a:t>
            </a:r>
          </a:p>
          <a:p>
            <a:pPr marL="709613" lvl="1" indent="-252413" defTabSz="457200" hangingPunct="0">
              <a:spcBef>
                <a:spcPts val="450"/>
              </a:spcBef>
              <a:buClr>
                <a:srgbClr val="000000"/>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mechanical, electrical and firmware compatibility with the present system.</a:t>
            </a:r>
          </a:p>
          <a:p>
            <a:pPr marL="709613" lvl="1" indent="-252413" defTabSz="457200" hangingPunct="0">
              <a:spcBef>
                <a:spcPts val="450"/>
              </a:spcBef>
              <a:buClr>
                <a:srgbClr val="000000"/>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has to work in both new and old (protected) link box</a:t>
            </a:r>
          </a:p>
          <a:p>
            <a:pPr marL="709613" lvl="1" indent="-252413" defTabSz="457200" hangingPunct="0">
              <a:spcBef>
                <a:spcPts val="450"/>
              </a:spcBef>
              <a:buClr>
                <a:srgbClr val="000000"/>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FF"/>
                </a:solidFill>
                <a:ea typeface="ＭＳ Ｐゴシック"/>
                <a:cs typeface="ＭＳ Ｐゴシック"/>
              </a:rPr>
              <a:t>possibility to have both protected and not protected boards in the same box</a:t>
            </a:r>
          </a:p>
        </p:txBody>
      </p:sp>
      <p:sp>
        <p:nvSpPr>
          <p:cNvPr id="229379" name="Text Box 3"/>
          <p:cNvSpPr txBox="1">
            <a:spLocks noChangeArrowheads="1"/>
          </p:cNvSpPr>
          <p:nvPr/>
        </p:nvSpPr>
        <p:spPr bwMode="auto">
          <a:xfrm>
            <a:off x="6553200" y="6356350"/>
            <a:ext cx="2133600" cy="365125"/>
          </a:xfrm>
          <a:prstGeom prst="rect">
            <a:avLst/>
          </a:prstGeom>
          <a:noFill/>
          <a:ln w="9525">
            <a:noFill/>
            <a:round/>
            <a:headEnd/>
            <a:tailEnd/>
          </a:ln>
        </p:spPr>
        <p:txBody>
          <a:bodyPr lIns="90000" tIns="45000" rIns="90000" bIns="45000"/>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C72ABAC-75F4-4112-8E78-EDA13AB29221}" type="slidenum">
              <a:rPr lang="en-US" sz="1200">
                <a:solidFill>
                  <a:srgbClr val="8B8B8B"/>
                </a:solidFill>
                <a:latin typeface="Calibri" pitchFamily="34" charset="0"/>
                <a:ea typeface="ＭＳ Ｐゴシック"/>
                <a:cs typeface="ＭＳ Ｐゴシック"/>
              </a:rPr>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31</a:t>
            </a:fld>
            <a:endParaRPr lang="en-US" sz="1200">
              <a:solidFill>
                <a:srgbClr val="8B8B8B"/>
              </a:solidFill>
              <a:latin typeface="Calibri" pitchFamily="34" charset="0"/>
              <a:ea typeface="ＭＳ Ｐゴシック"/>
              <a:cs typeface="ＭＳ Ｐゴシック"/>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p:cNvSpPr>
          <p:nvPr>
            <p:ph type="ctrTitle"/>
          </p:nvPr>
        </p:nvSpPr>
        <p:spPr/>
        <p:txBody>
          <a:bodyPr/>
          <a:lstStyle/>
          <a:p>
            <a:endParaRPr lang="pt-PT" smtClean="0"/>
          </a:p>
        </p:txBody>
      </p:sp>
      <p:sp>
        <p:nvSpPr>
          <p:cNvPr id="231426" name="Rectangle 3"/>
          <p:cNvSpPr>
            <a:spLocks noGrp="1"/>
          </p:cNvSpPr>
          <p:nvPr>
            <p:ph type="subTitle" idx="1"/>
          </p:nvPr>
        </p:nvSpPr>
        <p:spPr/>
        <p:txBody>
          <a:bodyPr/>
          <a:lstStyle/>
          <a:p>
            <a:endParaRPr lang="pt-PT" smtClean="0">
              <a:solidFill>
                <a:schemeClr val="tx1"/>
              </a:solidFill>
            </a:endParaRPr>
          </a:p>
        </p:txBody>
      </p:sp>
      <p:pic>
        <p:nvPicPr>
          <p:cNvPr id="231427" name="Picture 4"/>
          <p:cNvPicPr>
            <a:picLocks noChangeAspect="1" noChangeArrowheads="1"/>
          </p:cNvPicPr>
          <p:nvPr/>
        </p:nvPicPr>
        <p:blipFill>
          <a:blip r:embed="rId2"/>
          <a:srcRect/>
          <a:stretch>
            <a:fillRect/>
          </a:stretch>
        </p:blipFill>
        <p:spPr bwMode="auto">
          <a:xfrm>
            <a:off x="827088" y="1268413"/>
            <a:ext cx="7489825" cy="5256212"/>
          </a:xfrm>
          <a:prstGeom prst="rect">
            <a:avLst/>
          </a:prstGeom>
          <a:noFill/>
          <a:ln w="9525">
            <a:noFill/>
            <a:miter lim="800000"/>
            <a:headEnd/>
            <a:tailEnd/>
          </a:ln>
        </p:spPr>
      </p:pic>
      <p:sp>
        <p:nvSpPr>
          <p:cNvPr id="231428" name="Text Box 5"/>
          <p:cNvSpPr txBox="1">
            <a:spLocks noChangeArrowheads="1"/>
          </p:cNvSpPr>
          <p:nvPr/>
        </p:nvSpPr>
        <p:spPr bwMode="auto">
          <a:xfrm>
            <a:off x="2124075" y="207963"/>
            <a:ext cx="5165725" cy="457200"/>
          </a:xfrm>
          <a:prstGeom prst="rect">
            <a:avLst/>
          </a:prstGeom>
          <a:noFill/>
          <a:ln w="9525">
            <a:noFill/>
            <a:miter lim="800000"/>
            <a:headEnd/>
            <a:tailEnd/>
          </a:ln>
        </p:spPr>
        <p:txBody>
          <a:bodyPr wrap="none">
            <a:spAutoFit/>
          </a:bodyPr>
          <a:lstStyle/>
          <a:p>
            <a:r>
              <a:rPr lang="en-US" sz="2400" b="1">
                <a:solidFill>
                  <a:srgbClr val="A50021"/>
                </a:solidFill>
              </a:rPr>
              <a:t>CMS-RPC challenges in 2017-2018</a:t>
            </a:r>
            <a:endParaRPr lang="pt-PT" sz="2400" b="1">
              <a:solidFill>
                <a:srgbClr val="A5002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olo 1"/>
          <p:cNvSpPr>
            <a:spLocks noGrp="1"/>
          </p:cNvSpPr>
          <p:nvPr>
            <p:ph type="title" idx="4294967295"/>
          </p:nvPr>
        </p:nvSpPr>
        <p:spPr>
          <a:xfrm>
            <a:off x="457200" y="274638"/>
            <a:ext cx="8229600" cy="1858962"/>
          </a:xfrm>
        </p:spPr>
        <p:txBody>
          <a:bodyPr/>
          <a:lstStyle/>
          <a:p>
            <a:r>
              <a:rPr lang="en-US" smtClean="0">
                <a:solidFill>
                  <a:srgbClr val="0000CC"/>
                </a:solidFill>
              </a:rPr>
              <a:t>R. Santonico gudelines:</a:t>
            </a:r>
            <a:r>
              <a:rPr lang="en-US" smtClean="0"/>
              <a:t/>
            </a:r>
            <a:br>
              <a:rPr lang="en-US" smtClean="0"/>
            </a:br>
            <a:r>
              <a:rPr lang="en-US" smtClean="0"/>
              <a:t> </a:t>
            </a:r>
            <a:r>
              <a:rPr lang="en-US" sz="3200" smtClean="0"/>
              <a:t>Operation at very high rates</a:t>
            </a:r>
          </a:p>
        </p:txBody>
      </p:sp>
      <p:sp>
        <p:nvSpPr>
          <p:cNvPr id="232450" name="Segnaposto contenuto 2"/>
          <p:cNvSpPr>
            <a:spLocks noGrp="1"/>
          </p:cNvSpPr>
          <p:nvPr>
            <p:ph idx="4294967295"/>
          </p:nvPr>
        </p:nvSpPr>
        <p:spPr>
          <a:xfrm>
            <a:off x="457200" y="2071688"/>
            <a:ext cx="8229600" cy="4525962"/>
          </a:xfrm>
        </p:spPr>
        <p:txBody>
          <a:bodyPr/>
          <a:lstStyle/>
          <a:p>
            <a:pPr>
              <a:lnSpc>
                <a:spcPct val="80000"/>
              </a:lnSpc>
            </a:pPr>
            <a:r>
              <a:rPr lang="en-US" sz="1600" smtClean="0"/>
              <a:t>RPC proved to bean excellent detector for muon triggering even in the most difficult forward regions of LHC</a:t>
            </a:r>
          </a:p>
          <a:p>
            <a:pPr>
              <a:lnSpc>
                <a:spcPct val="80000"/>
              </a:lnSpc>
            </a:pPr>
            <a:r>
              <a:rPr lang="en-US" sz="1600" smtClean="0"/>
              <a:t>Recent MC results strongly support the importance of an accurate timing showing that in the end cap regions the muons  arrive in a few ns window after the bunch crossing time whereas the background is uniformly distributed or peaked elsewhere</a:t>
            </a:r>
          </a:p>
          <a:p>
            <a:pPr>
              <a:lnSpc>
                <a:spcPct val="80000"/>
              </a:lnSpc>
            </a:pPr>
            <a:r>
              <a:rPr lang="en-US" sz="1600" smtClean="0"/>
              <a:t>The most difficult problem is the very high background which produce a counting rate of the order of 10 kHz/m</a:t>
            </a:r>
            <a:r>
              <a:rPr lang="en-US" sz="1600" baseline="30000" smtClean="0"/>
              <a:t>2 </a:t>
            </a:r>
            <a:r>
              <a:rPr lang="en-US" sz="1600" smtClean="0"/>
              <a:t>over very large areas</a:t>
            </a:r>
          </a:p>
          <a:p>
            <a:pPr>
              <a:lnSpc>
                <a:spcPct val="80000"/>
              </a:lnSpc>
            </a:pPr>
            <a:r>
              <a:rPr lang="en-US" sz="1600" smtClean="0"/>
              <a:t>The RPC rate capability depends on a number of intercorrelated parameters:</a:t>
            </a:r>
          </a:p>
          <a:p>
            <a:pPr lvl="1">
              <a:lnSpc>
                <a:spcPct val="80000"/>
              </a:lnSpc>
            </a:pPr>
            <a:r>
              <a:rPr lang="en-US" sz="1600" smtClean="0"/>
              <a:t>Electrode resistivity</a:t>
            </a:r>
          </a:p>
          <a:p>
            <a:pPr lvl="1">
              <a:lnSpc>
                <a:spcPct val="80000"/>
              </a:lnSpc>
            </a:pPr>
            <a:r>
              <a:rPr lang="en-US" sz="1600" smtClean="0"/>
              <a:t>Gas gap size and multiplicity (multigap structure)</a:t>
            </a:r>
          </a:p>
          <a:p>
            <a:pPr lvl="1">
              <a:lnSpc>
                <a:spcPct val="80000"/>
              </a:lnSpc>
            </a:pPr>
            <a:r>
              <a:rPr lang="en-US" sz="1600" smtClean="0"/>
              <a:t>Front end electronics sensitivity and signal to noise ratio</a:t>
            </a:r>
          </a:p>
          <a:p>
            <a:pPr lvl="1">
              <a:lnSpc>
                <a:spcPct val="80000"/>
              </a:lnSpc>
            </a:pPr>
            <a:r>
              <a:rPr lang="en-US" sz="1600" smtClean="0"/>
              <a:t>Electrode thickness</a:t>
            </a:r>
          </a:p>
          <a:p>
            <a:pPr>
              <a:lnSpc>
                <a:spcPct val="80000"/>
              </a:lnSpc>
            </a:pPr>
            <a:r>
              <a:rPr lang="en-US" sz="1600" smtClean="0"/>
              <a:t>To combine these parameters in such a way to operate the RPCs at high rate with modest current  is of crucial importance for this purpose</a:t>
            </a:r>
          </a:p>
          <a:p>
            <a:pPr>
              <a:lnSpc>
                <a:spcPct val="80000"/>
              </a:lnSpc>
              <a:buFont typeface="Arial" charset="0"/>
              <a:buNone/>
            </a:pPr>
            <a:endParaRPr lang="en-US" sz="160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p:cNvSpPr>
          <p:nvPr>
            <p:ph type="ctrTitle" idx="4294967295"/>
          </p:nvPr>
        </p:nvSpPr>
        <p:spPr>
          <a:xfrm>
            <a:off x="685800" y="2130425"/>
            <a:ext cx="7772400" cy="1470025"/>
          </a:xfrm>
        </p:spPr>
        <p:txBody>
          <a:bodyPr/>
          <a:lstStyle/>
          <a:p>
            <a:r>
              <a:rPr lang="en-US" smtClean="0">
                <a:solidFill>
                  <a:srgbClr val="3333CC"/>
                </a:solidFill>
              </a:rPr>
              <a:t>Works on high-rate RPCs</a:t>
            </a:r>
          </a:p>
        </p:txBody>
      </p:sp>
      <p:sp>
        <p:nvSpPr>
          <p:cNvPr id="233474"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ChangeArrowheads="1"/>
          </p:cNvSpPr>
          <p:nvPr/>
        </p:nvSpPr>
        <p:spPr bwMode="auto">
          <a:xfrm>
            <a:off x="642938" y="571500"/>
            <a:ext cx="7929562" cy="1849438"/>
          </a:xfrm>
          <a:prstGeom prst="rect">
            <a:avLst/>
          </a:prstGeom>
          <a:noFill/>
          <a:ln w="9525">
            <a:noFill/>
            <a:miter lim="800000"/>
            <a:headEnd/>
            <a:tailEnd/>
          </a:ln>
        </p:spPr>
        <p:txBody>
          <a:bodyPr wrap="none" lIns="144256" tIns="72128" rIns="144256" bIns="72128" anchor="ctr"/>
          <a:lstStyle/>
          <a:p>
            <a:pPr algn="ctr" defTabSz="1443038" fontAlgn="auto" latinLnBrk="1">
              <a:lnSpc>
                <a:spcPct val="150000"/>
              </a:lnSpc>
              <a:spcBef>
                <a:spcPts val="0"/>
              </a:spcBef>
              <a:spcAft>
                <a:spcPts val="0"/>
              </a:spcAft>
              <a:defRPr/>
            </a:pPr>
            <a:r>
              <a:rPr lang="en-US" altLang="ko-KR" sz="3200" b="1" dirty="0" err="1">
                <a:solidFill>
                  <a:schemeClr val="tx2">
                    <a:lumMod val="50000"/>
                  </a:schemeClr>
                </a:solidFill>
                <a:effectLst>
                  <a:outerShdw blurRad="38100" dist="38100" dir="2700000" algn="tl">
                    <a:srgbClr val="000000">
                      <a:alpha val="43137"/>
                    </a:srgbClr>
                  </a:outerShdw>
                </a:effectLst>
                <a:latin typeface="Georgia" pitchFamily="18" charset="0"/>
              </a:rPr>
              <a:t>Phenolic</a:t>
            </a:r>
            <a:r>
              <a:rPr lang="en-US" altLang="ko-KR" sz="3200" b="1" dirty="0">
                <a:solidFill>
                  <a:schemeClr val="tx2">
                    <a:lumMod val="50000"/>
                  </a:schemeClr>
                </a:solidFill>
                <a:effectLst>
                  <a:outerShdw blurRad="38100" dist="38100" dir="2700000" algn="tl">
                    <a:srgbClr val="000000">
                      <a:alpha val="43137"/>
                    </a:srgbClr>
                  </a:outerShdw>
                </a:effectLst>
                <a:latin typeface="Georgia" pitchFamily="18" charset="0"/>
              </a:rPr>
              <a:t> </a:t>
            </a:r>
            <a:r>
              <a:rPr lang="en-US" altLang="ko-KR" sz="3200" b="1" dirty="0" err="1">
                <a:solidFill>
                  <a:schemeClr val="tx2">
                    <a:lumMod val="50000"/>
                  </a:schemeClr>
                </a:solidFill>
                <a:effectLst>
                  <a:outerShdw blurRad="38100" dist="38100" dir="2700000" algn="tl">
                    <a:srgbClr val="000000">
                      <a:alpha val="43137"/>
                    </a:srgbClr>
                  </a:outerShdw>
                </a:effectLst>
                <a:latin typeface="Georgia" pitchFamily="18" charset="0"/>
              </a:rPr>
              <a:t>Multigap</a:t>
            </a:r>
            <a:r>
              <a:rPr lang="en-US" altLang="ko-KR" sz="3200" b="1" dirty="0">
                <a:solidFill>
                  <a:schemeClr val="tx2">
                    <a:lumMod val="50000"/>
                  </a:schemeClr>
                </a:solidFill>
                <a:effectLst>
                  <a:outerShdw blurRad="38100" dist="38100" dir="2700000" algn="tl">
                    <a:srgbClr val="000000">
                      <a:alpha val="43137"/>
                    </a:srgbClr>
                  </a:outerShdw>
                </a:effectLst>
                <a:latin typeface="Georgia" pitchFamily="18" charset="0"/>
              </a:rPr>
              <a:t> RPCs</a:t>
            </a:r>
          </a:p>
          <a:p>
            <a:pPr algn="ctr" defTabSz="1443038" fontAlgn="auto" latinLnBrk="1">
              <a:lnSpc>
                <a:spcPct val="150000"/>
              </a:lnSpc>
              <a:spcBef>
                <a:spcPts val="0"/>
              </a:spcBef>
              <a:spcAft>
                <a:spcPts val="0"/>
              </a:spcAft>
              <a:defRPr/>
            </a:pPr>
            <a:r>
              <a:rPr lang="en-US" altLang="ko-KR" sz="3200" b="1" dirty="0">
                <a:solidFill>
                  <a:schemeClr val="tx2">
                    <a:lumMod val="50000"/>
                  </a:schemeClr>
                </a:solidFill>
                <a:effectLst>
                  <a:outerShdw blurRad="38100" dist="38100" dir="2700000" algn="tl">
                    <a:srgbClr val="000000">
                      <a:alpha val="43137"/>
                    </a:srgbClr>
                  </a:outerShdw>
                </a:effectLst>
                <a:latin typeface="Georgia" pitchFamily="18" charset="0"/>
              </a:rPr>
              <a:t>for High-rate Particle Triggers</a:t>
            </a:r>
          </a:p>
        </p:txBody>
      </p:sp>
      <p:sp>
        <p:nvSpPr>
          <p:cNvPr id="4100" name="직사각형 3"/>
          <p:cNvSpPr>
            <a:spLocks noChangeArrowheads="1"/>
          </p:cNvSpPr>
          <p:nvPr/>
        </p:nvSpPr>
        <p:spPr bwMode="auto">
          <a:xfrm>
            <a:off x="1042988" y="3789363"/>
            <a:ext cx="7072312" cy="1616075"/>
          </a:xfrm>
          <a:prstGeom prst="rect">
            <a:avLst/>
          </a:prstGeom>
          <a:noFill/>
          <a:ln w="9525">
            <a:noFill/>
            <a:miter lim="800000"/>
            <a:headEnd/>
            <a:tailEnd/>
          </a:ln>
        </p:spPr>
        <p:txBody>
          <a:bodyPr>
            <a:spAutoFit/>
          </a:bodyPr>
          <a:lstStyle/>
          <a:p>
            <a:pPr marL="457200" indent="-457200" algn="ctr" defTabSz="1443038" fontAlgn="auto" latinLnBrk="1">
              <a:spcBef>
                <a:spcPts val="0"/>
              </a:spcBef>
              <a:spcAft>
                <a:spcPts val="600"/>
              </a:spcAft>
              <a:defRPr/>
            </a:pPr>
            <a:r>
              <a:rPr lang="en-US" altLang="ko-KR" b="1" i="1" dirty="0">
                <a:solidFill>
                  <a:srgbClr val="009999"/>
                </a:solidFill>
                <a:effectLst>
                  <a:outerShdw blurRad="38100" dist="38100" dir="2700000" algn="tl">
                    <a:srgbClr val="000000">
                      <a:alpha val="43137"/>
                    </a:srgbClr>
                  </a:outerShdw>
                </a:effectLst>
                <a:latin typeface="Georgia" pitchFamily="18" charset="0"/>
              </a:rPr>
              <a:t>K. S. Lee </a:t>
            </a:r>
          </a:p>
          <a:p>
            <a:pPr marL="457200" indent="-457200" algn="ctr" defTabSz="1443038" fontAlgn="auto" latinLnBrk="1">
              <a:spcBef>
                <a:spcPts val="0"/>
              </a:spcBef>
              <a:spcAft>
                <a:spcPts val="600"/>
              </a:spcAft>
              <a:defRPr/>
            </a:pPr>
            <a:endParaRPr lang="en-US" altLang="ko-KR" sz="2000" b="1" i="1" dirty="0">
              <a:solidFill>
                <a:srgbClr val="0070C0"/>
              </a:solidFill>
              <a:effectLst>
                <a:outerShdw blurRad="38100" dist="38100" dir="2700000" algn="tl">
                  <a:srgbClr val="000000">
                    <a:alpha val="43137"/>
                  </a:srgbClr>
                </a:outerShdw>
              </a:effectLst>
              <a:latin typeface="Georgia" pitchFamily="18" charset="0"/>
            </a:endParaRPr>
          </a:p>
          <a:p>
            <a:pPr marL="457200" indent="-457200" algn="ctr" defTabSz="1443038" fontAlgn="auto" latinLnBrk="1">
              <a:spcBef>
                <a:spcPts val="0"/>
              </a:spcBef>
              <a:spcAft>
                <a:spcPts val="600"/>
              </a:spcAft>
              <a:defRPr/>
            </a:pPr>
            <a:r>
              <a:rPr lang="en-US" altLang="ko-KR" sz="2000" b="1" i="1" dirty="0">
                <a:solidFill>
                  <a:srgbClr val="0070C0"/>
                </a:solidFill>
                <a:effectLst>
                  <a:outerShdw blurRad="38100" dist="38100" dir="2700000" algn="tl">
                    <a:srgbClr val="000000">
                      <a:alpha val="43137"/>
                    </a:srgbClr>
                  </a:outerShdw>
                </a:effectLst>
                <a:latin typeface="Georgia" pitchFamily="18" charset="0"/>
              </a:rPr>
              <a:t>for the CMS Collaboration</a:t>
            </a:r>
          </a:p>
          <a:p>
            <a:pPr marL="457200" indent="-457200" algn="ctr" defTabSz="1443038" fontAlgn="auto" latinLnBrk="1">
              <a:spcBef>
                <a:spcPts val="0"/>
              </a:spcBef>
              <a:spcAft>
                <a:spcPts val="600"/>
              </a:spcAft>
              <a:defRPr/>
            </a:pPr>
            <a:r>
              <a:rPr lang="en-US" altLang="ko-KR" sz="2000" b="1" dirty="0">
                <a:solidFill>
                  <a:srgbClr val="0070C0"/>
                </a:solidFill>
                <a:effectLst>
                  <a:outerShdw blurRad="38100" dist="38100" dir="2700000" algn="tl">
                    <a:srgbClr val="000000">
                      <a:alpha val="43137"/>
                    </a:srgbClr>
                  </a:outerShdw>
                </a:effectLst>
                <a:latin typeface="Georgia" pitchFamily="18" charset="0"/>
              </a:rPr>
              <a:t>(Korea University &amp; Korea Detector Laboratory)</a:t>
            </a:r>
          </a:p>
        </p:txBody>
      </p:sp>
      <p:sp>
        <p:nvSpPr>
          <p:cNvPr id="234499" name="날짜 개체 틀 8"/>
          <p:cNvSpPr txBox="1">
            <a:spLocks noGrp="1"/>
          </p:cNvSpPr>
          <p:nvPr/>
        </p:nvSpPr>
        <p:spPr bwMode="auto">
          <a:xfrm>
            <a:off x="6172200" y="6191250"/>
            <a:ext cx="2476500" cy="476250"/>
          </a:xfrm>
          <a:prstGeom prst="rect">
            <a:avLst/>
          </a:prstGeom>
          <a:noFill/>
          <a:ln w="9525">
            <a:noFill/>
            <a:miter lim="800000"/>
            <a:headEnd/>
            <a:tailEnd/>
          </a:ln>
        </p:spPr>
        <p:txBody>
          <a:bodyPr anchor="ctr"/>
          <a:lstStyle/>
          <a:p>
            <a:pPr algn="r"/>
            <a:fld id="{6C12C15F-B798-4277-9993-96BAF1229C6A}" type="datetime1">
              <a:rPr lang="ko-KR" altLang="en-US" sz="1400">
                <a:solidFill>
                  <a:schemeClr val="tx2"/>
                </a:solidFill>
                <a:latin typeface="Perpetua" pitchFamily="18" charset="0"/>
                <a:cs typeface="맑은 고딕"/>
              </a:rPr>
              <a:pPr algn="r"/>
              <a:t>2012-02-10</a:t>
            </a:fld>
            <a:endParaRPr lang="en-US" altLang="ko-KR" sz="1400">
              <a:solidFill>
                <a:schemeClr val="tx2"/>
              </a:solidFill>
              <a:latin typeface="Perpetua" pitchFamily="18" charset="0"/>
              <a:cs typeface="맑은 고딕"/>
            </a:endParaRPr>
          </a:p>
        </p:txBody>
      </p:sp>
      <p:sp>
        <p:nvSpPr>
          <p:cNvPr id="234500" name="바닥글 개체 틀 9"/>
          <p:cNvSpPr txBox="1">
            <a:spLocks noGrp="1"/>
          </p:cNvSpPr>
          <p:nvPr/>
        </p:nvSpPr>
        <p:spPr bwMode="auto">
          <a:xfrm>
            <a:off x="914400" y="6172200"/>
            <a:ext cx="3962400" cy="457200"/>
          </a:xfrm>
          <a:prstGeom prst="rect">
            <a:avLst/>
          </a:prstGeom>
          <a:noFill/>
          <a:ln w="9525">
            <a:noFill/>
            <a:miter lim="800000"/>
            <a:headEnd/>
            <a:tailEnd/>
          </a:ln>
        </p:spPr>
        <p:txBody>
          <a:bodyPr anchor="ctr"/>
          <a:lstStyle/>
          <a:p>
            <a:r>
              <a:rPr lang="en-US" altLang="ko-KR" sz="1400">
                <a:solidFill>
                  <a:schemeClr val="tx2"/>
                </a:solidFill>
                <a:latin typeface="Perpetua" pitchFamily="18" charset="0"/>
                <a:cs typeface="맑은 고딕"/>
              </a:rPr>
              <a:t>RPC2012@INFN-Frascati, Italy</a:t>
            </a:r>
          </a:p>
        </p:txBody>
      </p:sp>
      <p:sp>
        <p:nvSpPr>
          <p:cNvPr id="5" name="슬라이드 번호 개체 틀 4"/>
          <p:cNvSpPr txBox="1">
            <a:spLocks noGrp="1"/>
          </p:cNvSpPr>
          <p:nvPr/>
        </p:nvSpPr>
        <p:spPr>
          <a:xfrm>
            <a:off x="146050" y="6210300"/>
            <a:ext cx="457200" cy="457200"/>
          </a:xfrm>
          <a:prstGeom prst="ellipse">
            <a:avLst/>
          </a:prstGeom>
          <a:solidFill>
            <a:schemeClr val="accent1"/>
          </a:solidFill>
        </p:spPr>
        <p:txBody>
          <a:bodyPr wrap="none" lIns="0" tIns="0" rIns="0" bIns="0" anchor="ctr" anchorCtr="1"/>
          <a:lstStyle/>
          <a:p>
            <a:pPr algn="ctr" fontAlgn="auto">
              <a:spcBef>
                <a:spcPts val="0"/>
              </a:spcBef>
              <a:spcAft>
                <a:spcPts val="0"/>
              </a:spcAft>
              <a:defRPr/>
            </a:pPr>
            <a:fld id="{A096A671-B71E-4739-B8AD-0A51FB314C04}" type="slidenum">
              <a:rPr lang="en-US" altLang="ko-KR" sz="1400">
                <a:solidFill>
                  <a:srgbClr val="FFFFFF"/>
                </a:solidFill>
                <a:latin typeface="+mj-lt"/>
                <a:ea typeface="+mj-ea"/>
                <a:cs typeface="+mj-cs"/>
              </a:rPr>
              <a:pPr algn="ctr" fontAlgn="auto">
                <a:spcBef>
                  <a:spcPts val="0"/>
                </a:spcBef>
                <a:spcAft>
                  <a:spcPts val="0"/>
                </a:spcAft>
                <a:defRPr/>
              </a:pPr>
              <a:t>35</a:t>
            </a:fld>
            <a:endParaRPr lang="en-US" altLang="ko-KR" sz="1400">
              <a:solidFill>
                <a:srgbClr val="FFFFFF"/>
              </a:solidFill>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sp>
        <p:nvSpPr>
          <p:cNvPr id="235522" name="Rectangle 3"/>
          <p:cNvSpPr>
            <a:spLocks noGrp="1"/>
          </p:cNvSpPr>
          <p:nvPr>
            <p:ph type="ctrTitle" idx="4294967295"/>
          </p:nvPr>
        </p:nvSpPr>
        <p:spPr>
          <a:xfrm>
            <a:off x="685800" y="2130425"/>
            <a:ext cx="7772400" cy="1470025"/>
          </a:xfrm>
        </p:spPr>
        <p:txBody>
          <a:bodyPr/>
          <a:lstStyle/>
          <a:p>
            <a:endParaRPr lang="pt-PT" smtClean="0"/>
          </a:p>
        </p:txBody>
      </p:sp>
      <p:pic>
        <p:nvPicPr>
          <p:cNvPr id="235523" name="Picture 4"/>
          <p:cNvPicPr>
            <a:picLocks noChangeAspect="1" noChangeArrowheads="1"/>
          </p:cNvPicPr>
          <p:nvPr/>
        </p:nvPicPr>
        <p:blipFill>
          <a:blip r:embed="rId2"/>
          <a:srcRect/>
          <a:stretch>
            <a:fillRect/>
          </a:stretch>
        </p:blipFill>
        <p:spPr bwMode="auto">
          <a:xfrm>
            <a:off x="1247775" y="1052513"/>
            <a:ext cx="6648450" cy="4151312"/>
          </a:xfrm>
          <a:prstGeom prst="rect">
            <a:avLst/>
          </a:prstGeom>
          <a:noFill/>
          <a:ln w="9525">
            <a:noFill/>
            <a:miter lim="800000"/>
            <a:headEnd/>
            <a:tailEnd/>
          </a:ln>
        </p:spPr>
      </p:pic>
      <p:sp>
        <p:nvSpPr>
          <p:cNvPr id="235524" name="Text Box 5"/>
          <p:cNvSpPr txBox="1">
            <a:spLocks noChangeArrowheads="1"/>
          </p:cNvSpPr>
          <p:nvPr/>
        </p:nvSpPr>
        <p:spPr bwMode="auto">
          <a:xfrm>
            <a:off x="663575" y="6092825"/>
            <a:ext cx="2816225" cy="611188"/>
          </a:xfrm>
          <a:prstGeom prst="rect">
            <a:avLst/>
          </a:prstGeom>
          <a:noFill/>
          <a:ln w="9525">
            <a:noFill/>
            <a:miter lim="800000"/>
            <a:headEnd/>
            <a:tailEnd/>
          </a:ln>
        </p:spPr>
        <p:txBody>
          <a:bodyPr wrap="none">
            <a:spAutoFit/>
          </a:bodyPr>
          <a:lstStyle/>
          <a:p>
            <a:r>
              <a:rPr lang="en-US" sz="1600">
                <a:hlinkClick r:id="rId3"/>
              </a:rPr>
              <a:t>Aging test of high rate MRPC</a:t>
            </a:r>
            <a:r>
              <a:rPr lang="en-US" sz="1600"/>
              <a:t/>
            </a:r>
            <a:br>
              <a:rPr lang="en-US" sz="1600"/>
            </a:br>
            <a:r>
              <a:rPr lang="en-US" sz="1600"/>
              <a:t>by Mr. Xingming FAN</a:t>
            </a:r>
            <a:r>
              <a:rPr lang="en-US"/>
              <a:t> </a:t>
            </a:r>
          </a:p>
        </p:txBody>
      </p:sp>
      <p:sp>
        <p:nvSpPr>
          <p:cNvPr id="235525" name="Text Box 6"/>
          <p:cNvSpPr txBox="1">
            <a:spLocks noChangeArrowheads="1"/>
          </p:cNvSpPr>
          <p:nvPr/>
        </p:nvSpPr>
        <p:spPr bwMode="auto">
          <a:xfrm>
            <a:off x="4427538" y="6027738"/>
            <a:ext cx="4621212" cy="581025"/>
          </a:xfrm>
          <a:prstGeom prst="rect">
            <a:avLst/>
          </a:prstGeom>
          <a:noFill/>
          <a:ln w="9525">
            <a:noFill/>
            <a:miter lim="800000"/>
            <a:headEnd/>
            <a:tailEnd/>
          </a:ln>
        </p:spPr>
        <p:txBody>
          <a:bodyPr wrap="none">
            <a:spAutoFit/>
          </a:bodyPr>
          <a:lstStyle/>
          <a:p>
            <a:r>
              <a:rPr lang="en-US" sz="1600"/>
              <a:t>With conductive glass rate up to 10kHz/cm2</a:t>
            </a:r>
          </a:p>
          <a:p>
            <a:r>
              <a:rPr lang="en-US" sz="1600"/>
              <a:t> without loss of efficiency was achieved</a:t>
            </a:r>
            <a:r>
              <a:rPr lang="pt-PT" sz="1600"/>
              <a:t>(Laktinen)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p:cNvSpPr>
          <p:nvPr>
            <p:ph type="ctrTitle" idx="4294967295"/>
          </p:nvPr>
        </p:nvSpPr>
        <p:spPr>
          <a:xfrm>
            <a:off x="685800" y="2130425"/>
            <a:ext cx="7772400" cy="1470025"/>
          </a:xfrm>
        </p:spPr>
        <p:txBody>
          <a:bodyPr/>
          <a:lstStyle/>
          <a:p>
            <a:endParaRPr lang="pt-PT" smtClean="0">
              <a:solidFill>
                <a:srgbClr val="0000CC"/>
              </a:solidFill>
            </a:endParaRPr>
          </a:p>
        </p:txBody>
      </p:sp>
      <p:sp>
        <p:nvSpPr>
          <p:cNvPr id="236546"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236547" name="Picture 4"/>
          <p:cNvPicPr>
            <a:picLocks noChangeAspect="1" noChangeArrowheads="1"/>
          </p:cNvPicPr>
          <p:nvPr/>
        </p:nvPicPr>
        <p:blipFill>
          <a:blip r:embed="rId2"/>
          <a:srcRect/>
          <a:stretch>
            <a:fillRect/>
          </a:stretch>
        </p:blipFill>
        <p:spPr bwMode="auto">
          <a:xfrm>
            <a:off x="1044575" y="1735138"/>
            <a:ext cx="7053263" cy="33861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p:cNvSpPr>
          <p:nvPr>
            <p:ph type="ctrTitle" idx="4294967295"/>
          </p:nvPr>
        </p:nvSpPr>
        <p:spPr>
          <a:xfrm>
            <a:off x="685800" y="2130425"/>
            <a:ext cx="7772400" cy="1470025"/>
          </a:xfrm>
        </p:spPr>
        <p:txBody>
          <a:bodyPr/>
          <a:lstStyle/>
          <a:p>
            <a:endParaRPr lang="pt-PT" smtClean="0"/>
          </a:p>
        </p:txBody>
      </p:sp>
      <p:sp>
        <p:nvSpPr>
          <p:cNvPr id="237570"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237571" name="Picture 4"/>
          <p:cNvPicPr>
            <a:picLocks noChangeAspect="1" noChangeArrowheads="1"/>
          </p:cNvPicPr>
          <p:nvPr/>
        </p:nvPicPr>
        <p:blipFill>
          <a:blip r:embed="rId2"/>
          <a:srcRect/>
          <a:stretch>
            <a:fillRect/>
          </a:stretch>
        </p:blipFill>
        <p:spPr bwMode="auto">
          <a:xfrm>
            <a:off x="865188" y="844550"/>
            <a:ext cx="7413625" cy="517525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p:cNvSpPr>
          <p:nvPr>
            <p:ph type="ctrTitle"/>
          </p:nvPr>
        </p:nvSpPr>
        <p:spPr>
          <a:xfrm>
            <a:off x="685800" y="260350"/>
            <a:ext cx="7772400" cy="863600"/>
          </a:xfrm>
        </p:spPr>
        <p:txBody>
          <a:bodyPr/>
          <a:lstStyle/>
          <a:p>
            <a:r>
              <a:rPr lang="pt-PT" sz="4000" smtClean="0"/>
              <a:t>GEM vs. RPC at </a:t>
            </a:r>
            <a:r>
              <a:rPr lang="en-US" sz="4000" smtClean="0"/>
              <a:t>high </a:t>
            </a:r>
            <a:r>
              <a:rPr lang="el-GR" sz="4000" smtClean="0"/>
              <a:t>η</a:t>
            </a:r>
            <a:endParaRPr lang="pt-PT" sz="4000" smtClean="0"/>
          </a:p>
        </p:txBody>
      </p:sp>
      <p:sp>
        <p:nvSpPr>
          <p:cNvPr id="238594" name="Rectangle 3"/>
          <p:cNvSpPr>
            <a:spLocks noGrp="1"/>
          </p:cNvSpPr>
          <p:nvPr>
            <p:ph type="subTitle" idx="1"/>
          </p:nvPr>
        </p:nvSpPr>
        <p:spPr>
          <a:xfrm>
            <a:off x="5043488" y="5229225"/>
            <a:ext cx="2913062" cy="1368425"/>
          </a:xfrm>
        </p:spPr>
        <p:txBody>
          <a:bodyPr/>
          <a:lstStyle/>
          <a:p>
            <a:pPr>
              <a:lnSpc>
                <a:spcPct val="80000"/>
              </a:lnSpc>
            </a:pPr>
            <a:r>
              <a:rPr lang="pt-PT" sz="1200" b="1" smtClean="0">
                <a:solidFill>
                  <a:schemeClr val="tx1"/>
                </a:solidFill>
              </a:rPr>
              <a:t>RPC</a:t>
            </a:r>
          </a:p>
          <a:p>
            <a:pPr algn="l">
              <a:lnSpc>
                <a:spcPct val="80000"/>
              </a:lnSpc>
            </a:pPr>
            <a:r>
              <a:rPr lang="pt-PT" sz="1200" smtClean="0">
                <a:solidFill>
                  <a:schemeClr val="tx1"/>
                </a:solidFill>
                <a:latin typeface="Arial" charset="0"/>
              </a:rPr>
              <a:t>Rate cababilty at least up to 10kHz/cm2</a:t>
            </a:r>
          </a:p>
          <a:p>
            <a:pPr algn="l">
              <a:lnSpc>
                <a:spcPct val="80000"/>
              </a:lnSpc>
            </a:pPr>
            <a:r>
              <a:rPr lang="pt-PT" sz="1200" smtClean="0">
                <a:solidFill>
                  <a:schemeClr val="tx1"/>
                </a:solidFill>
                <a:latin typeface="Arial" charset="0"/>
              </a:rPr>
              <a:t>No destruction by “sparks”, the same elctronics, gas.sysrem., pos.resoll at least 270</a:t>
            </a:r>
            <a:r>
              <a:rPr lang="el-GR" sz="1200" smtClean="0">
                <a:solidFill>
                  <a:schemeClr val="tx1"/>
                </a:solidFill>
                <a:latin typeface="Arial" charset="0"/>
                <a:cs typeface="Arial" charset="0"/>
              </a:rPr>
              <a:t>μ</a:t>
            </a:r>
            <a:r>
              <a:rPr lang="pt-PT" sz="1200" smtClean="0">
                <a:solidFill>
                  <a:schemeClr val="tx1"/>
                </a:solidFill>
                <a:latin typeface="Arial" charset="0"/>
                <a:cs typeface="Arial" charset="0"/>
              </a:rPr>
              <a:t>m</a:t>
            </a:r>
            <a:endParaRPr lang="el-GR" sz="1200" smtClean="0">
              <a:solidFill>
                <a:schemeClr val="tx1"/>
              </a:solidFill>
              <a:latin typeface="Arial" charset="0"/>
              <a:cs typeface="Arial" charset="0"/>
            </a:endParaRPr>
          </a:p>
          <a:p>
            <a:pPr algn="l">
              <a:lnSpc>
                <a:spcPct val="80000"/>
              </a:lnSpc>
            </a:pPr>
            <a:r>
              <a:rPr lang="pt-PT" sz="1200" smtClean="0">
                <a:solidFill>
                  <a:srgbClr val="A50021"/>
                </a:solidFill>
                <a:latin typeface="Arial" charset="0"/>
              </a:rPr>
              <a:t>Good time rsolution</a:t>
            </a:r>
          </a:p>
          <a:p>
            <a:pPr algn="l">
              <a:lnSpc>
                <a:spcPct val="80000"/>
              </a:lnSpc>
            </a:pPr>
            <a:r>
              <a:rPr lang="pt-PT" sz="1200" smtClean="0">
                <a:solidFill>
                  <a:schemeClr val="tx1"/>
                </a:solidFill>
                <a:latin typeface="Arial" charset="0"/>
              </a:rPr>
              <a:t>Probabaly, lower price</a:t>
            </a:r>
          </a:p>
          <a:p>
            <a:pPr>
              <a:lnSpc>
                <a:spcPct val="80000"/>
              </a:lnSpc>
            </a:pPr>
            <a:endParaRPr lang="pt-PT" sz="1200" smtClean="0">
              <a:solidFill>
                <a:schemeClr val="tx1"/>
              </a:solidFill>
            </a:endParaRPr>
          </a:p>
        </p:txBody>
      </p:sp>
      <p:pic>
        <p:nvPicPr>
          <p:cNvPr id="238595" name="Picture 4"/>
          <p:cNvPicPr>
            <a:picLocks noChangeAspect="1" noChangeArrowheads="1"/>
          </p:cNvPicPr>
          <p:nvPr/>
        </p:nvPicPr>
        <p:blipFill>
          <a:blip r:embed="rId2"/>
          <a:srcRect/>
          <a:stretch>
            <a:fillRect/>
          </a:stretch>
        </p:blipFill>
        <p:spPr bwMode="auto">
          <a:xfrm>
            <a:off x="1190625" y="1773238"/>
            <a:ext cx="2589213" cy="4024312"/>
          </a:xfrm>
          <a:prstGeom prst="rect">
            <a:avLst/>
          </a:prstGeom>
          <a:noFill/>
          <a:ln w="9525">
            <a:noFill/>
            <a:miter lim="800000"/>
            <a:headEnd/>
            <a:tailEnd/>
          </a:ln>
        </p:spPr>
      </p:pic>
      <p:sp>
        <p:nvSpPr>
          <p:cNvPr id="238596" name="Text Box 5"/>
          <p:cNvSpPr txBox="1">
            <a:spLocks noChangeArrowheads="1"/>
          </p:cNvSpPr>
          <p:nvPr/>
        </p:nvSpPr>
        <p:spPr bwMode="auto">
          <a:xfrm>
            <a:off x="992188" y="6021388"/>
            <a:ext cx="3005137" cy="639762"/>
          </a:xfrm>
          <a:prstGeom prst="rect">
            <a:avLst/>
          </a:prstGeom>
          <a:noFill/>
          <a:ln w="9525">
            <a:noFill/>
            <a:miter lim="800000"/>
            <a:headEnd/>
            <a:tailEnd/>
          </a:ln>
        </p:spPr>
        <p:txBody>
          <a:bodyPr wrap="none">
            <a:spAutoFit/>
          </a:bodyPr>
          <a:lstStyle/>
          <a:p>
            <a:pPr algn="ctr"/>
            <a:r>
              <a:rPr lang="pt-PT" sz="1200" b="1"/>
              <a:t>GEM:</a:t>
            </a:r>
          </a:p>
          <a:p>
            <a:pPr algn="ctr"/>
            <a:r>
              <a:rPr lang="pt-PT" sz="1200"/>
              <a:t> super-high rate capablity, high. pos resol.</a:t>
            </a:r>
          </a:p>
          <a:p>
            <a:pPr algn="ctr"/>
            <a:r>
              <a:rPr lang="pt-PT" sz="1200">
                <a:solidFill>
                  <a:srgbClr val="A50021"/>
                </a:solidFill>
              </a:rPr>
              <a:t>Time rsolution???</a:t>
            </a:r>
          </a:p>
        </p:txBody>
      </p:sp>
      <p:pic>
        <p:nvPicPr>
          <p:cNvPr id="238597" name="Picture 6"/>
          <p:cNvPicPr>
            <a:picLocks noChangeAspect="1" noChangeArrowheads="1"/>
          </p:cNvPicPr>
          <p:nvPr/>
        </p:nvPicPr>
        <p:blipFill>
          <a:blip r:embed="rId3"/>
          <a:srcRect/>
          <a:stretch>
            <a:fillRect/>
          </a:stretch>
        </p:blipFill>
        <p:spPr bwMode="auto">
          <a:xfrm>
            <a:off x="4611688" y="1557338"/>
            <a:ext cx="3200400" cy="34639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ctrTitle"/>
          </p:nvPr>
        </p:nvSpPr>
        <p:spPr>
          <a:xfrm>
            <a:off x="827088" y="620713"/>
            <a:ext cx="7631112" cy="2979737"/>
          </a:xfrm>
        </p:spPr>
        <p:txBody>
          <a:bodyPr/>
          <a:lstStyle/>
          <a:p>
            <a:r>
              <a:rPr lang="en-US" sz="3600" smtClean="0">
                <a:solidFill>
                  <a:srgbClr val="CC0000"/>
                </a:solidFill>
              </a:rPr>
              <a:t>This conference is a triumph in overcoming of previous challenges:</a:t>
            </a:r>
            <a:r>
              <a:rPr lang="en-US" sz="3600" smtClean="0"/>
              <a:t> </a:t>
            </a:r>
            <a:br>
              <a:rPr lang="en-US" sz="3600" smtClean="0"/>
            </a:br>
            <a:r>
              <a:rPr lang="en-US" sz="3600" smtClean="0"/>
              <a:t/>
            </a:r>
            <a:br>
              <a:rPr lang="en-US" sz="3600" smtClean="0"/>
            </a:br>
            <a:r>
              <a:rPr lang="en-US" sz="2400" smtClean="0"/>
              <a:t>I guess everybody remembered them: oil, oil bumps, temperature effect, humidity, aging.. At some moments it looked like the RPC will never work in real experiments ... </a:t>
            </a:r>
            <a:br>
              <a:rPr lang="en-US" sz="2400" smtClean="0"/>
            </a:br>
            <a:endParaRPr lang="en-US" sz="2400" smtClean="0"/>
          </a:p>
        </p:txBody>
      </p:sp>
      <p:sp>
        <p:nvSpPr>
          <p:cNvPr id="17410" name="Rectangle 3"/>
          <p:cNvSpPr>
            <a:spLocks noGrp="1"/>
          </p:cNvSpPr>
          <p:nvPr>
            <p:ph type="subTitle" idx="1"/>
          </p:nvPr>
        </p:nvSpPr>
        <p:spPr/>
        <p:txBody>
          <a:bodyPr/>
          <a:lstStyle/>
          <a:p>
            <a:endParaRPr lang="pt-PT" smtClean="0">
              <a:solidFill>
                <a:schemeClr val="tx1"/>
              </a:solidFill>
            </a:endParaRPr>
          </a:p>
        </p:txBody>
      </p:sp>
      <p:pic>
        <p:nvPicPr>
          <p:cNvPr id="17411" name="Picture 4"/>
          <p:cNvPicPr>
            <a:picLocks noChangeAspect="1" noChangeArrowheads="1"/>
          </p:cNvPicPr>
          <p:nvPr/>
        </p:nvPicPr>
        <p:blipFill>
          <a:blip r:embed="rId2"/>
          <a:srcRect/>
          <a:stretch>
            <a:fillRect/>
          </a:stretch>
        </p:blipFill>
        <p:spPr bwMode="auto">
          <a:xfrm>
            <a:off x="2349500" y="3789363"/>
            <a:ext cx="4443413" cy="1871662"/>
          </a:xfrm>
          <a:prstGeom prst="rect">
            <a:avLst/>
          </a:prstGeom>
          <a:noFill/>
          <a:ln w="9525">
            <a:noFill/>
            <a:miter lim="800000"/>
            <a:headEnd/>
            <a:tailEnd/>
          </a:ln>
        </p:spPr>
      </p:pic>
      <p:sp>
        <p:nvSpPr>
          <p:cNvPr id="17412" name="Text Box 5"/>
          <p:cNvSpPr txBox="1">
            <a:spLocks noChangeArrowheads="1"/>
          </p:cNvSpPr>
          <p:nvPr/>
        </p:nvSpPr>
        <p:spPr bwMode="auto">
          <a:xfrm>
            <a:off x="1646238" y="6088063"/>
            <a:ext cx="6348412" cy="396875"/>
          </a:xfrm>
          <a:prstGeom prst="rect">
            <a:avLst/>
          </a:prstGeom>
          <a:noFill/>
          <a:ln w="9525">
            <a:noFill/>
            <a:miter lim="800000"/>
            <a:headEnd/>
            <a:tailEnd/>
          </a:ln>
        </p:spPr>
        <p:txBody>
          <a:bodyPr wrap="none">
            <a:spAutoFit/>
          </a:bodyPr>
          <a:lstStyle/>
          <a:p>
            <a:r>
              <a:rPr lang="en-US" sz="2000">
                <a:solidFill>
                  <a:srgbClr val="800000"/>
                </a:solidFill>
              </a:rPr>
              <a:t>However, today we celebrate the full success of RPCs!</a:t>
            </a:r>
            <a:endParaRPr lang="pt-PT" sz="2000">
              <a:solidFill>
                <a:srgbClr val="8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2"/>
          <a:srcRect/>
          <a:stretch>
            <a:fillRect/>
          </a:stretch>
        </p:blipFill>
        <p:spPr bwMode="auto">
          <a:xfrm>
            <a:off x="1187450" y="1341438"/>
            <a:ext cx="6913563" cy="4608512"/>
          </a:xfrm>
          <a:prstGeom prst="rect">
            <a:avLst/>
          </a:prstGeom>
          <a:noFill/>
          <a:ln w="9525">
            <a:noFill/>
            <a:miter lim="800000"/>
            <a:headEnd/>
            <a:tailEnd/>
          </a:ln>
        </p:spPr>
      </p:pic>
      <p:sp>
        <p:nvSpPr>
          <p:cNvPr id="239618" name="TextBox 2"/>
          <p:cNvSpPr txBox="1">
            <a:spLocks noChangeArrowheads="1"/>
          </p:cNvSpPr>
          <p:nvPr/>
        </p:nvSpPr>
        <p:spPr bwMode="auto">
          <a:xfrm>
            <a:off x="3694113" y="404813"/>
            <a:ext cx="1538287" cy="579437"/>
          </a:xfrm>
          <a:prstGeom prst="rect">
            <a:avLst/>
          </a:prstGeom>
          <a:noFill/>
          <a:ln w="9525">
            <a:noFill/>
            <a:miter lim="800000"/>
            <a:headEnd/>
            <a:tailEnd/>
          </a:ln>
        </p:spPr>
        <p:txBody>
          <a:bodyPr wrap="none">
            <a:spAutoFit/>
          </a:bodyPr>
          <a:lstStyle/>
          <a:p>
            <a:r>
              <a:rPr lang="en-US" sz="3200" b="1">
                <a:solidFill>
                  <a:srgbClr val="0066FF"/>
                </a:solidFill>
              </a:rPr>
              <a:t>ATLAS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p:cNvSpPr>
          <p:nvPr>
            <p:ph type="ctrTitle"/>
          </p:nvPr>
        </p:nvSpPr>
        <p:spPr>
          <a:xfrm>
            <a:off x="685800" y="-100013"/>
            <a:ext cx="7772400" cy="1470026"/>
          </a:xfrm>
        </p:spPr>
        <p:txBody>
          <a:bodyPr/>
          <a:lstStyle/>
          <a:p>
            <a:r>
              <a:rPr lang="en-US" sz="3600" smtClean="0"/>
              <a:t>ALICE-RPC challenge in 2017</a:t>
            </a:r>
          </a:p>
        </p:txBody>
      </p:sp>
      <p:sp>
        <p:nvSpPr>
          <p:cNvPr id="240642" name="Rectangle 3"/>
          <p:cNvSpPr>
            <a:spLocks noGrp="1"/>
          </p:cNvSpPr>
          <p:nvPr>
            <p:ph type="subTitle" idx="1"/>
          </p:nvPr>
        </p:nvSpPr>
        <p:spPr>
          <a:xfrm>
            <a:off x="4756150" y="4652963"/>
            <a:ext cx="3271838" cy="409575"/>
          </a:xfrm>
        </p:spPr>
        <p:txBody>
          <a:bodyPr/>
          <a:lstStyle/>
          <a:p>
            <a:pPr>
              <a:lnSpc>
                <a:spcPct val="80000"/>
              </a:lnSpc>
            </a:pPr>
            <a:r>
              <a:rPr lang="en-US" sz="2400" smtClean="0">
                <a:solidFill>
                  <a:srgbClr val="A50021"/>
                </a:solidFill>
              </a:rPr>
              <a:t>Small wheel</a:t>
            </a:r>
          </a:p>
        </p:txBody>
      </p:sp>
      <p:pic>
        <p:nvPicPr>
          <p:cNvPr id="240643" name="Picture 5"/>
          <p:cNvPicPr>
            <a:picLocks noChangeAspect="1" noChangeArrowheads="1"/>
          </p:cNvPicPr>
          <p:nvPr/>
        </p:nvPicPr>
        <p:blipFill>
          <a:blip r:embed="rId2"/>
          <a:srcRect/>
          <a:stretch>
            <a:fillRect/>
          </a:stretch>
        </p:blipFill>
        <p:spPr bwMode="auto">
          <a:xfrm>
            <a:off x="593725" y="1490663"/>
            <a:ext cx="3257550" cy="3522662"/>
          </a:xfrm>
          <a:prstGeom prst="rect">
            <a:avLst/>
          </a:prstGeom>
          <a:noFill/>
          <a:ln w="9525">
            <a:noFill/>
            <a:miter lim="800000"/>
            <a:headEnd/>
            <a:tailEnd/>
          </a:ln>
        </p:spPr>
      </p:pic>
      <p:pic>
        <p:nvPicPr>
          <p:cNvPr id="240644" name="Picture 6"/>
          <p:cNvPicPr>
            <a:picLocks noChangeAspect="1" noChangeArrowheads="1"/>
          </p:cNvPicPr>
          <p:nvPr/>
        </p:nvPicPr>
        <p:blipFill>
          <a:blip r:embed="rId3"/>
          <a:srcRect/>
          <a:stretch>
            <a:fillRect/>
          </a:stretch>
        </p:blipFill>
        <p:spPr bwMode="auto">
          <a:xfrm>
            <a:off x="4643438" y="1557338"/>
            <a:ext cx="3744912" cy="2973387"/>
          </a:xfrm>
          <a:prstGeom prst="rect">
            <a:avLst/>
          </a:prstGeom>
          <a:noFill/>
          <a:ln w="9525">
            <a:noFill/>
            <a:miter lim="800000"/>
            <a:headEnd/>
            <a:tailEnd/>
          </a:ln>
        </p:spPr>
      </p:pic>
      <p:sp>
        <p:nvSpPr>
          <p:cNvPr id="240645" name="Text Box 7"/>
          <p:cNvSpPr txBox="1">
            <a:spLocks noChangeArrowheads="1"/>
          </p:cNvSpPr>
          <p:nvPr/>
        </p:nvSpPr>
        <p:spPr bwMode="auto">
          <a:xfrm>
            <a:off x="2236788" y="5445125"/>
            <a:ext cx="5719762" cy="1128713"/>
          </a:xfrm>
          <a:prstGeom prst="rect">
            <a:avLst/>
          </a:prstGeom>
          <a:noFill/>
          <a:ln w="9525">
            <a:noFill/>
            <a:miter lim="800000"/>
            <a:headEnd/>
            <a:tailEnd/>
          </a:ln>
        </p:spPr>
        <p:txBody>
          <a:bodyPr wrap="none">
            <a:spAutoFit/>
          </a:bodyPr>
          <a:lstStyle/>
          <a:p>
            <a:r>
              <a:rPr lang="en-US" altLang="ja-JP" sz="1000" b="1">
                <a:cs typeface="ＭＳ Ｐゴシック"/>
                <a:hlinkClick r:id="rId4"/>
              </a:rPr>
              <a:t>The RPC based proposal for the ATLAS forward muon trigger upgrade in view of super-LHC</a:t>
            </a:r>
            <a:r>
              <a:rPr lang="en-US" altLang="ja-JP" sz="1000">
                <a:cs typeface="ＭＳ Ｐゴシック"/>
              </a:rPr>
              <a:t/>
            </a:r>
            <a:br>
              <a:rPr lang="en-US" altLang="ja-JP" sz="1000">
                <a:cs typeface="ＭＳ Ｐゴシック"/>
              </a:rPr>
            </a:br>
            <a:r>
              <a:rPr lang="en-US" altLang="ja-JP" sz="1000">
                <a:cs typeface="ＭＳ Ｐゴシック"/>
              </a:rPr>
              <a:t>by Prof. Junjie ZHU</a:t>
            </a:r>
          </a:p>
          <a:p>
            <a:r>
              <a:rPr lang="en-US" altLang="ja-JP" sz="1000">
                <a:cs typeface="ＭＳ Ｐゴシック"/>
              </a:rPr>
              <a:t> </a:t>
            </a:r>
            <a:r>
              <a:rPr lang="en-US" altLang="ja-JP" sz="1000" b="1">
                <a:cs typeface="ＭＳ Ｐゴシック"/>
                <a:hlinkClick r:id="rId5"/>
              </a:rPr>
              <a:t>Thin-gap RPC Test Results</a:t>
            </a:r>
            <a:r>
              <a:rPr lang="en-US" altLang="ja-JP" sz="1000">
                <a:cs typeface="ＭＳ Ｐゴシック"/>
              </a:rPr>
              <a:t/>
            </a:r>
            <a:br>
              <a:rPr lang="en-US" altLang="ja-JP" sz="1000">
                <a:cs typeface="ＭＳ Ｐゴシック"/>
              </a:rPr>
            </a:br>
            <a:r>
              <a:rPr lang="en-US" altLang="ja-JP" sz="1000">
                <a:cs typeface="ＭＳ Ｐゴシック"/>
              </a:rPr>
              <a:t>by Prof. Liang HAN  </a:t>
            </a:r>
          </a:p>
          <a:p>
            <a:r>
              <a:rPr lang="en-US" altLang="ja-JP" sz="1000" b="1">
                <a:cs typeface="ＭＳ Ｐゴシック"/>
                <a:hlinkClick r:id="rId6"/>
              </a:rPr>
              <a:t>Test for upgrading the RPCs at very high counting rate</a:t>
            </a:r>
            <a:r>
              <a:rPr lang="en-US" altLang="ja-JP" sz="1000">
                <a:cs typeface="ＭＳ Ｐゴシック"/>
              </a:rPr>
              <a:t/>
            </a:r>
            <a:br>
              <a:rPr lang="en-US" altLang="ja-JP" sz="1000">
                <a:cs typeface="ＭＳ Ｐゴシック"/>
              </a:rPr>
            </a:br>
            <a:r>
              <a:rPr lang="en-US" altLang="ja-JP" sz="1000">
                <a:cs typeface="ＭＳ Ｐゴシック"/>
              </a:rPr>
              <a:t>by Lorenzo PAOLOZZI</a:t>
            </a:r>
            <a:r>
              <a:rPr lang="en-US" altLang="ja-JP">
                <a:cs typeface="ＭＳ Ｐゴシック"/>
              </a:rPr>
              <a:t> </a:t>
            </a:r>
            <a:endParaRPr lang="pt-P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p:cNvSpPr>
          <p:nvPr>
            <p:ph type="ctrTitle"/>
          </p:nvPr>
        </p:nvSpPr>
        <p:spPr/>
        <p:txBody>
          <a:bodyPr/>
          <a:lstStyle/>
          <a:p>
            <a:endParaRPr lang="pt-PT" smtClean="0"/>
          </a:p>
        </p:txBody>
      </p:sp>
      <p:sp>
        <p:nvSpPr>
          <p:cNvPr id="241666" name="Rectangle 3"/>
          <p:cNvSpPr>
            <a:spLocks noGrp="1"/>
          </p:cNvSpPr>
          <p:nvPr>
            <p:ph type="subTitle" idx="1"/>
          </p:nvPr>
        </p:nvSpPr>
        <p:spPr/>
        <p:txBody>
          <a:bodyPr/>
          <a:lstStyle/>
          <a:p>
            <a:endParaRPr lang="pt-PT" smtClean="0">
              <a:solidFill>
                <a:schemeClr val="tx1"/>
              </a:solidFill>
            </a:endParaRPr>
          </a:p>
        </p:txBody>
      </p:sp>
      <p:pic>
        <p:nvPicPr>
          <p:cNvPr id="241667" name="Picture 4"/>
          <p:cNvPicPr>
            <a:picLocks noChangeAspect="1" noChangeArrowheads="1"/>
          </p:cNvPicPr>
          <p:nvPr/>
        </p:nvPicPr>
        <p:blipFill>
          <a:blip r:embed="rId2"/>
          <a:srcRect/>
          <a:stretch>
            <a:fillRect/>
          </a:stretch>
        </p:blipFill>
        <p:spPr bwMode="auto">
          <a:xfrm>
            <a:off x="962025" y="661988"/>
            <a:ext cx="7219950" cy="55340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p:cNvSpPr>
          <p:nvPr>
            <p:ph type="ctrTitle"/>
          </p:nvPr>
        </p:nvSpPr>
        <p:spPr/>
        <p:txBody>
          <a:bodyPr/>
          <a:lstStyle/>
          <a:p>
            <a:endParaRPr lang="pt-PT" smtClean="0"/>
          </a:p>
        </p:txBody>
      </p:sp>
      <p:sp>
        <p:nvSpPr>
          <p:cNvPr id="242690" name="Rectangle 3"/>
          <p:cNvSpPr>
            <a:spLocks noGrp="1"/>
          </p:cNvSpPr>
          <p:nvPr>
            <p:ph type="subTitle" idx="1"/>
          </p:nvPr>
        </p:nvSpPr>
        <p:spPr/>
        <p:txBody>
          <a:bodyPr/>
          <a:lstStyle/>
          <a:p>
            <a:endParaRPr lang="pt-PT" smtClean="0">
              <a:solidFill>
                <a:schemeClr val="tx1"/>
              </a:solidFill>
            </a:endParaRPr>
          </a:p>
        </p:txBody>
      </p:sp>
      <p:pic>
        <p:nvPicPr>
          <p:cNvPr id="242691" name="Picture 4"/>
          <p:cNvPicPr>
            <a:picLocks noChangeAspect="1" noChangeArrowheads="1"/>
          </p:cNvPicPr>
          <p:nvPr/>
        </p:nvPicPr>
        <p:blipFill>
          <a:blip r:embed="rId2"/>
          <a:srcRect/>
          <a:stretch>
            <a:fillRect/>
          </a:stretch>
        </p:blipFill>
        <p:spPr bwMode="auto">
          <a:xfrm>
            <a:off x="1517650" y="1222375"/>
            <a:ext cx="6108700" cy="442118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p:cNvSpPr>
          <p:nvPr>
            <p:ph type="ctrTitle"/>
          </p:nvPr>
        </p:nvSpPr>
        <p:spPr>
          <a:xfrm>
            <a:off x="685800" y="115888"/>
            <a:ext cx="7772400" cy="1470025"/>
          </a:xfrm>
        </p:spPr>
        <p:txBody>
          <a:bodyPr/>
          <a:lstStyle/>
          <a:p>
            <a:r>
              <a:rPr lang="pt-PT" sz="2800" smtClean="0">
                <a:solidFill>
                  <a:srgbClr val="993300"/>
                </a:solidFill>
              </a:rPr>
              <a:t>These upgrade effords include the  development of  new </a:t>
            </a:r>
            <a:r>
              <a:rPr lang="pt-PT" sz="2800" u="sng" smtClean="0">
                <a:solidFill>
                  <a:srgbClr val="993300"/>
                </a:solidFill>
              </a:rPr>
              <a:t>very sensitive and fast</a:t>
            </a:r>
            <a:r>
              <a:rPr lang="pt-PT" sz="2800" smtClean="0">
                <a:solidFill>
                  <a:srgbClr val="993300"/>
                </a:solidFill>
              </a:rPr>
              <a:t> electronics</a:t>
            </a:r>
          </a:p>
        </p:txBody>
      </p:sp>
      <p:sp>
        <p:nvSpPr>
          <p:cNvPr id="243714" name="Rectangle 3"/>
          <p:cNvSpPr>
            <a:spLocks noGrp="1"/>
          </p:cNvSpPr>
          <p:nvPr>
            <p:ph type="subTitle" idx="1"/>
          </p:nvPr>
        </p:nvSpPr>
        <p:spPr/>
        <p:txBody>
          <a:bodyPr/>
          <a:lstStyle/>
          <a:p>
            <a:endParaRPr lang="pt-PT" smtClean="0">
              <a:solidFill>
                <a:schemeClr val="tx1"/>
              </a:solidFill>
            </a:endParaRPr>
          </a:p>
        </p:txBody>
      </p:sp>
      <p:pic>
        <p:nvPicPr>
          <p:cNvPr id="243715" name="Picture 4"/>
          <p:cNvPicPr>
            <a:picLocks noChangeAspect="1" noChangeArrowheads="1"/>
          </p:cNvPicPr>
          <p:nvPr/>
        </p:nvPicPr>
        <p:blipFill>
          <a:blip r:embed="rId2"/>
          <a:srcRect/>
          <a:stretch>
            <a:fillRect/>
          </a:stretch>
        </p:blipFill>
        <p:spPr bwMode="auto">
          <a:xfrm>
            <a:off x="1290638" y="1341438"/>
            <a:ext cx="6561137" cy="4824412"/>
          </a:xfrm>
          <a:prstGeom prst="rect">
            <a:avLst/>
          </a:prstGeom>
          <a:noFill/>
          <a:ln w="9525">
            <a:noFill/>
            <a:miter lim="800000"/>
            <a:headEnd/>
            <a:tailEnd/>
          </a:ln>
        </p:spPr>
      </p:pic>
      <p:sp>
        <p:nvSpPr>
          <p:cNvPr id="243716" name="Text Box 5"/>
          <p:cNvSpPr txBox="1">
            <a:spLocks noChangeArrowheads="1"/>
          </p:cNvSpPr>
          <p:nvPr/>
        </p:nvSpPr>
        <p:spPr bwMode="auto">
          <a:xfrm>
            <a:off x="1293813" y="6092825"/>
            <a:ext cx="6591300" cy="549275"/>
          </a:xfrm>
          <a:prstGeom prst="rect">
            <a:avLst/>
          </a:prstGeom>
          <a:noFill/>
          <a:ln w="9525">
            <a:noFill/>
            <a:miter lim="800000"/>
            <a:headEnd/>
            <a:tailEnd/>
          </a:ln>
        </p:spPr>
        <p:txBody>
          <a:bodyPr wrap="none">
            <a:spAutoFit/>
          </a:bodyPr>
          <a:lstStyle/>
          <a:p>
            <a:r>
              <a:rPr lang="en-US" altLang="ja-JP" sz="1200" b="1">
                <a:cs typeface="ＭＳ Ｐゴシック"/>
                <a:hlinkClick r:id="rId3"/>
              </a:rPr>
              <a:t>A fast electronics for RPC based precision tracking muon trigger at high luminosity LHC</a:t>
            </a:r>
            <a:r>
              <a:rPr lang="en-US" altLang="ja-JP" sz="1200">
                <a:cs typeface="ＭＳ Ｐゴシック"/>
              </a:rPr>
              <a:t/>
            </a:r>
            <a:br>
              <a:rPr lang="en-US" altLang="ja-JP" sz="1200">
                <a:cs typeface="ＭＳ Ｐゴシック"/>
              </a:rPr>
            </a:br>
            <a:r>
              <a:rPr lang="en-US" altLang="ja-JP" sz="1200">
                <a:cs typeface="ＭＳ Ｐゴシック"/>
              </a:rPr>
              <a:t>by Roberto CARDARELLI</a:t>
            </a:r>
            <a:r>
              <a:rPr lang="en-US" altLang="ja-JP">
                <a:cs typeface="ＭＳ Ｐゴシック"/>
              </a:rPr>
              <a:t> </a:t>
            </a:r>
            <a:endParaRPr lang="pt-PT"/>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p:cNvSpPr>
          <p:nvPr>
            <p:ph type="ctrTitle"/>
          </p:nvPr>
        </p:nvSpPr>
        <p:spPr/>
        <p:txBody>
          <a:bodyPr/>
          <a:lstStyle/>
          <a:p>
            <a:endParaRPr lang="pt-PT" smtClean="0"/>
          </a:p>
        </p:txBody>
      </p:sp>
      <p:pic>
        <p:nvPicPr>
          <p:cNvPr id="244738" name="Picture 3"/>
          <p:cNvPicPr>
            <a:picLocks noChangeAspect="1" noChangeArrowheads="1"/>
          </p:cNvPicPr>
          <p:nvPr/>
        </p:nvPicPr>
        <p:blipFill>
          <a:blip r:embed="rId2"/>
          <a:srcRect/>
          <a:stretch>
            <a:fillRect/>
          </a:stretch>
        </p:blipFill>
        <p:spPr bwMode="auto">
          <a:xfrm>
            <a:off x="250825" y="288925"/>
            <a:ext cx="4249738" cy="3090863"/>
          </a:xfrm>
          <a:prstGeom prst="rect">
            <a:avLst/>
          </a:prstGeom>
          <a:noFill/>
          <a:ln w="9525">
            <a:noFill/>
            <a:miter lim="800000"/>
            <a:headEnd/>
            <a:tailEnd/>
          </a:ln>
        </p:spPr>
      </p:pic>
      <p:pic>
        <p:nvPicPr>
          <p:cNvPr id="244739" name="Picture 4"/>
          <p:cNvPicPr>
            <a:picLocks noChangeAspect="1" noChangeArrowheads="1"/>
          </p:cNvPicPr>
          <p:nvPr/>
        </p:nvPicPr>
        <p:blipFill>
          <a:blip r:embed="rId3"/>
          <a:srcRect/>
          <a:stretch>
            <a:fillRect/>
          </a:stretch>
        </p:blipFill>
        <p:spPr bwMode="auto">
          <a:xfrm>
            <a:off x="5219700" y="658813"/>
            <a:ext cx="3673475" cy="2606675"/>
          </a:xfrm>
          <a:prstGeom prst="rect">
            <a:avLst/>
          </a:prstGeom>
          <a:noFill/>
          <a:ln w="9525">
            <a:noFill/>
            <a:miter lim="800000"/>
            <a:headEnd/>
            <a:tailEnd/>
          </a:ln>
        </p:spPr>
      </p:pic>
      <p:pic>
        <p:nvPicPr>
          <p:cNvPr id="244740" name="Picture 5"/>
          <p:cNvPicPr>
            <a:picLocks noChangeAspect="1" noChangeArrowheads="1"/>
          </p:cNvPicPr>
          <p:nvPr/>
        </p:nvPicPr>
        <p:blipFill>
          <a:blip r:embed="rId4"/>
          <a:srcRect/>
          <a:stretch>
            <a:fillRect/>
          </a:stretch>
        </p:blipFill>
        <p:spPr bwMode="auto">
          <a:xfrm>
            <a:off x="323850" y="3873500"/>
            <a:ext cx="4032250" cy="2581275"/>
          </a:xfrm>
          <a:prstGeom prst="rect">
            <a:avLst/>
          </a:prstGeom>
          <a:noFill/>
          <a:ln w="9525">
            <a:noFill/>
            <a:miter lim="800000"/>
            <a:headEnd/>
            <a:tailEnd/>
          </a:ln>
        </p:spPr>
      </p:pic>
      <p:pic>
        <p:nvPicPr>
          <p:cNvPr id="244741" name="Picture 6"/>
          <p:cNvPicPr>
            <a:picLocks noChangeAspect="1" noChangeArrowheads="1"/>
          </p:cNvPicPr>
          <p:nvPr/>
        </p:nvPicPr>
        <p:blipFill>
          <a:blip r:embed="rId5"/>
          <a:srcRect/>
          <a:stretch>
            <a:fillRect/>
          </a:stretch>
        </p:blipFill>
        <p:spPr bwMode="auto">
          <a:xfrm>
            <a:off x="4787900" y="3848100"/>
            <a:ext cx="3816350" cy="260508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2"/>
          <a:srcRect/>
          <a:stretch>
            <a:fillRect/>
          </a:stretch>
        </p:blipFill>
        <p:spPr bwMode="auto">
          <a:xfrm>
            <a:off x="971550" y="1341438"/>
            <a:ext cx="7015163" cy="4176712"/>
          </a:xfrm>
          <a:prstGeom prst="rect">
            <a:avLst/>
          </a:prstGeom>
          <a:noFill/>
          <a:ln w="9525">
            <a:noFill/>
            <a:miter lim="800000"/>
            <a:headEnd/>
            <a:tailEnd/>
          </a:ln>
        </p:spPr>
      </p:pic>
      <p:sp>
        <p:nvSpPr>
          <p:cNvPr id="245762" name="TextBox 2"/>
          <p:cNvSpPr txBox="1">
            <a:spLocks noChangeArrowheads="1"/>
          </p:cNvSpPr>
          <p:nvPr/>
        </p:nvSpPr>
        <p:spPr bwMode="auto">
          <a:xfrm>
            <a:off x="3563938" y="476250"/>
            <a:ext cx="1250950" cy="519113"/>
          </a:xfrm>
          <a:prstGeom prst="rect">
            <a:avLst/>
          </a:prstGeom>
          <a:noFill/>
          <a:ln w="9525">
            <a:noFill/>
            <a:miter lim="800000"/>
            <a:headEnd/>
            <a:tailEnd/>
          </a:ln>
        </p:spPr>
        <p:txBody>
          <a:bodyPr wrap="none">
            <a:spAutoFit/>
          </a:bodyPr>
          <a:lstStyle/>
          <a:p>
            <a:r>
              <a:rPr lang="en-US" sz="2800" b="1">
                <a:solidFill>
                  <a:srgbClr val="0066FF"/>
                </a:solidFill>
              </a:rPr>
              <a:t>ALICE</a:t>
            </a:r>
          </a:p>
        </p:txBody>
      </p:sp>
      <p:sp>
        <p:nvSpPr>
          <p:cNvPr id="245763" name="Text Box 4"/>
          <p:cNvSpPr txBox="1">
            <a:spLocks noChangeArrowheads="1"/>
          </p:cNvSpPr>
          <p:nvPr/>
        </p:nvSpPr>
        <p:spPr bwMode="auto">
          <a:xfrm>
            <a:off x="592138" y="5969000"/>
            <a:ext cx="7753350" cy="366713"/>
          </a:xfrm>
          <a:prstGeom prst="rect">
            <a:avLst/>
          </a:prstGeom>
          <a:noFill/>
          <a:ln w="9525">
            <a:noFill/>
            <a:miter lim="800000"/>
            <a:headEnd/>
            <a:tailEnd/>
          </a:ln>
        </p:spPr>
        <p:txBody>
          <a:bodyPr wrap="none">
            <a:spAutoFit/>
          </a:bodyPr>
          <a:lstStyle/>
          <a:p>
            <a:r>
              <a:rPr lang="en-US"/>
              <a:t>Contains single gap RPCs (muon forward spectrometer) and multigap TOF</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p:cNvSpPr>
          <p:nvPr>
            <p:ph type="ctrTitle" idx="4294967295"/>
          </p:nvPr>
        </p:nvSpPr>
        <p:spPr>
          <a:xfrm>
            <a:off x="6588125" y="2492375"/>
            <a:ext cx="2305050" cy="360363"/>
          </a:xfrm>
        </p:spPr>
        <p:txBody>
          <a:bodyPr/>
          <a:lstStyle/>
          <a:p>
            <a:r>
              <a:rPr lang="en-US" sz="1000" smtClean="0">
                <a:hlinkClick r:id="rId2"/>
              </a:rPr>
              <a:t>ATLAS RPC time-of-flight performance</a:t>
            </a:r>
            <a:r>
              <a:rPr lang="en-US" sz="1000" smtClean="0"/>
              <a:t/>
            </a:r>
            <a:br>
              <a:rPr lang="en-US" sz="1000" smtClean="0"/>
            </a:br>
            <a:r>
              <a:rPr lang="en-US" sz="1000" smtClean="0"/>
              <a:t>by Gabriele CHIODINI</a:t>
            </a:r>
          </a:p>
        </p:txBody>
      </p:sp>
      <p:sp>
        <p:nvSpPr>
          <p:cNvPr id="246786" name="Rectangle 3"/>
          <p:cNvSpPr>
            <a:spLocks noGrp="1"/>
          </p:cNvSpPr>
          <p:nvPr>
            <p:ph type="subTitle" idx="4294967295"/>
          </p:nvPr>
        </p:nvSpPr>
        <p:spPr>
          <a:xfrm>
            <a:off x="1371600" y="4989513"/>
            <a:ext cx="6400800" cy="1752600"/>
          </a:xfrm>
        </p:spPr>
        <p:txBody>
          <a:bodyPr/>
          <a:lstStyle/>
          <a:p>
            <a:pPr marL="0" indent="0" algn="ctr">
              <a:buFont typeface="Arial" charset="0"/>
              <a:buNone/>
            </a:pPr>
            <a:r>
              <a:rPr lang="en-US" altLang="ja-JP" sz="1200" b="1" smtClean="0">
                <a:cs typeface="ＭＳ Ｐゴシック"/>
                <a:hlinkClick r:id="rId3"/>
              </a:rPr>
              <a:t>Performance of the ALICE RPC-based muon trigger system in the first two years of data taking at the LHC</a:t>
            </a:r>
            <a:r>
              <a:rPr lang="en-US" altLang="ja-JP" sz="1200" smtClean="0">
                <a:cs typeface="ＭＳ Ｐゴシック"/>
              </a:rPr>
              <a:t/>
            </a:r>
            <a:br>
              <a:rPr lang="en-US" altLang="ja-JP" sz="1200" smtClean="0">
                <a:cs typeface="ＭＳ Ｐゴシック"/>
              </a:rPr>
            </a:br>
            <a:r>
              <a:rPr lang="en-US" altLang="ja-JP" sz="1200" smtClean="0">
                <a:cs typeface="ＭＳ Ｐゴシック"/>
              </a:rPr>
              <a:t>by Dr. Martino GAGLIARDI  Mr. Francesco</a:t>
            </a:r>
            <a:r>
              <a:rPr lang="en-US" altLang="ja-JP" smtClean="0">
                <a:cs typeface="ＭＳ Ｐゴシック"/>
              </a:rPr>
              <a:t> </a:t>
            </a:r>
            <a:r>
              <a:rPr lang="en-US" altLang="ja-JP" sz="1200" smtClean="0">
                <a:cs typeface="ＭＳ Ｐゴシック"/>
              </a:rPr>
              <a:t>BOSSU</a:t>
            </a:r>
          </a:p>
          <a:p>
            <a:pPr marL="0" indent="0" algn="ctr">
              <a:buFont typeface="Arial" charset="0"/>
              <a:buNone/>
            </a:pPr>
            <a:r>
              <a:rPr lang="en-US" altLang="ja-JP" sz="1400" smtClean="0">
                <a:solidFill>
                  <a:srgbClr val="A50021"/>
                </a:solidFill>
                <a:cs typeface="ＭＳ Ｐゴシック"/>
              </a:rPr>
              <a:t>Considerations for UPGRADE: switch to avalanche mode , correspondingly change the electronics</a:t>
            </a:r>
          </a:p>
          <a:p>
            <a:pPr marL="0" indent="0" algn="ctr">
              <a:buFont typeface="Arial" charset="0"/>
              <a:buNone/>
            </a:pPr>
            <a:endParaRPr lang="pt-PT" sz="1400" smtClean="0">
              <a:solidFill>
                <a:srgbClr val="A50021"/>
              </a:solidFill>
            </a:endParaRPr>
          </a:p>
        </p:txBody>
      </p:sp>
      <p:pic>
        <p:nvPicPr>
          <p:cNvPr id="246787" name="Picture 4"/>
          <p:cNvPicPr>
            <a:picLocks noChangeAspect="1" noChangeArrowheads="1"/>
          </p:cNvPicPr>
          <p:nvPr/>
        </p:nvPicPr>
        <p:blipFill>
          <a:blip r:embed="rId4"/>
          <a:srcRect/>
          <a:stretch>
            <a:fillRect/>
          </a:stretch>
        </p:blipFill>
        <p:spPr bwMode="auto">
          <a:xfrm>
            <a:off x="0" y="44450"/>
            <a:ext cx="7234238" cy="4735513"/>
          </a:xfrm>
          <a:prstGeom prst="rect">
            <a:avLst/>
          </a:prstGeom>
          <a:noFill/>
          <a:ln w="9525">
            <a:noFill/>
            <a:miter lim="800000"/>
            <a:headEnd/>
            <a:tailEnd/>
          </a:ln>
        </p:spPr>
      </p:pic>
      <p:pic>
        <p:nvPicPr>
          <p:cNvPr id="246788" name="Picture 5"/>
          <p:cNvPicPr>
            <a:picLocks noChangeAspect="1" noChangeArrowheads="1"/>
          </p:cNvPicPr>
          <p:nvPr/>
        </p:nvPicPr>
        <p:blipFill>
          <a:blip r:embed="rId5"/>
          <a:srcRect/>
          <a:stretch>
            <a:fillRect/>
          </a:stretch>
        </p:blipFill>
        <p:spPr bwMode="auto">
          <a:xfrm>
            <a:off x="6084888" y="31750"/>
            <a:ext cx="3025775" cy="224472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ctrTitle"/>
          </p:nvPr>
        </p:nvSpPr>
        <p:spPr>
          <a:xfrm>
            <a:off x="685800" y="549275"/>
            <a:ext cx="7772400" cy="1470025"/>
          </a:xfrm>
        </p:spPr>
        <p:txBody>
          <a:bodyPr/>
          <a:lstStyle/>
          <a:p>
            <a:r>
              <a:rPr lang="en-US" sz="3200" smtClean="0"/>
              <a:t>Interesting R&amp;D performed by ALICE group</a:t>
            </a:r>
            <a:br>
              <a:rPr lang="en-US" sz="3200" smtClean="0"/>
            </a:br>
            <a:r>
              <a:rPr lang="en-US" sz="3200" smtClean="0"/>
              <a:t>with timing RPCs</a:t>
            </a:r>
          </a:p>
        </p:txBody>
      </p:sp>
      <p:sp>
        <p:nvSpPr>
          <p:cNvPr id="247810" name="Rectangle 3"/>
          <p:cNvSpPr>
            <a:spLocks noGrp="1"/>
          </p:cNvSpPr>
          <p:nvPr>
            <p:ph type="subTitle" idx="1"/>
          </p:nvPr>
        </p:nvSpPr>
        <p:spPr>
          <a:xfrm>
            <a:off x="1371600" y="2540000"/>
            <a:ext cx="6400800" cy="1752600"/>
          </a:xfrm>
        </p:spPr>
        <p:txBody>
          <a:bodyPr/>
          <a:lstStyle/>
          <a:p>
            <a:endParaRPr lang="en-US" smtClean="0">
              <a:solidFill>
                <a:srgbClr val="898989"/>
              </a:solidFill>
            </a:endParaRPr>
          </a:p>
          <a:p>
            <a:pPr algn="l"/>
            <a:r>
              <a:rPr lang="en-US" sz="2000" b="1" smtClean="0">
                <a:solidFill>
                  <a:schemeClr val="tx1"/>
                </a:solidFill>
              </a:rPr>
              <a:t>1) </a:t>
            </a:r>
            <a:r>
              <a:rPr lang="en-US" sz="2000" b="1" smtClean="0">
                <a:solidFill>
                  <a:schemeClr val="tx1"/>
                </a:solidFill>
                <a:hlinkClick r:id="rId2"/>
              </a:rPr>
              <a:t>A 20 ps timing device—A Multigap Resistive Plate Chamber with 24 gas gaps</a:t>
            </a:r>
            <a:endParaRPr lang="en-US" sz="2000" b="1" smtClean="0">
              <a:solidFill>
                <a:schemeClr val="tx1"/>
              </a:solidFill>
            </a:endParaRPr>
          </a:p>
        </p:txBody>
      </p:sp>
      <p:sp>
        <p:nvSpPr>
          <p:cNvPr id="247811" name="Text Box 4"/>
          <p:cNvSpPr txBox="1">
            <a:spLocks noChangeArrowheads="1"/>
          </p:cNvSpPr>
          <p:nvPr/>
        </p:nvSpPr>
        <p:spPr bwMode="auto">
          <a:xfrm>
            <a:off x="1403350" y="4241800"/>
            <a:ext cx="6192838" cy="915988"/>
          </a:xfrm>
          <a:prstGeom prst="rect">
            <a:avLst/>
          </a:prstGeom>
          <a:noFill/>
          <a:ln w="9525">
            <a:noFill/>
            <a:miter lim="800000"/>
            <a:headEnd/>
            <a:tailEnd/>
          </a:ln>
        </p:spPr>
        <p:txBody>
          <a:bodyPr>
            <a:spAutoFit/>
          </a:bodyPr>
          <a:lstStyle/>
          <a:p>
            <a:pPr>
              <a:spcBef>
                <a:spcPct val="50000"/>
              </a:spcBef>
            </a:pPr>
            <a:r>
              <a:rPr lang="en-US" altLang="ja-JP" b="1">
                <a:cs typeface="ＭＳ Ｐゴシック"/>
              </a:rPr>
              <a:t>2) </a:t>
            </a:r>
            <a:r>
              <a:rPr lang="en-US" altLang="ja-JP" b="1">
                <a:cs typeface="ＭＳ Ｐゴシック"/>
                <a:hlinkClick r:id="rId3"/>
              </a:rPr>
              <a:t>High counting rate, differential, strip read-out, multi gap RPC</a:t>
            </a:r>
            <a:r>
              <a:rPr lang="en-US" altLang="ja-JP">
                <a:cs typeface="ＭＳ Ｐゴシック"/>
              </a:rPr>
              <a:t/>
            </a:r>
            <a:br>
              <a:rPr lang="en-US" altLang="ja-JP">
                <a:cs typeface="ＭＳ Ｐゴシック"/>
              </a:rPr>
            </a:br>
            <a:r>
              <a:rPr lang="en-US" altLang="ja-JP">
                <a:cs typeface="ＭＳ Ｐゴシック"/>
              </a:rPr>
              <a:t>by Prof. Mihai PETROVICI </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ctrTitle"/>
          </p:nvPr>
        </p:nvSpPr>
        <p:spPr/>
        <p:txBody>
          <a:bodyPr/>
          <a:lstStyle/>
          <a:p>
            <a:r>
              <a:rPr lang="en-US" sz="4800" b="1" smtClean="0">
                <a:solidFill>
                  <a:srgbClr val="3366FF"/>
                </a:solidFill>
              </a:rPr>
              <a:t>GSI upgrades</a:t>
            </a:r>
            <a:r>
              <a:rPr lang="en-US" sz="4800" smtClean="0">
                <a:solidFill>
                  <a:srgbClr val="3366FF"/>
                </a:solidFill>
              </a:rPr>
              <a:t>.</a:t>
            </a:r>
          </a:p>
        </p:txBody>
      </p:sp>
      <p:sp>
        <p:nvSpPr>
          <p:cNvPr id="3" name="Subtitle 2"/>
          <p:cNvSpPr>
            <a:spLocks noGrp="1"/>
          </p:cNvSpPr>
          <p:nvPr>
            <p:ph type="subTitle" idx="1"/>
          </p:nvPr>
        </p:nvSpPr>
        <p:spPr/>
        <p:txBody>
          <a:bodyPr/>
          <a:lstStyle/>
          <a:p>
            <a:pPr>
              <a:defRPr/>
            </a:pPr>
            <a:endParaRPr lang="en-US" dirty="0"/>
          </a:p>
        </p:txBody>
      </p:sp>
      <p:pic>
        <p:nvPicPr>
          <p:cNvPr id="248835" name="Picture 50" descr="GSI"/>
          <p:cNvPicPr>
            <a:picLocks noChangeAspect="1" noChangeArrowheads="1"/>
          </p:cNvPicPr>
          <p:nvPr/>
        </p:nvPicPr>
        <p:blipFill>
          <a:blip r:embed="rId2"/>
          <a:srcRect/>
          <a:stretch>
            <a:fillRect/>
          </a:stretch>
        </p:blipFill>
        <p:spPr bwMode="auto">
          <a:xfrm>
            <a:off x="346075" y="0"/>
            <a:ext cx="2857500" cy="1524000"/>
          </a:xfrm>
          <a:prstGeom prst="rect">
            <a:avLst/>
          </a:prstGeom>
          <a:noFill/>
          <a:ln w="9525">
            <a:noFill/>
            <a:miter lim="800000"/>
            <a:headEnd/>
            <a:tailEnd/>
          </a:ln>
        </p:spPr>
      </p:pic>
      <p:pic>
        <p:nvPicPr>
          <p:cNvPr id="248836" name="Picture 51" descr="HADES">
            <a:hlinkClick r:id="rId3"/>
          </p:cNvPr>
          <p:cNvPicPr>
            <a:picLocks noChangeAspect="1" noChangeArrowheads="1"/>
          </p:cNvPicPr>
          <p:nvPr/>
        </p:nvPicPr>
        <p:blipFill>
          <a:blip r:embed="rId4"/>
          <a:srcRect/>
          <a:stretch>
            <a:fillRect/>
          </a:stretch>
        </p:blipFill>
        <p:spPr bwMode="auto">
          <a:xfrm>
            <a:off x="5980113" y="2892425"/>
            <a:ext cx="1905000" cy="1905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ctrTitle"/>
          </p:nvPr>
        </p:nvSpPr>
        <p:spPr>
          <a:xfrm>
            <a:off x="684213" y="333375"/>
            <a:ext cx="7772400" cy="1470025"/>
          </a:xfrm>
        </p:spPr>
        <p:txBody>
          <a:bodyPr/>
          <a:lstStyle/>
          <a:p>
            <a:r>
              <a:rPr lang="en-US" sz="3200" smtClean="0"/>
              <a:t>Main breakthrougts:</a:t>
            </a:r>
            <a:br>
              <a:rPr lang="en-US" sz="3200" smtClean="0"/>
            </a:br>
            <a:r>
              <a:rPr lang="en-US" sz="3200" smtClean="0"/>
              <a:t>avalanche mode, small gap, multigaps.</a:t>
            </a:r>
          </a:p>
        </p:txBody>
      </p:sp>
      <p:sp>
        <p:nvSpPr>
          <p:cNvPr id="18434" name="Rectangle 3"/>
          <p:cNvSpPr>
            <a:spLocks noGrp="1"/>
          </p:cNvSpPr>
          <p:nvPr>
            <p:ph type="subTitle" idx="1"/>
          </p:nvPr>
        </p:nvSpPr>
        <p:spPr>
          <a:xfrm>
            <a:off x="1331913" y="5373688"/>
            <a:ext cx="6400800" cy="1223962"/>
          </a:xfrm>
        </p:spPr>
        <p:txBody>
          <a:bodyPr/>
          <a:lstStyle/>
          <a:p>
            <a:r>
              <a:rPr lang="en-US" smtClean="0">
                <a:solidFill>
                  <a:srgbClr val="A50021"/>
                </a:solidFill>
              </a:rPr>
              <a:t>These three improvements made RPC capable to face </a:t>
            </a:r>
            <a:r>
              <a:rPr lang="en-US" u="sng" smtClean="0">
                <a:solidFill>
                  <a:srgbClr val="A50021"/>
                </a:solidFill>
              </a:rPr>
              <a:t>old challengers</a:t>
            </a:r>
          </a:p>
        </p:txBody>
      </p:sp>
      <p:pic>
        <p:nvPicPr>
          <p:cNvPr id="18435" name="Picture 4"/>
          <p:cNvPicPr>
            <a:picLocks noChangeAspect="1" noChangeArrowheads="1"/>
          </p:cNvPicPr>
          <p:nvPr/>
        </p:nvPicPr>
        <p:blipFill>
          <a:blip r:embed="rId2"/>
          <a:srcRect/>
          <a:stretch>
            <a:fillRect/>
          </a:stretch>
        </p:blipFill>
        <p:spPr bwMode="auto">
          <a:xfrm>
            <a:off x="1116013" y="2060575"/>
            <a:ext cx="6911975" cy="308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ctrTitle"/>
          </p:nvPr>
        </p:nvSpPr>
        <p:spPr>
          <a:xfrm>
            <a:off x="685800" y="908050"/>
            <a:ext cx="7772400" cy="2162175"/>
          </a:xfrm>
        </p:spPr>
        <p:txBody>
          <a:bodyPr/>
          <a:lstStyle/>
          <a:p>
            <a:r>
              <a:rPr lang="en-US" b="1" smtClean="0">
                <a:solidFill>
                  <a:srgbClr val="0066FF"/>
                </a:solidFill>
              </a:rPr>
              <a:t>FAIR GSI</a:t>
            </a:r>
            <a:endParaRPr lang="en-US" smtClean="0">
              <a:solidFill>
                <a:srgbClr val="0066FF"/>
              </a:solidFill>
            </a:endParaRPr>
          </a:p>
        </p:txBody>
      </p:sp>
      <p:sp>
        <p:nvSpPr>
          <p:cNvPr id="249858" name="Subtitle 2"/>
          <p:cNvSpPr>
            <a:spLocks noGrp="1"/>
          </p:cNvSpPr>
          <p:nvPr>
            <p:ph type="subTitle" idx="1"/>
          </p:nvPr>
        </p:nvSpPr>
        <p:spPr>
          <a:xfrm>
            <a:off x="1371600" y="3141663"/>
            <a:ext cx="6400800" cy="1223962"/>
          </a:xfrm>
        </p:spPr>
        <p:txBody>
          <a:bodyPr/>
          <a:lstStyle/>
          <a:p>
            <a:pPr>
              <a:lnSpc>
                <a:spcPct val="80000"/>
              </a:lnSpc>
            </a:pPr>
            <a:r>
              <a:rPr lang="en-US" sz="1400" smtClean="0">
                <a:solidFill>
                  <a:schemeClr val="tx1"/>
                </a:solidFill>
              </a:rPr>
              <a:t>In the next few years the new international accelerator facility FAIR, one of the largest research projects worldwide, will be erected at GSI. At FAIR an unprecedented variety of experiments will be possible. Thereby physicists from all around the world will be able to gain new insights into the structure of matter and the evolution of the universe from the Big Bang to the present.</a:t>
            </a:r>
          </a:p>
          <a:p>
            <a:pPr>
              <a:lnSpc>
                <a:spcPct val="80000"/>
              </a:lnSpc>
            </a:pPr>
            <a:r>
              <a:rPr lang="en-US" sz="1400" smtClean="0">
                <a:solidFill>
                  <a:schemeClr val="tx1"/>
                </a:solidFill>
              </a:rPr>
              <a:t>FAIR will provide antiproton and ion beams with unprecedented intensity and quality. In the final construction FAIR consists of eight ring colliders with up to 1,100 meters in circumference, two linear accelerators and about 3.5 kilometers beam control tubes. The existing GSI accelerators serve as a pre-accelerators.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rgbClr val="0066FF"/>
                </a:solidFill>
              </a:rPr>
              <a:t>In October 2010 nine countries in Wiesbaden have signed the international agreement on the joint construction of FAIR in Darmstadt.</a:t>
            </a:r>
            <a:endParaRPr lang="pt-PT" sz="1400" smtClean="0">
              <a:solidFill>
                <a:srgbClr val="0066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ctrTitle" idx="4294967295"/>
          </p:nvPr>
        </p:nvSpPr>
        <p:spPr>
          <a:xfrm>
            <a:off x="685800" y="1268413"/>
            <a:ext cx="7772400" cy="1470025"/>
          </a:xfrm>
        </p:spPr>
        <p:txBody>
          <a:bodyPr/>
          <a:lstStyle/>
          <a:p>
            <a:r>
              <a:rPr lang="en-US" smtClean="0">
                <a:solidFill>
                  <a:srgbClr val="0066FF"/>
                </a:solidFill>
              </a:rPr>
              <a:t>New challenges for timing RPCs: CBM TOF wall</a:t>
            </a:r>
            <a:r>
              <a:rPr lang="en-US" sz="1400" smtClean="0"/>
              <a:t/>
            </a:r>
            <a:br>
              <a:rPr lang="en-US" sz="1400" smtClean="0"/>
            </a:br>
            <a:r>
              <a:rPr lang="en-US" sz="1400" smtClean="0"/>
              <a:t> (The Compressed Baryonic Matter spectrometer (CBM) is expected to be operational in the year 2018 at the Facility for Anti-proton and Ion Research (FAIR) in Darmstadt, Germany).</a:t>
            </a:r>
            <a:r>
              <a:rPr lang="en-US" sz="1600" smtClean="0"/>
              <a:t> </a:t>
            </a:r>
          </a:p>
        </p:txBody>
      </p:sp>
      <p:sp>
        <p:nvSpPr>
          <p:cNvPr id="250882" name="Subtitle 2"/>
          <p:cNvSpPr>
            <a:spLocks noGrp="1"/>
          </p:cNvSpPr>
          <p:nvPr>
            <p:ph type="subTitle" idx="4294967295"/>
          </p:nvPr>
        </p:nvSpPr>
        <p:spPr>
          <a:xfrm>
            <a:off x="1371600" y="3886200"/>
            <a:ext cx="6400800" cy="1752600"/>
          </a:xfrm>
        </p:spPr>
        <p:txBody>
          <a:bodyPr/>
          <a:lstStyle/>
          <a:p>
            <a:pPr marL="0" indent="0" algn="ctr">
              <a:lnSpc>
                <a:spcPct val="80000"/>
              </a:lnSpc>
              <a:buFont typeface="Arial" charset="0"/>
              <a:buNone/>
            </a:pPr>
            <a:r>
              <a:rPr lang="en-US" sz="1800" smtClean="0">
                <a:hlinkClick r:id="rId2"/>
              </a:rPr>
              <a:t>Conceptual design of the CBM-TOF wall with real-size high-rate MRPC modules based on the newly developed chinese doped glass</a:t>
            </a:r>
            <a:r>
              <a:rPr lang="en-US" sz="1800" smtClean="0"/>
              <a:t/>
            </a:r>
            <a:br>
              <a:rPr lang="en-US" sz="1800" smtClean="0"/>
            </a:br>
            <a:r>
              <a:rPr lang="en-US" sz="1800" smtClean="0"/>
              <a:t>by Mr. Jingbo WANG</a:t>
            </a:r>
          </a:p>
          <a:p>
            <a:pPr marL="0" indent="0" algn="ctr">
              <a:lnSpc>
                <a:spcPct val="80000"/>
              </a:lnSpc>
              <a:buFont typeface="Arial" charset="0"/>
              <a:buNone/>
            </a:pPr>
            <a:r>
              <a:rPr lang="en-US" sz="1800" smtClean="0"/>
              <a:t> (</a:t>
            </a:r>
            <a:r>
              <a:rPr lang="en-US" sz="1800" smtClean="0">
                <a:hlinkClick r:id="rId3"/>
              </a:rPr>
              <a:t>A Multistrip-MRPC prototype for the CBM Time-of-Flight wall</a:t>
            </a:r>
            <a:r>
              <a:rPr lang="en-US" sz="1800" smtClean="0"/>
              <a:t/>
            </a:r>
            <a:br>
              <a:rPr lang="en-US" sz="1800" smtClean="0"/>
            </a:br>
            <a:r>
              <a:rPr lang="en-US" sz="1800" smtClean="0"/>
              <a:t>by Mr. Ingo DEPPNER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灯片编号占位符 1"/>
          <p:cNvSpPr txBox="1">
            <a:spLocks noGrp="1"/>
          </p:cNvSpPr>
          <p:nvPr/>
        </p:nvSpPr>
        <p:spPr bwMode="auto">
          <a:xfrm>
            <a:off x="8672513" y="6492875"/>
            <a:ext cx="471487" cy="365125"/>
          </a:xfrm>
          <a:prstGeom prst="rect">
            <a:avLst/>
          </a:prstGeom>
          <a:noFill/>
          <a:ln w="9525">
            <a:noFill/>
            <a:miter lim="800000"/>
            <a:headEnd/>
            <a:tailEnd/>
          </a:ln>
        </p:spPr>
        <p:txBody>
          <a:bodyPr/>
          <a:lstStyle/>
          <a:p>
            <a:pPr algn="r"/>
            <a:fld id="{922C58FF-4AC3-444A-9392-4C1657CFD2C5}" type="slidenum">
              <a:rPr lang="zh-CN" altLang="en-US" sz="1400">
                <a:latin typeface="Times New Roman" pitchFamily="18" charset="0"/>
                <a:cs typeface="宋体"/>
              </a:rPr>
              <a:pPr algn="r"/>
              <a:t>52</a:t>
            </a:fld>
            <a:endParaRPr lang="en-US" altLang="zh-CN" sz="1400">
              <a:latin typeface="Times New Roman" pitchFamily="18" charset="0"/>
              <a:cs typeface="宋体"/>
            </a:endParaRPr>
          </a:p>
        </p:txBody>
      </p:sp>
      <p:sp>
        <p:nvSpPr>
          <p:cNvPr id="251906" name="Text Box 1032"/>
          <p:cNvSpPr txBox="1">
            <a:spLocks noChangeArrowheads="1"/>
          </p:cNvSpPr>
          <p:nvPr/>
        </p:nvSpPr>
        <p:spPr bwMode="auto">
          <a:xfrm>
            <a:off x="4721225" y="1285875"/>
            <a:ext cx="4422775" cy="1784350"/>
          </a:xfrm>
          <a:prstGeom prst="rect">
            <a:avLst/>
          </a:prstGeom>
          <a:noFill/>
          <a:ln w="12700">
            <a:noFill/>
            <a:miter lim="800000"/>
            <a:headEnd/>
            <a:tailEnd/>
          </a:ln>
        </p:spPr>
        <p:txBody>
          <a:bodyPr>
            <a:spAutoFit/>
          </a:bodyPr>
          <a:lstStyle/>
          <a:p>
            <a:pPr>
              <a:lnSpc>
                <a:spcPts val="2163"/>
              </a:lnSpc>
              <a:buFont typeface="Wingdings" pitchFamily="2" charset="2"/>
              <a:buNone/>
            </a:pPr>
            <a:r>
              <a:rPr lang="de-DE" altLang="zh-CN">
                <a:cs typeface="宋体"/>
              </a:rPr>
              <a:t>Timing RPC with: </a:t>
            </a:r>
          </a:p>
          <a:p>
            <a:pPr>
              <a:lnSpc>
                <a:spcPts val="2163"/>
              </a:lnSpc>
              <a:buFont typeface="Wingdings" pitchFamily="2" charset="2"/>
              <a:buChar char="Ø"/>
            </a:pPr>
            <a:r>
              <a:rPr lang="de-DE" altLang="zh-CN">
                <a:cs typeface="宋体"/>
              </a:rPr>
              <a:t> </a:t>
            </a:r>
            <a:r>
              <a:rPr lang="en-US" altLang="zh-CN">
                <a:cs typeface="宋体"/>
              </a:rPr>
              <a:t>wall</a:t>
            </a:r>
            <a:r>
              <a:rPr lang="de-DE" altLang="zh-CN">
                <a:cs typeface="宋体"/>
              </a:rPr>
              <a:t> area: A = 150 m</a:t>
            </a:r>
            <a:r>
              <a:rPr lang="de-DE" altLang="zh-CN" baseline="30000">
                <a:cs typeface="宋体"/>
              </a:rPr>
              <a:t>2</a:t>
            </a:r>
          </a:p>
          <a:p>
            <a:pPr>
              <a:lnSpc>
                <a:spcPts val="2163"/>
              </a:lnSpc>
              <a:buFont typeface="Wingdings" pitchFamily="2" charset="2"/>
              <a:buChar char="Ø"/>
            </a:pPr>
            <a:r>
              <a:rPr lang="de-DE" altLang="zh-CN">
                <a:cs typeface="宋体"/>
              </a:rPr>
              <a:t> intrinsic time resolution: </a:t>
            </a:r>
            <a:r>
              <a:rPr lang="de-DE" altLang="zh-CN">
                <a:latin typeface="Symbol" pitchFamily="18" charset="2"/>
                <a:cs typeface="宋体"/>
              </a:rPr>
              <a:t>s</a:t>
            </a:r>
            <a:r>
              <a:rPr lang="de-DE" altLang="zh-CN" baseline="-25000">
                <a:cs typeface="宋体"/>
              </a:rPr>
              <a:t>T</a:t>
            </a:r>
            <a:r>
              <a:rPr lang="de-DE" altLang="zh-CN">
                <a:cs typeface="宋体"/>
              </a:rPr>
              <a:t> ~ 50 ps</a:t>
            </a:r>
          </a:p>
          <a:p>
            <a:pPr>
              <a:lnSpc>
                <a:spcPts val="2163"/>
              </a:lnSpc>
              <a:buFont typeface="Wingdings" pitchFamily="2" charset="2"/>
              <a:buChar char="Ø"/>
            </a:pPr>
            <a:r>
              <a:rPr lang="de-DE" altLang="zh-CN">
                <a:cs typeface="宋体"/>
              </a:rPr>
              <a:t> rate capability: R ~ </a:t>
            </a:r>
            <a:r>
              <a:rPr lang="de-DE" altLang="zh-CN">
                <a:solidFill>
                  <a:srgbClr val="FF0000"/>
                </a:solidFill>
                <a:cs typeface="宋体"/>
              </a:rPr>
              <a:t>0.5 – 25 kHz/cm</a:t>
            </a:r>
            <a:r>
              <a:rPr lang="de-DE" altLang="zh-CN" baseline="30000">
                <a:solidFill>
                  <a:srgbClr val="FF0000"/>
                </a:solidFill>
                <a:cs typeface="宋体"/>
              </a:rPr>
              <a:t>2</a:t>
            </a:r>
          </a:p>
          <a:p>
            <a:pPr>
              <a:lnSpc>
                <a:spcPts val="2163"/>
              </a:lnSpc>
              <a:buFont typeface="Wingdings" pitchFamily="2" charset="2"/>
              <a:buChar char="Ø"/>
            </a:pPr>
            <a:r>
              <a:rPr lang="de-DE" altLang="zh-CN">
                <a:cs typeface="宋体"/>
              </a:rPr>
              <a:t> granularity: </a:t>
            </a:r>
            <a:r>
              <a:rPr lang="de-DE" altLang="zh-CN">
                <a:latin typeface="Symbol" pitchFamily="18" charset="2"/>
                <a:cs typeface="宋体"/>
              </a:rPr>
              <a:t>D</a:t>
            </a:r>
            <a:r>
              <a:rPr lang="de-DE" altLang="zh-CN">
                <a:cs typeface="宋体"/>
              </a:rPr>
              <a:t>A ~ 4 – 30 cm</a:t>
            </a:r>
            <a:r>
              <a:rPr lang="de-DE" altLang="zh-CN" baseline="30000">
                <a:cs typeface="宋体"/>
              </a:rPr>
              <a:t>2</a:t>
            </a:r>
          </a:p>
          <a:p>
            <a:pPr>
              <a:lnSpc>
                <a:spcPts val="2163"/>
              </a:lnSpc>
              <a:buFont typeface="Wingdings" pitchFamily="2" charset="2"/>
              <a:buChar char="Ø"/>
            </a:pPr>
            <a:r>
              <a:rPr lang="de-DE" altLang="zh-CN">
                <a:cs typeface="宋体"/>
              </a:rPr>
              <a:t> operation mode: </a:t>
            </a:r>
            <a:r>
              <a:rPr lang="de-DE" altLang="zh-CN">
                <a:solidFill>
                  <a:srgbClr val="FF0000"/>
                </a:solidFill>
                <a:cs typeface="宋体"/>
              </a:rPr>
              <a:t>free running</a:t>
            </a:r>
            <a:endParaRPr lang="de-DE" altLang="zh-CN" b="1">
              <a:cs typeface="宋体"/>
            </a:endParaRPr>
          </a:p>
        </p:txBody>
      </p:sp>
      <p:sp>
        <p:nvSpPr>
          <p:cNvPr id="251907" name="标题 1"/>
          <p:cNvSpPr txBox="1">
            <a:spLocks/>
          </p:cNvSpPr>
          <p:nvPr/>
        </p:nvSpPr>
        <p:spPr bwMode="auto">
          <a:xfrm>
            <a:off x="642938" y="211138"/>
            <a:ext cx="7815262" cy="533400"/>
          </a:xfrm>
          <a:prstGeom prst="rect">
            <a:avLst/>
          </a:prstGeom>
          <a:noFill/>
          <a:ln w="9525">
            <a:noFill/>
            <a:miter lim="800000"/>
            <a:headEnd/>
            <a:tailEnd/>
          </a:ln>
        </p:spPr>
        <p:txBody>
          <a:bodyPr/>
          <a:lstStyle/>
          <a:p>
            <a:pPr eaLnBrk="0" hangingPunct="0"/>
            <a:r>
              <a:rPr lang="en-US" altLang="zh-CN" sz="2800" b="1">
                <a:solidFill>
                  <a:srgbClr val="339933"/>
                </a:solidFill>
                <a:latin typeface="Comic Sans MS" pitchFamily="66" charset="0"/>
                <a:ea typeface="微软雅黑"/>
                <a:cs typeface="微软雅黑"/>
              </a:rPr>
              <a:t>Current conceptual design of CBM-TOF</a:t>
            </a:r>
            <a:endParaRPr lang="zh-CN" altLang="en-US" sz="2800" b="1">
              <a:solidFill>
                <a:srgbClr val="339933"/>
              </a:solidFill>
              <a:latin typeface="Comic Sans MS" pitchFamily="66" charset="0"/>
              <a:ea typeface="微软雅黑"/>
              <a:cs typeface="微软雅黑"/>
            </a:endParaRPr>
          </a:p>
        </p:txBody>
      </p:sp>
      <p:pic>
        <p:nvPicPr>
          <p:cNvPr id="251908" name="Picture 1031" descr="CBM_TOF_Wall"/>
          <p:cNvPicPr>
            <a:picLocks noChangeAspect="1" noChangeArrowheads="1"/>
          </p:cNvPicPr>
          <p:nvPr/>
        </p:nvPicPr>
        <p:blipFill>
          <a:blip r:embed="rId3"/>
          <a:srcRect/>
          <a:stretch>
            <a:fillRect/>
          </a:stretch>
        </p:blipFill>
        <p:spPr bwMode="auto">
          <a:xfrm>
            <a:off x="0" y="857250"/>
            <a:ext cx="4800600" cy="4305300"/>
          </a:xfrm>
          <a:prstGeom prst="rect">
            <a:avLst/>
          </a:prstGeom>
          <a:noFill/>
          <a:ln w="9525">
            <a:noFill/>
            <a:miter lim="800000"/>
            <a:headEnd/>
            <a:tailEnd/>
          </a:ln>
        </p:spPr>
      </p:pic>
      <p:sp>
        <p:nvSpPr>
          <p:cNvPr id="251909" name="Text Box 1035"/>
          <p:cNvSpPr txBox="1">
            <a:spLocks noChangeArrowheads="1"/>
          </p:cNvSpPr>
          <p:nvPr/>
        </p:nvSpPr>
        <p:spPr bwMode="auto">
          <a:xfrm>
            <a:off x="4572000" y="3071813"/>
            <a:ext cx="4152900" cy="304800"/>
          </a:xfrm>
          <a:prstGeom prst="rect">
            <a:avLst/>
          </a:prstGeom>
          <a:noFill/>
          <a:ln w="12700">
            <a:noFill/>
            <a:miter lim="800000"/>
            <a:headEnd/>
            <a:tailEnd type="none" w="sm" len="lg"/>
          </a:ln>
        </p:spPr>
        <p:txBody>
          <a:bodyPr>
            <a:spAutoFit/>
          </a:bodyPr>
          <a:lstStyle/>
          <a:p>
            <a:r>
              <a:rPr lang="de-DE" altLang="zh-CN" sz="1400" b="1">
                <a:cs typeface="宋体"/>
              </a:rPr>
              <a:t>Rate profile </a:t>
            </a:r>
            <a:r>
              <a:rPr lang="de-DE" altLang="zh-CN" sz="1200" b="1">
                <a:cs typeface="宋体"/>
              </a:rPr>
              <a:t>(Au-Au(minimum bias) at E=25 GeV/A)</a:t>
            </a:r>
          </a:p>
        </p:txBody>
      </p:sp>
      <p:sp>
        <p:nvSpPr>
          <p:cNvPr id="251910" name="Text Box 35"/>
          <p:cNvSpPr txBox="1">
            <a:spLocks noChangeArrowheads="1"/>
          </p:cNvSpPr>
          <p:nvPr/>
        </p:nvSpPr>
        <p:spPr bwMode="auto">
          <a:xfrm>
            <a:off x="1571625" y="6581775"/>
            <a:ext cx="5929313" cy="276225"/>
          </a:xfrm>
          <a:prstGeom prst="rect">
            <a:avLst/>
          </a:prstGeom>
          <a:solidFill>
            <a:srgbClr val="F8DBA0"/>
          </a:solidFill>
          <a:ln w="9525">
            <a:solidFill>
              <a:srgbClr val="FF0000"/>
            </a:solidFill>
            <a:miter lim="800000"/>
            <a:headEnd/>
            <a:tailEnd/>
          </a:ln>
        </p:spPr>
        <p:txBody>
          <a:bodyPr>
            <a:spAutoFit/>
          </a:bodyPr>
          <a:lstStyle/>
          <a:p>
            <a:r>
              <a:rPr lang="en-US" altLang="zh-CN" sz="1200">
                <a:cs typeface="宋体"/>
              </a:rPr>
              <a:t>I. Deppner, et al., Nucl. Instr. and Meth. </a:t>
            </a:r>
            <a:r>
              <a:rPr lang="es-ES" altLang="zh-CN" sz="1200">
                <a:cs typeface="宋体"/>
              </a:rPr>
              <a:t>A (2010), doi:10.1016/j.nima.2010.09.165</a:t>
            </a:r>
            <a:endParaRPr lang="en-US" altLang="zh-CN" sz="1200">
              <a:cs typeface="宋体"/>
            </a:endParaRPr>
          </a:p>
        </p:txBody>
      </p:sp>
      <p:pic>
        <p:nvPicPr>
          <p:cNvPr id="251911" name="Picture 1033" descr="SMChanMean_25AGEV_v1"/>
          <p:cNvPicPr>
            <a:picLocks noChangeAspect="1" noChangeArrowheads="1"/>
          </p:cNvPicPr>
          <p:nvPr/>
        </p:nvPicPr>
        <p:blipFill>
          <a:blip r:embed="rId4"/>
          <a:srcRect/>
          <a:stretch>
            <a:fillRect/>
          </a:stretch>
        </p:blipFill>
        <p:spPr bwMode="auto">
          <a:xfrm>
            <a:off x="4667250" y="3341688"/>
            <a:ext cx="4232275" cy="2219325"/>
          </a:xfrm>
          <a:prstGeom prst="rect">
            <a:avLst/>
          </a:prstGeom>
          <a:noFill/>
          <a:ln w="9525">
            <a:noFill/>
            <a:miter lim="800000"/>
            <a:headEnd/>
            <a:tailEnd/>
          </a:ln>
        </p:spPr>
      </p:pic>
      <p:sp>
        <p:nvSpPr>
          <p:cNvPr id="251912" name="Text Box 1035"/>
          <p:cNvSpPr txBox="1">
            <a:spLocks noChangeArrowheads="1"/>
          </p:cNvSpPr>
          <p:nvPr/>
        </p:nvSpPr>
        <p:spPr bwMode="auto">
          <a:xfrm>
            <a:off x="4572000" y="3071813"/>
            <a:ext cx="4152900" cy="304800"/>
          </a:xfrm>
          <a:prstGeom prst="rect">
            <a:avLst/>
          </a:prstGeom>
          <a:noFill/>
          <a:ln w="12700">
            <a:noFill/>
            <a:miter lim="800000"/>
            <a:headEnd/>
            <a:tailEnd type="none" w="sm" len="lg"/>
          </a:ln>
        </p:spPr>
        <p:txBody>
          <a:bodyPr>
            <a:spAutoFit/>
          </a:bodyPr>
          <a:lstStyle/>
          <a:p>
            <a:r>
              <a:rPr lang="de-DE" altLang="zh-CN" sz="1400" b="1">
                <a:cs typeface="宋体"/>
              </a:rPr>
              <a:t>Rate profile </a:t>
            </a:r>
            <a:r>
              <a:rPr lang="de-DE" altLang="zh-CN" sz="1200" b="1">
                <a:cs typeface="宋体"/>
              </a:rPr>
              <a:t>(Au-Au(minimum bias) at E=25 GeV/A)</a:t>
            </a:r>
          </a:p>
        </p:txBody>
      </p:sp>
      <p:sp>
        <p:nvSpPr>
          <p:cNvPr id="251913" name="Text Box 1037"/>
          <p:cNvSpPr txBox="1">
            <a:spLocks noChangeArrowheads="1"/>
          </p:cNvSpPr>
          <p:nvPr/>
        </p:nvSpPr>
        <p:spPr bwMode="auto">
          <a:xfrm>
            <a:off x="4978400" y="5561013"/>
            <a:ext cx="2895600" cy="317500"/>
          </a:xfrm>
          <a:prstGeom prst="rect">
            <a:avLst/>
          </a:prstGeom>
          <a:solidFill>
            <a:srgbClr val="CCFFFF"/>
          </a:solidFill>
          <a:ln w="12700">
            <a:solidFill>
              <a:schemeClr val="accent2"/>
            </a:solidFill>
            <a:miter lim="800000"/>
            <a:headEnd/>
            <a:tailEnd type="none" w="sm" len="lg"/>
          </a:ln>
        </p:spPr>
        <p:txBody>
          <a:bodyPr>
            <a:spAutoFit/>
          </a:bodyPr>
          <a:lstStyle/>
          <a:p>
            <a:r>
              <a:rPr lang="de-DE" altLang="zh-CN" sz="1400" b="1">
                <a:solidFill>
                  <a:srgbClr val="FF0000"/>
                </a:solidFill>
                <a:cs typeface="宋体"/>
              </a:rPr>
              <a:t>A. Kiseleva, P.-A. Loizeau</a:t>
            </a:r>
          </a:p>
        </p:txBody>
      </p:sp>
      <p:grpSp>
        <p:nvGrpSpPr>
          <p:cNvPr id="3" name="Group 1048"/>
          <p:cNvGrpSpPr>
            <a:grpSpLocks/>
          </p:cNvGrpSpPr>
          <p:nvPr/>
        </p:nvGrpSpPr>
        <p:grpSpPr bwMode="auto">
          <a:xfrm>
            <a:off x="4540250" y="2995613"/>
            <a:ext cx="4375150" cy="2895600"/>
            <a:chOff x="2868" y="2048"/>
            <a:chExt cx="2756" cy="1824"/>
          </a:xfrm>
        </p:grpSpPr>
        <p:grpSp>
          <p:nvGrpSpPr>
            <p:cNvPr id="251925" name="Group 1039"/>
            <p:cNvGrpSpPr>
              <a:grpSpLocks/>
            </p:cNvGrpSpPr>
            <p:nvPr/>
          </p:nvGrpSpPr>
          <p:grpSpPr bwMode="auto">
            <a:xfrm>
              <a:off x="2868" y="2048"/>
              <a:ext cx="2756" cy="1824"/>
              <a:chOff x="2868" y="2048"/>
              <a:chExt cx="2756" cy="1824"/>
            </a:xfrm>
          </p:grpSpPr>
          <p:grpSp>
            <p:nvGrpSpPr>
              <p:cNvPr id="251930" name="Group 1040"/>
              <p:cNvGrpSpPr>
                <a:grpSpLocks/>
              </p:cNvGrpSpPr>
              <p:nvPr/>
            </p:nvGrpSpPr>
            <p:grpSpPr bwMode="auto">
              <a:xfrm>
                <a:off x="2905" y="2240"/>
                <a:ext cx="2689" cy="1632"/>
                <a:chOff x="2932" y="2336"/>
                <a:chExt cx="2676" cy="1632"/>
              </a:xfrm>
            </p:grpSpPr>
            <p:sp>
              <p:nvSpPr>
                <p:cNvPr id="251932" name="Rectangle 1041"/>
                <p:cNvSpPr>
                  <a:spLocks noChangeArrowheads="1"/>
                </p:cNvSpPr>
                <p:nvPr/>
              </p:nvSpPr>
              <p:spPr bwMode="auto">
                <a:xfrm>
                  <a:off x="5200" y="2344"/>
                  <a:ext cx="408" cy="1624"/>
                </a:xfrm>
                <a:prstGeom prst="rect">
                  <a:avLst/>
                </a:prstGeom>
                <a:solidFill>
                  <a:schemeClr val="bg1"/>
                </a:solidFill>
                <a:ln w="12700">
                  <a:noFill/>
                  <a:miter lim="800000"/>
                  <a:headEnd/>
                  <a:tailEnd type="none" w="sm" len="lg"/>
                </a:ln>
              </p:spPr>
              <p:txBody>
                <a:bodyPr anchor="ctr">
                  <a:spAutoFit/>
                </a:bodyPr>
                <a:lstStyle/>
                <a:p>
                  <a:endParaRPr lang="zh-CN" altLang="en-US">
                    <a:cs typeface="宋体"/>
                  </a:endParaRPr>
                </a:p>
              </p:txBody>
            </p:sp>
            <p:pic>
              <p:nvPicPr>
                <p:cNvPr id="251933" name="Picture 1042" descr="CBM_TOF_Wall_2"/>
                <p:cNvPicPr>
                  <a:picLocks noChangeAspect="1" noChangeArrowheads="1"/>
                </p:cNvPicPr>
                <p:nvPr/>
              </p:nvPicPr>
              <p:blipFill>
                <a:blip r:embed="rId5"/>
                <a:srcRect/>
                <a:stretch>
                  <a:fillRect/>
                </a:stretch>
              </p:blipFill>
              <p:spPr bwMode="auto">
                <a:xfrm>
                  <a:off x="2932" y="2336"/>
                  <a:ext cx="2454" cy="1423"/>
                </a:xfrm>
                <a:prstGeom prst="rect">
                  <a:avLst/>
                </a:prstGeom>
                <a:noFill/>
                <a:ln w="9525">
                  <a:noFill/>
                  <a:miter lim="800000"/>
                  <a:headEnd/>
                  <a:tailEnd/>
                </a:ln>
              </p:spPr>
            </p:pic>
          </p:grpSp>
          <p:sp>
            <p:nvSpPr>
              <p:cNvPr id="251931" name="Rectangle 1043"/>
              <p:cNvSpPr>
                <a:spLocks noChangeArrowheads="1"/>
              </p:cNvSpPr>
              <p:nvPr/>
            </p:nvSpPr>
            <p:spPr bwMode="auto">
              <a:xfrm>
                <a:off x="2868" y="2048"/>
                <a:ext cx="2756" cy="224"/>
              </a:xfrm>
              <a:prstGeom prst="rect">
                <a:avLst/>
              </a:prstGeom>
              <a:solidFill>
                <a:schemeClr val="bg1"/>
              </a:solidFill>
              <a:ln w="12700">
                <a:noFill/>
                <a:miter lim="800000"/>
                <a:headEnd/>
                <a:tailEnd type="none" w="sm" len="lg"/>
              </a:ln>
            </p:spPr>
            <p:txBody>
              <a:bodyPr wrap="none" anchor="ctr">
                <a:spAutoFit/>
              </a:bodyPr>
              <a:lstStyle/>
              <a:p>
                <a:endParaRPr lang="zh-CN" altLang="en-US">
                  <a:cs typeface="宋体"/>
                </a:endParaRPr>
              </a:p>
            </p:txBody>
          </p:sp>
        </p:grpSp>
        <p:sp>
          <p:nvSpPr>
            <p:cNvPr id="251926" name="Text Box 1044"/>
            <p:cNvSpPr txBox="1">
              <a:spLocks noChangeArrowheads="1"/>
            </p:cNvSpPr>
            <p:nvPr/>
          </p:nvSpPr>
          <p:spPr bwMode="auto">
            <a:xfrm>
              <a:off x="3400" y="2236"/>
              <a:ext cx="456" cy="231"/>
            </a:xfrm>
            <a:prstGeom prst="rect">
              <a:avLst/>
            </a:prstGeom>
            <a:noFill/>
            <a:ln w="22225">
              <a:noFill/>
              <a:miter lim="800000"/>
              <a:headEnd/>
              <a:tailEnd type="none" w="sm" len="sm"/>
            </a:ln>
          </p:spPr>
          <p:txBody>
            <a:bodyPr>
              <a:spAutoFit/>
            </a:bodyPr>
            <a:lstStyle/>
            <a:p>
              <a:r>
                <a:rPr lang="de-DE" altLang="zh-CN" b="1">
                  <a:cs typeface="宋体"/>
                </a:rPr>
                <a:t>4</a:t>
              </a:r>
            </a:p>
          </p:txBody>
        </p:sp>
        <p:sp>
          <p:nvSpPr>
            <p:cNvPr id="251927" name="Text Box 1045"/>
            <p:cNvSpPr txBox="1">
              <a:spLocks noChangeArrowheads="1"/>
            </p:cNvSpPr>
            <p:nvPr/>
          </p:nvSpPr>
          <p:spPr bwMode="auto">
            <a:xfrm>
              <a:off x="3664" y="2380"/>
              <a:ext cx="456" cy="231"/>
            </a:xfrm>
            <a:prstGeom prst="rect">
              <a:avLst/>
            </a:prstGeom>
            <a:noFill/>
            <a:ln w="22225">
              <a:noFill/>
              <a:miter lim="800000"/>
              <a:headEnd/>
              <a:tailEnd type="none" w="sm" len="sm"/>
            </a:ln>
          </p:spPr>
          <p:txBody>
            <a:bodyPr>
              <a:spAutoFit/>
            </a:bodyPr>
            <a:lstStyle/>
            <a:p>
              <a:r>
                <a:rPr lang="de-DE" altLang="zh-CN" b="1">
                  <a:cs typeface="宋体"/>
                </a:rPr>
                <a:t>3</a:t>
              </a:r>
            </a:p>
          </p:txBody>
        </p:sp>
        <p:sp>
          <p:nvSpPr>
            <p:cNvPr id="251928" name="Text Box 1046"/>
            <p:cNvSpPr txBox="1">
              <a:spLocks noChangeArrowheads="1"/>
            </p:cNvSpPr>
            <p:nvPr/>
          </p:nvSpPr>
          <p:spPr bwMode="auto">
            <a:xfrm>
              <a:off x="3912" y="2532"/>
              <a:ext cx="456" cy="231"/>
            </a:xfrm>
            <a:prstGeom prst="rect">
              <a:avLst/>
            </a:prstGeom>
            <a:noFill/>
            <a:ln w="22225">
              <a:noFill/>
              <a:miter lim="800000"/>
              <a:headEnd/>
              <a:tailEnd type="none" w="sm" len="sm"/>
            </a:ln>
          </p:spPr>
          <p:txBody>
            <a:bodyPr>
              <a:spAutoFit/>
            </a:bodyPr>
            <a:lstStyle/>
            <a:p>
              <a:r>
                <a:rPr lang="de-DE" altLang="zh-CN" b="1">
                  <a:cs typeface="宋体"/>
                </a:rPr>
                <a:t>2</a:t>
              </a:r>
            </a:p>
          </p:txBody>
        </p:sp>
        <p:sp>
          <p:nvSpPr>
            <p:cNvPr id="251929" name="Text Box 1047"/>
            <p:cNvSpPr txBox="1">
              <a:spLocks noChangeArrowheads="1"/>
            </p:cNvSpPr>
            <p:nvPr/>
          </p:nvSpPr>
          <p:spPr bwMode="auto">
            <a:xfrm>
              <a:off x="4160" y="2684"/>
              <a:ext cx="456" cy="231"/>
            </a:xfrm>
            <a:prstGeom prst="rect">
              <a:avLst/>
            </a:prstGeom>
            <a:noFill/>
            <a:ln w="22225">
              <a:noFill/>
              <a:miter lim="800000"/>
              <a:headEnd/>
              <a:tailEnd type="none" w="sm" len="sm"/>
            </a:ln>
          </p:spPr>
          <p:txBody>
            <a:bodyPr>
              <a:spAutoFit/>
            </a:bodyPr>
            <a:lstStyle/>
            <a:p>
              <a:r>
                <a:rPr lang="de-DE" altLang="zh-CN" b="1">
                  <a:cs typeface="宋体"/>
                </a:rPr>
                <a:t>1</a:t>
              </a:r>
            </a:p>
          </p:txBody>
        </p:sp>
      </p:grpSp>
      <p:sp>
        <p:nvSpPr>
          <p:cNvPr id="73" name="矩形 72"/>
          <p:cNvSpPr/>
          <p:nvPr/>
        </p:nvSpPr>
        <p:spPr bwMode="auto">
          <a:xfrm>
            <a:off x="142875" y="5268913"/>
            <a:ext cx="428625" cy="214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solidFill>
                  <a:schemeClr val="tx1"/>
                </a:solidFill>
                <a:latin typeface="Times New Roman" pitchFamily="18" charset="0"/>
              </a:rPr>
              <a:t>1</a:t>
            </a:r>
            <a:endParaRPr lang="zh-CN" altLang="en-US" b="1">
              <a:solidFill>
                <a:schemeClr val="tx1"/>
              </a:solidFill>
              <a:latin typeface="Times New Roman" pitchFamily="18" charset="0"/>
            </a:endParaRPr>
          </a:p>
        </p:txBody>
      </p:sp>
      <p:sp>
        <p:nvSpPr>
          <p:cNvPr id="251916" name="内容占位符 2"/>
          <p:cNvSpPr txBox="1">
            <a:spLocks/>
          </p:cNvSpPr>
          <p:nvPr/>
        </p:nvSpPr>
        <p:spPr bwMode="auto">
          <a:xfrm>
            <a:off x="571500" y="5214938"/>
            <a:ext cx="4214813" cy="357187"/>
          </a:xfrm>
          <a:prstGeom prst="rect">
            <a:avLst/>
          </a:prstGeom>
          <a:noFill/>
          <a:ln w="9525">
            <a:noFill/>
            <a:miter lim="800000"/>
            <a:headEnd/>
            <a:tailEnd/>
          </a:ln>
        </p:spPr>
        <p:txBody>
          <a:bodyPr/>
          <a:lstStyle/>
          <a:p>
            <a:pPr marL="342900" indent="-342900" eaLnBrk="0" hangingPunct="0">
              <a:spcBef>
                <a:spcPct val="20000"/>
              </a:spcBef>
            </a:pPr>
            <a:r>
              <a:rPr lang="en-US" altLang="zh-CN" sz="1400">
                <a:latin typeface="Times New Roman" pitchFamily="18" charset="0"/>
                <a:ea typeface="华文楷体"/>
                <a:cs typeface="华文楷体"/>
              </a:rPr>
              <a:t>8.0-25 kHz/cm</a:t>
            </a:r>
            <a:r>
              <a:rPr lang="en-US" altLang="zh-CN" sz="1400" baseline="30000">
                <a:latin typeface="Times New Roman" pitchFamily="18" charset="0"/>
                <a:ea typeface="华文楷体"/>
                <a:cs typeface="华文楷体"/>
              </a:rPr>
              <a:t>2</a:t>
            </a:r>
            <a:r>
              <a:rPr lang="en-US" altLang="zh-CN" sz="1400">
                <a:latin typeface="Times New Roman" pitchFamily="18" charset="0"/>
                <a:ea typeface="华文楷体"/>
                <a:cs typeface="华文楷体"/>
              </a:rPr>
              <a:t>, #SM: 8  (low resistive glass/ceramic)        </a:t>
            </a:r>
            <a:endParaRPr lang="zh-CN" altLang="en-US" sz="1400">
              <a:latin typeface="Times New Roman" pitchFamily="18" charset="0"/>
              <a:ea typeface="华文楷体"/>
              <a:cs typeface="华文楷体"/>
            </a:endParaRPr>
          </a:p>
        </p:txBody>
      </p:sp>
      <p:sp>
        <p:nvSpPr>
          <p:cNvPr id="251917" name="内容占位符 2"/>
          <p:cNvSpPr txBox="1">
            <a:spLocks/>
          </p:cNvSpPr>
          <p:nvPr/>
        </p:nvSpPr>
        <p:spPr bwMode="auto">
          <a:xfrm>
            <a:off x="571500" y="5514975"/>
            <a:ext cx="4000500" cy="355600"/>
          </a:xfrm>
          <a:prstGeom prst="rect">
            <a:avLst/>
          </a:prstGeom>
          <a:noFill/>
          <a:ln w="9525">
            <a:noFill/>
            <a:miter lim="800000"/>
            <a:headEnd/>
            <a:tailEnd/>
          </a:ln>
        </p:spPr>
        <p:txBody>
          <a:bodyPr/>
          <a:lstStyle/>
          <a:p>
            <a:pPr marL="342900" indent="-342900" eaLnBrk="0" hangingPunct="0">
              <a:spcBef>
                <a:spcPct val="20000"/>
              </a:spcBef>
            </a:pPr>
            <a:r>
              <a:rPr lang="en-US" altLang="zh-CN" sz="1400">
                <a:latin typeface="Times New Roman" pitchFamily="18" charset="0"/>
                <a:ea typeface="华文楷体"/>
                <a:cs typeface="华文楷体"/>
              </a:rPr>
              <a:t>3.8-8.0 kHz/cm</a:t>
            </a:r>
            <a:r>
              <a:rPr lang="en-US" altLang="zh-CN" sz="1400" baseline="30000">
                <a:latin typeface="Times New Roman" pitchFamily="18" charset="0"/>
                <a:ea typeface="华文楷体"/>
                <a:cs typeface="华文楷体"/>
              </a:rPr>
              <a:t>2</a:t>
            </a:r>
            <a:r>
              <a:rPr lang="en-US" altLang="zh-CN" sz="1400">
                <a:latin typeface="Times New Roman" pitchFamily="18" charset="0"/>
                <a:ea typeface="华文楷体"/>
                <a:cs typeface="华文楷体"/>
              </a:rPr>
              <a:t>, #SM: 12 (low resistive glass)   </a:t>
            </a:r>
            <a:endParaRPr lang="zh-CN" altLang="en-US" sz="1400">
              <a:latin typeface="Times New Roman" pitchFamily="18" charset="0"/>
              <a:ea typeface="华文楷体"/>
              <a:cs typeface="华文楷体"/>
            </a:endParaRPr>
          </a:p>
        </p:txBody>
      </p:sp>
      <p:sp>
        <p:nvSpPr>
          <p:cNvPr id="76" name="矩形 75"/>
          <p:cNvSpPr/>
          <p:nvPr/>
        </p:nvSpPr>
        <p:spPr bwMode="auto">
          <a:xfrm>
            <a:off x="142875" y="5554663"/>
            <a:ext cx="428625" cy="2143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solidFill>
                  <a:schemeClr val="tx1"/>
                </a:solidFill>
                <a:latin typeface="Times New Roman" pitchFamily="18" charset="0"/>
              </a:rPr>
              <a:t>2</a:t>
            </a:r>
            <a:endParaRPr lang="zh-CN" altLang="en-US" b="1">
              <a:solidFill>
                <a:schemeClr val="tx1"/>
              </a:solidFill>
              <a:latin typeface="Times New Roman" pitchFamily="18" charset="0"/>
            </a:endParaRPr>
          </a:p>
        </p:txBody>
      </p:sp>
      <p:sp>
        <p:nvSpPr>
          <p:cNvPr id="77" name="矩形 76"/>
          <p:cNvSpPr/>
          <p:nvPr/>
        </p:nvSpPr>
        <p:spPr bwMode="auto">
          <a:xfrm>
            <a:off x="142875" y="5840413"/>
            <a:ext cx="428625" cy="21431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solidFill>
                  <a:schemeClr val="tx1"/>
                </a:solidFill>
                <a:latin typeface="Times New Roman" pitchFamily="18" charset="0"/>
              </a:rPr>
              <a:t>3</a:t>
            </a:r>
            <a:endParaRPr lang="zh-CN" altLang="en-US" b="1">
              <a:solidFill>
                <a:schemeClr val="tx1"/>
              </a:solidFill>
              <a:latin typeface="Times New Roman" pitchFamily="18" charset="0"/>
            </a:endParaRPr>
          </a:p>
        </p:txBody>
      </p:sp>
      <p:sp>
        <p:nvSpPr>
          <p:cNvPr id="78" name="矩形 77"/>
          <p:cNvSpPr/>
          <p:nvPr/>
        </p:nvSpPr>
        <p:spPr bwMode="auto">
          <a:xfrm>
            <a:off x="142875" y="6126163"/>
            <a:ext cx="428625" cy="214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solidFill>
                  <a:schemeClr val="tx1"/>
                </a:solidFill>
                <a:latin typeface="Times New Roman" pitchFamily="18" charset="0"/>
              </a:rPr>
              <a:t>4</a:t>
            </a:r>
            <a:endParaRPr lang="zh-CN" altLang="en-US" b="1">
              <a:solidFill>
                <a:schemeClr val="tx1"/>
              </a:solidFill>
              <a:latin typeface="Times New Roman" pitchFamily="18" charset="0"/>
            </a:endParaRPr>
          </a:p>
        </p:txBody>
      </p:sp>
      <p:sp>
        <p:nvSpPr>
          <p:cNvPr id="251921" name="内容占位符 2"/>
          <p:cNvSpPr txBox="1">
            <a:spLocks/>
          </p:cNvSpPr>
          <p:nvPr/>
        </p:nvSpPr>
        <p:spPr bwMode="auto">
          <a:xfrm>
            <a:off x="571500" y="5795963"/>
            <a:ext cx="4071938" cy="357187"/>
          </a:xfrm>
          <a:prstGeom prst="rect">
            <a:avLst/>
          </a:prstGeom>
          <a:noFill/>
          <a:ln w="9525">
            <a:noFill/>
            <a:miter lim="800000"/>
            <a:headEnd/>
            <a:tailEnd/>
          </a:ln>
        </p:spPr>
        <p:txBody>
          <a:bodyPr/>
          <a:lstStyle/>
          <a:p>
            <a:pPr marL="342900" indent="-342900" eaLnBrk="0" hangingPunct="0">
              <a:spcBef>
                <a:spcPct val="20000"/>
              </a:spcBef>
            </a:pPr>
            <a:r>
              <a:rPr lang="en-US" altLang="zh-CN" sz="1400">
                <a:latin typeface="Times New Roman" pitchFamily="18" charset="0"/>
                <a:ea typeface="华文楷体"/>
                <a:cs typeface="华文楷体"/>
              </a:rPr>
              <a:t>1.5-3.5 kHz/cm</a:t>
            </a:r>
            <a:r>
              <a:rPr lang="en-US" altLang="zh-CN" sz="1400" baseline="30000">
                <a:latin typeface="Times New Roman" pitchFamily="18" charset="0"/>
                <a:ea typeface="华文楷体"/>
                <a:cs typeface="华文楷体"/>
              </a:rPr>
              <a:t>2</a:t>
            </a:r>
            <a:r>
              <a:rPr lang="en-US" altLang="zh-CN" sz="1400">
                <a:latin typeface="Times New Roman" pitchFamily="18" charset="0"/>
                <a:ea typeface="华文楷体"/>
                <a:cs typeface="华文楷体"/>
              </a:rPr>
              <a:t>, #SM: 16 (low resistive glass)   </a:t>
            </a:r>
            <a:endParaRPr lang="zh-CN" altLang="en-US" sz="1400">
              <a:latin typeface="Times New Roman" pitchFamily="18" charset="0"/>
              <a:ea typeface="华文楷体"/>
              <a:cs typeface="华文楷体"/>
            </a:endParaRPr>
          </a:p>
          <a:p>
            <a:pPr marL="342900" indent="-342900" eaLnBrk="0" hangingPunct="0">
              <a:spcBef>
                <a:spcPct val="20000"/>
              </a:spcBef>
            </a:pPr>
            <a:endParaRPr lang="zh-CN" altLang="en-US" sz="1400">
              <a:latin typeface="Times New Roman" pitchFamily="18" charset="0"/>
              <a:ea typeface="华文楷体"/>
              <a:cs typeface="华文楷体"/>
            </a:endParaRPr>
          </a:p>
        </p:txBody>
      </p:sp>
      <p:sp>
        <p:nvSpPr>
          <p:cNvPr id="251922" name="内容占位符 2"/>
          <p:cNvSpPr txBox="1">
            <a:spLocks/>
          </p:cNvSpPr>
          <p:nvPr/>
        </p:nvSpPr>
        <p:spPr bwMode="auto">
          <a:xfrm>
            <a:off x="595313" y="6099175"/>
            <a:ext cx="4119562" cy="357188"/>
          </a:xfrm>
          <a:prstGeom prst="rect">
            <a:avLst/>
          </a:prstGeom>
          <a:noFill/>
          <a:ln w="9525">
            <a:noFill/>
            <a:miter lim="800000"/>
            <a:headEnd/>
            <a:tailEnd/>
          </a:ln>
        </p:spPr>
        <p:txBody>
          <a:bodyPr/>
          <a:lstStyle/>
          <a:p>
            <a:pPr marL="342900" indent="-342900" eaLnBrk="0" hangingPunct="0">
              <a:spcBef>
                <a:spcPct val="20000"/>
              </a:spcBef>
            </a:pPr>
            <a:r>
              <a:rPr lang="en-US" altLang="zh-CN" sz="1400">
                <a:latin typeface="Times New Roman" pitchFamily="18" charset="0"/>
                <a:ea typeface="华文楷体"/>
                <a:cs typeface="华文楷体"/>
              </a:rPr>
              <a:t>0.5-1.5 kHz/cm</a:t>
            </a:r>
            <a:r>
              <a:rPr lang="en-US" altLang="zh-CN" sz="1400" baseline="30000">
                <a:latin typeface="Times New Roman" pitchFamily="18" charset="0"/>
                <a:ea typeface="华文楷体"/>
                <a:cs typeface="华文楷体"/>
              </a:rPr>
              <a:t>2</a:t>
            </a:r>
            <a:r>
              <a:rPr lang="en-US" altLang="zh-CN" sz="1400">
                <a:latin typeface="Times New Roman" pitchFamily="18" charset="0"/>
                <a:ea typeface="华文楷体"/>
                <a:cs typeface="华文楷体"/>
              </a:rPr>
              <a:t>, #SM: 44 </a:t>
            </a:r>
            <a:r>
              <a:rPr lang="en-US" altLang="zh-CN" sz="1400">
                <a:solidFill>
                  <a:srgbClr val="FF0000"/>
                </a:solidFill>
                <a:latin typeface="Times New Roman" pitchFamily="18" charset="0"/>
                <a:ea typeface="华文楷体"/>
                <a:cs typeface="华文楷体"/>
              </a:rPr>
              <a:t>(</a:t>
            </a:r>
            <a:r>
              <a:rPr lang="en-US" altLang="zh-CN" sz="1400">
                <a:solidFill>
                  <a:srgbClr val="FF0000"/>
                </a:solidFill>
                <a:ea typeface="华文楷体"/>
                <a:cs typeface="华文楷体"/>
              </a:rPr>
              <a:t>float glass, warming up</a:t>
            </a:r>
            <a:r>
              <a:rPr lang="en-US" altLang="zh-CN" sz="1400">
                <a:solidFill>
                  <a:srgbClr val="FF0000"/>
                </a:solidFill>
                <a:latin typeface="Times New Roman" pitchFamily="18" charset="0"/>
                <a:ea typeface="华文楷体"/>
                <a:cs typeface="华文楷体"/>
              </a:rPr>
              <a:t>)</a:t>
            </a:r>
            <a:endParaRPr lang="zh-CN" altLang="en-US" sz="1400">
              <a:solidFill>
                <a:srgbClr val="FF0000"/>
              </a:solidFill>
              <a:latin typeface="Times New Roman" pitchFamily="18" charset="0"/>
              <a:ea typeface="华文楷体"/>
              <a:cs typeface="华文楷体"/>
            </a:endParaRPr>
          </a:p>
        </p:txBody>
      </p:sp>
      <p:sp>
        <p:nvSpPr>
          <p:cNvPr id="251923" name="Text Box 93"/>
          <p:cNvSpPr txBox="1">
            <a:spLocks noChangeArrowheads="1"/>
          </p:cNvSpPr>
          <p:nvPr/>
        </p:nvSpPr>
        <p:spPr bwMode="auto">
          <a:xfrm>
            <a:off x="5214938" y="6143625"/>
            <a:ext cx="2214562" cy="298450"/>
          </a:xfrm>
          <a:prstGeom prst="rect">
            <a:avLst/>
          </a:prstGeom>
          <a:solidFill>
            <a:srgbClr val="FFCC00"/>
          </a:solidFill>
          <a:ln w="9525">
            <a:solidFill>
              <a:schemeClr val="tx1"/>
            </a:solidFill>
            <a:miter lim="800000"/>
            <a:headEnd/>
            <a:tailEnd/>
          </a:ln>
        </p:spPr>
        <p:txBody>
          <a:bodyPr lIns="82954" tIns="41477" rIns="82954" bIns="41477">
            <a:spAutoFit/>
          </a:bodyPr>
          <a:lstStyle/>
          <a:p>
            <a:pPr defTabSz="830263" hangingPunct="0">
              <a:lnSpc>
                <a:spcPct val="87000"/>
              </a:lnSpc>
              <a:buClr>
                <a:srgbClr val="000000"/>
              </a:buClr>
              <a:buSzPct val="45000"/>
              <a:buFont typeface="Wingdings" pitchFamily="2" charset="2"/>
              <a:buNone/>
            </a:pPr>
            <a:r>
              <a:rPr lang="en-US" altLang="zh-CN" sz="1600">
                <a:cs typeface="Arial" charset="0"/>
              </a:rPr>
              <a:t>Low resistive glass</a:t>
            </a:r>
            <a:endParaRPr lang="en-US" altLang="zh-CN" sz="1600" baseline="30000">
              <a:cs typeface="Arial" charset="0"/>
            </a:endParaRPr>
          </a:p>
        </p:txBody>
      </p:sp>
      <p:cxnSp>
        <p:nvCxnSpPr>
          <p:cNvPr id="35" name="直接箭头连接符 34"/>
          <p:cNvCxnSpPr/>
          <p:nvPr/>
        </p:nvCxnSpPr>
        <p:spPr>
          <a:xfrm>
            <a:off x="4625975" y="6286500"/>
            <a:ext cx="500063" cy="142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Forme libre 1"/>
          <p:cNvSpPr>
            <a:spLocks/>
          </p:cNvSpPr>
          <p:nvPr/>
        </p:nvSpPr>
        <p:spPr bwMode="auto">
          <a:xfrm>
            <a:off x="130175" y="836613"/>
            <a:ext cx="8883650" cy="555625"/>
          </a:xfrm>
          <a:custGeom>
            <a:avLst/>
            <a:gdLst>
              <a:gd name="T0" fmla="*/ 1826786239 w 21600"/>
              <a:gd name="T1" fmla="*/ 0 h 21600"/>
              <a:gd name="T2" fmla="*/ 2147483647 w 21600"/>
              <a:gd name="T3" fmla="*/ 7153415 h 21600"/>
              <a:gd name="T4" fmla="*/ 1826786239 w 21600"/>
              <a:gd name="T5" fmla="*/ 14306805 h 21600"/>
              <a:gd name="T6" fmla="*/ 0 w 21600"/>
              <a:gd name="T7" fmla="*/ 7153415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spcBef>
                <a:spcPts val="1875"/>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3000">
                <a:solidFill>
                  <a:srgbClr val="000000"/>
                </a:solidFill>
                <a:cs typeface="Arial" charset="0"/>
              </a:rPr>
              <a:t>2. Free-streaming readout</a:t>
            </a:r>
          </a:p>
        </p:txBody>
      </p:sp>
      <p:sp>
        <p:nvSpPr>
          <p:cNvPr id="253954" name="ZoneTexte 2"/>
          <p:cNvSpPr txBox="1">
            <a:spLocks noChangeArrowheads="1"/>
          </p:cNvSpPr>
          <p:nvPr/>
        </p:nvSpPr>
        <p:spPr bwMode="auto">
          <a:xfrm>
            <a:off x="114300" y="1338263"/>
            <a:ext cx="8539163" cy="4000500"/>
          </a:xfrm>
          <a:prstGeom prst="rect">
            <a:avLst/>
          </a:prstGeom>
          <a:noFill/>
          <a:ln w="9525">
            <a:noFill/>
            <a:miter lim="800000"/>
            <a:headEnd/>
            <a:tailEnd/>
          </a:ln>
        </p:spPr>
        <p:txBody>
          <a:bodyPr>
            <a:spAutoFit/>
          </a:bodyPr>
          <a:lstStyle/>
          <a:p>
            <a:pPr>
              <a:spcBef>
                <a:spcPct val="20000"/>
              </a:spcBef>
            </a:pPr>
            <a:r>
              <a:rPr lang="en-US" u="sng">
                <a:cs typeface="Arial" charset="0"/>
              </a:rPr>
              <a:t>Motivation:</a:t>
            </a:r>
            <a:endParaRPr lang="en-US">
              <a:cs typeface="Arial" charset="0"/>
            </a:endParaRPr>
          </a:p>
          <a:p>
            <a:pPr>
              <a:spcBef>
                <a:spcPts val="1250"/>
              </a:spcBef>
              <a:buClr>
                <a:srgbClr val="000000"/>
              </a:buClr>
              <a:buSzPct val="100000"/>
              <a:buFont typeface="Arial" charset="0"/>
              <a:buChar char="•"/>
            </a:pPr>
            <a:r>
              <a:rPr lang="en-US" sz="1600">
                <a:solidFill>
                  <a:srgbClr val="000000"/>
                </a:solidFill>
                <a:cs typeface="Arial" charset="0"/>
              </a:rPr>
              <a:t>CBM interaction rate: up to </a:t>
            </a:r>
            <a:r>
              <a:rPr lang="en-US" sz="1600" b="1" u="sng">
                <a:solidFill>
                  <a:srgbClr val="000000"/>
                </a:solidFill>
                <a:cs typeface="Arial" charset="0"/>
              </a:rPr>
              <a:t>10⁷ Hz</a:t>
            </a:r>
            <a:r>
              <a:rPr lang="en-US" sz="1600">
                <a:solidFill>
                  <a:srgbClr val="000000"/>
                </a:solidFill>
                <a:cs typeface="Arial" charset="0"/>
              </a:rPr>
              <a:t> Au+Au @ 25AGeV</a:t>
            </a:r>
          </a:p>
          <a:p>
            <a:pPr>
              <a:spcBef>
                <a:spcPts val="1250"/>
              </a:spcBef>
              <a:buClr>
                <a:srgbClr val="000000"/>
              </a:buClr>
              <a:buSzPct val="100000"/>
              <a:buFont typeface="Arial" charset="0"/>
              <a:buChar char="•"/>
            </a:pPr>
            <a:r>
              <a:rPr lang="en-US" sz="1600">
                <a:solidFill>
                  <a:srgbClr val="000000"/>
                </a:solidFill>
                <a:cs typeface="Arial" charset="0"/>
              </a:rPr>
              <a:t>Rate + need to inspect full event for decision =&gt; free streaming!</a:t>
            </a:r>
          </a:p>
          <a:p>
            <a:pPr>
              <a:spcBef>
                <a:spcPts val="1250"/>
              </a:spcBef>
              <a:buClr>
                <a:srgbClr val="000000"/>
              </a:buClr>
              <a:buSzPct val="100000"/>
            </a:pPr>
            <a:r>
              <a:rPr lang="en-US" u="sng">
                <a:cs typeface="Arial" charset="0"/>
              </a:rPr>
              <a:t>Principle:</a:t>
            </a:r>
            <a:endParaRPr lang="en-US">
              <a:solidFill>
                <a:srgbClr val="000000"/>
              </a:solidFill>
              <a:cs typeface="Arial" charset="0"/>
            </a:endParaRPr>
          </a:p>
          <a:p>
            <a:pPr>
              <a:spcBef>
                <a:spcPts val="1250"/>
              </a:spcBef>
              <a:buClr>
                <a:srgbClr val="000000"/>
              </a:buClr>
              <a:buSzPct val="100000"/>
              <a:buFontTx/>
              <a:buAutoNum type="arabicParenR"/>
            </a:pPr>
            <a:r>
              <a:rPr lang="en-US" sz="1600">
                <a:solidFill>
                  <a:srgbClr val="000000"/>
                </a:solidFill>
                <a:cs typeface="Arial" charset="0"/>
              </a:rPr>
              <a:t>Each front-end chip must detect hits and timestamp them</a:t>
            </a:r>
          </a:p>
          <a:p>
            <a:pPr>
              <a:spcBef>
                <a:spcPts val="1250"/>
              </a:spcBef>
              <a:buClr>
                <a:srgbClr val="000000"/>
              </a:buClr>
              <a:buSzPct val="100000"/>
              <a:buFontTx/>
              <a:buAutoNum type="arabicParenR"/>
            </a:pPr>
            <a:r>
              <a:rPr lang="en-US" sz="1600">
                <a:solidFill>
                  <a:srgbClr val="000000"/>
                </a:solidFill>
                <a:cs typeface="Arial" charset="0"/>
              </a:rPr>
              <a:t>The data are pushed through the readout chain toward the First Level Event Selector</a:t>
            </a:r>
          </a:p>
          <a:p>
            <a:pPr>
              <a:spcBef>
                <a:spcPts val="1250"/>
              </a:spcBef>
              <a:buClr>
                <a:srgbClr val="000000"/>
              </a:buClr>
              <a:buSzPct val="100000"/>
              <a:buFontTx/>
              <a:buAutoNum type="arabicParenR"/>
            </a:pPr>
            <a:r>
              <a:rPr lang="en-US" sz="1600">
                <a:solidFill>
                  <a:srgbClr val="000000"/>
                </a:solidFill>
                <a:cs typeface="Arial" charset="0"/>
              </a:rPr>
              <a:t>Data pre-processing as soon as possible  =&gt; Bandwidth!</a:t>
            </a:r>
          </a:p>
          <a:p>
            <a:pPr>
              <a:spcBef>
                <a:spcPts val="1250"/>
              </a:spcBef>
              <a:buClr>
                <a:srgbClr val="000000"/>
              </a:buClr>
              <a:buSzPct val="100000"/>
              <a:buFontTx/>
              <a:buAutoNum type="arabicParenR"/>
            </a:pPr>
            <a:endParaRPr lang="en-US" sz="1000">
              <a:solidFill>
                <a:srgbClr val="000000"/>
              </a:solidFill>
              <a:cs typeface="Arial" charset="0"/>
            </a:endParaRPr>
          </a:p>
          <a:p>
            <a:pPr>
              <a:spcBef>
                <a:spcPts val="1250"/>
              </a:spcBef>
              <a:buClr>
                <a:srgbClr val="000000"/>
              </a:buClr>
              <a:buSzPct val="100000"/>
              <a:buFont typeface="Symbol" pitchFamily="18" charset="2"/>
              <a:buChar char="Þ"/>
            </a:pPr>
            <a:r>
              <a:rPr lang="en-US" sz="1600" b="1">
                <a:solidFill>
                  <a:srgbClr val="000000"/>
                </a:solidFill>
                <a:cs typeface="Arial" charset="0"/>
              </a:rPr>
              <a:t>Synchronization of all front ends critical!</a:t>
            </a:r>
          </a:p>
          <a:p>
            <a:pPr>
              <a:spcBef>
                <a:spcPts val="1250"/>
              </a:spcBef>
              <a:buClr>
                <a:srgbClr val="000000"/>
              </a:buClr>
              <a:buSzPct val="100000"/>
              <a:buFont typeface="Symbol" pitchFamily="18" charset="2"/>
              <a:buChar char="Þ"/>
            </a:pPr>
            <a:r>
              <a:rPr lang="en-US" sz="1600" b="1">
                <a:solidFill>
                  <a:srgbClr val="000000"/>
                </a:solidFill>
                <a:cs typeface="Arial" charset="0"/>
              </a:rPr>
              <a:t>Error recovery, Data loss detection, Pre-processing</a:t>
            </a:r>
          </a:p>
        </p:txBody>
      </p:sp>
      <p:sp>
        <p:nvSpPr>
          <p:cNvPr id="253955" name="ZoneTexte 7"/>
          <p:cNvSpPr txBox="1">
            <a:spLocks noChangeArrowheads="1"/>
          </p:cNvSpPr>
          <p:nvPr/>
        </p:nvSpPr>
        <p:spPr bwMode="auto">
          <a:xfrm>
            <a:off x="414338" y="6281738"/>
            <a:ext cx="8315325" cy="338137"/>
          </a:xfrm>
          <a:prstGeom prst="rect">
            <a:avLst/>
          </a:prstGeom>
          <a:noFill/>
          <a:ln w="9525">
            <a:noFill/>
            <a:miter lim="800000"/>
            <a:headEnd/>
            <a:tailEnd/>
          </a:ln>
        </p:spPr>
        <p:txBody>
          <a:bodyPr>
            <a:spAutoFit/>
          </a:bodyPr>
          <a:lstStyle/>
          <a:p>
            <a:pPr algn="ctr">
              <a:spcBef>
                <a:spcPts val="1250"/>
              </a:spcBef>
              <a:buClr>
                <a:srgbClr val="000000"/>
              </a:buClr>
              <a:buSzPct val="100000"/>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600" b="1">
                <a:solidFill>
                  <a:srgbClr val="000000"/>
                </a:solidFill>
                <a:cs typeface="Arial" charset="0"/>
              </a:rPr>
              <a:t>Goal = build a full readout chain for each sub-detector working  at the full rate</a:t>
            </a:r>
          </a:p>
        </p:txBody>
      </p:sp>
      <p:sp>
        <p:nvSpPr>
          <p:cNvPr id="253956" name="ZoneTexte 8"/>
          <p:cNvSpPr txBox="1">
            <a:spLocks noChangeArrowheads="1"/>
          </p:cNvSpPr>
          <p:nvPr/>
        </p:nvSpPr>
        <p:spPr bwMode="auto">
          <a:xfrm>
            <a:off x="206375" y="5399088"/>
            <a:ext cx="925513" cy="400050"/>
          </a:xfrm>
          <a:prstGeom prst="rect">
            <a:avLst/>
          </a:prstGeom>
          <a:solidFill>
            <a:srgbClr val="007E39"/>
          </a:solidFill>
          <a:ln w="9525">
            <a:noFill/>
            <a:miter lim="800000"/>
            <a:headEnd/>
            <a:tailEnd/>
          </a:ln>
        </p:spPr>
        <p:txBody>
          <a:bodyPr>
            <a:spAutoFit/>
          </a:bodyPr>
          <a:lstStyle/>
          <a:p>
            <a:pPr algn="ctr">
              <a:spcBef>
                <a:spcPct val="20000"/>
              </a:spcBef>
            </a:pPr>
            <a:r>
              <a:rPr lang="en-US" sz="2000">
                <a:cs typeface="Arial" charset="0"/>
              </a:rPr>
              <a:t>FEE</a:t>
            </a:r>
          </a:p>
        </p:txBody>
      </p:sp>
      <p:sp>
        <p:nvSpPr>
          <p:cNvPr id="253957" name="ZoneTexte 9"/>
          <p:cNvSpPr txBox="1">
            <a:spLocks noChangeArrowheads="1"/>
          </p:cNvSpPr>
          <p:nvPr/>
        </p:nvSpPr>
        <p:spPr bwMode="auto">
          <a:xfrm>
            <a:off x="2644775" y="5399088"/>
            <a:ext cx="1165225" cy="400050"/>
          </a:xfrm>
          <a:prstGeom prst="rect">
            <a:avLst/>
          </a:prstGeom>
          <a:solidFill>
            <a:srgbClr val="FF9900"/>
          </a:solidFill>
          <a:ln w="9525">
            <a:noFill/>
            <a:miter lim="800000"/>
            <a:headEnd/>
            <a:tailEnd/>
          </a:ln>
        </p:spPr>
        <p:txBody>
          <a:bodyPr>
            <a:spAutoFit/>
          </a:bodyPr>
          <a:lstStyle/>
          <a:p>
            <a:pPr algn="ctr">
              <a:spcBef>
                <a:spcPct val="20000"/>
              </a:spcBef>
            </a:pPr>
            <a:r>
              <a:rPr lang="en-US" sz="2000">
                <a:cs typeface="Arial" charset="0"/>
              </a:rPr>
              <a:t>Readout</a:t>
            </a:r>
          </a:p>
        </p:txBody>
      </p:sp>
      <p:sp>
        <p:nvSpPr>
          <p:cNvPr id="253958" name="ZoneTexte 10"/>
          <p:cNvSpPr txBox="1">
            <a:spLocks noChangeArrowheads="1"/>
          </p:cNvSpPr>
          <p:nvPr/>
        </p:nvSpPr>
        <p:spPr bwMode="auto">
          <a:xfrm>
            <a:off x="5367338" y="5214938"/>
            <a:ext cx="2046287" cy="769937"/>
          </a:xfrm>
          <a:prstGeom prst="rect">
            <a:avLst/>
          </a:prstGeom>
          <a:solidFill>
            <a:srgbClr val="00B0F0"/>
          </a:solidFill>
          <a:ln w="9525">
            <a:noFill/>
            <a:miter lim="800000"/>
            <a:headEnd/>
            <a:tailEnd/>
          </a:ln>
        </p:spPr>
        <p:txBody>
          <a:bodyPr>
            <a:spAutoFit/>
          </a:bodyPr>
          <a:lstStyle/>
          <a:p>
            <a:pPr algn="ctr">
              <a:spcBef>
                <a:spcPct val="20000"/>
              </a:spcBef>
            </a:pPr>
            <a:r>
              <a:rPr lang="en-US" sz="2000">
                <a:cs typeface="Arial" charset="0"/>
              </a:rPr>
              <a:t>Pre-Processing</a:t>
            </a:r>
          </a:p>
          <a:p>
            <a:pPr algn="ctr">
              <a:spcBef>
                <a:spcPct val="20000"/>
              </a:spcBef>
            </a:pPr>
            <a:r>
              <a:rPr lang="en-US" sz="2000">
                <a:cs typeface="Arial" charset="0"/>
              </a:rPr>
              <a:t>Aggregation</a:t>
            </a:r>
          </a:p>
        </p:txBody>
      </p:sp>
      <p:sp>
        <p:nvSpPr>
          <p:cNvPr id="253959" name="ZoneTexte 11"/>
          <p:cNvSpPr txBox="1">
            <a:spLocks noChangeArrowheads="1"/>
          </p:cNvSpPr>
          <p:nvPr/>
        </p:nvSpPr>
        <p:spPr bwMode="auto">
          <a:xfrm>
            <a:off x="7815263" y="4632325"/>
            <a:ext cx="1263650" cy="1446213"/>
          </a:xfrm>
          <a:prstGeom prst="rect">
            <a:avLst/>
          </a:prstGeom>
          <a:solidFill>
            <a:srgbClr val="003FBC"/>
          </a:solidFill>
          <a:ln w="9525">
            <a:noFill/>
            <a:miter lim="800000"/>
            <a:headEnd/>
            <a:tailEnd/>
          </a:ln>
        </p:spPr>
        <p:txBody>
          <a:bodyPr>
            <a:spAutoFit/>
          </a:bodyPr>
          <a:lstStyle/>
          <a:p>
            <a:pPr algn="ctr">
              <a:spcBef>
                <a:spcPct val="20000"/>
              </a:spcBef>
            </a:pPr>
            <a:r>
              <a:rPr lang="en-US" sz="2000">
                <a:cs typeface="Arial" charset="0"/>
              </a:rPr>
              <a:t>Event </a:t>
            </a:r>
          </a:p>
          <a:p>
            <a:pPr algn="ctr">
              <a:spcBef>
                <a:spcPct val="20000"/>
              </a:spcBef>
            </a:pPr>
            <a:r>
              <a:rPr lang="en-US" sz="2000">
                <a:cs typeface="Arial" charset="0"/>
              </a:rPr>
              <a:t>Building &amp;</a:t>
            </a:r>
          </a:p>
          <a:p>
            <a:pPr algn="ctr">
              <a:spcBef>
                <a:spcPct val="20000"/>
              </a:spcBef>
            </a:pPr>
            <a:r>
              <a:rPr lang="en-US" sz="2000">
                <a:cs typeface="Arial" charset="0"/>
              </a:rPr>
              <a:t>Selection</a:t>
            </a:r>
          </a:p>
        </p:txBody>
      </p:sp>
      <p:cxnSp>
        <p:nvCxnSpPr>
          <p:cNvPr id="253960" name="Connecteur droit avec flèche 13"/>
          <p:cNvCxnSpPr>
            <a:cxnSpLocks noChangeShapeType="1"/>
            <a:stCxn id="253956" idx="3"/>
            <a:endCxn id="253957" idx="1"/>
          </p:cNvCxnSpPr>
          <p:nvPr/>
        </p:nvCxnSpPr>
        <p:spPr bwMode="auto">
          <a:xfrm>
            <a:off x="1131888" y="5599113"/>
            <a:ext cx="1512887" cy="0"/>
          </a:xfrm>
          <a:prstGeom prst="straightConnector1">
            <a:avLst/>
          </a:prstGeom>
          <a:noFill/>
          <a:ln w="25400" algn="ctr">
            <a:solidFill>
              <a:schemeClr val="tx1"/>
            </a:solidFill>
            <a:round/>
            <a:headEnd/>
            <a:tailEnd type="arrow" w="med" len="med"/>
          </a:ln>
        </p:spPr>
      </p:cxnSp>
      <p:sp>
        <p:nvSpPr>
          <p:cNvPr id="253961" name="ZoneTexte 14"/>
          <p:cNvSpPr txBox="1">
            <a:spLocks noChangeArrowheads="1"/>
          </p:cNvSpPr>
          <p:nvPr/>
        </p:nvSpPr>
        <p:spPr bwMode="auto">
          <a:xfrm>
            <a:off x="1425575" y="5881688"/>
            <a:ext cx="1055688" cy="400050"/>
          </a:xfrm>
          <a:prstGeom prst="rect">
            <a:avLst/>
          </a:prstGeom>
          <a:solidFill>
            <a:srgbClr val="FF0000"/>
          </a:solidFill>
          <a:ln w="9525">
            <a:noFill/>
            <a:miter lim="800000"/>
            <a:headEnd/>
            <a:tailEnd/>
          </a:ln>
        </p:spPr>
        <p:txBody>
          <a:bodyPr>
            <a:spAutoFit/>
          </a:bodyPr>
          <a:lstStyle/>
          <a:p>
            <a:pPr algn="ctr">
              <a:spcBef>
                <a:spcPct val="20000"/>
              </a:spcBef>
            </a:pPr>
            <a:r>
              <a:rPr lang="en-US" sz="2000">
                <a:cs typeface="Arial" charset="0"/>
              </a:rPr>
              <a:t>Clocks</a:t>
            </a:r>
          </a:p>
        </p:txBody>
      </p:sp>
      <p:cxnSp>
        <p:nvCxnSpPr>
          <p:cNvPr id="253962" name="Connecteur droit avec flèche 16"/>
          <p:cNvCxnSpPr>
            <a:cxnSpLocks noChangeShapeType="1"/>
            <a:stCxn id="253957" idx="3"/>
            <a:endCxn id="253958" idx="1"/>
          </p:cNvCxnSpPr>
          <p:nvPr/>
        </p:nvCxnSpPr>
        <p:spPr bwMode="auto">
          <a:xfrm>
            <a:off x="3810000" y="5599113"/>
            <a:ext cx="1557338" cy="0"/>
          </a:xfrm>
          <a:prstGeom prst="straightConnector1">
            <a:avLst/>
          </a:prstGeom>
          <a:noFill/>
          <a:ln w="25400" algn="ctr">
            <a:solidFill>
              <a:schemeClr val="tx1"/>
            </a:solidFill>
            <a:round/>
            <a:headEnd/>
            <a:tailEnd type="arrow" w="med" len="med"/>
          </a:ln>
        </p:spPr>
      </p:cxnSp>
      <p:cxnSp>
        <p:nvCxnSpPr>
          <p:cNvPr id="253963" name="Connecteur droit avec flèche 18"/>
          <p:cNvCxnSpPr>
            <a:cxnSpLocks noChangeShapeType="1"/>
            <a:stCxn id="253958" idx="3"/>
            <a:endCxn id="253959" idx="1"/>
          </p:cNvCxnSpPr>
          <p:nvPr/>
        </p:nvCxnSpPr>
        <p:spPr bwMode="auto">
          <a:xfrm flipV="1">
            <a:off x="7413625" y="5356225"/>
            <a:ext cx="401638" cy="242888"/>
          </a:xfrm>
          <a:prstGeom prst="straightConnector1">
            <a:avLst/>
          </a:prstGeom>
          <a:noFill/>
          <a:ln w="25400" algn="ctr">
            <a:solidFill>
              <a:schemeClr val="tx1"/>
            </a:solidFill>
            <a:round/>
            <a:headEnd/>
            <a:tailEnd type="arrow" w="med" len="med"/>
          </a:ln>
        </p:spPr>
      </p:cxnSp>
      <p:cxnSp>
        <p:nvCxnSpPr>
          <p:cNvPr id="253964" name="Connecteur en angle 23"/>
          <p:cNvCxnSpPr>
            <a:cxnSpLocks noChangeShapeType="1"/>
            <a:stCxn id="253961" idx="3"/>
            <a:endCxn id="253957" idx="2"/>
          </p:cNvCxnSpPr>
          <p:nvPr/>
        </p:nvCxnSpPr>
        <p:spPr bwMode="auto">
          <a:xfrm flipV="1">
            <a:off x="2481263" y="5799138"/>
            <a:ext cx="746125" cy="282575"/>
          </a:xfrm>
          <a:prstGeom prst="bentConnector2">
            <a:avLst/>
          </a:prstGeom>
          <a:noFill/>
          <a:ln w="25400" algn="ctr">
            <a:solidFill>
              <a:srgbClr val="FF0000"/>
            </a:solidFill>
            <a:round/>
            <a:headEnd/>
            <a:tailEnd type="arrow" w="med" len="med"/>
          </a:ln>
        </p:spPr>
      </p:cxnSp>
      <p:cxnSp>
        <p:nvCxnSpPr>
          <p:cNvPr id="253965" name="Connecteur en angle 25"/>
          <p:cNvCxnSpPr>
            <a:cxnSpLocks noChangeShapeType="1"/>
            <a:stCxn id="253961" idx="1"/>
            <a:endCxn id="253956" idx="2"/>
          </p:cNvCxnSpPr>
          <p:nvPr/>
        </p:nvCxnSpPr>
        <p:spPr bwMode="auto">
          <a:xfrm rot="10800000">
            <a:off x="669925" y="5799138"/>
            <a:ext cx="755650" cy="282575"/>
          </a:xfrm>
          <a:prstGeom prst="bentConnector2">
            <a:avLst/>
          </a:prstGeom>
          <a:noFill/>
          <a:ln w="25400" algn="ctr">
            <a:solidFill>
              <a:srgbClr val="FF0000"/>
            </a:solidFill>
            <a:round/>
            <a:headEnd/>
            <a:tailEnd type="arrow" w="med" len="med"/>
          </a:ln>
        </p:spPr>
      </p:cxnSp>
      <p:sp>
        <p:nvSpPr>
          <p:cNvPr id="253966" name="Text Box 15"/>
          <p:cNvSpPr txBox="1">
            <a:spLocks noChangeArrowheads="1"/>
          </p:cNvSpPr>
          <p:nvPr/>
        </p:nvSpPr>
        <p:spPr bwMode="auto">
          <a:xfrm>
            <a:off x="6054725" y="325438"/>
            <a:ext cx="2838450" cy="366712"/>
          </a:xfrm>
          <a:prstGeom prst="rect">
            <a:avLst/>
          </a:prstGeom>
          <a:noFill/>
          <a:ln w="9525">
            <a:noFill/>
            <a:miter lim="800000"/>
            <a:headEnd/>
            <a:tailEnd/>
          </a:ln>
        </p:spPr>
        <p:txBody>
          <a:bodyPr wrap="none">
            <a:spAutoFit/>
          </a:bodyPr>
          <a:lstStyle/>
          <a:p>
            <a:r>
              <a:rPr lang="pt-PT">
                <a:solidFill>
                  <a:srgbClr val="A50021"/>
                </a:solidFill>
              </a:rPr>
              <a:t>M.Loizeue et al, today talk</a:t>
            </a:r>
          </a:p>
        </p:txBody>
      </p:sp>
      <p:sp>
        <p:nvSpPr>
          <p:cNvPr id="253968" name="Text Box 16"/>
          <p:cNvSpPr txBox="1">
            <a:spLocks noChangeArrowheads="1"/>
          </p:cNvSpPr>
          <p:nvPr/>
        </p:nvSpPr>
        <p:spPr bwMode="auto">
          <a:xfrm>
            <a:off x="376238" y="207963"/>
            <a:ext cx="3556000" cy="457200"/>
          </a:xfrm>
          <a:prstGeom prst="rect">
            <a:avLst/>
          </a:prstGeom>
          <a:noFill/>
          <a:ln w="9525">
            <a:noFill/>
            <a:miter lim="800000"/>
            <a:headEnd/>
            <a:tailEnd/>
          </a:ln>
          <a:effectLst/>
        </p:spPr>
        <p:txBody>
          <a:bodyPr wrap="none">
            <a:spAutoFit/>
          </a:bodyPr>
          <a:lstStyle/>
          <a:p>
            <a:r>
              <a:rPr lang="pt-PT" sz="2400">
                <a:solidFill>
                  <a:srgbClr val="A50021"/>
                </a:solidFill>
              </a:rPr>
              <a:t>Ideas are still comming...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ctrTitle"/>
          </p:nvPr>
        </p:nvSpPr>
        <p:spPr>
          <a:xfrm>
            <a:off x="685800" y="1412875"/>
            <a:ext cx="7772400" cy="1470025"/>
          </a:xfrm>
        </p:spPr>
        <p:txBody>
          <a:bodyPr/>
          <a:lstStyle/>
          <a:p>
            <a:r>
              <a:rPr lang="en-US" sz="4800" b="1" smtClean="0">
                <a:solidFill>
                  <a:srgbClr val="3366FF"/>
                </a:solidFill>
              </a:rPr>
              <a:t>R3B, FAIR GSI</a:t>
            </a:r>
            <a:endParaRPr lang="en-US" sz="4800" smtClean="0">
              <a:solidFill>
                <a:srgbClr val="3366FF"/>
              </a:solidFill>
            </a:endParaRPr>
          </a:p>
        </p:txBody>
      </p:sp>
      <p:sp>
        <p:nvSpPr>
          <p:cNvPr id="256002" name="Subtitle 2"/>
          <p:cNvSpPr>
            <a:spLocks noGrp="1"/>
          </p:cNvSpPr>
          <p:nvPr>
            <p:ph type="subTitle" idx="1"/>
          </p:nvPr>
        </p:nvSpPr>
        <p:spPr>
          <a:xfrm>
            <a:off x="1371600" y="3644900"/>
            <a:ext cx="6400800" cy="1752600"/>
          </a:xfrm>
        </p:spPr>
        <p:txBody>
          <a:bodyPr/>
          <a:lstStyle/>
          <a:p>
            <a:pPr>
              <a:lnSpc>
                <a:spcPct val="90000"/>
              </a:lnSpc>
            </a:pPr>
            <a:r>
              <a:rPr lang="en-US" sz="2400" b="1" smtClean="0">
                <a:solidFill>
                  <a:srgbClr val="0066FF"/>
                </a:solidFill>
              </a:rPr>
              <a:t>R3B</a:t>
            </a:r>
            <a:r>
              <a:rPr lang="en-US" sz="2400" smtClean="0">
                <a:solidFill>
                  <a:schemeClr val="tx1"/>
                </a:solidFill>
              </a:rPr>
              <a:t> is an acronym for </a:t>
            </a:r>
            <a:r>
              <a:rPr lang="en-US" sz="2400" i="1" smtClean="0">
                <a:solidFill>
                  <a:schemeClr val="tx1"/>
                </a:solidFill>
              </a:rPr>
              <a:t>Reactions with Relativistic Radioactive Beams</a:t>
            </a:r>
            <a:r>
              <a:rPr lang="en-US" sz="2400" smtClean="0">
                <a:solidFill>
                  <a:schemeClr val="tx1"/>
                </a:solidFill>
              </a:rPr>
              <a:t>.</a:t>
            </a:r>
          </a:p>
          <a:p>
            <a:pPr>
              <a:lnSpc>
                <a:spcPct val="90000"/>
              </a:lnSpc>
            </a:pPr>
            <a:r>
              <a:rPr lang="en-US" sz="2400" smtClean="0">
                <a:solidFill>
                  <a:schemeClr val="tx1"/>
                </a:solidFill>
              </a:rPr>
              <a:t>It is the name of the forthcoming upgrade of the actual  LAND experimental setup at the GSI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p:cNvPicPr>
            <a:picLocks noChangeAspect="1" noChangeArrowheads="1"/>
          </p:cNvPicPr>
          <p:nvPr/>
        </p:nvPicPr>
        <p:blipFill>
          <a:blip r:embed="rId3"/>
          <a:srcRect l="7492" t="37637" r="822"/>
          <a:stretch>
            <a:fillRect/>
          </a:stretch>
        </p:blipFill>
        <p:spPr bwMode="auto">
          <a:xfrm>
            <a:off x="4427538" y="2636838"/>
            <a:ext cx="4392612" cy="3816350"/>
          </a:xfrm>
          <a:prstGeom prst="rect">
            <a:avLst/>
          </a:prstGeom>
          <a:noFill/>
          <a:ln w="9525">
            <a:noFill/>
            <a:round/>
            <a:headEnd/>
            <a:tailEnd/>
          </a:ln>
        </p:spPr>
      </p:pic>
      <p:sp>
        <p:nvSpPr>
          <p:cNvPr id="257026" name="Rectangle 3"/>
          <p:cNvSpPr>
            <a:spLocks noChangeArrowheads="1"/>
          </p:cNvSpPr>
          <p:nvPr/>
        </p:nvSpPr>
        <p:spPr bwMode="auto">
          <a:xfrm>
            <a:off x="250825" y="2563813"/>
            <a:ext cx="4032250" cy="3960812"/>
          </a:xfrm>
          <a:prstGeom prst="rect">
            <a:avLst/>
          </a:prstGeom>
          <a:noFill/>
          <a:ln w="9525">
            <a:noFill/>
            <a:round/>
            <a:headEnd/>
            <a:tailEnd/>
          </a:ln>
        </p:spPr>
        <p:txBody>
          <a:bodyPr lIns="90360" tIns="44280" rIns="90360" bIns="44280"/>
          <a:lstStyle/>
          <a:p>
            <a:pPr defTabSz="449263">
              <a:lnSpc>
                <a:spcPct val="80000"/>
              </a:lnSpc>
              <a:spcBef>
                <a:spcPts val="4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Arial Unicode MS"/>
              <a:cs typeface="Arial" charset="0"/>
            </a:endParaRPr>
          </a:p>
          <a:p>
            <a:pPr defTabSz="449263">
              <a:lnSpc>
                <a:spcPct val="80000"/>
              </a:lnSpc>
              <a:spcBef>
                <a:spcPts val="4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Verdana" pitchFamily="34" charset="0"/>
                <a:cs typeface="Arial" charset="0"/>
              </a:rPr>
              <a:t>iTOF main requirements:</a:t>
            </a:r>
          </a:p>
          <a:p>
            <a:pPr defTabSz="449263">
              <a:lnSpc>
                <a:spcPct val="80000"/>
              </a:lnSpc>
              <a:spcBef>
                <a:spcPts val="450"/>
              </a:spcBef>
              <a:buClr>
                <a:srgbClr val="000000"/>
              </a:buClr>
              <a:buSzPct val="100000"/>
              <a:buFont typeface="Arial Unicode MS"/>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latin typeface="Verdana" pitchFamily="34" charset="0"/>
                <a:cs typeface="Arial" charset="0"/>
              </a:rPr>
              <a:t>  30 ps for the full iTOF (50 ps for one RPC)</a:t>
            </a:r>
          </a:p>
          <a:p>
            <a:pPr defTabSz="449263">
              <a:lnSpc>
                <a:spcPct val="80000"/>
              </a:lnSpc>
              <a:spcBef>
                <a:spcPts val="450"/>
              </a:spcBef>
              <a:buClr>
                <a:srgbClr val="000000"/>
              </a:buClr>
              <a:buSzPct val="100000"/>
              <a:buFont typeface="Arial Unicode MS"/>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Verdana" pitchFamily="34" charset="0"/>
              <a:cs typeface="Arial" charset="0"/>
            </a:endParaRPr>
          </a:p>
          <a:p>
            <a:pPr defTabSz="449263">
              <a:lnSpc>
                <a:spcPct val="80000"/>
              </a:lnSpc>
              <a:spcBef>
                <a:spcPts val="450"/>
              </a:spcBef>
              <a:buClr>
                <a:srgbClr val="000000"/>
              </a:buClr>
              <a:buSzPct val="100000"/>
              <a:buFont typeface="Arial Unicode MS"/>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latin typeface="Verdana" pitchFamily="34" charset="0"/>
                <a:cs typeface="Arial" charset="0"/>
              </a:rPr>
              <a:t>  Efficiency for heavy ions close to 100 %</a:t>
            </a:r>
            <a:r>
              <a:rPr lang="en-GB">
                <a:solidFill>
                  <a:srgbClr val="000000"/>
                </a:solidFill>
                <a:cs typeface="Arial" charset="0"/>
              </a:rPr>
              <a:t> </a:t>
            </a:r>
            <a:r>
              <a:rPr lang="en-GB">
                <a:solidFill>
                  <a:srgbClr val="000000"/>
                </a:solidFill>
                <a:latin typeface="Verdana" pitchFamily="34" charset="0"/>
                <a:cs typeface="Arial" charset="0"/>
              </a:rPr>
              <a:t>[1,2].</a:t>
            </a:r>
          </a:p>
          <a:p>
            <a:pPr defTabSz="449263">
              <a:lnSpc>
                <a:spcPct val="80000"/>
              </a:lnSpc>
              <a:spcBef>
                <a:spcPts val="450"/>
              </a:spcBef>
              <a:buClr>
                <a:srgbClr val="000000"/>
              </a:buClr>
              <a:buSzPct val="100000"/>
              <a:buFont typeface="Arial Unicode MS"/>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Verdana" pitchFamily="34" charset="0"/>
              <a:cs typeface="Arial" charset="0"/>
            </a:endParaRPr>
          </a:p>
          <a:p>
            <a:pPr defTabSz="449263">
              <a:lnSpc>
                <a:spcPct val="80000"/>
              </a:lnSpc>
              <a:spcBef>
                <a:spcPts val="450"/>
              </a:spcBef>
              <a:buClr>
                <a:srgbClr val="000000"/>
              </a:buClr>
              <a:buSzPct val="100000"/>
              <a:buFont typeface="Arial Unicode MS"/>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latin typeface="Verdana" pitchFamily="34" charset="0"/>
                <a:cs typeface="Arial" charset="0"/>
              </a:rPr>
              <a:t>  In this work, we complete the R&amp;D studies providing the time resolution obtained with double-gap and single-gap prototypes.</a:t>
            </a:r>
          </a:p>
          <a:p>
            <a:pPr defTabSz="449263">
              <a:lnSpc>
                <a:spcPct val="80000"/>
              </a:lnSpc>
              <a:spcBef>
                <a:spcPts val="450"/>
              </a:spcBef>
              <a:buClr>
                <a:srgbClr val="000000"/>
              </a:buClr>
              <a:buSzPct val="100000"/>
              <a:buFont typeface="Arial Unicode MS"/>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Verdana" pitchFamily="34" charset="0"/>
              <a:cs typeface="Arial" charset="0"/>
            </a:endParaRPr>
          </a:p>
          <a:p>
            <a:pPr defTabSz="449263">
              <a:lnSpc>
                <a:spcPct val="80000"/>
              </a:lnSpc>
              <a:spcBef>
                <a:spcPts val="450"/>
              </a:spcBef>
              <a:buClr>
                <a:srgbClr val="000000"/>
              </a:buClr>
              <a:buSzPct val="100000"/>
              <a:buFont typeface="Arial Unicode M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Comic Sans MS" pitchFamily="66" charset="0"/>
                <a:cs typeface="Arial" charset="0"/>
              </a:rPr>
              <a:t>[1] Y. Ayyad </a:t>
            </a:r>
            <a:r>
              <a:rPr lang="en-GB" sz="1200" i="1">
                <a:solidFill>
                  <a:srgbClr val="000000"/>
                </a:solidFill>
                <a:latin typeface="Comic Sans MS" pitchFamily="66" charset="0"/>
                <a:cs typeface="Arial" charset="0"/>
              </a:rPr>
              <a:t>et al., </a:t>
            </a:r>
            <a:r>
              <a:rPr lang="en-GB" sz="1200">
                <a:solidFill>
                  <a:srgbClr val="000000"/>
                </a:solidFill>
                <a:latin typeface="Comic Sans MS" pitchFamily="66" charset="0"/>
                <a:cs typeface="Arial" charset="0"/>
              </a:rPr>
              <a:t>Nucl. Instrum. Meth. 661, S141</a:t>
            </a:r>
          </a:p>
          <a:p>
            <a:pPr defTabSz="449263">
              <a:lnSpc>
                <a:spcPct val="80000"/>
              </a:lnSpc>
              <a:spcBef>
                <a:spcPts val="450"/>
              </a:spcBef>
              <a:buClr>
                <a:srgbClr val="000000"/>
              </a:buClr>
              <a:buSzPct val="100000"/>
              <a:buFont typeface="Arial Unicode M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Comic Sans MS" pitchFamily="66" charset="0"/>
                <a:cs typeface="Arial" charset="0"/>
              </a:rPr>
              <a:t>[2] E. Casarejos </a:t>
            </a:r>
            <a:r>
              <a:rPr lang="en-GB" sz="1200" i="1">
                <a:solidFill>
                  <a:srgbClr val="000000"/>
                </a:solidFill>
                <a:latin typeface="Comic Sans MS" pitchFamily="66" charset="0"/>
                <a:cs typeface="Arial" charset="0"/>
              </a:rPr>
              <a:t>et al.</a:t>
            </a:r>
            <a:r>
              <a:rPr lang="en-GB" sz="1200">
                <a:solidFill>
                  <a:srgbClr val="000000"/>
                </a:solidFill>
                <a:latin typeface="Comic Sans MS" pitchFamily="66" charset="0"/>
                <a:cs typeface="Arial" charset="0"/>
              </a:rPr>
              <a:t> Nucl. Instrum Meth. </a:t>
            </a:r>
            <a:r>
              <a:rPr lang="en-GB" sz="1200" i="1">
                <a:solidFill>
                  <a:srgbClr val="000000"/>
                </a:solidFill>
                <a:latin typeface="Comic Sans MS" pitchFamily="66" charset="0"/>
                <a:cs typeface="Arial" charset="0"/>
              </a:rPr>
              <a:t>in press</a:t>
            </a:r>
          </a:p>
          <a:p>
            <a:pPr defTabSz="449263">
              <a:lnSpc>
                <a:spcPct val="80000"/>
              </a:lnSpc>
              <a:spcBef>
                <a:spcPts val="450"/>
              </a:spcBef>
              <a:buClr>
                <a:srgbClr val="000000"/>
              </a:buClr>
              <a:buSzPct val="100000"/>
              <a:buFont typeface="Arial Unicode M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200">
              <a:solidFill>
                <a:srgbClr val="000000"/>
              </a:solidFill>
              <a:latin typeface="Verdana" pitchFamily="34" charset="0"/>
              <a:cs typeface="Arial" charset="0"/>
            </a:endParaRPr>
          </a:p>
          <a:p>
            <a:pPr defTabSz="449263">
              <a:lnSpc>
                <a:spcPct val="80000"/>
              </a:lnSpc>
              <a:spcBef>
                <a:spcPts val="3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latin typeface="Arial Unicode MS"/>
                <a:cs typeface="Arial" charset="0"/>
              </a:rPr>
              <a:t>	</a:t>
            </a:r>
          </a:p>
        </p:txBody>
      </p:sp>
      <p:sp>
        <p:nvSpPr>
          <p:cNvPr id="257027" name="Rectangle 4"/>
          <p:cNvSpPr>
            <a:spLocks noChangeArrowheads="1"/>
          </p:cNvSpPr>
          <p:nvPr/>
        </p:nvSpPr>
        <p:spPr bwMode="auto">
          <a:xfrm>
            <a:off x="250825" y="836613"/>
            <a:ext cx="8066088" cy="2376487"/>
          </a:xfrm>
          <a:prstGeom prst="rect">
            <a:avLst/>
          </a:prstGeom>
          <a:noFill/>
          <a:ln w="9525">
            <a:noFill/>
            <a:round/>
            <a:headEnd/>
            <a:tailEnd/>
          </a:ln>
        </p:spPr>
        <p:txBody>
          <a:bodyPr lIns="90360" tIns="44280" rIns="90360" bIns="44280"/>
          <a:lstStyle/>
          <a:p>
            <a:pPr defTabSz="449263">
              <a:lnSpc>
                <a:spcPct val="80000"/>
              </a:lnSpc>
              <a:spcBef>
                <a:spcPts val="450"/>
              </a:spcBef>
              <a:buSzPct val="100000"/>
              <a:buFontTx/>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Arial Unicode MS"/>
              <a:cs typeface="Arial" charset="0"/>
            </a:endParaRPr>
          </a:p>
          <a:p>
            <a:pPr defTabSz="449263">
              <a:buClr>
                <a:srgbClr val="000000"/>
              </a:buClr>
              <a:buSzPct val="100000"/>
              <a:buFont typeface="Wingdings" pitchFamily="2" charset="2"/>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chemeClr val="bg1"/>
                </a:solidFill>
                <a:cs typeface="Arial" charset="0"/>
              </a:rPr>
              <a:t> </a:t>
            </a:r>
            <a:r>
              <a:rPr lang="en-GB">
                <a:solidFill>
                  <a:srgbClr val="000000"/>
                </a:solidFill>
                <a:latin typeface="Verdana" pitchFamily="34" charset="0"/>
                <a:cs typeface="Arial" charset="0"/>
              </a:rPr>
              <a:t>The use of RPCs was proposed within the R</a:t>
            </a:r>
            <a:r>
              <a:rPr lang="en-GB" baseline="30000">
                <a:solidFill>
                  <a:srgbClr val="000000"/>
                </a:solidFill>
                <a:latin typeface="Verdana" pitchFamily="34" charset="0"/>
                <a:cs typeface="Arial" charset="0"/>
              </a:rPr>
              <a:t>3</a:t>
            </a:r>
            <a:r>
              <a:rPr lang="en-GB">
                <a:solidFill>
                  <a:srgbClr val="000000"/>
                </a:solidFill>
                <a:latin typeface="Verdana" pitchFamily="34" charset="0"/>
                <a:cs typeface="Arial" charset="0"/>
              </a:rPr>
              <a:t>B experiment of FAIR  for building a time-of-flight wall for relativistic heavy ions (</a:t>
            </a:r>
            <a:r>
              <a:rPr lang="en-GB" b="1">
                <a:solidFill>
                  <a:srgbClr val="000000"/>
                </a:solidFill>
                <a:latin typeface="Verdana" pitchFamily="34" charset="0"/>
                <a:cs typeface="Arial" charset="0"/>
              </a:rPr>
              <a:t>iTOF</a:t>
            </a:r>
            <a:r>
              <a:rPr lang="en-GB">
                <a:solidFill>
                  <a:srgbClr val="000000"/>
                </a:solidFill>
                <a:latin typeface="Verdana" pitchFamily="34" charset="0"/>
                <a:cs typeface="Arial" charset="0"/>
              </a:rPr>
              <a:t>).</a:t>
            </a:r>
          </a:p>
          <a:p>
            <a:pPr defTabSz="449263">
              <a:buClr>
                <a:srgbClr val="000000"/>
              </a:buClr>
              <a:buSzPct val="100000"/>
              <a:buFont typeface="Wingdings" pitchFamily="2" charset="2"/>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Verdana" pitchFamily="34" charset="0"/>
              <a:cs typeface="Arial" charset="0"/>
            </a:endParaRPr>
          </a:p>
          <a:p>
            <a:pPr defTabSz="449263">
              <a:buClr>
                <a:srgbClr val="000000"/>
              </a:buClr>
              <a:buSzPct val="100000"/>
              <a:buFont typeface="Wingdings" pitchFamily="2" charset="2"/>
              <a:buBlip>
                <a:blip r:embed="rId4"/>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latin typeface="Verdana" pitchFamily="34" charset="0"/>
                <a:cs typeface="Arial" charset="0"/>
              </a:rPr>
              <a:t> Large-area tRPCs present excellent time resolution for minimun ionization particles (~ 50  ps </a:t>
            </a:r>
            <a:r>
              <a:rPr lang="en-GB">
                <a:solidFill>
                  <a:srgbClr val="000000"/>
                </a:solidFill>
                <a:latin typeface="Symbol" pitchFamily="18" charset="2"/>
                <a:cs typeface="Arial" charset="0"/>
              </a:rPr>
              <a:t>s</a:t>
            </a:r>
            <a:r>
              <a:rPr lang="en-GB">
                <a:solidFill>
                  <a:srgbClr val="000000"/>
                </a:solidFill>
                <a:latin typeface="Verdana" pitchFamily="34" charset="0"/>
                <a:cs typeface="Arial" charset="0"/>
              </a:rPr>
              <a:t>), but their performance with heavy ions is almost unknown.</a:t>
            </a:r>
          </a:p>
          <a:p>
            <a:pPr defTabSz="449263">
              <a:lnSpc>
                <a:spcPct val="80000"/>
              </a:lnSpc>
              <a:spcBef>
                <a:spcPts val="4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latin typeface="Arial Unicode MS"/>
                <a:cs typeface="Arial" charset="0"/>
              </a:rPr>
              <a:t>	</a:t>
            </a:r>
          </a:p>
        </p:txBody>
      </p:sp>
      <p:sp>
        <p:nvSpPr>
          <p:cNvPr id="257028" name="Text Box 5"/>
          <p:cNvSpPr txBox="1">
            <a:spLocks noChangeArrowheads="1"/>
          </p:cNvSpPr>
          <p:nvPr/>
        </p:nvSpPr>
        <p:spPr bwMode="auto">
          <a:xfrm>
            <a:off x="179388" y="115888"/>
            <a:ext cx="3887787" cy="719137"/>
          </a:xfrm>
          <a:prstGeom prst="rect">
            <a:avLst/>
          </a:prstGeom>
          <a:noFill/>
          <a:ln w="9525">
            <a:noFill/>
            <a:round/>
            <a:headEnd/>
            <a:tailEnd/>
          </a:ln>
        </p:spPr>
        <p:txBody>
          <a:bodyPr lIns="90000" tIns="46800" rIns="90000" bIns="46800"/>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a:solidFill>
                  <a:schemeClr val="accent2"/>
                </a:solidFill>
                <a:cs typeface="Arial" charset="0"/>
              </a:rPr>
              <a:t>Introduction</a:t>
            </a:r>
          </a:p>
        </p:txBody>
      </p:sp>
      <p:sp>
        <p:nvSpPr>
          <p:cNvPr id="257029" name="Rectangle 6"/>
          <p:cNvSpPr>
            <a:spLocks noChangeArrowheads="1"/>
          </p:cNvSpPr>
          <p:nvPr/>
        </p:nvSpPr>
        <p:spPr bwMode="auto">
          <a:xfrm>
            <a:off x="468313" y="765175"/>
            <a:ext cx="8137525" cy="36513"/>
          </a:xfrm>
          <a:prstGeom prst="rect">
            <a:avLst/>
          </a:prstGeom>
          <a:solidFill>
            <a:schemeClr val="accent2">
              <a:alpha val="72156"/>
            </a:schemeClr>
          </a:solidFill>
          <a:ln w="9398">
            <a:solidFill>
              <a:srgbClr val="000000"/>
            </a:solidFill>
            <a:miter lim="800000"/>
            <a:headEnd/>
            <a:tailEnd/>
          </a:ln>
        </p:spPr>
        <p:txBody>
          <a:bodyPr wrap="none" anchor="ctr"/>
          <a:lstStyle/>
          <a:p>
            <a:endParaRPr lang="pt-PT"/>
          </a:p>
        </p:txBody>
      </p:sp>
      <p:sp>
        <p:nvSpPr>
          <p:cNvPr id="257030" name="Text Box 7"/>
          <p:cNvSpPr txBox="1">
            <a:spLocks noChangeArrowheads="1"/>
          </p:cNvSpPr>
          <p:nvPr/>
        </p:nvSpPr>
        <p:spPr bwMode="auto">
          <a:xfrm>
            <a:off x="4130675" y="115888"/>
            <a:ext cx="4978400" cy="457200"/>
          </a:xfrm>
          <a:prstGeom prst="rect">
            <a:avLst/>
          </a:prstGeom>
          <a:noFill/>
          <a:ln w="9525">
            <a:noFill/>
            <a:miter lim="800000"/>
            <a:headEnd/>
            <a:tailEnd/>
          </a:ln>
        </p:spPr>
        <p:txBody>
          <a:bodyPr wrap="none">
            <a:spAutoFit/>
          </a:bodyPr>
          <a:lstStyle/>
          <a:p>
            <a:r>
              <a:rPr lang="en-US" sz="1200" b="1">
                <a:hlinkClick r:id="rId5"/>
              </a:rPr>
              <a:t>Performance of timing-RPC prototypes with relativistic heavy ions</a:t>
            </a:r>
            <a:r>
              <a:rPr lang="en-US" sz="1200"/>
              <a:t/>
            </a:r>
            <a:br>
              <a:rPr lang="en-US" sz="1200"/>
            </a:br>
            <a:r>
              <a:rPr lang="en-US" sz="1200"/>
              <a:t>by Dr. Carlos PARADELA DOBARRO</a:t>
            </a:r>
            <a:endParaRPr lang="pt-PT" sz="120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107950" y="2276475"/>
            <a:ext cx="8893175" cy="3744913"/>
          </a:xfrm>
          <a:prstGeom prst="rect">
            <a:avLst/>
          </a:prstGeom>
          <a:noFill/>
          <a:ln w="9525">
            <a:noFill/>
            <a:round/>
            <a:headEnd/>
            <a:tailEnd/>
          </a:ln>
        </p:spPr>
        <p:txBody>
          <a:bodyPr lIns="90000" tIns="46800" rIns="90000" bIns="46800"/>
          <a:lstStyle/>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a:solidFill>
                  <a:srgbClr val="000000"/>
                </a:solidFill>
                <a:latin typeface="Verdana" pitchFamily="34" charset="0"/>
                <a:cs typeface="Arial" charset="0"/>
              </a:rPr>
              <a:t>Two different type of tRPCs have been tested in beams for studying their time resolution performances.</a:t>
            </a: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a:solidFill>
                  <a:srgbClr val="000000"/>
                </a:solidFill>
                <a:latin typeface="Verdana" pitchFamily="34" charset="0"/>
                <a:cs typeface="Arial" charset="0"/>
              </a:rPr>
              <a:t>Resolutions close to 40 ps have been obtained for reduce ion rates (a few Hz/cm</a:t>
            </a:r>
            <a:r>
              <a:rPr lang="en-US" baseline="30000">
                <a:solidFill>
                  <a:srgbClr val="000000"/>
                </a:solidFill>
                <a:latin typeface="Verdana" pitchFamily="34" charset="0"/>
                <a:cs typeface="Arial" charset="0"/>
              </a:rPr>
              <a:t>2</a:t>
            </a:r>
            <a:r>
              <a:rPr lang="en-US">
                <a:solidFill>
                  <a:srgbClr val="000000"/>
                </a:solidFill>
                <a:latin typeface="Verdana" pitchFamily="34" charset="0"/>
                <a:cs typeface="Arial" charset="0"/>
              </a:rPr>
              <a:t>), but they are worse for increasing rates.</a:t>
            </a: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a:solidFill>
                  <a:srgbClr val="000000"/>
                </a:solidFill>
                <a:latin typeface="Verdana" pitchFamily="34" charset="0"/>
                <a:cs typeface="Arial" charset="0"/>
              </a:rPr>
              <a:t>Time resolution also worsens drastically for the high voltage region where streamers are expected (above 100 kV/cm).</a:t>
            </a: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a:solidFill>
                  <a:srgbClr val="000000"/>
                </a:solidFill>
                <a:latin typeface="Verdana" pitchFamily="34" charset="0"/>
                <a:cs typeface="Arial" charset="0"/>
              </a:rPr>
              <a:t>For a HV plateau about 2.9 kV, the single-gap RPC prototype we have tested fulfill the main requirements:  95 % efficiency and 50 ps </a:t>
            </a:r>
            <a:r>
              <a:rPr lang="en-US">
                <a:solidFill>
                  <a:srgbClr val="000000"/>
                </a:solidFill>
                <a:latin typeface="Verdana" pitchFamily="34" charset="0"/>
                <a:cs typeface="Arial" charset="0"/>
                <a:sym typeface="Symbol" pitchFamily="18" charset="2"/>
              </a:rPr>
              <a:t> for one detector at less than 10 Hz/cm</a:t>
            </a:r>
            <a:r>
              <a:rPr lang="en-US" baseline="30000">
                <a:solidFill>
                  <a:srgbClr val="000000"/>
                </a:solidFill>
                <a:latin typeface="Verdana" pitchFamily="34" charset="0"/>
                <a:cs typeface="Arial" charset="0"/>
                <a:sym typeface="Symbol" pitchFamily="18" charset="2"/>
              </a:rPr>
              <a:t>2</a:t>
            </a:r>
            <a:r>
              <a:rPr lang="en-US">
                <a:solidFill>
                  <a:srgbClr val="000000"/>
                </a:solidFill>
                <a:latin typeface="Verdana" pitchFamily="34" charset="0"/>
                <a:cs typeface="Arial" charset="0"/>
                <a:sym typeface="Symbol" pitchFamily="18" charset="2"/>
              </a:rPr>
              <a:t>.</a:t>
            </a: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a:p>
            <a:pPr marL="339725" indent="-339725" defTabSz="449263">
              <a:lnSpc>
                <a:spcPct val="80000"/>
              </a:lnSpc>
              <a:spcBef>
                <a:spcPts val="800"/>
              </a:spcBef>
              <a:buClr>
                <a:srgbClr val="000000"/>
              </a:buClr>
              <a:buSzPct val="100000"/>
              <a:buFont typeface="Arial" charset="0"/>
              <a:buBlip>
                <a:blip r:embed="rId3"/>
              </a:buBlip>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US">
                <a:solidFill>
                  <a:srgbClr val="000000"/>
                </a:solidFill>
                <a:latin typeface="Verdana" pitchFamily="34" charset="0"/>
                <a:cs typeface="Arial" charset="0"/>
              </a:rPr>
              <a:t>Tests with short electron bunches are a good option to characterize the RPC electronics performance in similar charge conditions than ions, but cleaner beam conditions.</a:t>
            </a:r>
          </a:p>
          <a:p>
            <a:pPr marL="339725" indent="-339725" defTabSz="449263">
              <a:lnSpc>
                <a:spcPct val="80000"/>
              </a:lnSpc>
              <a:spcBef>
                <a:spcPts val="800"/>
              </a:spcBef>
              <a:buClr>
                <a:srgbClr val="000000"/>
              </a:buClr>
              <a:buSzPct val="100000"/>
              <a:buFont typeface="Arial" charset="0"/>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a:p>
            <a:pPr marL="339725" indent="-339725" defTabSz="449263">
              <a:lnSpc>
                <a:spcPct val="80000"/>
              </a:lnSpc>
              <a:spcBef>
                <a:spcPts val="800"/>
              </a:spcBef>
              <a:buSzPct val="100000"/>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a:p>
            <a:pPr marL="339725" indent="-339725" defTabSz="449263">
              <a:lnSpc>
                <a:spcPct val="80000"/>
              </a:lnSpc>
              <a:spcBef>
                <a:spcPts val="800"/>
              </a:spcBef>
              <a:buClr>
                <a:srgbClr val="000000"/>
              </a:buClr>
              <a:buSzPct val="100000"/>
              <a:buFont typeface="Arial" charset="0"/>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US">
              <a:solidFill>
                <a:srgbClr val="000000"/>
              </a:solidFill>
              <a:latin typeface="Verdana" pitchFamily="34" charset="0"/>
              <a:cs typeface="Arial" charset="0"/>
            </a:endParaRPr>
          </a:p>
        </p:txBody>
      </p:sp>
      <p:sp>
        <p:nvSpPr>
          <p:cNvPr id="259074" name="Text Box 3"/>
          <p:cNvSpPr txBox="1">
            <a:spLocks noChangeArrowheads="1"/>
          </p:cNvSpPr>
          <p:nvPr/>
        </p:nvSpPr>
        <p:spPr bwMode="auto">
          <a:xfrm>
            <a:off x="252413" y="117475"/>
            <a:ext cx="4319587" cy="719138"/>
          </a:xfrm>
          <a:prstGeom prst="rect">
            <a:avLst/>
          </a:prstGeom>
          <a:noFill/>
          <a:ln w="9525">
            <a:noFill/>
            <a:round/>
            <a:headEnd/>
            <a:tailEnd/>
          </a:ln>
        </p:spPr>
        <p:txBody>
          <a:bodyPr lIns="90000" tIns="46800" rIns="90000" bIns="46800"/>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a:solidFill>
                  <a:schemeClr val="accent2"/>
                </a:solidFill>
                <a:cs typeface="Arial" charset="0"/>
              </a:rPr>
              <a:t>Conclusions</a:t>
            </a:r>
          </a:p>
        </p:txBody>
      </p:sp>
      <p:sp>
        <p:nvSpPr>
          <p:cNvPr id="259075" name="Rectangle 4"/>
          <p:cNvSpPr>
            <a:spLocks noChangeArrowheads="1"/>
          </p:cNvSpPr>
          <p:nvPr/>
        </p:nvSpPr>
        <p:spPr bwMode="auto">
          <a:xfrm>
            <a:off x="323850" y="836613"/>
            <a:ext cx="8137525" cy="36512"/>
          </a:xfrm>
          <a:prstGeom prst="rect">
            <a:avLst/>
          </a:prstGeom>
          <a:solidFill>
            <a:schemeClr val="accent2">
              <a:alpha val="72156"/>
            </a:schemeClr>
          </a:solidFill>
          <a:ln w="9398">
            <a:solidFill>
              <a:srgbClr val="000000"/>
            </a:solidFill>
            <a:miter lim="800000"/>
            <a:headEnd/>
            <a:tailEnd/>
          </a:ln>
        </p:spPr>
        <p:txBody>
          <a:bodyPr wrap="none" anchor="ctr"/>
          <a:lstStyle/>
          <a:p>
            <a:endParaRPr lang="pt-PT"/>
          </a:p>
        </p:txBody>
      </p:sp>
      <p:pic>
        <p:nvPicPr>
          <p:cNvPr id="259076" name="Picture 5"/>
          <p:cNvPicPr>
            <a:picLocks noChangeAspect="1" noChangeArrowheads="1"/>
          </p:cNvPicPr>
          <p:nvPr/>
        </p:nvPicPr>
        <p:blipFill>
          <a:blip r:embed="rId4"/>
          <a:srcRect/>
          <a:stretch>
            <a:fillRect/>
          </a:stretch>
        </p:blipFill>
        <p:spPr bwMode="auto">
          <a:xfrm>
            <a:off x="4160838" y="57150"/>
            <a:ext cx="4803775" cy="21478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p:cNvSpPr>
          <p:nvPr>
            <p:ph type="ctrTitle" idx="4294967295"/>
          </p:nvPr>
        </p:nvSpPr>
        <p:spPr>
          <a:xfrm>
            <a:off x="685800" y="2130425"/>
            <a:ext cx="7772400" cy="1470025"/>
          </a:xfrm>
        </p:spPr>
        <p:txBody>
          <a:bodyPr/>
          <a:lstStyle/>
          <a:p>
            <a:endParaRPr lang="pt-PT" smtClean="0"/>
          </a:p>
        </p:txBody>
      </p:sp>
      <p:sp>
        <p:nvSpPr>
          <p:cNvPr id="524291"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524292" name="Picture 4"/>
          <p:cNvPicPr>
            <a:picLocks noChangeAspect="1" noChangeArrowheads="1"/>
          </p:cNvPicPr>
          <p:nvPr/>
        </p:nvPicPr>
        <p:blipFill>
          <a:blip r:embed="rId2"/>
          <a:srcRect/>
          <a:stretch>
            <a:fillRect/>
          </a:stretch>
        </p:blipFill>
        <p:spPr bwMode="auto">
          <a:xfrm>
            <a:off x="323850" y="460375"/>
            <a:ext cx="5040313" cy="3151188"/>
          </a:xfrm>
          <a:prstGeom prst="rect">
            <a:avLst/>
          </a:prstGeom>
          <a:noFill/>
          <a:ln w="9525">
            <a:noFill/>
            <a:miter lim="800000"/>
            <a:headEnd/>
            <a:tailEnd/>
          </a:ln>
        </p:spPr>
      </p:pic>
      <p:pic>
        <p:nvPicPr>
          <p:cNvPr id="524293" name="Picture 5"/>
          <p:cNvPicPr>
            <a:picLocks noChangeAspect="1" noChangeArrowheads="1"/>
          </p:cNvPicPr>
          <p:nvPr/>
        </p:nvPicPr>
        <p:blipFill>
          <a:blip r:embed="rId3"/>
          <a:srcRect/>
          <a:stretch>
            <a:fillRect/>
          </a:stretch>
        </p:blipFill>
        <p:spPr bwMode="auto">
          <a:xfrm>
            <a:off x="4737100" y="3736975"/>
            <a:ext cx="3938588" cy="2860675"/>
          </a:xfrm>
          <a:prstGeom prst="rect">
            <a:avLst/>
          </a:prstGeom>
          <a:noFill/>
          <a:ln w="9525">
            <a:noFill/>
            <a:miter lim="800000"/>
            <a:headEnd/>
            <a:tailEnd/>
          </a:ln>
        </p:spPr>
      </p:pic>
      <p:pic>
        <p:nvPicPr>
          <p:cNvPr id="524294" name="Picture 6"/>
          <p:cNvPicPr>
            <a:picLocks noChangeAspect="1" noChangeArrowheads="1"/>
          </p:cNvPicPr>
          <p:nvPr/>
        </p:nvPicPr>
        <p:blipFill>
          <a:blip r:embed="rId4"/>
          <a:srcRect/>
          <a:stretch>
            <a:fillRect/>
          </a:stretch>
        </p:blipFill>
        <p:spPr bwMode="auto">
          <a:xfrm>
            <a:off x="5099050" y="620713"/>
            <a:ext cx="4010025" cy="2522537"/>
          </a:xfrm>
          <a:prstGeom prst="rect">
            <a:avLst/>
          </a:prstGeom>
          <a:noFill/>
          <a:ln w="9525">
            <a:noFill/>
            <a:miter lim="800000"/>
            <a:headEnd/>
            <a:tailEnd/>
          </a:ln>
        </p:spPr>
      </p:pic>
      <p:pic>
        <p:nvPicPr>
          <p:cNvPr id="524295" name="Picture 7"/>
          <p:cNvPicPr>
            <a:picLocks noChangeAspect="1" noChangeArrowheads="1"/>
          </p:cNvPicPr>
          <p:nvPr/>
        </p:nvPicPr>
        <p:blipFill>
          <a:blip r:embed="rId5"/>
          <a:srcRect/>
          <a:stretch>
            <a:fillRect/>
          </a:stretch>
        </p:blipFill>
        <p:spPr bwMode="auto">
          <a:xfrm>
            <a:off x="468313" y="3917950"/>
            <a:ext cx="4124325" cy="246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p:cNvSpPr>
          <p:nvPr>
            <p:ph type="ctrTitle"/>
          </p:nvPr>
        </p:nvSpPr>
        <p:spPr/>
        <p:txBody>
          <a:bodyPr/>
          <a:lstStyle/>
          <a:p>
            <a:endParaRPr lang="pt-PT" smtClean="0"/>
          </a:p>
        </p:txBody>
      </p:sp>
      <p:sp>
        <p:nvSpPr>
          <p:cNvPr id="262146" name="Rectangle 3"/>
          <p:cNvSpPr>
            <a:spLocks noGrp="1"/>
          </p:cNvSpPr>
          <p:nvPr>
            <p:ph type="subTitle" idx="1"/>
          </p:nvPr>
        </p:nvSpPr>
        <p:spPr/>
        <p:txBody>
          <a:bodyPr/>
          <a:lstStyle/>
          <a:p>
            <a:endParaRPr lang="pt-PT" smtClean="0">
              <a:solidFill>
                <a:schemeClr val="tx1"/>
              </a:solidFill>
            </a:endParaRPr>
          </a:p>
        </p:txBody>
      </p:sp>
      <p:pic>
        <p:nvPicPr>
          <p:cNvPr id="262147" name="Picture 4"/>
          <p:cNvPicPr>
            <a:picLocks noChangeAspect="1" noChangeArrowheads="1"/>
          </p:cNvPicPr>
          <p:nvPr/>
        </p:nvPicPr>
        <p:blipFill>
          <a:blip r:embed="rId2"/>
          <a:srcRect/>
          <a:stretch>
            <a:fillRect/>
          </a:stretch>
        </p:blipFill>
        <p:spPr bwMode="auto">
          <a:xfrm>
            <a:off x="250825" y="188913"/>
            <a:ext cx="4537075" cy="2727325"/>
          </a:xfrm>
          <a:prstGeom prst="rect">
            <a:avLst/>
          </a:prstGeom>
          <a:noFill/>
          <a:ln w="9525">
            <a:noFill/>
            <a:miter lim="800000"/>
            <a:headEnd/>
            <a:tailEnd/>
          </a:ln>
        </p:spPr>
      </p:pic>
      <p:pic>
        <p:nvPicPr>
          <p:cNvPr id="262148" name="Picture 5"/>
          <p:cNvPicPr>
            <a:picLocks noChangeAspect="1" noChangeArrowheads="1"/>
          </p:cNvPicPr>
          <p:nvPr/>
        </p:nvPicPr>
        <p:blipFill>
          <a:blip r:embed="rId3"/>
          <a:srcRect/>
          <a:stretch>
            <a:fillRect/>
          </a:stretch>
        </p:blipFill>
        <p:spPr bwMode="auto">
          <a:xfrm>
            <a:off x="4427538" y="3716338"/>
            <a:ext cx="4305300" cy="2852737"/>
          </a:xfrm>
          <a:prstGeom prst="rect">
            <a:avLst/>
          </a:prstGeom>
          <a:noFill/>
          <a:ln w="9525">
            <a:noFill/>
            <a:miter lim="800000"/>
            <a:headEnd/>
            <a:tailEnd/>
          </a:ln>
        </p:spPr>
      </p:pic>
      <p:pic>
        <p:nvPicPr>
          <p:cNvPr id="262149" name="Picture 6"/>
          <p:cNvPicPr>
            <a:picLocks noChangeAspect="1" noChangeArrowheads="1"/>
          </p:cNvPicPr>
          <p:nvPr/>
        </p:nvPicPr>
        <p:blipFill>
          <a:blip r:embed="rId4"/>
          <a:srcRect/>
          <a:stretch>
            <a:fillRect/>
          </a:stretch>
        </p:blipFill>
        <p:spPr bwMode="auto">
          <a:xfrm>
            <a:off x="5081588" y="549275"/>
            <a:ext cx="3883025" cy="2657475"/>
          </a:xfrm>
          <a:prstGeom prst="rect">
            <a:avLst/>
          </a:prstGeom>
          <a:noFill/>
          <a:ln w="9525">
            <a:noFill/>
            <a:miter lim="800000"/>
            <a:headEnd/>
            <a:tailEnd/>
          </a:ln>
        </p:spPr>
      </p:pic>
      <p:pic>
        <p:nvPicPr>
          <p:cNvPr id="262150" name="Picture 7"/>
          <p:cNvPicPr>
            <a:picLocks noChangeAspect="1" noChangeArrowheads="1"/>
          </p:cNvPicPr>
          <p:nvPr/>
        </p:nvPicPr>
        <p:blipFill>
          <a:blip r:embed="rId5"/>
          <a:srcRect/>
          <a:stretch>
            <a:fillRect/>
          </a:stretch>
        </p:blipFill>
        <p:spPr bwMode="auto">
          <a:xfrm>
            <a:off x="250825" y="3257550"/>
            <a:ext cx="3889375" cy="2809875"/>
          </a:xfrm>
          <a:prstGeom prst="rect">
            <a:avLst/>
          </a:prstGeom>
          <a:noFill/>
          <a:ln w="9525">
            <a:noFill/>
            <a:miter lim="800000"/>
            <a:headEnd/>
            <a:tailEnd/>
          </a:ln>
        </p:spPr>
      </p:pic>
      <p:sp>
        <p:nvSpPr>
          <p:cNvPr id="262151" name="Text Box 8"/>
          <p:cNvSpPr txBox="1">
            <a:spLocks noChangeArrowheads="1"/>
          </p:cNvSpPr>
          <p:nvPr/>
        </p:nvSpPr>
        <p:spPr bwMode="auto">
          <a:xfrm>
            <a:off x="2247900" y="-33338"/>
            <a:ext cx="5213350" cy="366713"/>
          </a:xfrm>
          <a:prstGeom prst="rect">
            <a:avLst/>
          </a:prstGeom>
          <a:noFill/>
          <a:ln w="9525">
            <a:noFill/>
            <a:miter lim="800000"/>
            <a:headEnd/>
            <a:tailEnd/>
          </a:ln>
        </p:spPr>
        <p:txBody>
          <a:bodyPr wrap="none">
            <a:spAutoFit/>
          </a:bodyPr>
          <a:lstStyle/>
          <a:p>
            <a:r>
              <a:rPr lang="pt-PT">
                <a:solidFill>
                  <a:srgbClr val="A50021"/>
                </a:solidFill>
              </a:rPr>
              <a:t>New ideas and developments(today presentation)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p:cNvSpPr>
          <p:nvPr>
            <p:ph type="ctrTitle"/>
          </p:nvPr>
        </p:nvSpPr>
        <p:spPr/>
        <p:txBody>
          <a:bodyPr/>
          <a:lstStyle/>
          <a:p>
            <a:pPr eaLnBrk="1" hangingPunct="1"/>
            <a:r>
              <a:rPr lang="en-US" smtClean="0">
                <a:solidFill>
                  <a:srgbClr val="000099"/>
                </a:solidFill>
              </a:rPr>
              <a:t>Other experiments</a:t>
            </a:r>
          </a:p>
        </p:txBody>
      </p:sp>
      <p:sp>
        <p:nvSpPr>
          <p:cNvPr id="264194" name="Rectangle 3"/>
          <p:cNvSpPr>
            <a:spLocks noGrp="1"/>
          </p:cNvSpPr>
          <p:nvPr>
            <p:ph type="subTitle" idx="1"/>
          </p:nvPr>
        </p:nvSpPr>
        <p:spPr/>
        <p:txBody>
          <a:bodyPr/>
          <a:lstStyle/>
          <a:p>
            <a:pPr eaLnBrk="1" hangingPunct="1">
              <a:lnSpc>
                <a:spcPct val="90000"/>
              </a:lnSpc>
            </a:pPr>
            <a:endParaRPr lang="pt-PT" sz="2800" smtClean="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idx="4294967295"/>
          </p:nvPr>
        </p:nvSpPr>
        <p:spPr>
          <a:xfrm>
            <a:off x="685800" y="333375"/>
            <a:ext cx="7772400" cy="1079500"/>
          </a:xfrm>
        </p:spPr>
        <p:txBody>
          <a:bodyPr/>
          <a:lstStyle/>
          <a:p>
            <a:r>
              <a:rPr lang="en-US" sz="2400" smtClean="0">
                <a:solidFill>
                  <a:schemeClr val="hlink"/>
                </a:solidFill>
              </a:rPr>
              <a:t>These </a:t>
            </a:r>
            <a:r>
              <a:rPr lang="en-US" sz="2400" b="1" u="sng" smtClean="0">
                <a:solidFill>
                  <a:schemeClr val="hlink"/>
                </a:solidFill>
              </a:rPr>
              <a:t>new challenges</a:t>
            </a:r>
            <a:r>
              <a:rPr lang="en-US" sz="2400" smtClean="0">
                <a:solidFill>
                  <a:schemeClr val="hlink"/>
                </a:solidFill>
              </a:rPr>
              <a:t> which RPCs are facing were already identified in the talks given at this conference:</a:t>
            </a:r>
          </a:p>
        </p:txBody>
      </p:sp>
      <p:sp>
        <p:nvSpPr>
          <p:cNvPr id="19458" name="Subtitle 2"/>
          <p:cNvSpPr>
            <a:spLocks noGrp="1"/>
          </p:cNvSpPr>
          <p:nvPr>
            <p:ph type="subTitle" idx="4294967295"/>
          </p:nvPr>
        </p:nvSpPr>
        <p:spPr>
          <a:xfrm>
            <a:off x="1371600" y="1557338"/>
            <a:ext cx="6400800" cy="3744912"/>
          </a:xfrm>
        </p:spPr>
        <p:txBody>
          <a:bodyPr/>
          <a:lstStyle/>
          <a:p>
            <a:pPr marL="0" indent="0">
              <a:lnSpc>
                <a:spcPct val="80000"/>
              </a:lnSpc>
              <a:buFont typeface="Arial" charset="0"/>
              <a:buNone/>
            </a:pPr>
            <a:r>
              <a:rPr lang="fr-CH" sz="2000" smtClean="0">
                <a:solidFill>
                  <a:srgbClr val="000066"/>
                </a:solidFill>
              </a:rPr>
              <a:t>RPC performance at LHC</a:t>
            </a:r>
          </a:p>
          <a:p>
            <a:pPr marL="0" indent="0">
              <a:lnSpc>
                <a:spcPct val="80000"/>
              </a:lnSpc>
              <a:buFont typeface="Arial" charset="0"/>
              <a:buNone/>
            </a:pPr>
            <a:r>
              <a:rPr lang="fr-CH" sz="2000" smtClean="0">
                <a:solidFill>
                  <a:srgbClr val="000066"/>
                </a:solidFill>
              </a:rPr>
              <a:t>RPCs for upgrades</a:t>
            </a:r>
          </a:p>
          <a:p>
            <a:pPr marL="0" indent="0">
              <a:lnSpc>
                <a:spcPct val="80000"/>
              </a:lnSpc>
              <a:buFont typeface="Arial" charset="0"/>
              <a:buNone/>
            </a:pPr>
            <a:r>
              <a:rPr lang="fr-CH" sz="2000" smtClean="0">
                <a:solidFill>
                  <a:srgbClr val="000066"/>
                </a:solidFill>
              </a:rPr>
              <a:t>GSI RPC and new GSI projects</a:t>
            </a:r>
          </a:p>
          <a:p>
            <a:pPr marL="0" indent="0">
              <a:lnSpc>
                <a:spcPct val="80000"/>
              </a:lnSpc>
              <a:buFont typeface="Arial" charset="0"/>
              <a:buNone/>
            </a:pPr>
            <a:r>
              <a:rPr lang="en-US" sz="2000" smtClean="0">
                <a:solidFill>
                  <a:srgbClr val="000066"/>
                </a:solidFill>
              </a:rPr>
              <a:t>RPCs at RHIC</a:t>
            </a:r>
          </a:p>
          <a:p>
            <a:pPr marL="0" indent="0">
              <a:lnSpc>
                <a:spcPct val="80000"/>
              </a:lnSpc>
              <a:buFont typeface="Arial" charset="0"/>
              <a:buNone/>
            </a:pPr>
            <a:r>
              <a:rPr lang="en-US" sz="2000" smtClean="0">
                <a:solidFill>
                  <a:srgbClr val="000066"/>
                </a:solidFill>
              </a:rPr>
              <a:t>LEPS2/SPring-8,Japan</a:t>
            </a:r>
          </a:p>
          <a:p>
            <a:pPr marL="0" indent="0">
              <a:lnSpc>
                <a:spcPct val="80000"/>
              </a:lnSpc>
              <a:buFont typeface="Arial" charset="0"/>
              <a:buNone/>
            </a:pPr>
            <a:r>
              <a:rPr lang="en-US" sz="2000" smtClean="0">
                <a:solidFill>
                  <a:srgbClr val="000066"/>
                </a:solidFill>
              </a:rPr>
              <a:t>Triggering at high rates</a:t>
            </a:r>
          </a:p>
          <a:p>
            <a:pPr marL="0" indent="0">
              <a:lnSpc>
                <a:spcPct val="80000"/>
              </a:lnSpc>
              <a:buFont typeface="Arial" charset="0"/>
              <a:buNone/>
            </a:pPr>
            <a:r>
              <a:rPr lang="en-US" sz="2000" smtClean="0">
                <a:solidFill>
                  <a:srgbClr val="000066"/>
                </a:solidFill>
              </a:rPr>
              <a:t>Astrophysics experiments</a:t>
            </a:r>
          </a:p>
          <a:p>
            <a:pPr marL="0" indent="0">
              <a:lnSpc>
                <a:spcPct val="80000"/>
              </a:lnSpc>
              <a:buFont typeface="Arial" charset="0"/>
              <a:buNone/>
            </a:pPr>
            <a:r>
              <a:rPr lang="en-US" sz="2000" smtClean="0">
                <a:solidFill>
                  <a:srgbClr val="000066"/>
                </a:solidFill>
              </a:rPr>
              <a:t>Gases, aging, materials</a:t>
            </a:r>
          </a:p>
          <a:p>
            <a:pPr marL="0" indent="0">
              <a:lnSpc>
                <a:spcPct val="80000"/>
              </a:lnSpc>
              <a:buFont typeface="Arial" charset="0"/>
              <a:buNone/>
            </a:pPr>
            <a:r>
              <a:rPr lang="en-US" sz="2000" smtClean="0">
                <a:solidFill>
                  <a:srgbClr val="000066"/>
                </a:solidFill>
              </a:rPr>
              <a:t>Electronics, software, integration</a:t>
            </a:r>
          </a:p>
          <a:p>
            <a:pPr marL="0" indent="0">
              <a:lnSpc>
                <a:spcPct val="80000"/>
              </a:lnSpc>
              <a:buFont typeface="Arial" charset="0"/>
              <a:buNone/>
            </a:pPr>
            <a:r>
              <a:rPr lang="en-US" sz="2000" smtClean="0">
                <a:solidFill>
                  <a:srgbClr val="000066"/>
                </a:solidFill>
              </a:rPr>
              <a:t>Simulations</a:t>
            </a:r>
          </a:p>
          <a:p>
            <a:pPr marL="0" indent="0">
              <a:lnSpc>
                <a:spcPct val="80000"/>
              </a:lnSpc>
              <a:buFont typeface="Arial" charset="0"/>
              <a:buNone/>
            </a:pPr>
            <a:r>
              <a:rPr lang="en-US" sz="2000" smtClean="0">
                <a:solidFill>
                  <a:srgbClr val="000066"/>
                </a:solidFill>
              </a:rPr>
              <a:t>New ideas</a:t>
            </a:r>
          </a:p>
          <a:p>
            <a:pPr marL="0" indent="0">
              <a:lnSpc>
                <a:spcPct val="80000"/>
              </a:lnSpc>
              <a:buFont typeface="Arial" charset="0"/>
              <a:buNone/>
            </a:pPr>
            <a:r>
              <a:rPr lang="en-US" sz="2000" smtClean="0">
                <a:solidFill>
                  <a:srgbClr val="000066"/>
                </a:solidFill>
              </a:rPr>
              <a:t>Applications</a:t>
            </a:r>
          </a:p>
          <a:p>
            <a:pPr marL="0" indent="0">
              <a:lnSpc>
                <a:spcPct val="80000"/>
              </a:lnSpc>
              <a:buFont typeface="Arial" charset="0"/>
              <a:buNone/>
            </a:pPr>
            <a:endParaRPr lang="en-US" sz="2000" smtClean="0">
              <a:solidFill>
                <a:srgbClr val="000066"/>
              </a:solidFill>
            </a:endParaRPr>
          </a:p>
        </p:txBody>
      </p:sp>
      <p:sp>
        <p:nvSpPr>
          <p:cNvPr id="19459" name="Text Box 4"/>
          <p:cNvSpPr txBox="1">
            <a:spLocks noChangeArrowheads="1"/>
          </p:cNvSpPr>
          <p:nvPr/>
        </p:nvSpPr>
        <p:spPr bwMode="auto">
          <a:xfrm>
            <a:off x="52388" y="5445125"/>
            <a:ext cx="9201150" cy="1190625"/>
          </a:xfrm>
          <a:prstGeom prst="rect">
            <a:avLst/>
          </a:prstGeom>
          <a:noFill/>
          <a:ln w="9525">
            <a:noFill/>
            <a:miter lim="800000"/>
            <a:headEnd/>
            <a:tailEnd/>
          </a:ln>
        </p:spPr>
        <p:txBody>
          <a:bodyPr wrap="none">
            <a:spAutoFit/>
          </a:bodyPr>
          <a:lstStyle/>
          <a:p>
            <a:pPr algn="ctr"/>
            <a:r>
              <a:rPr lang="en-US" b="1">
                <a:solidFill>
                  <a:srgbClr val="CC0000"/>
                </a:solidFill>
              </a:rPr>
              <a:t>Why these challenges appeared? Because RPC were successful so far in the past </a:t>
            </a:r>
          </a:p>
          <a:p>
            <a:pPr algn="ctr"/>
            <a:r>
              <a:rPr lang="en-US" b="1">
                <a:solidFill>
                  <a:srgbClr val="CC0000"/>
                </a:solidFill>
              </a:rPr>
              <a:t>and present!</a:t>
            </a:r>
          </a:p>
          <a:p>
            <a:pPr algn="ctr"/>
            <a:r>
              <a:rPr lang="en-US">
                <a:solidFill>
                  <a:srgbClr val="000066"/>
                </a:solidFill>
              </a:rPr>
              <a:t>So we al should appreciate the efforts of the RPC community invested to the successfully</a:t>
            </a:r>
          </a:p>
          <a:p>
            <a:pPr algn="ctr"/>
            <a:r>
              <a:rPr lang="en-US">
                <a:solidFill>
                  <a:srgbClr val="000066"/>
                </a:solidFill>
              </a:rPr>
              <a:t> </a:t>
            </a:r>
            <a:r>
              <a:rPr lang="en-US" u="sng">
                <a:solidFill>
                  <a:srgbClr val="000066"/>
                </a:solidFill>
              </a:rPr>
              <a:t>running experiments</a:t>
            </a:r>
            <a:r>
              <a:rPr lang="en-US">
                <a:solidFill>
                  <a:srgbClr val="000066"/>
                </a:solidFill>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 Box 2"/>
          <p:cNvSpPr txBox="1">
            <a:spLocks noChangeArrowheads="1"/>
          </p:cNvSpPr>
          <p:nvPr/>
        </p:nvSpPr>
        <p:spPr bwMode="auto">
          <a:xfrm>
            <a:off x="381000" y="5562600"/>
            <a:ext cx="8305800" cy="762000"/>
          </a:xfrm>
          <a:prstGeom prst="rect">
            <a:avLst/>
          </a:prstGeom>
          <a:noFill/>
          <a:ln w="9525">
            <a:noFill/>
            <a:miter lim="800000"/>
            <a:headEnd type="none" w="sm" len="sm"/>
            <a:tailEnd type="none" w="sm" len="sm"/>
          </a:ln>
        </p:spPr>
        <p:txBody>
          <a:bodyPr wrap="none">
            <a:spAutoFit/>
          </a:bodyPr>
          <a:lstStyle/>
          <a:p>
            <a:pPr algn="ctr">
              <a:spcBef>
                <a:spcPct val="20000"/>
              </a:spcBef>
            </a:pPr>
            <a:r>
              <a:rPr lang="en-US" sz="2000">
                <a:solidFill>
                  <a:srgbClr val="FF0000"/>
                </a:solidFill>
                <a:latin typeface="Times New Roman" pitchFamily="18" charset="0"/>
              </a:rPr>
              <a:t>T</a:t>
            </a:r>
            <a:r>
              <a:rPr lang="en-US" sz="2000">
                <a:latin typeface="Times New Roman" pitchFamily="18" charset="0"/>
              </a:rPr>
              <a:t>ime </a:t>
            </a:r>
            <a:r>
              <a:rPr lang="en-US" sz="2000">
                <a:solidFill>
                  <a:srgbClr val="FF0000"/>
                </a:solidFill>
                <a:latin typeface="Times New Roman" pitchFamily="18" charset="0"/>
              </a:rPr>
              <a:t>P</a:t>
            </a:r>
            <a:r>
              <a:rPr lang="en-US" sz="2000">
                <a:latin typeface="Times New Roman" pitchFamily="18" charset="0"/>
              </a:rPr>
              <a:t>rojection </a:t>
            </a:r>
            <a:r>
              <a:rPr lang="en-US" sz="2000">
                <a:solidFill>
                  <a:srgbClr val="FF0000"/>
                </a:solidFill>
                <a:latin typeface="Times New Roman" pitchFamily="18" charset="0"/>
              </a:rPr>
              <a:t>C</a:t>
            </a:r>
            <a:r>
              <a:rPr lang="en-US" sz="2000">
                <a:latin typeface="Times New Roman" pitchFamily="18" charset="0"/>
              </a:rPr>
              <a:t>hamber: 45 padrow, 2 meters (radius), </a:t>
            </a:r>
            <a:r>
              <a:rPr lang="en-US" sz="2000">
                <a:latin typeface="Symbol" pitchFamily="18" charset="2"/>
              </a:rPr>
              <a:t>s(</a:t>
            </a:r>
            <a:r>
              <a:rPr lang="en-US" sz="2000">
                <a:latin typeface="Times New Roman" pitchFamily="18" charset="0"/>
              </a:rPr>
              <a:t>dE/dx)</a:t>
            </a:r>
            <a:r>
              <a:rPr lang="en-US" sz="2000">
                <a:latin typeface="Times New Roman" pitchFamily="18" charset="0"/>
                <a:sym typeface="Symbol" pitchFamily="18" charset="2"/>
              </a:rPr>
              <a:t></a:t>
            </a:r>
            <a:r>
              <a:rPr lang="en-US" sz="2000">
                <a:solidFill>
                  <a:schemeClr val="accent2"/>
                </a:solidFill>
                <a:latin typeface="Times New Roman" pitchFamily="18" charset="0"/>
                <a:sym typeface="Symbol" pitchFamily="18" charset="2"/>
              </a:rPr>
              <a:t>8%,</a:t>
            </a:r>
            <a:r>
              <a:rPr lang="en-US" sz="2000">
                <a:latin typeface="Times New Roman" pitchFamily="18" charset="0"/>
                <a:sym typeface="Symbol" pitchFamily="18" charset="2"/>
              </a:rPr>
              <a:t> -1&lt;</a:t>
            </a:r>
            <a:r>
              <a:rPr lang="en-US" sz="2000">
                <a:latin typeface="Symbol" pitchFamily="18" charset="2"/>
                <a:sym typeface="Symbol" pitchFamily="18" charset="2"/>
              </a:rPr>
              <a:t>&lt;1</a:t>
            </a:r>
          </a:p>
          <a:p>
            <a:pPr algn="ctr">
              <a:spcBef>
                <a:spcPct val="20000"/>
              </a:spcBef>
            </a:pPr>
            <a:r>
              <a:rPr lang="en-US" sz="2000">
                <a:solidFill>
                  <a:srgbClr val="FF0000"/>
                </a:solidFill>
                <a:latin typeface="Times New Roman" pitchFamily="18" charset="0"/>
                <a:sym typeface="Symbol" pitchFamily="18" charset="2"/>
              </a:rPr>
              <a:t>M</a:t>
            </a:r>
            <a:r>
              <a:rPr lang="en-US" sz="2000">
                <a:latin typeface="Times New Roman" pitchFamily="18" charset="0"/>
                <a:sym typeface="Symbol" pitchFamily="18" charset="2"/>
              </a:rPr>
              <a:t>ulti-gap </a:t>
            </a:r>
            <a:r>
              <a:rPr lang="en-US" sz="2000">
                <a:solidFill>
                  <a:srgbClr val="FF0000"/>
                </a:solidFill>
                <a:latin typeface="Times New Roman" pitchFamily="18" charset="0"/>
                <a:sym typeface="Symbol" pitchFamily="18" charset="2"/>
              </a:rPr>
              <a:t>R</a:t>
            </a:r>
            <a:r>
              <a:rPr lang="en-US" sz="2000">
                <a:latin typeface="Times New Roman" pitchFamily="18" charset="0"/>
                <a:sym typeface="Symbol" pitchFamily="18" charset="2"/>
              </a:rPr>
              <a:t>esistive </a:t>
            </a:r>
            <a:r>
              <a:rPr lang="en-US" sz="2000">
                <a:solidFill>
                  <a:srgbClr val="FF0000"/>
                </a:solidFill>
                <a:latin typeface="Times New Roman" pitchFamily="18" charset="0"/>
                <a:sym typeface="Symbol" pitchFamily="18" charset="2"/>
              </a:rPr>
              <a:t>P</a:t>
            </a:r>
            <a:r>
              <a:rPr lang="en-US" sz="2000">
                <a:latin typeface="Times New Roman" pitchFamily="18" charset="0"/>
                <a:sym typeface="Symbol" pitchFamily="18" charset="2"/>
              </a:rPr>
              <a:t>late </a:t>
            </a:r>
            <a:r>
              <a:rPr lang="en-US" sz="2000">
                <a:solidFill>
                  <a:srgbClr val="FF0000"/>
                </a:solidFill>
                <a:latin typeface="Times New Roman" pitchFamily="18" charset="0"/>
                <a:sym typeface="Symbol" pitchFamily="18" charset="2"/>
              </a:rPr>
              <a:t>C</a:t>
            </a:r>
            <a:r>
              <a:rPr lang="en-US" sz="2000">
                <a:latin typeface="Times New Roman" pitchFamily="18" charset="0"/>
                <a:sym typeface="Symbol" pitchFamily="18" charset="2"/>
              </a:rPr>
              <a:t>hamber </a:t>
            </a:r>
            <a:r>
              <a:rPr lang="en-US" sz="2000">
                <a:solidFill>
                  <a:srgbClr val="FF0000"/>
                </a:solidFill>
                <a:latin typeface="Times New Roman" pitchFamily="18" charset="0"/>
                <a:sym typeface="Symbol" pitchFamily="18" charset="2"/>
              </a:rPr>
              <a:t>TOF</a:t>
            </a:r>
            <a:r>
              <a:rPr lang="en-US" sz="2000">
                <a:latin typeface="Times New Roman" pitchFamily="18" charset="0"/>
                <a:sym typeface="Symbol" pitchFamily="18" charset="2"/>
              </a:rPr>
              <a:t>r: 1 tray (~1/200), </a:t>
            </a:r>
            <a:r>
              <a:rPr lang="en-US" sz="2000">
                <a:latin typeface="Symbol" pitchFamily="18" charset="2"/>
                <a:sym typeface="Symbol" pitchFamily="18" charset="2"/>
              </a:rPr>
              <a:t>s</a:t>
            </a:r>
            <a:r>
              <a:rPr lang="en-US" sz="2000">
                <a:latin typeface="Times New Roman" pitchFamily="18" charset="0"/>
                <a:sym typeface="Symbol" pitchFamily="18" charset="2"/>
              </a:rPr>
              <a:t>(t)=</a:t>
            </a:r>
            <a:r>
              <a:rPr lang="en-US" sz="2000">
                <a:solidFill>
                  <a:schemeClr val="accent2"/>
                </a:solidFill>
                <a:latin typeface="Times New Roman" pitchFamily="18" charset="0"/>
                <a:sym typeface="Symbol" pitchFamily="18" charset="2"/>
              </a:rPr>
              <a:t>85ps</a:t>
            </a:r>
            <a:endParaRPr lang="en-US" sz="2000">
              <a:solidFill>
                <a:schemeClr val="accent2"/>
              </a:solidFill>
              <a:latin typeface="Symbol" pitchFamily="18" charset="2"/>
            </a:endParaRPr>
          </a:p>
        </p:txBody>
      </p:sp>
      <p:pic>
        <p:nvPicPr>
          <p:cNvPr id="265218" name="Picture 3" descr="star_detector"/>
          <p:cNvPicPr>
            <a:picLocks noChangeAspect="1" noChangeArrowheads="1"/>
          </p:cNvPicPr>
          <p:nvPr/>
        </p:nvPicPr>
        <p:blipFill>
          <a:blip r:embed="rId2"/>
          <a:srcRect/>
          <a:stretch>
            <a:fillRect/>
          </a:stretch>
        </p:blipFill>
        <p:spPr bwMode="auto">
          <a:xfrm>
            <a:off x="0" y="228600"/>
            <a:ext cx="5638800" cy="4422775"/>
          </a:xfrm>
          <a:prstGeom prst="rect">
            <a:avLst/>
          </a:prstGeom>
          <a:noFill/>
          <a:ln w="9525">
            <a:noFill/>
            <a:miter lim="800000"/>
            <a:headEnd/>
            <a:tailEnd/>
          </a:ln>
        </p:spPr>
      </p:pic>
      <p:grpSp>
        <p:nvGrpSpPr>
          <p:cNvPr id="457733" name="Group 5"/>
          <p:cNvGrpSpPr>
            <a:grpSpLocks/>
          </p:cNvGrpSpPr>
          <p:nvPr/>
        </p:nvGrpSpPr>
        <p:grpSpPr bwMode="auto">
          <a:xfrm>
            <a:off x="5867400" y="2667000"/>
            <a:ext cx="3025775" cy="2728913"/>
            <a:chOff x="96" y="720"/>
            <a:chExt cx="2400" cy="2198"/>
          </a:xfrm>
        </p:grpSpPr>
        <p:pic>
          <p:nvPicPr>
            <p:cNvPr id="265221" name="Picture 6" descr="tofr_beta_p_prplot0910_1"/>
            <p:cNvPicPr>
              <a:picLocks noChangeAspect="1" noChangeArrowheads="1"/>
            </p:cNvPicPr>
            <p:nvPr/>
          </p:nvPicPr>
          <p:blipFill>
            <a:blip r:embed="rId3"/>
            <a:srcRect/>
            <a:stretch>
              <a:fillRect/>
            </a:stretch>
          </p:blipFill>
          <p:spPr bwMode="auto">
            <a:xfrm>
              <a:off x="96" y="720"/>
              <a:ext cx="2400" cy="1842"/>
            </a:xfrm>
            <a:prstGeom prst="rect">
              <a:avLst/>
            </a:prstGeom>
            <a:noFill/>
            <a:ln w="9525">
              <a:noFill/>
              <a:miter lim="800000"/>
              <a:headEnd/>
              <a:tailEnd/>
            </a:ln>
          </p:spPr>
        </p:pic>
        <p:sp>
          <p:nvSpPr>
            <p:cNvPr id="265222" name="Text Box 7"/>
            <p:cNvSpPr txBox="1">
              <a:spLocks noChangeArrowheads="1"/>
            </p:cNvSpPr>
            <p:nvPr/>
          </p:nvSpPr>
          <p:spPr bwMode="auto">
            <a:xfrm>
              <a:off x="337" y="2591"/>
              <a:ext cx="2110" cy="327"/>
            </a:xfrm>
            <a:prstGeom prst="rect">
              <a:avLst/>
            </a:prstGeom>
            <a:noFill/>
            <a:ln w="9525">
              <a:solidFill>
                <a:schemeClr val="hlink"/>
              </a:solidFill>
              <a:miter lim="800000"/>
              <a:headEnd/>
              <a:tailEnd/>
            </a:ln>
          </p:spPr>
          <p:txBody>
            <a:bodyPr>
              <a:spAutoFit/>
            </a:bodyPr>
            <a:lstStyle/>
            <a:p>
              <a:r>
                <a:rPr lang="en-US" sz="1000">
                  <a:latin typeface="Times New Roman" pitchFamily="18" charset="0"/>
                </a:rPr>
                <a:t>Hadron identification: </a:t>
              </a:r>
            </a:p>
            <a:p>
              <a:r>
                <a:rPr lang="en-US" sz="1000">
                  <a:latin typeface="Times New Roman" pitchFamily="18" charset="0"/>
                </a:rPr>
                <a:t>STAR Collaboration, </a:t>
              </a:r>
              <a:r>
                <a:rPr lang="en-US" sz="1000" i="1">
                  <a:latin typeface="Times New Roman" pitchFamily="18" charset="0"/>
                </a:rPr>
                <a:t>nucl-ex/0309012</a:t>
              </a:r>
            </a:p>
          </p:txBody>
        </p:sp>
      </p:grpSp>
      <p:pic>
        <p:nvPicPr>
          <p:cNvPr id="265220" name="Picture 8"/>
          <p:cNvPicPr>
            <a:picLocks noChangeAspect="1" noChangeArrowheads="1"/>
          </p:cNvPicPr>
          <p:nvPr/>
        </p:nvPicPr>
        <p:blipFill>
          <a:blip r:embed="rId4"/>
          <a:srcRect/>
          <a:stretch>
            <a:fillRect/>
          </a:stretch>
        </p:blipFill>
        <p:spPr bwMode="auto">
          <a:xfrm>
            <a:off x="5651500" y="44450"/>
            <a:ext cx="3492500" cy="2016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57733"/>
                                        </p:tgtEl>
                                        <p:attrNameLst>
                                          <p:attrName>style.visibility</p:attrName>
                                        </p:attrNameLst>
                                      </p:cBhvr>
                                      <p:to>
                                        <p:strVal val="visible"/>
                                      </p:to>
                                    </p:set>
                                    <p:animEffect transition="in" filter="checkerboard(across)">
                                      <p:cBhvr>
                                        <p:cTn id="7" dur="500"/>
                                        <p:tgtEl>
                                          <p:spTgt spid="457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p:cNvSpPr>
          <p:nvPr>
            <p:ph type="ctrTitle"/>
          </p:nvPr>
        </p:nvSpPr>
        <p:spPr>
          <a:xfrm>
            <a:off x="685800" y="333375"/>
            <a:ext cx="7772400" cy="1470025"/>
          </a:xfrm>
        </p:spPr>
        <p:txBody>
          <a:bodyPr/>
          <a:lstStyle/>
          <a:p>
            <a:r>
              <a:rPr lang="en-US" sz="3200" b="1" smtClean="0">
                <a:solidFill>
                  <a:srgbClr val="CC0000"/>
                </a:solidFill>
              </a:rPr>
              <a:t>Next challenge: STAR MTD</a:t>
            </a:r>
            <a:endParaRPr lang="pt-PT" sz="3200" b="1" smtClean="0">
              <a:solidFill>
                <a:srgbClr val="CC0000"/>
              </a:solidFill>
            </a:endParaRPr>
          </a:p>
        </p:txBody>
      </p:sp>
      <p:sp>
        <p:nvSpPr>
          <p:cNvPr id="266242" name="Rectangle 3"/>
          <p:cNvSpPr>
            <a:spLocks noGrp="1"/>
          </p:cNvSpPr>
          <p:nvPr>
            <p:ph type="subTitle" idx="1"/>
          </p:nvPr>
        </p:nvSpPr>
        <p:spPr/>
        <p:txBody>
          <a:bodyPr/>
          <a:lstStyle/>
          <a:p>
            <a:endParaRPr lang="pt-PT" smtClean="0">
              <a:solidFill>
                <a:schemeClr val="tx1"/>
              </a:solidFill>
            </a:endParaRPr>
          </a:p>
        </p:txBody>
      </p:sp>
      <p:pic>
        <p:nvPicPr>
          <p:cNvPr id="266243" name="Picture 4"/>
          <p:cNvPicPr>
            <a:picLocks noChangeAspect="1" noChangeArrowheads="1"/>
          </p:cNvPicPr>
          <p:nvPr/>
        </p:nvPicPr>
        <p:blipFill>
          <a:blip r:embed="rId2"/>
          <a:srcRect/>
          <a:stretch>
            <a:fillRect/>
          </a:stretch>
        </p:blipFill>
        <p:spPr bwMode="auto">
          <a:xfrm>
            <a:off x="1271588" y="2012950"/>
            <a:ext cx="6599237" cy="415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p:cNvSpPr>
          <p:nvPr>
            <p:ph type="ctrTitle" idx="4294967295"/>
          </p:nvPr>
        </p:nvSpPr>
        <p:spPr>
          <a:xfrm>
            <a:off x="685800" y="2130425"/>
            <a:ext cx="7772400" cy="1470025"/>
          </a:xfrm>
        </p:spPr>
        <p:txBody>
          <a:bodyPr/>
          <a:lstStyle/>
          <a:p>
            <a:endParaRPr lang="pt-PT" smtClean="0">
              <a:solidFill>
                <a:srgbClr val="0066FF"/>
              </a:solidFill>
            </a:endParaRPr>
          </a:p>
        </p:txBody>
      </p:sp>
      <p:sp>
        <p:nvSpPr>
          <p:cNvPr id="267266"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267267" name="Picture 4"/>
          <p:cNvPicPr>
            <a:picLocks noChangeAspect="1" noChangeArrowheads="1"/>
          </p:cNvPicPr>
          <p:nvPr/>
        </p:nvPicPr>
        <p:blipFill>
          <a:blip r:embed="rId2"/>
          <a:srcRect/>
          <a:stretch>
            <a:fillRect/>
          </a:stretch>
        </p:blipFill>
        <p:spPr bwMode="auto">
          <a:xfrm>
            <a:off x="611188" y="906463"/>
            <a:ext cx="7777162"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ctrTitle" idx="4294967295"/>
          </p:nvPr>
        </p:nvSpPr>
        <p:spPr>
          <a:xfrm>
            <a:off x="1404938" y="1382713"/>
            <a:ext cx="6407150" cy="1470025"/>
          </a:xfrm>
        </p:spPr>
        <p:txBody>
          <a:bodyPr/>
          <a:lstStyle/>
          <a:p>
            <a:r>
              <a:rPr lang="en-US" smtClean="0">
                <a:solidFill>
                  <a:srgbClr val="0066FF"/>
                </a:solidFill>
              </a:rPr>
              <a:t>LEPS2/SPring-8,</a:t>
            </a:r>
            <a:br>
              <a:rPr lang="en-US" smtClean="0">
                <a:solidFill>
                  <a:srgbClr val="0066FF"/>
                </a:solidFill>
              </a:rPr>
            </a:br>
            <a:r>
              <a:rPr lang="en-US" smtClean="0">
                <a:solidFill>
                  <a:srgbClr val="0066FF"/>
                </a:solidFill>
              </a:rPr>
              <a:t>Japan</a:t>
            </a:r>
          </a:p>
        </p:txBody>
      </p:sp>
      <p:sp>
        <p:nvSpPr>
          <p:cNvPr id="268290" name="Subtitle 2"/>
          <p:cNvSpPr>
            <a:spLocks noGrp="1"/>
          </p:cNvSpPr>
          <p:nvPr>
            <p:ph type="subTitle" idx="4294967295"/>
          </p:nvPr>
        </p:nvSpPr>
        <p:spPr>
          <a:xfrm>
            <a:off x="1371600" y="3646488"/>
            <a:ext cx="6400800" cy="719137"/>
          </a:xfrm>
        </p:spPr>
        <p:txBody>
          <a:bodyPr/>
          <a:lstStyle/>
          <a:p>
            <a:pPr marL="0" indent="0" algn="ctr">
              <a:buFont typeface="Arial" charset="0"/>
              <a:buNone/>
            </a:pPr>
            <a:r>
              <a:rPr lang="en-US" sz="1400" smtClean="0"/>
              <a:t>A new project to construct the second beamline for the laser‐electron photon beam at SPring‐8 (LEPS2) has started</a:t>
            </a:r>
          </a:p>
          <a:p>
            <a:pPr marL="0" indent="0" algn="ctr">
              <a:buFont typeface="Arial" charset="0"/>
              <a:buNone/>
            </a:pPr>
            <a:endParaRPr lang="en-US" smtClean="0">
              <a:solidFill>
                <a:srgbClr val="898989"/>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p:cNvSpPr>
          <p:nvPr>
            <p:ph type="ctrTitle" idx="4294967295"/>
          </p:nvPr>
        </p:nvSpPr>
        <p:spPr>
          <a:xfrm>
            <a:off x="685800" y="2130425"/>
            <a:ext cx="7772400" cy="1470025"/>
          </a:xfrm>
        </p:spPr>
        <p:txBody>
          <a:bodyPr/>
          <a:lstStyle/>
          <a:p>
            <a:endParaRPr lang="pt-PT" smtClean="0"/>
          </a:p>
        </p:txBody>
      </p:sp>
      <p:sp>
        <p:nvSpPr>
          <p:cNvPr id="269314" name="Rectangle 3"/>
          <p:cNvSpPr>
            <a:spLocks noGrp="1"/>
          </p:cNvSpPr>
          <p:nvPr>
            <p:ph type="subTitle" idx="4294967295"/>
          </p:nvPr>
        </p:nvSpPr>
        <p:spPr>
          <a:xfrm>
            <a:off x="1371600" y="5157788"/>
            <a:ext cx="6400800" cy="863600"/>
          </a:xfrm>
        </p:spPr>
        <p:txBody>
          <a:bodyPr/>
          <a:lstStyle/>
          <a:p>
            <a:pPr marL="0" indent="0" algn="ctr">
              <a:buFont typeface="Arial" charset="0"/>
              <a:buNone/>
            </a:pPr>
            <a:r>
              <a:rPr lang="en-US" sz="1400" smtClean="0"/>
              <a:t>A new project to construct the second beam line for the laser‐electron photon beam at SPring‐8 (LEPS2) has started</a:t>
            </a:r>
          </a:p>
        </p:txBody>
      </p:sp>
      <p:pic>
        <p:nvPicPr>
          <p:cNvPr id="269315" name="Picture 4"/>
          <p:cNvPicPr>
            <a:picLocks noChangeAspect="1" noChangeArrowheads="1"/>
          </p:cNvPicPr>
          <p:nvPr/>
        </p:nvPicPr>
        <p:blipFill>
          <a:blip r:embed="rId2"/>
          <a:srcRect/>
          <a:stretch>
            <a:fillRect/>
          </a:stretch>
        </p:blipFill>
        <p:spPr bwMode="auto">
          <a:xfrm>
            <a:off x="1427163" y="836613"/>
            <a:ext cx="6288087" cy="4106862"/>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p:cNvSpPr>
          <p:nvPr>
            <p:ph type="ctrTitle" idx="4294967295"/>
          </p:nvPr>
        </p:nvSpPr>
        <p:spPr>
          <a:xfrm>
            <a:off x="685800" y="2130425"/>
            <a:ext cx="7772400" cy="1470025"/>
          </a:xfrm>
        </p:spPr>
        <p:txBody>
          <a:bodyPr/>
          <a:lstStyle/>
          <a:p>
            <a:endParaRPr lang="pt-PT" smtClean="0"/>
          </a:p>
        </p:txBody>
      </p:sp>
      <p:sp>
        <p:nvSpPr>
          <p:cNvPr id="270338"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270339" name="Picture 4"/>
          <p:cNvPicPr>
            <a:picLocks noChangeAspect="1" noChangeArrowheads="1"/>
          </p:cNvPicPr>
          <p:nvPr/>
        </p:nvPicPr>
        <p:blipFill>
          <a:blip r:embed="rId2"/>
          <a:srcRect/>
          <a:stretch>
            <a:fillRect/>
          </a:stretch>
        </p:blipFill>
        <p:spPr bwMode="auto">
          <a:xfrm>
            <a:off x="900113" y="776288"/>
            <a:ext cx="6883400" cy="497998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285750" y="785813"/>
            <a:ext cx="8858250" cy="2500312"/>
          </a:xfrm>
        </p:spPr>
        <p:txBody>
          <a:bodyPr anchor="b">
            <a:normAutofit/>
          </a:bodyPr>
          <a:lstStyle/>
          <a:p>
            <a:pPr>
              <a:defRPr/>
            </a:pPr>
            <a:r>
              <a:rPr lang="en-US" altLang="zh-TW" sz="4000" smtClean="0">
                <a:effectLst>
                  <a:outerShdw blurRad="38100" dist="38100" dir="2700000" algn="tl">
                    <a:srgbClr val="C0C0C0"/>
                  </a:outerShdw>
                </a:effectLst>
              </a:rPr>
              <a:t/>
            </a:r>
            <a:br>
              <a:rPr lang="en-US" altLang="zh-TW" sz="4000" smtClean="0">
                <a:effectLst>
                  <a:outerShdw blurRad="38100" dist="38100" dir="2700000" algn="tl">
                    <a:srgbClr val="C0C0C0"/>
                  </a:outerShdw>
                </a:effectLst>
              </a:rPr>
            </a:br>
            <a:r>
              <a:rPr lang="en-US" altLang="zh-TW" sz="4000" smtClean="0">
                <a:effectLst>
                  <a:outerShdw blurRad="38100" dist="38100" dir="2700000" algn="tl">
                    <a:srgbClr val="C0C0C0"/>
                  </a:outerShdw>
                </a:effectLst>
              </a:rPr>
              <a:t>Hit-Rate Dependence and Gas Mixture of Prototype MRPC for LEPS2</a:t>
            </a:r>
            <a:r>
              <a:rPr lang="en-US" sz="4000" smtClean="0">
                <a:effectLst>
                  <a:outerShdw blurRad="38100" dist="38100" dir="2700000" algn="tl">
                    <a:srgbClr val="C0C0C0"/>
                  </a:outerShdw>
                </a:effectLst>
                <a:hlinkClick r:id="rId3"/>
              </a:rPr>
              <a:t> </a:t>
            </a:r>
            <a:br>
              <a:rPr lang="en-US" sz="4000" smtClean="0">
                <a:effectLst>
                  <a:outerShdw blurRad="38100" dist="38100" dir="2700000" algn="tl">
                    <a:srgbClr val="C0C0C0"/>
                  </a:outerShdw>
                </a:effectLst>
                <a:hlinkClick r:id="rId3"/>
              </a:rPr>
            </a:br>
            <a:endParaRPr lang="zh-TW" altLang="en-US" sz="4000" smtClean="0">
              <a:effectLst>
                <a:outerShdw blurRad="38100" dist="38100" dir="2700000" algn="tl">
                  <a:srgbClr val="C0C0C0"/>
                </a:outerShdw>
              </a:effectLst>
            </a:endParaRPr>
          </a:p>
        </p:txBody>
      </p:sp>
      <p:sp>
        <p:nvSpPr>
          <p:cNvPr id="271362" name="副標題 2"/>
          <p:cNvSpPr>
            <a:spLocks noGrp="1"/>
          </p:cNvSpPr>
          <p:nvPr>
            <p:ph type="subTitle" idx="4294967295"/>
          </p:nvPr>
        </p:nvSpPr>
        <p:spPr>
          <a:xfrm>
            <a:off x="857250" y="3857625"/>
            <a:ext cx="7358063" cy="1752600"/>
          </a:xfrm>
        </p:spPr>
        <p:txBody>
          <a:bodyPr tIns="0"/>
          <a:lstStyle/>
          <a:p>
            <a:pPr marL="26988" indent="0">
              <a:buFont typeface="Arial" charset="0"/>
              <a:buNone/>
            </a:pPr>
            <a:r>
              <a:rPr lang="en-US" altLang="ko-KR" sz="2600" smtClean="0">
                <a:ea typeface="HY엽서L"/>
                <a:cs typeface="Times New Roman" pitchFamily="18" charset="0"/>
              </a:rPr>
              <a:t>Chia-Yu Hsieh</a:t>
            </a:r>
            <a:r>
              <a:rPr lang="zh-TW" altLang="en-US" sz="2600" smtClean="0">
                <a:ea typeface="HY엽서L"/>
                <a:cs typeface="Times New Roman" pitchFamily="18" charset="0"/>
              </a:rPr>
              <a:t> </a:t>
            </a:r>
            <a:r>
              <a:rPr lang="en-US" altLang="ko-KR" sz="2600" smtClean="0">
                <a:ea typeface="HY엽서L"/>
                <a:cs typeface="Times New Roman" pitchFamily="18" charset="0"/>
              </a:rPr>
              <a:t> </a:t>
            </a:r>
            <a:r>
              <a:rPr lang="zh-TW" altLang="en-US" sz="2600" smtClean="0">
                <a:ea typeface="HY엽서L"/>
                <a:cs typeface="Times New Roman" pitchFamily="18" charset="0"/>
              </a:rPr>
              <a:t>謝佳諭</a:t>
            </a:r>
            <a:endParaRPr lang="en-US" altLang="ko-KR" sz="2600" smtClean="0">
              <a:ea typeface="HY엽서L"/>
              <a:cs typeface="Times New Roman" pitchFamily="18" charset="0"/>
            </a:endParaRPr>
          </a:p>
          <a:p>
            <a:pPr marL="26988" indent="0">
              <a:buFont typeface="Arial" charset="0"/>
              <a:buNone/>
            </a:pPr>
            <a:r>
              <a:rPr lang="en-US" altLang="ko-KR" sz="2600" smtClean="0">
                <a:ea typeface="HY엽서L"/>
                <a:cs typeface="Times New Roman" pitchFamily="18" charset="0"/>
              </a:rPr>
              <a:t>Institute of Physics ,</a:t>
            </a:r>
            <a:r>
              <a:rPr lang="zh-TW" altLang="en-US" sz="2600" smtClean="0">
                <a:ea typeface="HY엽서L"/>
                <a:cs typeface="Times New Roman" pitchFamily="18" charset="0"/>
              </a:rPr>
              <a:t> </a:t>
            </a:r>
            <a:r>
              <a:rPr lang="en-US" altLang="ko-KR" sz="2600" smtClean="0">
                <a:ea typeface="HY엽서L"/>
                <a:cs typeface="Times New Roman" pitchFamily="18" charset="0"/>
              </a:rPr>
              <a:t>Academia Sinica</a:t>
            </a:r>
            <a:r>
              <a:rPr lang="zh-TW" altLang="en-US" sz="2600" smtClean="0">
                <a:ea typeface="HY엽서L"/>
                <a:cs typeface="Times New Roman" pitchFamily="18" charset="0"/>
              </a:rPr>
              <a:t> </a:t>
            </a:r>
            <a:r>
              <a:rPr lang="en-US" altLang="ko-KR" sz="2600" smtClean="0">
                <a:ea typeface="HY엽서L"/>
                <a:cs typeface="Times New Roman" pitchFamily="18" charset="0"/>
              </a:rPr>
              <a:t>,</a:t>
            </a:r>
            <a:r>
              <a:rPr lang="zh-TW" altLang="en-US" sz="2600" smtClean="0">
                <a:ea typeface="HY엽서L"/>
                <a:cs typeface="Times New Roman" pitchFamily="18" charset="0"/>
              </a:rPr>
              <a:t> </a:t>
            </a:r>
            <a:r>
              <a:rPr lang="en-US" altLang="ko-KR" sz="2600" smtClean="0">
                <a:ea typeface="HY엽서L"/>
                <a:cs typeface="Times New Roman" pitchFamily="18" charset="0"/>
              </a:rPr>
              <a:t>Taiwan</a:t>
            </a:r>
          </a:p>
          <a:p>
            <a:pPr marL="26988" indent="0">
              <a:buFont typeface="Arial" charset="0"/>
              <a:buNone/>
            </a:pPr>
            <a:r>
              <a:rPr lang="en-US" altLang="ko-KR" sz="2600" smtClean="0">
                <a:ea typeface="HY엽서L"/>
                <a:cs typeface="Times New Roman" pitchFamily="18" charset="0"/>
              </a:rPr>
              <a:t>For LEPS2 Collaboration</a:t>
            </a:r>
          </a:p>
          <a:p>
            <a:pPr marL="26988" indent="0">
              <a:buFont typeface="Arial" charset="0"/>
              <a:buNone/>
            </a:pPr>
            <a:endParaRPr lang="en-US" altLang="zh-TW" sz="2600" smtClean="0">
              <a:ea typeface="HY엽서L"/>
              <a:cs typeface="Times New Roman" pitchFamily="18" charset="0"/>
            </a:endParaRPr>
          </a:p>
          <a:p>
            <a:pPr marL="26988" indent="0">
              <a:buFont typeface="Arial" charset="0"/>
              <a:buNone/>
            </a:pPr>
            <a:endParaRPr lang="zh-TW" altLang="en-US" sz="2600" smtClean="0">
              <a:solidFill>
                <a:srgbClr val="320E04"/>
              </a:solidFill>
              <a:ea typeface="HY엽서L"/>
              <a:cs typeface="Times New Roman" pitchFamily="18" charset="0"/>
            </a:endParaRPr>
          </a:p>
        </p:txBody>
      </p:sp>
      <p:pic>
        <p:nvPicPr>
          <p:cNvPr id="271363" name="Picture 3"/>
          <p:cNvPicPr>
            <a:picLocks noChangeAspect="1" noChangeArrowheads="1"/>
          </p:cNvPicPr>
          <p:nvPr/>
        </p:nvPicPr>
        <p:blipFill>
          <a:blip r:embed="rId4"/>
          <a:srcRect l="3711" t="12500" r="83398" b="69687"/>
          <a:stretch>
            <a:fillRect/>
          </a:stretch>
        </p:blipFill>
        <p:spPr bwMode="auto">
          <a:xfrm>
            <a:off x="7572375" y="5500688"/>
            <a:ext cx="1571625" cy="1357312"/>
          </a:xfrm>
          <a:prstGeom prst="rect">
            <a:avLst/>
          </a:prstGeom>
          <a:noFill/>
          <a:ln w="9525">
            <a:noFill/>
            <a:miter lim="800000"/>
            <a:headEnd/>
            <a:tailEnd/>
          </a:ln>
        </p:spPr>
      </p:pic>
      <p:pic>
        <p:nvPicPr>
          <p:cNvPr id="271364" name="Picture 5"/>
          <p:cNvPicPr>
            <a:picLocks noChangeAspect="1" noChangeArrowheads="1"/>
          </p:cNvPicPr>
          <p:nvPr/>
        </p:nvPicPr>
        <p:blipFill>
          <a:blip r:embed="rId5"/>
          <a:srcRect l="14258" t="15312" r="76953" b="76250"/>
          <a:stretch>
            <a:fillRect/>
          </a:stretch>
        </p:blipFill>
        <p:spPr bwMode="auto">
          <a:xfrm>
            <a:off x="142875" y="5429250"/>
            <a:ext cx="1905000" cy="1285875"/>
          </a:xfrm>
          <a:prstGeom prst="rect">
            <a:avLst/>
          </a:prstGeom>
          <a:noFill/>
          <a:ln w="9525">
            <a:noFill/>
            <a:miter lim="800000"/>
            <a:headEnd/>
            <a:tailEnd/>
          </a:ln>
        </p:spPr>
      </p:pic>
      <p:sp>
        <p:nvSpPr>
          <p:cNvPr id="6" name="投影片編號版面配置區 5"/>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3DEE97F6-8C9C-4A56-9574-EBEC9D1515AE}" type="slidenum">
              <a:rPr lang="zh-TW" altLang="en-US" sz="1200">
                <a:solidFill>
                  <a:schemeClr val="bg2">
                    <a:shade val="50000"/>
                    <a:satMod val="200000"/>
                  </a:schemeClr>
                </a:solidFill>
                <a:latin typeface="+mn-lt"/>
              </a:rPr>
              <a:pPr algn="ctr" fontAlgn="auto">
                <a:spcBef>
                  <a:spcPts val="0"/>
                </a:spcBef>
                <a:spcAft>
                  <a:spcPts val="0"/>
                </a:spcAft>
                <a:defRPr/>
              </a:pPr>
              <a:t>66</a:t>
            </a:fld>
            <a:endParaRPr lang="zh-TW" altLang="en-US" sz="1200">
              <a:solidFill>
                <a:schemeClr val="bg2">
                  <a:shade val="50000"/>
                  <a:satMod val="200000"/>
                </a:schemeClr>
              </a:solidFill>
              <a:latin typeface="+mn-lt"/>
            </a:endParaRPr>
          </a:p>
        </p:txBody>
      </p:sp>
    </p:spTree>
  </p:cSld>
  <p:clrMapOvr>
    <a:masterClrMapping/>
  </p:clrMapOvr>
  <p:transition advTm="11528"/>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57200" y="71438"/>
            <a:ext cx="8229600" cy="868362"/>
          </a:xfrm>
        </p:spPr>
        <p:txBody>
          <a:bodyPr>
            <a:normAutofit/>
          </a:bodyPr>
          <a:lstStyle/>
          <a:p>
            <a:pPr>
              <a:defRPr/>
            </a:pPr>
            <a:r>
              <a:rPr lang="en-US" altLang="zh-TW" b="1" smtClean="0">
                <a:effectLst>
                  <a:outerShdw blurRad="38100" dist="38100" dir="2700000" algn="tl">
                    <a:srgbClr val="C0C0C0"/>
                  </a:outerShdw>
                </a:effectLst>
              </a:rPr>
              <a:t>Summary &amp; Future work</a:t>
            </a:r>
            <a:endParaRPr lang="zh-TW" altLang="en-US" b="1" smtClean="0">
              <a:effectLst>
                <a:outerShdw blurRad="38100" dist="38100" dir="2700000" algn="tl">
                  <a:srgbClr val="C0C0C0"/>
                </a:outerShdw>
              </a:effectLst>
            </a:endParaRPr>
          </a:p>
        </p:txBody>
      </p:sp>
      <p:sp>
        <p:nvSpPr>
          <p:cNvPr id="273410" name="內容版面配置區 2"/>
          <p:cNvSpPr>
            <a:spLocks noGrp="1"/>
          </p:cNvSpPr>
          <p:nvPr>
            <p:ph idx="4294967295"/>
          </p:nvPr>
        </p:nvSpPr>
        <p:spPr>
          <a:xfrm>
            <a:off x="500063" y="1071563"/>
            <a:ext cx="8429625" cy="4929187"/>
          </a:xfrm>
        </p:spPr>
        <p:txBody>
          <a:bodyPr/>
          <a:lstStyle/>
          <a:p>
            <a:pPr marL="365125" indent="-282575"/>
            <a:r>
              <a:rPr lang="en-US" altLang="zh-TW" sz="2600" b="1" smtClean="0">
                <a:cs typeface="新細明體"/>
              </a:rPr>
              <a:t>MRPC for LEPS2</a:t>
            </a:r>
          </a:p>
          <a:p>
            <a:pPr marL="365125" indent="-282575">
              <a:buFont typeface="Arial" charset="0"/>
              <a:buNone/>
            </a:pPr>
            <a:endParaRPr lang="en-US" altLang="zh-TW" sz="2600" b="1" smtClean="0">
              <a:cs typeface="新細明體"/>
            </a:endParaRPr>
          </a:p>
          <a:p>
            <a:pPr marL="365125" indent="-282575">
              <a:buFont typeface="Arial" charset="0"/>
              <a:buNone/>
            </a:pPr>
            <a:endParaRPr lang="en-US" altLang="zh-TW" sz="2600" b="1" smtClean="0">
              <a:cs typeface="新細明體"/>
            </a:endParaRPr>
          </a:p>
          <a:p>
            <a:pPr marL="365125" indent="-282575">
              <a:buFont typeface="Arial" charset="0"/>
              <a:buNone/>
            </a:pPr>
            <a:endParaRPr lang="en-US" altLang="zh-TW" sz="2600" b="1" smtClean="0">
              <a:cs typeface="新細明體"/>
            </a:endParaRPr>
          </a:p>
          <a:p>
            <a:pPr marL="365125" indent="-282575">
              <a:buFont typeface="Arial" charset="0"/>
              <a:buNone/>
            </a:pPr>
            <a:endParaRPr lang="en-US" altLang="zh-TW" sz="2600" b="1" smtClean="0">
              <a:cs typeface="新細明體"/>
            </a:endParaRPr>
          </a:p>
          <a:p>
            <a:pPr marL="365125" indent="-282575">
              <a:buFont typeface="Arial" charset="0"/>
              <a:buNone/>
            </a:pPr>
            <a:endParaRPr lang="en-US" altLang="zh-TW" sz="2600" b="1" smtClean="0">
              <a:cs typeface="新細明體"/>
            </a:endParaRPr>
          </a:p>
          <a:p>
            <a:pPr marL="365125" indent="-282575">
              <a:buFont typeface="Arial" charset="0"/>
              <a:buNone/>
            </a:pPr>
            <a:r>
              <a:rPr lang="en-US" altLang="zh-TW" sz="2600" b="1" smtClean="0">
                <a:cs typeface="新細明體"/>
              </a:rPr>
              <a:t>      </a:t>
            </a:r>
            <a:r>
              <a:rPr lang="en-US" altLang="zh-TW" sz="2600" smtClean="0">
                <a:cs typeface="新細明體"/>
              </a:rPr>
              <a:t>We almost achieve the request of LEPS2 experiment. </a:t>
            </a:r>
          </a:p>
          <a:p>
            <a:pPr marL="365125" indent="-282575"/>
            <a:r>
              <a:rPr lang="en-US" altLang="zh-TW" sz="2600" b="1" smtClean="0">
                <a:cs typeface="新細明體"/>
              </a:rPr>
              <a:t>Future work</a:t>
            </a:r>
          </a:p>
          <a:p>
            <a:pPr marL="365125" indent="-282575">
              <a:buFont typeface="Arial" charset="0"/>
              <a:buNone/>
            </a:pPr>
            <a:r>
              <a:rPr lang="en-US" altLang="zh-TW" sz="2600" b="1" smtClean="0">
                <a:cs typeface="新細明體"/>
              </a:rPr>
              <a:t>    </a:t>
            </a:r>
            <a:r>
              <a:rPr lang="en-US" altLang="zh-TW" sz="2600" smtClean="0">
                <a:cs typeface="新細明體"/>
              </a:rPr>
              <a:t>(1)  Impedance of strip and amplifier</a:t>
            </a:r>
          </a:p>
          <a:p>
            <a:pPr marL="365125" indent="-282575">
              <a:buFont typeface="Arial" charset="0"/>
              <a:buNone/>
            </a:pPr>
            <a:r>
              <a:rPr lang="en-US" altLang="zh-TW" sz="2600" smtClean="0">
                <a:cs typeface="新細明體"/>
              </a:rPr>
              <a:t>    (2)  Longer strip( &gt; 2.5 x 40 cm</a:t>
            </a:r>
            <a:r>
              <a:rPr lang="en-US" altLang="zh-TW" sz="2600" baseline="30000" smtClean="0">
                <a:cs typeface="新細明體"/>
              </a:rPr>
              <a:t>2</a:t>
            </a:r>
            <a:r>
              <a:rPr lang="en-US" altLang="zh-TW" sz="2600" smtClean="0">
                <a:cs typeface="新細明體"/>
              </a:rPr>
              <a:t>)</a:t>
            </a:r>
          </a:p>
          <a:p>
            <a:pPr marL="365125" indent="-282575">
              <a:buFont typeface="Arial" charset="0"/>
              <a:buNone/>
            </a:pPr>
            <a:r>
              <a:rPr lang="en-US" altLang="zh-TW" sz="2600" smtClean="0">
                <a:cs typeface="新細明體"/>
              </a:rPr>
              <a:t>    (3) 10x100cm</a:t>
            </a:r>
            <a:r>
              <a:rPr lang="en-US" altLang="zh-TW" sz="2600" baseline="30000" smtClean="0">
                <a:cs typeface="新細明體"/>
              </a:rPr>
              <a:t>2</a:t>
            </a:r>
            <a:r>
              <a:rPr lang="en-US" altLang="zh-TW" sz="2600" smtClean="0">
                <a:cs typeface="新細明體"/>
              </a:rPr>
              <a:t> glass</a:t>
            </a:r>
          </a:p>
          <a:p>
            <a:pPr marL="365125" indent="-282575">
              <a:buFont typeface="Arial" charset="0"/>
              <a:buNone/>
            </a:pPr>
            <a:r>
              <a:rPr lang="en-US" altLang="zh-TW" sz="2600" smtClean="0">
                <a:cs typeface="新細明體"/>
              </a:rPr>
              <a:t>     </a:t>
            </a:r>
          </a:p>
        </p:txBody>
      </p:sp>
      <p:graphicFrame>
        <p:nvGraphicFramePr>
          <p:cNvPr id="4" name="表格 3"/>
          <p:cNvGraphicFramePr>
            <a:graphicFrameLocks noGrp="1"/>
          </p:cNvGraphicFramePr>
          <p:nvPr/>
        </p:nvGraphicFramePr>
        <p:xfrm>
          <a:off x="1071563" y="1643063"/>
          <a:ext cx="7786687" cy="1998662"/>
        </p:xfrm>
        <a:graphic>
          <a:graphicData uri="http://schemas.openxmlformats.org/drawingml/2006/table">
            <a:tbl>
              <a:tblPr/>
              <a:tblGrid>
                <a:gridCol w="2714625"/>
                <a:gridCol w="5072062"/>
              </a:tblGrid>
              <a:tr h="4143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Configuration</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25400" cap="flat" cmpd="sng" algn="ctr">
                      <a:solidFill>
                        <a:srgbClr val="964305"/>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260 </a:t>
                      </a:r>
                      <a:r>
                        <a:rPr kumimoji="0" lang="el-GR" altLang="zh-TW" sz="2000" b="0" i="0" u="none" strike="noStrike" cap="none" normalizeH="0" baseline="0" smtClean="0">
                          <a:ln>
                            <a:noFill/>
                          </a:ln>
                          <a:solidFill>
                            <a:schemeClr val="tx1"/>
                          </a:solidFill>
                          <a:effectLst/>
                          <a:latin typeface="Corbel" pitchFamily="34" charset="0"/>
                        </a:rPr>
                        <a:t>μ</a:t>
                      </a:r>
                      <a:r>
                        <a:rPr kumimoji="0" lang="en-US" altLang="zh-TW" sz="2000" b="0" i="0" u="none" strike="noStrike" cap="none" normalizeH="0" baseline="0" smtClean="0">
                          <a:ln>
                            <a:noFill/>
                          </a:ln>
                          <a:solidFill>
                            <a:schemeClr val="tx1"/>
                          </a:solidFill>
                          <a:effectLst/>
                          <a:latin typeface="Calibri" pitchFamily="34" charset="0"/>
                          <a:ea typeface="新細明體" charset="-120"/>
                        </a:rPr>
                        <a:t>m x 5 gaps x 2 stacks</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25400" cap="flat" cmpd="sng" algn="ctr">
                      <a:solidFill>
                        <a:srgbClr val="964305"/>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Strip size </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254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solidFill>
                      <a:srgbClr val="964305">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2.5 x 40 cm</a:t>
                      </a:r>
                      <a:r>
                        <a:rPr kumimoji="0" lang="en-US" altLang="zh-TW" sz="2000" b="0" i="0" u="none" strike="noStrike" cap="none" normalizeH="0" baseline="30000" smtClean="0">
                          <a:ln>
                            <a:noFill/>
                          </a:ln>
                          <a:solidFill>
                            <a:schemeClr val="tx1"/>
                          </a:solidFill>
                          <a:effectLst/>
                          <a:latin typeface="Calibri" pitchFamily="34" charset="0"/>
                          <a:ea typeface="新細明體" charset="-120"/>
                        </a:rPr>
                        <a:t>2 </a:t>
                      </a:r>
                      <a:r>
                        <a:rPr kumimoji="0" lang="en-US" altLang="zh-TW" sz="2000" b="0" i="0" u="none" strike="noStrike" cap="none" normalizeH="0" baseline="0" smtClean="0">
                          <a:ln>
                            <a:noFill/>
                          </a:ln>
                          <a:solidFill>
                            <a:schemeClr val="tx1"/>
                          </a:solidFill>
                          <a:effectLst/>
                          <a:latin typeface="Calibri" pitchFamily="34" charset="0"/>
                          <a:ea typeface="新細明體" charset="-120"/>
                        </a:rPr>
                        <a:t>(~1000 channels)</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254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solidFill>
                      <a:srgbClr val="964305">
                        <a:alpha val="20000"/>
                      </a:srgbClr>
                    </a:solidFill>
                  </a:tcPr>
                </a:tc>
              </a:tr>
              <a:tr h="3714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Gas mixture </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R134a:iso-butane:SF</a:t>
                      </a:r>
                      <a:r>
                        <a:rPr kumimoji="0" lang="en-US" altLang="zh-TW" sz="2000" b="0" i="0" u="none" strike="noStrike" cap="none" normalizeH="0" baseline="-25000" smtClean="0">
                          <a:ln>
                            <a:noFill/>
                          </a:ln>
                          <a:solidFill>
                            <a:schemeClr val="tx1"/>
                          </a:solidFill>
                          <a:effectLst/>
                          <a:latin typeface="Calibri" pitchFamily="34" charset="0"/>
                          <a:ea typeface="新細明體" charset="-120"/>
                        </a:rPr>
                        <a:t>6</a:t>
                      </a:r>
                      <a:r>
                        <a:rPr kumimoji="0" lang="en-US" altLang="zh-TW" sz="2000" b="0" i="0" u="none" strike="noStrike" cap="none" normalizeH="0" baseline="0" smtClean="0">
                          <a:ln>
                            <a:noFill/>
                          </a:ln>
                          <a:solidFill>
                            <a:schemeClr val="tx1"/>
                          </a:solidFill>
                          <a:effectLst/>
                          <a:latin typeface="Calibri" pitchFamily="34" charset="0"/>
                          <a:ea typeface="新細明體" charset="-120"/>
                        </a:rPr>
                        <a:t> =90%:5%:5% </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Efficiency</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solidFill>
                      <a:srgbClr val="964305">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~99 % (~20 Hz/cm</a:t>
                      </a:r>
                      <a:r>
                        <a:rPr kumimoji="0" lang="en-US" altLang="zh-TW" sz="2000" b="0" i="0" u="none" strike="noStrike" cap="none" normalizeH="0" baseline="30000" smtClean="0">
                          <a:ln>
                            <a:noFill/>
                          </a:ln>
                          <a:solidFill>
                            <a:schemeClr val="tx1"/>
                          </a:solidFill>
                          <a:effectLst/>
                          <a:latin typeface="Calibri" pitchFamily="34" charset="0"/>
                          <a:ea typeface="新細明體" charset="-120"/>
                        </a:rPr>
                        <a:t>2</a:t>
                      </a:r>
                      <a:r>
                        <a:rPr kumimoji="0" lang="en-US" altLang="zh-TW" sz="2000" b="0" i="0" u="none" strike="noStrike" cap="none" normalizeH="0" baseline="0" smtClean="0">
                          <a:ln>
                            <a:noFill/>
                          </a:ln>
                          <a:solidFill>
                            <a:schemeClr val="tx1"/>
                          </a:solidFill>
                          <a:effectLst/>
                          <a:latin typeface="Calibri" pitchFamily="34" charset="0"/>
                          <a:ea typeface="新細明體" charset="-120"/>
                        </a:rPr>
                        <a:t>)</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solidFill>
                      <a:srgbClr val="964305">
                        <a:alpha val="20000"/>
                      </a:srgbClr>
                    </a:solidFill>
                  </a:tcPr>
                </a:tc>
              </a:tr>
              <a:tr h="3714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Calibri" pitchFamily="34" charset="0"/>
                          <a:ea typeface="新細明體" charset="-120"/>
                        </a:rPr>
                        <a:t>Time resolution</a:t>
                      </a:r>
                      <a:endParaRPr kumimoji="0" lang="zh-TW" altLang="en-US" sz="2000" b="0" i="0" u="none" strike="noStrike" cap="none" normalizeH="0" baseline="0" smtClean="0">
                        <a:ln>
                          <a:noFill/>
                        </a:ln>
                        <a:solidFill>
                          <a:schemeClr val="tx1"/>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rgbClr val="FF0000"/>
                          </a:solidFill>
                          <a:effectLst/>
                          <a:latin typeface="Calibri" pitchFamily="34" charset="0"/>
                          <a:ea typeface="新細明體" charset="-120"/>
                        </a:rPr>
                        <a:t>~60 ps (~20 Hz/cm</a:t>
                      </a:r>
                      <a:r>
                        <a:rPr kumimoji="0" lang="en-US" altLang="zh-TW" sz="2000" b="0" i="0" u="none" strike="noStrike" cap="none" normalizeH="0" baseline="30000" smtClean="0">
                          <a:ln>
                            <a:noFill/>
                          </a:ln>
                          <a:solidFill>
                            <a:srgbClr val="FF0000"/>
                          </a:solidFill>
                          <a:effectLst/>
                          <a:latin typeface="Calibri" pitchFamily="34" charset="0"/>
                          <a:ea typeface="新細明體" charset="-120"/>
                        </a:rPr>
                        <a:t>2</a:t>
                      </a:r>
                      <a:r>
                        <a:rPr kumimoji="0" lang="en-US" altLang="zh-TW" sz="2000" b="0" i="0" u="none" strike="noStrike" cap="none" normalizeH="0" baseline="0" smtClean="0">
                          <a:ln>
                            <a:noFill/>
                          </a:ln>
                          <a:solidFill>
                            <a:srgbClr val="FF0000"/>
                          </a:solidFill>
                          <a:effectLst/>
                          <a:latin typeface="Calibri" pitchFamily="34" charset="0"/>
                          <a:ea typeface="新細明體" charset="-120"/>
                        </a:rPr>
                        <a:t>) </a:t>
                      </a:r>
                      <a:r>
                        <a:rPr kumimoji="0" lang="en-US" altLang="zh-TW" sz="2000" b="0" i="0" u="none" strike="noStrike" cap="none" normalizeH="0" baseline="0" smtClean="0">
                          <a:ln>
                            <a:noFill/>
                          </a:ln>
                          <a:solidFill>
                            <a:srgbClr val="FF0000"/>
                          </a:solidFill>
                          <a:effectLst/>
                          <a:latin typeface="Calibri" pitchFamily="34" charset="0"/>
                          <a:ea typeface="新細明體" charset="-120"/>
                          <a:sym typeface="Wingdings" pitchFamily="2" charset="2"/>
                        </a:rPr>
                        <a:t> improve to 50ps</a:t>
                      </a:r>
                      <a:endParaRPr kumimoji="0" lang="zh-TW" altLang="en-US" sz="2000" b="0" i="0" u="none" strike="noStrike" cap="none" normalizeH="0" baseline="0" smtClean="0">
                        <a:ln>
                          <a:noFill/>
                        </a:ln>
                        <a:solidFill>
                          <a:srgbClr val="FF0000"/>
                        </a:solidFill>
                        <a:effectLst/>
                        <a:latin typeface="Calibri" pitchFamily="34" charset="0"/>
                        <a:ea typeface="新細明體" charset="-120"/>
                      </a:endParaRPr>
                    </a:p>
                  </a:txBody>
                  <a:tcPr horzOverflow="overflow">
                    <a:lnL w="12700" cap="flat" cmpd="sng" algn="ctr">
                      <a:solidFill>
                        <a:srgbClr val="964305"/>
                      </a:solidFill>
                      <a:prstDash val="solid"/>
                      <a:round/>
                      <a:headEnd type="none" w="med" len="med"/>
                      <a:tailEnd type="none" w="med" len="med"/>
                    </a:lnL>
                    <a:lnR w="12700" cap="flat" cmpd="sng" algn="ctr">
                      <a:solidFill>
                        <a:srgbClr val="964305"/>
                      </a:solidFill>
                      <a:prstDash val="solid"/>
                      <a:round/>
                      <a:headEnd type="none" w="med" len="med"/>
                      <a:tailEnd type="none" w="med" len="med"/>
                    </a:lnR>
                    <a:lnT w="12700" cap="flat" cmpd="sng" algn="ctr">
                      <a:solidFill>
                        <a:srgbClr val="964305"/>
                      </a:solidFill>
                      <a:prstDash val="solid"/>
                      <a:round/>
                      <a:headEnd type="none" w="med" len="med"/>
                      <a:tailEnd type="none" w="med" len="med"/>
                    </a:lnT>
                    <a:lnB w="12700" cap="flat" cmpd="sng" algn="ctr">
                      <a:solidFill>
                        <a:srgbClr val="964305"/>
                      </a:solidFill>
                      <a:prstDash val="solid"/>
                      <a:round/>
                      <a:headEnd type="none" w="med" len="med"/>
                      <a:tailEnd type="none" w="med" len="med"/>
                    </a:lnB>
                    <a:lnTlToBr>
                      <a:noFill/>
                    </a:lnTlToBr>
                    <a:lnBlToTr>
                      <a:noFill/>
                    </a:lnBlToTr>
                    <a:noFill/>
                  </a:tcPr>
                </a:tc>
              </a:tr>
            </a:tbl>
          </a:graphicData>
        </a:graphic>
      </p:graphicFrame>
      <p:sp>
        <p:nvSpPr>
          <p:cNvPr id="5" name="投影片編號版面配置區 4"/>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2E8EE45D-785B-4073-B06A-EEDE9AFBB4B0}" type="slidenum">
              <a:rPr lang="zh-TW" altLang="en-US" sz="1200">
                <a:solidFill>
                  <a:schemeClr val="bg2">
                    <a:shade val="50000"/>
                    <a:satMod val="200000"/>
                  </a:schemeClr>
                </a:solidFill>
                <a:latin typeface="+mn-lt"/>
              </a:rPr>
              <a:pPr algn="ctr" fontAlgn="auto">
                <a:spcBef>
                  <a:spcPts val="0"/>
                </a:spcBef>
                <a:spcAft>
                  <a:spcPts val="0"/>
                </a:spcAft>
                <a:defRPr/>
              </a:pPr>
              <a:t>67</a:t>
            </a:fld>
            <a:endParaRPr lang="zh-TW" altLang="en-US" sz="1200">
              <a:solidFill>
                <a:schemeClr val="bg2">
                  <a:shade val="50000"/>
                  <a:satMod val="200000"/>
                </a:schemeClr>
              </a:solidFill>
              <a:latin typeface="+mn-lt"/>
            </a:endParaRPr>
          </a:p>
        </p:txBody>
      </p:sp>
    </p:spTree>
  </p:cSld>
  <p:clrMapOvr>
    <a:masterClrMapping/>
  </p:clrMapOvr>
  <p:transition advTm="452"/>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p:cNvSpPr>
          <p:nvPr>
            <p:ph type="ctrTitle"/>
          </p:nvPr>
        </p:nvSpPr>
        <p:spPr>
          <a:xfrm>
            <a:off x="685800" y="1598613"/>
            <a:ext cx="7772400" cy="1470025"/>
          </a:xfrm>
        </p:spPr>
        <p:txBody>
          <a:bodyPr/>
          <a:lstStyle/>
          <a:p>
            <a:r>
              <a:rPr lang="en-US" smtClean="0">
                <a:solidFill>
                  <a:srgbClr val="0000CC"/>
                </a:solidFill>
              </a:rPr>
              <a:t>Taking gears  astroparticle experiments…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p:cNvSpPr>
          <p:nvPr>
            <p:ph type="ctrTitle"/>
          </p:nvPr>
        </p:nvSpPr>
        <p:spPr>
          <a:xfrm>
            <a:off x="1046163" y="1743075"/>
            <a:ext cx="3165475" cy="1470025"/>
          </a:xfrm>
        </p:spPr>
        <p:txBody>
          <a:bodyPr/>
          <a:lstStyle/>
          <a:p>
            <a:r>
              <a:rPr lang="en-US" sz="4000" smtClean="0">
                <a:solidFill>
                  <a:srgbClr val="0066FF"/>
                </a:solidFill>
              </a:rPr>
              <a:t>EEE</a:t>
            </a:r>
            <a:br>
              <a:rPr lang="en-US" sz="4000" smtClean="0">
                <a:solidFill>
                  <a:srgbClr val="0066FF"/>
                </a:solidFill>
              </a:rPr>
            </a:br>
            <a:r>
              <a:rPr lang="en-US" sz="1800" smtClean="0"/>
              <a:t> M. ABBRESCIA</a:t>
            </a:r>
            <a:br>
              <a:rPr lang="en-US" sz="1800" smtClean="0"/>
            </a:br>
            <a:r>
              <a:rPr lang="en-US" sz="1800" smtClean="0"/>
              <a:t/>
            </a:r>
            <a:br>
              <a:rPr lang="en-US" sz="1800" smtClean="0"/>
            </a:br>
            <a:r>
              <a:rPr lang="en-US" sz="1800" smtClean="0"/>
              <a:t/>
            </a:r>
            <a:br>
              <a:rPr lang="en-US" sz="1800" smtClean="0"/>
            </a:br>
            <a:r>
              <a:rPr lang="en-US" sz="1800" smtClean="0"/>
              <a:t/>
            </a:r>
            <a:br>
              <a:rPr lang="en-US" sz="1800" smtClean="0"/>
            </a:br>
            <a:r>
              <a:rPr lang="en-US" sz="4000" smtClean="0">
                <a:solidFill>
                  <a:srgbClr val="0066FF"/>
                </a:solidFill>
              </a:rPr>
              <a:t>INO-ICAL Prototype</a:t>
            </a:r>
            <a:r>
              <a:rPr lang="en-US" sz="4000" smtClean="0"/>
              <a:t/>
            </a:r>
            <a:br>
              <a:rPr lang="en-US" sz="4000" smtClean="0"/>
            </a:br>
            <a:r>
              <a:rPr lang="en-US" sz="4000" smtClean="0"/>
              <a:t> </a:t>
            </a:r>
            <a:r>
              <a:rPr lang="en-US" sz="1800" smtClean="0"/>
              <a:t>by Mr. Sumanta</a:t>
            </a:r>
            <a:r>
              <a:rPr lang="en-US" sz="4000" smtClean="0"/>
              <a:t>  </a:t>
            </a:r>
          </a:p>
        </p:txBody>
      </p:sp>
      <p:sp>
        <p:nvSpPr>
          <p:cNvPr id="276482" name="Rectangle 3"/>
          <p:cNvSpPr>
            <a:spLocks noGrp="1"/>
          </p:cNvSpPr>
          <p:nvPr>
            <p:ph type="subTitle" idx="1"/>
          </p:nvPr>
        </p:nvSpPr>
        <p:spPr>
          <a:xfrm>
            <a:off x="755650" y="4221163"/>
            <a:ext cx="4464050" cy="2303462"/>
          </a:xfrm>
        </p:spPr>
        <p:txBody>
          <a:bodyPr/>
          <a:lstStyle/>
          <a:p>
            <a:r>
              <a:rPr lang="en-US" smtClean="0">
                <a:solidFill>
                  <a:schemeClr val="tx1"/>
                </a:solidFill>
              </a:rPr>
              <a:t>RPCs are the key elements of these projects and discoveries for sure will come</a:t>
            </a:r>
          </a:p>
        </p:txBody>
      </p:sp>
      <p:pic>
        <p:nvPicPr>
          <p:cNvPr id="276483" name="Picture 10"/>
          <p:cNvPicPr>
            <a:picLocks noChangeAspect="1" noChangeArrowheads="1"/>
          </p:cNvPicPr>
          <p:nvPr/>
        </p:nvPicPr>
        <p:blipFill>
          <a:blip r:embed="rId2"/>
          <a:srcRect/>
          <a:stretch>
            <a:fillRect/>
          </a:stretch>
        </p:blipFill>
        <p:spPr bwMode="auto">
          <a:xfrm>
            <a:off x="5148263" y="476250"/>
            <a:ext cx="3240087" cy="2416175"/>
          </a:xfrm>
          <a:prstGeom prst="rect">
            <a:avLst/>
          </a:prstGeom>
          <a:noFill/>
          <a:ln w="9525">
            <a:noFill/>
            <a:miter lim="800000"/>
            <a:headEnd/>
            <a:tailEnd/>
          </a:ln>
        </p:spPr>
      </p:pic>
      <p:pic>
        <p:nvPicPr>
          <p:cNvPr id="276484" name="Picture 5"/>
          <p:cNvPicPr>
            <a:picLocks noChangeAspect="1" noChangeArrowheads="1"/>
          </p:cNvPicPr>
          <p:nvPr/>
        </p:nvPicPr>
        <p:blipFill>
          <a:blip r:embed="rId3"/>
          <a:srcRect/>
          <a:stretch>
            <a:fillRect/>
          </a:stretch>
        </p:blipFill>
        <p:spPr bwMode="auto">
          <a:xfrm>
            <a:off x="5580063" y="3357563"/>
            <a:ext cx="3095625" cy="316706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ctrTitle"/>
          </p:nvPr>
        </p:nvSpPr>
        <p:spPr/>
        <p:txBody>
          <a:bodyPr/>
          <a:lstStyle/>
          <a:p>
            <a:r>
              <a:rPr lang="en-US" b="1" smtClean="0">
                <a:solidFill>
                  <a:srgbClr val="0000CC"/>
                </a:solidFill>
              </a:rPr>
              <a:t>Running experiments</a:t>
            </a:r>
          </a:p>
        </p:txBody>
      </p:sp>
      <p:sp>
        <p:nvSpPr>
          <p:cNvPr id="20482" name="Rectangle 3"/>
          <p:cNvSpPr>
            <a:spLocks noGrp="1"/>
          </p:cNvSpPr>
          <p:nvPr>
            <p:ph type="subTitle" idx="1"/>
          </p:nvPr>
        </p:nvSpPr>
        <p:spPr/>
        <p:txBody>
          <a:bodyPr/>
          <a:lstStyle/>
          <a:p>
            <a:r>
              <a:rPr lang="en-US" smtClean="0">
                <a:solidFill>
                  <a:schemeClr val="tx1"/>
                </a:solidFill>
              </a:rPr>
              <a:t>LHC, OPERA, HADES, ARGO…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p:cNvSpPr>
          <p:nvPr>
            <p:ph type="ctrTitle"/>
          </p:nvPr>
        </p:nvSpPr>
        <p:spPr>
          <a:xfrm>
            <a:off x="685800" y="260350"/>
            <a:ext cx="7772400" cy="1470025"/>
          </a:xfrm>
        </p:spPr>
        <p:txBody>
          <a:bodyPr/>
          <a:lstStyle/>
          <a:p>
            <a:r>
              <a:rPr lang="pt-PT" smtClean="0">
                <a:solidFill>
                  <a:srgbClr val="0066FF"/>
                </a:solidFill>
              </a:rPr>
              <a:t>A lot of challeneges...</a:t>
            </a:r>
          </a:p>
        </p:txBody>
      </p:sp>
      <p:sp>
        <p:nvSpPr>
          <p:cNvPr id="277506" name="Rectangle 3"/>
          <p:cNvSpPr>
            <a:spLocks noGrp="1"/>
          </p:cNvSpPr>
          <p:nvPr>
            <p:ph type="subTitle" idx="1"/>
          </p:nvPr>
        </p:nvSpPr>
        <p:spPr>
          <a:xfrm>
            <a:off x="1371600" y="1844675"/>
            <a:ext cx="6400800" cy="1752600"/>
          </a:xfrm>
        </p:spPr>
        <p:txBody>
          <a:bodyPr/>
          <a:lstStyle/>
          <a:p>
            <a:pPr algn="l">
              <a:lnSpc>
                <a:spcPct val="80000"/>
              </a:lnSpc>
            </a:pPr>
            <a:r>
              <a:rPr lang="pt-PT" sz="2800" smtClean="0">
                <a:solidFill>
                  <a:schemeClr val="tx1"/>
                </a:solidFill>
              </a:rPr>
              <a:t>Just a </a:t>
            </a:r>
            <a:r>
              <a:rPr lang="pt-PT" sz="2800" u="sng" smtClean="0">
                <a:solidFill>
                  <a:schemeClr val="tx1"/>
                </a:solidFill>
              </a:rPr>
              <a:t>few </a:t>
            </a:r>
            <a:r>
              <a:rPr lang="pt-PT" sz="2800" smtClean="0">
                <a:solidFill>
                  <a:schemeClr val="tx1"/>
                </a:solidFill>
              </a:rPr>
              <a:t>examples:</a:t>
            </a:r>
          </a:p>
          <a:p>
            <a:pPr algn="l">
              <a:lnSpc>
                <a:spcPct val="80000"/>
              </a:lnSpc>
            </a:pPr>
            <a:r>
              <a:rPr lang="pt-PT" sz="2800" smtClean="0">
                <a:solidFill>
                  <a:schemeClr val="tx1"/>
                </a:solidFill>
              </a:rPr>
              <a:t>gases and their distribution, posible leaks</a:t>
            </a:r>
          </a:p>
          <a:p>
            <a:pPr algn="l">
              <a:lnSpc>
                <a:spcPct val="80000"/>
              </a:lnSpc>
            </a:pPr>
            <a:r>
              <a:rPr lang="pt-PT" sz="2800" smtClean="0">
                <a:solidFill>
                  <a:schemeClr val="tx1"/>
                </a:solidFill>
              </a:rPr>
              <a:t>RPC long term satbility,</a:t>
            </a:r>
          </a:p>
          <a:p>
            <a:pPr algn="l">
              <a:lnSpc>
                <a:spcPct val="80000"/>
              </a:lnSpc>
            </a:pPr>
            <a:r>
              <a:rPr lang="pt-PT" sz="2800" smtClean="0">
                <a:solidFill>
                  <a:schemeClr val="tx1"/>
                </a:solidFill>
              </a:rPr>
              <a:t>triger schemes and so on...</a:t>
            </a:r>
          </a:p>
          <a:p>
            <a:pPr>
              <a:lnSpc>
                <a:spcPct val="80000"/>
              </a:lnSpc>
            </a:pPr>
            <a:endParaRPr lang="pt-PT" sz="2800" smtClean="0">
              <a:solidFill>
                <a:schemeClr val="tx1"/>
              </a:solidFill>
            </a:endParaRPr>
          </a:p>
        </p:txBody>
      </p:sp>
      <p:sp>
        <p:nvSpPr>
          <p:cNvPr id="277507" name="Text Box 4"/>
          <p:cNvSpPr txBox="1">
            <a:spLocks noChangeArrowheads="1"/>
          </p:cNvSpPr>
          <p:nvPr/>
        </p:nvSpPr>
        <p:spPr bwMode="auto">
          <a:xfrm>
            <a:off x="828675" y="4103688"/>
            <a:ext cx="7343775" cy="2493962"/>
          </a:xfrm>
          <a:prstGeom prst="rect">
            <a:avLst/>
          </a:prstGeom>
          <a:noFill/>
          <a:ln w="9525">
            <a:noFill/>
            <a:miter lim="800000"/>
            <a:headEnd/>
            <a:tailEnd/>
          </a:ln>
        </p:spPr>
        <p:txBody>
          <a:bodyPr wrap="none">
            <a:spAutoFit/>
          </a:bodyPr>
          <a:lstStyle/>
          <a:p>
            <a:r>
              <a:rPr lang="pt-PT" sz="1400"/>
              <a:t>(See talks :</a:t>
            </a:r>
            <a:r>
              <a:rPr lang="en-US" sz="1400" b="1">
                <a:hlinkClick r:id="rId2"/>
              </a:rPr>
              <a:t>Study of RPCs for autonomous stations in cosmic ray research</a:t>
            </a:r>
            <a:r>
              <a:rPr lang="en-US" sz="1400"/>
              <a:t/>
            </a:r>
            <a:br>
              <a:rPr lang="en-US" sz="1400"/>
            </a:br>
            <a:r>
              <a:rPr lang="en-US" sz="1400"/>
              <a:t>by Luis LOPES</a:t>
            </a:r>
          </a:p>
          <a:p>
            <a:r>
              <a:rPr lang="en-US" sz="1400" b="1">
                <a:hlinkClick r:id="rId3"/>
              </a:rPr>
              <a:t>Preliminary results on optimization of gas flow rate for RPCs</a:t>
            </a:r>
            <a:r>
              <a:rPr lang="en-US" sz="1400"/>
              <a:t/>
            </a:r>
            <a:br>
              <a:rPr lang="en-US" sz="1400"/>
            </a:br>
            <a:r>
              <a:rPr lang="en-US" sz="1400"/>
              <a:t>by Mr. Suresh KALMANI, </a:t>
            </a:r>
          </a:p>
          <a:p>
            <a:r>
              <a:rPr lang="en-US" sz="1400" b="1">
                <a:hlinkClick r:id="rId4"/>
              </a:rPr>
              <a:t>QUALITY ASSURANCE OF LARGE AREA RPC DETECTOR : </a:t>
            </a:r>
          </a:p>
          <a:p>
            <a:r>
              <a:rPr lang="en-US" sz="1400" b="1">
                <a:hlinkClick r:id="rId4"/>
              </a:rPr>
              <a:t>TECHNIQUES FOR MEASUREMENT OF GAS LEAK RATE</a:t>
            </a:r>
            <a:r>
              <a:rPr lang="en-US" sz="1400"/>
              <a:t/>
            </a:r>
            <a:br>
              <a:rPr lang="en-US" sz="1400"/>
            </a:br>
            <a:r>
              <a:rPr lang="en-US" sz="1400"/>
              <a:t>by Mr. AVINASH JOSHI</a:t>
            </a:r>
          </a:p>
          <a:p>
            <a:r>
              <a:rPr lang="en-US" sz="1400" b="1">
                <a:hlinkClick r:id="rId5"/>
              </a:rPr>
              <a:t>Electronics and data acquisition systems for the RPC based INO ICAL detector</a:t>
            </a:r>
            <a:r>
              <a:rPr lang="en-US" sz="1400"/>
              <a:t/>
            </a:r>
            <a:br>
              <a:rPr lang="en-US" sz="1400"/>
            </a:br>
            <a:r>
              <a:rPr lang="en-US" sz="1400"/>
              <a:t>by Dr. Satyanarayana BHEESETTE</a:t>
            </a:r>
          </a:p>
          <a:p>
            <a:r>
              <a:rPr lang="en-US" altLang="ja-JP" sz="1400" b="1">
                <a:cs typeface="ＭＳ Ｐゴシック"/>
                <a:hlinkClick r:id="rId6"/>
              </a:rPr>
              <a:t>Proposed Trigger Scheme for the ICAL Detector of India-based Neutrino Observatory</a:t>
            </a:r>
            <a:r>
              <a:rPr lang="en-US" altLang="ja-JP" sz="1400">
                <a:cs typeface="ＭＳ Ｐゴシック"/>
              </a:rPr>
              <a:t/>
            </a:r>
            <a:br>
              <a:rPr lang="en-US" altLang="ja-JP" sz="1400">
                <a:cs typeface="ＭＳ Ｐゴシック"/>
              </a:rPr>
            </a:br>
            <a:r>
              <a:rPr lang="en-US" altLang="ja-JP" sz="1400">
                <a:cs typeface="ＭＳ Ｐゴシック"/>
              </a:rPr>
              <a:t>by Ms. Sudeshna DASGUPTA</a:t>
            </a:r>
            <a:r>
              <a:rPr lang="en-US" altLang="ja-JP">
                <a:cs typeface="ＭＳ Ｐゴシック"/>
              </a:rPr>
              <a:t> </a:t>
            </a:r>
            <a:endParaRPr lang="pt-PT"/>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p:cNvSpPr>
          <p:nvPr>
            <p:ph type="ctrTitle" idx="4294967295"/>
          </p:nvPr>
        </p:nvSpPr>
        <p:spPr>
          <a:xfrm>
            <a:off x="685800" y="2130425"/>
            <a:ext cx="7772400" cy="1470025"/>
          </a:xfrm>
        </p:spPr>
        <p:txBody>
          <a:bodyPr/>
          <a:lstStyle/>
          <a:p>
            <a:r>
              <a:rPr lang="fr-CH" smtClean="0">
                <a:solidFill>
                  <a:srgbClr val="0000CC"/>
                </a:solidFill>
              </a:rPr>
              <a:t>New ideas/new challenges</a:t>
            </a:r>
            <a:br>
              <a:rPr lang="fr-CH" smtClean="0">
                <a:solidFill>
                  <a:srgbClr val="0000CC"/>
                </a:solidFill>
              </a:rPr>
            </a:br>
            <a:r>
              <a:rPr lang="fr-CH" smtClean="0">
                <a:solidFill>
                  <a:srgbClr val="0000CC"/>
                </a:solidFill>
              </a:rPr>
              <a:t>related to RPCs</a:t>
            </a:r>
            <a:endParaRPr lang="en-US" smtClean="0">
              <a:solidFill>
                <a:srgbClr val="0000CC"/>
              </a:solidFill>
            </a:endParaRPr>
          </a:p>
        </p:txBody>
      </p:sp>
      <p:sp>
        <p:nvSpPr>
          <p:cNvPr id="278530"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p:cNvSpPr>
          <p:nvPr>
            <p:ph type="ctrTitle" idx="4294967295"/>
          </p:nvPr>
        </p:nvSpPr>
        <p:spPr>
          <a:xfrm>
            <a:off x="685800" y="2130425"/>
            <a:ext cx="7772400" cy="1470025"/>
          </a:xfrm>
        </p:spPr>
        <p:txBody>
          <a:bodyPr/>
          <a:lstStyle/>
          <a:p>
            <a:endParaRPr lang="pt-PT" smtClean="0"/>
          </a:p>
        </p:txBody>
      </p:sp>
      <p:sp>
        <p:nvSpPr>
          <p:cNvPr id="279554" name="Rectangle 3"/>
          <p:cNvSpPr>
            <a:spLocks noGrp="1"/>
          </p:cNvSpPr>
          <p:nvPr>
            <p:ph type="subTitle" idx="4294967295"/>
          </p:nvPr>
        </p:nvSpPr>
        <p:spPr>
          <a:xfrm>
            <a:off x="1371600" y="3886200"/>
            <a:ext cx="6400800" cy="1752600"/>
          </a:xfrm>
        </p:spPr>
        <p:txBody>
          <a:bodyPr/>
          <a:lstStyle/>
          <a:p>
            <a:pPr marL="0" indent="0" algn="ctr">
              <a:buFont typeface="Arial" charset="0"/>
              <a:buNone/>
            </a:pPr>
            <a:endParaRPr lang="pt-PT" smtClean="0"/>
          </a:p>
        </p:txBody>
      </p:sp>
      <p:pic>
        <p:nvPicPr>
          <p:cNvPr id="279555" name="Picture 4"/>
          <p:cNvPicPr>
            <a:picLocks noChangeAspect="1" noChangeArrowheads="1"/>
          </p:cNvPicPr>
          <p:nvPr/>
        </p:nvPicPr>
        <p:blipFill>
          <a:blip r:embed="rId2"/>
          <a:srcRect/>
          <a:stretch>
            <a:fillRect/>
          </a:stretch>
        </p:blipFill>
        <p:spPr bwMode="auto">
          <a:xfrm>
            <a:off x="34925" y="61913"/>
            <a:ext cx="6049963" cy="2605087"/>
          </a:xfrm>
          <a:prstGeom prst="rect">
            <a:avLst/>
          </a:prstGeom>
          <a:noFill/>
          <a:ln w="9525">
            <a:noFill/>
            <a:miter lim="800000"/>
            <a:headEnd/>
            <a:tailEnd/>
          </a:ln>
        </p:spPr>
      </p:pic>
      <p:pic>
        <p:nvPicPr>
          <p:cNvPr id="279556" name="Picture 5"/>
          <p:cNvPicPr>
            <a:picLocks noChangeAspect="1" noChangeArrowheads="1"/>
          </p:cNvPicPr>
          <p:nvPr/>
        </p:nvPicPr>
        <p:blipFill>
          <a:blip r:embed="rId3"/>
          <a:srcRect/>
          <a:stretch>
            <a:fillRect/>
          </a:stretch>
        </p:blipFill>
        <p:spPr bwMode="auto">
          <a:xfrm>
            <a:off x="3368675" y="2771775"/>
            <a:ext cx="5524500" cy="339407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3" descr="C:\Documents and Settings\repond\My Documents\My Photos\d_112511a\P1010062.JPG"/>
          <p:cNvPicPr>
            <a:picLocks noChangeAspect="1" noChangeArrowheads="1"/>
          </p:cNvPicPr>
          <p:nvPr/>
        </p:nvPicPr>
        <p:blipFill>
          <a:blip r:embed="rId2">
            <a:lum bright="42000"/>
          </a:blip>
          <a:srcRect/>
          <a:stretch>
            <a:fillRect/>
          </a:stretch>
        </p:blipFill>
        <p:spPr bwMode="auto">
          <a:xfrm>
            <a:off x="323850" y="1844675"/>
            <a:ext cx="4038600" cy="3727450"/>
          </a:xfrm>
          <a:prstGeom prst="rect">
            <a:avLst/>
          </a:prstGeom>
          <a:noFill/>
          <a:ln w="9525">
            <a:noFill/>
            <a:miter lim="800000"/>
            <a:headEnd/>
            <a:tailEnd/>
          </a:ln>
        </p:spPr>
      </p:pic>
      <p:pic>
        <p:nvPicPr>
          <p:cNvPr id="61449" name="Picture 9" descr="Run_610054_Event_576"/>
          <p:cNvPicPr>
            <a:picLocks noChangeAspect="1" noChangeArrowheads="1"/>
          </p:cNvPicPr>
          <p:nvPr/>
        </p:nvPicPr>
        <p:blipFill>
          <a:blip r:embed="rId3"/>
          <a:srcRect/>
          <a:stretch>
            <a:fillRect/>
          </a:stretch>
        </p:blipFill>
        <p:spPr bwMode="auto">
          <a:xfrm>
            <a:off x="4427538" y="1773238"/>
            <a:ext cx="4608512" cy="3890962"/>
          </a:xfrm>
          <a:prstGeom prst="rect">
            <a:avLst/>
          </a:prstGeom>
          <a:noFill/>
          <a:ln w="9525">
            <a:noFill/>
            <a:miter lim="800000"/>
            <a:headEnd/>
            <a:tailEnd/>
          </a:ln>
        </p:spPr>
      </p:pic>
      <p:sp>
        <p:nvSpPr>
          <p:cNvPr id="280579" name="Rectangle 2"/>
          <p:cNvSpPr>
            <a:spLocks noGrp="1"/>
          </p:cNvSpPr>
          <p:nvPr>
            <p:ph type="ctrTitle"/>
          </p:nvPr>
        </p:nvSpPr>
        <p:spPr>
          <a:xfrm>
            <a:off x="685800" y="115888"/>
            <a:ext cx="7772400" cy="1470025"/>
          </a:xfrm>
        </p:spPr>
        <p:txBody>
          <a:bodyPr/>
          <a:lstStyle/>
          <a:p>
            <a:r>
              <a:rPr lang="en-US" sz="2400" smtClean="0">
                <a:solidFill>
                  <a:srgbClr val="A50021"/>
                </a:solidFill>
              </a:rPr>
              <a:t>Construction of a Digital Hadron Calorimeter with Resistive Plate Chambers</a:t>
            </a:r>
          </a:p>
        </p:txBody>
      </p:sp>
      <p:sp>
        <p:nvSpPr>
          <p:cNvPr id="280580" name="Rectangle 3"/>
          <p:cNvSpPr>
            <a:spLocks noGrp="1"/>
          </p:cNvSpPr>
          <p:nvPr>
            <p:ph type="subTitle" idx="1"/>
          </p:nvPr>
        </p:nvSpPr>
        <p:spPr>
          <a:xfrm>
            <a:off x="1371600" y="1196975"/>
            <a:ext cx="6400800" cy="503238"/>
          </a:xfrm>
        </p:spPr>
        <p:txBody>
          <a:bodyPr/>
          <a:lstStyle/>
          <a:p>
            <a:r>
              <a:rPr lang="en-US" sz="1800" b="1" smtClean="0">
                <a:solidFill>
                  <a:schemeClr val="tx1"/>
                </a:solidFill>
              </a:rPr>
              <a:t>Lei Xia</a:t>
            </a:r>
          </a:p>
          <a:p>
            <a:endParaRPr lang="en-US" sz="1800" smtClean="0">
              <a:solidFill>
                <a:schemeClr val="tx1"/>
              </a:solidFill>
            </a:endParaRPr>
          </a:p>
        </p:txBody>
      </p:sp>
      <p:sp>
        <p:nvSpPr>
          <p:cNvPr id="280581" name="Text Box 7"/>
          <p:cNvSpPr txBox="1">
            <a:spLocks noChangeArrowheads="1"/>
          </p:cNvSpPr>
          <p:nvPr/>
        </p:nvSpPr>
        <p:spPr bwMode="auto">
          <a:xfrm>
            <a:off x="1096963" y="1916113"/>
            <a:ext cx="6859587" cy="669925"/>
          </a:xfrm>
          <a:prstGeom prst="rect">
            <a:avLst/>
          </a:prstGeom>
          <a:noFill/>
          <a:ln w="9525">
            <a:noFill/>
            <a:miter lim="800000"/>
            <a:headEnd/>
            <a:tailEnd/>
          </a:ln>
        </p:spPr>
        <p:txBody>
          <a:bodyPr>
            <a:spAutoFit/>
          </a:bodyPr>
          <a:lstStyle/>
          <a:p>
            <a:pPr algn="ctr"/>
            <a:r>
              <a:rPr lang="en-US" altLang="ja-JP" sz="2400" b="1">
                <a:cs typeface="ＭＳ Ｐゴシック"/>
                <a:hlinkClick r:id="rId4"/>
              </a:rPr>
              <a:t>Calibration of the DHCAL</a:t>
            </a:r>
            <a:r>
              <a:rPr lang="en-US" altLang="ja-JP" sz="2400">
                <a:cs typeface="ＭＳ Ｐゴシック"/>
              </a:rPr>
              <a:t/>
            </a:r>
            <a:br>
              <a:rPr lang="en-US" altLang="ja-JP" sz="2400">
                <a:cs typeface="ＭＳ Ｐゴシック"/>
              </a:rPr>
            </a:br>
            <a:r>
              <a:rPr lang="en-US" altLang="ja-JP" sz="1400" b="1">
                <a:cs typeface="ＭＳ Ｐゴシック"/>
              </a:rPr>
              <a:t>by Jose REPOND</a:t>
            </a:r>
            <a:r>
              <a:rPr lang="en-US" altLang="ja-JP" sz="1400">
                <a:cs typeface="ＭＳ Ｐゴシック"/>
              </a:rPr>
              <a:t> </a:t>
            </a:r>
            <a:endParaRPr lang="pt-PT" sz="1400"/>
          </a:p>
        </p:txBody>
      </p:sp>
      <p:sp>
        <p:nvSpPr>
          <p:cNvPr id="280582" name="Text Box 9"/>
          <p:cNvSpPr txBox="1">
            <a:spLocks noChangeArrowheads="1"/>
          </p:cNvSpPr>
          <p:nvPr/>
        </p:nvSpPr>
        <p:spPr bwMode="auto">
          <a:xfrm>
            <a:off x="1020763" y="3340100"/>
            <a:ext cx="7634287" cy="1096963"/>
          </a:xfrm>
          <a:prstGeom prst="rect">
            <a:avLst/>
          </a:prstGeom>
          <a:noFill/>
          <a:ln w="9525">
            <a:noFill/>
            <a:miter lim="800000"/>
            <a:headEnd/>
            <a:tailEnd/>
          </a:ln>
        </p:spPr>
        <p:txBody>
          <a:bodyPr wrap="none">
            <a:spAutoFit/>
          </a:bodyPr>
          <a:lstStyle/>
          <a:p>
            <a:pPr algn="ctr"/>
            <a:r>
              <a:rPr lang="en-US" altLang="ja-JP" sz="2400" b="1">
                <a:cs typeface="ＭＳ Ｐゴシック"/>
                <a:hlinkClick r:id="rId5"/>
              </a:rPr>
              <a:t>Development of large GRPC for </a:t>
            </a:r>
          </a:p>
          <a:p>
            <a:pPr algn="ctr"/>
            <a:r>
              <a:rPr lang="en-US" altLang="ja-JP" sz="2400" b="1">
                <a:cs typeface="ＭＳ Ｐゴシック"/>
                <a:hlinkClick r:id="rId5"/>
              </a:rPr>
              <a:t>an ultra-granular Semi-Digital Hadronic Calorimeter</a:t>
            </a:r>
            <a:r>
              <a:rPr lang="en-US" altLang="ja-JP">
                <a:cs typeface="ＭＳ Ｐゴシック"/>
              </a:rPr>
              <a:t/>
            </a:r>
            <a:br>
              <a:rPr lang="en-US" altLang="ja-JP">
                <a:cs typeface="ＭＳ Ｐゴシック"/>
              </a:rPr>
            </a:br>
            <a:r>
              <a:rPr lang="en-US" altLang="ja-JP" sz="1400" b="1">
                <a:cs typeface="ＭＳ Ｐゴシック"/>
              </a:rPr>
              <a:t>by Mr. imad LAKTINEH</a:t>
            </a:r>
            <a:r>
              <a:rPr lang="en-US" altLang="ja-JP">
                <a:cs typeface="ＭＳ Ｐゴシック"/>
              </a:rPr>
              <a:t> </a:t>
            </a:r>
            <a:endParaRPr lang="pt-PT"/>
          </a:p>
        </p:txBody>
      </p:sp>
      <p:sp>
        <p:nvSpPr>
          <p:cNvPr id="280583" name="Text Box 10"/>
          <p:cNvSpPr txBox="1">
            <a:spLocks noChangeArrowheads="1"/>
          </p:cNvSpPr>
          <p:nvPr/>
        </p:nvSpPr>
        <p:spPr bwMode="auto">
          <a:xfrm>
            <a:off x="946150" y="5638800"/>
            <a:ext cx="7513638" cy="669925"/>
          </a:xfrm>
          <a:prstGeom prst="rect">
            <a:avLst/>
          </a:prstGeom>
          <a:noFill/>
          <a:ln w="9525">
            <a:noFill/>
            <a:miter lim="800000"/>
            <a:headEnd/>
            <a:tailEnd/>
          </a:ln>
        </p:spPr>
        <p:txBody>
          <a:bodyPr wrap="none">
            <a:spAutoFit/>
          </a:bodyPr>
          <a:lstStyle/>
          <a:p>
            <a:pPr algn="ctr"/>
            <a:r>
              <a:rPr lang="en-US" sz="2400" b="1">
                <a:hlinkClick r:id="rId6"/>
              </a:rPr>
              <a:t>Response of the DHCAL to Hadrons and Positrons</a:t>
            </a:r>
            <a:r>
              <a:rPr lang="en-US"/>
              <a:t/>
            </a:r>
            <a:br>
              <a:rPr lang="en-US"/>
            </a:br>
            <a:r>
              <a:rPr lang="en-US" sz="1400" b="1"/>
              <a:t>by Dr. Burak BILKI</a:t>
            </a:r>
            <a:endParaRPr lang="pt-PT" sz="1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1"/>
          <p:cNvSpPr>
            <a:spLocks noGrp="1"/>
          </p:cNvSpPr>
          <p:nvPr>
            <p:ph type="ctrTitle" idx="4294967295"/>
          </p:nvPr>
        </p:nvSpPr>
        <p:spPr>
          <a:xfrm>
            <a:off x="685800" y="2130425"/>
            <a:ext cx="7772400" cy="1470025"/>
          </a:xfrm>
        </p:spPr>
        <p:txBody>
          <a:bodyPr/>
          <a:lstStyle/>
          <a:p>
            <a:r>
              <a:rPr lang="en-US" smtClean="0">
                <a:solidFill>
                  <a:srgbClr val="0000CC"/>
                </a:solidFill>
              </a:rPr>
              <a:t>Various technological challenges</a:t>
            </a:r>
          </a:p>
        </p:txBody>
      </p:sp>
      <p:sp>
        <p:nvSpPr>
          <p:cNvPr id="3" name="Subtitle 2"/>
          <p:cNvSpPr>
            <a:spLocks noGrp="1"/>
          </p:cNvSpPr>
          <p:nvPr>
            <p:ph type="subTitle" idx="4294967295"/>
          </p:nvPr>
        </p:nvSpPr>
        <p:spPr>
          <a:xfrm>
            <a:off x="1371600" y="3886200"/>
            <a:ext cx="6400800" cy="1752600"/>
          </a:xfrm>
        </p:spPr>
        <p:txBody>
          <a:bodyPr/>
          <a:lstStyle/>
          <a:p>
            <a:pPr marL="0" indent="0" algn="ctr">
              <a:buFont typeface="Arial" charset="0"/>
              <a:buNone/>
              <a:defRPr/>
            </a:pPr>
            <a:endParaRPr lang="en-US" dirty="0">
              <a:solidFill>
                <a:schemeClr val="tx1">
                  <a:tint val="75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p:cNvSpPr>
          <p:nvPr>
            <p:ph type="ctrTitle" idx="4294967295"/>
          </p:nvPr>
        </p:nvSpPr>
        <p:spPr>
          <a:xfrm>
            <a:off x="685800" y="115888"/>
            <a:ext cx="7772400" cy="1470025"/>
          </a:xfrm>
        </p:spPr>
        <p:txBody>
          <a:bodyPr/>
          <a:lstStyle/>
          <a:p>
            <a:r>
              <a:rPr lang="en-US" smtClean="0">
                <a:solidFill>
                  <a:srgbClr val="3333FF"/>
                </a:solidFill>
              </a:rPr>
              <a:t>Gases: challenges, problems</a:t>
            </a:r>
          </a:p>
        </p:txBody>
      </p:sp>
      <p:sp>
        <p:nvSpPr>
          <p:cNvPr id="282626" name="Rectangle 3"/>
          <p:cNvSpPr>
            <a:spLocks noGrp="1"/>
          </p:cNvSpPr>
          <p:nvPr>
            <p:ph type="subTitle" idx="4294967295"/>
          </p:nvPr>
        </p:nvSpPr>
        <p:spPr>
          <a:xfrm>
            <a:off x="1371600" y="1412875"/>
            <a:ext cx="6400800" cy="3313113"/>
          </a:xfrm>
        </p:spPr>
        <p:txBody>
          <a:bodyPr/>
          <a:lstStyle/>
          <a:p>
            <a:pPr marL="0" indent="0" algn="ctr">
              <a:buFont typeface="Arial" charset="0"/>
              <a:buNone/>
            </a:pPr>
            <a:r>
              <a:rPr lang="pt-PT" smtClean="0"/>
              <a:t>Freon replacement?</a:t>
            </a:r>
          </a:p>
          <a:p>
            <a:pPr marL="0" indent="0" algn="ctr">
              <a:buFont typeface="Arial" charset="0"/>
              <a:buNone/>
            </a:pPr>
            <a:r>
              <a:rPr lang="pt-PT" smtClean="0"/>
              <a:t>Optimization of the gas circulation, purification, leaks,monitoring, low gas consumption,</a:t>
            </a:r>
          </a:p>
          <a:p>
            <a:pPr marL="0" indent="0" algn="ctr">
              <a:buFont typeface="Arial" charset="0"/>
              <a:buNone/>
            </a:pPr>
            <a:r>
              <a:rPr lang="pt-PT" smtClean="0"/>
              <a:t>role of SF6</a:t>
            </a:r>
          </a:p>
          <a:p>
            <a:pPr marL="0" indent="0" algn="ctr">
              <a:buFont typeface="Arial" charset="0"/>
              <a:buNone/>
            </a:pPr>
            <a:r>
              <a:rPr lang="pt-PT" smtClean="0"/>
              <a:t>aging... and much more</a:t>
            </a:r>
          </a:p>
          <a:p>
            <a:pPr marL="0" indent="0" algn="ctr">
              <a:buFont typeface="Arial" charset="0"/>
              <a:buNone/>
            </a:pPr>
            <a:endParaRPr lang="pt-PT" smtClean="0"/>
          </a:p>
        </p:txBody>
      </p:sp>
      <p:sp>
        <p:nvSpPr>
          <p:cNvPr id="282627" name="Text Box 4"/>
          <p:cNvSpPr txBox="1">
            <a:spLocks noChangeArrowheads="1"/>
          </p:cNvSpPr>
          <p:nvPr/>
        </p:nvSpPr>
        <p:spPr bwMode="auto">
          <a:xfrm>
            <a:off x="1130300" y="5024438"/>
            <a:ext cx="5965825" cy="1644650"/>
          </a:xfrm>
          <a:prstGeom prst="rect">
            <a:avLst/>
          </a:prstGeom>
          <a:noFill/>
          <a:ln w="9525">
            <a:noFill/>
            <a:miter lim="800000"/>
            <a:headEnd/>
            <a:tailEnd/>
          </a:ln>
        </p:spPr>
        <p:txBody>
          <a:bodyPr wrap="none">
            <a:spAutoFit/>
          </a:bodyPr>
          <a:lstStyle/>
          <a:p>
            <a:r>
              <a:rPr lang="pt-PT" sz="1200"/>
              <a:t>(see, for example, </a:t>
            </a:r>
            <a:r>
              <a:rPr lang="en-US" sz="1200" b="1">
                <a:hlinkClick r:id="rId2"/>
              </a:rPr>
              <a:t>Gas purifiers for closed-loop gas systems</a:t>
            </a:r>
            <a:r>
              <a:rPr lang="en-US" sz="1200"/>
              <a:t/>
            </a:r>
            <a:br>
              <a:rPr lang="en-US" sz="1200"/>
            </a:br>
            <a:r>
              <a:rPr lang="en-US" sz="1200"/>
              <a:t>by Carla LUPI</a:t>
            </a:r>
          </a:p>
          <a:p>
            <a:r>
              <a:rPr lang="en-US" altLang="ja-JP" sz="1200" b="1">
                <a:cs typeface="ＭＳ Ｐゴシック"/>
                <a:hlinkClick r:id="rId3"/>
              </a:rPr>
              <a:t>SiOx coated plastic fiber optic sensor for gas monitoring in RPC</a:t>
            </a:r>
            <a:r>
              <a:rPr lang="en-US" altLang="ja-JP" sz="1200">
                <a:cs typeface="ＭＳ Ｐゴシック"/>
              </a:rPr>
              <a:t/>
            </a:r>
            <a:br>
              <a:rPr lang="en-US" altLang="ja-JP" sz="1200">
                <a:cs typeface="ＭＳ Ｐゴシック"/>
              </a:rPr>
            </a:br>
            <a:r>
              <a:rPr lang="en-US" altLang="ja-JP" sz="1200">
                <a:cs typeface="ＭＳ Ｐゴシック"/>
              </a:rPr>
              <a:t>by Dr. Sabrina GRASSINI </a:t>
            </a:r>
          </a:p>
          <a:p>
            <a:r>
              <a:rPr lang="en-US" altLang="ja-JP" sz="1200" b="1">
                <a:cs typeface="ＭＳ Ｐゴシック"/>
                <a:hlinkClick r:id="rId4"/>
              </a:rPr>
              <a:t>Use of fiber optic technology for Relative Humidity monitoring in RPC detectors</a:t>
            </a:r>
            <a:r>
              <a:rPr lang="en-US" altLang="ja-JP" sz="1200">
                <a:cs typeface="ＭＳ Ｐゴシック"/>
              </a:rPr>
              <a:t/>
            </a:r>
            <a:br>
              <a:rPr lang="en-US" altLang="ja-JP" sz="1200">
                <a:cs typeface="ＭＳ Ｐゴシック"/>
              </a:rPr>
            </a:br>
            <a:r>
              <a:rPr lang="en-US" altLang="ja-JP" sz="1200">
                <a:cs typeface="ＭＳ Ｐゴシック"/>
              </a:rPr>
              <a:t>by Dr. michele CAPONERO</a:t>
            </a:r>
          </a:p>
          <a:p>
            <a:r>
              <a:rPr lang="en-US" altLang="ja-JP" sz="1200" b="1">
                <a:cs typeface="ＭＳ Ｐゴシック"/>
                <a:hlinkClick r:id="rId5"/>
              </a:rPr>
              <a:t>Development of small, easy to build and low gas consumming timing RPCs</a:t>
            </a:r>
            <a:r>
              <a:rPr lang="en-US" altLang="ja-JP" sz="1200">
                <a:cs typeface="ＭＳ Ｐゴシック"/>
              </a:rPr>
              <a:t/>
            </a:r>
            <a:br>
              <a:rPr lang="en-US" altLang="ja-JP" sz="1200">
                <a:cs typeface="ＭＳ Ｐゴシック"/>
              </a:rPr>
            </a:br>
            <a:r>
              <a:rPr lang="en-US" altLang="ja-JP" sz="1200">
                <a:cs typeface="ＭＳ Ｐゴシック"/>
              </a:rPr>
              <a:t>by Miguel MORALES)</a:t>
            </a:r>
            <a:r>
              <a:rPr lang="en-US" altLang="ja-JP">
                <a:cs typeface="ＭＳ Ｐゴシック"/>
              </a:rPr>
              <a:t> </a:t>
            </a:r>
            <a:r>
              <a:rPr lang="en-US" altLang="ja-JP" sz="1400">
                <a:cs typeface="ＭＳ Ｐゴシック"/>
              </a:rPr>
              <a:t> </a:t>
            </a:r>
            <a:endParaRPr lang="pt-PT" sz="1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ctrTitle"/>
          </p:nvPr>
        </p:nvSpPr>
        <p:spPr>
          <a:xfrm>
            <a:off x="685800" y="908050"/>
            <a:ext cx="7772400" cy="1470025"/>
          </a:xfrm>
        </p:spPr>
        <p:txBody>
          <a:bodyPr/>
          <a:lstStyle/>
          <a:p>
            <a:r>
              <a:rPr lang="en-US" smtClean="0">
                <a:solidFill>
                  <a:srgbClr val="3333FF"/>
                </a:solidFill>
              </a:rPr>
              <a:t>Materials: challenges, problems</a:t>
            </a:r>
          </a:p>
        </p:txBody>
      </p:sp>
      <p:sp>
        <p:nvSpPr>
          <p:cNvPr id="283650" name="Subtitle 2"/>
          <p:cNvSpPr>
            <a:spLocks noGrp="1"/>
          </p:cNvSpPr>
          <p:nvPr>
            <p:ph type="subTitle" idx="1"/>
          </p:nvPr>
        </p:nvSpPr>
        <p:spPr>
          <a:xfrm>
            <a:off x="1371600" y="2852738"/>
            <a:ext cx="6400800" cy="1752600"/>
          </a:xfrm>
        </p:spPr>
        <p:txBody>
          <a:bodyPr/>
          <a:lstStyle/>
          <a:p>
            <a:pPr>
              <a:lnSpc>
                <a:spcPct val="90000"/>
              </a:lnSpc>
            </a:pPr>
            <a:r>
              <a:rPr lang="pt-PT" sz="2800" smtClean="0">
                <a:solidFill>
                  <a:schemeClr val="tx1"/>
                </a:solidFill>
              </a:rPr>
              <a:t>We are progressing*, but still a lot  of studies should be done to undersatnd:</a:t>
            </a:r>
          </a:p>
          <a:p>
            <a:pPr>
              <a:lnSpc>
                <a:spcPct val="90000"/>
              </a:lnSpc>
            </a:pPr>
            <a:r>
              <a:rPr lang="pt-PT" sz="2800" smtClean="0">
                <a:solidFill>
                  <a:schemeClr val="tx1"/>
                </a:solidFill>
              </a:rPr>
              <a:t>charge transport, resistivity, temperatrute effect, aging, outgasing  and so on</a:t>
            </a:r>
          </a:p>
        </p:txBody>
      </p:sp>
      <p:sp>
        <p:nvSpPr>
          <p:cNvPr id="283651" name="Text Box 4"/>
          <p:cNvSpPr txBox="1">
            <a:spLocks noChangeArrowheads="1"/>
          </p:cNvSpPr>
          <p:nvPr/>
        </p:nvSpPr>
        <p:spPr bwMode="auto">
          <a:xfrm>
            <a:off x="1352550" y="5229225"/>
            <a:ext cx="6410325" cy="1279525"/>
          </a:xfrm>
          <a:prstGeom prst="rect">
            <a:avLst/>
          </a:prstGeom>
          <a:noFill/>
          <a:ln w="9525">
            <a:noFill/>
            <a:miter lim="800000"/>
            <a:headEnd/>
            <a:tailEnd/>
          </a:ln>
        </p:spPr>
        <p:txBody>
          <a:bodyPr wrap="none">
            <a:spAutoFit/>
          </a:bodyPr>
          <a:lstStyle/>
          <a:p>
            <a:r>
              <a:rPr lang="en-US" altLang="ja-JP" sz="1200" b="1">
                <a:solidFill>
                  <a:srgbClr val="3333FF"/>
                </a:solidFill>
                <a:cs typeface="Arial" charset="0"/>
              </a:rPr>
              <a:t>*</a:t>
            </a:r>
            <a:r>
              <a:rPr lang="en-US" altLang="ja-JP" sz="1200">
                <a:cs typeface="Arial" charset="0"/>
                <a:hlinkClick r:id="rId2"/>
              </a:rPr>
              <a:t>Ageing and conductivity of electrodes of high rate RPCs from an ion conductivity approach</a:t>
            </a:r>
            <a:r>
              <a:rPr lang="en-US" altLang="ja-JP" sz="1200">
                <a:cs typeface="Arial" charset="0"/>
              </a:rPr>
              <a:t/>
            </a:r>
            <a:br>
              <a:rPr lang="en-US" altLang="ja-JP" sz="1200">
                <a:cs typeface="Arial" charset="0"/>
              </a:rPr>
            </a:br>
            <a:r>
              <a:rPr lang="en-US" altLang="ja-JP" sz="1200">
                <a:cs typeface="Arial" charset="0"/>
              </a:rPr>
              <a:t>by Mr. Miguel MORALES</a:t>
            </a:r>
          </a:p>
          <a:p>
            <a:r>
              <a:rPr lang="en-US" sz="1200">
                <a:ea typeface="ＭＳ Ｐゴシック"/>
                <a:cs typeface="Arial" charset="0"/>
                <a:hlinkClick r:id="rId3"/>
              </a:rPr>
              <a:t>Study on Surface Asperities in Bakelite-RPC</a:t>
            </a:r>
            <a:r>
              <a:rPr lang="en-US" sz="1200">
                <a:ea typeface="ＭＳ Ｐゴシック"/>
                <a:cs typeface="Arial" charset="0"/>
              </a:rPr>
              <a:t/>
            </a:r>
            <a:br>
              <a:rPr lang="en-US" sz="1200">
                <a:ea typeface="ＭＳ Ｐゴシック"/>
                <a:cs typeface="Arial" charset="0"/>
              </a:rPr>
            </a:br>
            <a:r>
              <a:rPr lang="en-US" sz="1200">
                <a:ea typeface="ＭＳ Ｐゴシック"/>
                <a:cs typeface="Arial" charset="0"/>
              </a:rPr>
              <a:t>by Prof. Nayana MAJUMDAR</a:t>
            </a:r>
            <a:r>
              <a:rPr lang="en-US" altLang="ja-JP" sz="1200">
                <a:cs typeface="Arial" charset="0"/>
              </a:rPr>
              <a:t> </a:t>
            </a:r>
          </a:p>
          <a:p>
            <a:r>
              <a:rPr lang="en-US" altLang="ja-JP" sz="1200">
                <a:cs typeface="Arial" charset="0"/>
                <a:hlinkClick r:id="rId4"/>
              </a:rPr>
              <a:t>A model for the chemistry of defects in bakelite plates exposed to high-radiation environment</a:t>
            </a:r>
            <a:r>
              <a:rPr lang="en-US" altLang="ja-JP" sz="1200">
                <a:cs typeface="Arial" charset="0"/>
              </a:rPr>
              <a:t/>
            </a:r>
            <a:br>
              <a:rPr lang="en-US" altLang="ja-JP" sz="1200">
                <a:cs typeface="Arial" charset="0"/>
              </a:rPr>
            </a:br>
            <a:r>
              <a:rPr lang="en-US" altLang="ja-JP" sz="1200">
                <a:cs typeface="Arial" charset="0"/>
              </a:rPr>
              <a:t>by Ferdinando FELLI</a:t>
            </a:r>
            <a:r>
              <a:rPr lang="en-US" altLang="ja-JP">
                <a:cs typeface="Arial" charset="0"/>
              </a:rPr>
              <a:t> </a:t>
            </a:r>
            <a:endParaRPr lang="pt-PT">
              <a:ea typeface="ＭＳ Ｐゴシック"/>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ctrTitle" idx="4294967295"/>
          </p:nvPr>
        </p:nvSpPr>
        <p:spPr>
          <a:xfrm>
            <a:off x="685800" y="2130425"/>
            <a:ext cx="7772400" cy="1470025"/>
          </a:xfrm>
        </p:spPr>
        <p:txBody>
          <a:bodyPr/>
          <a:lstStyle/>
          <a:p>
            <a:r>
              <a:rPr lang="en-US" smtClean="0">
                <a:solidFill>
                  <a:srgbClr val="0000CC"/>
                </a:solidFill>
              </a:rPr>
              <a:t>Simulations</a:t>
            </a:r>
          </a:p>
        </p:txBody>
      </p:sp>
      <p:sp>
        <p:nvSpPr>
          <p:cNvPr id="3" name="Subtitle 2"/>
          <p:cNvSpPr>
            <a:spLocks noGrp="1"/>
          </p:cNvSpPr>
          <p:nvPr>
            <p:ph type="subTitle" idx="4294967295"/>
          </p:nvPr>
        </p:nvSpPr>
        <p:spPr>
          <a:xfrm>
            <a:off x="1371600" y="3886200"/>
            <a:ext cx="6400800" cy="1752600"/>
          </a:xfrm>
        </p:spPr>
        <p:txBody>
          <a:bodyPr/>
          <a:lstStyle/>
          <a:p>
            <a:pPr marL="0" indent="0" algn="ctr">
              <a:buFont typeface="Arial" charset="0"/>
              <a:buNone/>
              <a:defRPr/>
            </a:pPr>
            <a:endParaRPr lang="en-US" dirty="0">
              <a:solidFill>
                <a:schemeClr val="tx1">
                  <a:tint val="75000"/>
                </a:schemeClr>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41" name="Rectangle 2"/>
          <p:cNvSpPr>
            <a:spLocks noChangeArrowheads="1"/>
          </p:cNvSpPr>
          <p:nvPr/>
        </p:nvSpPr>
        <p:spPr bwMode="auto">
          <a:xfrm>
            <a:off x="1892300" y="2636838"/>
            <a:ext cx="5368925" cy="519112"/>
          </a:xfrm>
          <a:prstGeom prst="rect">
            <a:avLst/>
          </a:prstGeom>
          <a:noFill/>
          <a:ln w="9525" algn="ctr">
            <a:noFill/>
            <a:miter lim="800000"/>
            <a:headEnd/>
            <a:tailEnd/>
          </a:ln>
        </p:spPr>
        <p:txBody>
          <a:bodyPr wrap="none" lIns="90000" tIns="46800" rIns="90000" bIns="46800">
            <a:spAutoFit/>
          </a:bodyPr>
          <a:lstStyle/>
          <a:p>
            <a:pPr algn="ctr"/>
            <a:r>
              <a:rPr lang="en-GB" sz="2800">
                <a:solidFill>
                  <a:srgbClr val="3333FF"/>
                </a:solidFill>
                <a:latin typeface="Times New Roman" pitchFamily="18" charset="0"/>
              </a:rPr>
              <a:t>Review of simulation and modelling</a:t>
            </a:r>
          </a:p>
        </p:txBody>
      </p:sp>
      <p:sp>
        <p:nvSpPr>
          <p:cNvPr id="475142" name="Rectangle 3"/>
          <p:cNvSpPr>
            <a:spLocks noChangeArrowheads="1"/>
          </p:cNvSpPr>
          <p:nvPr/>
        </p:nvSpPr>
        <p:spPr bwMode="auto">
          <a:xfrm>
            <a:off x="2557463" y="3784600"/>
            <a:ext cx="4064000" cy="457200"/>
          </a:xfrm>
          <a:prstGeom prst="rect">
            <a:avLst/>
          </a:prstGeom>
          <a:noFill/>
          <a:ln w="9525" algn="ctr">
            <a:noFill/>
            <a:miter lim="800000"/>
            <a:headEnd/>
            <a:tailEnd/>
          </a:ln>
        </p:spPr>
        <p:txBody>
          <a:bodyPr lIns="90000" tIns="46800" rIns="90000" bIns="46800">
            <a:spAutoFit/>
          </a:bodyPr>
          <a:lstStyle/>
          <a:p>
            <a:pPr algn="ctr"/>
            <a:r>
              <a:rPr lang="en-GB" sz="2400">
                <a:latin typeface="Times New Roman" pitchFamily="18" charset="0"/>
              </a:rPr>
              <a:t>P.Fonte</a:t>
            </a:r>
          </a:p>
        </p:txBody>
      </p:sp>
      <p:graphicFrame>
        <p:nvGraphicFramePr>
          <p:cNvPr id="475140" name="Object 4"/>
          <p:cNvGraphicFramePr>
            <a:graphicFrameLocks noChangeAspect="1"/>
          </p:cNvGraphicFramePr>
          <p:nvPr/>
        </p:nvGraphicFramePr>
        <p:xfrm>
          <a:off x="4071938" y="4721225"/>
          <a:ext cx="1000125" cy="652463"/>
        </p:xfrm>
        <a:graphic>
          <a:graphicData uri="http://schemas.openxmlformats.org/presentationml/2006/ole">
            <p:oleObj spid="_x0000_s475140" r:id="rId4" imgW="877824" imgH="573024" progId="Word.Picture.8">
              <p:embed/>
            </p:oleObj>
          </a:graphicData>
        </a:graphic>
      </p:graphicFrame>
      <p:pic>
        <p:nvPicPr>
          <p:cNvPr id="475143" name="Picture 5"/>
          <p:cNvPicPr>
            <a:picLocks noChangeAspect="1" noChangeArrowheads="1"/>
          </p:cNvPicPr>
          <p:nvPr/>
        </p:nvPicPr>
        <p:blipFill>
          <a:blip r:embed="rId5"/>
          <a:srcRect l="1633"/>
          <a:stretch>
            <a:fillRect/>
          </a:stretch>
        </p:blipFill>
        <p:spPr bwMode="auto">
          <a:xfrm>
            <a:off x="827088" y="0"/>
            <a:ext cx="7466012" cy="12192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53" name="Rectangle 2"/>
          <p:cNvSpPr>
            <a:spLocks noGrp="1"/>
          </p:cNvSpPr>
          <p:nvPr>
            <p:ph type="title" idx="4294967295"/>
          </p:nvPr>
        </p:nvSpPr>
        <p:spPr>
          <a:xfrm>
            <a:off x="0" y="307975"/>
            <a:ext cx="8229600" cy="457200"/>
          </a:xfrm>
        </p:spPr>
        <p:txBody>
          <a:bodyPr anchor="t">
            <a:spAutoFit/>
          </a:bodyPr>
          <a:lstStyle/>
          <a:p>
            <a:pPr algn="l"/>
            <a:r>
              <a:rPr lang="en-GB" sz="2400" b="1" smtClean="0">
                <a:solidFill>
                  <a:srgbClr val="0000FF"/>
                </a:solidFill>
                <a:latin typeface="Times New Roman" pitchFamily="18" charset="0"/>
              </a:rPr>
              <a:t>Signal induction </a:t>
            </a:r>
            <a:r>
              <a:rPr lang="en-GB" sz="2400" b="1" smtClean="0">
                <a:solidFill>
                  <a:srgbClr val="0000FF"/>
                </a:solidFill>
              </a:rPr>
              <a:t>–</a:t>
            </a:r>
            <a:r>
              <a:rPr lang="en-GB" sz="2400" b="1" smtClean="0">
                <a:solidFill>
                  <a:srgbClr val="0000FF"/>
                </a:solidFill>
                <a:latin typeface="Times New Roman" pitchFamily="18" charset="0"/>
              </a:rPr>
              <a:t> Ramo</a:t>
            </a:r>
            <a:r>
              <a:rPr lang="en-GB" sz="2400" b="1" smtClean="0">
                <a:solidFill>
                  <a:srgbClr val="0000FF"/>
                </a:solidFill>
              </a:rPr>
              <a:t>’</a:t>
            </a:r>
            <a:r>
              <a:rPr lang="en-GB" sz="2400" b="1" smtClean="0">
                <a:solidFill>
                  <a:srgbClr val="0000FF"/>
                </a:solidFill>
                <a:latin typeface="Times New Roman" pitchFamily="18" charset="0"/>
              </a:rPr>
              <a:t>s theorem</a:t>
            </a:r>
          </a:p>
        </p:txBody>
      </p:sp>
      <p:graphicFrame>
        <p:nvGraphicFramePr>
          <p:cNvPr id="479235" name="Object 3"/>
          <p:cNvGraphicFramePr>
            <a:graphicFrameLocks noChangeAspect="1"/>
          </p:cNvGraphicFramePr>
          <p:nvPr/>
        </p:nvGraphicFramePr>
        <p:xfrm>
          <a:off x="0" y="0"/>
          <a:ext cx="914400" cy="198438"/>
        </p:xfrm>
        <a:graphic>
          <a:graphicData uri="http://schemas.openxmlformats.org/presentationml/2006/ole">
            <p:oleObj spid="_x0000_s479235" name="Equation" r:id="rId3" imgW="914400" imgH="198720" progId="">
              <p:embed/>
            </p:oleObj>
          </a:graphicData>
        </a:graphic>
      </p:graphicFrame>
      <p:sp>
        <p:nvSpPr>
          <p:cNvPr id="479254" name="Text Box 4"/>
          <p:cNvSpPr txBox="1">
            <a:spLocks noChangeArrowheads="1"/>
          </p:cNvSpPr>
          <p:nvPr/>
        </p:nvSpPr>
        <p:spPr bwMode="auto">
          <a:xfrm>
            <a:off x="5435600" y="819150"/>
            <a:ext cx="3708400" cy="1314450"/>
          </a:xfrm>
          <a:prstGeom prst="rect">
            <a:avLst/>
          </a:prstGeom>
          <a:noFill/>
          <a:ln w="9525">
            <a:noFill/>
            <a:miter lim="800000"/>
            <a:headEnd/>
            <a:tailEnd/>
          </a:ln>
        </p:spPr>
        <p:txBody>
          <a:bodyPr lIns="90000" tIns="46800" rIns="90000" bIns="46800">
            <a:spAutoFit/>
          </a:bodyPr>
          <a:lstStyle/>
          <a:p>
            <a:r>
              <a:rPr lang="en-GB" sz="1600"/>
              <a:t>To find the induced charges and currents to one electrode apply 1 V to this electrode and 0 V to the others, generating the weighting potential </a:t>
            </a:r>
            <a:r>
              <a:rPr lang="en-GB" sz="1600" i="1"/>
              <a:t>V</a:t>
            </a:r>
            <a:r>
              <a:rPr lang="en-GB" sz="1600" i="1" baseline="-25000"/>
              <a:t>w</a:t>
            </a:r>
            <a:r>
              <a:rPr lang="en-GB" sz="1600"/>
              <a:t> and the weighting field </a:t>
            </a:r>
            <a:r>
              <a:rPr lang="en-GB" sz="1600" i="1"/>
              <a:t>E</a:t>
            </a:r>
            <a:r>
              <a:rPr lang="en-GB" sz="1600" i="1" baseline="-25000"/>
              <a:t>w</a:t>
            </a:r>
            <a:r>
              <a:rPr lang="en-GB" sz="1600"/>
              <a:t>.</a:t>
            </a:r>
          </a:p>
        </p:txBody>
      </p:sp>
      <p:graphicFrame>
        <p:nvGraphicFramePr>
          <p:cNvPr id="479237" name="Object 5"/>
          <p:cNvGraphicFramePr>
            <a:graphicFrameLocks noChangeAspect="1"/>
          </p:cNvGraphicFramePr>
          <p:nvPr/>
        </p:nvGraphicFramePr>
        <p:xfrm>
          <a:off x="6121400" y="2465388"/>
          <a:ext cx="2136775" cy="963612"/>
        </p:xfrm>
        <a:graphic>
          <a:graphicData uri="http://schemas.openxmlformats.org/presentationml/2006/ole">
            <p:oleObj spid="_x0000_s479237" name="Equation" r:id="rId4" imgW="1079280" imgH="482400" progId="">
              <p:embed/>
            </p:oleObj>
          </a:graphicData>
        </a:graphic>
      </p:graphicFrame>
      <p:grpSp>
        <p:nvGrpSpPr>
          <p:cNvPr id="479255" name="Group 6"/>
          <p:cNvGrpSpPr>
            <a:grpSpLocks/>
          </p:cNvGrpSpPr>
          <p:nvPr/>
        </p:nvGrpSpPr>
        <p:grpSpPr bwMode="auto">
          <a:xfrm>
            <a:off x="57150" y="765175"/>
            <a:ext cx="5378450" cy="4938713"/>
            <a:chOff x="36" y="482"/>
            <a:chExt cx="3388" cy="3111"/>
          </a:xfrm>
        </p:grpSpPr>
        <p:pic>
          <p:nvPicPr>
            <p:cNvPr id="479259" name="Picture 7"/>
            <p:cNvPicPr>
              <a:picLocks noChangeAspect="1" noChangeArrowheads="1"/>
            </p:cNvPicPr>
            <p:nvPr/>
          </p:nvPicPr>
          <p:blipFill>
            <a:blip r:embed="rId5"/>
            <a:srcRect/>
            <a:stretch>
              <a:fillRect/>
            </a:stretch>
          </p:blipFill>
          <p:spPr bwMode="auto">
            <a:xfrm>
              <a:off x="36" y="482"/>
              <a:ext cx="3388" cy="3111"/>
            </a:xfrm>
            <a:prstGeom prst="rect">
              <a:avLst/>
            </a:prstGeom>
            <a:noFill/>
            <a:ln w="9525" algn="ctr">
              <a:noFill/>
              <a:miter lim="800000"/>
              <a:headEnd/>
              <a:tailEnd/>
            </a:ln>
          </p:spPr>
        </p:pic>
        <p:sp>
          <p:nvSpPr>
            <p:cNvPr id="479260" name="Text Box 8"/>
            <p:cNvSpPr txBox="1">
              <a:spLocks noChangeArrowheads="1"/>
            </p:cNvSpPr>
            <p:nvPr/>
          </p:nvSpPr>
          <p:spPr bwMode="auto">
            <a:xfrm>
              <a:off x="2063" y="1298"/>
              <a:ext cx="590" cy="520"/>
            </a:xfrm>
            <a:prstGeom prst="rect">
              <a:avLst/>
            </a:prstGeom>
            <a:noFill/>
            <a:ln w="9525">
              <a:noFill/>
              <a:miter lim="800000"/>
              <a:headEnd/>
              <a:tailEnd/>
            </a:ln>
          </p:spPr>
          <p:txBody>
            <a:bodyPr lIns="90000" tIns="46800" rIns="90000" bIns="46800">
              <a:spAutoFit/>
            </a:bodyPr>
            <a:lstStyle/>
            <a:p>
              <a:pPr marL="363538" indent="-363538" algn="r"/>
              <a:r>
                <a:rPr lang="en-GB" sz="1600" b="1"/>
                <a:t> V=1V</a:t>
              </a:r>
            </a:p>
            <a:p>
              <a:pPr marL="363538" indent="-363538" algn="r"/>
              <a:endParaRPr lang="en-GB" sz="1600" b="1"/>
            </a:p>
            <a:p>
              <a:pPr marL="363538" indent="-363538" algn="ctr"/>
              <a:r>
                <a:rPr lang="en-GB" sz="1600" b="1"/>
                <a:t>q</a:t>
              </a:r>
              <a:r>
                <a:rPr lang="en-GB" sz="1600" b="1" baseline="-25000"/>
                <a:t>1</a:t>
              </a:r>
            </a:p>
          </p:txBody>
        </p:sp>
        <p:sp>
          <p:nvSpPr>
            <p:cNvPr id="479261" name="Text Box 9"/>
            <p:cNvSpPr txBox="1">
              <a:spLocks noChangeArrowheads="1"/>
            </p:cNvSpPr>
            <p:nvPr/>
          </p:nvSpPr>
          <p:spPr bwMode="auto">
            <a:xfrm>
              <a:off x="1247" y="1014"/>
              <a:ext cx="635" cy="212"/>
            </a:xfrm>
            <a:prstGeom prst="rect">
              <a:avLst/>
            </a:prstGeom>
            <a:noFill/>
            <a:ln w="9525">
              <a:noFill/>
              <a:miter lim="800000"/>
              <a:headEnd/>
              <a:tailEnd/>
            </a:ln>
          </p:spPr>
          <p:txBody>
            <a:bodyPr lIns="90000" tIns="46800" rIns="90000" bIns="46800">
              <a:spAutoFit/>
            </a:bodyPr>
            <a:lstStyle/>
            <a:p>
              <a:pPr marL="363538" indent="-363538" algn="ctr"/>
              <a:r>
                <a:rPr lang="en-GB" sz="1600" b="1"/>
                <a:t> V=0</a:t>
              </a:r>
            </a:p>
          </p:txBody>
        </p:sp>
        <p:sp>
          <p:nvSpPr>
            <p:cNvPr id="479262" name="Text Box 10"/>
            <p:cNvSpPr txBox="1">
              <a:spLocks noChangeArrowheads="1"/>
            </p:cNvSpPr>
            <p:nvPr/>
          </p:nvSpPr>
          <p:spPr bwMode="auto">
            <a:xfrm>
              <a:off x="612" y="2160"/>
              <a:ext cx="635" cy="212"/>
            </a:xfrm>
            <a:prstGeom prst="rect">
              <a:avLst/>
            </a:prstGeom>
            <a:noFill/>
            <a:ln w="9525">
              <a:noFill/>
              <a:miter lim="800000"/>
              <a:headEnd/>
              <a:tailEnd/>
            </a:ln>
          </p:spPr>
          <p:txBody>
            <a:bodyPr lIns="90000" tIns="46800" rIns="90000" bIns="46800">
              <a:spAutoFit/>
            </a:bodyPr>
            <a:lstStyle/>
            <a:p>
              <a:pPr marL="363538" indent="-363538" algn="ctr"/>
              <a:r>
                <a:rPr lang="en-GB" sz="1600" b="1"/>
                <a:t> V=0</a:t>
              </a:r>
            </a:p>
          </p:txBody>
        </p:sp>
        <p:grpSp>
          <p:nvGrpSpPr>
            <p:cNvPr id="479263" name="Group 11"/>
            <p:cNvGrpSpPr>
              <a:grpSpLocks/>
            </p:cNvGrpSpPr>
            <p:nvPr/>
          </p:nvGrpSpPr>
          <p:grpSpPr bwMode="auto">
            <a:xfrm>
              <a:off x="2563" y="1979"/>
              <a:ext cx="446" cy="45"/>
              <a:chOff x="5011" y="1501"/>
              <a:chExt cx="545" cy="0"/>
            </a:xfrm>
          </p:grpSpPr>
          <p:sp>
            <p:nvSpPr>
              <p:cNvPr id="479268" name="Line 12"/>
              <p:cNvSpPr>
                <a:spLocks noChangeShapeType="1"/>
              </p:cNvSpPr>
              <p:nvPr/>
            </p:nvSpPr>
            <p:spPr bwMode="auto">
              <a:xfrm>
                <a:off x="5261" y="1501"/>
                <a:ext cx="295" cy="0"/>
              </a:xfrm>
              <a:prstGeom prst="line">
                <a:avLst/>
              </a:prstGeom>
              <a:noFill/>
              <a:ln w="9525">
                <a:solidFill>
                  <a:schemeClr val="tx1"/>
                </a:solidFill>
                <a:round/>
                <a:headEnd type="triangle" w="med" len="med"/>
                <a:tailEnd/>
              </a:ln>
            </p:spPr>
            <p:txBody>
              <a:bodyPr lIns="90000" tIns="46800" rIns="90000" bIns="46800">
                <a:spAutoFit/>
              </a:bodyPr>
              <a:lstStyle/>
              <a:p>
                <a:endParaRPr lang="pt-PT"/>
              </a:p>
            </p:txBody>
          </p:sp>
          <p:sp>
            <p:nvSpPr>
              <p:cNvPr id="479269" name="Line 13"/>
              <p:cNvSpPr>
                <a:spLocks noChangeShapeType="1"/>
              </p:cNvSpPr>
              <p:nvPr/>
            </p:nvSpPr>
            <p:spPr bwMode="auto">
              <a:xfrm flipH="1">
                <a:off x="5011" y="1501"/>
                <a:ext cx="250" cy="0"/>
              </a:xfrm>
              <a:prstGeom prst="line">
                <a:avLst/>
              </a:prstGeom>
              <a:noFill/>
              <a:ln w="9525">
                <a:solidFill>
                  <a:schemeClr val="tx1"/>
                </a:solidFill>
                <a:round/>
                <a:headEnd/>
                <a:tailEnd/>
              </a:ln>
            </p:spPr>
            <p:txBody>
              <a:bodyPr lIns="90000" tIns="46800" rIns="90000" bIns="46800">
                <a:spAutoFit/>
              </a:bodyPr>
              <a:lstStyle/>
              <a:p>
                <a:endParaRPr lang="pt-PT"/>
              </a:p>
            </p:txBody>
          </p:sp>
        </p:grpSp>
        <p:graphicFrame>
          <p:nvGraphicFramePr>
            <p:cNvPr id="479246" name="Object 14"/>
            <p:cNvGraphicFramePr>
              <a:graphicFrameLocks noChangeAspect="1"/>
            </p:cNvGraphicFramePr>
            <p:nvPr/>
          </p:nvGraphicFramePr>
          <p:xfrm>
            <a:off x="2561" y="1525"/>
            <a:ext cx="591" cy="465"/>
          </p:xfrm>
          <a:graphic>
            <a:graphicData uri="http://schemas.openxmlformats.org/presentationml/2006/ole">
              <p:oleObj spid="_x0000_s479246" name="Equation" r:id="rId6" imgW="507960" imgH="393480" progId="">
                <p:embed/>
              </p:oleObj>
            </a:graphicData>
          </a:graphic>
        </p:graphicFrame>
        <p:sp>
          <p:nvSpPr>
            <p:cNvPr id="479264" name="Text Box 15"/>
            <p:cNvSpPr txBox="1">
              <a:spLocks noChangeArrowheads="1"/>
            </p:cNvSpPr>
            <p:nvPr/>
          </p:nvSpPr>
          <p:spPr bwMode="auto">
            <a:xfrm>
              <a:off x="1383" y="1933"/>
              <a:ext cx="907" cy="212"/>
            </a:xfrm>
            <a:prstGeom prst="rect">
              <a:avLst/>
            </a:prstGeom>
            <a:noFill/>
            <a:ln w="9525">
              <a:noFill/>
              <a:miter lim="800000"/>
              <a:headEnd/>
              <a:tailEnd/>
            </a:ln>
          </p:spPr>
          <p:txBody>
            <a:bodyPr lIns="90000" tIns="46800" rIns="90000" bIns="46800">
              <a:spAutoFit/>
            </a:bodyPr>
            <a:lstStyle/>
            <a:p>
              <a:pPr marL="363538" indent="-363538" algn="ctr"/>
              <a:r>
                <a:rPr lang="en-GB" sz="1600" b="1"/>
                <a:t> </a:t>
              </a:r>
              <a:r>
                <a:rPr lang="en-GB" sz="1600" b="1">
                  <a:cs typeface="Arial" charset="0"/>
                </a:rPr>
                <a:t>●		 </a:t>
              </a:r>
              <a:r>
                <a:rPr lang="en-GB" sz="1600" b="1"/>
                <a:t>●</a:t>
              </a:r>
            </a:p>
          </p:txBody>
        </p:sp>
        <p:sp>
          <p:nvSpPr>
            <p:cNvPr id="479265" name="Arc 16"/>
            <p:cNvSpPr>
              <a:spLocks/>
            </p:cNvSpPr>
            <p:nvPr/>
          </p:nvSpPr>
          <p:spPr bwMode="auto">
            <a:xfrm>
              <a:off x="1555" y="1933"/>
              <a:ext cx="600" cy="91"/>
            </a:xfrm>
            <a:custGeom>
              <a:avLst/>
              <a:gdLst>
                <a:gd name="T0" fmla="*/ 0 w 42687"/>
                <a:gd name="T1" fmla="*/ 0 h 21600"/>
                <a:gd name="T2" fmla="*/ 0 w 42687"/>
                <a:gd name="T3" fmla="*/ 0 h 21600"/>
                <a:gd name="T4" fmla="*/ 0 w 42687"/>
                <a:gd name="T5" fmla="*/ 0 h 21600"/>
                <a:gd name="T6" fmla="*/ 0 60000 65536"/>
                <a:gd name="T7" fmla="*/ 0 60000 65536"/>
                <a:gd name="T8" fmla="*/ 0 60000 65536"/>
                <a:gd name="T9" fmla="*/ 0 w 42687"/>
                <a:gd name="T10" fmla="*/ 0 h 21600"/>
                <a:gd name="T11" fmla="*/ 42687 w 42687"/>
                <a:gd name="T12" fmla="*/ 21600 h 21600"/>
              </a:gdLst>
              <a:ahLst/>
              <a:cxnLst>
                <a:cxn ang="T6">
                  <a:pos x="T0" y="T1"/>
                </a:cxn>
                <a:cxn ang="T7">
                  <a:pos x="T2" y="T3"/>
                </a:cxn>
                <a:cxn ang="T8">
                  <a:pos x="T4" y="T5"/>
                </a:cxn>
              </a:cxnLst>
              <a:rect l="T9" t="T10" r="T11" b="T12"/>
              <a:pathLst>
                <a:path w="42687" h="21600" fill="none" extrusionOk="0">
                  <a:moveTo>
                    <a:pt x="-1" y="16921"/>
                  </a:moveTo>
                  <a:cubicBezTo>
                    <a:pt x="2192" y="7035"/>
                    <a:pt x="10960" y="-1"/>
                    <a:pt x="21087" y="0"/>
                  </a:cubicBezTo>
                  <a:cubicBezTo>
                    <a:pt x="33016" y="0"/>
                    <a:pt x="42687" y="9670"/>
                    <a:pt x="42687" y="21600"/>
                  </a:cubicBezTo>
                </a:path>
                <a:path w="42687" h="21600" stroke="0" extrusionOk="0">
                  <a:moveTo>
                    <a:pt x="-1" y="16921"/>
                  </a:moveTo>
                  <a:cubicBezTo>
                    <a:pt x="2192" y="7035"/>
                    <a:pt x="10960" y="-1"/>
                    <a:pt x="21087" y="0"/>
                  </a:cubicBezTo>
                  <a:cubicBezTo>
                    <a:pt x="33016" y="0"/>
                    <a:pt x="42687" y="9670"/>
                    <a:pt x="42687" y="21600"/>
                  </a:cubicBezTo>
                  <a:lnTo>
                    <a:pt x="21087" y="21600"/>
                  </a:lnTo>
                  <a:close/>
                </a:path>
              </a:pathLst>
            </a:custGeom>
            <a:noFill/>
            <a:ln w="9525">
              <a:solidFill>
                <a:schemeClr val="tx1"/>
              </a:solidFill>
              <a:round/>
              <a:headEnd/>
              <a:tailEnd type="triangle" w="med" len="med"/>
            </a:ln>
          </p:spPr>
          <p:txBody>
            <a:bodyPr lIns="90000" tIns="46800" rIns="90000" bIns="46800" anchor="ctr">
              <a:spAutoFit/>
            </a:bodyPr>
            <a:lstStyle/>
            <a:p>
              <a:endParaRPr lang="pt-PT"/>
            </a:p>
          </p:txBody>
        </p:sp>
        <p:graphicFrame>
          <p:nvGraphicFramePr>
            <p:cNvPr id="479249" name="Object 17"/>
            <p:cNvGraphicFramePr>
              <a:graphicFrameLocks noChangeAspect="1"/>
            </p:cNvGraphicFramePr>
            <p:nvPr/>
          </p:nvGraphicFramePr>
          <p:xfrm>
            <a:off x="1680" y="1693"/>
            <a:ext cx="338" cy="270"/>
          </p:xfrm>
          <a:graphic>
            <a:graphicData uri="http://schemas.openxmlformats.org/presentationml/2006/ole">
              <p:oleObj spid="_x0000_s479249" name="Equation" r:id="rId7" imgW="291960" imgH="228600" progId="">
                <p:embed/>
              </p:oleObj>
            </a:graphicData>
          </a:graphic>
        </p:graphicFrame>
        <p:sp>
          <p:nvSpPr>
            <p:cNvPr id="479266" name="Line 18"/>
            <p:cNvSpPr>
              <a:spLocks noChangeShapeType="1"/>
            </p:cNvSpPr>
            <p:nvPr/>
          </p:nvSpPr>
          <p:spPr bwMode="auto">
            <a:xfrm>
              <a:off x="1540" y="2048"/>
              <a:ext cx="226" cy="0"/>
            </a:xfrm>
            <a:prstGeom prst="line">
              <a:avLst/>
            </a:prstGeom>
            <a:noFill/>
            <a:ln w="9525">
              <a:solidFill>
                <a:schemeClr val="tx1"/>
              </a:solidFill>
              <a:round/>
              <a:headEnd/>
              <a:tailEnd type="triangle" w="med" len="med"/>
            </a:ln>
          </p:spPr>
          <p:txBody>
            <a:bodyPr lIns="90000" tIns="46800" rIns="90000" bIns="46800">
              <a:spAutoFit/>
            </a:bodyPr>
            <a:lstStyle/>
            <a:p>
              <a:endParaRPr lang="pt-PT"/>
            </a:p>
          </p:txBody>
        </p:sp>
        <p:graphicFrame>
          <p:nvGraphicFramePr>
            <p:cNvPr id="479251" name="Object 19"/>
            <p:cNvGraphicFramePr>
              <a:graphicFrameLocks noChangeAspect="1"/>
            </p:cNvGraphicFramePr>
            <p:nvPr/>
          </p:nvGraphicFramePr>
          <p:xfrm>
            <a:off x="1643" y="2055"/>
            <a:ext cx="148" cy="210"/>
          </p:xfrm>
          <a:graphic>
            <a:graphicData uri="http://schemas.openxmlformats.org/presentationml/2006/ole">
              <p:oleObj spid="_x0000_s479251" name="Equation" r:id="rId8" imgW="126720" imgH="177480" progId="">
                <p:embed/>
              </p:oleObj>
            </a:graphicData>
          </a:graphic>
        </p:graphicFrame>
        <p:graphicFrame>
          <p:nvGraphicFramePr>
            <p:cNvPr id="479252" name="Object 20"/>
            <p:cNvGraphicFramePr>
              <a:graphicFrameLocks noChangeAspect="1"/>
            </p:cNvGraphicFramePr>
            <p:nvPr/>
          </p:nvGraphicFramePr>
          <p:xfrm>
            <a:off x="2677" y="2840"/>
            <a:ext cx="332" cy="419"/>
          </p:xfrm>
          <a:graphic>
            <a:graphicData uri="http://schemas.openxmlformats.org/presentationml/2006/ole">
              <p:oleObj spid="_x0000_s479252" name="Equation" r:id="rId9" imgW="203040" imgH="253800" progId="">
                <p:embed/>
              </p:oleObj>
            </a:graphicData>
          </a:graphic>
        </p:graphicFrame>
        <p:sp>
          <p:nvSpPr>
            <p:cNvPr id="479267" name="Text Box 21"/>
            <p:cNvSpPr txBox="1">
              <a:spLocks noChangeArrowheads="1"/>
            </p:cNvSpPr>
            <p:nvPr/>
          </p:nvSpPr>
          <p:spPr bwMode="auto">
            <a:xfrm>
              <a:off x="1422" y="1993"/>
              <a:ext cx="279" cy="212"/>
            </a:xfrm>
            <a:prstGeom prst="rect">
              <a:avLst/>
            </a:prstGeom>
            <a:noFill/>
            <a:ln w="9525">
              <a:noFill/>
              <a:miter lim="800000"/>
              <a:headEnd/>
              <a:tailEnd/>
            </a:ln>
          </p:spPr>
          <p:txBody>
            <a:bodyPr lIns="90000" tIns="46800" rIns="90000" bIns="46800">
              <a:spAutoFit/>
            </a:bodyPr>
            <a:lstStyle/>
            <a:p>
              <a:r>
                <a:rPr lang="en-GB" sz="1600" b="1"/>
                <a:t>q</a:t>
              </a:r>
            </a:p>
          </p:txBody>
        </p:sp>
      </p:grpSp>
      <p:sp>
        <p:nvSpPr>
          <p:cNvPr id="479256" name="Text Box 22"/>
          <p:cNvSpPr txBox="1">
            <a:spLocks noChangeArrowheads="1"/>
          </p:cNvSpPr>
          <p:nvPr/>
        </p:nvSpPr>
        <p:spPr bwMode="auto">
          <a:xfrm>
            <a:off x="914400" y="5880100"/>
            <a:ext cx="3708400" cy="336550"/>
          </a:xfrm>
          <a:prstGeom prst="rect">
            <a:avLst/>
          </a:prstGeom>
          <a:noFill/>
          <a:ln w="9525">
            <a:noFill/>
            <a:miter lim="800000"/>
            <a:headEnd/>
            <a:tailEnd/>
          </a:ln>
        </p:spPr>
        <p:txBody>
          <a:bodyPr lIns="90000" tIns="46800" rIns="90000" bIns="46800">
            <a:spAutoFit/>
          </a:bodyPr>
          <a:lstStyle/>
          <a:p>
            <a:r>
              <a:rPr lang="en-GB" sz="1600"/>
              <a:t>Dielectrics DO matter.</a:t>
            </a:r>
          </a:p>
        </p:txBody>
      </p:sp>
      <p:sp>
        <p:nvSpPr>
          <p:cNvPr id="479257" name="Line 23"/>
          <p:cNvSpPr>
            <a:spLocks noChangeShapeType="1"/>
          </p:cNvSpPr>
          <p:nvPr/>
        </p:nvSpPr>
        <p:spPr bwMode="auto">
          <a:xfrm flipV="1">
            <a:off x="1619250" y="4508500"/>
            <a:ext cx="825500" cy="1371600"/>
          </a:xfrm>
          <a:prstGeom prst="line">
            <a:avLst/>
          </a:prstGeom>
          <a:noFill/>
          <a:ln w="9525">
            <a:solidFill>
              <a:schemeClr val="tx1"/>
            </a:solidFill>
            <a:round/>
            <a:headEnd/>
            <a:tailEnd type="triangle" w="med" len="med"/>
          </a:ln>
        </p:spPr>
        <p:txBody>
          <a:bodyPr lIns="90000" tIns="46800" rIns="90000" bIns="46800">
            <a:spAutoFit/>
          </a:bodyPr>
          <a:lstStyle/>
          <a:p>
            <a:endParaRPr lang="pt-PT"/>
          </a:p>
        </p:txBody>
      </p:sp>
      <p:sp>
        <p:nvSpPr>
          <p:cNvPr id="479258" name="Text Box 24"/>
          <p:cNvSpPr txBox="1">
            <a:spLocks noChangeArrowheads="1"/>
          </p:cNvSpPr>
          <p:nvPr/>
        </p:nvSpPr>
        <p:spPr bwMode="auto">
          <a:xfrm>
            <a:off x="5435600" y="4365625"/>
            <a:ext cx="3708400" cy="581025"/>
          </a:xfrm>
          <a:prstGeom prst="rect">
            <a:avLst/>
          </a:prstGeom>
          <a:noFill/>
          <a:ln w="9525">
            <a:noFill/>
            <a:miter lim="800000"/>
            <a:headEnd/>
            <a:tailEnd/>
          </a:ln>
        </p:spPr>
        <p:txBody>
          <a:bodyPr lIns="90000" tIns="46800" rIns="90000" bIns="46800">
            <a:spAutoFit/>
          </a:bodyPr>
          <a:lstStyle/>
          <a:p>
            <a:r>
              <a:rPr lang="en-GB" sz="1600"/>
              <a:t>There are plenty of ways to do such electrostatics calculations.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ctrTitle"/>
          </p:nvPr>
        </p:nvSpPr>
        <p:spPr>
          <a:xfrm>
            <a:off x="685800" y="1484313"/>
            <a:ext cx="7772400" cy="1470025"/>
          </a:xfrm>
        </p:spPr>
        <p:txBody>
          <a:bodyPr/>
          <a:lstStyle/>
          <a:p>
            <a:r>
              <a:rPr lang="en-US" sz="4000" smtClean="0"/>
              <a:t>Running experiment even at present have a lot of challenges on daily basis. </a:t>
            </a:r>
          </a:p>
        </p:txBody>
      </p:sp>
      <p:sp>
        <p:nvSpPr>
          <p:cNvPr id="21506" name="Rectangle 3"/>
          <p:cNvSpPr>
            <a:spLocks noGrp="1"/>
          </p:cNvSpPr>
          <p:nvPr>
            <p:ph type="subTitle" idx="1"/>
          </p:nvPr>
        </p:nvSpPr>
        <p:spPr>
          <a:xfrm>
            <a:off x="1371600" y="3429000"/>
            <a:ext cx="6400800" cy="1752600"/>
          </a:xfrm>
        </p:spPr>
        <p:txBody>
          <a:bodyPr/>
          <a:lstStyle/>
          <a:p>
            <a:pPr>
              <a:lnSpc>
                <a:spcPct val="90000"/>
              </a:lnSpc>
            </a:pPr>
            <a:r>
              <a:rPr lang="en-US" sz="2800" smtClean="0">
                <a:solidFill>
                  <a:schemeClr val="tx1"/>
                </a:solidFill>
              </a:rPr>
              <a:t>Reaction on environment (p,T), gas leaks and  purifications , stability in long term operation, dead channels, connectors, electronics and so on…just to mention few</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1"/>
          <p:cNvSpPr>
            <a:spLocks noGrp="1"/>
          </p:cNvSpPr>
          <p:nvPr>
            <p:ph type="ctrTitle" idx="4294967295"/>
          </p:nvPr>
        </p:nvSpPr>
        <p:spPr>
          <a:xfrm>
            <a:off x="685800" y="115888"/>
            <a:ext cx="7772400" cy="1470025"/>
          </a:xfrm>
        </p:spPr>
        <p:txBody>
          <a:bodyPr/>
          <a:lstStyle/>
          <a:p>
            <a:r>
              <a:rPr lang="en-US" smtClean="0">
                <a:solidFill>
                  <a:srgbClr val="0000CC"/>
                </a:solidFill>
              </a:rPr>
              <a:t>Challenges in simulations:</a:t>
            </a:r>
          </a:p>
        </p:txBody>
      </p:sp>
      <p:sp>
        <p:nvSpPr>
          <p:cNvPr id="480258" name="Subtitle 2"/>
          <p:cNvSpPr>
            <a:spLocks noGrp="1"/>
          </p:cNvSpPr>
          <p:nvPr>
            <p:ph type="subTitle" idx="4294967295"/>
          </p:nvPr>
        </p:nvSpPr>
        <p:spPr>
          <a:xfrm>
            <a:off x="1371600" y="1628775"/>
            <a:ext cx="6400800" cy="1752600"/>
          </a:xfrm>
        </p:spPr>
        <p:txBody>
          <a:bodyPr/>
          <a:lstStyle/>
          <a:p>
            <a:pPr marL="0" indent="0" algn="ctr">
              <a:lnSpc>
                <a:spcPct val="90000"/>
              </a:lnSpc>
              <a:buFont typeface="Arial" charset="0"/>
              <a:buNone/>
            </a:pPr>
            <a:r>
              <a:rPr lang="pt-PT" sz="2800" smtClean="0"/>
              <a:t>Great progress, however still a lot of work should be done;</a:t>
            </a:r>
          </a:p>
          <a:p>
            <a:pPr marL="0" indent="0" algn="ctr">
              <a:lnSpc>
                <a:spcPct val="90000"/>
              </a:lnSpc>
              <a:buFont typeface="Arial" charset="0"/>
              <a:buNone/>
            </a:pPr>
            <a:r>
              <a:rPr lang="pt-PT" sz="2800" smtClean="0"/>
              <a:t>For example,undersatnding of streamers, detector+electronics and so on...</a:t>
            </a:r>
          </a:p>
        </p:txBody>
      </p:sp>
      <p:sp>
        <p:nvSpPr>
          <p:cNvPr id="480259" name="Text Box 4"/>
          <p:cNvSpPr txBox="1">
            <a:spLocks noChangeArrowheads="1"/>
          </p:cNvSpPr>
          <p:nvPr/>
        </p:nvSpPr>
        <p:spPr bwMode="auto">
          <a:xfrm>
            <a:off x="1311275" y="3859213"/>
            <a:ext cx="5461000" cy="2219325"/>
          </a:xfrm>
          <a:prstGeom prst="rect">
            <a:avLst/>
          </a:prstGeom>
          <a:noFill/>
          <a:ln w="9525">
            <a:noFill/>
            <a:miter lim="800000"/>
            <a:headEnd/>
            <a:tailEnd/>
          </a:ln>
        </p:spPr>
        <p:txBody>
          <a:bodyPr wrap="none">
            <a:spAutoFit/>
          </a:bodyPr>
          <a:lstStyle/>
          <a:p>
            <a:r>
              <a:rPr lang="en-US" altLang="ja-JP" sz="1400" b="1">
                <a:cs typeface="ＭＳ Ｐゴシック"/>
                <a:hlinkClick r:id="rId2"/>
              </a:rPr>
              <a:t>Simulation studies on the Effect of SF6 in the RPC gas mixture</a:t>
            </a:r>
            <a:r>
              <a:rPr lang="en-US" altLang="ja-JP" sz="1400">
                <a:cs typeface="ＭＳ Ｐゴシック"/>
              </a:rPr>
              <a:t/>
            </a:r>
            <a:br>
              <a:rPr lang="en-US" altLang="ja-JP" sz="1400">
                <a:cs typeface="ＭＳ Ｐゴシック"/>
              </a:rPr>
            </a:br>
            <a:r>
              <a:rPr lang="en-US" altLang="ja-JP" sz="1400">
                <a:cs typeface="ＭＳ Ｐゴシック"/>
              </a:rPr>
              <a:t>by Dr. Bheesette SATYANARAYANA </a:t>
            </a:r>
          </a:p>
          <a:p>
            <a:r>
              <a:rPr lang="en-US" altLang="ja-JP" sz="1400" b="1">
                <a:cs typeface="ＭＳ Ｐゴシック"/>
                <a:hlinkClick r:id="rId3"/>
              </a:rPr>
              <a:t>RPC simulations from a current stand-point</a:t>
            </a:r>
            <a:r>
              <a:rPr lang="en-US" altLang="ja-JP" sz="1400">
                <a:cs typeface="ＭＳ Ｐゴシック"/>
              </a:rPr>
              <a:t/>
            </a:r>
            <a:br>
              <a:rPr lang="en-US" altLang="ja-JP" sz="1400">
                <a:cs typeface="ＭＳ Ｐゴシック"/>
              </a:rPr>
            </a:br>
            <a:r>
              <a:rPr lang="en-US" altLang="ja-JP" sz="1400">
                <a:cs typeface="ＭＳ Ｐゴシック"/>
              </a:rPr>
              <a:t>by Dr. Diego GONZALEZ-DIAZ </a:t>
            </a:r>
          </a:p>
          <a:p>
            <a:r>
              <a:rPr lang="en-US" altLang="ja-JP" sz="1400" b="1">
                <a:cs typeface="ＭＳ Ｐゴシック"/>
                <a:hlinkClick r:id="rId4"/>
              </a:rPr>
              <a:t>Charge signal diffusion through resistive strip read-outs.</a:t>
            </a:r>
            <a:r>
              <a:rPr lang="en-US" altLang="ja-JP" sz="1400">
                <a:cs typeface="ＭＳ Ｐゴシック"/>
              </a:rPr>
              <a:t/>
            </a:r>
            <a:br>
              <a:rPr lang="en-US" altLang="ja-JP" sz="1400">
                <a:cs typeface="ＭＳ Ｐゴシック"/>
              </a:rPr>
            </a:br>
            <a:r>
              <a:rPr lang="en-US" altLang="ja-JP" sz="1400">
                <a:cs typeface="ＭＳ Ｐゴシック"/>
              </a:rPr>
              <a:t>by Dr. Javier GALAN </a:t>
            </a:r>
          </a:p>
          <a:p>
            <a:r>
              <a:rPr lang="en-US" sz="1400" b="1">
                <a:hlinkClick r:id="rId5"/>
              </a:rPr>
              <a:t>The CMS RPC performance and simulation</a:t>
            </a:r>
            <a:r>
              <a:rPr lang="en-US" sz="1400"/>
              <a:t/>
            </a:r>
            <a:br>
              <a:rPr lang="en-US" sz="1400"/>
            </a:br>
            <a:r>
              <a:rPr lang="en-US" sz="1400"/>
              <a:t>by Mrs. Roumyana Mileva HADJIISKA</a:t>
            </a:r>
          </a:p>
          <a:p>
            <a:r>
              <a:rPr lang="en-US" altLang="ja-JP" sz="1400" b="1">
                <a:cs typeface="ＭＳ Ｐゴシック"/>
                <a:hlinkClick r:id="rId6"/>
              </a:rPr>
              <a:t>The RPC hits in the CMS muon reconstruction</a:t>
            </a:r>
            <a:r>
              <a:rPr lang="en-US" altLang="ja-JP" sz="1400">
                <a:cs typeface="ＭＳ Ｐゴシック"/>
              </a:rPr>
              <a:t/>
            </a:r>
            <a:br>
              <a:rPr lang="en-US" altLang="ja-JP" sz="1400">
                <a:cs typeface="ＭＳ Ｐゴシック"/>
              </a:rPr>
            </a:br>
            <a:r>
              <a:rPr lang="en-US" altLang="ja-JP" sz="1400">
                <a:cs typeface="ＭＳ Ｐゴシック"/>
              </a:rPr>
              <a:t>by Mr. Minsuk KIM </a:t>
            </a:r>
            <a:endParaRPr lang="pt-PT" sz="1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Title 1"/>
          <p:cNvSpPr>
            <a:spLocks noGrp="1"/>
          </p:cNvSpPr>
          <p:nvPr>
            <p:ph type="ctrTitle" idx="4294967295"/>
          </p:nvPr>
        </p:nvSpPr>
        <p:spPr>
          <a:xfrm>
            <a:off x="685800" y="692150"/>
            <a:ext cx="7772400" cy="1470025"/>
          </a:xfrm>
        </p:spPr>
        <p:txBody>
          <a:bodyPr/>
          <a:lstStyle/>
          <a:p>
            <a:r>
              <a:rPr lang="en-US" smtClean="0">
                <a:solidFill>
                  <a:srgbClr val="0000CC"/>
                </a:solidFill>
              </a:rPr>
              <a:t>Electronics, DAC, integration, and cetera:</a:t>
            </a:r>
          </a:p>
        </p:txBody>
      </p:sp>
      <p:sp>
        <p:nvSpPr>
          <p:cNvPr id="481282" name="Subtitle 2"/>
          <p:cNvSpPr>
            <a:spLocks noGrp="1"/>
          </p:cNvSpPr>
          <p:nvPr>
            <p:ph type="subTitle" idx="4294967295"/>
          </p:nvPr>
        </p:nvSpPr>
        <p:spPr>
          <a:xfrm>
            <a:off x="1371600" y="2997200"/>
            <a:ext cx="6400800" cy="1752600"/>
          </a:xfrm>
        </p:spPr>
        <p:txBody>
          <a:bodyPr/>
          <a:lstStyle/>
          <a:p>
            <a:pPr marL="0" indent="0" algn="ctr">
              <a:lnSpc>
                <a:spcPct val="80000"/>
              </a:lnSpc>
              <a:buFont typeface="Arial" charset="0"/>
              <a:buNone/>
            </a:pPr>
            <a:r>
              <a:rPr lang="en-US" sz="2000" smtClean="0"/>
              <a:t>The rising requirements concerning the time resolution, the channel density, the accepted hit rate and finally the price per channel, force the development of new and versatile solutions which can be used in many applications.</a:t>
            </a:r>
            <a:r>
              <a:rPr lang="pt-PT" sz="2000" smtClean="0"/>
              <a:t>.. can these efford be optimized within the RPC comunity? </a:t>
            </a:r>
          </a:p>
        </p:txBody>
      </p:sp>
      <p:sp>
        <p:nvSpPr>
          <p:cNvPr id="481283" name="Text Box 4"/>
          <p:cNvSpPr txBox="1">
            <a:spLocks noChangeArrowheads="1"/>
          </p:cNvSpPr>
          <p:nvPr/>
        </p:nvSpPr>
        <p:spPr bwMode="auto">
          <a:xfrm>
            <a:off x="950913" y="4868863"/>
            <a:ext cx="5689600" cy="1096962"/>
          </a:xfrm>
          <a:prstGeom prst="rect">
            <a:avLst/>
          </a:prstGeom>
          <a:noFill/>
          <a:ln w="9525">
            <a:noFill/>
            <a:miter lim="800000"/>
            <a:headEnd/>
            <a:tailEnd/>
          </a:ln>
        </p:spPr>
        <p:txBody>
          <a:bodyPr wrap="none">
            <a:spAutoFit/>
          </a:bodyPr>
          <a:lstStyle/>
          <a:p>
            <a:r>
              <a:rPr lang="en-US" altLang="ja-JP" sz="1200">
                <a:cs typeface="ＭＳ Ｐゴシック"/>
              </a:rPr>
              <a:t>(as examples, see presentations at this conference: </a:t>
            </a:r>
            <a:r>
              <a:rPr lang="en-US" altLang="ja-JP" sz="1200">
                <a:cs typeface="ＭＳ Ｐゴシック"/>
                <a:hlinkClick r:id="rId2"/>
              </a:rPr>
              <a:t> </a:t>
            </a:r>
          </a:p>
          <a:p>
            <a:r>
              <a:rPr lang="en-US" altLang="ja-JP" sz="1200">
                <a:cs typeface="ＭＳ Ｐゴシック"/>
                <a:hlinkClick r:id="rId2"/>
              </a:rPr>
              <a:t>Readout Board v3</a:t>
            </a:r>
            <a:r>
              <a:rPr lang="en-US" altLang="ja-JP" sz="1200">
                <a:cs typeface="ＭＳ Ｐゴシック"/>
              </a:rPr>
              <a:t/>
            </a:r>
            <a:br>
              <a:rPr lang="en-US" altLang="ja-JP" sz="1200">
                <a:cs typeface="ＭＳ Ｐゴシック"/>
              </a:rPr>
            </a:br>
            <a:r>
              <a:rPr lang="en-US" altLang="ja-JP" sz="1200">
                <a:cs typeface="ＭＳ Ｐゴシック"/>
              </a:rPr>
              <a:t>by Mr. Grzegorz KORCYL </a:t>
            </a:r>
          </a:p>
          <a:p>
            <a:r>
              <a:rPr lang="en-US" altLang="ja-JP" sz="1200">
                <a:cs typeface="ＭＳ Ｐゴシック"/>
                <a:hlinkClick r:id="rId3"/>
              </a:rPr>
              <a:t>CAD: A Current-Mode Amplifier and Discriminator ASIC for MRPC-TOF Detectors</a:t>
            </a:r>
            <a:r>
              <a:rPr lang="en-US" altLang="ja-JP" sz="1200">
                <a:cs typeface="ＭＳ Ｐゴシック"/>
              </a:rPr>
              <a:t/>
            </a:r>
            <a:br>
              <a:rPr lang="en-US" altLang="ja-JP" sz="1200">
                <a:cs typeface="ＭＳ Ｐゴシック"/>
              </a:rPr>
            </a:br>
            <a:r>
              <a:rPr lang="en-US" altLang="ja-JP" sz="1200">
                <a:cs typeface="ＭＳ Ｐゴシック"/>
              </a:rPr>
              <a:t>by Ms. XIN ZHOU</a:t>
            </a:r>
            <a:r>
              <a:rPr lang="en-US" altLang="ja-JP">
                <a:cs typeface="ＭＳ Ｐゴシック"/>
              </a:rPr>
              <a:t> </a:t>
            </a:r>
            <a:endParaRPr lang="pt-PT"/>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ctrTitle"/>
          </p:nvPr>
        </p:nvSpPr>
        <p:spPr/>
        <p:txBody>
          <a:bodyPr/>
          <a:lstStyle/>
          <a:p>
            <a:r>
              <a:rPr lang="en-US" smtClean="0">
                <a:solidFill>
                  <a:srgbClr val="0066FF"/>
                </a:solidFill>
              </a:rPr>
              <a:t>Other important problems and challenges</a:t>
            </a:r>
          </a:p>
        </p:txBody>
      </p:sp>
      <p:sp>
        <p:nvSpPr>
          <p:cNvPr id="3" name="Subtitle 2"/>
          <p:cNvSpPr>
            <a:spLocks noGrp="1"/>
          </p:cNvSpPr>
          <p:nvPr>
            <p:ph type="subTitle" idx="1"/>
          </p:nvPr>
        </p:nvSpPr>
        <p:spPr/>
        <p:txBody>
          <a:bodyPr/>
          <a:lstStyle/>
          <a:p>
            <a:pPr>
              <a:defRPr/>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Subtitle 2"/>
          <p:cNvSpPr>
            <a:spLocks noGrp="1"/>
          </p:cNvSpPr>
          <p:nvPr>
            <p:ph type="subTitle" idx="1"/>
          </p:nvPr>
        </p:nvSpPr>
        <p:spPr>
          <a:xfrm>
            <a:off x="1042988" y="1555750"/>
            <a:ext cx="6400800" cy="1512888"/>
          </a:xfrm>
        </p:spPr>
        <p:txBody>
          <a:bodyPr/>
          <a:lstStyle/>
          <a:p>
            <a:r>
              <a:rPr lang="en-US" sz="4800" b="1" smtClean="0">
                <a:solidFill>
                  <a:schemeClr val="accent1"/>
                </a:solidFill>
              </a:rPr>
              <a:t>Aging</a:t>
            </a:r>
            <a:endParaRPr lang="en-US" sz="4800" smtClean="0">
              <a:solidFill>
                <a:schemeClr val="accent1"/>
              </a:solidFill>
            </a:endParaRPr>
          </a:p>
        </p:txBody>
      </p:sp>
      <p:sp>
        <p:nvSpPr>
          <p:cNvPr id="483330" name="Title 3"/>
          <p:cNvSpPr>
            <a:spLocks noGrp="1"/>
          </p:cNvSpPr>
          <p:nvPr>
            <p:ph type="ctrTitle"/>
          </p:nvPr>
        </p:nvSpPr>
        <p:spPr>
          <a:xfrm>
            <a:off x="685800" y="3500438"/>
            <a:ext cx="7772400" cy="1470025"/>
          </a:xfrm>
        </p:spPr>
        <p:txBody>
          <a:bodyPr/>
          <a:lstStyle/>
          <a:p>
            <a:r>
              <a:rPr lang="en-US" sz="2400" smtClean="0"/>
              <a:t>A lot was done and currently under the progress, but even more should be done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2"/>
          <p:cNvSpPr>
            <a:spLocks noGrp="1"/>
          </p:cNvSpPr>
          <p:nvPr>
            <p:ph type="ctrTitle"/>
          </p:nvPr>
        </p:nvSpPr>
        <p:spPr/>
        <p:txBody>
          <a:bodyPr/>
          <a:lstStyle/>
          <a:p>
            <a:endParaRPr lang="pt-PT" smtClean="0"/>
          </a:p>
        </p:txBody>
      </p:sp>
      <p:sp>
        <p:nvSpPr>
          <p:cNvPr id="484354" name="Rectangle 3"/>
          <p:cNvSpPr>
            <a:spLocks noGrp="1"/>
          </p:cNvSpPr>
          <p:nvPr>
            <p:ph type="subTitle" idx="1"/>
          </p:nvPr>
        </p:nvSpPr>
        <p:spPr>
          <a:xfrm>
            <a:off x="1371600" y="115888"/>
            <a:ext cx="6400800" cy="1079500"/>
          </a:xfrm>
        </p:spPr>
        <p:txBody>
          <a:bodyPr/>
          <a:lstStyle/>
          <a:p>
            <a:r>
              <a:rPr lang="en-US" sz="1800" smtClean="0">
                <a:solidFill>
                  <a:schemeClr val="tx1"/>
                </a:solidFill>
                <a:hlinkClick r:id="rId2"/>
              </a:rPr>
              <a:t>Aging test of high rate MRPC</a:t>
            </a:r>
            <a:r>
              <a:rPr lang="en-US" sz="1800" smtClean="0">
                <a:solidFill>
                  <a:schemeClr val="tx1"/>
                </a:solidFill>
              </a:rPr>
              <a:t/>
            </a:r>
            <a:br>
              <a:rPr lang="en-US" sz="1800" smtClean="0">
                <a:solidFill>
                  <a:schemeClr val="tx1"/>
                </a:solidFill>
              </a:rPr>
            </a:br>
            <a:r>
              <a:rPr lang="en-US" sz="1800" smtClean="0">
                <a:solidFill>
                  <a:schemeClr val="tx1"/>
                </a:solidFill>
              </a:rPr>
              <a:t>by Mr. Xingming FAN</a:t>
            </a:r>
            <a:r>
              <a:rPr lang="en-US" smtClean="0">
                <a:solidFill>
                  <a:schemeClr val="tx1"/>
                </a:solidFill>
              </a:rPr>
              <a:t> </a:t>
            </a:r>
          </a:p>
        </p:txBody>
      </p:sp>
      <p:pic>
        <p:nvPicPr>
          <p:cNvPr id="484355" name="Picture 4"/>
          <p:cNvPicPr>
            <a:picLocks noChangeAspect="1" noChangeArrowheads="1"/>
          </p:cNvPicPr>
          <p:nvPr/>
        </p:nvPicPr>
        <p:blipFill>
          <a:blip r:embed="rId3"/>
          <a:srcRect/>
          <a:stretch>
            <a:fillRect/>
          </a:stretch>
        </p:blipFill>
        <p:spPr bwMode="auto">
          <a:xfrm>
            <a:off x="1331913" y="1701800"/>
            <a:ext cx="6559550" cy="3887788"/>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날짜 개체 틀 7"/>
          <p:cNvSpPr txBox="1">
            <a:spLocks noGrp="1"/>
          </p:cNvSpPr>
          <p:nvPr/>
        </p:nvSpPr>
        <p:spPr bwMode="auto">
          <a:xfrm>
            <a:off x="6172200" y="6191250"/>
            <a:ext cx="2476500" cy="476250"/>
          </a:xfrm>
          <a:prstGeom prst="rect">
            <a:avLst/>
          </a:prstGeom>
          <a:noFill/>
          <a:ln w="9525">
            <a:noFill/>
            <a:miter lim="800000"/>
            <a:headEnd/>
            <a:tailEnd/>
          </a:ln>
        </p:spPr>
        <p:txBody>
          <a:bodyPr anchor="ctr"/>
          <a:lstStyle/>
          <a:p>
            <a:pPr algn="r"/>
            <a:fld id="{08C4F2CE-7DC4-44A8-9096-F4C0FE32DDA2}" type="datetime1">
              <a:rPr lang="ko-KR" altLang="en-US" sz="1400">
                <a:solidFill>
                  <a:schemeClr val="tx2"/>
                </a:solidFill>
                <a:latin typeface="Perpetua" pitchFamily="18" charset="0"/>
                <a:cs typeface="맑은 고딕"/>
              </a:rPr>
              <a:pPr algn="r"/>
              <a:t>2012-02-10</a:t>
            </a:fld>
            <a:endParaRPr lang="en-US" altLang="ko-KR" sz="1400">
              <a:solidFill>
                <a:schemeClr val="tx2"/>
              </a:solidFill>
              <a:latin typeface="Perpetua" pitchFamily="18" charset="0"/>
              <a:cs typeface="맑은 고딕"/>
            </a:endParaRPr>
          </a:p>
        </p:txBody>
      </p:sp>
      <p:sp>
        <p:nvSpPr>
          <p:cNvPr id="485378" name="바닥글 개체 틀 10"/>
          <p:cNvSpPr txBox="1">
            <a:spLocks noGrp="1"/>
          </p:cNvSpPr>
          <p:nvPr/>
        </p:nvSpPr>
        <p:spPr bwMode="auto">
          <a:xfrm>
            <a:off x="914400" y="6172200"/>
            <a:ext cx="3962400" cy="457200"/>
          </a:xfrm>
          <a:prstGeom prst="rect">
            <a:avLst/>
          </a:prstGeom>
          <a:noFill/>
          <a:ln w="9525">
            <a:noFill/>
            <a:miter lim="800000"/>
            <a:headEnd/>
            <a:tailEnd/>
          </a:ln>
        </p:spPr>
        <p:txBody>
          <a:bodyPr anchor="ctr"/>
          <a:lstStyle/>
          <a:p>
            <a:r>
              <a:rPr lang="en-US" altLang="ko-KR" sz="1400">
                <a:solidFill>
                  <a:schemeClr val="tx2"/>
                </a:solidFill>
                <a:latin typeface="Perpetua" pitchFamily="18" charset="0"/>
                <a:cs typeface="맑은 고딕"/>
              </a:rPr>
              <a:t>RPC2012@INFN-Frascati, Italy</a:t>
            </a:r>
          </a:p>
        </p:txBody>
      </p:sp>
      <p:sp>
        <p:nvSpPr>
          <p:cNvPr id="4" name="슬라이드 번호 개체 틀 3"/>
          <p:cNvSpPr txBox="1">
            <a:spLocks noGrp="1"/>
          </p:cNvSpPr>
          <p:nvPr/>
        </p:nvSpPr>
        <p:spPr>
          <a:xfrm>
            <a:off x="146050" y="6210300"/>
            <a:ext cx="457200" cy="457200"/>
          </a:xfrm>
          <a:prstGeom prst="ellipse">
            <a:avLst/>
          </a:prstGeom>
          <a:solidFill>
            <a:schemeClr val="accent1"/>
          </a:solidFill>
        </p:spPr>
        <p:txBody>
          <a:bodyPr wrap="none" lIns="0" tIns="0" rIns="0" bIns="0" anchor="ctr" anchorCtr="1"/>
          <a:lstStyle/>
          <a:p>
            <a:pPr algn="ctr" fontAlgn="auto">
              <a:spcBef>
                <a:spcPts val="0"/>
              </a:spcBef>
              <a:spcAft>
                <a:spcPts val="0"/>
              </a:spcAft>
              <a:defRPr/>
            </a:pPr>
            <a:fld id="{19644829-4A2A-48E9-928F-5B3CB8A9A131}" type="slidenum">
              <a:rPr lang="en-US" altLang="ko-KR" sz="1400">
                <a:solidFill>
                  <a:srgbClr val="FFFFFF"/>
                </a:solidFill>
                <a:latin typeface="+mj-lt"/>
                <a:ea typeface="+mj-ea"/>
                <a:cs typeface="+mj-cs"/>
              </a:rPr>
              <a:pPr algn="ctr" fontAlgn="auto">
                <a:spcBef>
                  <a:spcPts val="0"/>
                </a:spcBef>
                <a:spcAft>
                  <a:spcPts val="0"/>
                </a:spcAft>
                <a:defRPr/>
              </a:pPr>
              <a:t>85</a:t>
            </a:fld>
            <a:endParaRPr lang="en-US" altLang="ko-KR" sz="1400">
              <a:solidFill>
                <a:srgbClr val="FFFFFF"/>
              </a:solidFill>
              <a:latin typeface="+mj-lt"/>
              <a:ea typeface="+mj-ea"/>
              <a:cs typeface="+mj-cs"/>
            </a:endParaRPr>
          </a:p>
        </p:txBody>
      </p:sp>
      <p:sp>
        <p:nvSpPr>
          <p:cNvPr id="98305" name="Rectangle 1"/>
          <p:cNvSpPr>
            <a:spLocks noChangeArrowheads="1"/>
          </p:cNvSpPr>
          <p:nvPr/>
        </p:nvSpPr>
        <p:spPr bwMode="auto">
          <a:xfrm>
            <a:off x="250825" y="188913"/>
            <a:ext cx="8642350" cy="4672012"/>
          </a:xfrm>
          <a:prstGeom prst="rect">
            <a:avLst/>
          </a:prstGeom>
          <a:noFill/>
          <a:ln w="9525">
            <a:noFill/>
            <a:miter lim="800000"/>
            <a:headEnd/>
            <a:tailEnd/>
          </a:ln>
          <a:effectLst/>
        </p:spPr>
        <p:txBody>
          <a:bodyPr anchor="ctr">
            <a:spAutoFit/>
          </a:bodyPr>
          <a:lstStyle/>
          <a:p>
            <a:pPr marL="457200" indent="-457200" defTabSz="1443038" latinLnBrk="1">
              <a:lnSpc>
                <a:spcPct val="120000"/>
              </a:lnSpc>
              <a:defRPr/>
            </a:pPr>
            <a:r>
              <a:rPr lang="en-US" altLang="ko-KR" sz="1600" b="1">
                <a:solidFill>
                  <a:srgbClr val="003399"/>
                </a:solidFill>
                <a:latin typeface="Georgia" pitchFamily="18" charset="0"/>
                <a:ea typeface="굴림" charset="-127"/>
              </a:rPr>
              <a:t> </a:t>
            </a:r>
          </a:p>
          <a:p>
            <a:pPr marL="457200" indent="-457200" defTabSz="1443038" latinLnBrk="1">
              <a:lnSpc>
                <a:spcPct val="120000"/>
              </a:lnSpc>
              <a:defRPr/>
            </a:pPr>
            <a:r>
              <a:rPr lang="en-US" altLang="ko-KR" sz="1600" b="1">
                <a:solidFill>
                  <a:srgbClr val="006600"/>
                </a:solidFill>
                <a:latin typeface="Georgia" pitchFamily="18" charset="0"/>
                <a:ea typeface="굴림" charset="-127"/>
              </a:rPr>
              <a:t>(6) Aging issue: </a:t>
            </a:r>
            <a:r>
              <a:rPr lang="en-US" altLang="ko-KR" sz="1600" b="1">
                <a:solidFill>
                  <a:srgbClr val="0070C0"/>
                </a:solidFill>
                <a:latin typeface="Georgia" pitchFamily="18" charset="0"/>
                <a:ea typeface="굴림" charset="-127"/>
              </a:rPr>
              <a:t>Small pulses will be really conductive to reduce </a:t>
            </a:r>
            <a:r>
              <a:rPr lang="en-US" altLang="ko-KR" sz="1600" b="1">
                <a:solidFill>
                  <a:srgbClr val="C00000"/>
                </a:solidFill>
                <a:latin typeface="Georgia" pitchFamily="18" charset="0"/>
                <a:ea typeface="굴림" charset="-127"/>
              </a:rPr>
              <a:t>radiation-induced aging at high rate environments</a:t>
            </a:r>
          </a:p>
          <a:p>
            <a:pPr marL="457200" indent="-457200" defTabSz="1443038" latinLnBrk="1">
              <a:lnSpc>
                <a:spcPct val="120000"/>
              </a:lnSpc>
              <a:defRPr/>
            </a:pPr>
            <a:endParaRPr lang="en-US" altLang="ko-KR" sz="1600" b="1">
              <a:solidFill>
                <a:srgbClr val="C00000"/>
              </a:solidFill>
              <a:latin typeface="Georgia" pitchFamily="18" charset="0"/>
              <a:ea typeface="굴림" charset="-127"/>
              <a:sym typeface="Symbol" pitchFamily="18" charset="2"/>
            </a:endParaRPr>
          </a:p>
          <a:p>
            <a:pPr marL="457200" indent="-457200" defTabSz="1443038" latinLnBrk="1">
              <a:lnSpc>
                <a:spcPct val="120000"/>
              </a:lnSpc>
              <a:defRPr/>
            </a:pPr>
            <a:r>
              <a:rPr lang="en-US" altLang="ko-KR" sz="1600" b="1">
                <a:solidFill>
                  <a:srgbClr val="0070C0"/>
                </a:solidFill>
                <a:latin typeface="Georgia" pitchFamily="18" charset="0"/>
                <a:ea typeface="굴림" charset="-127"/>
                <a:sym typeface="Symbol" pitchFamily="18" charset="2"/>
              </a:rPr>
              <a:t>         For 2-gap RPCs, aging study with an intensive gamma rate &gt; </a:t>
            </a:r>
            <a:r>
              <a:rPr lang="en-US" altLang="ko-KR" sz="1600" b="1">
                <a:solidFill>
                  <a:srgbClr val="0070C0"/>
                </a:solidFill>
                <a:latin typeface="Georgia" pitchFamily="18" charset="0"/>
                <a:ea typeface="굴림" charset="-127"/>
              </a:rPr>
              <a:t>3 kHz cm</a:t>
            </a:r>
            <a:r>
              <a:rPr lang="en-US" altLang="ko-KR" sz="1600" b="1" baseline="30000">
                <a:solidFill>
                  <a:srgbClr val="0070C0"/>
                </a:solidFill>
                <a:latin typeface="Georgia" pitchFamily="18" charset="0"/>
                <a:ea typeface="굴림" charset="-127"/>
              </a:rPr>
              <a:t>-2</a:t>
            </a:r>
            <a:r>
              <a:rPr lang="en-US" altLang="ko-KR" sz="1600" b="1">
                <a:solidFill>
                  <a:srgbClr val="0070C0"/>
                </a:solidFill>
                <a:latin typeface="Georgia" pitchFamily="18" charset="0"/>
                <a:ea typeface="굴림" charset="-127"/>
              </a:rPr>
              <a:t>  </a:t>
            </a:r>
            <a:r>
              <a:rPr lang="en-US" altLang="ko-KR" sz="1600" b="1">
                <a:solidFill>
                  <a:srgbClr val="0070C0"/>
                </a:solidFill>
                <a:latin typeface="Georgia" pitchFamily="18" charset="0"/>
                <a:ea typeface="굴림" charset="-127"/>
                <a:sym typeface="Symbol" pitchFamily="18" charset="2"/>
              </a:rPr>
              <a:t>    </a:t>
            </a:r>
          </a:p>
          <a:p>
            <a:pPr marL="457200" indent="-457200" defTabSz="1443038" latinLnBrk="1">
              <a:lnSpc>
                <a:spcPct val="120000"/>
              </a:lnSpc>
              <a:defRPr/>
            </a:pPr>
            <a:r>
              <a:rPr lang="en-US" altLang="ko-KR" sz="1600" b="1">
                <a:solidFill>
                  <a:srgbClr val="0070C0"/>
                </a:solidFill>
                <a:latin typeface="Georgia" pitchFamily="18" charset="0"/>
                <a:ea typeface="굴림" charset="-127"/>
                <a:sym typeface="Symbol" pitchFamily="18" charset="2"/>
              </a:rPr>
              <a:t>          → The high gamma rate caused </a:t>
            </a:r>
            <a:r>
              <a:rPr lang="en-US" altLang="ko-KR" sz="1600" b="1">
                <a:solidFill>
                  <a:srgbClr val="C00000"/>
                </a:solidFill>
                <a:latin typeface="Georgia" pitchFamily="18" charset="0"/>
                <a:ea typeface="굴림" charset="-127"/>
                <a:sym typeface="Symbol" pitchFamily="18" charset="2"/>
              </a:rPr>
              <a:t>Fast Degradation </a:t>
            </a:r>
            <a:r>
              <a:rPr lang="en-US" altLang="ko-KR" sz="1600" b="1">
                <a:solidFill>
                  <a:srgbClr val="0070C0"/>
                </a:solidFill>
                <a:latin typeface="Georgia" pitchFamily="18" charset="0"/>
                <a:ea typeface="굴림" charset="-127"/>
                <a:sym typeface="Symbol" pitchFamily="18" charset="2"/>
              </a:rPr>
              <a:t>of gaps  </a:t>
            </a:r>
          </a:p>
          <a:p>
            <a:pPr marL="457200" indent="-457200" defTabSz="1443038" latinLnBrk="1">
              <a:lnSpc>
                <a:spcPct val="120000"/>
              </a:lnSpc>
              <a:defRPr/>
            </a:pPr>
            <a:r>
              <a:rPr lang="en-US" altLang="ko-KR" sz="1400" b="1">
                <a:solidFill>
                  <a:srgbClr val="003399"/>
                </a:solidFill>
                <a:latin typeface="Georgia" pitchFamily="18" charset="0"/>
                <a:cs typeface="맑은 고딕"/>
                <a:sym typeface="Symbol" pitchFamily="18" charset="2"/>
              </a:rPr>
              <a:t>                 (H. C. Kim </a:t>
            </a:r>
            <a:r>
              <a:rPr lang="en-US" altLang="ko-KR" sz="1400" b="1" i="1">
                <a:solidFill>
                  <a:srgbClr val="003399"/>
                </a:solidFill>
                <a:latin typeface="Georgia" pitchFamily="18" charset="0"/>
                <a:cs typeface="맑은 고딕"/>
                <a:sym typeface="Symbol" pitchFamily="18" charset="2"/>
              </a:rPr>
              <a:t>et al</a:t>
            </a:r>
            <a:r>
              <a:rPr lang="en-US" altLang="ko-KR" sz="1400" b="1">
                <a:solidFill>
                  <a:srgbClr val="003399"/>
                </a:solidFill>
                <a:latin typeface="Georgia" pitchFamily="18" charset="0"/>
                <a:cs typeface="맑은 고딕"/>
                <a:sym typeface="Symbol" pitchFamily="18" charset="2"/>
              </a:rPr>
              <a:t>., NIM A602 (2009) 771)</a:t>
            </a:r>
            <a:endParaRPr lang="en-US" altLang="ko-KR" sz="1600" b="1">
              <a:solidFill>
                <a:srgbClr val="003399"/>
              </a:solidFill>
              <a:latin typeface="Georgia" pitchFamily="18" charset="0"/>
              <a:ea typeface="굴림" charset="-127"/>
            </a:endParaRPr>
          </a:p>
          <a:p>
            <a:pPr marL="457200" indent="-457200" defTabSz="1443038" latinLnBrk="1">
              <a:lnSpc>
                <a:spcPct val="120000"/>
              </a:lnSpc>
              <a:defRPr/>
            </a:pPr>
            <a:endParaRPr lang="en-US" altLang="ko-KR" sz="2000" b="1">
              <a:solidFill>
                <a:srgbClr val="A50021"/>
              </a:solidFill>
              <a:effectLst>
                <a:outerShdw blurRad="38100" dist="38100" dir="2700000" algn="tl">
                  <a:srgbClr val="C0C0C0"/>
                </a:outerShdw>
              </a:effectLst>
              <a:latin typeface="Georgia" pitchFamily="18" charset="0"/>
              <a:ea typeface="굴림" charset="-127"/>
            </a:endParaRPr>
          </a:p>
          <a:p>
            <a:pPr marL="457200" indent="-457200" defTabSz="1443038" latinLnBrk="1">
              <a:lnSpc>
                <a:spcPct val="120000"/>
              </a:lnSpc>
              <a:defRPr/>
            </a:pPr>
            <a:endParaRPr lang="en-US" altLang="ko-KR" sz="2000" b="1">
              <a:solidFill>
                <a:srgbClr val="A50021"/>
              </a:solidFill>
              <a:effectLst>
                <a:outerShdw blurRad="38100" dist="38100" dir="2700000" algn="tl">
                  <a:srgbClr val="C0C0C0"/>
                </a:outerShdw>
              </a:effectLst>
              <a:latin typeface="Georgia" pitchFamily="18" charset="0"/>
              <a:ea typeface="굴림" charset="-127"/>
            </a:endParaRPr>
          </a:p>
          <a:p>
            <a:pPr marL="457200" indent="-457200" defTabSz="1443038" latinLnBrk="1">
              <a:lnSpc>
                <a:spcPct val="120000"/>
              </a:lnSpc>
              <a:defRPr/>
            </a:pPr>
            <a:r>
              <a:rPr lang="en-US" altLang="ko-KR" b="1">
                <a:solidFill>
                  <a:srgbClr val="A50021"/>
                </a:solidFill>
                <a:effectLst>
                  <a:outerShdw blurRad="38100" dist="38100" dir="2700000" algn="tl">
                    <a:srgbClr val="C0C0C0"/>
                  </a:outerShdw>
                </a:effectLst>
                <a:latin typeface="Georgia" pitchFamily="18" charset="0"/>
                <a:ea typeface="굴림" charset="-127"/>
              </a:rPr>
              <a:t>Future R&amp;D scopes</a:t>
            </a:r>
          </a:p>
          <a:p>
            <a:pPr marL="457200" indent="-457200" defTabSz="1443038" latinLnBrk="1">
              <a:lnSpc>
                <a:spcPct val="120000"/>
              </a:lnSpc>
              <a:defRPr/>
            </a:pPr>
            <a:r>
              <a:rPr lang="en-US" altLang="ko-KR" sz="1600" b="1">
                <a:solidFill>
                  <a:srgbClr val="A50021"/>
                </a:solidFill>
                <a:effectLst>
                  <a:outerShdw blurRad="38100" dist="38100" dir="2700000" algn="tl">
                    <a:srgbClr val="C0C0C0"/>
                  </a:outerShdw>
                </a:effectLst>
                <a:latin typeface="Georgia" pitchFamily="18" charset="0"/>
                <a:ea typeface="굴림" charset="-127"/>
              </a:rPr>
              <a:t>   </a:t>
            </a:r>
          </a:p>
          <a:p>
            <a:pPr marL="457200" indent="-457200" defTabSz="1443038" latinLnBrk="1">
              <a:lnSpc>
                <a:spcPct val="120000"/>
              </a:lnSpc>
              <a:defRPr/>
            </a:pPr>
            <a:r>
              <a:rPr lang="en-US" altLang="ko-KR" sz="1600" b="1">
                <a:solidFill>
                  <a:srgbClr val="006600"/>
                </a:solidFill>
                <a:latin typeface="Georgia" pitchFamily="18" charset="0"/>
                <a:ea typeface="굴림" charset="-127"/>
              </a:rPr>
              <a:t>(1) QC based R&amp;D for the manufacture procedure and  parts</a:t>
            </a:r>
          </a:p>
          <a:p>
            <a:pPr marL="457200" indent="-457200" defTabSz="1443038" latinLnBrk="1">
              <a:lnSpc>
                <a:spcPct val="120000"/>
              </a:lnSpc>
              <a:defRPr/>
            </a:pPr>
            <a:endParaRPr lang="en-US" altLang="ko-KR" sz="1600" b="1">
              <a:solidFill>
                <a:srgbClr val="006600"/>
              </a:solidFill>
              <a:latin typeface="Georgia" pitchFamily="18" charset="0"/>
              <a:ea typeface="굴림" charset="-127"/>
            </a:endParaRPr>
          </a:p>
          <a:p>
            <a:pPr marL="457200" indent="-457200" defTabSz="1443038" latinLnBrk="1">
              <a:lnSpc>
                <a:spcPct val="120000"/>
              </a:lnSpc>
              <a:defRPr/>
            </a:pPr>
            <a:r>
              <a:rPr lang="en-US" altLang="ko-KR" sz="1600" b="1">
                <a:solidFill>
                  <a:srgbClr val="006600"/>
                </a:solidFill>
                <a:latin typeface="Georgia" pitchFamily="18" charset="0"/>
                <a:ea typeface="굴림" charset="-127"/>
                <a:sym typeface="Symbol" pitchFamily="18" charset="2"/>
              </a:rPr>
              <a:t>(2) Real-size prototype detector for high-</a:t>
            </a:r>
            <a:r>
              <a:rPr lang="el-GR" altLang="ko-KR" sz="1600" b="1">
                <a:solidFill>
                  <a:srgbClr val="006600"/>
                </a:solidFill>
                <a:latin typeface="Georgia" pitchFamily="18" charset="0"/>
                <a:cs typeface="맑은 고딕"/>
                <a:sym typeface="Symbol" pitchFamily="18" charset="2"/>
              </a:rPr>
              <a:t>η</a:t>
            </a:r>
            <a:r>
              <a:rPr lang="en-US" altLang="ko-KR" sz="1600" b="1">
                <a:solidFill>
                  <a:srgbClr val="006600"/>
                </a:solidFill>
                <a:latin typeface="Georgia" pitchFamily="18" charset="0"/>
                <a:cs typeface="맑은 고딕"/>
                <a:sym typeface="Symbol" pitchFamily="18" charset="2"/>
              </a:rPr>
              <a:t> RE (</a:t>
            </a:r>
            <a:r>
              <a:rPr lang="en-US" altLang="ko-KR" sz="1600" b="1">
                <a:solidFill>
                  <a:srgbClr val="006600"/>
                </a:solidFill>
                <a:latin typeface="Georgia" pitchFamily="18" charset="0"/>
                <a:ea typeface="굴림" charset="-127"/>
                <a:sym typeface="Symbol" pitchFamily="18" charset="2"/>
              </a:rPr>
              <a:t>RE1/1, </a:t>
            </a:r>
            <a:r>
              <a:rPr lang="en-US" altLang="ko-KR" sz="1600" b="1">
                <a:solidFill>
                  <a:srgbClr val="003399"/>
                </a:solidFill>
                <a:latin typeface="Georgia" pitchFamily="18" charset="0"/>
                <a:ea typeface="굴림" charset="-127"/>
                <a:sym typeface="Symbol" pitchFamily="18" charset="2"/>
              </a:rPr>
              <a:t>RE2/1, RE3/1</a:t>
            </a:r>
            <a:r>
              <a:rPr lang="en-US" altLang="ko-KR" sz="1600" b="1">
                <a:solidFill>
                  <a:srgbClr val="006600"/>
                </a:solidFill>
                <a:latin typeface="Georgia" pitchFamily="18" charset="0"/>
                <a:ea typeface="굴림" charset="-127"/>
                <a:sym typeface="Symbol" pitchFamily="18" charset="2"/>
              </a:rPr>
              <a:t>) RPCs with the 4-gap structure &amp; the</a:t>
            </a:r>
            <a:r>
              <a:rPr lang="ko-KR" altLang="en-US" sz="1600" b="1">
                <a:solidFill>
                  <a:srgbClr val="006600"/>
                </a:solidFill>
                <a:latin typeface="Georgia" pitchFamily="18" charset="0"/>
                <a:ea typeface="굴림" charset="-127"/>
                <a:sym typeface="Symbol" pitchFamily="18" charset="2"/>
              </a:rPr>
              <a:t> </a:t>
            </a:r>
            <a:r>
              <a:rPr lang="en-US" altLang="ko-KR" sz="1600" b="1">
                <a:solidFill>
                  <a:srgbClr val="006600"/>
                </a:solidFill>
                <a:latin typeface="Georgia" pitchFamily="18" charset="0"/>
                <a:ea typeface="굴림" charset="-127"/>
                <a:sym typeface="Symbol" pitchFamily="18" charset="2"/>
              </a:rPr>
              <a:t>FEBs for the CMS RPCs </a:t>
            </a:r>
            <a:r>
              <a:rPr lang="ko-KR" altLang="en-US" sz="1600" b="1">
                <a:solidFill>
                  <a:srgbClr val="006600"/>
                </a:solidFill>
                <a:latin typeface="Georgia" pitchFamily="18" charset="0"/>
                <a:ea typeface="굴림" charset="-127"/>
                <a:sym typeface="Symbol" pitchFamily="18" charset="2"/>
              </a:rPr>
              <a:t> </a:t>
            </a:r>
            <a:r>
              <a:rPr lang="en-US" altLang="ko-KR" sz="1600" b="1">
                <a:solidFill>
                  <a:srgbClr val="006600"/>
                </a:solidFill>
                <a:latin typeface="Georgia" pitchFamily="18" charset="0"/>
                <a:ea typeface="굴림" charset="-127"/>
                <a:sym typeface="Symbol" pitchFamily="18" charset="2"/>
              </a:rPr>
              <a:t>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p:cNvSpPr>
          <p:nvPr>
            <p:ph type="ctrTitle"/>
          </p:nvPr>
        </p:nvSpPr>
        <p:spPr/>
        <p:txBody>
          <a:bodyPr/>
          <a:lstStyle/>
          <a:p>
            <a:pPr eaLnBrk="1" hangingPunct="1"/>
            <a:r>
              <a:rPr lang="en-US" smtClean="0">
                <a:solidFill>
                  <a:schemeClr val="hlink"/>
                </a:solidFill>
              </a:rPr>
              <a:t>Applications and associated to them challenges</a:t>
            </a:r>
          </a:p>
        </p:txBody>
      </p:sp>
      <p:sp>
        <p:nvSpPr>
          <p:cNvPr id="486402" name="Rectangle 3"/>
          <p:cNvSpPr>
            <a:spLocks noGrp="1"/>
          </p:cNvSpPr>
          <p:nvPr>
            <p:ph type="subTitle" idx="1"/>
          </p:nvPr>
        </p:nvSpPr>
        <p:spPr/>
        <p:txBody>
          <a:bodyPr/>
          <a:lstStyle/>
          <a:p>
            <a:pPr eaLnBrk="1" hangingPunct="1"/>
            <a:endParaRPr lang="pt-PT" smtClean="0">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p:cNvSpPr>
          <p:nvPr>
            <p:ph type="ctrTitle"/>
          </p:nvPr>
        </p:nvSpPr>
        <p:spPr/>
        <p:txBody>
          <a:bodyPr/>
          <a:lstStyle/>
          <a:p>
            <a:pPr eaLnBrk="1" hangingPunct="1"/>
            <a:r>
              <a:rPr lang="fr-CH" smtClean="0">
                <a:solidFill>
                  <a:srgbClr val="0066FF"/>
                </a:solidFill>
                <a:latin typeface="Arial" charset="0"/>
              </a:rPr>
              <a:t>PET</a:t>
            </a:r>
            <a:endParaRPr lang="en-US" smtClean="0">
              <a:solidFill>
                <a:srgbClr val="0066FF"/>
              </a:solidFill>
              <a:latin typeface="Arial" charset="0"/>
            </a:endParaRPr>
          </a:p>
        </p:txBody>
      </p:sp>
      <p:sp>
        <p:nvSpPr>
          <p:cNvPr id="487426" name="Rectangle 3"/>
          <p:cNvSpPr>
            <a:spLocks noGrp="1"/>
          </p:cNvSpPr>
          <p:nvPr>
            <p:ph type="subTitle" idx="1"/>
          </p:nvPr>
        </p:nvSpPr>
        <p:spPr/>
        <p:txBody>
          <a:bodyPr/>
          <a:lstStyle/>
          <a:p>
            <a:pPr eaLnBrk="1" hangingPunct="1"/>
            <a:endParaRPr lang="pt-PT" smtClean="0">
              <a:solidFill>
                <a:schemeClr val="tx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Grp="1"/>
          </p:cNvSpPr>
          <p:nvPr>
            <p:ph type="ctrTitle"/>
          </p:nvPr>
        </p:nvSpPr>
        <p:spPr/>
        <p:txBody>
          <a:bodyPr/>
          <a:lstStyle/>
          <a:p>
            <a:endParaRPr lang="pt-PT" smtClean="0"/>
          </a:p>
        </p:txBody>
      </p:sp>
      <p:sp>
        <p:nvSpPr>
          <p:cNvPr id="488450" name="Rectangle 3"/>
          <p:cNvSpPr>
            <a:spLocks noGrp="1"/>
          </p:cNvSpPr>
          <p:nvPr>
            <p:ph type="subTitle" idx="1"/>
          </p:nvPr>
        </p:nvSpPr>
        <p:spPr/>
        <p:txBody>
          <a:bodyPr/>
          <a:lstStyle/>
          <a:p>
            <a:endParaRPr lang="pt-PT" smtClean="0">
              <a:solidFill>
                <a:schemeClr val="tx1"/>
              </a:solidFill>
            </a:endParaRPr>
          </a:p>
        </p:txBody>
      </p:sp>
      <p:pic>
        <p:nvPicPr>
          <p:cNvPr id="488451" name="Picture 4"/>
          <p:cNvPicPr>
            <a:picLocks noChangeAspect="1" noChangeArrowheads="1"/>
          </p:cNvPicPr>
          <p:nvPr/>
        </p:nvPicPr>
        <p:blipFill>
          <a:blip r:embed="rId2"/>
          <a:srcRect/>
          <a:stretch>
            <a:fillRect/>
          </a:stretch>
        </p:blipFill>
        <p:spPr bwMode="auto">
          <a:xfrm>
            <a:off x="639763" y="1700213"/>
            <a:ext cx="7864475" cy="3465512"/>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03CC208D-A420-4850-8462-66D4A07F4AC8}" type="slidenum">
              <a:rPr lang="en-US"/>
              <a:pPr>
                <a:defRPr/>
              </a:pPr>
              <a:t>89</a:t>
            </a:fld>
            <a:endParaRPr lang="en-US"/>
          </a:p>
        </p:txBody>
      </p:sp>
      <p:pic>
        <p:nvPicPr>
          <p:cNvPr id="489474" name="Picture 2"/>
          <p:cNvPicPr>
            <a:picLocks noChangeAspect="1" noChangeArrowheads="1"/>
          </p:cNvPicPr>
          <p:nvPr/>
        </p:nvPicPr>
        <p:blipFill>
          <a:blip r:embed="rId3"/>
          <a:srcRect/>
          <a:stretch>
            <a:fillRect/>
          </a:stretch>
        </p:blipFill>
        <p:spPr bwMode="auto">
          <a:xfrm>
            <a:off x="622300" y="820738"/>
            <a:ext cx="6048375" cy="3868737"/>
          </a:xfrm>
          <a:prstGeom prst="rect">
            <a:avLst/>
          </a:prstGeom>
          <a:solidFill>
            <a:srgbClr val="FFFFFF"/>
          </a:solidFill>
          <a:ln w="9525">
            <a:noFill/>
            <a:round/>
            <a:headEnd/>
            <a:tailEnd/>
          </a:ln>
        </p:spPr>
      </p:pic>
      <p:sp>
        <p:nvSpPr>
          <p:cNvPr id="489475" name="Text Box 4"/>
          <p:cNvSpPr txBox="1">
            <a:spLocks noChangeArrowheads="1"/>
          </p:cNvSpPr>
          <p:nvPr/>
        </p:nvSpPr>
        <p:spPr bwMode="auto">
          <a:xfrm>
            <a:off x="1908175" y="260350"/>
            <a:ext cx="5761038" cy="460375"/>
          </a:xfrm>
          <a:prstGeom prst="rect">
            <a:avLst/>
          </a:prstGeom>
          <a:noFill/>
          <a:ln w="9525">
            <a:noFill/>
            <a:round/>
            <a:headEnd/>
            <a:tailEnd/>
          </a:ln>
        </p:spPr>
        <p:txBody>
          <a:bodyPr lIns="90000" tIns="46800" rIns="90000" bIns="46800">
            <a:spAutoFit/>
          </a:bodyPr>
          <a:lstStyle/>
          <a:p>
            <a:pPr defTabSz="449263" eaLnBrk="0" hangingPunct="0">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AT" sz="2400" b="1">
                <a:solidFill>
                  <a:srgbClr val="800000"/>
                </a:solidFill>
                <a:latin typeface="Comic Sans MS" pitchFamily="66" charset="0"/>
              </a:rPr>
              <a:t>Positron-Emission Tomography (PET)</a:t>
            </a:r>
          </a:p>
        </p:txBody>
      </p:sp>
      <p:sp>
        <p:nvSpPr>
          <p:cNvPr id="430085" name="Text Box 5"/>
          <p:cNvSpPr txBox="1">
            <a:spLocks noChangeArrowheads="1"/>
          </p:cNvSpPr>
          <p:nvPr/>
        </p:nvSpPr>
        <p:spPr bwMode="auto">
          <a:xfrm>
            <a:off x="-31750" y="4895850"/>
            <a:ext cx="6180138" cy="822325"/>
          </a:xfrm>
          <a:prstGeom prst="rect">
            <a:avLst/>
          </a:prstGeom>
          <a:noFill/>
          <a:ln w="9525">
            <a:noFill/>
            <a:round/>
            <a:headEnd/>
            <a:tailEnd/>
          </a:ln>
          <a:effectLst/>
        </p:spPr>
        <p:txBody>
          <a:bodyPr wrap="none" lIns="90000" tIns="45000" rIns="90000" bIns="45000"/>
          <a:lstStyle/>
          <a:p>
            <a:pPr defTabSz="449263" eaLnBrk="0" hangingPunct="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solidFill>
                  <a:srgbClr val="008000"/>
                </a:solidFill>
                <a:effectLst>
                  <a:outerShdw blurRad="38100" dist="38100" dir="2700000" algn="tl">
                    <a:srgbClr val="C0C0C0"/>
                  </a:outerShdw>
                </a:effectLst>
                <a:latin typeface="Times New Roman" pitchFamily="18" charset="0"/>
              </a:rPr>
              <a:t>The concept of emission and transmission tomography was introduced </a:t>
            </a:r>
          </a:p>
          <a:p>
            <a:pPr defTabSz="449263" eaLnBrk="0" hangingPunct="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solidFill>
                  <a:srgbClr val="008000"/>
                </a:solidFill>
                <a:effectLst>
                  <a:outerShdw blurRad="38100" dist="38100" dir="2700000" algn="tl">
                    <a:srgbClr val="C0C0C0"/>
                  </a:outerShdw>
                </a:effectLst>
                <a:latin typeface="Times New Roman" pitchFamily="18" charset="0"/>
              </a:rPr>
              <a:t>by David E. Kuhl, Luke Chapman and Roy Edwards in the late 1950s. </a:t>
            </a:r>
          </a:p>
        </p:txBody>
      </p:sp>
      <p:pic>
        <p:nvPicPr>
          <p:cNvPr id="489477" name="Picture 6"/>
          <p:cNvPicPr>
            <a:picLocks noChangeAspect="1" noChangeArrowheads="1"/>
          </p:cNvPicPr>
          <p:nvPr/>
        </p:nvPicPr>
        <p:blipFill>
          <a:blip r:embed="rId4"/>
          <a:srcRect/>
          <a:stretch>
            <a:fillRect/>
          </a:stretch>
        </p:blipFill>
        <p:spPr bwMode="auto">
          <a:xfrm>
            <a:off x="6743700" y="596900"/>
            <a:ext cx="2166938" cy="1778000"/>
          </a:xfrm>
          <a:prstGeom prst="rect">
            <a:avLst/>
          </a:prstGeom>
          <a:noFill/>
          <a:ln w="9525">
            <a:noFill/>
            <a:round/>
            <a:headEnd/>
            <a:tailEnd/>
          </a:ln>
        </p:spPr>
      </p:pic>
      <p:sp>
        <p:nvSpPr>
          <p:cNvPr id="489478" name="Text Box 7"/>
          <p:cNvSpPr txBox="1">
            <a:spLocks noChangeArrowheads="1"/>
          </p:cNvSpPr>
          <p:nvPr/>
        </p:nvSpPr>
        <p:spPr bwMode="auto">
          <a:xfrm>
            <a:off x="6811963" y="2879725"/>
            <a:ext cx="2159000" cy="2876550"/>
          </a:xfrm>
          <a:prstGeom prst="rect">
            <a:avLst/>
          </a:prstGeom>
          <a:noFill/>
          <a:ln w="9525">
            <a:noFill/>
            <a:round/>
            <a:headEnd/>
            <a:tailEnd/>
          </a:ln>
        </p:spPr>
        <p:txBody>
          <a:bodyPr lIns="0" tIns="0" rIns="0" bIns="0">
            <a:spAutoFit/>
          </a:bodyPr>
          <a:lstStyle/>
          <a:p>
            <a:pPr defTabSz="449263" hangingPunct="0">
              <a:lnSpc>
                <a:spcPts val="2100"/>
              </a:lnSpc>
              <a:spcBef>
                <a:spcPts val="1088"/>
              </a:spcBef>
              <a:spcAft>
                <a:spcPts val="913"/>
              </a:spcAft>
              <a:buSzPct val="45000"/>
              <a:tabLst>
                <a:tab pos="0" algn="l"/>
                <a:tab pos="646113" algn="l"/>
                <a:tab pos="1301750" algn="l"/>
                <a:tab pos="1958975" algn="l"/>
                <a:tab pos="2616200" algn="l"/>
                <a:tab pos="3271838" algn="l"/>
                <a:tab pos="3929063" algn="l"/>
                <a:tab pos="4584700" algn="l"/>
                <a:tab pos="5241925" algn="l"/>
                <a:tab pos="5789613" algn="l"/>
                <a:tab pos="6629400" algn="l"/>
                <a:tab pos="7446963" algn="l"/>
                <a:tab pos="8275638" algn="l"/>
                <a:tab pos="9104313" algn="l"/>
                <a:tab pos="9932988" algn="l"/>
                <a:tab pos="10761663" algn="l"/>
                <a:tab pos="10779125" algn="l"/>
                <a:tab pos="10780713" algn="l"/>
              </a:tabLst>
            </a:pPr>
            <a:r>
              <a:rPr lang="bg-BG" b="1" u="sng">
                <a:solidFill>
                  <a:srgbClr val="000000"/>
                </a:solidFill>
                <a:latin typeface="Times New Roman" pitchFamily="18" charset="0"/>
              </a:rPr>
              <a:t>Isotope	half-life</a:t>
            </a:r>
          </a:p>
          <a:p>
            <a:pPr defTabSz="449263" hangingPunct="0">
              <a:lnSpc>
                <a:spcPts val="2100"/>
              </a:lnSpc>
              <a:spcBef>
                <a:spcPts val="1088"/>
              </a:spcBef>
              <a:spcAft>
                <a:spcPts val="913"/>
              </a:spcAft>
              <a:buSzPct val="45000"/>
              <a:tabLst>
                <a:tab pos="0" algn="l"/>
                <a:tab pos="646113" algn="l"/>
                <a:tab pos="1301750" algn="l"/>
                <a:tab pos="1958975" algn="l"/>
                <a:tab pos="2616200" algn="l"/>
                <a:tab pos="3271838" algn="l"/>
                <a:tab pos="3929063" algn="l"/>
                <a:tab pos="4584700" algn="l"/>
                <a:tab pos="5241925" algn="l"/>
                <a:tab pos="5789613" algn="l"/>
                <a:tab pos="6629400" algn="l"/>
                <a:tab pos="7446963" algn="l"/>
                <a:tab pos="8275638" algn="l"/>
                <a:tab pos="9104313" algn="l"/>
                <a:tab pos="9932988" algn="l"/>
                <a:tab pos="10761663" algn="l"/>
                <a:tab pos="10779125" algn="l"/>
                <a:tab pos="10780713" algn="l"/>
              </a:tabLst>
            </a:pPr>
            <a:r>
              <a:rPr lang="en-US" b="1" baseline="30000">
                <a:solidFill>
                  <a:srgbClr val="000000"/>
                </a:solidFill>
                <a:latin typeface="Times New Roman" pitchFamily="18" charset="0"/>
              </a:rPr>
              <a:t>11</a:t>
            </a:r>
            <a:r>
              <a:rPr lang="en-US" b="1">
                <a:solidFill>
                  <a:srgbClr val="000000"/>
                </a:solidFill>
                <a:latin typeface="Times New Roman" pitchFamily="18" charset="0"/>
              </a:rPr>
              <a:t>C</a:t>
            </a:r>
            <a:r>
              <a:rPr lang="en-GB" b="1">
                <a:solidFill>
                  <a:srgbClr val="000000"/>
                </a:solidFill>
                <a:latin typeface="Times New Roman" pitchFamily="18" charset="0"/>
              </a:rPr>
              <a:t>		20.3 min</a:t>
            </a:r>
          </a:p>
          <a:p>
            <a:pPr defTabSz="449263" hangingPunct="0">
              <a:lnSpc>
                <a:spcPts val="2100"/>
              </a:lnSpc>
              <a:spcBef>
                <a:spcPts val="1088"/>
              </a:spcBef>
              <a:spcAft>
                <a:spcPts val="913"/>
              </a:spcAft>
              <a:buSzPct val="45000"/>
              <a:tabLst>
                <a:tab pos="0" algn="l"/>
                <a:tab pos="646113" algn="l"/>
                <a:tab pos="1301750" algn="l"/>
                <a:tab pos="1958975" algn="l"/>
                <a:tab pos="2616200" algn="l"/>
                <a:tab pos="3271838" algn="l"/>
                <a:tab pos="3929063" algn="l"/>
                <a:tab pos="4584700" algn="l"/>
                <a:tab pos="5241925" algn="l"/>
                <a:tab pos="5789613" algn="l"/>
                <a:tab pos="6629400" algn="l"/>
                <a:tab pos="7446963" algn="l"/>
                <a:tab pos="8275638" algn="l"/>
                <a:tab pos="9104313" algn="l"/>
                <a:tab pos="9932988" algn="l"/>
                <a:tab pos="10761663" algn="l"/>
                <a:tab pos="10779125" algn="l"/>
                <a:tab pos="10780713" algn="l"/>
              </a:tabLst>
            </a:pPr>
            <a:r>
              <a:rPr lang="en-GB" b="1" baseline="30000">
                <a:solidFill>
                  <a:srgbClr val="000000"/>
                </a:solidFill>
                <a:latin typeface="Times New Roman" pitchFamily="18" charset="0"/>
              </a:rPr>
              <a:t>15</a:t>
            </a:r>
            <a:r>
              <a:rPr lang="en-GB" b="1">
                <a:solidFill>
                  <a:srgbClr val="000000"/>
                </a:solidFill>
                <a:latin typeface="Times New Roman" pitchFamily="18" charset="0"/>
              </a:rPr>
              <a:t>O		2.03 min</a:t>
            </a:r>
          </a:p>
          <a:p>
            <a:pPr defTabSz="449263" hangingPunct="0">
              <a:lnSpc>
                <a:spcPts val="2100"/>
              </a:lnSpc>
              <a:spcBef>
                <a:spcPts val="1088"/>
              </a:spcBef>
              <a:spcAft>
                <a:spcPts val="913"/>
              </a:spcAft>
              <a:buSzPct val="45000"/>
              <a:tabLst>
                <a:tab pos="0" algn="l"/>
                <a:tab pos="646113" algn="l"/>
                <a:tab pos="1301750" algn="l"/>
                <a:tab pos="1958975" algn="l"/>
                <a:tab pos="2616200" algn="l"/>
                <a:tab pos="3271838" algn="l"/>
                <a:tab pos="3929063" algn="l"/>
                <a:tab pos="4584700" algn="l"/>
                <a:tab pos="5241925" algn="l"/>
                <a:tab pos="5789613" algn="l"/>
                <a:tab pos="6629400" algn="l"/>
                <a:tab pos="7446963" algn="l"/>
                <a:tab pos="8275638" algn="l"/>
                <a:tab pos="9104313" algn="l"/>
                <a:tab pos="9932988" algn="l"/>
                <a:tab pos="10761663" algn="l"/>
                <a:tab pos="10779125" algn="l"/>
                <a:tab pos="10780713" algn="l"/>
              </a:tabLst>
            </a:pPr>
            <a:r>
              <a:rPr lang="en-GB" b="1" baseline="30000">
                <a:solidFill>
                  <a:srgbClr val="000000"/>
                </a:solidFill>
                <a:latin typeface="Times New Roman" pitchFamily="18" charset="0"/>
              </a:rPr>
              <a:t>18</a:t>
            </a:r>
            <a:r>
              <a:rPr lang="en-GB" b="1">
                <a:solidFill>
                  <a:srgbClr val="000000"/>
                </a:solidFill>
                <a:latin typeface="Times New Roman" pitchFamily="18" charset="0"/>
              </a:rPr>
              <a:t>F		109.8 min</a:t>
            </a:r>
          </a:p>
          <a:p>
            <a:pPr defTabSz="449263" hangingPunct="0">
              <a:lnSpc>
                <a:spcPts val="2100"/>
              </a:lnSpc>
              <a:spcBef>
                <a:spcPts val="1088"/>
              </a:spcBef>
              <a:spcAft>
                <a:spcPts val="913"/>
              </a:spcAft>
              <a:buSzPct val="45000"/>
              <a:tabLst>
                <a:tab pos="0" algn="l"/>
                <a:tab pos="646113" algn="l"/>
                <a:tab pos="1301750" algn="l"/>
                <a:tab pos="1958975" algn="l"/>
                <a:tab pos="2616200" algn="l"/>
                <a:tab pos="3271838" algn="l"/>
                <a:tab pos="3929063" algn="l"/>
                <a:tab pos="4584700" algn="l"/>
                <a:tab pos="5241925" algn="l"/>
                <a:tab pos="5789613" algn="l"/>
                <a:tab pos="6629400" algn="l"/>
                <a:tab pos="7446963" algn="l"/>
                <a:tab pos="8275638" algn="l"/>
                <a:tab pos="9104313" algn="l"/>
                <a:tab pos="9932988" algn="l"/>
                <a:tab pos="10761663" algn="l"/>
                <a:tab pos="10779125" algn="l"/>
                <a:tab pos="10780713" algn="l"/>
              </a:tabLst>
            </a:pPr>
            <a:r>
              <a:rPr lang="en-GB" b="1" baseline="30000">
                <a:solidFill>
                  <a:srgbClr val="000000"/>
                </a:solidFill>
                <a:latin typeface="Times New Roman" pitchFamily="18" charset="0"/>
              </a:rPr>
              <a:t>75</a:t>
            </a:r>
            <a:r>
              <a:rPr lang="en-GB" b="1">
                <a:solidFill>
                  <a:srgbClr val="000000"/>
                </a:solidFill>
                <a:latin typeface="Times New Roman" pitchFamily="18" charset="0"/>
              </a:rPr>
              <a:t>B		98.0 min</a:t>
            </a:r>
          </a:p>
          <a:p>
            <a:pPr defTabSz="449263" hangingPunct="0">
              <a:lnSpc>
                <a:spcPts val="2100"/>
              </a:lnSpc>
              <a:spcBef>
                <a:spcPts val="1088"/>
              </a:spcBef>
              <a:spcAft>
                <a:spcPts val="913"/>
              </a:spcAft>
              <a:buSzPct val="45000"/>
              <a:tabLst>
                <a:tab pos="0" algn="l"/>
                <a:tab pos="646113" algn="l"/>
                <a:tab pos="1301750" algn="l"/>
                <a:tab pos="1958975" algn="l"/>
                <a:tab pos="2616200" algn="l"/>
                <a:tab pos="3271838" algn="l"/>
                <a:tab pos="3929063" algn="l"/>
                <a:tab pos="4584700" algn="l"/>
                <a:tab pos="5241925" algn="l"/>
                <a:tab pos="5789613" algn="l"/>
                <a:tab pos="6629400" algn="l"/>
                <a:tab pos="7446963" algn="l"/>
                <a:tab pos="8275638" algn="l"/>
                <a:tab pos="9104313" algn="l"/>
                <a:tab pos="9932988" algn="l"/>
                <a:tab pos="10761663" algn="l"/>
                <a:tab pos="10779125" algn="l"/>
                <a:tab pos="10780713" algn="l"/>
              </a:tabLst>
            </a:pPr>
            <a:r>
              <a:rPr lang="en-GB" b="1" baseline="30000">
                <a:solidFill>
                  <a:srgbClr val="000000"/>
                </a:solidFill>
                <a:latin typeface="Times New Roman" pitchFamily="18" charset="0"/>
              </a:rPr>
              <a:t>13</a:t>
            </a:r>
            <a:r>
              <a:rPr lang="en-GB" b="1">
                <a:solidFill>
                  <a:srgbClr val="000000"/>
                </a:solidFill>
                <a:latin typeface="Times New Roman" pitchFamily="18" charset="0"/>
              </a:rPr>
              <a:t>N		~10 min</a:t>
            </a:r>
          </a:p>
        </p:txBody>
      </p:sp>
      <p:sp>
        <p:nvSpPr>
          <p:cNvPr id="489479" name="Text Box 8"/>
          <p:cNvSpPr txBox="1">
            <a:spLocks noChangeArrowheads="1"/>
          </p:cNvSpPr>
          <p:nvPr/>
        </p:nvSpPr>
        <p:spPr bwMode="auto">
          <a:xfrm>
            <a:off x="592138" y="6113463"/>
            <a:ext cx="5035550" cy="641350"/>
          </a:xfrm>
          <a:prstGeom prst="rect">
            <a:avLst/>
          </a:prstGeom>
          <a:noFill/>
          <a:ln w="9525">
            <a:noFill/>
            <a:miter lim="800000"/>
            <a:headEnd/>
            <a:tailEnd/>
          </a:ln>
        </p:spPr>
        <p:txBody>
          <a:bodyPr wrap="none">
            <a:spAutoFit/>
          </a:bodyPr>
          <a:lstStyle/>
          <a:p>
            <a:r>
              <a:rPr lang="en-US">
                <a:hlinkClick r:id="rId5"/>
              </a:rPr>
              <a:t>A multigap RPC based detector for gamma rays</a:t>
            </a:r>
            <a:r>
              <a:rPr lang="en-US"/>
              <a:t/>
            </a:r>
            <a:br>
              <a:rPr lang="en-US"/>
            </a:br>
            <a:r>
              <a:rPr lang="en-US"/>
              <a:t>by Dr. Borislav PAVLOV </a:t>
            </a:r>
          </a:p>
        </p:txBody>
      </p:sp>
    </p:spTree>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srcRect/>
          <a:stretch>
            <a:fillRect/>
          </a:stretch>
        </p:blipFill>
        <p:spPr bwMode="auto">
          <a:xfrm>
            <a:off x="250825" y="688975"/>
            <a:ext cx="4465638" cy="3095625"/>
          </a:xfrm>
          <a:prstGeom prst="rect">
            <a:avLst/>
          </a:prstGeom>
          <a:noFill/>
          <a:ln w="9525">
            <a:noFill/>
            <a:miter lim="800000"/>
            <a:headEnd/>
            <a:tailEnd/>
          </a:ln>
        </p:spPr>
      </p:pic>
      <p:pic>
        <p:nvPicPr>
          <p:cNvPr id="22530" name="Picture 5"/>
          <p:cNvPicPr>
            <a:picLocks noChangeAspect="1" noChangeArrowheads="1"/>
          </p:cNvPicPr>
          <p:nvPr/>
        </p:nvPicPr>
        <p:blipFill>
          <a:blip r:embed="rId3"/>
          <a:srcRect/>
          <a:stretch>
            <a:fillRect/>
          </a:stretch>
        </p:blipFill>
        <p:spPr bwMode="auto">
          <a:xfrm>
            <a:off x="4140200" y="3843338"/>
            <a:ext cx="4608513" cy="2917825"/>
          </a:xfrm>
          <a:prstGeom prst="rect">
            <a:avLst/>
          </a:prstGeom>
          <a:noFill/>
          <a:ln w="9525">
            <a:noFill/>
            <a:miter lim="800000"/>
            <a:headEnd/>
            <a:tailEnd/>
          </a:ln>
        </p:spPr>
      </p:pic>
      <p:sp>
        <p:nvSpPr>
          <p:cNvPr id="22531" name="Text Box 6"/>
          <p:cNvSpPr txBox="1">
            <a:spLocks noChangeArrowheads="1"/>
          </p:cNvSpPr>
          <p:nvPr/>
        </p:nvSpPr>
        <p:spPr bwMode="auto">
          <a:xfrm>
            <a:off x="755650" y="65088"/>
            <a:ext cx="8235950" cy="366712"/>
          </a:xfrm>
          <a:prstGeom prst="rect">
            <a:avLst/>
          </a:prstGeom>
          <a:noFill/>
          <a:ln w="9525">
            <a:noFill/>
            <a:miter lim="800000"/>
            <a:headEnd/>
            <a:tailEnd/>
          </a:ln>
        </p:spPr>
        <p:txBody>
          <a:bodyPr wrap="none">
            <a:spAutoFit/>
          </a:bodyPr>
          <a:lstStyle/>
          <a:p>
            <a:r>
              <a:rPr lang="en-US"/>
              <a:t>Some examples showing the necessity of corrections on environment variations</a:t>
            </a:r>
          </a:p>
        </p:txBody>
      </p:sp>
      <p:sp>
        <p:nvSpPr>
          <p:cNvPr id="22532" name="Text Box 7"/>
          <p:cNvSpPr txBox="1">
            <a:spLocks noChangeArrowheads="1"/>
          </p:cNvSpPr>
          <p:nvPr/>
        </p:nvSpPr>
        <p:spPr bwMode="auto">
          <a:xfrm>
            <a:off x="5292725" y="1936750"/>
            <a:ext cx="3498850" cy="1190625"/>
          </a:xfrm>
          <a:prstGeom prst="rect">
            <a:avLst/>
          </a:prstGeom>
          <a:noFill/>
          <a:ln w="9525">
            <a:noFill/>
            <a:miter lim="800000"/>
            <a:headEnd/>
            <a:tailEnd/>
          </a:ln>
        </p:spPr>
        <p:txBody>
          <a:bodyPr wrap="none">
            <a:spAutoFit/>
          </a:bodyPr>
          <a:lstStyle/>
          <a:p>
            <a:r>
              <a:rPr lang="en-US">
                <a:solidFill>
                  <a:srgbClr val="000066"/>
                </a:solidFill>
              </a:rPr>
              <a:t>This requires a sophisticated </a:t>
            </a:r>
          </a:p>
          <a:p>
            <a:r>
              <a:rPr lang="en-US">
                <a:solidFill>
                  <a:srgbClr val="000066"/>
                </a:solidFill>
              </a:rPr>
              <a:t>monitoring and control system</a:t>
            </a:r>
          </a:p>
          <a:p>
            <a:r>
              <a:rPr lang="en-US">
                <a:solidFill>
                  <a:srgbClr val="000066"/>
                </a:solidFill>
              </a:rPr>
              <a:t>Some of them were not foreseen</a:t>
            </a:r>
          </a:p>
          <a:p>
            <a:r>
              <a:rPr lang="en-US">
                <a:solidFill>
                  <a:srgbClr val="000066"/>
                </a:solidFill>
              </a:rPr>
              <a:t>from the very beginning…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p:cNvSpPr>
          <p:nvPr>
            <p:ph type="ctrTitle"/>
          </p:nvPr>
        </p:nvSpPr>
        <p:spPr/>
        <p:txBody>
          <a:bodyPr/>
          <a:lstStyle/>
          <a:p>
            <a:endParaRPr lang="pt-PT" smtClean="0"/>
          </a:p>
        </p:txBody>
      </p:sp>
      <p:sp>
        <p:nvSpPr>
          <p:cNvPr id="491522" name="Rectangle 3"/>
          <p:cNvSpPr>
            <a:spLocks noGrp="1"/>
          </p:cNvSpPr>
          <p:nvPr>
            <p:ph type="subTitle" idx="1"/>
          </p:nvPr>
        </p:nvSpPr>
        <p:spPr>
          <a:xfrm>
            <a:off x="1371600" y="4941888"/>
            <a:ext cx="6400800" cy="1150937"/>
          </a:xfrm>
        </p:spPr>
        <p:txBody>
          <a:bodyPr/>
          <a:lstStyle/>
          <a:p>
            <a:r>
              <a:rPr lang="pt-PT" smtClean="0">
                <a:solidFill>
                  <a:schemeClr val="tx1"/>
                </a:solidFill>
              </a:rPr>
              <a:t>Interest from our Indian RPC collegues</a:t>
            </a:r>
          </a:p>
        </p:txBody>
      </p:sp>
      <p:pic>
        <p:nvPicPr>
          <p:cNvPr id="491523" name="Picture 4"/>
          <p:cNvPicPr>
            <a:picLocks noChangeAspect="1" noChangeArrowheads="1"/>
          </p:cNvPicPr>
          <p:nvPr/>
        </p:nvPicPr>
        <p:blipFill>
          <a:blip r:embed="rId2"/>
          <a:srcRect/>
          <a:stretch>
            <a:fillRect/>
          </a:stretch>
        </p:blipFill>
        <p:spPr bwMode="auto">
          <a:xfrm>
            <a:off x="571500" y="692150"/>
            <a:ext cx="7999413" cy="39147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2"/>
          <p:cNvSpPr>
            <a:spLocks noGrp="1"/>
          </p:cNvSpPr>
          <p:nvPr>
            <p:ph type="ctrTitle"/>
          </p:nvPr>
        </p:nvSpPr>
        <p:spPr/>
        <p:txBody>
          <a:bodyPr/>
          <a:lstStyle/>
          <a:p>
            <a:r>
              <a:rPr lang="pt-PT" sz="4000" smtClean="0">
                <a:solidFill>
                  <a:srgbClr val="3333FF"/>
                </a:solidFill>
              </a:rPr>
              <a:t>The challenge is to make a real device with reduce dose and commercialize it.. And this is along way to go!</a:t>
            </a:r>
          </a:p>
        </p:txBody>
      </p:sp>
      <p:sp>
        <p:nvSpPr>
          <p:cNvPr id="492546" name="Rectangle 3"/>
          <p:cNvSpPr>
            <a:spLocks noGrp="1"/>
          </p:cNvSpPr>
          <p:nvPr>
            <p:ph type="subTitle" idx="1"/>
          </p:nvPr>
        </p:nvSpPr>
        <p:spPr/>
        <p:txBody>
          <a:bodyPr/>
          <a:lstStyle/>
          <a:p>
            <a:endParaRPr lang="pt-PT" smtClean="0">
              <a:solidFill>
                <a:schemeClr val="tx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itle 1"/>
          <p:cNvSpPr>
            <a:spLocks noGrp="1"/>
          </p:cNvSpPr>
          <p:nvPr>
            <p:ph type="ctrTitle" idx="4294967295"/>
          </p:nvPr>
        </p:nvSpPr>
        <p:spPr>
          <a:xfrm>
            <a:off x="685800" y="2130425"/>
            <a:ext cx="7772400" cy="1470025"/>
          </a:xfrm>
        </p:spPr>
        <p:txBody>
          <a:bodyPr/>
          <a:lstStyle/>
          <a:p>
            <a:r>
              <a:rPr lang="en-US" smtClean="0">
                <a:solidFill>
                  <a:srgbClr val="0066FF"/>
                </a:solidFill>
              </a:rPr>
              <a:t>Tomography</a:t>
            </a:r>
          </a:p>
        </p:txBody>
      </p:sp>
      <p:sp>
        <p:nvSpPr>
          <p:cNvPr id="3" name="Subtitle 2"/>
          <p:cNvSpPr>
            <a:spLocks noGrp="1"/>
          </p:cNvSpPr>
          <p:nvPr>
            <p:ph type="subTitle" idx="4294967295"/>
          </p:nvPr>
        </p:nvSpPr>
        <p:spPr>
          <a:xfrm>
            <a:off x="1371600" y="3886200"/>
            <a:ext cx="6400800" cy="1752600"/>
          </a:xfrm>
        </p:spPr>
        <p:txBody>
          <a:bodyPr/>
          <a:lstStyle/>
          <a:p>
            <a:pPr marL="0" indent="0" algn="ctr">
              <a:buFont typeface="Arial" charset="0"/>
              <a:buNone/>
              <a:defRPr/>
            </a:pPr>
            <a:endParaRPr lang="en-US">
              <a:solidFill>
                <a:schemeClr val="tx1">
                  <a:tint val="75000"/>
                </a:schemeClr>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2"/>
          <p:cNvSpPr>
            <a:spLocks noGrp="1"/>
          </p:cNvSpPr>
          <p:nvPr>
            <p:ph type="ctrTitle"/>
          </p:nvPr>
        </p:nvSpPr>
        <p:spPr/>
        <p:txBody>
          <a:bodyPr/>
          <a:lstStyle/>
          <a:p>
            <a:endParaRPr lang="pt-PT" smtClean="0"/>
          </a:p>
        </p:txBody>
      </p:sp>
      <p:sp>
        <p:nvSpPr>
          <p:cNvPr id="494594" name="Rectangle 3"/>
          <p:cNvSpPr>
            <a:spLocks noGrp="1"/>
          </p:cNvSpPr>
          <p:nvPr>
            <p:ph type="subTitle" idx="1"/>
          </p:nvPr>
        </p:nvSpPr>
        <p:spPr/>
        <p:txBody>
          <a:bodyPr/>
          <a:lstStyle/>
          <a:p>
            <a:endParaRPr lang="pt-PT" smtClean="0">
              <a:solidFill>
                <a:schemeClr val="tx1"/>
              </a:solidFill>
            </a:endParaRPr>
          </a:p>
        </p:txBody>
      </p:sp>
      <p:pic>
        <p:nvPicPr>
          <p:cNvPr id="494595" name="Picture 4"/>
          <p:cNvPicPr>
            <a:picLocks noChangeAspect="1" noChangeArrowheads="1"/>
          </p:cNvPicPr>
          <p:nvPr/>
        </p:nvPicPr>
        <p:blipFill>
          <a:blip r:embed="rId2"/>
          <a:srcRect/>
          <a:stretch>
            <a:fillRect/>
          </a:stretch>
        </p:blipFill>
        <p:spPr bwMode="auto">
          <a:xfrm>
            <a:off x="0" y="366713"/>
            <a:ext cx="5580063" cy="3740150"/>
          </a:xfrm>
          <a:prstGeom prst="rect">
            <a:avLst/>
          </a:prstGeom>
          <a:noFill/>
          <a:ln w="9525">
            <a:noFill/>
            <a:miter lim="800000"/>
            <a:headEnd/>
            <a:tailEnd/>
          </a:ln>
        </p:spPr>
      </p:pic>
      <p:pic>
        <p:nvPicPr>
          <p:cNvPr id="494596" name="Picture 5"/>
          <p:cNvPicPr>
            <a:picLocks noChangeAspect="1" noChangeArrowheads="1"/>
          </p:cNvPicPr>
          <p:nvPr/>
        </p:nvPicPr>
        <p:blipFill>
          <a:blip r:embed="rId3"/>
          <a:srcRect/>
          <a:stretch>
            <a:fillRect/>
          </a:stretch>
        </p:blipFill>
        <p:spPr bwMode="auto">
          <a:xfrm>
            <a:off x="5435600" y="2692400"/>
            <a:ext cx="2881313" cy="3976688"/>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Title 1"/>
          <p:cNvSpPr>
            <a:spLocks noGrp="1"/>
          </p:cNvSpPr>
          <p:nvPr>
            <p:ph type="ctrTitle" idx="4294967295"/>
          </p:nvPr>
        </p:nvSpPr>
        <p:spPr>
          <a:xfrm>
            <a:off x="685800" y="2130425"/>
            <a:ext cx="7772400" cy="1470025"/>
          </a:xfrm>
        </p:spPr>
        <p:txBody>
          <a:bodyPr/>
          <a:lstStyle/>
          <a:p>
            <a:r>
              <a:rPr lang="en-US" smtClean="0">
                <a:solidFill>
                  <a:srgbClr val="3366FF"/>
                </a:solidFill>
              </a:rPr>
              <a:t>Medical applications</a:t>
            </a:r>
          </a:p>
        </p:txBody>
      </p:sp>
      <p:sp>
        <p:nvSpPr>
          <p:cNvPr id="3" name="Subtitle 2"/>
          <p:cNvSpPr>
            <a:spLocks noGrp="1"/>
          </p:cNvSpPr>
          <p:nvPr>
            <p:ph type="subTitle" idx="4294967295"/>
          </p:nvPr>
        </p:nvSpPr>
        <p:spPr>
          <a:xfrm>
            <a:off x="1371600" y="3886200"/>
            <a:ext cx="6400800" cy="1752600"/>
          </a:xfrm>
        </p:spPr>
        <p:txBody>
          <a:bodyPr/>
          <a:lstStyle/>
          <a:p>
            <a:pPr marL="0" indent="0" algn="ctr">
              <a:buFont typeface="Arial" charset="0"/>
              <a:buNone/>
              <a:defRPr/>
            </a:pPr>
            <a:endParaRPr lang="en-US">
              <a:solidFill>
                <a:schemeClr val="tx1">
                  <a:tint val="75000"/>
                </a:schemeClr>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itle 1"/>
          <p:cNvSpPr>
            <a:spLocks noGrp="1"/>
          </p:cNvSpPr>
          <p:nvPr>
            <p:ph type="ctrTitle" idx="4294967295"/>
          </p:nvPr>
        </p:nvSpPr>
        <p:spPr>
          <a:xfrm>
            <a:off x="685800" y="2130425"/>
            <a:ext cx="7772400" cy="1470025"/>
          </a:xfrm>
        </p:spPr>
        <p:txBody>
          <a:bodyPr/>
          <a:lstStyle/>
          <a:p>
            <a:r>
              <a:rPr lang="en-US" smtClean="0">
                <a:solidFill>
                  <a:srgbClr val="0000CC"/>
                </a:solidFill>
              </a:rPr>
              <a:t>More challenges</a:t>
            </a:r>
          </a:p>
        </p:txBody>
      </p:sp>
      <p:sp>
        <p:nvSpPr>
          <p:cNvPr id="3" name="Subtitle 2"/>
          <p:cNvSpPr>
            <a:spLocks noGrp="1"/>
          </p:cNvSpPr>
          <p:nvPr>
            <p:ph type="subTitle" idx="4294967295"/>
          </p:nvPr>
        </p:nvSpPr>
        <p:spPr>
          <a:xfrm>
            <a:off x="1371600" y="3886200"/>
            <a:ext cx="6400800" cy="1752600"/>
          </a:xfrm>
        </p:spPr>
        <p:txBody>
          <a:bodyPr/>
          <a:lstStyle/>
          <a:p>
            <a:pPr marL="0" indent="0" algn="ctr">
              <a:buFont typeface="Arial" charset="0"/>
              <a:buNone/>
              <a:defRPr/>
            </a:pPr>
            <a:endParaRPr lang="en-US">
              <a:solidFill>
                <a:schemeClr val="tx1">
                  <a:tint val="75000"/>
                </a:schemeClr>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Text Box 2"/>
          <p:cNvSpPr txBox="1">
            <a:spLocks noChangeArrowheads="1"/>
          </p:cNvSpPr>
          <p:nvPr/>
        </p:nvSpPr>
        <p:spPr bwMode="auto">
          <a:xfrm>
            <a:off x="107950" y="333375"/>
            <a:ext cx="6042025" cy="457200"/>
          </a:xfrm>
          <a:prstGeom prst="rect">
            <a:avLst/>
          </a:prstGeom>
          <a:noFill/>
          <a:ln w="9525">
            <a:noFill/>
            <a:miter lim="800000"/>
            <a:headEnd/>
            <a:tailEnd/>
          </a:ln>
        </p:spPr>
        <p:txBody>
          <a:bodyPr>
            <a:spAutoFit/>
          </a:bodyPr>
          <a:lstStyle/>
          <a:p>
            <a:pPr marL="342900" indent="-342900" eaLnBrk="0" hangingPunct="0"/>
            <a:r>
              <a:rPr lang="en-GB" sz="2400" b="1">
                <a:solidFill>
                  <a:srgbClr val="0000FF"/>
                </a:solidFill>
                <a:latin typeface="Times New Roman" pitchFamily="18" charset="0"/>
              </a:rPr>
              <a:t>Motivation</a:t>
            </a:r>
            <a:endParaRPr lang="en-GB" sz="2000">
              <a:solidFill>
                <a:srgbClr val="990000"/>
              </a:solidFill>
            </a:endParaRPr>
          </a:p>
        </p:txBody>
      </p:sp>
      <p:sp>
        <p:nvSpPr>
          <p:cNvPr id="497666" name="Text Box 3"/>
          <p:cNvSpPr txBox="1">
            <a:spLocks noChangeArrowheads="1"/>
          </p:cNvSpPr>
          <p:nvPr/>
        </p:nvSpPr>
        <p:spPr bwMode="auto">
          <a:xfrm>
            <a:off x="250825" y="981075"/>
            <a:ext cx="8893175" cy="3910013"/>
          </a:xfrm>
          <a:prstGeom prst="rect">
            <a:avLst/>
          </a:prstGeom>
          <a:noFill/>
          <a:ln w="9525" algn="ctr">
            <a:noFill/>
            <a:miter lim="800000"/>
            <a:headEnd/>
            <a:tailEnd/>
          </a:ln>
        </p:spPr>
        <p:txBody>
          <a:bodyPr lIns="90000" tIns="46800" rIns="90000" bIns="46800">
            <a:spAutoFit/>
          </a:bodyPr>
          <a:lstStyle/>
          <a:p>
            <a:pPr marL="363538" indent="-363538">
              <a:lnSpc>
                <a:spcPct val="120000"/>
              </a:lnSpc>
            </a:pPr>
            <a:r>
              <a:rPr lang="en-GB" sz="1600"/>
              <a:t>1 - PID by TOF is a combination of tracking and timing. To have both measurements in a single detector may have advantages. For instance, each particle would be measured several times, improving accuracy (although on a shorter path) and there is no need for an external T</a:t>
            </a:r>
            <a:r>
              <a:rPr lang="en-GB" sz="1600" baseline="-25000"/>
              <a:t>0</a:t>
            </a:r>
            <a:r>
              <a:rPr lang="en-GB" sz="1600"/>
              <a:t> detector (frequently problematic).</a:t>
            </a:r>
          </a:p>
          <a:p>
            <a:pPr marL="363538" indent="-363538">
              <a:lnSpc>
                <a:spcPct val="120000"/>
              </a:lnSpc>
            </a:pPr>
            <a:endParaRPr lang="en-GB" sz="1600"/>
          </a:p>
          <a:p>
            <a:pPr marL="363538" indent="-363538">
              <a:lnSpc>
                <a:spcPct val="120000"/>
              </a:lnSpc>
            </a:pPr>
            <a:endParaRPr lang="en-GB" sz="1600"/>
          </a:p>
          <a:p>
            <a:pPr marL="363538" indent="-363538">
              <a:lnSpc>
                <a:spcPct val="120000"/>
              </a:lnSpc>
            </a:pPr>
            <a:endParaRPr lang="en-GB" sz="1600"/>
          </a:p>
          <a:p>
            <a:pPr marL="363538" indent="-363538">
              <a:lnSpc>
                <a:spcPct val="120000"/>
              </a:lnSpc>
            </a:pPr>
            <a:endParaRPr lang="en-GB" sz="1600"/>
          </a:p>
          <a:p>
            <a:pPr marL="363538" indent="-363538">
              <a:lnSpc>
                <a:spcPct val="120000"/>
              </a:lnSpc>
            </a:pPr>
            <a:endParaRPr lang="en-GB" sz="1600"/>
          </a:p>
          <a:p>
            <a:pPr marL="363538" indent="-363538">
              <a:lnSpc>
                <a:spcPct val="120000"/>
              </a:lnSpc>
            </a:pPr>
            <a:endParaRPr lang="en-GB" sz="1600"/>
          </a:p>
          <a:p>
            <a:pPr marL="363538" indent="-363538">
              <a:lnSpc>
                <a:spcPct val="120000"/>
              </a:lnSpc>
            </a:pPr>
            <a:r>
              <a:rPr lang="en-GB" sz="1600"/>
              <a:t>2 – Explore the limits of RPC position resolution by classical charge interpolation (for which there is ample hardware support) and combine it with accurate timing in a limited number of channels.</a:t>
            </a:r>
          </a:p>
        </p:txBody>
      </p:sp>
      <p:grpSp>
        <p:nvGrpSpPr>
          <p:cNvPr id="497667" name="Group 4"/>
          <p:cNvGrpSpPr>
            <a:grpSpLocks/>
          </p:cNvGrpSpPr>
          <p:nvPr/>
        </p:nvGrpSpPr>
        <p:grpSpPr bwMode="auto">
          <a:xfrm>
            <a:off x="1331913" y="2420938"/>
            <a:ext cx="4248150" cy="1316037"/>
            <a:chOff x="839" y="1525"/>
            <a:chExt cx="2676" cy="829"/>
          </a:xfrm>
        </p:grpSpPr>
        <p:sp>
          <p:nvSpPr>
            <p:cNvPr id="497669" name="Line 5"/>
            <p:cNvSpPr>
              <a:spLocks noChangeShapeType="1"/>
            </p:cNvSpPr>
            <p:nvPr/>
          </p:nvSpPr>
          <p:spPr bwMode="auto">
            <a:xfrm>
              <a:off x="1111" y="1525"/>
              <a:ext cx="0" cy="590"/>
            </a:xfrm>
            <a:prstGeom prst="line">
              <a:avLst/>
            </a:prstGeom>
            <a:noFill/>
            <a:ln w="28575">
              <a:solidFill>
                <a:srgbClr val="FF0000"/>
              </a:solidFill>
              <a:round/>
              <a:headEnd/>
              <a:tailEnd/>
            </a:ln>
          </p:spPr>
          <p:txBody>
            <a:bodyPr lIns="90000" tIns="46800" rIns="90000" bIns="46800">
              <a:spAutoFit/>
            </a:bodyPr>
            <a:lstStyle/>
            <a:p>
              <a:endParaRPr lang="pt-PT"/>
            </a:p>
          </p:txBody>
        </p:sp>
        <p:sp>
          <p:nvSpPr>
            <p:cNvPr id="497670" name="Line 6"/>
            <p:cNvSpPr>
              <a:spLocks noChangeShapeType="1"/>
            </p:cNvSpPr>
            <p:nvPr/>
          </p:nvSpPr>
          <p:spPr bwMode="auto">
            <a:xfrm>
              <a:off x="1882" y="1525"/>
              <a:ext cx="0" cy="590"/>
            </a:xfrm>
            <a:prstGeom prst="line">
              <a:avLst/>
            </a:prstGeom>
            <a:noFill/>
            <a:ln w="28575">
              <a:solidFill>
                <a:srgbClr val="FF0000"/>
              </a:solidFill>
              <a:round/>
              <a:headEnd/>
              <a:tailEnd/>
            </a:ln>
          </p:spPr>
          <p:txBody>
            <a:bodyPr lIns="90000" tIns="46800" rIns="90000" bIns="46800">
              <a:spAutoFit/>
            </a:bodyPr>
            <a:lstStyle/>
            <a:p>
              <a:endParaRPr lang="pt-PT"/>
            </a:p>
          </p:txBody>
        </p:sp>
        <p:sp>
          <p:nvSpPr>
            <p:cNvPr id="497671" name="Line 7"/>
            <p:cNvSpPr>
              <a:spLocks noChangeShapeType="1"/>
            </p:cNvSpPr>
            <p:nvPr/>
          </p:nvSpPr>
          <p:spPr bwMode="auto">
            <a:xfrm>
              <a:off x="2608" y="1525"/>
              <a:ext cx="0" cy="590"/>
            </a:xfrm>
            <a:prstGeom prst="line">
              <a:avLst/>
            </a:prstGeom>
            <a:noFill/>
            <a:ln w="28575">
              <a:solidFill>
                <a:srgbClr val="FF0000"/>
              </a:solidFill>
              <a:round/>
              <a:headEnd/>
              <a:tailEnd/>
            </a:ln>
          </p:spPr>
          <p:txBody>
            <a:bodyPr lIns="90000" tIns="46800" rIns="90000" bIns="46800">
              <a:spAutoFit/>
            </a:bodyPr>
            <a:lstStyle/>
            <a:p>
              <a:endParaRPr lang="pt-PT"/>
            </a:p>
          </p:txBody>
        </p:sp>
        <p:sp>
          <p:nvSpPr>
            <p:cNvPr id="497672" name="Line 8"/>
            <p:cNvSpPr>
              <a:spLocks noChangeShapeType="1"/>
            </p:cNvSpPr>
            <p:nvPr/>
          </p:nvSpPr>
          <p:spPr bwMode="auto">
            <a:xfrm>
              <a:off x="3288" y="1525"/>
              <a:ext cx="0" cy="590"/>
            </a:xfrm>
            <a:prstGeom prst="line">
              <a:avLst/>
            </a:prstGeom>
            <a:noFill/>
            <a:ln w="28575">
              <a:solidFill>
                <a:srgbClr val="FF0000"/>
              </a:solidFill>
              <a:round/>
              <a:headEnd/>
              <a:tailEnd/>
            </a:ln>
          </p:spPr>
          <p:txBody>
            <a:bodyPr lIns="90000" tIns="46800" rIns="90000" bIns="46800">
              <a:spAutoFit/>
            </a:bodyPr>
            <a:lstStyle/>
            <a:p>
              <a:endParaRPr lang="pt-PT"/>
            </a:p>
          </p:txBody>
        </p:sp>
        <p:sp>
          <p:nvSpPr>
            <p:cNvPr id="497673" name="Line 9"/>
            <p:cNvSpPr>
              <a:spLocks noChangeShapeType="1"/>
            </p:cNvSpPr>
            <p:nvPr/>
          </p:nvSpPr>
          <p:spPr bwMode="auto">
            <a:xfrm flipV="1">
              <a:off x="839" y="1706"/>
              <a:ext cx="2676" cy="136"/>
            </a:xfrm>
            <a:prstGeom prst="line">
              <a:avLst/>
            </a:prstGeom>
            <a:noFill/>
            <a:ln w="9525">
              <a:solidFill>
                <a:schemeClr val="accent2"/>
              </a:solidFill>
              <a:round/>
              <a:headEnd/>
              <a:tailEnd type="triangle" w="med" len="med"/>
            </a:ln>
          </p:spPr>
          <p:txBody>
            <a:bodyPr lIns="90000" tIns="46800" rIns="90000" bIns="46800">
              <a:spAutoFit/>
            </a:bodyPr>
            <a:lstStyle/>
            <a:p>
              <a:endParaRPr lang="pt-PT"/>
            </a:p>
          </p:txBody>
        </p:sp>
        <p:sp>
          <p:nvSpPr>
            <p:cNvPr id="497674" name="Text Box 10"/>
            <p:cNvSpPr txBox="1">
              <a:spLocks noChangeArrowheads="1"/>
            </p:cNvSpPr>
            <p:nvPr/>
          </p:nvSpPr>
          <p:spPr bwMode="auto">
            <a:xfrm>
              <a:off x="1012" y="2142"/>
              <a:ext cx="199" cy="212"/>
            </a:xfrm>
            <a:prstGeom prst="rect">
              <a:avLst/>
            </a:prstGeom>
            <a:noFill/>
            <a:ln w="9525" algn="ctr">
              <a:noFill/>
              <a:miter lim="800000"/>
              <a:headEnd/>
              <a:tailEnd/>
            </a:ln>
          </p:spPr>
          <p:txBody>
            <a:bodyPr wrap="none" lIns="90000" tIns="46800" rIns="90000" bIns="46800">
              <a:spAutoFit/>
            </a:bodyPr>
            <a:lstStyle/>
            <a:p>
              <a:pPr marL="363538" indent="-363538" algn="ctr"/>
              <a:r>
                <a:rPr lang="pt-PT" sz="1600"/>
                <a:t>t</a:t>
              </a:r>
              <a:r>
                <a:rPr lang="pt-PT" sz="1600" baseline="-25000"/>
                <a:t>0</a:t>
              </a:r>
            </a:p>
          </p:txBody>
        </p:sp>
        <p:sp>
          <p:nvSpPr>
            <p:cNvPr id="497675" name="Text Box 11"/>
            <p:cNvSpPr txBox="1">
              <a:spLocks noChangeArrowheads="1"/>
            </p:cNvSpPr>
            <p:nvPr/>
          </p:nvSpPr>
          <p:spPr bwMode="auto">
            <a:xfrm>
              <a:off x="1782" y="2142"/>
              <a:ext cx="199" cy="212"/>
            </a:xfrm>
            <a:prstGeom prst="rect">
              <a:avLst/>
            </a:prstGeom>
            <a:noFill/>
            <a:ln w="9525" algn="ctr">
              <a:noFill/>
              <a:miter lim="800000"/>
              <a:headEnd/>
              <a:tailEnd/>
            </a:ln>
          </p:spPr>
          <p:txBody>
            <a:bodyPr wrap="none" lIns="90000" tIns="46800" rIns="90000" bIns="46800">
              <a:spAutoFit/>
            </a:bodyPr>
            <a:lstStyle/>
            <a:p>
              <a:pPr marL="363538" indent="-363538" algn="ctr"/>
              <a:r>
                <a:rPr lang="pt-PT" sz="1600"/>
                <a:t>t</a:t>
              </a:r>
              <a:r>
                <a:rPr lang="pt-PT" sz="1600" baseline="-25000"/>
                <a:t>1</a:t>
              </a:r>
            </a:p>
          </p:txBody>
        </p:sp>
        <p:sp>
          <p:nvSpPr>
            <p:cNvPr id="497676" name="Text Box 12"/>
            <p:cNvSpPr txBox="1">
              <a:spLocks noChangeArrowheads="1"/>
            </p:cNvSpPr>
            <p:nvPr/>
          </p:nvSpPr>
          <p:spPr bwMode="auto">
            <a:xfrm>
              <a:off x="2508" y="2142"/>
              <a:ext cx="199" cy="212"/>
            </a:xfrm>
            <a:prstGeom prst="rect">
              <a:avLst/>
            </a:prstGeom>
            <a:noFill/>
            <a:ln w="9525" algn="ctr">
              <a:noFill/>
              <a:miter lim="800000"/>
              <a:headEnd/>
              <a:tailEnd/>
            </a:ln>
          </p:spPr>
          <p:txBody>
            <a:bodyPr wrap="none" lIns="90000" tIns="46800" rIns="90000" bIns="46800">
              <a:spAutoFit/>
            </a:bodyPr>
            <a:lstStyle/>
            <a:p>
              <a:pPr marL="363538" indent="-363538" algn="ctr"/>
              <a:r>
                <a:rPr lang="pt-PT" sz="1600"/>
                <a:t>t</a:t>
              </a:r>
              <a:r>
                <a:rPr lang="pt-PT" sz="1600" baseline="-25000"/>
                <a:t>2</a:t>
              </a:r>
            </a:p>
          </p:txBody>
        </p:sp>
        <p:sp>
          <p:nvSpPr>
            <p:cNvPr id="497677" name="Text Box 13"/>
            <p:cNvSpPr txBox="1">
              <a:spLocks noChangeArrowheads="1"/>
            </p:cNvSpPr>
            <p:nvPr/>
          </p:nvSpPr>
          <p:spPr bwMode="auto">
            <a:xfrm>
              <a:off x="3188" y="2142"/>
              <a:ext cx="199" cy="212"/>
            </a:xfrm>
            <a:prstGeom prst="rect">
              <a:avLst/>
            </a:prstGeom>
            <a:noFill/>
            <a:ln w="9525" algn="ctr">
              <a:noFill/>
              <a:miter lim="800000"/>
              <a:headEnd/>
              <a:tailEnd/>
            </a:ln>
          </p:spPr>
          <p:txBody>
            <a:bodyPr wrap="none" lIns="90000" tIns="46800" rIns="90000" bIns="46800">
              <a:spAutoFit/>
            </a:bodyPr>
            <a:lstStyle/>
            <a:p>
              <a:pPr marL="363538" indent="-363538" algn="ctr"/>
              <a:r>
                <a:rPr lang="pt-PT" sz="1600"/>
                <a:t>t</a:t>
              </a:r>
              <a:r>
                <a:rPr lang="pt-PT" sz="1600" baseline="-25000"/>
                <a:t>3</a:t>
              </a:r>
            </a:p>
          </p:txBody>
        </p:sp>
      </p:grpSp>
      <p:sp>
        <p:nvSpPr>
          <p:cNvPr id="497668" name="Text Box 14"/>
          <p:cNvSpPr txBox="1">
            <a:spLocks noChangeArrowheads="1"/>
          </p:cNvSpPr>
          <p:nvPr/>
        </p:nvSpPr>
        <p:spPr bwMode="auto">
          <a:xfrm>
            <a:off x="808038" y="5681663"/>
            <a:ext cx="2584450" cy="366712"/>
          </a:xfrm>
          <a:prstGeom prst="rect">
            <a:avLst/>
          </a:prstGeom>
          <a:noFill/>
          <a:ln w="9525">
            <a:noFill/>
            <a:miter lim="800000"/>
            <a:headEnd/>
            <a:tailEnd/>
          </a:ln>
        </p:spPr>
        <p:txBody>
          <a:bodyPr wrap="none">
            <a:spAutoFit/>
          </a:bodyPr>
          <a:lstStyle/>
          <a:p>
            <a:r>
              <a:rPr lang="pt-PT">
                <a:solidFill>
                  <a:srgbClr val="A50021"/>
                </a:solidFill>
              </a:rPr>
              <a:t>P.Fonte et al, today talk</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p:cNvSpPr>
          <p:nvPr>
            <p:ph type="ctrTitle"/>
          </p:nvPr>
        </p:nvSpPr>
        <p:spPr/>
        <p:txBody>
          <a:bodyPr/>
          <a:lstStyle/>
          <a:p>
            <a:pPr eaLnBrk="1" hangingPunct="1"/>
            <a:r>
              <a:rPr lang="en-US" smtClean="0">
                <a:solidFill>
                  <a:srgbClr val="0000CC"/>
                </a:solidFill>
              </a:rPr>
              <a:t>Micropattern detectors with resistive electrodes</a:t>
            </a:r>
          </a:p>
        </p:txBody>
      </p:sp>
      <p:sp>
        <p:nvSpPr>
          <p:cNvPr id="498690" name="Rectangle 3"/>
          <p:cNvSpPr>
            <a:spLocks noGrp="1"/>
          </p:cNvSpPr>
          <p:nvPr>
            <p:ph type="subTitle" idx="1"/>
          </p:nvPr>
        </p:nvSpPr>
        <p:spPr/>
        <p:txBody>
          <a:bodyPr/>
          <a:lstStyle/>
          <a:p>
            <a:pPr eaLnBrk="1" hangingPunct="1"/>
            <a:r>
              <a:rPr lang="en-US" smtClean="0">
                <a:solidFill>
                  <a:schemeClr val="tx1"/>
                </a:solidFill>
              </a:rPr>
              <a:t>(young “brothers” of RPCs)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3" descr="Collaboration_map"/>
          <p:cNvPicPr>
            <a:picLocks noChangeAspect="1" noChangeArrowheads="1"/>
          </p:cNvPicPr>
          <p:nvPr/>
        </p:nvPicPr>
        <p:blipFill>
          <a:blip r:embed="rId2"/>
          <a:srcRect/>
          <a:stretch>
            <a:fillRect/>
          </a:stretch>
        </p:blipFill>
        <p:spPr bwMode="auto">
          <a:xfrm>
            <a:off x="0" y="990600"/>
            <a:ext cx="9144000" cy="5308600"/>
          </a:xfrm>
          <a:prstGeom prst="rect">
            <a:avLst/>
          </a:prstGeom>
          <a:noFill/>
          <a:ln w="9525">
            <a:noFill/>
            <a:miter lim="800000"/>
            <a:headEnd/>
            <a:tailEnd/>
          </a:ln>
        </p:spPr>
      </p:pic>
      <p:sp>
        <p:nvSpPr>
          <p:cNvPr id="499714" name="Rectangle 2"/>
          <p:cNvSpPr>
            <a:spLocks noGrp="1" noChangeArrowheads="1"/>
          </p:cNvSpPr>
          <p:nvPr>
            <p:ph type="ctrTitle" idx="4294967295"/>
          </p:nvPr>
        </p:nvSpPr>
        <p:spPr>
          <a:xfrm>
            <a:off x="685800" y="2130425"/>
            <a:ext cx="7772400" cy="1470025"/>
          </a:xfrm>
        </p:spPr>
        <p:txBody>
          <a:bodyPr/>
          <a:lstStyle/>
          <a:p>
            <a:r>
              <a:rPr lang="en-US" smtClean="0">
                <a:solidFill>
                  <a:srgbClr val="000066"/>
                </a:solidFill>
              </a:rPr>
              <a:t>In the last couple of years several groups, in the framework of RD51collaboration, tried to develop </a:t>
            </a:r>
            <a:r>
              <a:rPr lang="en-US" u="sng" smtClean="0">
                <a:solidFill>
                  <a:srgbClr val="000066"/>
                </a:solidFill>
              </a:rPr>
              <a:t>spark protective micropattern gaseous detectors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ChangeArrowheads="1"/>
          </p:cNvSpPr>
          <p:nvPr>
            <p:ph type="ctrTitle" idx="4294967295"/>
          </p:nvPr>
        </p:nvSpPr>
        <p:spPr>
          <a:xfrm>
            <a:off x="685800" y="2130425"/>
            <a:ext cx="7772400" cy="1470025"/>
          </a:xfrm>
        </p:spPr>
        <p:txBody>
          <a:bodyPr/>
          <a:lstStyle/>
          <a:p>
            <a:r>
              <a:rPr lang="en-US" sz="3600" smtClean="0"/>
              <a:t>This activity was triggered by the article of </a:t>
            </a:r>
            <a:r>
              <a:rPr lang="en-US" sz="3600" i="1" smtClean="0">
                <a:solidFill>
                  <a:srgbClr val="0066FF"/>
                </a:solidFill>
              </a:rPr>
              <a:t>R. Oliveira, NIM A576, 2007, 362</a:t>
            </a:r>
            <a:r>
              <a:rPr lang="en-US" sz="3600" i="1" smtClean="0"/>
              <a:t>,</a:t>
            </a:r>
            <a:r>
              <a:rPr lang="en-US" sz="3600" smtClean="0"/>
              <a:t> who developed first spark protective micropattern detector-</a:t>
            </a:r>
            <a:r>
              <a:rPr lang="en-US" sz="3600" smtClean="0">
                <a:solidFill>
                  <a:srgbClr val="990000"/>
                </a:solidFill>
              </a:rPr>
              <a:t>GEM</a:t>
            </a:r>
            <a:r>
              <a:rPr lang="en-US" sz="3600" smtClean="0"/>
              <a:t> </a:t>
            </a:r>
            <a:r>
              <a:rPr lang="en-US" sz="3600" smtClean="0">
                <a:solidFill>
                  <a:srgbClr val="990000"/>
                </a:solidFill>
              </a:rPr>
              <a:t>with resistive electrodes instead of metallic one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2371</TotalTime>
  <Words>4413</Words>
  <Application>Microsoft Office PowerPoint</Application>
  <PresentationFormat>On-screen Show (4:3)</PresentationFormat>
  <Paragraphs>612</Paragraphs>
  <Slides>121</Slides>
  <Notes>9</Notes>
  <HiddenSlides>0</HiddenSlides>
  <MMClips>0</MMClips>
  <ScaleCrop>false</ScaleCrop>
  <HeadingPairs>
    <vt:vector size="8" baseType="variant">
      <vt:variant>
        <vt:lpstr>Fonts Used</vt:lpstr>
      </vt:variant>
      <vt:variant>
        <vt:i4>20</vt:i4>
      </vt:variant>
      <vt:variant>
        <vt:lpstr>Design Template</vt:lpstr>
      </vt:variant>
      <vt:variant>
        <vt:i4>1</vt:i4>
      </vt:variant>
      <vt:variant>
        <vt:lpstr>Embedded OLE Servers</vt:lpstr>
      </vt:variant>
      <vt:variant>
        <vt:i4>3</vt:i4>
      </vt:variant>
      <vt:variant>
        <vt:lpstr>Slide Titles</vt:lpstr>
      </vt:variant>
      <vt:variant>
        <vt:i4>121</vt:i4>
      </vt:variant>
    </vt:vector>
  </HeadingPairs>
  <TitlesOfParts>
    <vt:vector size="145" baseType="lpstr">
      <vt:lpstr>Arial</vt:lpstr>
      <vt:lpstr>Calibri</vt:lpstr>
      <vt:lpstr>Wingdings 3</vt:lpstr>
      <vt:lpstr>ＭＳ Ｐゴシック</vt:lpstr>
      <vt:lpstr>Symbol</vt:lpstr>
      <vt:lpstr>Times New Roman</vt:lpstr>
      <vt:lpstr>Wingdings</vt:lpstr>
      <vt:lpstr>Georgia</vt:lpstr>
      <vt:lpstr>맑은 고딕</vt:lpstr>
      <vt:lpstr>Perpetua</vt:lpstr>
      <vt:lpstr>宋体</vt:lpstr>
      <vt:lpstr>Comic Sans MS</vt:lpstr>
      <vt:lpstr>微软雅黑</vt:lpstr>
      <vt:lpstr>华文楷体</vt:lpstr>
      <vt:lpstr>Arial Unicode MS</vt:lpstr>
      <vt:lpstr>Verdana</vt:lpstr>
      <vt:lpstr>新細明體</vt:lpstr>
      <vt:lpstr>HY엽서L</vt:lpstr>
      <vt:lpstr>Corbel</vt:lpstr>
      <vt:lpstr>굴림</vt:lpstr>
      <vt:lpstr>Office Theme</vt:lpstr>
      <vt:lpstr>Image</vt:lpstr>
      <vt:lpstr>Microsoft Word Picture</vt:lpstr>
      <vt:lpstr>Equation</vt:lpstr>
      <vt:lpstr>Challenges for RPCs and resistive micropattern detectors in the nearest years </vt:lpstr>
      <vt:lpstr>Slide 2</vt:lpstr>
      <vt:lpstr>   for the first time the RPC performance in the LHC enviroment as well as physics data obtainned with the RPC  are presented, (in the previous conferenes, designs, test,  LHC comissioning and cosmic ray data were only available). Moreover, our commnu is facing now very challenging upgrades at LHC  and  new challenging experments at GSI and elswheer </vt:lpstr>
      <vt:lpstr>This conference is a triumph in overcoming of previous challenges:   I guess everybody remembered them: oil, oil bumps, temperature effect, humidity, aging.. At some moments it looked like the RPC will never work in real experiments ...  </vt:lpstr>
      <vt:lpstr>Main breakthrougts: avalanche mode, small gap, multigaps.</vt:lpstr>
      <vt:lpstr>These new challenges which RPCs are facing were already identified in the talks given at this conference:</vt:lpstr>
      <vt:lpstr>Running experiments</vt:lpstr>
      <vt:lpstr>Running experiment even at present have a lot of challenges on daily basis. </vt:lpstr>
      <vt:lpstr>Slide 9</vt:lpstr>
      <vt:lpstr>Various online monitoring +intellectual input allow to put all these problems under control  A few examples:</vt:lpstr>
      <vt:lpstr>Due to the monitoring+ intelligence of the teams RPCs in presented running system  dong excellent job:</vt:lpstr>
      <vt:lpstr>Some highlights</vt:lpstr>
      <vt:lpstr>Cavern background simulation L=1034 (early)</vt:lpstr>
      <vt:lpstr>Comparison with MC (FLUGG) prediction</vt:lpstr>
      <vt:lpstr>…of course </vt:lpstr>
      <vt:lpstr>To acknowledge the success in overcoming previous challenges , let me give a few examples of “smoothly” or almost “smoothly” running experiments in which RPCs are used</vt:lpstr>
      <vt:lpstr>FOPI Experiment (GSI)</vt:lpstr>
      <vt:lpstr>Slide 18</vt:lpstr>
      <vt:lpstr>HADES</vt:lpstr>
      <vt:lpstr>Some experiments , for example OPERA and ARGO already touched something unknown, which requires clarification</vt:lpstr>
      <vt:lpstr>Let’s now look on the future:</vt:lpstr>
      <vt:lpstr>LHC  The basic proposal for the LHC upgrade is, after seven years of operation, to increase the luminosity by up to a factor of 10, from the current nominal value of 1034 cm-2 s-1 to 1035 cm -2 s-1.</vt:lpstr>
      <vt:lpstr>Request from upgrades/new experiments</vt:lpstr>
      <vt:lpstr>Slide 24</vt:lpstr>
      <vt:lpstr>Challenge for 2013-2014</vt:lpstr>
      <vt:lpstr>Slide 26</vt:lpstr>
      <vt:lpstr>Slide 27</vt:lpstr>
      <vt:lpstr>Production of RPC gaps for CMS upgrade by Prof. Sung Keun PARK </vt:lpstr>
      <vt:lpstr>Slide 29</vt:lpstr>
      <vt:lpstr>Problems, work to be done:</vt:lpstr>
      <vt:lpstr>Electronics</vt:lpstr>
      <vt:lpstr>Slide 32</vt:lpstr>
      <vt:lpstr>R. Santonico gudelines:  Operation at very high rates</vt:lpstr>
      <vt:lpstr>Works on high-rate RPCs</vt:lpstr>
      <vt:lpstr>Slide 35</vt:lpstr>
      <vt:lpstr>Slide 36</vt:lpstr>
      <vt:lpstr>Slide 37</vt:lpstr>
      <vt:lpstr>Slide 38</vt:lpstr>
      <vt:lpstr>GEM vs. RPC at high η</vt:lpstr>
      <vt:lpstr>Slide 40</vt:lpstr>
      <vt:lpstr>ALICE-RPC challenge in 2017</vt:lpstr>
      <vt:lpstr>Slide 42</vt:lpstr>
      <vt:lpstr>Slide 43</vt:lpstr>
      <vt:lpstr>These upgrade effords include the  development of  new very sensitive and fast electronics</vt:lpstr>
      <vt:lpstr>Slide 45</vt:lpstr>
      <vt:lpstr>Slide 46</vt:lpstr>
      <vt:lpstr>ATLAS RPC time-of-flight performance by Gabriele CHIODINI</vt:lpstr>
      <vt:lpstr>Interesting R&amp;D performed by ALICE group with timing RPCs</vt:lpstr>
      <vt:lpstr>GSI upgrades.</vt:lpstr>
      <vt:lpstr>FAIR GSI</vt:lpstr>
      <vt:lpstr>New challenges for timing RPCs: CBM TOF wall  (The Compressed Baryonic Matter spectrometer (CBM) is expected to be operational in the year 2018 at the Facility for Anti-proton and Ion Research (FAIR) in Darmstadt, Germany). </vt:lpstr>
      <vt:lpstr>Slide 52</vt:lpstr>
      <vt:lpstr>Slide 53</vt:lpstr>
      <vt:lpstr>R3B, FAIR GSI</vt:lpstr>
      <vt:lpstr>Slide 55</vt:lpstr>
      <vt:lpstr>Slide 56</vt:lpstr>
      <vt:lpstr>Slide 57</vt:lpstr>
      <vt:lpstr>Slide 58</vt:lpstr>
      <vt:lpstr>Other experiments</vt:lpstr>
      <vt:lpstr>Slide 60</vt:lpstr>
      <vt:lpstr>Next challenge: STAR MTD</vt:lpstr>
      <vt:lpstr>Slide 62</vt:lpstr>
      <vt:lpstr>LEPS2/SPring-8, Japan</vt:lpstr>
      <vt:lpstr>Slide 64</vt:lpstr>
      <vt:lpstr>Slide 65</vt:lpstr>
      <vt:lpstr> Hit-Rate Dependence and Gas Mixture of Prototype MRPC for LEPS2  </vt:lpstr>
      <vt:lpstr>Summary &amp; Future work</vt:lpstr>
      <vt:lpstr>Taking gears  astroparticle experiments…</vt:lpstr>
      <vt:lpstr>EEE  M. ABBRESCIA    INO-ICAL Prototype  by Mr. Sumanta  </vt:lpstr>
      <vt:lpstr>A lot of challeneges...</vt:lpstr>
      <vt:lpstr>New ideas/new challenges related to RPCs</vt:lpstr>
      <vt:lpstr>Slide 72</vt:lpstr>
      <vt:lpstr>Construction of a Digital Hadron Calorimeter with Resistive Plate Chambers</vt:lpstr>
      <vt:lpstr>Various technological challenges</vt:lpstr>
      <vt:lpstr>Gases: challenges, problems</vt:lpstr>
      <vt:lpstr>Materials: challenges, problems</vt:lpstr>
      <vt:lpstr>Simulations</vt:lpstr>
      <vt:lpstr>Slide 78</vt:lpstr>
      <vt:lpstr>Signal induction – Ramo’s theorem</vt:lpstr>
      <vt:lpstr>Challenges in simulations:</vt:lpstr>
      <vt:lpstr>Electronics, DAC, integration, and cetera:</vt:lpstr>
      <vt:lpstr>Other important problems and challenges</vt:lpstr>
      <vt:lpstr>A lot was done and currently under the progress, but even more should be done</vt:lpstr>
      <vt:lpstr>Slide 84</vt:lpstr>
      <vt:lpstr>Slide 85</vt:lpstr>
      <vt:lpstr>Applications and associated to them challenges</vt:lpstr>
      <vt:lpstr>PET</vt:lpstr>
      <vt:lpstr>Slide 88</vt:lpstr>
      <vt:lpstr>Slide 89</vt:lpstr>
      <vt:lpstr>Slide 90</vt:lpstr>
      <vt:lpstr>The challenge is to make a real device with reduce dose and commercialize it.. And this is along way to go!</vt:lpstr>
      <vt:lpstr>Tomography</vt:lpstr>
      <vt:lpstr>Slide 93</vt:lpstr>
      <vt:lpstr>Medical applications</vt:lpstr>
      <vt:lpstr>More challenges</vt:lpstr>
      <vt:lpstr>Slide 96</vt:lpstr>
      <vt:lpstr>Micropattern detectors with resistive electrodes</vt:lpstr>
      <vt:lpstr>In the last couple of years several groups, in the framework of RD51collaboration, tried to develop spark protective micropattern gaseous detectors</vt:lpstr>
      <vt:lpstr>This activity was triggered by the article of R. Oliveira, NIM A576, 2007, 362, who developed first spark protective micropattern detector-GEM with resistive electrodes instead of metallic one</vt:lpstr>
      <vt:lpstr>Slide 100</vt:lpstr>
      <vt:lpstr>Slide 101</vt:lpstr>
      <vt:lpstr>Slide 102</vt:lpstr>
      <vt:lpstr>Slide 103</vt:lpstr>
      <vt:lpstr>Nowadays, beside GEM several other resistive micropattern detectors were successfully developed by our and other groups: WELL/CAT detector (A. Di Mauro, et al., 2006 IEEE Nucl. Sci. Conf. Record 6,  2006, 3852.V. Peskov, arXiv:0906.5215,  2010, Hugo Natal da Luzet et al., : report on the R5iMini-week, CERN,Jan 18, 2011)  resistive mesh detectors (R. Oliveira et al.,, IEEE Trans. Nucl. Sci., 57,2010, 3744)  and, of course, Micromegas (R. Oliveira et al.,, IEEE Trans. Nucl. Sci., 57,2010, 3744, T. Alexopoulos J.Burnens, et al.,.  NIM. A 640, 2011, 110)</vt:lpstr>
      <vt:lpstr>See for example:  a photo of RETGEM from: R. Akimoto et al, presentation at 1st MPGDs conference in Crete,2009 </vt:lpstr>
      <vt:lpstr>Latest design of “bulk”-MICROMEGAS with resistive mesh cathode and position-sensitive anode</vt:lpstr>
      <vt:lpstr>By the way, this is RPC!</vt:lpstr>
      <vt:lpstr>Slide 108</vt:lpstr>
      <vt:lpstr>Slide 109</vt:lpstr>
      <vt:lpstr>Slide 110</vt:lpstr>
      <vt:lpstr>MicroMegas</vt:lpstr>
      <vt:lpstr>This is RPC!</vt:lpstr>
      <vt:lpstr>Slide 113</vt:lpstr>
      <vt:lpstr>Slide 114</vt:lpstr>
      <vt:lpstr>Slide 115</vt:lpstr>
      <vt:lpstr>Slide 116</vt:lpstr>
      <vt:lpstr>This is RPC!</vt:lpstr>
      <vt:lpstr>After a long and fruitful “wire detectors era” two major breakthroughs happened in the field of gaseous detectors: developments of RPCs and invention of micropattern detectors. There is a tendency to merge... </vt:lpstr>
      <vt:lpstr>Let’s conclude: the challenges for the nearest years</vt:lpstr>
      <vt:lpstr>For LHC RPC community: develope RPC and electronics for Phase 1 upgrade, Start preparations for Phase 2. Gases?</vt:lpstr>
      <vt:lpstr>Of couse, I presented my personall point of view and my aim was to provoke you for the dicussion, so it will be very imporat to hear comments from my collegies</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peskov</dc:creator>
  <cp:lastModifiedBy>lip</cp:lastModifiedBy>
  <cp:revision>471</cp:revision>
  <dcterms:created xsi:type="dcterms:W3CDTF">2012-01-20T11:02:41Z</dcterms:created>
  <dcterms:modified xsi:type="dcterms:W3CDTF">2012-02-10T09:39:50Z</dcterms:modified>
</cp:coreProperties>
</file>