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59" r:id="rId4"/>
    <p:sldId id="269" r:id="rId5"/>
    <p:sldId id="270" r:id="rId6"/>
    <p:sldId id="276" r:id="rId7"/>
    <p:sldId id="283" r:id="rId8"/>
    <p:sldId id="277" r:id="rId9"/>
    <p:sldId id="281" r:id="rId10"/>
    <p:sldId id="268" r:id="rId11"/>
    <p:sldId id="263" r:id="rId12"/>
    <p:sldId id="279" r:id="rId13"/>
    <p:sldId id="265" r:id="rId14"/>
    <p:sldId id="261" r:id="rId15"/>
    <p:sldId id="272" r:id="rId16"/>
    <p:sldId id="273" r:id="rId17"/>
    <p:sldId id="260" r:id="rId18"/>
    <p:sldId id="262" r:id="rId19"/>
    <p:sldId id="285" r:id="rId20"/>
    <p:sldId id="257" r:id="rId21"/>
    <p:sldId id="271" r:id="rId22"/>
    <p:sldId id="280" r:id="rId23"/>
    <p:sldId id="264" r:id="rId24"/>
    <p:sldId id="266" r:id="rId25"/>
    <p:sldId id="278" r:id="rId26"/>
    <p:sldId id="267" r:id="rId27"/>
    <p:sldId id="282" r:id="rId2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1" autoAdjust="0"/>
    <p:restoredTop sz="94684" autoAdjust="0"/>
  </p:normalViewPr>
  <p:slideViewPr>
    <p:cSldViewPr>
      <p:cViewPr varScale="1">
        <p:scale>
          <a:sx n="75" d="100"/>
          <a:sy n="75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8B87C-AED7-4738-AB26-84B62B420902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B04F-44C0-4DD4-9EBD-F6979696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8B87C-AED7-4738-AB26-84B62B420902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B04F-44C0-4DD4-9EBD-F6979696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8B87C-AED7-4738-AB26-84B62B420902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B04F-44C0-4DD4-9EBD-F6979696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8B87C-AED7-4738-AB26-84B62B420902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B04F-44C0-4DD4-9EBD-F6979696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8B87C-AED7-4738-AB26-84B62B420902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B04F-44C0-4DD4-9EBD-F6979696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8B87C-AED7-4738-AB26-84B62B420902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B04F-44C0-4DD4-9EBD-F6979696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8B87C-AED7-4738-AB26-84B62B420902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B04F-44C0-4DD4-9EBD-F6979696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8B87C-AED7-4738-AB26-84B62B420902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B04F-44C0-4DD4-9EBD-F6979696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8B87C-AED7-4738-AB26-84B62B420902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B04F-44C0-4DD4-9EBD-F6979696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8B87C-AED7-4738-AB26-84B62B420902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B04F-44C0-4DD4-9EBD-F6979696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8B87C-AED7-4738-AB26-84B62B420902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B04F-44C0-4DD4-9EBD-F6979696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8B87C-AED7-4738-AB26-84B62B420902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3B04F-44C0-4DD4-9EBD-F6979696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QUALITY ASSURANCE OF LARGE AREA RPC DETECTOR 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TECHNIQUES FOR MEASUREMENT OF GAS LEAK </a:t>
            </a:r>
            <a:r>
              <a:rPr lang="en-US" sz="4000" dirty="0" smtClean="0"/>
              <a:t>RATE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By   </a:t>
            </a:r>
            <a:r>
              <a:rPr lang="en-US" sz="3600" dirty="0" err="1" smtClean="0"/>
              <a:t>Avinash</a:t>
            </a:r>
            <a:r>
              <a:rPr lang="en-US" sz="3600" dirty="0" smtClean="0"/>
              <a:t> V. Joshi</a:t>
            </a:r>
            <a:br>
              <a:rPr lang="en-US" sz="3600" dirty="0" smtClean="0"/>
            </a:br>
            <a:r>
              <a:rPr lang="en-US" sz="3600" dirty="0" smtClean="0"/>
              <a:t>Alpha Pneumatics , Mumbai (India)</a:t>
            </a:r>
            <a:br>
              <a:rPr lang="en-US" sz="3600" dirty="0" smtClean="0"/>
            </a:b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 rate and the related factors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99"/>
          </a:xfrm>
        </p:spPr>
        <p:txBody>
          <a:bodyPr wrap="square" bIns="914400">
            <a:normAutofit fontScale="25000" lnSpcReduction="20000"/>
          </a:bodyPr>
          <a:lstStyle/>
          <a:p>
            <a:endParaRPr lang="en-US" sz="7100" dirty="0" smtClean="0"/>
          </a:p>
          <a:p>
            <a:r>
              <a:rPr lang="en-US" sz="12800" dirty="0" smtClean="0"/>
              <a:t>Mass leak rate is an absolute independent of gas pressure and temperature.</a:t>
            </a:r>
          </a:p>
          <a:p>
            <a:r>
              <a:rPr lang="en-US" sz="12800" dirty="0" smtClean="0"/>
              <a:t>Leak rates of systems working at different operating conditions can be compared and evaluated, if expressed in mass leak rate.</a:t>
            </a:r>
          </a:p>
          <a:p>
            <a:r>
              <a:rPr lang="en-US" sz="12800" dirty="0" smtClean="0"/>
              <a:t>Volume leak rate is simple to measure  and can be converted to mass leak rate by   : </a:t>
            </a:r>
          </a:p>
          <a:p>
            <a:pPr>
              <a:buNone/>
            </a:pPr>
            <a:r>
              <a:rPr lang="en-US" sz="12800" dirty="0" smtClean="0"/>
              <a:t>     PV = </a:t>
            </a:r>
            <a:r>
              <a:rPr lang="en-US" sz="12800" dirty="0" err="1" smtClean="0"/>
              <a:t>nRT</a:t>
            </a:r>
            <a:r>
              <a:rPr lang="en-US" sz="12800" dirty="0" smtClean="0"/>
              <a:t> to Standard conditions (273K,1BarA)</a:t>
            </a:r>
          </a:p>
          <a:p>
            <a:r>
              <a:rPr lang="en-US" sz="12800" dirty="0" smtClean="0"/>
              <a:t>Measuring units of leak rate are  :  SCCM , </a:t>
            </a:r>
            <a:r>
              <a:rPr lang="en-US" sz="12800" dirty="0" err="1" smtClean="0"/>
              <a:t>torr</a:t>
            </a:r>
            <a:r>
              <a:rPr lang="en-US" sz="12800" dirty="0" smtClean="0"/>
              <a:t>*</a:t>
            </a:r>
            <a:r>
              <a:rPr lang="en-US" sz="12800" dirty="0" err="1" smtClean="0"/>
              <a:t>litres</a:t>
            </a:r>
            <a:r>
              <a:rPr lang="en-US" sz="12800" dirty="0" smtClean="0"/>
              <a:t>/sec.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</a:t>
            </a:r>
          </a:p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Operational parameters for flow through RPC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Flow </a:t>
            </a:r>
          </a:p>
          <a:p>
            <a:r>
              <a:rPr lang="en-US" dirty="0" smtClean="0"/>
              <a:t>pressure</a:t>
            </a:r>
          </a:p>
          <a:p>
            <a:r>
              <a:rPr lang="en-US" dirty="0" smtClean="0"/>
              <a:t>Stagnation : non-uniformity</a:t>
            </a:r>
          </a:p>
          <a:p>
            <a:r>
              <a:rPr lang="en-US" dirty="0" smtClean="0"/>
              <a:t>Uniform ratio of gases  throughout   cavity.</a:t>
            </a:r>
          </a:p>
          <a:p>
            <a:r>
              <a:rPr lang="en-US" dirty="0" smtClean="0"/>
              <a:t>Ease of Flushing in and out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Case (1)  : velocity distribution (m/s) for 1mX1m RPC ,  0.2 Volume changes/day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6088892" cy="454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696200" cy="83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Case (2)  : velocity distribution (m/s) for 1mX1m RPC ,  0.5 Volume changes/day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10953"/>
            <a:ext cx="6934200" cy="524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for Acceptable leak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Criteria varies for every application </a:t>
            </a:r>
          </a:p>
          <a:p>
            <a:r>
              <a:rPr lang="en-US" dirty="0" smtClean="0"/>
              <a:t>Typical  considerations for </a:t>
            </a:r>
            <a:r>
              <a:rPr lang="en-US" dirty="0" err="1" smtClean="0"/>
              <a:t>rpc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n-US" dirty="0" smtClean="0"/>
              <a:t>       </a:t>
            </a:r>
            <a:r>
              <a:rPr lang="en-US" dirty="0" err="1" smtClean="0"/>
              <a:t>i</a:t>
            </a:r>
            <a:r>
              <a:rPr lang="en-US" dirty="0" smtClean="0"/>
              <a:t>)  Open ended systems : 1% of  Average flow rate</a:t>
            </a:r>
          </a:p>
          <a:p>
            <a:pPr>
              <a:buNone/>
            </a:pPr>
            <a:r>
              <a:rPr lang="en-US" dirty="0" smtClean="0"/>
              <a:t>                Flow rate depends on volume changes/day</a:t>
            </a:r>
          </a:p>
          <a:p>
            <a:pPr>
              <a:buNone/>
            </a:pPr>
            <a:r>
              <a:rPr lang="en-US" dirty="0" smtClean="0"/>
              <a:t>                and volume changes/day depend upon generation of </a:t>
            </a:r>
          </a:p>
          <a:p>
            <a:pPr>
              <a:buNone/>
            </a:pPr>
            <a:r>
              <a:rPr lang="en-US" dirty="0" smtClean="0"/>
              <a:t>                 contamination ( Radicals)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ii)  Extent of contamination ingress  , a function of Leak rate , </a:t>
            </a:r>
          </a:p>
          <a:p>
            <a:pPr>
              <a:buNone/>
            </a:pPr>
            <a:r>
              <a:rPr lang="en-US" dirty="0" smtClean="0"/>
              <a:t>            stratification  and vol. changes/day ,generation  rate  of </a:t>
            </a:r>
          </a:p>
          <a:p>
            <a:pPr>
              <a:buNone/>
            </a:pPr>
            <a:r>
              <a:rPr lang="en-US" dirty="0" smtClean="0"/>
              <a:t>            contamination and also tolerance level to Radical concentration</a:t>
            </a:r>
          </a:p>
          <a:p>
            <a:pPr>
              <a:buNone/>
            </a:pPr>
            <a:r>
              <a:rPr lang="en-US" dirty="0" smtClean="0"/>
              <a:t>        </a:t>
            </a:r>
          </a:p>
          <a:p>
            <a:pPr>
              <a:buNone/>
            </a:pPr>
            <a:r>
              <a:rPr lang="en-US" dirty="0" smtClean="0"/>
              <a:t>      iii) Closed loop recirculation system : </a:t>
            </a:r>
          </a:p>
          <a:p>
            <a:pPr>
              <a:buNone/>
            </a:pPr>
            <a:r>
              <a:rPr lang="en-US" dirty="0" smtClean="0"/>
              <a:t>              The time interval between complete discharge of one volume change should be 6 months, in absence of Radicals.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 of leak rate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Internal volume of 2m X 2m RPC =8000 cc</a:t>
            </a:r>
          </a:p>
          <a:p>
            <a:r>
              <a:rPr lang="en-US" dirty="0" smtClean="0"/>
              <a:t>Minimum number of Volume changes /day = 0.2  under  cosmic radiation.</a:t>
            </a:r>
          </a:p>
          <a:p>
            <a:r>
              <a:rPr lang="en-US" dirty="0" smtClean="0"/>
              <a:t>Total volume of gas discarded to atmosphere = 0.2 X 8000 = 1600 cc/day in open mode</a:t>
            </a:r>
          </a:p>
          <a:p>
            <a:r>
              <a:rPr lang="en-US" dirty="0" smtClean="0"/>
              <a:t> A close loop system is ideally required to save 99%   </a:t>
            </a:r>
          </a:p>
          <a:p>
            <a:r>
              <a:rPr lang="en-US" dirty="0" smtClean="0"/>
              <a:t>Acceptable  wastage  rate = 16 cc/ day</a:t>
            </a:r>
          </a:p>
          <a:p>
            <a:r>
              <a:rPr lang="en-US" dirty="0" smtClean="0"/>
              <a:t>Contaminant Flushing rate will  be  8 cc/day</a:t>
            </a:r>
          </a:p>
          <a:p>
            <a:r>
              <a:rPr lang="en-US" dirty="0" smtClean="0"/>
              <a:t>Allowable leak rate  per RPC = 8 cc/day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Acceptable Leak rate value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Effective total leakage :(27000 X 8 /1000 )=216 </a:t>
            </a:r>
            <a:r>
              <a:rPr lang="en-US" dirty="0" err="1" smtClean="0"/>
              <a:t>Litres</a:t>
            </a:r>
            <a:r>
              <a:rPr lang="en-US" dirty="0" smtClean="0"/>
              <a:t>/day</a:t>
            </a:r>
          </a:p>
          <a:p>
            <a:r>
              <a:rPr lang="en-US" dirty="0" smtClean="0"/>
              <a:t>Equivalent to leaking 1 Kg of R134a /day  @  12 Euro /day</a:t>
            </a:r>
          </a:p>
          <a:p>
            <a:r>
              <a:rPr lang="en-US" dirty="0" smtClean="0"/>
              <a:t>8 ml leak in  ( 24X60X60) seconds  = 10E-4 cc /sec. or </a:t>
            </a:r>
            <a:r>
              <a:rPr lang="en-US" dirty="0" smtClean="0">
                <a:solidFill>
                  <a:srgbClr val="FF0000"/>
                </a:solidFill>
              </a:rPr>
              <a:t>1.3 *10E-4 </a:t>
            </a:r>
            <a:r>
              <a:rPr lang="en-US" dirty="0" err="1" smtClean="0">
                <a:solidFill>
                  <a:srgbClr val="FF0000"/>
                </a:solidFill>
              </a:rPr>
              <a:t>torr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err="1" smtClean="0">
                <a:solidFill>
                  <a:srgbClr val="FF0000"/>
                </a:solidFill>
              </a:rPr>
              <a:t>litres</a:t>
            </a:r>
            <a:r>
              <a:rPr lang="en-US" dirty="0" smtClean="0">
                <a:solidFill>
                  <a:srgbClr val="FF0000"/>
                </a:solidFill>
              </a:rPr>
              <a:t> /sec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Equivalent to </a:t>
            </a:r>
            <a:r>
              <a:rPr lang="en-US" dirty="0" smtClean="0">
                <a:solidFill>
                  <a:srgbClr val="FF0000"/>
                </a:solidFill>
              </a:rPr>
              <a:t>60 </a:t>
            </a:r>
            <a:r>
              <a:rPr lang="en-US" dirty="0" smtClean="0">
                <a:solidFill>
                  <a:srgbClr val="FF0000"/>
                </a:solidFill>
              </a:rPr>
              <a:t>X 10E-4 SCCM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Comparison of leak testing methods</a:t>
            </a:r>
            <a:br>
              <a:rPr lang="en-US" sz="2700" dirty="0" smtClean="0"/>
            </a:br>
            <a:r>
              <a:rPr lang="en-US" sz="2700" dirty="0" smtClean="0"/>
              <a:t>Limit of minimum sensitivity  , Unit : </a:t>
            </a:r>
            <a:r>
              <a:rPr lang="en-US" sz="2700" dirty="0" err="1" smtClean="0"/>
              <a:t>torr</a:t>
            </a:r>
            <a:r>
              <a:rPr lang="en-US" sz="2700" dirty="0" smtClean="0"/>
              <a:t>*</a:t>
            </a:r>
            <a:r>
              <a:rPr lang="en-US" sz="2700" dirty="0" err="1" smtClean="0"/>
              <a:t>ltr</a:t>
            </a:r>
            <a:r>
              <a:rPr lang="en-US" sz="2700" dirty="0" smtClean="0"/>
              <a:t>/sec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66800" y="1143000"/>
          <a:ext cx="7086602" cy="5497818"/>
        </p:xfrm>
        <a:graphic>
          <a:graphicData uri="http://schemas.openxmlformats.org/drawingml/2006/table">
            <a:tbl>
              <a:tblPr/>
              <a:tblGrid>
                <a:gridCol w="421822"/>
                <a:gridCol w="1698387"/>
                <a:gridCol w="1915218"/>
                <a:gridCol w="1106356"/>
                <a:gridCol w="1944819"/>
              </a:tblGrid>
              <a:tr h="4616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SN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Method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Description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Effective Range 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Problem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6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1)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Wet Bubble Test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Water immersion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10E-2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Wet, point test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6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2)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Acoustic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Quality  of sound produced by leak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10E-3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Local</a:t>
                      </a:r>
                      <a:r>
                        <a:rPr lang="en-US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test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3)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Cumulative bubble test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Snoop type soap used to integrate leakage quantity 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10E-4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Local 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test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4)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Pressure Decay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Monitoring loss of pressure with time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10E-3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Gross test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5)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Gas sniffer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Measure leak rate of standard gas 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Moisture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10E-4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Purging time large, Gross test ???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6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6)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Gas sniffer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Exothermic gas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10E-5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High Sensitivity ,Gross test ???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7)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Dye Penetration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Colouring of leak point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10E-6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Access on both side required, long test time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6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8)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Helium Leak test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Mass Spectrometry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10E-10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High Vacuum required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9)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Isotope Tracer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Similar to sniffer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10E-11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Hazardous</a:t>
                      </a: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Accelerated Leak test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219201"/>
            <a:ext cx="6477000" cy="5370701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ctr"/>
            <a:r>
              <a:rPr lang="en-US" sz="2400" dirty="0" smtClean="0"/>
              <a:t>Acceleration by using faster  gas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Hydrogen is best contender for  accelerated leak test </a:t>
            </a:r>
          </a:p>
          <a:p>
            <a:r>
              <a:rPr lang="en-US" sz="2000" dirty="0" smtClean="0"/>
              <a:t>     due to its low density , low viscosity , high diffusivity and  </a:t>
            </a:r>
          </a:p>
          <a:p>
            <a:r>
              <a:rPr lang="en-US" sz="2000" dirty="0" smtClean="0"/>
              <a:t>     Low  background concentration  in air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 Under laminar flow conditions  Hydrogen  leaks  nearly </a:t>
            </a:r>
          </a:p>
          <a:p>
            <a:r>
              <a:rPr lang="en-US" sz="2000" dirty="0" smtClean="0"/>
              <a:t>          </a:t>
            </a:r>
            <a:r>
              <a:rPr lang="en-US" sz="2000" b="1" dirty="0" smtClean="0"/>
              <a:t>10 times </a:t>
            </a:r>
            <a:r>
              <a:rPr lang="en-US" sz="2000" dirty="0" smtClean="0"/>
              <a:t>faster than R134a or SF6, </a:t>
            </a:r>
          </a:p>
          <a:p>
            <a:r>
              <a:rPr lang="en-US" sz="2000" dirty="0" smtClean="0"/>
              <a:t>          and  about </a:t>
            </a:r>
            <a:r>
              <a:rPr lang="en-US" sz="2000" b="1" dirty="0" smtClean="0"/>
              <a:t>twice </a:t>
            </a:r>
            <a:r>
              <a:rPr lang="en-US" sz="2000" dirty="0" smtClean="0"/>
              <a:t>faster  than  </a:t>
            </a:r>
            <a:r>
              <a:rPr lang="en-US" sz="2000" dirty="0" err="1" smtClean="0"/>
              <a:t>Isobutane</a:t>
            </a:r>
            <a:r>
              <a:rPr lang="en-US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Under turbulent flow conditions , same ratio will be </a:t>
            </a:r>
            <a:r>
              <a:rPr lang="en-US" sz="2000" b="1" dirty="0" smtClean="0"/>
              <a:t>7 and </a:t>
            </a:r>
          </a:p>
          <a:p>
            <a:r>
              <a:rPr lang="en-US" sz="2000" b="1" dirty="0" smtClean="0"/>
              <a:t>           5.5</a:t>
            </a:r>
            <a:r>
              <a:rPr lang="en-US" sz="2000" dirty="0" smtClean="0"/>
              <a:t> respectively    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 Hydrogen sniffers with exothermic catalysts have excellent </a:t>
            </a:r>
          </a:p>
          <a:p>
            <a:r>
              <a:rPr lang="en-US" sz="2000" dirty="0" smtClean="0"/>
              <a:t>          sensitivity   </a:t>
            </a:r>
            <a:r>
              <a:rPr lang="en-US" sz="2000" b="1" dirty="0" smtClean="0"/>
              <a:t>even at 1 </a:t>
            </a:r>
            <a:r>
              <a:rPr lang="en-US" sz="2000" b="1" dirty="0" err="1" smtClean="0"/>
              <a:t>ppm</a:t>
            </a:r>
            <a:r>
              <a:rPr lang="en-US" sz="20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Hydrogen diluted by  Inert gas ( H2+ </a:t>
            </a:r>
            <a:r>
              <a:rPr lang="en-US" sz="2000" dirty="0" err="1" smtClean="0"/>
              <a:t>Ar</a:t>
            </a:r>
            <a:r>
              <a:rPr lang="en-US" sz="2000" dirty="0" smtClean="0"/>
              <a:t>) at </a:t>
            </a:r>
            <a:r>
              <a:rPr lang="en-US" sz="2000" b="1" dirty="0" smtClean="0"/>
              <a:t>1% </a:t>
            </a:r>
            <a:r>
              <a:rPr lang="en-US" sz="2000" dirty="0" smtClean="0"/>
              <a:t>is very safe </a:t>
            </a:r>
          </a:p>
          <a:p>
            <a:r>
              <a:rPr lang="en-US" sz="2000" dirty="0" smtClean="0"/>
              <a:t>           to  handle</a:t>
            </a:r>
          </a:p>
          <a:p>
            <a:pPr algn="ctr"/>
            <a:r>
              <a:rPr lang="en-US" sz="2000" dirty="0" smtClean="0"/>
              <a:t>  </a:t>
            </a:r>
            <a:r>
              <a:rPr lang="en-US" sz="2400" dirty="0" smtClean="0"/>
              <a:t>Acceleration by using higher Pressure difference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Under higher than operating pressure  difference a leak </a:t>
            </a:r>
          </a:p>
          <a:p>
            <a:r>
              <a:rPr lang="en-US" sz="2000" dirty="0" smtClean="0"/>
              <a:t>             will be faster  by ratio of  </a:t>
            </a:r>
            <a:r>
              <a:rPr lang="en-US" sz="2000" b="1" dirty="0" smtClean="0"/>
              <a:t>√ (∆P1/∆P2)</a:t>
            </a:r>
            <a:endParaRPr lang="en-US" b="1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 for Gas Leak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2514600"/>
            <a:ext cx="4781061" cy="1750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7772400" cy="841375"/>
          </a:xfrm>
        </p:spPr>
        <p:txBody>
          <a:bodyPr/>
          <a:lstStyle/>
          <a:p>
            <a:r>
              <a:rPr lang="en-US" dirty="0" smtClean="0"/>
              <a:t>INO Project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752600"/>
            <a:ext cx="6934200" cy="4648200"/>
          </a:xfrm>
        </p:spPr>
        <p:txBody>
          <a:bodyPr>
            <a:normAutofit fontScale="700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600" b="1" dirty="0" smtClean="0">
                <a:latin typeface="+mj-lt"/>
              </a:rPr>
              <a:t>27000 RPCs </a:t>
            </a:r>
            <a:r>
              <a:rPr lang="en-US" sz="3600" b="1" dirty="0" smtClean="0">
                <a:latin typeface="+mj-lt"/>
              </a:rPr>
              <a:t>( 2mX2m)  </a:t>
            </a:r>
            <a:r>
              <a:rPr lang="en-US" sz="3600" b="1" dirty="0" smtClean="0">
                <a:latin typeface="+mj-lt"/>
              </a:rPr>
              <a:t>to be </a:t>
            </a:r>
            <a:r>
              <a:rPr lang="en-US" sz="3600" b="1" dirty="0" smtClean="0">
                <a:latin typeface="+mj-lt"/>
              </a:rPr>
              <a:t>used</a:t>
            </a:r>
            <a:r>
              <a:rPr lang="en-US" sz="3600" b="1" dirty="0" smtClean="0">
                <a:latin typeface="+mj-lt"/>
              </a:rPr>
              <a:t> </a:t>
            </a:r>
            <a:endParaRPr lang="en-US" sz="3600" b="1" dirty="0" smtClean="0">
              <a:latin typeface="+mj-lt"/>
            </a:endParaRPr>
          </a:p>
          <a:p>
            <a:pPr algn="l"/>
            <a:endParaRPr lang="en-US" sz="3600" b="1" dirty="0" smtClean="0"/>
          </a:p>
          <a:p>
            <a:pPr algn="l">
              <a:buFont typeface="Arial" pitchFamily="34" charset="0"/>
              <a:buChar char="•"/>
            </a:pPr>
            <a:r>
              <a:rPr lang="en-US" sz="3600" b="1" dirty="0" smtClean="0">
                <a:latin typeface="+mj-lt"/>
              </a:rPr>
              <a:t>Detector stacks </a:t>
            </a:r>
            <a:r>
              <a:rPr lang="en-US" sz="3600" b="1" dirty="0" smtClean="0">
                <a:latin typeface="+mj-lt"/>
              </a:rPr>
              <a:t>are located  in extremely  tight space </a:t>
            </a:r>
          </a:p>
          <a:p>
            <a:pPr algn="l">
              <a:buFont typeface="Arial" pitchFamily="34" charset="0"/>
              <a:buChar char="•"/>
            </a:pPr>
            <a:endParaRPr lang="en-US" sz="3600" b="1" dirty="0" smtClean="0">
              <a:latin typeface="+mj-lt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3600" b="1" dirty="0" smtClean="0">
                <a:latin typeface="+mj-lt"/>
              </a:rPr>
              <a:t>Large volume of gas mixture used ( 216 m3)</a:t>
            </a:r>
          </a:p>
          <a:p>
            <a:pPr algn="l">
              <a:buFont typeface="Arial" pitchFamily="34" charset="0"/>
              <a:buChar char="•"/>
            </a:pPr>
            <a:endParaRPr lang="en-US" sz="3600" b="1" dirty="0" smtClean="0">
              <a:latin typeface="+mj-lt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3600" b="1" dirty="0" smtClean="0">
                <a:latin typeface="+mj-lt"/>
              </a:rPr>
              <a:t>Gas  leak  is </a:t>
            </a:r>
            <a:r>
              <a:rPr lang="en-US" sz="3600" b="1" dirty="0" smtClean="0">
                <a:latin typeface="+mj-lt"/>
              </a:rPr>
              <a:t>serious </a:t>
            </a:r>
            <a:r>
              <a:rPr lang="en-US" sz="3600" b="1" dirty="0" smtClean="0">
                <a:latin typeface="+mj-lt"/>
              </a:rPr>
              <a:t>hazard </a:t>
            </a:r>
            <a:r>
              <a:rPr lang="en-US" sz="3600" b="1" dirty="0" smtClean="0">
                <a:latin typeface="+mj-lt"/>
              </a:rPr>
              <a:t> in confined space</a:t>
            </a:r>
            <a:endParaRPr lang="en-US" sz="3600" b="1" dirty="0" smtClean="0">
              <a:latin typeface="+mj-lt"/>
            </a:endParaRPr>
          </a:p>
          <a:p>
            <a:pPr algn="l">
              <a:buFont typeface="Arial" pitchFamily="34" charset="0"/>
              <a:buChar char="•"/>
            </a:pPr>
            <a:endParaRPr lang="en-US" sz="3600" b="1" dirty="0" smtClean="0">
              <a:latin typeface="+mj-lt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3600" b="1" dirty="0" smtClean="0">
                <a:latin typeface="+mj-lt"/>
              </a:rPr>
              <a:t> Control over gas leak is  to ensure  the success of </a:t>
            </a:r>
            <a:r>
              <a:rPr lang="en-US" sz="3600" b="1" u="sng" dirty="0" smtClean="0">
                <a:latin typeface="+mj-lt"/>
              </a:rPr>
              <a:t>close loop gas recirculat</a:t>
            </a:r>
            <a:r>
              <a:rPr lang="en-US" b="1" u="sng" dirty="0" smtClean="0">
                <a:latin typeface="Century" pitchFamily="18" charset="0"/>
              </a:rPr>
              <a:t>ion  system</a:t>
            </a:r>
            <a:endParaRPr lang="en-US" b="1" u="sng" dirty="0"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Strain over glass plate at 0.2 </a:t>
            </a:r>
            <a:r>
              <a:rPr lang="en-US" dirty="0" err="1" smtClean="0"/>
              <a:t>BarG</a:t>
            </a:r>
            <a:r>
              <a:rPr lang="en-US" dirty="0" smtClean="0"/>
              <a:t> </a:t>
            </a:r>
            <a:r>
              <a:rPr lang="en-US" dirty="0" smtClean="0"/>
              <a:t>pressure </a:t>
            </a:r>
            <a:endParaRPr lang="en-US" dirty="0"/>
          </a:p>
        </p:txBody>
      </p:sp>
      <p:pic>
        <p:nvPicPr>
          <p:cNvPr id="4" name="Content Placeholder 3" descr="Study_0_1_b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600200"/>
            <a:ext cx="8296844" cy="4634706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gases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601" y="1904999"/>
          <a:ext cx="7772401" cy="4085336"/>
        </p:xfrm>
        <a:graphic>
          <a:graphicData uri="http://schemas.openxmlformats.org/drawingml/2006/table">
            <a:tbl>
              <a:tblPr/>
              <a:tblGrid>
                <a:gridCol w="525953"/>
                <a:gridCol w="1531446"/>
                <a:gridCol w="1143000"/>
                <a:gridCol w="1447800"/>
                <a:gridCol w="3124202"/>
              </a:tblGrid>
              <a:tr h="431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S.N.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GAS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Mol. Wt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Viscosity  cP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Diffusivity  in Air  10E-6 m2/sec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Argon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0.02099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Calibri"/>
                          <a:cs typeface="Times New Roman"/>
                        </a:rPr>
                        <a:t>Isobutane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0.0068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96.4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Freon R134a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102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0.034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4)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Oxygen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0.02018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H2O vapour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0.013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6)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Nitrogen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0.017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Sulphur Hexafluoride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146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0.014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8)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Hydrogen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0.0087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 Leak rates of gases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447800"/>
            <a:ext cx="6705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Leak rate of Freon R134a , under certain conditions, is considered as 10 units  then under same conditions :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sz="2000" dirty="0" smtClean="0"/>
              <a:t>1)   </a:t>
            </a:r>
            <a:r>
              <a:rPr lang="en-US" sz="2000" dirty="0" err="1" smtClean="0"/>
              <a:t>Isobutane</a:t>
            </a:r>
            <a:r>
              <a:rPr lang="en-US" sz="2000" dirty="0" smtClean="0"/>
              <a:t>  will have  leak rate  : 50 units</a:t>
            </a:r>
          </a:p>
          <a:p>
            <a:endParaRPr lang="en-US" sz="2000" dirty="0" smtClean="0"/>
          </a:p>
          <a:p>
            <a:r>
              <a:rPr lang="en-US" sz="2000" dirty="0" smtClean="0"/>
              <a:t> 2)   SF6 leak rate will be slowest : 3 units.</a:t>
            </a:r>
          </a:p>
          <a:p>
            <a:endParaRPr lang="en-US" dirty="0" smtClean="0"/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3962400"/>
            <a:ext cx="746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 startAt="3"/>
            </a:pPr>
            <a:r>
              <a:rPr lang="en-US" sz="2000" dirty="0" smtClean="0"/>
              <a:t>Hydrogen will have  fastest leak rate more than  100 units</a:t>
            </a:r>
          </a:p>
          <a:p>
            <a:pPr marL="342900" indent="-342900"/>
            <a:endParaRPr lang="en-US" sz="2000" dirty="0" smtClean="0"/>
          </a:p>
          <a:p>
            <a:pPr marL="342900" indent="-342900"/>
            <a:r>
              <a:rPr lang="en-US" sz="2000" dirty="0" smtClean="0"/>
              <a:t>4) H20 from Air will diffuse  into the RPC , against differential pressure , under influence of strong concentration  gradient</a:t>
            </a:r>
            <a:endParaRPr lang="en-US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Between Pressure decay and Sniffer test under pressure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600200"/>
            <a:ext cx="7086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1  SCCM  R134a  leaks through RPC having 8000 cc volume and at 1020 </a:t>
            </a:r>
            <a:r>
              <a:rPr lang="en-US" dirty="0" err="1" smtClean="0"/>
              <a:t>mBar</a:t>
            </a:r>
            <a:r>
              <a:rPr lang="en-US" dirty="0" smtClean="0"/>
              <a:t> ,the pressure drop =  1020-1019.875  = 0.125 </a:t>
            </a:r>
            <a:r>
              <a:rPr lang="en-US" dirty="0" err="1" smtClean="0"/>
              <a:t>mBar</a:t>
            </a:r>
            <a:r>
              <a:rPr lang="en-US" dirty="0" smtClean="0"/>
              <a:t> in a minute</a:t>
            </a:r>
          </a:p>
          <a:p>
            <a:endParaRPr lang="en-US" dirty="0" smtClean="0"/>
          </a:p>
          <a:p>
            <a:r>
              <a:rPr lang="en-US" dirty="0" smtClean="0"/>
              <a:t>If  55 *10E-4  SCCM  gas leaks through RPC  under same condition  the pressure drop will be  6.8  X10E-4 / minute  or  1 </a:t>
            </a:r>
            <a:r>
              <a:rPr lang="en-US" dirty="0" err="1" smtClean="0"/>
              <a:t>mBar</a:t>
            </a:r>
            <a:r>
              <a:rPr lang="en-US" dirty="0" smtClean="0"/>
              <a:t> in 1470 minutes , or  one day</a:t>
            </a:r>
          </a:p>
          <a:p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 err="1" smtClean="0"/>
              <a:t>millibar</a:t>
            </a:r>
            <a:r>
              <a:rPr lang="en-US" dirty="0" smtClean="0"/>
              <a:t> Pressure change in a sealed  RPC  can  also occur due to  Atmospheric pressure changes  over a day-night cycle or 0.3 C change in the  ambient temperature.</a:t>
            </a:r>
          </a:p>
          <a:p>
            <a:r>
              <a:rPr lang="en-US" dirty="0" smtClean="0"/>
              <a:t>The pressure </a:t>
            </a:r>
            <a:r>
              <a:rPr lang="en-US" dirty="0" err="1" smtClean="0"/>
              <a:t>tranducer</a:t>
            </a:r>
            <a:r>
              <a:rPr lang="en-US" dirty="0" smtClean="0"/>
              <a:t>  will not be able to measure leak rate in 10E-4  SCCM range.</a:t>
            </a:r>
          </a:p>
          <a:p>
            <a:endParaRPr lang="en-US" dirty="0" smtClean="0"/>
          </a:p>
          <a:p>
            <a:r>
              <a:rPr lang="en-US" dirty="0" smtClean="0"/>
              <a:t>On the other hand the equivalent H2 inward leak rate is  at least  20 times faster  and equal to 1000 10E-4 SCCM or 10E-1 SCCM</a:t>
            </a:r>
          </a:p>
          <a:p>
            <a:endParaRPr lang="en-US" dirty="0" smtClean="0"/>
          </a:p>
          <a:p>
            <a:r>
              <a:rPr lang="en-US" dirty="0" smtClean="0"/>
              <a:t>  10E-1 SCCM   Hydrogen  in purge Argon  flow of 100  SCCM = 1000 </a:t>
            </a:r>
            <a:r>
              <a:rPr lang="en-US" dirty="0" err="1" smtClean="0"/>
              <a:t>ppm</a:t>
            </a:r>
            <a:r>
              <a:rPr lang="en-US" dirty="0" smtClean="0"/>
              <a:t> which is 1000 times more than the sensitivity of Hydrogen sensor.</a:t>
            </a: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Matheson 8057 Leak sniffer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165" b="23951"/>
          <a:stretch>
            <a:fillRect/>
          </a:stretch>
        </p:blipFill>
        <p:spPr bwMode="auto">
          <a:xfrm>
            <a:off x="1447800" y="990600"/>
            <a:ext cx="5943600" cy="561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Automated Leak Test Bench for RPCs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302" t="23154" r="24966" b="5343"/>
          <a:stretch>
            <a:fillRect/>
          </a:stretch>
        </p:blipFill>
        <p:spPr bwMode="auto">
          <a:xfrm>
            <a:off x="1066800" y="2514600"/>
            <a:ext cx="6781494" cy="367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Transfer and test system  for </a:t>
            </a:r>
            <a:br>
              <a:rPr lang="en-US" dirty="0" smtClean="0"/>
            </a:br>
            <a:r>
              <a:rPr lang="en-US" dirty="0" smtClean="0"/>
              <a:t> 1m X 1m detector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95400"/>
            <a:ext cx="7162800" cy="537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514600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Prof. </a:t>
            </a:r>
            <a:r>
              <a:rPr lang="en-US" sz="2800" dirty="0" err="1" smtClean="0"/>
              <a:t>Aniruddha</a:t>
            </a:r>
            <a:r>
              <a:rPr lang="en-US" sz="2800" dirty="0" smtClean="0"/>
              <a:t>  </a:t>
            </a:r>
            <a:r>
              <a:rPr lang="en-US" sz="2800" dirty="0" err="1" smtClean="0"/>
              <a:t>Pandit</a:t>
            </a:r>
            <a:r>
              <a:rPr lang="en-US" sz="2800" dirty="0" smtClean="0"/>
              <a:t> and  Prof  </a:t>
            </a:r>
            <a:r>
              <a:rPr lang="en-US" sz="2800" dirty="0" err="1" smtClean="0"/>
              <a:t>Gaikar</a:t>
            </a:r>
            <a:r>
              <a:rPr lang="en-US" sz="2800" dirty="0" smtClean="0"/>
              <a:t>  Dept. of Chemical Engineering ICT Mumbai , India </a:t>
            </a:r>
          </a:p>
          <a:p>
            <a:r>
              <a:rPr lang="en-US" sz="2800" dirty="0" smtClean="0"/>
              <a:t> for CFD modeling  of velocity distribution in RPCs 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gas leak through RPCs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400"/>
          </a:xfrm>
        </p:spPr>
        <p:txBody>
          <a:bodyPr>
            <a:noAutofit/>
          </a:bodyPr>
          <a:lstStyle/>
          <a:p>
            <a:r>
              <a:rPr lang="en-US" dirty="0" smtClean="0"/>
              <a:t>Loss of gas</a:t>
            </a:r>
          </a:p>
          <a:p>
            <a:r>
              <a:rPr lang="en-US" dirty="0" smtClean="0"/>
              <a:t> Contamination  by  Moisture, Oxygen and </a:t>
            </a:r>
            <a:r>
              <a:rPr lang="en-US" dirty="0" smtClean="0"/>
              <a:t>other impurities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Crossing TLV  </a:t>
            </a:r>
            <a:r>
              <a:rPr lang="en-US" dirty="0" smtClean="0"/>
              <a:t>for R134a and SF6</a:t>
            </a:r>
          </a:p>
          <a:p>
            <a:r>
              <a:rPr lang="en-US" dirty="0" smtClean="0"/>
              <a:t> Hazardous  working conditions for personnel</a:t>
            </a:r>
          </a:p>
          <a:p>
            <a:r>
              <a:rPr lang="en-US" dirty="0" smtClean="0"/>
              <a:t>Loss of performance  of RPC Detectors</a:t>
            </a:r>
          </a:p>
          <a:p>
            <a:r>
              <a:rPr lang="en-US" dirty="0" smtClean="0"/>
              <a:t>Reduction in life of RPC Detectors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47244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3505200"/>
            <a:ext cx="6400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Where   J= the flux ( mol/m2 .sec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r>
              <a:rPr lang="en-US" sz="2400" dirty="0" smtClean="0"/>
              <a:t>               D = Diffusivity  of the material (m2/sec</a:t>
            </a:r>
            <a:r>
              <a:rPr lang="en-US" sz="2400" dirty="0" smtClean="0"/>
              <a:t>)  </a:t>
            </a:r>
            <a:endParaRPr lang="en-US" sz="2400" dirty="0" smtClean="0"/>
          </a:p>
          <a:p>
            <a:r>
              <a:rPr lang="en-US" sz="2400" dirty="0" smtClean="0"/>
              <a:t>               </a:t>
            </a:r>
            <a:r>
              <a:rPr lang="el-GR" sz="2400" dirty="0" smtClean="0"/>
              <a:t>Φ</a:t>
            </a:r>
            <a:r>
              <a:rPr lang="en-US" sz="2400" dirty="0" smtClean="0"/>
              <a:t> = Concentration of material (mol/m3)</a:t>
            </a:r>
          </a:p>
          <a:p>
            <a:r>
              <a:rPr lang="en-US" sz="2400" dirty="0" smtClean="0"/>
              <a:t>               x = distance along x  direction (m)</a:t>
            </a:r>
          </a:p>
          <a:p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295400" y="1676400"/>
            <a:ext cx="57850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By 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Fick’s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First Law of Diffusion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6096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                                </a:t>
            </a:r>
            <a:r>
              <a:rPr lang="en-US" sz="3200" dirty="0" smtClean="0">
                <a:latin typeface="+mj-lt"/>
              </a:rPr>
              <a:t>Diffusion 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of </a:t>
            </a:r>
            <a:r>
              <a:rPr lang="en-US" sz="3200" dirty="0" smtClean="0">
                <a:latin typeface="+mj-lt"/>
              </a:rPr>
              <a:t>contaminants into RPC</a:t>
            </a:r>
            <a:endParaRPr lang="en-US" sz="3200" dirty="0">
              <a:latin typeface="+mj-lt"/>
            </a:endParaRPr>
          </a:p>
        </p:txBody>
      </p:sp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2362200"/>
            <a:ext cx="2681654" cy="762000"/>
          </a:xfrm>
          <a:prstGeom prst="rect">
            <a:avLst/>
          </a:prstGeom>
          <a:noFill/>
        </p:spPr>
      </p:pic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Diffusion of contaminants into RPC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33600" y="1219200"/>
            <a:ext cx="4572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/>
              <a:t>By  applying </a:t>
            </a:r>
            <a:r>
              <a:rPr lang="en-US" sz="2800" dirty="0" err="1" smtClean="0"/>
              <a:t>Fick’s</a:t>
            </a:r>
            <a:r>
              <a:rPr lang="en-US" sz="2800" dirty="0" smtClean="0"/>
              <a:t> Second law of diffusion to  one dimensional diffusion from an infinite source  we get: 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By applying Taylor Series approximation  to  (2):  </a:t>
            </a:r>
          </a:p>
          <a:p>
            <a:endParaRPr lang="en-US" dirty="0"/>
          </a:p>
        </p:txBody>
      </p:sp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3124200"/>
            <a:ext cx="5524500" cy="762000"/>
          </a:xfrm>
          <a:prstGeom prst="rect">
            <a:avLst/>
          </a:prstGeom>
          <a:noFill/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4953000"/>
            <a:ext cx="5645629" cy="75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Glasses </a:t>
            </a:r>
            <a:r>
              <a:rPr lang="en-US" dirty="0" smtClean="0"/>
              <a:t>, support and leak path</a:t>
            </a: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1275" t="8905" r="12081" b="37403"/>
          <a:stretch>
            <a:fillRect/>
          </a:stretch>
        </p:blipFill>
        <p:spPr bwMode="auto">
          <a:xfrm>
            <a:off x="304800" y="2362200"/>
            <a:ext cx="8450471" cy="269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of a leak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3657600"/>
            <a:ext cx="2150035" cy="863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90600" y="2514600"/>
            <a:ext cx="61420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As Flow </a:t>
            </a:r>
            <a:r>
              <a:rPr lang="en-US" sz="3200" dirty="0" smtClean="0"/>
              <a:t>rate through fine capillaries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2209800" y="5257800"/>
            <a:ext cx="1100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Where </a:t>
            </a:r>
            <a:endParaRPr lang="en-US" sz="2400" dirty="0" smtClean="0">
              <a:latin typeface="Arial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5257800"/>
            <a:ext cx="1371600" cy="471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of  a Leak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0604" t="60557" r="26577"/>
          <a:stretch>
            <a:fillRect/>
          </a:stretch>
        </p:blipFill>
        <p:spPr bwMode="auto">
          <a:xfrm>
            <a:off x="1219200" y="1981200"/>
            <a:ext cx="676847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 : Leak rate control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600200"/>
            <a:ext cx="7772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Quantitative  Definition  of  “ Acceptable range  of leak rate” for 2 m x 2m glass RPCs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 Reliable testing method  for Acceptable  leak rate , </a:t>
            </a:r>
            <a:r>
              <a:rPr lang="en-US" sz="2800" dirty="0" smtClean="0">
                <a:solidFill>
                  <a:srgbClr val="00B0F0"/>
                </a:solidFill>
              </a:rPr>
              <a:t>Highly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>Sensitive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rgbClr val="FF0000"/>
                </a:solidFill>
              </a:rPr>
              <a:t>Time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Accelerated</a:t>
            </a:r>
            <a:r>
              <a:rPr lang="en-US" sz="28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Equipment and Procedure for measuring leak rate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RPC Production  techniques  to ensure high yield of RPCs with acceptable leak rate  at reduced uncertainty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1300</Words>
  <Application>Microsoft Office PowerPoint</Application>
  <PresentationFormat>On-screen Show (4:3)</PresentationFormat>
  <Paragraphs>235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 QUALITY ASSURANCE OF LARGE AREA RPC DETECTOR :  TECHNIQUES FOR MEASUREMENT OF GAS LEAK RATE  By   Avinash V. Joshi Alpha Pneumatics , Mumbai (India) </vt:lpstr>
      <vt:lpstr>INO Project </vt:lpstr>
      <vt:lpstr>Effects of gas leak through RPCs</vt:lpstr>
      <vt:lpstr>Slide 4</vt:lpstr>
      <vt:lpstr>Diffusion of contaminants into RPC </vt:lpstr>
      <vt:lpstr>Glasses , support and leak path</vt:lpstr>
      <vt:lpstr>Representation of a leak</vt:lpstr>
      <vt:lpstr>Representation of  a Leak</vt:lpstr>
      <vt:lpstr>Aim : Leak rate control </vt:lpstr>
      <vt:lpstr>Leak rate and the related factors </vt:lpstr>
      <vt:lpstr>Operational parameters for flow through RPC</vt:lpstr>
      <vt:lpstr>Case (1)  : velocity distribution (m/s) for 1mX1m RPC ,  0.2 Volume changes/day</vt:lpstr>
      <vt:lpstr>Case (2)  : velocity distribution (m/s) for 1mX1m RPC ,  0.5 Volume changes/day</vt:lpstr>
      <vt:lpstr>Criteria for Acceptable leak rate</vt:lpstr>
      <vt:lpstr>Estimate of leak rate </vt:lpstr>
      <vt:lpstr>Acceptable Leak rate value  </vt:lpstr>
      <vt:lpstr>Comparison of leak testing methods Limit of minimum sensitivity  , Unit : torr*ltr/sec.</vt:lpstr>
      <vt:lpstr>Accelerated Leak test</vt:lpstr>
      <vt:lpstr>Equation for Gas Leak</vt:lpstr>
      <vt:lpstr>Strain over glass plate at 0.2 BarG pressure </vt:lpstr>
      <vt:lpstr>Properties of gases</vt:lpstr>
      <vt:lpstr>Comparison of  Leak rates of gases </vt:lpstr>
      <vt:lpstr>Comparison Between Pressure decay and Sniffer test under pressure</vt:lpstr>
      <vt:lpstr>Matheson 8057 Leak sniffer</vt:lpstr>
      <vt:lpstr>Automated Leak Test Bench for RPCs</vt:lpstr>
      <vt:lpstr>Transfer and test system  for   1m X 1m detector </vt:lpstr>
      <vt:lpstr>Acknowledgements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Avinash V. Joshi</dc:creator>
  <cp:lastModifiedBy>Avinash V. Joshi</cp:lastModifiedBy>
  <cp:revision>116</cp:revision>
  <dcterms:created xsi:type="dcterms:W3CDTF">2012-01-17T05:19:45Z</dcterms:created>
  <dcterms:modified xsi:type="dcterms:W3CDTF">2012-02-07T05:23:49Z</dcterms:modified>
</cp:coreProperties>
</file>