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19"/>
  </p:notesMasterIdLst>
  <p:sldIdLst>
    <p:sldId id="256" r:id="rId3"/>
    <p:sldId id="271" r:id="rId4"/>
    <p:sldId id="258" r:id="rId5"/>
    <p:sldId id="272" r:id="rId6"/>
    <p:sldId id="264" r:id="rId7"/>
    <p:sldId id="273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4" r:id="rId17"/>
    <p:sldId id="270" r:id="rId18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14" y="-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1B715191-CB00-4257-93E6-0E75E8057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47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FC1C86-7E98-41D3-9F35-BB9C26ACF063}" type="slidenum">
              <a:rPr lang="en-US"/>
              <a:pPr/>
              <a:t>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F905A-6260-4653-A088-87ECFEE9F825}" type="slidenum">
              <a:rPr lang="en-US"/>
              <a:pPr/>
              <a:t>12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366B2-0970-46F6-9D69-A361EB427E38}" type="slidenum">
              <a:rPr lang="en-US"/>
              <a:pPr/>
              <a:t>13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9C957B-B8C0-4390-9166-0C839BFCFE79}" type="slidenum">
              <a:rPr lang="en-US"/>
              <a:pPr/>
              <a:t>14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9C957B-B8C0-4390-9166-0C839BFCFE79}" type="slidenum">
              <a:rPr lang="en-US"/>
              <a:pPr/>
              <a:t>15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6F6793-142E-450C-B424-9E8C21547D5F}" type="slidenum">
              <a:rPr lang="en-US"/>
              <a:pPr/>
              <a:t>16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715191-CB00-4257-93E6-0E75E8057B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C7215-263E-4A5B-8CEB-911988B668B2}" type="slidenum">
              <a:rPr lang="en-US"/>
              <a:pPr/>
              <a:t>3</a:t>
            </a:fld>
            <a:endParaRPr lang="en-US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D450DF57-264D-488E-B311-54EBE4EA06EB}" type="slidenum">
              <a:rPr lang="en-US" sz="1200">
                <a:latin typeface="Times New Roman" pitchFamily="16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US" sz="1200">
              <a:latin typeface="Times New Roman" pitchFamily="16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402138" y="9553575"/>
            <a:ext cx="33670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SzPct val="45000"/>
              <a:buFontTx/>
              <a:buNone/>
            </a:pPr>
            <a:fld id="{E70F5D0C-7D88-464A-9B75-9F5E078DDE46}" type="slidenum">
              <a:rPr lang="en-IN" sz="1200">
                <a:cs typeface="Arial" charset="0"/>
              </a:rPr>
              <a:pPr algn="r" hangingPunct="1">
                <a:lnSpc>
                  <a:spcPct val="100000"/>
                </a:lnSpc>
                <a:buClrTx/>
                <a:buSzPct val="45000"/>
                <a:buFontTx/>
                <a:buNone/>
              </a:pPr>
              <a:t>3</a:t>
            </a:fld>
            <a:endParaRPr lang="en-IN" sz="1200">
              <a:cs typeface="Arial" charset="0"/>
            </a:endParaRPr>
          </a:p>
        </p:txBody>
      </p:sp>
      <p:sp>
        <p:nvSpPr>
          <p:cNvPr id="2048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5913" y="1006475"/>
            <a:ext cx="4597400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en-US" sz="20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7AEFEB-A18E-4641-8223-F18487288777}" type="slidenum">
              <a:rPr lang="en-US"/>
              <a:pPr/>
              <a:t>5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90EAE7-6F55-4EBC-9B60-7283D443296D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70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98690F62-7F85-4626-ACE4-1913D7ECC0BC}" type="slidenum">
              <a:rPr lang="en-US" sz="1200">
                <a:latin typeface="Times New Roman" pitchFamily="16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en-US" sz="1200"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71600" y="763588"/>
            <a:ext cx="5030788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C286AD-B42E-41D1-9737-FC2B161674F2}" type="slidenum">
              <a:rPr lang="en-US"/>
              <a:pPr/>
              <a:t>8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E2EB02-CD2E-413B-8764-692E6B7539E9}" type="slidenum">
              <a:rPr lang="en-US"/>
              <a:pPr/>
              <a:t>9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340C9E-185C-42D6-85FE-9DCBA176AFAB}" type="slidenum">
              <a:rPr lang="en-US"/>
              <a:pPr/>
              <a:t>10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395EFE-E50B-4A47-92C0-2BB617EA4BE3}" type="slidenum">
              <a:rPr lang="en-US"/>
              <a:pPr/>
              <a:t>11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69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2168-2650-47BA-B1C0-6B8997DCC364}" type="datetimeFigureOut">
              <a:rPr lang="en-IN" smtClean="0"/>
              <a:t>07-02-2012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1270-4461-4EAC-B74F-2757E6673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93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2168-2650-47BA-B1C0-6B8997DCC364}" type="datetimeFigureOut">
              <a:rPr lang="en-IN" smtClean="0"/>
              <a:t>07-02-2012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1270-4461-4EAC-B74F-2757E6673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2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" y="777979"/>
            <a:ext cx="10080624" cy="2065754"/>
          </a:xfrm>
          <a:prstGeom prst="rect">
            <a:avLst/>
          </a:prstGeom>
          <a:solidFill>
            <a:srgbClr val="000066">
              <a:alpha val="70195"/>
            </a:srgbClr>
          </a:solidFill>
        </p:spPr>
        <p:txBody>
          <a:bodyPr/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hangingPunct="1"/>
            <a:endParaRPr lang="en-US" sz="3200" b="1" kern="1200" dirty="0">
              <a:solidFill>
                <a:srgbClr val="FFFFFF"/>
              </a:solidFill>
              <a:latin typeface="Times New Roman" pitchFamily="16" charset="0"/>
              <a:ea typeface="+mn-ea"/>
              <a:cs typeface="Times New Roman" pitchFamily="16" charset="0"/>
            </a:endParaRP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47824" y="1331565"/>
            <a:ext cx="86409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Study on Surface Asperities</a:t>
            </a:r>
          </a:p>
          <a:p>
            <a:pPr algn="ctr">
              <a:buClrTx/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in Bakelite-RPC</a:t>
            </a:r>
          </a:p>
          <a:p>
            <a:pPr algn="ctr">
              <a:buClrTx/>
              <a:buFontTx/>
              <a:buNone/>
            </a:pPr>
            <a:endParaRPr lang="en-US" sz="4000" dirty="0"/>
          </a:p>
          <a:p>
            <a:pPr algn="ctr">
              <a:buClrTx/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N.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Majumdar</a:t>
            </a:r>
            <a:r>
              <a:rPr lang="en-US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Mukhopadhyay</a:t>
            </a:r>
            <a:r>
              <a:rPr lang="en-US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P.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Bhattacharya</a:t>
            </a:r>
            <a:r>
              <a:rPr lang="en-US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S.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Biswas</a:t>
            </a:r>
            <a:r>
              <a:rPr lang="en-US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S.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Bhattacharya</a:t>
            </a:r>
            <a:r>
              <a:rPr lang="en-US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S.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Saha</a:t>
            </a:r>
            <a:r>
              <a:rPr lang="en-US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Chattopadhyay</a:t>
            </a:r>
            <a:r>
              <a:rPr lang="en-US" sz="28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400" dirty="0" smtClean="0"/>
              <a:t>Saha </a:t>
            </a:r>
            <a:r>
              <a:rPr lang="en-US" sz="2400" dirty="0"/>
              <a:t>Institute of Nuclear Physics, Kolkata, India</a:t>
            </a:r>
          </a:p>
          <a:p>
            <a:pPr algn="ctr">
              <a:buClrTx/>
              <a:buFontTx/>
              <a:buNone/>
            </a:pPr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/>
              <a:t>Variable </a:t>
            </a:r>
            <a:r>
              <a:rPr lang="en-US" sz="2400" dirty="0"/>
              <a:t>Energy Cyclotron Centre, </a:t>
            </a:r>
            <a:r>
              <a:rPr lang="en-US" sz="2400" dirty="0" smtClean="0"/>
              <a:t>Kolkata, India</a:t>
            </a:r>
            <a:endParaRPr lang="en-US" sz="2400" dirty="0"/>
          </a:p>
          <a:p>
            <a:pPr algn="ctr">
              <a:buClrTx/>
              <a:buFontTx/>
              <a:buNone/>
            </a:pPr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400" dirty="0" smtClean="0"/>
              <a:t>GSI</a:t>
            </a:r>
            <a:r>
              <a:rPr lang="en-US" sz="2400" dirty="0"/>
              <a:t>, </a:t>
            </a:r>
            <a:r>
              <a:rPr lang="en-US" sz="2400" dirty="0" err="1" smtClean="0"/>
              <a:t>Dermstadt</a:t>
            </a:r>
            <a:r>
              <a:rPr lang="en-US" sz="2400" dirty="0" smtClean="0"/>
              <a:t>, Germany</a:t>
            </a:r>
          </a:p>
          <a:p>
            <a:pPr algn="ctr">
              <a:buClrTx/>
              <a:buFontTx/>
              <a:buNone/>
            </a:pPr>
            <a:endParaRPr lang="en-US" sz="2800" dirty="0"/>
          </a:p>
          <a:p>
            <a:pPr algn="ctr">
              <a:buClrTx/>
              <a:buFontTx/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52080" y="6516141"/>
            <a:ext cx="4485074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RPC2012 Workshop, 5-10 February, 2012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INFN </a:t>
            </a:r>
            <a:r>
              <a:rPr lang="en-US" dirty="0" err="1" smtClean="0">
                <a:solidFill>
                  <a:srgbClr val="C00000"/>
                </a:solidFill>
              </a:rPr>
              <a:t>Frascati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4294967295"/>
          </p:nvPr>
        </p:nvSpPr>
        <p:spPr>
          <a:xfrm>
            <a:off x="503238" y="6886575"/>
            <a:ext cx="2592858" cy="517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4294967295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91833" y="1691604"/>
            <a:ext cx="4645024" cy="10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buFont typeface="Times New Roman" pitchFamily="16" charset="0"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TFE + </a:t>
            </a:r>
            <a:r>
              <a:rPr lang="en-US" sz="2000" b="1" dirty="0" err="1">
                <a:solidFill>
                  <a:srgbClr val="003300"/>
                </a:solidFill>
                <a:cs typeface="Arial" charset="0"/>
              </a:rPr>
              <a:t>Isobutane</a:t>
            </a: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 mixture (95:5)</a:t>
            </a:r>
          </a:p>
          <a:p>
            <a:pPr>
              <a:buFont typeface="Times New Roman" pitchFamily="16" charset="0"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Operating voltage: 8.9 kV – 10.39 kV</a:t>
            </a:r>
          </a:p>
          <a:p>
            <a:pPr>
              <a:buFont typeface="Times New Roman" pitchFamily="16" charset="0"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Analytic Field: ~ 29.34 – 34.26 kV/cm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Transport Properties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9832" y="1525934"/>
            <a:ext cx="4572000" cy="4702175"/>
            <a:chOff x="2514600" y="1012825"/>
            <a:chExt cx="4572000" cy="4702175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012825"/>
              <a:ext cx="4572000" cy="470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4680272" y="1475581"/>
              <a:ext cx="216024" cy="3672408"/>
            </a:xfrm>
            <a:prstGeom prst="rect">
              <a:avLst/>
            </a:prstGeom>
            <a:solidFill>
              <a:srgbClr val="00B8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N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72359" y="5508029"/>
            <a:ext cx="397869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Amplification by a few tens of electrons accompanied by negligible 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attachment !!</a:t>
            </a:r>
            <a:endParaRPr lang="en-IN" sz="2000" b="1" dirty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050102" y="4283893"/>
            <a:ext cx="357438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868753" y="4108909"/>
            <a:ext cx="204414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Operating region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9792" y="1115541"/>
            <a:ext cx="5145904" cy="4752528"/>
            <a:chOff x="2277994" y="971525"/>
            <a:chExt cx="5145904" cy="4752528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994" y="971525"/>
              <a:ext cx="5145904" cy="4752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4680272" y="1547589"/>
              <a:ext cx="288032" cy="3672408"/>
            </a:xfrm>
            <a:prstGeom prst="rect">
              <a:avLst/>
            </a:prstGeom>
            <a:solidFill>
              <a:srgbClr val="00B8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N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</p:grp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16376" y="1547589"/>
            <a:ext cx="468052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 dirty="0" smtClean="0">
                <a:solidFill>
                  <a:srgbClr val="003300"/>
                </a:solidFill>
                <a:cs typeface="Arial" charset="0"/>
              </a:rPr>
              <a:t>TFE </a:t>
            </a: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+ </a:t>
            </a:r>
            <a:r>
              <a:rPr lang="en-US" sz="2000" b="1" dirty="0" err="1">
                <a:solidFill>
                  <a:srgbClr val="003300"/>
                </a:solidFill>
                <a:cs typeface="Arial" charset="0"/>
              </a:rPr>
              <a:t>Isobutane</a:t>
            </a: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 + </a:t>
            </a:r>
            <a:r>
              <a:rPr lang="en-US" sz="2000" b="1" dirty="0" smtClean="0">
                <a:solidFill>
                  <a:srgbClr val="003300"/>
                </a:solidFill>
                <a:cs typeface="Arial" charset="0"/>
              </a:rPr>
              <a:t>SF6  </a:t>
            </a: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(</a:t>
            </a:r>
            <a:r>
              <a:rPr lang="en-US" sz="2000" b="1" dirty="0" smtClean="0">
                <a:solidFill>
                  <a:srgbClr val="003300"/>
                </a:solidFill>
                <a:cs typeface="Arial" charset="0"/>
              </a:rPr>
              <a:t>95:4.5:0.5)</a:t>
            </a:r>
            <a:endParaRPr lang="en-US" sz="2000" b="1" dirty="0">
              <a:solidFill>
                <a:srgbClr val="003300"/>
              </a:solidFill>
              <a:cs typeface="Arial" charset="0"/>
            </a:endParaRPr>
          </a:p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Operating voltage: 8.91 – 10.39 kV</a:t>
            </a:r>
          </a:p>
          <a:p>
            <a:pPr>
              <a:buClrTx/>
              <a:buFontTx/>
              <a:buNone/>
            </a:pPr>
            <a:r>
              <a:rPr lang="en-US" sz="2000" b="1" dirty="0" smtClean="0">
                <a:solidFill>
                  <a:srgbClr val="003300"/>
                </a:solidFill>
                <a:cs typeface="Arial" charset="0"/>
              </a:rPr>
              <a:t>Analytic field</a:t>
            </a: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: </a:t>
            </a:r>
            <a:r>
              <a:rPr lang="en-US" sz="2000" b="1" dirty="0" smtClean="0">
                <a:solidFill>
                  <a:srgbClr val="003300"/>
                </a:solidFill>
                <a:cs typeface="Arial" charset="0"/>
              </a:rPr>
              <a:t>29.37 – 34.56 kV/cm</a:t>
            </a:r>
            <a:endParaRPr lang="en-US" sz="2000" b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Transport Properties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3898" y="5039629"/>
            <a:ext cx="397869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Amplification by a few tens of electrons accompanied by 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a few hundreds of attachment !!</a:t>
            </a:r>
            <a:endParaRPr lang="en-IN" sz="2000" b="1" dirty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050102" y="4283893"/>
            <a:ext cx="357438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868753" y="4108909"/>
            <a:ext cx="204414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Operating region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09166" y="5267491"/>
            <a:ext cx="8038355" cy="104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Avalanche of an electron released at the </a:t>
            </a:r>
            <a:r>
              <a:rPr lang="en-US" sz="2000" b="1" dirty="0" err="1" smtClean="0">
                <a:solidFill>
                  <a:srgbClr val="003300"/>
                </a:solidFill>
                <a:cs typeface="Arial" charset="0"/>
              </a:rPr>
              <a:t>centre</a:t>
            </a:r>
            <a:endParaRPr lang="en-US" sz="2000" b="1" dirty="0">
              <a:solidFill>
                <a:srgbClr val="003300"/>
              </a:solidFill>
              <a:cs typeface="Arial" charset="0"/>
            </a:endParaRPr>
          </a:p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O</a:t>
            </a:r>
            <a:r>
              <a:rPr lang="en-US" sz="2000" b="1" dirty="0" smtClean="0">
                <a:solidFill>
                  <a:srgbClr val="003300"/>
                </a:solidFill>
                <a:cs typeface="Arial" charset="0"/>
              </a:rPr>
              <a:t>perating </a:t>
            </a: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voltage 9.86 kV</a:t>
            </a:r>
          </a:p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Gas: TFE + </a:t>
            </a:r>
            <a:r>
              <a:rPr lang="en-US" sz="2000" b="1" dirty="0" err="1">
                <a:solidFill>
                  <a:srgbClr val="003300"/>
                </a:solidFill>
                <a:cs typeface="Arial" charset="0"/>
              </a:rPr>
              <a:t>Isobutane</a:t>
            </a: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 (95:5)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1404310"/>
            <a:ext cx="433387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44" y="1381291"/>
            <a:ext cx="411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Electron Avalanche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520032" y="6084093"/>
            <a:ext cx="49561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Avalanche of an electron released at the </a:t>
            </a:r>
            <a:r>
              <a:rPr lang="en-US" sz="2000" b="1" dirty="0" err="1">
                <a:solidFill>
                  <a:srgbClr val="003300"/>
                </a:solidFill>
                <a:cs typeface="Arial" charset="0"/>
              </a:rPr>
              <a:t>centre</a:t>
            </a:r>
            <a:endParaRPr lang="en-US" sz="2000" b="1" dirty="0">
              <a:solidFill>
                <a:srgbClr val="003300"/>
              </a:solidFill>
              <a:cs typeface="Arial" charset="0"/>
            </a:endParaRPr>
          </a:p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Operating voltage: 12 kV</a:t>
            </a:r>
          </a:p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Gas: TFE + </a:t>
            </a:r>
            <a:r>
              <a:rPr lang="en-US" sz="2000" b="1" dirty="0" err="1">
                <a:solidFill>
                  <a:srgbClr val="003300"/>
                </a:solidFill>
                <a:cs typeface="Arial" charset="0"/>
              </a:rPr>
              <a:t>Isobutane</a:t>
            </a: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 (95:5)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Electron Avalanche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259557"/>
            <a:ext cx="4177827" cy="4462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62" y="1259556"/>
            <a:ext cx="4054846" cy="4462881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985544" y="5486793"/>
            <a:ext cx="2744461" cy="65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With silicone-treated </a:t>
            </a:r>
          </a:p>
          <a:p>
            <a:pPr algn="ctr"/>
            <a:r>
              <a:rPr lang="en-US" sz="2000" b="1" dirty="0" smtClean="0">
                <a:solidFill>
                  <a:srgbClr val="003300"/>
                </a:solidFill>
                <a:cs typeface="Arial" charset="0"/>
              </a:rPr>
              <a:t>Bakelite</a:t>
            </a:r>
            <a:endParaRPr lang="en-US" sz="2000" b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1" y="1846425"/>
            <a:ext cx="3254658" cy="3476725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Effect of Surface Asperity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864" y="1543872"/>
            <a:ext cx="7782900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Simulated electric field with 12 kV potential applied to the RPC</a:t>
            </a:r>
            <a:endParaRPr lang="en-IN" sz="2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8656" y="5419676"/>
            <a:ext cx="36576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With a cone shaped asperity on Bakelite</a:t>
            </a:r>
            <a:endParaRPr lang="en-IN" sz="2000" b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824" y="6114940"/>
            <a:ext cx="8784976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A sharp rise in the field near asperity which can alter the induced 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charge or signal. Surface treatment removes the spike and the field is larger throughout!!</a:t>
            </a:r>
            <a:endParaRPr lang="en-IN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6" y="1846425"/>
            <a:ext cx="3295068" cy="34767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017050" y="5652045"/>
            <a:ext cx="2744461" cy="65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With silicone-treated </a:t>
            </a:r>
          </a:p>
          <a:p>
            <a:pPr algn="ctr"/>
            <a:r>
              <a:rPr lang="en-US" sz="2000" b="1" dirty="0" smtClean="0">
                <a:solidFill>
                  <a:srgbClr val="003300"/>
                </a:solidFill>
                <a:cs typeface="Arial" charset="0"/>
              </a:rPr>
              <a:t>Bakelite</a:t>
            </a:r>
            <a:endParaRPr lang="en-US" sz="2000" b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Effect of Surface Asperity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840" y="1534715"/>
            <a:ext cx="8228535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Simulated 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induced current 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with 12 kV potential applied to the RPC</a:t>
            </a:r>
            <a:endParaRPr lang="en-IN" sz="2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1" y="5707328"/>
            <a:ext cx="36576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With a cone shaped asperity on Bakelite</a:t>
            </a:r>
            <a:endParaRPr lang="en-IN" sz="2000" b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6402238"/>
            <a:ext cx="881900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Larger signal is induced in surface treated Bakelite which follows the field configuration. </a:t>
            </a:r>
            <a:endParaRPr lang="en-IN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1922438"/>
            <a:ext cx="3689689" cy="384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3" y="1835621"/>
            <a:ext cx="3924171" cy="38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68425" y="1259557"/>
            <a:ext cx="89154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The </a:t>
            </a:r>
            <a:r>
              <a:rPr lang="en-US" b="1" i="1" dirty="0"/>
              <a:t>present simulation </a:t>
            </a:r>
            <a:r>
              <a:rPr lang="en-US" b="1" i="1" dirty="0"/>
              <a:t>in general seems </a:t>
            </a:r>
            <a:r>
              <a:rPr lang="en-US" b="1" i="1" dirty="0" smtClean="0"/>
              <a:t>to under-predict the </a:t>
            </a:r>
            <a:r>
              <a:rPr lang="en-US" b="1" i="1" dirty="0"/>
              <a:t>induced signal in </a:t>
            </a:r>
            <a:r>
              <a:rPr lang="en-US" b="1" i="1" dirty="0" smtClean="0"/>
              <a:t>	Bakelite </a:t>
            </a:r>
            <a:r>
              <a:rPr lang="en-US" b="1" i="1" dirty="0"/>
              <a:t>RPC in comparison to the measurements.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Possible </a:t>
            </a:r>
            <a:r>
              <a:rPr lang="en-US" b="1" i="1" dirty="0"/>
              <a:t>reasons for the disagreement of the simulation with </a:t>
            </a:r>
            <a:r>
              <a:rPr lang="en-US" b="1" i="1" dirty="0" smtClean="0"/>
              <a:t>experiment may be</a:t>
            </a:r>
            <a:r>
              <a:rPr lang="en-US" b="1" i="1" dirty="0"/>
              <a:t>:</a:t>
            </a:r>
            <a:r>
              <a:rPr lang="en-US" b="1" i="1" dirty="0"/>
              <a:t>	</a:t>
            </a:r>
            <a:r>
              <a:rPr lang="en-US" b="1" i="1" dirty="0" err="1" smtClean="0"/>
              <a:t>i</a:t>
            </a:r>
            <a:r>
              <a:rPr lang="en-US" b="1" i="1" dirty="0" smtClean="0"/>
              <a:t>) improper </a:t>
            </a:r>
            <a:r>
              <a:rPr lang="en-US" b="1" i="1" dirty="0"/>
              <a:t>field </a:t>
            </a:r>
            <a:r>
              <a:rPr lang="en-US" b="1" i="1" dirty="0" smtClean="0"/>
              <a:t>simulation ii) underestimated </a:t>
            </a:r>
            <a:r>
              <a:rPr lang="en-US" b="1" i="1" dirty="0"/>
              <a:t>transport </a:t>
            </a:r>
            <a:r>
              <a:rPr lang="en-US" b="1" i="1" dirty="0" smtClean="0"/>
              <a:t>properties, iii) experimental uncertainties.</a:t>
            </a:r>
            <a:endParaRPr lang="en-US" b="1" i="1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Field has been simulated by </a:t>
            </a:r>
            <a:r>
              <a:rPr lang="en-US" b="1" i="1" dirty="0" err="1"/>
              <a:t>neBEM</a:t>
            </a:r>
            <a:r>
              <a:rPr lang="en-US" b="1" i="1" dirty="0"/>
              <a:t> V1.8.7 </a:t>
            </a:r>
            <a:r>
              <a:rPr lang="en-US" b="1" i="1" dirty="0" smtClean="0"/>
              <a:t>which produced </a:t>
            </a:r>
            <a:r>
              <a:rPr lang="en-US" b="1" i="1" dirty="0"/>
              <a:t>field values in agreement </a:t>
            </a:r>
            <a:r>
              <a:rPr lang="en-US" b="1" i="1" dirty="0" smtClean="0"/>
              <a:t>with </a:t>
            </a:r>
            <a:r>
              <a:rPr lang="en-US" b="1" i="1" dirty="0"/>
              <a:t>analytical ones. However, more accurate configuration can be achieved by introducing more precise geometrical and physical parameters.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The </a:t>
            </a:r>
            <a:r>
              <a:rPr lang="en-US" b="1" i="1" dirty="0"/>
              <a:t>transport properties of TFE based </a:t>
            </a:r>
            <a:r>
              <a:rPr lang="en-US" b="1" i="1" dirty="0" smtClean="0"/>
              <a:t>mixtures may require </a:t>
            </a:r>
            <a:r>
              <a:rPr lang="en-US" b="1" i="1" dirty="0"/>
              <a:t>some attention since </a:t>
            </a:r>
            <a:r>
              <a:rPr lang="en-US" b="1" i="1" dirty="0" err="1"/>
              <a:t>Magboltz</a:t>
            </a:r>
            <a:r>
              <a:rPr lang="en-US" b="1" i="1" dirty="0"/>
              <a:t> 8.9.3 indicates very low amplification in </a:t>
            </a:r>
            <a:r>
              <a:rPr lang="en-US" b="1" i="1" dirty="0" smtClean="0"/>
              <a:t>the relevant parameter space.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Experimentally, there can be uncertainties arising in the geometrical parameters, as well as electrical permittivity of various dielectric media.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The </a:t>
            </a:r>
            <a:r>
              <a:rPr lang="en-US" b="1" i="1" dirty="0"/>
              <a:t>presence of surface asperities </a:t>
            </a:r>
            <a:r>
              <a:rPr lang="en-US" b="1" i="1" dirty="0" smtClean="0"/>
              <a:t>has been found to significantly </a:t>
            </a:r>
            <a:r>
              <a:rPr lang="en-US" b="1" i="1" dirty="0"/>
              <a:t>distort the otherwise uniform field configuration depending on their shape and amplitude.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The </a:t>
            </a:r>
            <a:r>
              <a:rPr lang="en-US" b="1" i="1" dirty="0"/>
              <a:t>distorted field can be responsible for localized large currents following larger amplification.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Present calculation shows slightly larger induced current in surface-treated RPC in comparison to that without surface treatment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dirty="0" smtClean="0"/>
              <a:t>Further detailed investigation is underway.</a:t>
            </a:r>
          </a:p>
          <a:p>
            <a:pPr algn="just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Concluding Remarks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8888"/>
          </a:xfrm>
          <a:solidFill>
            <a:srgbClr val="000066">
              <a:alpha val="70195"/>
            </a:srgbClr>
          </a:solidFill>
        </p:spPr>
        <p:txBody>
          <a:bodyPr/>
          <a:lstStyle/>
          <a:p>
            <a:pPr eaLnBrk="1" hangingPunct="1"/>
            <a:r>
              <a:rPr lang="en-US" sz="3500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Introduction</a:t>
            </a:r>
            <a:endParaRPr lang="en-IN" sz="3500" b="1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0" y="2995871"/>
            <a:ext cx="10080625" cy="67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49604" rIns="99207" bIns="49604">
            <a:spAutoFit/>
          </a:bodyPr>
          <a:lstStyle/>
          <a:p>
            <a:pPr algn="ctr" defTabSz="503972">
              <a:lnSpc>
                <a:spcPts val="4506"/>
              </a:lnSpc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  <a:defRPr/>
            </a:pPr>
            <a:r>
              <a:rPr lang="en-GB" sz="3100" b="1" dirty="0">
                <a:solidFill>
                  <a:srgbClr val="CC0000"/>
                </a:solidFill>
                <a:latin typeface="Times" pitchFamily="18" charset="0"/>
                <a:cs typeface="Arial" charset="0"/>
              </a:rPr>
              <a:t>Main goal of the study</a:t>
            </a:r>
            <a:r>
              <a:rPr lang="en-GB" sz="31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</a:t>
            </a:r>
          </a:p>
        </p:txBody>
      </p:sp>
      <p:grpSp>
        <p:nvGrpSpPr>
          <p:cNvPr id="39940" name="Group 11"/>
          <p:cNvGrpSpPr>
            <a:grpSpLocks/>
          </p:cNvGrpSpPr>
          <p:nvPr/>
        </p:nvGrpSpPr>
        <p:grpSpPr bwMode="auto">
          <a:xfrm>
            <a:off x="406025" y="4122823"/>
            <a:ext cx="9240573" cy="1763924"/>
            <a:chOff x="304800" y="5118100"/>
            <a:chExt cx="8382000" cy="1600200"/>
          </a:xfrm>
        </p:grpSpPr>
        <p:sp>
          <p:nvSpPr>
            <p:cNvPr id="39945" name="AutoShape 12"/>
            <p:cNvSpPr>
              <a:spLocks noChangeArrowheads="1"/>
            </p:cNvSpPr>
            <p:nvPr/>
          </p:nvSpPr>
          <p:spPr bwMode="auto">
            <a:xfrm>
              <a:off x="304800" y="5118100"/>
              <a:ext cx="8382000" cy="1600200"/>
            </a:xfrm>
            <a:prstGeom prst="foldedCorner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438150" y="5207000"/>
              <a:ext cx="8229600" cy="1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800080"/>
                  </a:solidFill>
                  <a:latin typeface="Times" pitchFamily="18" charset="0"/>
                </a:rPr>
                <a:t>To develop large bakelite RPC without linseed oil coating for the experiment in India-based Neutrino Observatory</a:t>
              </a:r>
              <a:r>
                <a:rPr lang="en-US" sz="2400" b="1">
                  <a:solidFill>
                    <a:srgbClr val="0070C0"/>
                  </a:solidFill>
                  <a:latin typeface="Times" pitchFamily="18" charset="0"/>
                </a:rPr>
                <a:t> </a:t>
              </a:r>
            </a:p>
            <a:p>
              <a:pPr algn="ctr" eaLnBrk="1" hangingPunct="1"/>
              <a:r>
                <a:rPr lang="en-US" sz="2400" b="1">
                  <a:solidFill>
                    <a:srgbClr val="0070C0"/>
                  </a:solidFill>
                  <a:latin typeface="Times" pitchFamily="18" charset="0"/>
                </a:rPr>
                <a:t>&amp;</a:t>
              </a:r>
            </a:p>
            <a:p>
              <a:pPr algn="ctr" eaLnBrk="1" hangingPunct="1"/>
              <a:r>
                <a:rPr lang="en-US" sz="2400" b="1">
                  <a:solidFill>
                    <a:srgbClr val="993300"/>
                  </a:solidFill>
                  <a:latin typeface="Times" pitchFamily="18" charset="0"/>
                </a:rPr>
                <a:t>For operation  in streamer mode</a:t>
              </a:r>
              <a:endParaRPr lang="en-IN" sz="2200" b="1">
                <a:solidFill>
                  <a:srgbClr val="800080"/>
                </a:solidFill>
              </a:endParaRPr>
            </a:p>
          </p:txBody>
        </p:sp>
      </p:grp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-84005" y="1800674"/>
            <a:ext cx="10248635" cy="667961"/>
            <a:chOff x="-76200" y="820738"/>
            <a:chExt cx="9296400" cy="605962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-76200" y="820738"/>
              <a:ext cx="9296400" cy="6059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algn="ctr" defTabSz="503972">
                <a:lnSpc>
                  <a:spcPts val="4506"/>
                </a:lnSpc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  <a:defRPr/>
              </a:pPr>
              <a:r>
                <a:rPr lang="en-GB" sz="24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  <a:cs typeface="Arial" charset="0"/>
                </a:rPr>
                <a:t>The active detector in India-based Neutrino Observatory (INO)          RPC</a:t>
              </a:r>
              <a:endParaRPr lang="en-GB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cs typeface="Arial" charset="0"/>
              </a:endParaRPr>
            </a:p>
          </p:txBody>
        </p:sp>
        <p:sp>
          <p:nvSpPr>
            <p:cNvPr id="39944" name="AutoShape 13"/>
            <p:cNvSpPr>
              <a:spLocks noChangeArrowheads="1"/>
            </p:cNvSpPr>
            <p:nvPr/>
          </p:nvSpPr>
          <p:spPr bwMode="auto">
            <a:xfrm>
              <a:off x="7772400" y="1066800"/>
              <a:ext cx="5334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534383" y="6570008"/>
            <a:ext cx="328517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S. </a:t>
            </a:r>
            <a:r>
              <a:rPr lang="en-US" sz="2000" b="1" dirty="0" err="1" smtClean="0">
                <a:solidFill>
                  <a:srgbClr val="000000"/>
                </a:solidFill>
              </a:rPr>
              <a:t>Biswas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et al., </a:t>
            </a:r>
            <a:r>
              <a:rPr lang="en-US" sz="2000" b="1" dirty="0" smtClean="0">
                <a:solidFill>
                  <a:srgbClr val="000000"/>
                </a:solidFill>
              </a:rPr>
              <a:t>RPC2010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4451350"/>
            <a:ext cx="2855913" cy="917575"/>
          </a:xfrm>
          <a:prstGeom prst="roundRect">
            <a:avLst>
              <a:gd name="adj" fmla="val 43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175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663300"/>
                </a:solidFill>
                <a:cs typeface="Arial" charset="0"/>
              </a:rPr>
              <a:t>Arrangement of the scintillators and the RPC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92200"/>
            <a:ext cx="2892425" cy="31083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6463" y="455613"/>
            <a:ext cx="20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444029"/>
            <a:ext cx="10080625" cy="671512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Cosmic ray test bench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931988"/>
            <a:ext cx="29527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771775" y="5459413"/>
            <a:ext cx="3443288" cy="611187"/>
          </a:xfrm>
          <a:prstGeom prst="roundRect">
            <a:avLst>
              <a:gd name="adj" fmla="val 43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175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663300"/>
                </a:solidFill>
                <a:cs typeface="Arial" charset="0"/>
              </a:rPr>
              <a:t>Power supply, front-end electronics and DAQ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192463"/>
            <a:ext cx="3948113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61125" y="2408238"/>
            <a:ext cx="34305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ts val="2175"/>
              </a:lnSpc>
              <a:buClr>
                <a:srgbClr val="FF0066"/>
              </a:buClr>
              <a:buSzPct val="58000"/>
              <a:buFont typeface="Times New Roman" pitchFamily="16" charset="0"/>
              <a:buBlip>
                <a:blip r:embed="rId6"/>
              </a:buBlip>
            </a:pPr>
            <a:r>
              <a:rPr lang="en-GB" sz="2000" b="1" dirty="0">
                <a:solidFill>
                  <a:srgbClr val="003300"/>
                </a:solidFill>
                <a:cs typeface="Arial" charset="0"/>
              </a:rPr>
              <a:t> Flow rate: 0.4 ml/min </a:t>
            </a:r>
          </a:p>
          <a:p>
            <a:pPr>
              <a:lnSpc>
                <a:spcPts val="2175"/>
              </a:lnSpc>
              <a:buClrTx/>
              <a:buSzPct val="65000"/>
              <a:buFontTx/>
              <a:buNone/>
            </a:pPr>
            <a:r>
              <a:rPr lang="en-GB" sz="2000" b="1" dirty="0">
                <a:solidFill>
                  <a:srgbClr val="003300"/>
                </a:solidFill>
                <a:cs typeface="Arial" charset="0"/>
              </a:rPr>
              <a:t>   (3 detector volume/day)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89750" y="6467475"/>
            <a:ext cx="22558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2000" b="1">
                <a:solidFill>
                  <a:srgbClr val="663300"/>
                </a:solidFill>
                <a:cs typeface="Arial" charset="0"/>
              </a:rPr>
              <a:t>4 gas mixing unit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0353" y="6352708"/>
            <a:ext cx="65960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S. Bose et al., </a:t>
            </a:r>
            <a:r>
              <a:rPr lang="en-US" sz="2000" b="1" dirty="0" err="1">
                <a:solidFill>
                  <a:srgbClr val="000000"/>
                </a:solidFill>
              </a:rPr>
              <a:t>Nucl</a:t>
            </a:r>
            <a:r>
              <a:rPr lang="en-US" sz="2000" b="1" dirty="0">
                <a:solidFill>
                  <a:srgbClr val="000000"/>
                </a:solidFill>
              </a:rPr>
              <a:t>. Instr. and Meth. A 602 (2009) 839.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8663" y="6660157"/>
            <a:ext cx="328517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S. </a:t>
            </a:r>
            <a:r>
              <a:rPr lang="en-US" sz="2000" b="1" dirty="0" err="1" smtClean="0">
                <a:solidFill>
                  <a:srgbClr val="000000"/>
                </a:solidFill>
              </a:rPr>
              <a:t>Biswas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et al., </a:t>
            </a:r>
            <a:r>
              <a:rPr lang="en-US" sz="2000" b="1" dirty="0" smtClean="0">
                <a:solidFill>
                  <a:srgbClr val="000000"/>
                </a:solidFill>
              </a:rPr>
              <a:t>RPC2010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11"/>
          <p:cNvSpPr>
            <a:spLocks noChangeArrowheads="1"/>
          </p:cNvSpPr>
          <p:nvPr/>
        </p:nvSpPr>
        <p:spPr bwMode="auto">
          <a:xfrm>
            <a:off x="5376333" y="4715941"/>
            <a:ext cx="4116255" cy="2351899"/>
          </a:xfrm>
          <a:prstGeom prst="foldedCorner">
            <a:avLst>
              <a:gd name="adj" fmla="val 12500"/>
            </a:avLst>
          </a:prstGeom>
          <a:solidFill>
            <a:srgbClr val="D4A9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27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36660373"/>
              </p:ext>
            </p:extLst>
          </p:nvPr>
        </p:nvGraphicFramePr>
        <p:xfrm>
          <a:off x="92652" y="1153254"/>
          <a:ext cx="319087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4" name="Graph" r:id="rId3" imgW="3283200" imgH="2365920" progId="Origin50.Graph">
                  <p:embed/>
                </p:oleObj>
              </mc:Choice>
              <mc:Fallback>
                <p:oleObj name="Graph" r:id="rId3" imgW="3283200" imgH="2365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52" y="1153254"/>
                        <a:ext cx="3190875" cy="2771775"/>
                      </a:xfrm>
                      <a:prstGeom prst="rect">
                        <a:avLst/>
                      </a:prstGeom>
                      <a:solidFill>
                        <a:srgbClr val="FFCC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1498816"/>
              </p:ext>
            </p:extLst>
          </p:nvPr>
        </p:nvGraphicFramePr>
        <p:xfrm>
          <a:off x="3312120" y="1153254"/>
          <a:ext cx="3192462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5" name="Graph" r:id="rId5" imgW="3836160" imgH="3093120" progId="Origin50.Graph">
                  <p:embed/>
                </p:oleObj>
              </mc:Choice>
              <mc:Fallback>
                <p:oleObj name="Graph" r:id="rId5" imgW="3836160" imgH="30931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120" y="1153254"/>
                        <a:ext cx="3192462" cy="2771775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0936343"/>
              </p:ext>
            </p:extLst>
          </p:nvPr>
        </p:nvGraphicFramePr>
        <p:xfrm>
          <a:off x="6447162" y="1187549"/>
          <a:ext cx="3544063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6" name="Graph" r:id="rId7" imgW="3127680" imgH="2414880" progId="Origin50.Graph">
                  <p:embed/>
                </p:oleObj>
              </mc:Choice>
              <mc:Fallback>
                <p:oleObj name="Graph" r:id="rId7" imgW="3127680" imgH="24148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162" y="1187549"/>
                        <a:ext cx="3544063" cy="2736304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814388"/>
          </a:xfrm>
          <a:solidFill>
            <a:srgbClr val="000066">
              <a:alpha val="70195"/>
            </a:srgbClr>
          </a:solidFill>
        </p:spPr>
        <p:txBody>
          <a:bodyPr/>
          <a:lstStyle/>
          <a:p>
            <a:pPr eaLnBrk="1" hangingPunct="1"/>
            <a:r>
              <a:rPr lang="en-US" sz="3200" b="1" kern="1200" dirty="0">
                <a:solidFill>
                  <a:srgbClr val="FFFFFF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Initial results 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5376333" y="4715941"/>
            <a:ext cx="4032250" cy="2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 i="1" dirty="0">
                <a:latin typeface="Times New Roman" pitchFamily="16" charset="0"/>
              </a:rPr>
              <a:t>With silicone coating</a:t>
            </a:r>
            <a:r>
              <a:rPr lang="en-US" sz="2600" i="1" dirty="0">
                <a:latin typeface="Times New Roman" pitchFamily="16" charset="0"/>
              </a:rPr>
              <a:t> </a:t>
            </a:r>
          </a:p>
          <a:p>
            <a:endParaRPr lang="en-US" sz="2600" i="1" dirty="0">
              <a:latin typeface="Times New Roman" pitchFamily="16" charset="0"/>
            </a:endParaRPr>
          </a:p>
          <a:p>
            <a:pPr>
              <a:buSzPct val="65000"/>
              <a:buFontTx/>
              <a:buBlip>
                <a:blip r:embed="rId9"/>
              </a:buBlip>
            </a:pPr>
            <a:r>
              <a:rPr lang="en-US" sz="2200" dirty="0"/>
              <a:t>  </a:t>
            </a:r>
            <a:r>
              <a:rPr lang="en-US" sz="2200" b="1" dirty="0">
                <a:solidFill>
                  <a:srgbClr val="993300"/>
                </a:solidFill>
              </a:rPr>
              <a:t>Efficiency plateau &gt;90% obtained.</a:t>
            </a:r>
          </a:p>
          <a:p>
            <a:pPr>
              <a:buSzPct val="65000"/>
              <a:buFontTx/>
              <a:buBlip>
                <a:blip r:embed="rId9"/>
              </a:buBlip>
            </a:pPr>
            <a:r>
              <a:rPr lang="en-US" sz="2200" b="1" dirty="0">
                <a:solidFill>
                  <a:srgbClr val="993300"/>
                </a:solidFill>
              </a:rPr>
              <a:t>  Counting rate decreased.</a:t>
            </a:r>
          </a:p>
          <a:p>
            <a:pPr>
              <a:buSzPct val="65000"/>
              <a:buFontTx/>
              <a:buBlip>
                <a:blip r:embed="rId9"/>
              </a:buBlip>
            </a:pPr>
            <a:r>
              <a:rPr lang="en-US" sz="2200" b="1" dirty="0">
                <a:solidFill>
                  <a:srgbClr val="993300"/>
                </a:solidFill>
              </a:rPr>
              <a:t>  Current decreased,</a:t>
            </a:r>
            <a:endParaRPr lang="en-US" sz="2200" b="1" dirty="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688090" y="4031827"/>
            <a:ext cx="6739448" cy="4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en-US" sz="2600" b="1" dirty="0">
                <a:solidFill>
                  <a:srgbClr val="CC0000"/>
                </a:solidFill>
              </a:rPr>
              <a:t>A few </a:t>
            </a:r>
            <a:r>
              <a:rPr lang="en-US" sz="2600" b="1" dirty="0">
                <a:solidFill>
                  <a:srgbClr val="CC0000"/>
                </a:solidFill>
              </a:rPr>
              <a:t>small prototypes have been tested</a:t>
            </a:r>
            <a:r>
              <a:rPr lang="en-US" sz="2600" b="1" dirty="0"/>
              <a:t>.</a:t>
            </a:r>
            <a:endParaRPr lang="en-IN" sz="2600" b="1" dirty="0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336021" y="4782785"/>
            <a:ext cx="4452276" cy="2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 i="1" dirty="0">
                <a:latin typeface="Times New Roman" pitchFamily="16" charset="0"/>
              </a:rPr>
              <a:t>Without silicone coating</a:t>
            </a:r>
          </a:p>
          <a:p>
            <a:pPr eaLnBrk="1" hangingPunct="1"/>
            <a:endParaRPr lang="en-US" sz="2600" b="1" i="1" dirty="0">
              <a:latin typeface="Times New Roman" pitchFamily="16" charset="0"/>
            </a:endParaRPr>
          </a:p>
          <a:p>
            <a:pPr eaLnBrk="1" hangingPunct="1">
              <a:buSzPct val="65000"/>
              <a:buFontTx/>
              <a:buBlip>
                <a:blip r:embed="rId9"/>
              </a:buBlip>
            </a:pPr>
            <a:r>
              <a:rPr lang="en-US" sz="2200" dirty="0"/>
              <a:t> </a:t>
            </a:r>
            <a:r>
              <a:rPr lang="en-US" sz="2200" b="1" dirty="0">
                <a:solidFill>
                  <a:srgbClr val="993300"/>
                </a:solidFill>
              </a:rPr>
              <a:t>Current increases rapidly.</a:t>
            </a:r>
          </a:p>
          <a:p>
            <a:pPr eaLnBrk="1" hangingPunct="1">
              <a:buSzPct val="65000"/>
              <a:buFontTx/>
              <a:buBlip>
                <a:blip r:embed="rId9"/>
              </a:buBlip>
            </a:pPr>
            <a:r>
              <a:rPr lang="en-US" sz="2200" b="1" dirty="0">
                <a:solidFill>
                  <a:srgbClr val="993300"/>
                </a:solidFill>
              </a:rPr>
              <a:t> After a certain voltage   efficiency decreases in all cases.</a:t>
            </a:r>
            <a:endParaRPr lang="en-IN" sz="2600" dirty="0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532033" y="7151944"/>
            <a:ext cx="6762419" cy="3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IN" b="1">
                <a:cs typeface="Times New Roman" pitchFamily="16" charset="0"/>
              </a:rPr>
              <a:t>S.Biswas, et al., Nucl. Instr. and Meth. A 602 (2009) 749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899242" y="2539142"/>
            <a:ext cx="4564283" cy="248139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IN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8363770" y="1695678"/>
            <a:ext cx="596786" cy="3225111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IN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72643" y="6599498"/>
            <a:ext cx="328517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S. </a:t>
            </a:r>
            <a:r>
              <a:rPr lang="en-US" sz="2000" b="1" dirty="0" err="1" smtClean="0">
                <a:solidFill>
                  <a:srgbClr val="000000"/>
                </a:solidFill>
              </a:rPr>
              <a:t>Biswas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et al., </a:t>
            </a:r>
            <a:r>
              <a:rPr lang="en-US" sz="2000" b="1" dirty="0" smtClean="0">
                <a:solidFill>
                  <a:srgbClr val="000000"/>
                </a:solidFill>
              </a:rPr>
              <a:t>RPC2010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  <p:bldP spid="1036" grpId="1" animBg="1"/>
      <p:bldP spid="10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5816" y="1378396"/>
            <a:ext cx="8496944" cy="14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Gas Mixtures:</a:t>
            </a:r>
          </a:p>
          <a:p>
            <a:pPr>
              <a:buClrTx/>
              <a:buFontTx/>
              <a:buNone/>
            </a:pPr>
            <a:endParaRPr lang="en-US" sz="2000" b="1" dirty="0">
              <a:solidFill>
                <a:srgbClr val="003300"/>
              </a:solidFill>
              <a:cs typeface="Arial" charset="0"/>
            </a:endParaRPr>
          </a:p>
          <a:p>
            <a:pPr>
              <a:buClrTx/>
              <a:buFontTx/>
              <a:buNone/>
            </a:pPr>
            <a:r>
              <a:rPr lang="en-US" sz="2600" b="1" dirty="0">
                <a:solidFill>
                  <a:srgbClr val="C00000"/>
                </a:solidFill>
              </a:rPr>
              <a:t>TFE + </a:t>
            </a:r>
            <a:r>
              <a:rPr lang="en-US" sz="2600" b="1" dirty="0" err="1">
                <a:solidFill>
                  <a:srgbClr val="C00000"/>
                </a:solidFill>
              </a:rPr>
              <a:t>Isobutane</a:t>
            </a:r>
            <a:r>
              <a:rPr lang="en-US" sz="2600" b="1" dirty="0">
                <a:solidFill>
                  <a:srgbClr val="C00000"/>
                </a:solidFill>
              </a:rPr>
              <a:t> (95:5))</a:t>
            </a:r>
          </a:p>
          <a:p>
            <a:pPr>
              <a:buClrTx/>
              <a:buFontTx/>
              <a:buNone/>
            </a:pPr>
            <a:r>
              <a:rPr lang="en-US" sz="2600" b="1" dirty="0">
                <a:solidFill>
                  <a:srgbClr val="C00000"/>
                </a:solidFill>
              </a:rPr>
              <a:t>TFE + </a:t>
            </a:r>
            <a:r>
              <a:rPr lang="en-US" sz="2600" b="1" dirty="0" err="1">
                <a:solidFill>
                  <a:srgbClr val="C00000"/>
                </a:solidFill>
              </a:rPr>
              <a:t>Isobutane</a:t>
            </a:r>
            <a:r>
              <a:rPr lang="en-US" sz="2600" b="1" dirty="0">
                <a:solidFill>
                  <a:srgbClr val="C00000"/>
                </a:solidFill>
              </a:rPr>
              <a:t> +SF6 (95:4.5:0.5, 95:2.5:2.5, 92:3:5)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77" y="2947763"/>
            <a:ext cx="4319615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2947763"/>
            <a:ext cx="4155923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8464" y="6660157"/>
            <a:ext cx="3130985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Ph. D. </a:t>
            </a:r>
            <a:r>
              <a:rPr lang="en-US" sz="2000" b="1" dirty="0" smtClean="0">
                <a:solidFill>
                  <a:srgbClr val="000000"/>
                </a:solidFill>
              </a:rPr>
              <a:t>Thesis, S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Biswas</a:t>
            </a:r>
            <a:endParaRPr lang="en-IN" sz="2000" b="1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" y="455558"/>
            <a:ext cx="10080625" cy="587975"/>
          </a:xfrm>
          <a:prstGeom prst="rect">
            <a:avLst/>
          </a:prstGeom>
          <a:solidFill>
            <a:srgbClr val="000066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hangingPunct="1"/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Induced Charge Measurements</a:t>
            </a:r>
            <a:r>
              <a:rPr lang="en-US" sz="3100" b="1" dirty="0" smtClean="0">
                <a:latin typeface="Times New Roman" pitchFamily="16" charset="0"/>
                <a:cs typeface="Times New Roman" pitchFamily="16" charset="0"/>
              </a:rPr>
              <a:t> </a:t>
            </a:r>
            <a:endParaRPr lang="en-US" sz="3100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6228108"/>
            <a:ext cx="921702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Measured charge in avalanche mode of operation of silicone coated RPC</a:t>
            </a:r>
            <a:endParaRPr lang="en-IN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498107"/>
            <a:ext cx="10080625" cy="545426"/>
          </a:xfrm>
          <a:prstGeom prst="rect">
            <a:avLst/>
          </a:prstGeom>
          <a:solidFill>
            <a:srgbClr val="000066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100" b="1" dirty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AFM Images and Analysis of Bakelite S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urfaces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537411" y="1187549"/>
            <a:ext cx="7527237" cy="2414331"/>
            <a:chOff x="388938" y="533400"/>
            <a:chExt cx="8725585" cy="3733800"/>
          </a:xfrm>
        </p:grpSpPr>
        <p:sp>
          <p:nvSpPr>
            <p:cNvPr id="15370" name="Text Box 6"/>
            <p:cNvSpPr txBox="1">
              <a:spLocks noChangeArrowheads="1"/>
            </p:cNvSpPr>
            <p:nvPr/>
          </p:nvSpPr>
          <p:spPr bwMode="auto">
            <a:xfrm>
              <a:off x="1600199" y="3581399"/>
              <a:ext cx="1838242" cy="54123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6600"/>
                  </a:solidFill>
                </a:rPr>
                <a:t>2 mm thick </a:t>
              </a:r>
            </a:p>
          </p:txBody>
        </p:sp>
        <p:pic>
          <p:nvPicPr>
            <p:cNvPr id="15371" name="Picture 8" descr="2p0_rough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49" r="7323" b="5000"/>
            <a:stretch>
              <a:fillRect/>
            </a:stretch>
          </p:blipFill>
          <p:spPr bwMode="auto">
            <a:xfrm>
              <a:off x="388938" y="533400"/>
              <a:ext cx="3573462" cy="303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4392052"/>
                </p:ext>
              </p:extLst>
            </p:nvPr>
          </p:nvGraphicFramePr>
          <p:xfrm>
            <a:off x="4379010" y="533400"/>
            <a:ext cx="4735513" cy="3733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0" name="Graph" r:id="rId4" imgW="3781440" imgH="3143520" progId="Origin50.Graph">
                    <p:embed/>
                  </p:oleObj>
                </mc:Choice>
                <mc:Fallback>
                  <p:oleObj name="Graph" r:id="rId4" imgW="3781440" imgH="31435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08" t="7272" r="4111" b="2908"/>
                        <a:stretch>
                          <a:fillRect/>
                        </a:stretch>
                      </p:blipFill>
                      <p:spPr bwMode="auto">
                        <a:xfrm>
                          <a:off x="4379010" y="533400"/>
                          <a:ext cx="4735513" cy="3733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6" name="Group 13"/>
          <p:cNvGrpSpPr>
            <a:grpSpLocks/>
          </p:cNvGrpSpPr>
          <p:nvPr/>
        </p:nvGrpSpPr>
        <p:grpSpPr bwMode="auto">
          <a:xfrm>
            <a:off x="420026" y="3995861"/>
            <a:ext cx="8113761" cy="2773964"/>
            <a:chOff x="228600" y="923925"/>
            <a:chExt cx="8610600" cy="4454289"/>
          </a:xfrm>
        </p:grpSpPr>
        <p:pic>
          <p:nvPicPr>
            <p:cNvPr id="15367" name="Picture 6" descr="1p6_smooth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99" r="4680" b="6250"/>
            <a:stretch>
              <a:fillRect/>
            </a:stretch>
          </p:blipFill>
          <p:spPr bwMode="auto">
            <a:xfrm>
              <a:off x="228600" y="990600"/>
              <a:ext cx="3967163" cy="294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1089660" y="3967822"/>
              <a:ext cx="2666633" cy="1003039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6600"/>
                  </a:solidFill>
                </a:rPr>
                <a:t>1.6 mm thick (Smoother surface) </a:t>
              </a:r>
            </a:p>
          </p:txBody>
        </p:sp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4368800" y="923925"/>
            <a:ext cx="4470400" cy="364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1" name="Graph" r:id="rId7" imgW="3725280" imgH="3175200" progId="Origin50.Graph">
                    <p:embed/>
                  </p:oleObj>
                </mc:Choice>
                <mc:Fallback>
                  <p:oleObj name="Graph" r:id="rId7" imgW="3725280" imgH="31752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928" t="8928" r="6137" b="4895"/>
                        <a:stretch>
                          <a:fillRect/>
                        </a:stretch>
                      </p:blipFill>
                      <p:spPr bwMode="auto">
                        <a:xfrm>
                          <a:off x="4368800" y="923925"/>
                          <a:ext cx="4470400" cy="3648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9" name="Text Box 12"/>
            <p:cNvSpPr txBox="1">
              <a:spLocks noChangeArrowheads="1"/>
            </p:cNvSpPr>
            <p:nvPr/>
          </p:nvSpPr>
          <p:spPr bwMode="auto">
            <a:xfrm>
              <a:off x="1066800" y="4970861"/>
              <a:ext cx="7514082" cy="40735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This material was selected for most of the RPC fabrication</a:t>
              </a:r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192440" y="3635093"/>
            <a:ext cx="328517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S. </a:t>
            </a:r>
            <a:r>
              <a:rPr lang="en-US" sz="2000" b="1" dirty="0" err="1" smtClean="0">
                <a:solidFill>
                  <a:srgbClr val="000000"/>
                </a:solidFill>
              </a:rPr>
              <a:t>Biswas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et al., </a:t>
            </a:r>
            <a:r>
              <a:rPr lang="en-US" sz="2000" b="1" dirty="0" smtClean="0">
                <a:solidFill>
                  <a:srgbClr val="000000"/>
                </a:solidFill>
              </a:rPr>
              <a:t>RPC2010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971800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63848" y="5498307"/>
            <a:ext cx="819692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55080" rIns="81720" bIns="406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>
              <a:buFont typeface="Times New Roman" pitchFamily="16" charset="0"/>
              <a:buNone/>
            </a:pPr>
            <a:r>
              <a:rPr lang="en-US" sz="2200" b="1" dirty="0">
                <a:solidFill>
                  <a:srgbClr val="993300"/>
                </a:solidFill>
              </a:rPr>
              <a:t>Least square fitting of </a:t>
            </a:r>
            <a:r>
              <a:rPr lang="en-US" sz="2200" b="1" dirty="0" err="1">
                <a:solidFill>
                  <a:srgbClr val="993300"/>
                </a:solidFill>
              </a:rPr>
              <a:t>profilometer</a:t>
            </a:r>
            <a:r>
              <a:rPr lang="en-US" sz="2200" b="1" dirty="0">
                <a:solidFill>
                  <a:srgbClr val="993300"/>
                </a:solidFill>
              </a:rPr>
              <a:t> data and plot of residuals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76288" y="447675"/>
            <a:ext cx="89662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Estimation of 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Surface Roughness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223125" y="7007225"/>
            <a:ext cx="23526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554B12AD-D02B-421C-A5C0-4830FCF42785}" type="slidenum">
              <a:rPr lang="en-US" sz="1200">
                <a:solidFill>
                  <a:srgbClr val="898989"/>
                </a:solidFill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09" y="1345802"/>
            <a:ext cx="5569000" cy="391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290629" y="6400800"/>
            <a:ext cx="328517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S. </a:t>
            </a:r>
            <a:r>
              <a:rPr lang="en-US" sz="2000" b="1" dirty="0" err="1" smtClean="0">
                <a:solidFill>
                  <a:srgbClr val="000000"/>
                </a:solidFill>
              </a:rPr>
              <a:t>Biswas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et al., </a:t>
            </a:r>
            <a:r>
              <a:rPr lang="en-US" sz="2000" b="1" dirty="0" smtClean="0">
                <a:solidFill>
                  <a:srgbClr val="000000"/>
                </a:solidFill>
              </a:rPr>
              <a:t>RPC2010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2" y="1999530"/>
            <a:ext cx="4098244" cy="39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2699717"/>
            <a:ext cx="5376822" cy="431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832" y="1300027"/>
            <a:ext cx="907300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Electric field configuration inside the gas gap and in close proximity to a square pillar of height 4 micron and base 100x100 micron</a:t>
            </a:r>
            <a:r>
              <a:rPr lang="en-US" sz="2000" b="1" baseline="30000" dirty="0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Modeling </a:t>
            </a:r>
            <a:r>
              <a:rPr lang="en-US" sz="3100" b="1" dirty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of 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Surface Asperities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848" y="6022157"/>
            <a:ext cx="3400290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Voltage: 9kV</a:t>
            </a:r>
          </a:p>
          <a:p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Analytic field: 29.67 kV/cm</a:t>
            </a:r>
            <a:endParaRPr lang="en-IN" sz="2000" b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2437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808" y="1300027"/>
            <a:ext cx="8928993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Electric field configuration inside the gas gap and in close proximity to a cone-shaped asperity of height 4 micron and base 100x100 micron</a:t>
            </a:r>
            <a:r>
              <a:rPr lang="en-US" sz="2000" b="1" baseline="30000" dirty="0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447674"/>
            <a:ext cx="10080625" cy="638175"/>
          </a:xfrm>
          <a:prstGeom prst="rect">
            <a:avLst/>
          </a:prstGeom>
          <a:solidFill>
            <a:srgbClr val="0000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Modeling </a:t>
            </a:r>
            <a:r>
              <a:rPr lang="en-US" sz="3100" b="1" dirty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of 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Surface Asperities</a:t>
            </a:r>
            <a:endParaRPr lang="en-US" sz="3100" b="1" dirty="0">
              <a:solidFill>
                <a:schemeClr val="bg1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848" y="5796061"/>
            <a:ext cx="3400290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Voltage: 9kV</a:t>
            </a:r>
          </a:p>
          <a:p>
            <a:r>
              <a:rPr lang="en-US" sz="2000" b="1" dirty="0">
                <a:solidFill>
                  <a:srgbClr val="003300"/>
                </a:solidFill>
                <a:cs typeface="Arial" charset="0"/>
              </a:rPr>
              <a:t>Analytic field: 29.67 kV/cm</a:t>
            </a:r>
            <a:endParaRPr lang="en-IN" sz="2000" b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8 Feb, 2012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RPC2012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B8F64BF-0553-4A4A-ADAA-E8D588B185C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759</Words>
  <Application>Microsoft Office PowerPoint</Application>
  <PresentationFormat>Custom</PresentationFormat>
  <Paragraphs>169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Graph</vt:lpstr>
      <vt:lpstr>PowerPoint Presentation</vt:lpstr>
      <vt:lpstr>Introduction</vt:lpstr>
      <vt:lpstr>PowerPoint Presentation</vt:lpstr>
      <vt:lpstr>Initial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Nayana Majumdar</dc:creator>
  <cp:lastModifiedBy>Nayana Majumdar</cp:lastModifiedBy>
  <cp:revision>48</cp:revision>
  <cp:lastPrinted>1601-01-01T00:00:00Z</cp:lastPrinted>
  <dcterms:created xsi:type="dcterms:W3CDTF">2012-02-06T06:29:40Z</dcterms:created>
  <dcterms:modified xsi:type="dcterms:W3CDTF">2012-02-07T14:43:14Z</dcterms:modified>
</cp:coreProperties>
</file>