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1345" r:id="rId2"/>
    <p:sldId id="1352" r:id="rId3"/>
    <p:sldId id="1359" r:id="rId4"/>
    <p:sldId id="1356" r:id="rId5"/>
    <p:sldId id="1358" r:id="rId6"/>
    <p:sldId id="1360" r:id="rId7"/>
    <p:sldId id="1324" r:id="rId8"/>
    <p:sldId id="1362" r:id="rId9"/>
    <p:sldId id="1327" r:id="rId10"/>
    <p:sldId id="1510" r:id="rId11"/>
    <p:sldId id="1363" r:id="rId12"/>
    <p:sldId id="1307" r:id="rId13"/>
    <p:sldId id="1322" r:id="rId14"/>
    <p:sldId id="1335" r:id="rId15"/>
    <p:sldId id="1336" r:id="rId16"/>
    <p:sldId id="1508" r:id="rId17"/>
    <p:sldId id="1511" r:id="rId1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pos="113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0"/>
    <a:srgbClr val="FF9300"/>
    <a:srgbClr val="FFA000"/>
    <a:srgbClr val="00A365"/>
    <a:srgbClr val="00C900"/>
    <a:srgbClr val="0000FF"/>
    <a:srgbClr val="008D57"/>
    <a:srgbClr val="00AEB0"/>
    <a:srgbClr val="7576FF"/>
    <a:srgbClr val="0000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17" autoAdjust="0"/>
    <p:restoredTop sz="96327" autoAdjust="0"/>
  </p:normalViewPr>
  <p:slideViewPr>
    <p:cSldViewPr showGuides="1">
      <p:cViewPr varScale="1">
        <p:scale>
          <a:sx n="119" d="100"/>
          <a:sy n="119" d="100"/>
        </p:scale>
        <p:origin x="1456" y="184"/>
      </p:cViewPr>
      <p:guideLst>
        <p:guide pos="113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Helvetic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charset="0"/>
              </a:defRPr>
            </a:lvl1pPr>
          </a:lstStyle>
          <a:p>
            <a:pPr>
              <a:defRPr/>
            </a:pPr>
            <a:fld id="{B4154D8B-C57C-D342-9024-AEE6C3E718C3}" type="datetime1">
              <a:rPr lang="en-US"/>
              <a:pPr>
                <a:defRPr/>
              </a:pPr>
              <a:t>1/18/24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Helvetic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charset="0"/>
              </a:defRPr>
            </a:lvl1pPr>
          </a:lstStyle>
          <a:p>
            <a:pPr>
              <a:defRPr/>
            </a:pPr>
            <a:fld id="{A2B731F0-4096-114B-BB0D-1C4D507EB1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5518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/>
              </a:defRPr>
            </a:lvl1pPr>
          </a:lstStyle>
          <a:p>
            <a:pPr>
              <a:defRPr/>
            </a:pPr>
            <a:fld id="{8F5EBAF8-FD09-2A40-8766-896CB4F21C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4500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/>
        <a:ea typeface="ＭＳ Ｐゴシック" pitchFamily="11" charset="-128"/>
        <a:cs typeface="ＭＳ Ｐゴシック" pitchFamily="1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/>
        <a:ea typeface="ＭＳ Ｐゴシック" pitchFamily="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5EBAF8-FD09-2A40-8766-896CB4F21CE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6259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0A5B-4C06-4566-A3C3-E16257AD3D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9002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c3b946a9b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gc3b946a9b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85693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c3b946a9b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gc3b946a9b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490285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c3b946a9b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gc3b946a9b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684679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c3b946a9b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gc3b946a9b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665003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c3b946a9b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gc3b946a9b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833519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c3b946a9b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gc3b946a9b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843385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c3b946a9b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gc3b946a9b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45898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5EBAF8-FD09-2A40-8766-896CB4F21CE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7777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5EBAF8-FD09-2A40-8766-896CB4F21CE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439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5EBAF8-FD09-2A40-8766-896CB4F21CE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472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5EBAF8-FD09-2A40-8766-896CB4F21CE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136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5EBAF8-FD09-2A40-8766-896CB4F21CE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823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c3b946a9b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gc3b946a9b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7813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5EBAF8-FD09-2A40-8766-896CB4F21CE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1907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0A5B-4C06-4566-A3C3-E16257AD3D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546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012868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46" y="44624"/>
            <a:ext cx="7772400" cy="472480"/>
          </a:xfrm>
        </p:spPr>
        <p:txBody>
          <a:bodyPr anchor="ctr" anchorCtr="0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41F9984-529E-2FEB-0C0C-4CF41BEF006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587494"/>
            <a:ext cx="457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bg1">
                    <a:lumMod val="50000"/>
                  </a:schemeClr>
                </a:solidFill>
                <a:latin typeface="Helvetica" charset="0"/>
              </a:defRPr>
            </a:lvl1pPr>
          </a:lstStyle>
          <a:p>
            <a:pPr>
              <a:defRPr/>
            </a:pPr>
            <a:fld id="{BD9701FC-0E0A-EF40-948A-377D169B81D3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418316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8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0668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587494"/>
            <a:ext cx="457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bg1">
                    <a:lumMod val="50000"/>
                  </a:schemeClr>
                </a:solidFill>
                <a:latin typeface="Helvetica" charset="0"/>
              </a:defRPr>
            </a:lvl1pPr>
          </a:lstStyle>
          <a:p>
            <a:pPr>
              <a:defRPr/>
            </a:pPr>
            <a:fld id="{BD9701FC-0E0A-EF40-948A-377D169B81D3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86" r:id="rId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"/>
          <a:ea typeface="ＭＳ Ｐゴシック" pitchFamily="11" charset="-128"/>
          <a:cs typeface="ＭＳ Ｐゴシック" pitchFamily="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800000"/>
          </a:solidFill>
          <a:latin typeface="Helvetica" pitchFamily="-128" charset="0"/>
          <a:ea typeface="ＭＳ Ｐゴシック" pitchFamily="11" charset="-128"/>
          <a:cs typeface="ＭＳ Ｐゴシック" pitchFamily="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800000"/>
          </a:solidFill>
          <a:latin typeface="Helvetica" pitchFamily="-128" charset="0"/>
          <a:ea typeface="ＭＳ Ｐゴシック" pitchFamily="11" charset="-128"/>
          <a:cs typeface="ＭＳ Ｐゴシック" pitchFamily="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800000"/>
          </a:solidFill>
          <a:latin typeface="Helvetica" pitchFamily="-128" charset="0"/>
          <a:ea typeface="ＭＳ Ｐゴシック" pitchFamily="11" charset="-128"/>
          <a:cs typeface="ＭＳ Ｐゴシック" pitchFamily="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800000"/>
          </a:solidFill>
          <a:latin typeface="Helvetica" pitchFamily="-128" charset="0"/>
          <a:ea typeface="ＭＳ Ｐゴシック" pitchFamily="11" charset="-128"/>
          <a:cs typeface="ＭＳ Ｐゴシック" pitchFamily="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Helvetica"/>
          <a:ea typeface="ＭＳ Ｐゴシック" pitchFamily="11" charset="-128"/>
          <a:cs typeface="ＭＳ Ｐゴシック" pitchFamily="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Helvetica"/>
          <a:ea typeface="ＭＳ Ｐゴシック" pitchFamily="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Helvetica"/>
          <a:ea typeface="ＭＳ Ｐゴシック" pitchFamily="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Helvetica"/>
          <a:ea typeface="ＭＳ Ｐゴシック" pitchFamily="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Helvetica"/>
          <a:ea typeface="ＭＳ Ｐゴシック" pitchFamily="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pitchFamily="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pitchFamily="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pitchFamily="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pitchFamily="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m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F8F448CB-DE13-714B-91F1-32A6FBACD933}"/>
              </a:ext>
            </a:extLst>
          </p:cNvPr>
          <p:cNvSpPr txBox="1">
            <a:spLocks/>
          </p:cNvSpPr>
          <p:nvPr/>
        </p:nvSpPr>
        <p:spPr bwMode="auto">
          <a:xfrm>
            <a:off x="226800" y="135868"/>
            <a:ext cx="8449656" cy="22544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BF"/>
                </a:solidFill>
                <a:latin typeface="Helvetica"/>
                <a:ea typeface="ＭＳ Ｐゴシック" pitchFamily="11" charset="-128"/>
                <a:cs typeface="ＭＳ Ｐゴシック" pitchFamily="11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00"/>
                </a:solidFill>
                <a:latin typeface="Helvetica" pitchFamily="-128" charset="0"/>
                <a:ea typeface="ＭＳ Ｐゴシック" pitchFamily="11" charset="-128"/>
                <a:cs typeface="ＭＳ Ｐゴシック" pitchFamily="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00"/>
                </a:solidFill>
                <a:latin typeface="Helvetica" pitchFamily="-128" charset="0"/>
                <a:ea typeface="ＭＳ Ｐゴシック" pitchFamily="11" charset="-128"/>
                <a:cs typeface="ＭＳ Ｐゴシック" pitchFamily="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00"/>
                </a:solidFill>
                <a:latin typeface="Helvetica" pitchFamily="-128" charset="0"/>
                <a:ea typeface="ＭＳ Ｐゴシック" pitchFamily="11" charset="-128"/>
                <a:cs typeface="ＭＳ Ｐゴシック" pitchFamily="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00"/>
                </a:solidFill>
                <a:latin typeface="Helvetica" pitchFamily="-128" charset="0"/>
                <a:ea typeface="ＭＳ Ｐゴシック" pitchFamily="11" charset="-128"/>
                <a:cs typeface="ＭＳ Ｐゴシック" pitchFamily="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1" charset="0"/>
              </a:defRPr>
            </a:lvl9pPr>
          </a:lstStyle>
          <a:p>
            <a:pPr algn="l">
              <a:spcBef>
                <a:spcPts val="300"/>
              </a:spcBef>
              <a:defRPr/>
            </a:pPr>
            <a:r>
              <a:rPr lang="en-US" sz="3200" dirty="0">
                <a:solidFill>
                  <a:schemeClr val="tx1"/>
                </a:solidFill>
              </a:rPr>
              <a:t>Innovative calorimeters with optical readout</a:t>
            </a:r>
          </a:p>
          <a:p>
            <a:pPr algn="l">
              <a:spcBef>
                <a:spcPts val="300"/>
              </a:spcBef>
              <a:defRPr/>
            </a:pPr>
            <a:r>
              <a:rPr lang="en-US" sz="3200" kern="0" spc="50" dirty="0">
                <a:ln w="13500">
                  <a:noFill/>
                  <a:prstDash val="solid"/>
                </a:ln>
                <a:solidFill>
                  <a:schemeClr val="tx1"/>
                </a:solidFill>
                <a:ea typeface="ＭＳ Ｐゴシック" charset="0"/>
                <a:cs typeface="Helvetica"/>
              </a:rPr>
              <a:t>Crystal detectors (Sub-task 8.3.1):</a:t>
            </a:r>
          </a:p>
          <a:p>
            <a:pPr algn="l">
              <a:spcBef>
                <a:spcPts val="1200"/>
              </a:spcBef>
              <a:defRPr/>
            </a:pPr>
            <a:r>
              <a:rPr lang="en-US" sz="3200" kern="0" spc="50" dirty="0">
                <a:ln w="13500">
                  <a:noFill/>
                  <a:prstDash val="solid"/>
                </a:ln>
                <a:solidFill>
                  <a:srgbClr val="00AEB0"/>
                </a:solidFill>
                <a:ea typeface="ＭＳ Ｐゴシック" charset="0"/>
                <a:cs typeface="Helvetica"/>
              </a:rPr>
              <a:t>Results from beam tests of fast crystals and nanocomposite scintillators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6A26C2-D623-5C49-8258-ED6FCBD21776}"/>
              </a:ext>
            </a:extLst>
          </p:cNvPr>
          <p:cNvSpPr txBox="1"/>
          <p:nvPr/>
        </p:nvSpPr>
        <p:spPr>
          <a:xfrm>
            <a:off x="226800" y="5694347"/>
            <a:ext cx="58496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2400" spc="50" dirty="0" err="1">
                <a:ln w="13500">
                  <a:noFill/>
                  <a:prstDash val="solid"/>
                </a:ln>
                <a:solidFill>
                  <a:schemeClr val="tx1">
                    <a:alpha val="95000"/>
                  </a:schemeClr>
                </a:solidFill>
                <a:latin typeface="Helvetica" pitchFamily="2" charset="0"/>
                <a:cs typeface="Helvetica"/>
              </a:rPr>
              <a:t>AIDAinnova</a:t>
            </a:r>
            <a:r>
              <a:rPr lang="en-US" sz="2400" spc="50" dirty="0">
                <a:ln w="13500">
                  <a:noFill/>
                  <a:prstDash val="solid"/>
                </a:ln>
                <a:solidFill>
                  <a:schemeClr val="tx1">
                    <a:alpha val="95000"/>
                  </a:schemeClr>
                </a:solidFill>
                <a:latin typeface="Helvetica" pitchFamily="2" charset="0"/>
                <a:cs typeface="Helvetica"/>
              </a:rPr>
              <a:t> WP8 Face-to-Face Meeting</a:t>
            </a:r>
          </a:p>
          <a:p>
            <a:pPr>
              <a:spcBef>
                <a:spcPts val="0"/>
              </a:spcBef>
              <a:defRPr/>
            </a:pPr>
            <a:r>
              <a:rPr lang="en-US" sz="2400" spc="50" dirty="0">
                <a:ln w="13500">
                  <a:noFill/>
                  <a:prstDash val="solid"/>
                </a:ln>
                <a:solidFill>
                  <a:schemeClr val="tx1">
                    <a:alpha val="95000"/>
                  </a:schemeClr>
                </a:solidFill>
                <a:latin typeface="Helvetica" pitchFamily="2" charset="0"/>
              </a:rPr>
              <a:t>18 January 2024</a:t>
            </a:r>
            <a:endParaRPr lang="en-US" sz="2400" spc="50" dirty="0">
              <a:ln w="13500">
                <a:noFill/>
                <a:prstDash val="solid"/>
              </a:ln>
              <a:solidFill>
                <a:srgbClr val="0000BF">
                  <a:alpha val="95000"/>
                </a:srgbClr>
              </a:solidFill>
              <a:latin typeface="Helvetica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597D1B-E3F0-1B44-9CEB-FDB108B28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232" y="5517232"/>
            <a:ext cx="2238874" cy="10081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7F36F1-F3D3-354F-B747-588DA9240E79}"/>
              </a:ext>
            </a:extLst>
          </p:cNvPr>
          <p:cNvSpPr txBox="1"/>
          <p:nvPr/>
        </p:nvSpPr>
        <p:spPr>
          <a:xfrm>
            <a:off x="226800" y="3789040"/>
            <a:ext cx="8693405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2400" spc="50" dirty="0">
                <a:ln w="13500">
                  <a:noFill/>
                  <a:prstDash val="solid"/>
                </a:ln>
                <a:solidFill>
                  <a:schemeClr val="tx1">
                    <a:alpha val="95000"/>
                  </a:schemeClr>
                </a:solidFill>
                <a:latin typeface="Helvetica" pitchFamily="2" charset="0"/>
                <a:cs typeface="Helvetica"/>
              </a:rPr>
              <a:t>Matthew </a:t>
            </a:r>
            <a:r>
              <a:rPr lang="en-US" sz="2400" spc="50" dirty="0" err="1">
                <a:ln w="13500">
                  <a:noFill/>
                  <a:prstDash val="solid"/>
                </a:ln>
                <a:solidFill>
                  <a:schemeClr val="tx1">
                    <a:alpha val="95000"/>
                  </a:schemeClr>
                </a:solidFill>
                <a:latin typeface="Helvetica" pitchFamily="2" charset="0"/>
                <a:cs typeface="Helvetica"/>
              </a:rPr>
              <a:t>Moulson</a:t>
            </a:r>
            <a:r>
              <a:rPr lang="en-US" sz="2400" spc="50" dirty="0">
                <a:ln w="13500">
                  <a:noFill/>
                  <a:prstDash val="solid"/>
                </a:ln>
                <a:solidFill>
                  <a:schemeClr val="tx1">
                    <a:alpha val="95000"/>
                  </a:schemeClr>
                </a:solidFill>
                <a:latin typeface="Helvetica" pitchFamily="2" charset="0"/>
                <a:cs typeface="Helvetica"/>
              </a:rPr>
              <a:t>, INFN Frascati</a:t>
            </a:r>
          </a:p>
          <a:p>
            <a:pPr>
              <a:spcBef>
                <a:spcPts val="600"/>
              </a:spcBef>
              <a:defRPr/>
            </a:pPr>
            <a:r>
              <a:rPr lang="en-US" sz="2400" spc="50" dirty="0">
                <a:ln w="13500">
                  <a:noFill/>
                  <a:prstDash val="solid"/>
                </a:ln>
                <a:solidFill>
                  <a:schemeClr val="tx1">
                    <a:alpha val="95000"/>
                  </a:schemeClr>
                </a:solidFill>
                <a:latin typeface="Helvetica" pitchFamily="2" charset="0"/>
                <a:cs typeface="Helvetica"/>
              </a:rPr>
              <a:t>For the Frascati, Torino, Glass To Power groups</a:t>
            </a:r>
          </a:p>
          <a:p>
            <a:pPr>
              <a:spcBef>
                <a:spcPts val="0"/>
              </a:spcBef>
              <a:defRPr/>
            </a:pPr>
            <a:r>
              <a:rPr lang="en-US" sz="2400" spc="50" dirty="0">
                <a:ln w="13500">
                  <a:noFill/>
                  <a:prstDash val="solid"/>
                </a:ln>
                <a:solidFill>
                  <a:schemeClr val="tx1">
                    <a:alpha val="95000"/>
                  </a:schemeClr>
                </a:solidFill>
                <a:latin typeface="Helvetica" pitchFamily="2" charset="0"/>
                <a:cs typeface="Helvetica"/>
              </a:rPr>
              <a:t>with contributions from Ferrara, Napoli, </a:t>
            </a:r>
            <a:r>
              <a:rPr lang="en-US" sz="2400" spc="50" dirty="0" err="1">
                <a:ln w="13500">
                  <a:noFill/>
                  <a:prstDash val="solid"/>
                </a:ln>
                <a:solidFill>
                  <a:schemeClr val="tx1">
                    <a:alpha val="95000"/>
                  </a:schemeClr>
                </a:solidFill>
                <a:latin typeface="Helvetica" pitchFamily="2" charset="0"/>
                <a:cs typeface="Helvetica"/>
              </a:rPr>
              <a:t>Insubria</a:t>
            </a:r>
            <a:r>
              <a:rPr lang="en-US" sz="2400" spc="50" dirty="0">
                <a:ln w="13500">
                  <a:noFill/>
                  <a:prstDash val="solid"/>
                </a:ln>
                <a:solidFill>
                  <a:schemeClr val="tx1">
                    <a:alpha val="95000"/>
                  </a:schemeClr>
                </a:solidFill>
                <a:latin typeface="Helvetica" pitchFamily="2" charset="0"/>
                <a:cs typeface="Helvetica"/>
              </a:rPr>
              <a:t>, and CERN</a:t>
            </a:r>
          </a:p>
        </p:txBody>
      </p:sp>
    </p:spTree>
    <p:extLst>
      <p:ext uri="{BB962C8B-B14F-4D97-AF65-F5344CB8AC3E}">
        <p14:creationId xmlns:p14="http://schemas.microsoft.com/office/powerpoint/2010/main" val="2271127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42771-3234-E749-B82F-89BDA7CB4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Calorimetry with aligned crystals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33CBD6-EF95-66C2-BF58-634EE4691626}"/>
              </a:ext>
            </a:extLst>
          </p:cNvPr>
          <p:cNvSpPr txBox="1"/>
          <p:nvPr/>
        </p:nvSpPr>
        <p:spPr>
          <a:xfrm>
            <a:off x="3419872" y="647052"/>
            <a:ext cx="5190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800" b="1" dirty="0">
                <a:solidFill>
                  <a:prstClr val="black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rPr>
              <a:t>Exploit effects of coherent interactions in crystals to develop a highly compact calorimeter</a:t>
            </a:r>
          </a:p>
        </p:txBody>
      </p:sp>
      <p:pic>
        <p:nvPicPr>
          <p:cNvPr id="23" name="Picture 22" descr="Diagram&#10;&#10;Description automatically generated">
            <a:extLst>
              <a:ext uri="{FF2B5EF4-FFF2-40B4-BE49-F238E27FC236}">
                <a16:creationId xmlns:a16="http://schemas.microsoft.com/office/drawing/2014/main" id="{7AFD0D1C-59BE-20EF-DB1A-AE62F320E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591" y="1861151"/>
            <a:ext cx="2909905" cy="222779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C408078-B5E5-4B7D-2F8E-FBC8E6637A8A}"/>
              </a:ext>
            </a:extLst>
          </p:cNvPr>
          <p:cNvSpPr txBox="1"/>
          <p:nvPr/>
        </p:nvSpPr>
        <p:spPr>
          <a:xfrm>
            <a:off x="89188" y="4293096"/>
            <a:ext cx="4519791" cy="2487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spcBef>
                <a:spcPts val="225"/>
              </a:spcBef>
            </a:pPr>
            <a:r>
              <a:rPr lang="en-US" sz="1800" b="1" dirty="0">
                <a:solidFill>
                  <a:prstClr val="black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rPr>
              <a:t>OREO project for aligned PWO-UF crystal calorimeter</a:t>
            </a:r>
          </a:p>
          <a:p>
            <a:pPr marL="274320" indent="-137160" defTabSz="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rPr>
              <a:t>Developed techniques for crystal characterization, shaping, alignment and assembly</a:t>
            </a:r>
          </a:p>
          <a:p>
            <a:pPr marL="594360" lvl="1" defTabSz="342900">
              <a:spcBef>
                <a:spcPts val="225"/>
              </a:spcBef>
            </a:pPr>
            <a:r>
              <a:rPr lang="en-US" sz="1800" dirty="0">
                <a:solidFill>
                  <a:prstClr val="black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rPr>
              <a:t>Front. Phys, 11 (2023) 1254020</a:t>
            </a:r>
          </a:p>
          <a:p>
            <a:pPr marL="274320" indent="-137160" defTabSz="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rPr>
              <a:t>Obtained alignment of 1-dim and 2-dim matrices to ~ 0.2 </a:t>
            </a:r>
            <a:r>
              <a:rPr lang="en-US" sz="1800" dirty="0" err="1">
                <a:solidFill>
                  <a:prstClr val="black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rPr>
              <a:t>mrad</a:t>
            </a:r>
            <a:endParaRPr lang="en-US" sz="1800" dirty="0">
              <a:solidFill>
                <a:prstClr val="black"/>
              </a:solidFill>
              <a:latin typeface="Helvetica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5" name="Picture 24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79939038-5F01-95B0-E603-DE59F92AF5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639"/>
          <a:stretch/>
        </p:blipFill>
        <p:spPr>
          <a:xfrm>
            <a:off x="139487" y="1196752"/>
            <a:ext cx="3126146" cy="302459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AAB9C8A-17B2-F1A9-9E35-3DE7BB54BC29}"/>
              </a:ext>
            </a:extLst>
          </p:cNvPr>
          <p:cNvSpPr txBox="1"/>
          <p:nvPr/>
        </p:nvSpPr>
        <p:spPr>
          <a:xfrm>
            <a:off x="6188007" y="1556677"/>
            <a:ext cx="9002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500" b="1" dirty="0">
                <a:solidFill>
                  <a:srgbClr val="0000BF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rPr>
              <a:t>Aligned layer</a:t>
            </a:r>
          </a:p>
        </p:txBody>
      </p:sp>
      <p:pic>
        <p:nvPicPr>
          <p:cNvPr id="27" name="Picture 26" descr="A machine with a box and wires&#10;&#10;Description automatically generated">
            <a:extLst>
              <a:ext uri="{FF2B5EF4-FFF2-40B4-BE49-F238E27FC236}">
                <a16:creationId xmlns:a16="http://schemas.microsoft.com/office/drawing/2014/main" id="{24551E50-BACA-5A44-858F-A947558849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8496" y="4581128"/>
            <a:ext cx="1877720" cy="1877720"/>
          </a:xfrm>
          <a:prstGeom prst="rect">
            <a:avLst/>
          </a:prstGeom>
        </p:spPr>
      </p:pic>
      <p:pic>
        <p:nvPicPr>
          <p:cNvPr id="28" name="Picture 27" descr="A machine with several small green and white objects&#10;&#10;Description automatically generated">
            <a:extLst>
              <a:ext uri="{FF2B5EF4-FFF2-40B4-BE49-F238E27FC236}">
                <a16:creationId xmlns:a16="http://schemas.microsoft.com/office/drawing/2014/main" id="{C24357E2-A53F-424A-A00E-EF5382D00E4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045" b="10794"/>
          <a:stretch/>
        </p:blipFill>
        <p:spPr>
          <a:xfrm>
            <a:off x="6700773" y="4581128"/>
            <a:ext cx="2389825" cy="187772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1894AFF-78F2-AB56-3E8C-0B604A69BF09}"/>
              </a:ext>
            </a:extLst>
          </p:cNvPr>
          <p:cNvSpPr txBox="1"/>
          <p:nvPr/>
        </p:nvSpPr>
        <p:spPr>
          <a:xfrm>
            <a:off x="6747170" y="4113947"/>
            <a:ext cx="168988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500" b="1" dirty="0">
                <a:solidFill>
                  <a:srgbClr val="0000BF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rPr>
              <a:t>OREO prototype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EE84791-E682-AC83-2AE7-DE30A8B6E740}"/>
              </a:ext>
            </a:extLst>
          </p:cNvPr>
          <p:cNvCxnSpPr>
            <a:cxnSpLocks/>
          </p:cNvCxnSpPr>
          <p:nvPr/>
        </p:nvCxnSpPr>
        <p:spPr>
          <a:xfrm>
            <a:off x="6598982" y="2122098"/>
            <a:ext cx="133066" cy="235424"/>
          </a:xfrm>
          <a:prstGeom prst="straightConnector1">
            <a:avLst/>
          </a:prstGeom>
          <a:ln w="44450">
            <a:solidFill>
              <a:srgbClr val="0000BF"/>
            </a:solidFill>
            <a:tailEnd type="triangle"/>
          </a:ln>
          <a:effectLst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83888644-971C-6B85-B8C7-EA6111C69093}"/>
              </a:ext>
            </a:extLst>
          </p:cNvPr>
          <p:cNvSpPr txBox="1"/>
          <p:nvPr/>
        </p:nvSpPr>
        <p:spPr>
          <a:xfrm>
            <a:off x="3431777" y="1632620"/>
            <a:ext cx="2556665" cy="2162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171450" defTabSz="342900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rPr>
              <a:t>Excellent response to photons</a:t>
            </a:r>
          </a:p>
          <a:p>
            <a:pPr lvl="1" defTabSz="342900">
              <a:spcBef>
                <a:spcPts val="300"/>
              </a:spcBef>
            </a:pPr>
            <a:r>
              <a:rPr lang="en-GB" sz="1600" dirty="0">
                <a:solidFill>
                  <a:srgbClr val="000000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rPr>
              <a:t>Enhanced probability for </a:t>
            </a:r>
            <a:r>
              <a:rPr lang="en-GB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γ</a:t>
            </a:r>
            <a:r>
              <a:rPr lang="en-GB" sz="1600" dirty="0">
                <a:solidFill>
                  <a:srgbClr val="000000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rPr>
              <a:t> conversion</a:t>
            </a:r>
            <a:endParaRPr lang="en-US" sz="1600" dirty="0">
              <a:solidFill>
                <a:prstClr val="black"/>
              </a:solidFill>
              <a:latin typeface="Helvetica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74320" indent="-171450" defTabSz="34290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rPr>
              <a:t>High transparency to hadrons</a:t>
            </a:r>
            <a:endParaRPr lang="en-US" sz="1600" dirty="0">
              <a:solidFill>
                <a:prstClr val="black"/>
              </a:solidFill>
              <a:latin typeface="Helvetica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defTabSz="342900">
              <a:spcBef>
                <a:spcPts val="300"/>
              </a:spcBef>
            </a:pPr>
            <a:r>
              <a:rPr lang="en-GB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γ</a:t>
            </a:r>
            <a:r>
              <a:rPr lang="en-GB" sz="1600" i="1" dirty="0">
                <a:solidFill>
                  <a:srgbClr val="0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/n</a:t>
            </a:r>
            <a:r>
              <a:rPr lang="en-GB" sz="1600" dirty="0">
                <a:solidFill>
                  <a:srgbClr val="000000"/>
                </a:solidFill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 discrimination</a:t>
            </a:r>
            <a:endParaRPr lang="en-US" sz="1600" dirty="0">
              <a:solidFill>
                <a:prstClr val="black"/>
              </a:solidFill>
              <a:latin typeface="Helvetica" pitchFamily="2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911751A-D9BF-893D-87B7-658BC18A4E3E}"/>
              </a:ext>
            </a:extLst>
          </p:cNvPr>
          <p:cNvSpPr txBox="1"/>
          <p:nvPr/>
        </p:nvSpPr>
        <p:spPr>
          <a:xfrm>
            <a:off x="179512" y="620688"/>
            <a:ext cx="26340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b="1" dirty="0">
                <a:solidFill>
                  <a:schemeClr val="tx2"/>
                </a:solidFill>
                <a:latin typeface="Helvetica"/>
                <a:cs typeface="Helvetica"/>
              </a:rPr>
              <a:t> deposited vs absorbed</a:t>
            </a:r>
          </a:p>
          <a:p>
            <a:r>
              <a:rPr lang="en-US" sz="1600" b="1" dirty="0">
                <a:solidFill>
                  <a:schemeClr val="tx2"/>
                </a:solidFill>
                <a:latin typeface="Helvetica"/>
                <a:cs typeface="Helvetica"/>
              </a:rPr>
              <a:t>120 GeV </a:t>
            </a:r>
            <a:r>
              <a:rPr lang="en-US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b="1" baseline="30000" dirty="0">
                <a:solidFill>
                  <a:schemeClr val="tx2"/>
                </a:solidFill>
                <a:latin typeface="Helvetica"/>
                <a:cs typeface="Helvetica"/>
              </a:rPr>
              <a:t>−</a:t>
            </a:r>
            <a:r>
              <a:rPr lang="en-US" sz="1600" b="1" dirty="0">
                <a:solidFill>
                  <a:schemeClr val="tx2"/>
                </a:solidFill>
                <a:latin typeface="Helvetica"/>
                <a:cs typeface="Helvetica"/>
              </a:rPr>
              <a:t> on 4.6</a:t>
            </a:r>
            <a:r>
              <a:rPr lang="en-US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600" b="1" baseline="-25000" dirty="0">
                <a:solidFill>
                  <a:schemeClr val="tx2"/>
                </a:solidFill>
                <a:latin typeface="Helvetica"/>
                <a:cs typeface="Helvetica"/>
              </a:rPr>
              <a:t>0</a:t>
            </a:r>
            <a:r>
              <a:rPr lang="en-US" sz="1600" b="1" dirty="0">
                <a:solidFill>
                  <a:schemeClr val="tx2"/>
                </a:solidFill>
                <a:latin typeface="Helvetica"/>
                <a:cs typeface="Helvetica"/>
              </a:rPr>
              <a:t> PWO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069C37E-3FB1-C4B4-C35F-020D7ADCA148}"/>
              </a:ext>
            </a:extLst>
          </p:cNvPr>
          <p:cNvSpPr txBox="1"/>
          <p:nvPr/>
        </p:nvSpPr>
        <p:spPr>
          <a:xfrm>
            <a:off x="968605" y="3429000"/>
            <a:ext cx="1227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Helvetica"/>
                <a:cs typeface="Helvetica"/>
              </a:rPr>
              <a:t>STORM collab</a:t>
            </a:r>
          </a:p>
          <a:p>
            <a:r>
              <a:rPr lang="en-US" sz="1200" b="1" dirty="0">
                <a:solidFill>
                  <a:schemeClr val="bg1"/>
                </a:solidFill>
                <a:latin typeface="Helvetica"/>
                <a:cs typeface="Helvetica"/>
              </a:rPr>
              <a:t>In preparation</a:t>
            </a:r>
          </a:p>
        </p:txBody>
      </p:sp>
      <p:sp>
        <p:nvSpPr>
          <p:cNvPr id="58" name="Slide Number Placeholder 57">
            <a:extLst>
              <a:ext uri="{FF2B5EF4-FFF2-40B4-BE49-F238E27FC236}">
                <a16:creationId xmlns:a16="http://schemas.microsoft.com/office/drawing/2014/main" id="{061381FD-EDF7-94F6-D2CC-30600FA13E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D9701FC-0E0A-EF40-948A-377D169B81D3}" type="slidenum">
              <a:rPr lang="en-US" smtClean="0"/>
              <a:pPr>
                <a:defRPr/>
              </a:pPr>
              <a:t>10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599819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29A23-4063-D844-9BD5-31FCD97A0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46" y="44624"/>
            <a:ext cx="8897242" cy="472480"/>
          </a:xfrm>
        </p:spPr>
        <p:txBody>
          <a:bodyPr/>
          <a:lstStyle/>
          <a:p>
            <a:r>
              <a:rPr lang="en-US" dirty="0"/>
              <a:t>OREO results</a:t>
            </a:r>
          </a:p>
        </p:txBody>
      </p:sp>
      <p:pic>
        <p:nvPicPr>
          <p:cNvPr id="7" name="Picture 6" descr="A machine with a box inside&#10;&#10;Description automatically generated">
            <a:extLst>
              <a:ext uri="{FF2B5EF4-FFF2-40B4-BE49-F238E27FC236}">
                <a16:creationId xmlns:a16="http://schemas.microsoft.com/office/drawing/2014/main" id="{A98B3D1C-E7FF-4E08-702D-54F9D524F7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29" b="1183"/>
          <a:stretch/>
        </p:blipFill>
        <p:spPr>
          <a:xfrm>
            <a:off x="151054" y="692696"/>
            <a:ext cx="2404722" cy="2808312"/>
          </a:xfrm>
          <a:prstGeom prst="rect">
            <a:avLst/>
          </a:prstGeom>
        </p:spPr>
      </p:pic>
      <p:pic>
        <p:nvPicPr>
          <p:cNvPr id="27" name="Picture 26" descr="A blue and white graph&#10;&#10;Description automatically generated">
            <a:extLst>
              <a:ext uri="{FF2B5EF4-FFF2-40B4-BE49-F238E27FC236}">
                <a16:creationId xmlns:a16="http://schemas.microsoft.com/office/drawing/2014/main" id="{F857E76A-3032-6FE9-D66B-132B3CB726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052"/>
          <a:stretch/>
        </p:blipFill>
        <p:spPr>
          <a:xfrm>
            <a:off x="142509" y="5041452"/>
            <a:ext cx="4084531" cy="1555900"/>
          </a:xfrm>
          <a:prstGeom prst="rect">
            <a:avLst/>
          </a:prstGeom>
        </p:spPr>
      </p:pic>
      <p:pic>
        <p:nvPicPr>
          <p:cNvPr id="29" name="Picture 28" descr="A graph showing the number of data&#10;&#10;Description automatically generated with medium confidence">
            <a:extLst>
              <a:ext uri="{FF2B5EF4-FFF2-40B4-BE49-F238E27FC236}">
                <a16:creationId xmlns:a16="http://schemas.microsoft.com/office/drawing/2014/main" id="{FA248E37-1808-DC27-6092-03BD4D95E6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6145" y="332656"/>
            <a:ext cx="4938344" cy="1495663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C670F018-584B-A23F-ACED-7215954C06D7}"/>
              </a:ext>
            </a:extLst>
          </p:cNvPr>
          <p:cNvSpPr/>
          <p:nvPr/>
        </p:nvSpPr>
        <p:spPr bwMode="auto">
          <a:xfrm>
            <a:off x="1475656" y="2203506"/>
            <a:ext cx="181822" cy="402291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" pitchFamily="2" charset="0"/>
            </a:endParaRPr>
          </a:p>
        </p:txBody>
      </p:sp>
      <p:pic>
        <p:nvPicPr>
          <p:cNvPr id="19" name="Picture 18" descr="A close-up of a blue and green pixelated image&#10;&#10;Description automatically generated">
            <a:extLst>
              <a:ext uri="{FF2B5EF4-FFF2-40B4-BE49-F238E27FC236}">
                <a16:creationId xmlns:a16="http://schemas.microsoft.com/office/drawing/2014/main" id="{5A775C68-AA6A-CADA-725F-9DD1921E06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7352" y="2409876"/>
            <a:ext cx="2497310" cy="188643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FEA1840-E20F-6118-D6D3-C784A0BD82AE}"/>
              </a:ext>
            </a:extLst>
          </p:cNvPr>
          <p:cNvSpPr txBox="1"/>
          <p:nvPr/>
        </p:nvSpPr>
        <p:spPr>
          <a:xfrm>
            <a:off x="55421" y="3614541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"/>
                <a:cs typeface="Helvetica"/>
              </a:rPr>
              <a:t>Crystal imaged with beam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DF3B688-8B75-8359-C8B9-E6F5575A093F}"/>
              </a:ext>
            </a:extLst>
          </p:cNvPr>
          <p:cNvSpPr txBox="1"/>
          <p:nvPr/>
        </p:nvSpPr>
        <p:spPr>
          <a:xfrm>
            <a:off x="2627784" y="1484784"/>
            <a:ext cx="1584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"/>
                <a:cs typeface="Helvetica"/>
              </a:rPr>
              <a:t>3x1 crystals with </a:t>
            </a:r>
            <a:r>
              <a:rPr lang="en-US" sz="1600" dirty="0" err="1">
                <a:latin typeface="Helvetica"/>
                <a:cs typeface="Helvetica"/>
              </a:rPr>
              <a:t>SiPM</a:t>
            </a:r>
            <a:r>
              <a:rPr lang="en-US" sz="1600" dirty="0">
                <a:latin typeface="Helvetica"/>
                <a:cs typeface="Helvetica"/>
              </a:rPr>
              <a:t> on goniometer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B2AB636-8A9C-A3BA-9F31-C29169E29EBB}"/>
              </a:ext>
            </a:extLst>
          </p:cNvPr>
          <p:cNvSpPr txBox="1"/>
          <p:nvPr/>
        </p:nvSpPr>
        <p:spPr>
          <a:xfrm>
            <a:off x="4544655" y="404664"/>
            <a:ext cx="1701107" cy="8694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Helvetica"/>
                <a:cs typeface="Helvetica"/>
              </a:rPr>
              <a:t>Energy loss</a:t>
            </a:r>
          </a:p>
          <a:p>
            <a:r>
              <a:rPr lang="en-US" sz="1600" dirty="0">
                <a:latin typeface="Helvetica"/>
                <a:cs typeface="Helvetica"/>
              </a:rPr>
              <a:t>PWO-UF</a:t>
            </a:r>
          </a:p>
          <a:p>
            <a:pPr>
              <a:spcBef>
                <a:spcPts val="300"/>
              </a:spcBef>
            </a:pPr>
            <a:r>
              <a:rPr lang="en-US" sz="1600" dirty="0">
                <a:latin typeface="Helvetica"/>
                <a:cs typeface="Helvetica"/>
              </a:rPr>
              <a:t>Axial vs. random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422D212-29A5-7EDD-AAF9-0E2CBECFE0F4}"/>
              </a:ext>
            </a:extLst>
          </p:cNvPr>
          <p:cNvSpPr txBox="1"/>
          <p:nvPr/>
        </p:nvSpPr>
        <p:spPr>
          <a:xfrm>
            <a:off x="55421" y="4437112"/>
            <a:ext cx="378410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"/>
                <a:cs typeface="Helvetica"/>
              </a:rPr>
              <a:t>Crystal planes in PWO-UF revealed by scintillation light read out from crystals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0C23CF9-D288-F2E1-4E8E-34F573459C7B}"/>
              </a:ext>
            </a:extLst>
          </p:cNvPr>
          <p:cNvSpPr txBox="1"/>
          <p:nvPr/>
        </p:nvSpPr>
        <p:spPr>
          <a:xfrm>
            <a:off x="3005402" y="6550223"/>
            <a:ext cx="12971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Helvetica"/>
                <a:cs typeface="Helvetica"/>
              </a:rPr>
              <a:t>rotation [rad]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6B391AD-6FF2-ACFE-A037-E939620666F3}"/>
              </a:ext>
            </a:extLst>
          </p:cNvPr>
          <p:cNvSpPr txBox="1"/>
          <p:nvPr/>
        </p:nvSpPr>
        <p:spPr>
          <a:xfrm>
            <a:off x="6991808" y="1772006"/>
            <a:ext cx="20649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Helvetica"/>
                <a:cs typeface="Helvetica"/>
              </a:rPr>
              <a:t>Forward energy [MeV]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F7EED78-A547-066E-5E04-E3333618B593}"/>
              </a:ext>
            </a:extLst>
          </p:cNvPr>
          <p:cNvSpPr txBox="1"/>
          <p:nvPr/>
        </p:nvSpPr>
        <p:spPr>
          <a:xfrm>
            <a:off x="3395240" y="3884847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400" b="1" dirty="0">
                <a:solidFill>
                  <a:schemeClr val="bg1"/>
                </a:solidFill>
                <a:latin typeface="Helvetica"/>
                <a:cs typeface="Helvetica"/>
              </a:rPr>
              <a:t> [cm]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0E5681A-2687-231A-92A1-4800815BD39F}"/>
              </a:ext>
            </a:extLst>
          </p:cNvPr>
          <p:cNvSpPr txBox="1"/>
          <p:nvPr/>
        </p:nvSpPr>
        <p:spPr>
          <a:xfrm rot="16200000">
            <a:off x="1489542" y="2631052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400" b="1" dirty="0">
                <a:solidFill>
                  <a:schemeClr val="bg1"/>
                </a:solidFill>
                <a:latin typeface="Helvetica"/>
                <a:cs typeface="Helvetica"/>
              </a:rPr>
              <a:t> [cm]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767383-EA2A-07AB-3B72-258725C738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D9701FC-0E0A-EF40-948A-377D169B81D3}" type="slidenum">
              <a:rPr lang="en-US" smtClean="0"/>
              <a:pPr>
                <a:defRPr/>
              </a:pPr>
              <a:t>11</a:t>
            </a:fld>
            <a:endParaRPr lang="en-US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5C2E36-A562-E0DC-06FB-893609434A37}"/>
              </a:ext>
            </a:extLst>
          </p:cNvPr>
          <p:cNvSpPr txBox="1"/>
          <p:nvPr/>
        </p:nvSpPr>
        <p:spPr>
          <a:xfrm rot="16200000">
            <a:off x="3515494" y="5567732"/>
            <a:ext cx="198002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Helvetica"/>
                <a:cs typeface="Helvetica"/>
              </a:rPr>
              <a:t>Lead glass energy [GeV]</a:t>
            </a:r>
          </a:p>
        </p:txBody>
      </p:sp>
      <p:pic>
        <p:nvPicPr>
          <p:cNvPr id="9" name="Picture 8" descr="A comparison of a random and axial&#10;&#10;Description automatically generated">
            <a:extLst>
              <a:ext uri="{FF2B5EF4-FFF2-40B4-BE49-F238E27FC236}">
                <a16:creationId xmlns:a16="http://schemas.microsoft.com/office/drawing/2014/main" id="{D5D70E68-D450-BEEA-0229-B7EB20F374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8271" y="2781203"/>
            <a:ext cx="4377219" cy="38177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75BEDD-E4FC-8F45-7128-DC90CEDE8431}"/>
              </a:ext>
            </a:extLst>
          </p:cNvPr>
          <p:cNvSpPr txBox="1"/>
          <p:nvPr/>
        </p:nvSpPr>
        <p:spPr>
          <a:xfrm>
            <a:off x="7319062" y="6581001"/>
            <a:ext cx="13748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Helvetica"/>
                <a:cs typeface="Helvetica"/>
              </a:rPr>
              <a:t>OREO ADC [</a:t>
            </a:r>
            <a:r>
              <a:rPr lang="en-US" sz="1200" b="1" dirty="0" err="1">
                <a:latin typeface="Helvetica"/>
                <a:cs typeface="Helvetica"/>
              </a:rPr>
              <a:t>cts</a:t>
            </a:r>
            <a:r>
              <a:rPr lang="en-US" sz="1200" b="1" dirty="0">
                <a:latin typeface="Helvetica"/>
                <a:cs typeface="Helvetica"/>
              </a:rPr>
              <a:t>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08F8D3-DE84-B986-FEF9-698FAD0463C1}"/>
              </a:ext>
            </a:extLst>
          </p:cNvPr>
          <p:cNvSpPr txBox="1"/>
          <p:nvPr/>
        </p:nvSpPr>
        <p:spPr>
          <a:xfrm rot="16200000">
            <a:off x="3515494" y="3521599"/>
            <a:ext cx="198002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Helvetica"/>
                <a:cs typeface="Helvetica"/>
              </a:rPr>
              <a:t>Lead glass energy [GeV]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056A87-1D20-34E1-D817-3D83867F8072}"/>
              </a:ext>
            </a:extLst>
          </p:cNvPr>
          <p:cNvSpPr txBox="1"/>
          <p:nvPr/>
        </p:nvSpPr>
        <p:spPr>
          <a:xfrm>
            <a:off x="4869591" y="2132856"/>
            <a:ext cx="4123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"/>
                <a:cs typeface="Helvetica"/>
              </a:rPr>
              <a:t>Mixed beam: Anticorrelation for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 </a:t>
            </a:r>
            <a:r>
              <a:rPr lang="en-US" sz="1600" dirty="0">
                <a:latin typeface="Helvetica"/>
                <a:cs typeface="Helvetica"/>
              </a:rPr>
              <a:t>between forward energy and light from crystals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446745-B6E7-9FCD-51A6-AA2BEB330BA1}"/>
              </a:ext>
            </a:extLst>
          </p:cNvPr>
          <p:cNvSpPr txBox="1"/>
          <p:nvPr/>
        </p:nvSpPr>
        <p:spPr>
          <a:xfrm>
            <a:off x="6729957" y="3981967"/>
            <a:ext cx="18806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Helvetica"/>
                <a:cs typeface="Helvetica"/>
              </a:rPr>
              <a:t>40 GeV </a:t>
            </a:r>
            <a:r>
              <a:rPr lang="en-US" sz="1600" b="1" dirty="0" err="1">
                <a:solidFill>
                  <a:schemeClr val="bg1"/>
                </a:solidFill>
                <a:latin typeface="Helvetica"/>
                <a:cs typeface="Helvetica"/>
              </a:rPr>
              <a:t>mips</a:t>
            </a:r>
            <a:r>
              <a:rPr lang="en-US" sz="1600" b="1" dirty="0">
                <a:solidFill>
                  <a:schemeClr val="bg1"/>
                </a:solidFill>
                <a:latin typeface="Helvetica"/>
                <a:cs typeface="Helvetica"/>
              </a:rPr>
              <a:t> + </a:t>
            </a:r>
            <a:r>
              <a:rPr lang="en-US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</a:t>
            </a:r>
            <a:r>
              <a:rPr lang="en-US" sz="1600" dirty="0">
                <a:latin typeface="Helvetica"/>
                <a:cs typeface="Helvetic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3198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29A23-4063-D844-9BD5-31FCD97A0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45" y="44624"/>
            <a:ext cx="8796445" cy="472480"/>
          </a:xfrm>
        </p:spPr>
        <p:txBody>
          <a:bodyPr/>
          <a:lstStyle/>
          <a:p>
            <a:r>
              <a:rPr lang="en-US" dirty="0"/>
              <a:t>Nanocomposite scintillators for calorimetry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280AC7-1BE8-604D-B5F0-A48CFA88E5D7}"/>
              </a:ext>
            </a:extLst>
          </p:cNvPr>
          <p:cNvSpPr/>
          <p:nvPr/>
        </p:nvSpPr>
        <p:spPr>
          <a:xfrm>
            <a:off x="4283968" y="597876"/>
            <a:ext cx="49685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GB" dirty="0">
                <a:latin typeface="Helvetica" pitchFamily="2" charset="0"/>
              </a:rPr>
              <a:t>Semiconductor nanostructures can be used as sensitizers/emitters for ultrafast, robust scintillators:</a:t>
            </a:r>
          </a:p>
          <a:p>
            <a:pPr marL="360000" indent="-2700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latin typeface="Helvetica" pitchFamily="2" charset="0"/>
              </a:rPr>
              <a:t>Perovskite</a:t>
            </a:r>
            <a:r>
              <a:rPr lang="en-GB" sz="1800" dirty="0">
                <a:solidFill>
                  <a:prstClr val="black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rPr>
              <a:t> (typically CsPbX</a:t>
            </a:r>
            <a:r>
              <a:rPr lang="en-GB" sz="1800" baseline="-25000" dirty="0">
                <a:solidFill>
                  <a:prstClr val="black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rPr>
              <a:t>3,</a:t>
            </a:r>
            <a:r>
              <a:rPr lang="en-GB" sz="1800" dirty="0">
                <a:solidFill>
                  <a:prstClr val="black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rPr>
              <a:t> X = Br, Cl…) nanocrystals cast into polymer matrix</a:t>
            </a:r>
          </a:p>
          <a:p>
            <a:pPr marL="360000" lvl="1" indent="-2700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latin typeface="Helvetica" pitchFamily="2" charset="0"/>
              </a:rPr>
              <a:t>Cast with polymer matrix</a:t>
            </a:r>
          </a:p>
          <a:p>
            <a:pPr marL="360000" lvl="1" indent="-2700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latin typeface="Helvetica" pitchFamily="2" charset="0"/>
              </a:rPr>
              <a:t>Emission components with </a:t>
            </a:r>
            <a:r>
              <a:rPr lang="en-GB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GB" sz="1800" dirty="0">
                <a:latin typeface="Helvetica" pitchFamily="2" charset="0"/>
              </a:rPr>
              <a:t> &lt;&lt; 1 ns</a:t>
            </a:r>
          </a:p>
          <a:p>
            <a:pPr marL="360000" lvl="1" indent="-2700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latin typeface="Helvetica" pitchFamily="2" charset="0"/>
              </a:rPr>
              <a:t>Radiation hard to O(1 </a:t>
            </a:r>
            <a:r>
              <a:rPr lang="en-GB" sz="1800" dirty="0" err="1">
                <a:latin typeface="Helvetica" pitchFamily="2" charset="0"/>
              </a:rPr>
              <a:t>MGy</a:t>
            </a:r>
            <a:r>
              <a:rPr lang="en-GB" sz="1800" dirty="0">
                <a:latin typeface="Helvetica" pitchFamily="2" charset="0"/>
              </a:rPr>
              <a:t>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D35C20-44B9-0045-B462-1B4629972959}"/>
              </a:ext>
            </a:extLst>
          </p:cNvPr>
          <p:cNvSpPr/>
          <p:nvPr/>
        </p:nvSpPr>
        <p:spPr>
          <a:xfrm>
            <a:off x="107504" y="3392120"/>
            <a:ext cx="5832648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b="1" dirty="0" err="1">
                <a:solidFill>
                  <a:srgbClr val="00B0F0"/>
                </a:solidFill>
                <a:latin typeface="Helvetica"/>
                <a:cs typeface="Helvetica"/>
              </a:rPr>
              <a:t>NanoCal</a:t>
            </a:r>
            <a:r>
              <a:rPr lang="en-US" sz="1800" b="1" dirty="0">
                <a:latin typeface="Helvetica"/>
                <a:cs typeface="Helvetica"/>
              </a:rPr>
              <a:t> project: Construct a calorimeter prototype with NC scintillator and test with high-energy beams</a:t>
            </a:r>
          </a:p>
          <a:p>
            <a:pPr>
              <a:spcBef>
                <a:spcPts val="900"/>
              </a:spcBef>
            </a:pPr>
            <a:r>
              <a:rPr lang="en-US" sz="1800" dirty="0" err="1">
                <a:latin typeface="Helvetica"/>
                <a:cs typeface="Helvetica"/>
              </a:rPr>
              <a:t>Shashlyk</a:t>
            </a:r>
            <a:r>
              <a:rPr lang="en-US" sz="1800" dirty="0">
                <a:latin typeface="Helvetica"/>
                <a:cs typeface="Helvetica"/>
              </a:rPr>
              <a:t> design naturally ideal as a test platform:</a:t>
            </a:r>
          </a:p>
          <a:p>
            <a:pPr marL="45720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/>
                <a:cs typeface="Helvetica"/>
              </a:rPr>
              <a:t>Easy to construct with very fine sampling</a:t>
            </a:r>
          </a:p>
          <a:p>
            <a:pPr marL="45720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/>
                <a:cs typeface="Helvetica"/>
              </a:rPr>
              <a:t>Primary scintillator and WLS materials required: both can be optimized using NC technology</a:t>
            </a:r>
          </a:p>
          <a:p>
            <a:pPr defTabSz="685800" eaLnBrk="1" fontAlgn="auto" hangingPunct="1">
              <a:spcBef>
                <a:spcPts val="90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rPr>
              <a:t>Additionally exploring:</a:t>
            </a:r>
          </a:p>
          <a:p>
            <a:pPr marL="457200" indent="-228600" defTabSz="685800" eaLnBrk="1" fontAlgn="auto" hangingPunct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prstClr val="black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rPr>
              <a:t>New dyes </a:t>
            </a:r>
            <a:r>
              <a:rPr lang="en-US" sz="1600" dirty="0">
                <a:solidFill>
                  <a:prstClr val="black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rPr>
              <a:t>for optimized conventional scintillators</a:t>
            </a:r>
          </a:p>
          <a:p>
            <a:pPr marL="457200" indent="-228600" defTabSz="685800" eaLnBrk="1" fontAlgn="auto" hangingPunct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rPr>
              <a:t>Fast, bright </a:t>
            </a:r>
            <a:r>
              <a:rPr lang="en-US" sz="1600" b="1" dirty="0">
                <a:solidFill>
                  <a:prstClr val="black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rPr>
              <a:t>green scintillators </a:t>
            </a:r>
            <a:r>
              <a:rPr lang="en-US" sz="1600" dirty="0">
                <a:solidFill>
                  <a:prstClr val="black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rPr>
              <a:t>for additional radiation hardness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A82D32-6339-504D-9A5F-A7C56420B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3385525"/>
            <a:ext cx="2923539" cy="26357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029C49-B57F-1C47-B47F-4C7279DD4307}"/>
              </a:ext>
            </a:extLst>
          </p:cNvPr>
          <p:cNvSpPr txBox="1"/>
          <p:nvPr/>
        </p:nvSpPr>
        <p:spPr>
          <a:xfrm>
            <a:off x="6105777" y="6084585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A365"/>
                </a:solidFill>
                <a:latin typeface="Helvetica"/>
                <a:cs typeface="Helvetica"/>
              </a:rPr>
              <a:t>KOPIO/PANDA design</a:t>
            </a:r>
          </a:p>
          <a:p>
            <a:pPr algn="ctr"/>
            <a:r>
              <a:rPr lang="en-US" sz="1600" b="1" dirty="0">
                <a:solidFill>
                  <a:srgbClr val="00A365"/>
                </a:solidFill>
                <a:latin typeface="Helvetica"/>
                <a:cs typeface="Helvetica"/>
              </a:rPr>
              <a:t>Fine-sampling </a:t>
            </a:r>
            <a:r>
              <a:rPr lang="en-US" sz="1600" b="1" dirty="0" err="1">
                <a:solidFill>
                  <a:srgbClr val="00A365"/>
                </a:solidFill>
                <a:latin typeface="Helvetica"/>
                <a:cs typeface="Helvetica"/>
              </a:rPr>
              <a:t>shashlyk</a:t>
            </a:r>
            <a:endParaRPr lang="en-US" sz="1600" b="1" dirty="0">
              <a:solidFill>
                <a:srgbClr val="00A365"/>
              </a:solidFill>
              <a:latin typeface="Helvetica"/>
              <a:cs typeface="Helvetic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78B664-0F7D-0348-A4A3-875376DFD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38" y="666327"/>
            <a:ext cx="1983041" cy="26440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BD9F0E-393A-8E4E-98B3-EBDF45C07D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7744" y="676057"/>
            <a:ext cx="1987174" cy="264405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021109-5AE5-1830-0924-7800528076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D9701FC-0E0A-EF40-948A-377D169B81D3}" type="slidenum">
              <a:rPr lang="en-US" smtClean="0"/>
              <a:pPr>
                <a:defRPr/>
              </a:pPr>
              <a:t>12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232303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29A23-4063-D844-9BD5-31FCD97A0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46" y="44624"/>
            <a:ext cx="8897242" cy="472480"/>
          </a:xfrm>
        </p:spPr>
        <p:txBody>
          <a:bodyPr/>
          <a:lstStyle/>
          <a:p>
            <a:r>
              <a:rPr lang="en-US" dirty="0" err="1"/>
              <a:t>NanoCal</a:t>
            </a:r>
            <a:r>
              <a:rPr lang="en-US" dirty="0"/>
              <a:t> project goals and status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409876-579E-094B-AC5C-CE45FB0D41C3}"/>
              </a:ext>
            </a:extLst>
          </p:cNvPr>
          <p:cNvSpPr txBox="1"/>
          <p:nvPr/>
        </p:nvSpPr>
        <p:spPr>
          <a:xfrm>
            <a:off x="107504" y="601087"/>
            <a:ext cx="8533170" cy="131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2340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800" b="1" dirty="0">
                <a:latin typeface="Helvetica"/>
                <a:cs typeface="Helvetica"/>
              </a:rPr>
              <a:t>Oct 2022: First </a:t>
            </a:r>
            <a:r>
              <a:rPr lang="en-US" sz="1800" b="1" dirty="0" err="1">
                <a:latin typeface="Helvetica"/>
                <a:cs typeface="Helvetica"/>
              </a:rPr>
              <a:t>shashlyk</a:t>
            </a:r>
            <a:r>
              <a:rPr lang="en-US" sz="1800" b="1" dirty="0">
                <a:latin typeface="Helvetica"/>
                <a:cs typeface="Helvetica"/>
              </a:rPr>
              <a:t> component test at CERN: fibers/tiles/</a:t>
            </a:r>
            <a:r>
              <a:rPr lang="en-US" sz="1800" b="1" dirty="0" err="1">
                <a:latin typeface="Helvetica"/>
                <a:cs typeface="Helvetica"/>
              </a:rPr>
              <a:t>SiPMs</a:t>
            </a:r>
            <a:endParaRPr lang="en-US" sz="1800" b="1" dirty="0">
              <a:latin typeface="Helvetica"/>
              <a:cs typeface="Helvetica"/>
            </a:endParaRPr>
          </a:p>
          <a:p>
            <a:pPr marL="360000" indent="-2340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800" b="1" dirty="0">
                <a:latin typeface="Helvetica"/>
                <a:cs typeface="Helvetica"/>
              </a:rPr>
              <a:t>2023</a:t>
            </a:r>
            <a:r>
              <a:rPr lang="en-US" sz="1800" dirty="0">
                <a:latin typeface="Helvetica"/>
                <a:cs typeface="Helvetica"/>
              </a:rPr>
              <a:t>: Further iterations to improve performance of NC scintillator prototype</a:t>
            </a:r>
          </a:p>
          <a:p>
            <a:pPr marL="360000" indent="-2340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800" b="1" dirty="0">
                <a:latin typeface="Helvetica"/>
                <a:cs typeface="Helvetica"/>
              </a:rPr>
              <a:t>2024:</a:t>
            </a:r>
            <a:r>
              <a:rPr lang="en-US" sz="1800" dirty="0">
                <a:latin typeface="Helvetica"/>
                <a:cs typeface="Helvetica"/>
              </a:rPr>
              <a:t> Construction of full-scale </a:t>
            </a:r>
            <a:r>
              <a:rPr lang="en-US" sz="1800" dirty="0" err="1">
                <a:latin typeface="Helvetica"/>
                <a:cs typeface="Helvetica"/>
              </a:rPr>
              <a:t>shashlyk</a:t>
            </a:r>
            <a:r>
              <a:rPr lang="en-US" sz="1800" dirty="0">
                <a:latin typeface="Helvetica"/>
                <a:cs typeface="Helvetica"/>
              </a:rPr>
              <a:t> modules; performance comparison</a:t>
            </a:r>
          </a:p>
          <a:p>
            <a:pPr marL="360000" indent="-2340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00BF"/>
                </a:solidFill>
                <a:latin typeface="Helvetica"/>
                <a:cs typeface="Helvetica"/>
              </a:rPr>
              <a:t>Possible application for construction of HIKE (future NA62) calorimeter</a:t>
            </a:r>
          </a:p>
        </p:txBody>
      </p:sp>
      <p:pic>
        <p:nvPicPr>
          <p:cNvPr id="6" name="Picture 5" descr="A picture containing indoor, child art, wall, art&#10;&#10;Description automatically generated">
            <a:extLst>
              <a:ext uri="{FF2B5EF4-FFF2-40B4-BE49-F238E27FC236}">
                <a16:creationId xmlns:a16="http://schemas.microsoft.com/office/drawing/2014/main" id="{2A233672-0E97-3F58-AF47-49F0BB0A5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276872"/>
            <a:ext cx="5152872" cy="43108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48FE4B-8FED-C2A3-A36D-E7517D6C162A}"/>
              </a:ext>
            </a:extLst>
          </p:cNvPr>
          <p:cNvSpPr txBox="1"/>
          <p:nvPr/>
        </p:nvSpPr>
        <p:spPr>
          <a:xfrm>
            <a:off x="5615241" y="2204864"/>
            <a:ext cx="3308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Helvetica"/>
                <a:cs typeface="Helvetica"/>
              </a:rPr>
              <a:t>Prototypes tested in summer 2023: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FE97DF-9162-1003-635C-8AAE355D359C}"/>
              </a:ext>
            </a:extLst>
          </p:cNvPr>
          <p:cNvSpPr txBox="1"/>
          <p:nvPr/>
        </p:nvSpPr>
        <p:spPr>
          <a:xfrm>
            <a:off x="5580112" y="2893581"/>
            <a:ext cx="356388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27000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Helvetica"/>
                <a:cs typeface="Helvetica"/>
              </a:rPr>
              <a:t>Conventional scintillator (</a:t>
            </a:r>
            <a:r>
              <a:rPr lang="en-US" dirty="0" err="1">
                <a:latin typeface="Helvetica"/>
                <a:cs typeface="Helvetica"/>
              </a:rPr>
              <a:t>Protvino</a:t>
            </a:r>
            <a:r>
              <a:rPr lang="en-US" dirty="0">
                <a:latin typeface="Helvetica"/>
                <a:cs typeface="Helvetica"/>
              </a:rPr>
              <a:t>), Y-11 fibers</a:t>
            </a:r>
          </a:p>
          <a:p>
            <a:pPr marL="360000" indent="-27000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Helvetica"/>
                <a:cs typeface="Helvetica"/>
              </a:rPr>
              <a:t>Conventional scintillator (PVT + DDB), Y-11 fibers</a:t>
            </a:r>
          </a:p>
          <a:p>
            <a:pPr marL="360000" indent="-27000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Helvetica"/>
                <a:cs typeface="Helvetica"/>
              </a:rPr>
              <a:t>PMMA + CsPbBr</a:t>
            </a:r>
            <a:r>
              <a:rPr lang="en-US" baseline="-25000" dirty="0">
                <a:latin typeface="Helvetica"/>
                <a:cs typeface="Helvetica"/>
              </a:rPr>
              <a:t>3</a:t>
            </a:r>
            <a:r>
              <a:rPr lang="en-US" dirty="0">
                <a:latin typeface="Helvetica"/>
                <a:cs typeface="Helvetica"/>
              </a:rPr>
              <a:t> 0.2%, O-2 fibers</a:t>
            </a:r>
          </a:p>
          <a:p>
            <a:pPr marL="360000" indent="-27000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Helvetica"/>
                <a:cs typeface="Helvetica"/>
              </a:rPr>
              <a:t>PMMA + CsPbBr</a:t>
            </a:r>
            <a:r>
              <a:rPr lang="en-US" baseline="-25000" dirty="0">
                <a:latin typeface="Helvetica"/>
                <a:cs typeface="Helvetica"/>
              </a:rPr>
              <a:t>3</a:t>
            </a:r>
            <a:r>
              <a:rPr lang="en-US" dirty="0">
                <a:latin typeface="Helvetica"/>
                <a:cs typeface="Helvetica"/>
              </a:rPr>
              <a:t> 0.2%, Custom NCA-1 fibers</a:t>
            </a:r>
          </a:p>
          <a:p>
            <a:pPr marL="360000" indent="-27000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Helvetica"/>
                <a:cs typeface="Helvetica"/>
              </a:rPr>
              <a:t>PMMA + </a:t>
            </a:r>
            <a:r>
              <a:rPr lang="en-US" dirty="0" err="1">
                <a:latin typeface="Helvetica"/>
                <a:cs typeface="Helvetica"/>
              </a:rPr>
              <a:t>CsPb</a:t>
            </a:r>
            <a:r>
              <a:rPr lang="en-US" dirty="0">
                <a:latin typeface="Helvetica"/>
                <a:cs typeface="Helvetica"/>
              </a:rPr>
              <a:t>(</a:t>
            </a:r>
            <a:r>
              <a:rPr lang="en-US" dirty="0" err="1">
                <a:latin typeface="Helvetica"/>
                <a:cs typeface="Helvetica"/>
              </a:rPr>
              <a:t>Br,Cl</a:t>
            </a:r>
            <a:r>
              <a:rPr lang="en-US" dirty="0">
                <a:latin typeface="Helvetica"/>
                <a:cs typeface="Helvetica"/>
              </a:rPr>
              <a:t>)</a:t>
            </a:r>
            <a:r>
              <a:rPr lang="en-US" baseline="-25000" dirty="0">
                <a:latin typeface="Helvetica"/>
                <a:cs typeface="Helvetica"/>
              </a:rPr>
              <a:t>3</a:t>
            </a:r>
            <a:r>
              <a:rPr lang="en-US" dirty="0">
                <a:latin typeface="Helvetica"/>
                <a:cs typeface="Helvetica"/>
              </a:rPr>
              <a:t> + coumarin-6, NCA-1 fibers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C97E8E-095B-6566-5252-9CECA7ED5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D9701FC-0E0A-EF40-948A-377D169B81D3}" type="slidenum">
              <a:rPr lang="en-US" smtClean="0"/>
              <a:pPr>
                <a:defRPr/>
              </a:pPr>
              <a:t>13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96920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29A23-4063-D844-9BD5-31FCD97A0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46" y="44624"/>
            <a:ext cx="8897242" cy="472480"/>
          </a:xfrm>
        </p:spPr>
        <p:txBody>
          <a:bodyPr/>
          <a:lstStyle/>
          <a:p>
            <a:r>
              <a:rPr lang="en-US" dirty="0"/>
              <a:t>Example of nanocomposite optimization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3473F-D065-8F30-084B-6D1A4955F8A8}"/>
              </a:ext>
            </a:extLst>
          </p:cNvPr>
          <p:cNvSpPr txBox="1"/>
          <p:nvPr/>
        </p:nvSpPr>
        <p:spPr>
          <a:xfrm>
            <a:off x="251521" y="692696"/>
            <a:ext cx="864095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Helvetica"/>
                <a:cs typeface="Helvetica"/>
              </a:rPr>
              <a:t>Previously used CsPbBr</a:t>
            </a:r>
            <a:r>
              <a:rPr lang="en-US" sz="1800" baseline="-25000" dirty="0">
                <a:latin typeface="Helvetica"/>
                <a:cs typeface="Helvetica"/>
              </a:rPr>
              <a:t>3</a:t>
            </a:r>
            <a:r>
              <a:rPr lang="en-US" sz="1800" dirty="0">
                <a:latin typeface="Helvetica"/>
                <a:cs typeface="Helvetica"/>
              </a:rPr>
              <a:t> in PMMA (green emission)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 </a:t>
            </a:r>
            <a:r>
              <a:rPr lang="en-US" sz="1800" b="1" dirty="0">
                <a:latin typeface="Helvetica"/>
                <a:cs typeface="Helvetica"/>
              </a:rPr>
              <a:t>too much self absorption</a:t>
            </a:r>
          </a:p>
          <a:p>
            <a:pPr>
              <a:spcBef>
                <a:spcPts val="600"/>
              </a:spcBef>
            </a:pPr>
            <a:r>
              <a:rPr lang="en-US" sz="1800" b="1" dirty="0">
                <a:latin typeface="Helvetica"/>
                <a:cs typeface="Helvetica"/>
              </a:rPr>
              <a:t>A promising solution: </a:t>
            </a:r>
          </a:p>
          <a:p>
            <a:pPr marL="450000" indent="-288000">
              <a:spcBef>
                <a:spcPts val="300"/>
              </a:spcBef>
              <a:buFont typeface="+mj-lt"/>
              <a:buAutoNum type="arabicPeriod"/>
            </a:pPr>
            <a:r>
              <a:rPr lang="en-US" sz="1800" dirty="0">
                <a:latin typeface="Helvetica"/>
                <a:cs typeface="Helvetica"/>
              </a:rPr>
              <a:t>Use </a:t>
            </a:r>
            <a:r>
              <a:rPr lang="en-US" sz="1800" dirty="0" err="1">
                <a:latin typeface="Helvetica"/>
                <a:cs typeface="Helvetica"/>
              </a:rPr>
              <a:t>CsPb</a:t>
            </a:r>
            <a:r>
              <a:rPr lang="en-US" sz="1800" dirty="0">
                <a:latin typeface="Helvetica"/>
                <a:cs typeface="Helvetica"/>
              </a:rPr>
              <a:t>(</a:t>
            </a:r>
            <a:r>
              <a:rPr lang="en-US" sz="1800" dirty="0" err="1">
                <a:latin typeface="Helvetica"/>
                <a:cs typeface="Helvetica"/>
              </a:rPr>
              <a:t>Br,Cl</a:t>
            </a:r>
            <a:r>
              <a:rPr lang="en-US" sz="1800" dirty="0">
                <a:latin typeface="Helvetica"/>
                <a:cs typeface="Helvetica"/>
              </a:rPr>
              <a:t>)</a:t>
            </a:r>
            <a:r>
              <a:rPr lang="en-US" sz="1800" baseline="-25000" dirty="0">
                <a:latin typeface="Helvetica"/>
                <a:cs typeface="Helvetica"/>
              </a:rPr>
              <a:t>3</a:t>
            </a:r>
            <a:r>
              <a:rPr lang="en-US" sz="1800" dirty="0">
                <a:latin typeface="Helvetica"/>
                <a:cs typeface="Helvetica"/>
              </a:rPr>
              <a:t>: Substitution of some Br with Cl shifts emission to blue</a:t>
            </a:r>
          </a:p>
          <a:p>
            <a:pPr marL="450000" indent="-288000">
              <a:spcBef>
                <a:spcPts val="300"/>
              </a:spcBef>
              <a:buFont typeface="+mj-lt"/>
              <a:buAutoNum type="arabicPeriod"/>
            </a:pPr>
            <a:r>
              <a:rPr lang="en-US" sz="1800" dirty="0">
                <a:latin typeface="Helvetica"/>
                <a:cs typeface="Helvetica"/>
              </a:rPr>
              <a:t>Add coumarin-6 as a high-Stokes-shift WLS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1800" dirty="0">
                <a:latin typeface="Helvetica"/>
                <a:cs typeface="Helvetica"/>
              </a:rPr>
              <a:t> shifts emission back to green</a:t>
            </a:r>
          </a:p>
        </p:txBody>
      </p:sp>
      <p:pic>
        <p:nvPicPr>
          <p:cNvPr id="10" name="Picture 9" descr="A green liquid in a plastic bottle&#10;&#10;Description automatically generated">
            <a:extLst>
              <a:ext uri="{FF2B5EF4-FFF2-40B4-BE49-F238E27FC236}">
                <a16:creationId xmlns:a16="http://schemas.microsoft.com/office/drawing/2014/main" id="{203207B8-B25A-DFCB-E2AD-033744ECF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250" y="2780928"/>
            <a:ext cx="2025000" cy="2700000"/>
          </a:xfrm>
          <a:prstGeom prst="rect">
            <a:avLst/>
          </a:prstGeom>
        </p:spPr>
      </p:pic>
      <p:pic>
        <p:nvPicPr>
          <p:cNvPr id="20" name="Picture 19" descr="A bottle with blue liquid&#10;&#10;Description automatically generated">
            <a:extLst>
              <a:ext uri="{FF2B5EF4-FFF2-40B4-BE49-F238E27FC236}">
                <a16:creationId xmlns:a16="http://schemas.microsoft.com/office/drawing/2014/main" id="{115397F0-EF49-6D2C-4D39-C5E60DA525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9500" y="2780928"/>
            <a:ext cx="2025000" cy="2700000"/>
          </a:xfrm>
          <a:prstGeom prst="rect">
            <a:avLst/>
          </a:prstGeom>
        </p:spPr>
      </p:pic>
      <p:pic>
        <p:nvPicPr>
          <p:cNvPr id="22" name="Picture 21" descr="A green liquid in a bottle&#10;&#10;Description automatically generated">
            <a:extLst>
              <a:ext uri="{FF2B5EF4-FFF2-40B4-BE49-F238E27FC236}">
                <a16:creationId xmlns:a16="http://schemas.microsoft.com/office/drawing/2014/main" id="{22B6E446-E60B-4EE2-1BE7-77759CCF7B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1750" y="2780928"/>
            <a:ext cx="2025000" cy="2700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B81AA63-2905-C1AD-F7E3-738471E166D0}"/>
              </a:ext>
            </a:extLst>
          </p:cNvPr>
          <p:cNvSpPr txBox="1"/>
          <p:nvPr/>
        </p:nvSpPr>
        <p:spPr>
          <a:xfrm>
            <a:off x="767250" y="2132856"/>
            <a:ext cx="1880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Helvetica"/>
                <a:cs typeface="Helvetica"/>
              </a:rPr>
              <a:t>Synthesis of CsPbBr</a:t>
            </a:r>
            <a:r>
              <a:rPr lang="en-US" sz="1600" b="1" baseline="-25000" dirty="0">
                <a:latin typeface="Helvetica"/>
                <a:cs typeface="Helvetica"/>
              </a:rPr>
              <a:t>3</a:t>
            </a:r>
            <a:r>
              <a:rPr lang="en-US" sz="1600" b="1" dirty="0">
                <a:latin typeface="Helvetica"/>
                <a:cs typeface="Helvetica"/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13A0C36-D881-224E-286E-9993C9BF9D32}"/>
              </a:ext>
            </a:extLst>
          </p:cNvPr>
          <p:cNvSpPr txBox="1"/>
          <p:nvPr/>
        </p:nvSpPr>
        <p:spPr>
          <a:xfrm>
            <a:off x="3559500" y="2132856"/>
            <a:ext cx="1880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Helvetica"/>
                <a:cs typeface="Helvetica"/>
              </a:rPr>
              <a:t>Substitution of 50% of Br with Cl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7A7BBDA-A84E-4F95-6E00-328DF8932B99}"/>
              </a:ext>
            </a:extLst>
          </p:cNvPr>
          <p:cNvSpPr txBox="1"/>
          <p:nvPr/>
        </p:nvSpPr>
        <p:spPr>
          <a:xfrm>
            <a:off x="6351750" y="2132856"/>
            <a:ext cx="1880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Helvetica"/>
                <a:cs typeface="Helvetica"/>
              </a:rPr>
              <a:t>Addition of coumarin-6 </a:t>
            </a:r>
          </a:p>
        </p:txBody>
      </p:sp>
      <p:sp>
        <p:nvSpPr>
          <p:cNvPr id="26" name="Triangle 25">
            <a:extLst>
              <a:ext uri="{FF2B5EF4-FFF2-40B4-BE49-F238E27FC236}">
                <a16:creationId xmlns:a16="http://schemas.microsoft.com/office/drawing/2014/main" id="{13AA4BD3-B14F-7C21-FE14-48A43F610839}"/>
              </a:ext>
            </a:extLst>
          </p:cNvPr>
          <p:cNvSpPr/>
          <p:nvPr/>
        </p:nvSpPr>
        <p:spPr bwMode="auto">
          <a:xfrm rot="5400000">
            <a:off x="2639598" y="3731362"/>
            <a:ext cx="1072554" cy="799134"/>
          </a:xfrm>
          <a:prstGeom prst="triangle">
            <a:avLst/>
          </a:prstGeom>
          <a:solidFill>
            <a:schemeClr val="bg1">
              <a:lumMod val="6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" pitchFamily="2" charset="0"/>
            </a:endParaRPr>
          </a:p>
        </p:txBody>
      </p:sp>
      <p:sp>
        <p:nvSpPr>
          <p:cNvPr id="27" name="Triangle 26">
            <a:extLst>
              <a:ext uri="{FF2B5EF4-FFF2-40B4-BE49-F238E27FC236}">
                <a16:creationId xmlns:a16="http://schemas.microsoft.com/office/drawing/2014/main" id="{58CA7DF4-116C-A922-2369-06D0EF2E4DD8}"/>
              </a:ext>
            </a:extLst>
          </p:cNvPr>
          <p:cNvSpPr/>
          <p:nvPr/>
        </p:nvSpPr>
        <p:spPr bwMode="auto">
          <a:xfrm rot="5400000">
            <a:off x="5431848" y="3731361"/>
            <a:ext cx="1072554" cy="799134"/>
          </a:xfrm>
          <a:prstGeom prst="triangle">
            <a:avLst/>
          </a:prstGeom>
          <a:solidFill>
            <a:schemeClr val="bg1">
              <a:lumMod val="6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BC9A643-6580-772A-C78D-0946D1463421}"/>
              </a:ext>
            </a:extLst>
          </p:cNvPr>
          <p:cNvSpPr txBox="1"/>
          <p:nvPr/>
        </p:nvSpPr>
        <p:spPr>
          <a:xfrm>
            <a:off x="251521" y="5661248"/>
            <a:ext cx="8056511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Helvetica"/>
                <a:cs typeface="Helvetica"/>
              </a:rPr>
              <a:t>However, surface passivation of nanocrystals destroyed during substitution reaction, leading to aggregation (milky appearance, poor transparency)</a:t>
            </a:r>
          </a:p>
          <a:p>
            <a:pPr>
              <a:spcBef>
                <a:spcPts val="600"/>
              </a:spcBef>
            </a:pPr>
            <a:r>
              <a:rPr lang="en-US" sz="1800" dirty="0">
                <a:latin typeface="Helvetica"/>
                <a:cs typeface="Helvetica"/>
              </a:rPr>
              <a:t>First prototype tested anyway with custom (NCA-1) fibers at June test beam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DABE2C-83DA-58EA-8F43-15AD0E8E54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D9701FC-0E0A-EF40-948A-377D169B81D3}" type="slidenum">
              <a:rPr lang="en-US" smtClean="0"/>
              <a:pPr>
                <a:defRPr/>
              </a:pPr>
              <a:t>14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275496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29A23-4063-D844-9BD5-31FCD97A0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46" y="44624"/>
            <a:ext cx="8897242" cy="472480"/>
          </a:xfrm>
        </p:spPr>
        <p:txBody>
          <a:bodyPr/>
          <a:lstStyle/>
          <a:p>
            <a:r>
              <a:rPr lang="en-US" dirty="0"/>
              <a:t>Results from </a:t>
            </a:r>
            <a:r>
              <a:rPr lang="en-US" dirty="0" err="1"/>
              <a:t>shashlyk</a:t>
            </a:r>
            <a:r>
              <a:rPr lang="en-US" dirty="0"/>
              <a:t> prototypes</a:t>
            </a:r>
          </a:p>
        </p:txBody>
      </p:sp>
      <p:pic>
        <p:nvPicPr>
          <p:cNvPr id="8" name="Picture 7" descr="A blue square with red and blue dots&#10;&#10;Description automatically generated">
            <a:extLst>
              <a:ext uri="{FF2B5EF4-FFF2-40B4-BE49-F238E27FC236}">
                <a16:creationId xmlns:a16="http://schemas.microsoft.com/office/drawing/2014/main" id="{94B9F14C-1BC4-B331-73FE-D03FFBDA0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99" y="1432153"/>
            <a:ext cx="3092327" cy="2704733"/>
          </a:xfrm>
          <a:prstGeom prst="rect">
            <a:avLst/>
          </a:prstGeom>
        </p:spPr>
      </p:pic>
      <p:pic>
        <p:nvPicPr>
          <p:cNvPr id="11" name="Picture 10" descr="A blue screen with a red circle&#10;&#10;Description automatically generated with medium confidence">
            <a:extLst>
              <a:ext uri="{FF2B5EF4-FFF2-40B4-BE49-F238E27FC236}">
                <a16:creationId xmlns:a16="http://schemas.microsoft.com/office/drawing/2014/main" id="{7AE0F229-FBEF-F5A3-58E0-AEB6B766C0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3725" y="1432153"/>
            <a:ext cx="3079575" cy="27047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E497ACC-0C31-5BC7-487C-AE55A2AD674B}"/>
              </a:ext>
            </a:extLst>
          </p:cNvPr>
          <p:cNvSpPr txBox="1"/>
          <p:nvPr/>
        </p:nvSpPr>
        <p:spPr>
          <a:xfrm>
            <a:off x="107504" y="620688"/>
            <a:ext cx="90011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Helvetica"/>
                <a:cs typeface="Helvetica"/>
              </a:rPr>
              <a:t>June test beam: Efficiency maps with 10 GeV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b="1" dirty="0">
                <a:latin typeface="Helvetica"/>
                <a:cs typeface="Helvetica"/>
              </a:rPr>
              <a:t>, threshold = 5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b="1" baseline="-25000" dirty="0">
                <a:latin typeface="Helvetica"/>
                <a:cs typeface="Helvetica"/>
              </a:rPr>
              <a:t>noise</a:t>
            </a:r>
          </a:p>
          <a:p>
            <a:r>
              <a:rPr lang="en-US" dirty="0">
                <a:latin typeface="Helvetica"/>
                <a:cs typeface="Helvetica"/>
              </a:rPr>
              <a:t>Disappointing result from new nanocomposite: only light is from readout fibers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46B981-D799-CD0F-A7D0-B03AE0D78354}"/>
              </a:ext>
            </a:extLst>
          </p:cNvPr>
          <p:cNvSpPr txBox="1"/>
          <p:nvPr/>
        </p:nvSpPr>
        <p:spPr>
          <a:xfrm>
            <a:off x="1290940" y="1472590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err="1">
                <a:solidFill>
                  <a:schemeClr val="bg1"/>
                </a:solidFill>
                <a:latin typeface="Helvetica"/>
                <a:cs typeface="Helvetica"/>
              </a:rPr>
              <a:t>Protvino</a:t>
            </a:r>
            <a:endParaRPr lang="en-US" sz="1800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9FFE96-52E1-DA2B-BB0C-6EFC9CFCA45B}"/>
              </a:ext>
            </a:extLst>
          </p:cNvPr>
          <p:cNvSpPr txBox="1"/>
          <p:nvPr/>
        </p:nvSpPr>
        <p:spPr>
          <a:xfrm>
            <a:off x="5364088" y="1472590"/>
            <a:ext cx="2328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err="1">
                <a:solidFill>
                  <a:schemeClr val="bg1"/>
                </a:solidFill>
                <a:latin typeface="Helvetica"/>
                <a:cs typeface="Helvetica"/>
              </a:rPr>
              <a:t>CsPb</a:t>
            </a:r>
            <a:r>
              <a:rPr lang="en-US" sz="1800" b="1" dirty="0">
                <a:solidFill>
                  <a:schemeClr val="bg1"/>
                </a:solidFill>
                <a:latin typeface="Helvetica"/>
                <a:cs typeface="Helvetica"/>
              </a:rPr>
              <a:t>(</a:t>
            </a:r>
            <a:r>
              <a:rPr lang="en-US" sz="1800" b="1" dirty="0" err="1">
                <a:solidFill>
                  <a:schemeClr val="bg1"/>
                </a:solidFill>
                <a:latin typeface="Helvetica"/>
                <a:cs typeface="Helvetica"/>
              </a:rPr>
              <a:t>Br,Cl</a:t>
            </a:r>
            <a:r>
              <a:rPr lang="en-US" sz="1800" b="1" dirty="0">
                <a:solidFill>
                  <a:schemeClr val="bg1"/>
                </a:solidFill>
                <a:latin typeface="Helvetica"/>
                <a:cs typeface="Helvetica"/>
              </a:rPr>
              <a:t>)</a:t>
            </a:r>
            <a:r>
              <a:rPr lang="en-US" sz="1800" b="1" baseline="-25000" dirty="0">
                <a:solidFill>
                  <a:schemeClr val="bg1"/>
                </a:solidFill>
                <a:latin typeface="Helvetica"/>
                <a:cs typeface="Helvetica"/>
              </a:rPr>
              <a:t>3</a:t>
            </a:r>
            <a:r>
              <a:rPr lang="en-US" sz="1800" b="1" dirty="0">
                <a:solidFill>
                  <a:schemeClr val="bg1"/>
                </a:solidFill>
                <a:latin typeface="Helvetica"/>
                <a:cs typeface="Helvetica"/>
              </a:rPr>
              <a:t> + WLS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44906B-3B01-3F68-EACE-CE2A04E400A5}"/>
              </a:ext>
            </a:extLst>
          </p:cNvPr>
          <p:cNvSpPr txBox="1"/>
          <p:nvPr/>
        </p:nvSpPr>
        <p:spPr>
          <a:xfrm>
            <a:off x="107504" y="4149080"/>
            <a:ext cx="8897242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>
                <a:latin typeface="Helvetica"/>
                <a:cs typeface="Helvetica"/>
              </a:rPr>
              <a:t>However: Lots of good ideas for next steps</a:t>
            </a:r>
            <a:endParaRPr lang="en-US" sz="1800" b="1" dirty="0">
              <a:latin typeface="Helvetica"/>
              <a:cs typeface="Helvetica"/>
            </a:endParaRPr>
          </a:p>
          <a:p>
            <a:pPr marL="360000" indent="-27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/>
                <a:cs typeface="Helvetica"/>
              </a:rPr>
              <a:t>Direct synthesis of </a:t>
            </a:r>
            <a:r>
              <a:rPr lang="en-US" sz="1800" dirty="0" err="1">
                <a:latin typeface="Helvetica"/>
                <a:cs typeface="Helvetica"/>
              </a:rPr>
              <a:t>CsPb</a:t>
            </a:r>
            <a:r>
              <a:rPr lang="en-US" sz="1800" dirty="0">
                <a:latin typeface="Helvetica"/>
                <a:cs typeface="Helvetica"/>
              </a:rPr>
              <a:t>(</a:t>
            </a:r>
            <a:r>
              <a:rPr lang="en-US" sz="1800" dirty="0" err="1">
                <a:latin typeface="Helvetica"/>
                <a:cs typeface="Helvetica"/>
              </a:rPr>
              <a:t>Br,Cl</a:t>
            </a:r>
            <a:r>
              <a:rPr lang="en-US" sz="1800" dirty="0">
                <a:latin typeface="Helvetica"/>
                <a:cs typeface="Helvetica"/>
              </a:rPr>
              <a:t>)</a:t>
            </a:r>
            <a:r>
              <a:rPr lang="en-US" sz="1800" baseline="-25000" dirty="0">
                <a:latin typeface="Helvetica"/>
                <a:cs typeface="Helvetica"/>
              </a:rPr>
              <a:t>3</a:t>
            </a:r>
            <a:r>
              <a:rPr lang="en-US" sz="1800" dirty="0">
                <a:latin typeface="Helvetica"/>
                <a:cs typeface="Helvetica"/>
              </a:rPr>
              <a:t> to preserve surface passivation</a:t>
            </a:r>
          </a:p>
          <a:p>
            <a:pPr marL="360000" indent="-27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/>
                <a:cs typeface="Helvetica"/>
              </a:rPr>
              <a:t>Use of an aromatic matrix material, e.g., PVT as in conventional scintillator</a:t>
            </a:r>
          </a:p>
          <a:p>
            <a:pPr marL="810000" lvl="1" indent="-2700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/>
                <a:cs typeface="Helvetica"/>
              </a:rPr>
              <a:t>Current formulations use PMMA: gives no primary scintillation contribution</a:t>
            </a:r>
          </a:p>
          <a:p>
            <a:pPr marL="810000" lvl="1" indent="-2700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/>
                <a:cs typeface="Helvetica"/>
              </a:rPr>
              <a:t>Now have new protocol to use perovskites with thermally polymerized matrix, with or without additional WLS</a:t>
            </a:r>
          </a:p>
          <a:p>
            <a:pPr>
              <a:spcBef>
                <a:spcPts val="600"/>
              </a:spcBef>
            </a:pPr>
            <a:r>
              <a:rPr lang="en-US" b="1" dirty="0">
                <a:latin typeface="Helvetica"/>
                <a:cs typeface="Helvetica"/>
              </a:rPr>
              <a:t>New samples synthesized and tested in fall 2023:</a:t>
            </a:r>
          </a:p>
          <a:p>
            <a:pPr marL="365760" lvl="1">
              <a:spcBef>
                <a:spcPts val="100"/>
              </a:spcBef>
            </a:pPr>
            <a:r>
              <a:rPr lang="en-US" b="1" dirty="0">
                <a:latin typeface="Helvetica"/>
                <a:cs typeface="Helvetica"/>
              </a:rPr>
              <a:t>Develop scintillator to test in beam at BTF in spring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2BB186-9A6D-BCE8-FA73-90DDB2F18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D9701FC-0E0A-EF40-948A-377D169B81D3}" type="slidenum">
              <a:rPr lang="en-US" smtClean="0"/>
              <a:pPr>
                <a:defRPr/>
              </a:pPr>
              <a:t>15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39693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29A23-4063-D844-9BD5-31FCD97A0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46" y="44624"/>
            <a:ext cx="8897242" cy="472480"/>
          </a:xfrm>
        </p:spPr>
        <p:txBody>
          <a:bodyPr/>
          <a:lstStyle/>
          <a:p>
            <a:r>
              <a:rPr lang="en-US" dirty="0"/>
              <a:t>Light yield tests with new samples</a:t>
            </a:r>
          </a:p>
        </p:txBody>
      </p:sp>
      <p:pic>
        <p:nvPicPr>
          <p:cNvPr id="5" name="Picture 4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53B79DE9-6919-49F7-63F4-99E46B5AB6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40"/>
          <a:stretch/>
        </p:blipFill>
        <p:spPr>
          <a:xfrm>
            <a:off x="4578572" y="3352737"/>
            <a:ext cx="4402925" cy="2926080"/>
          </a:xfrm>
          <a:prstGeom prst="rect">
            <a:avLst/>
          </a:prstGeom>
        </p:spPr>
      </p:pic>
      <p:pic>
        <p:nvPicPr>
          <p:cNvPr id="6" name="Picture 5" descr="A close-up of a machine&#10;&#10;Description automatically generated">
            <a:extLst>
              <a:ext uri="{FF2B5EF4-FFF2-40B4-BE49-F238E27FC236}">
                <a16:creationId xmlns:a16="http://schemas.microsoft.com/office/drawing/2014/main" id="{49991BB0-46AD-3BE8-C109-3645050800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49"/>
          <a:stretch/>
        </p:blipFill>
        <p:spPr>
          <a:xfrm>
            <a:off x="179512" y="726195"/>
            <a:ext cx="3168352" cy="2126741"/>
          </a:xfrm>
          <a:prstGeom prst="rect">
            <a:avLst/>
          </a:prstGeom>
        </p:spPr>
      </p:pic>
      <p:pic>
        <p:nvPicPr>
          <p:cNvPr id="7" name="Picture 6" descr="A hand in blue glove touching a group of round plastic objects&#10;&#10;Description automatically generated">
            <a:extLst>
              <a:ext uri="{FF2B5EF4-FFF2-40B4-BE49-F238E27FC236}">
                <a16:creationId xmlns:a16="http://schemas.microsoft.com/office/drawing/2014/main" id="{5049BC1D-2CE9-5D8C-3F42-5409DFB246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3352737"/>
            <a:ext cx="3993366" cy="31089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70B259-4756-E65C-05A8-9B15A924059F}"/>
              </a:ext>
            </a:extLst>
          </p:cNvPr>
          <p:cNvSpPr txBox="1"/>
          <p:nvPr/>
        </p:nvSpPr>
        <p:spPr>
          <a:xfrm>
            <a:off x="827584" y="5877272"/>
            <a:ext cx="809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solidFill>
                  <a:schemeClr val="bg1"/>
                </a:solidFill>
                <a:latin typeface="Helvetica" pitchFamily="2" charset="0"/>
                <a:cs typeface="Times New Roman" panose="02020603050405020304" pitchFamily="18" charset="0"/>
              </a:rPr>
              <a:t>Protvino</a:t>
            </a:r>
            <a:endParaRPr lang="en-US" sz="1200" b="1" dirty="0">
              <a:solidFill>
                <a:schemeClr val="bg1"/>
              </a:solidFill>
              <a:latin typeface="Helvetica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7E91B9-B055-2CFF-185E-29D00631BD8C}"/>
              </a:ext>
            </a:extLst>
          </p:cNvPr>
          <p:cNvSpPr txBox="1"/>
          <p:nvPr/>
        </p:nvSpPr>
        <p:spPr>
          <a:xfrm>
            <a:off x="3012134" y="6104329"/>
            <a:ext cx="551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Helvetica" pitchFamily="2" charset="0"/>
                <a:cs typeface="Times New Roman" panose="02020603050405020304" pitchFamily="18" charset="0"/>
              </a:rPr>
              <a:t>Bic 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6952BB-3D4F-AB70-421D-F3E0AC2566A3}"/>
              </a:ext>
            </a:extLst>
          </p:cNvPr>
          <p:cNvSpPr txBox="1"/>
          <p:nvPr/>
        </p:nvSpPr>
        <p:spPr>
          <a:xfrm>
            <a:off x="3419872" y="5384112"/>
            <a:ext cx="551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Helvetica" pitchFamily="2" charset="0"/>
                <a:cs typeface="Times New Roman" panose="02020603050405020304" pitchFamily="18" charset="0"/>
              </a:rPr>
              <a:t>Bic 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881943-31D0-D1F6-5EBD-8F201012AEE0}"/>
              </a:ext>
            </a:extLst>
          </p:cNvPr>
          <p:cNvSpPr txBox="1"/>
          <p:nvPr/>
        </p:nvSpPr>
        <p:spPr>
          <a:xfrm>
            <a:off x="2630578" y="4746935"/>
            <a:ext cx="551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Helvetica" pitchFamily="2" charset="0"/>
                <a:cs typeface="Times New Roman" panose="02020603050405020304" pitchFamily="18" charset="0"/>
              </a:rPr>
              <a:t>Bic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729FE5-FE1A-A1EB-1FB1-8034F2D734AB}"/>
              </a:ext>
            </a:extLst>
          </p:cNvPr>
          <p:cNvSpPr txBox="1"/>
          <p:nvPr/>
        </p:nvSpPr>
        <p:spPr>
          <a:xfrm>
            <a:off x="265079" y="5100779"/>
            <a:ext cx="551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Helvetica" pitchFamily="2" charset="0"/>
                <a:cs typeface="Times New Roman" panose="02020603050405020304" pitchFamily="18" charset="0"/>
              </a:rPr>
              <a:t>Bic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A316E3-5BFE-BED6-759E-0E1FA9F01422}"/>
              </a:ext>
            </a:extLst>
          </p:cNvPr>
          <p:cNvSpPr txBox="1"/>
          <p:nvPr/>
        </p:nvSpPr>
        <p:spPr>
          <a:xfrm>
            <a:off x="1602157" y="4400182"/>
            <a:ext cx="551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Helvetica" pitchFamily="2" charset="0"/>
                <a:cs typeface="Times New Roman" panose="02020603050405020304" pitchFamily="18" charset="0"/>
              </a:rPr>
              <a:t>Bic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A782AA-F47B-5064-7C25-73DBD329B64F}"/>
              </a:ext>
            </a:extLst>
          </p:cNvPr>
          <p:cNvSpPr txBox="1"/>
          <p:nvPr/>
        </p:nvSpPr>
        <p:spPr>
          <a:xfrm>
            <a:off x="3420642" y="667092"/>
            <a:ext cx="5723358" cy="250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</a:pPr>
            <a:r>
              <a:rPr lang="en-US" sz="1800" b="1" dirty="0">
                <a:latin typeface="Helvetica" pitchFamily="2" charset="0"/>
              </a:rPr>
              <a:t>Tests with </a:t>
            </a:r>
            <a:r>
              <a:rPr lang="en-US" sz="1800" b="1" dirty="0" err="1">
                <a:latin typeface="Helvetica" pitchFamily="2" charset="0"/>
              </a:rPr>
              <a:t>mip</a:t>
            </a:r>
            <a:r>
              <a:rPr lang="en-US" sz="1800" b="1" dirty="0">
                <a:latin typeface="Helvetica" pitchFamily="2" charset="0"/>
              </a:rPr>
              <a:t> and </a:t>
            </a: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800" b="1" baseline="30000" dirty="0">
                <a:latin typeface="Helvetica" pitchFamily="2" charset="0"/>
              </a:rPr>
              <a:t>−</a:t>
            </a:r>
            <a:r>
              <a:rPr lang="en-US" sz="1800" b="1" dirty="0">
                <a:latin typeface="Helvetica" pitchFamily="2" charset="0"/>
              </a:rPr>
              <a:t> beams at PS and BTF: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itchFamily="2" charset="0"/>
              </a:rPr>
              <a:t>Reference sample:</a:t>
            </a:r>
          </a:p>
          <a:p>
            <a:pPr lvl="1">
              <a:spcBef>
                <a:spcPts val="0"/>
              </a:spcBef>
            </a:pPr>
            <a:r>
              <a:rPr lang="en-US" sz="1800" dirty="0">
                <a:latin typeface="Helvetica" pitchFamily="2" charset="0"/>
              </a:rPr>
              <a:t>1.5% PTP + 0.04% POPOP in PVT (“</a:t>
            </a:r>
            <a:r>
              <a:rPr lang="en-US" sz="1800" dirty="0" err="1">
                <a:solidFill>
                  <a:srgbClr val="0432FF"/>
                </a:solidFill>
                <a:latin typeface="Helvetica" pitchFamily="2" charset="0"/>
              </a:rPr>
              <a:t>Protvino</a:t>
            </a:r>
            <a:r>
              <a:rPr lang="en-US" sz="1800" dirty="0">
                <a:latin typeface="Helvetica" pitchFamily="2" charset="0"/>
              </a:rPr>
              <a:t>”)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itchFamily="2" charset="0"/>
              </a:rPr>
              <a:t>Bicocca </a:t>
            </a:r>
            <a:r>
              <a:rPr lang="en-US" sz="1800" dirty="0">
                <a:solidFill>
                  <a:srgbClr val="00B050"/>
                </a:solidFill>
                <a:latin typeface="Helvetica" pitchFamily="2" charset="0"/>
              </a:rPr>
              <a:t>4</a:t>
            </a:r>
            <a:r>
              <a:rPr lang="en-US" sz="1800" dirty="0">
                <a:latin typeface="Helvetica" pitchFamily="2" charset="0"/>
              </a:rPr>
              <a:t>, </a:t>
            </a:r>
            <a:r>
              <a:rPr lang="en-US" sz="1800" dirty="0">
                <a:solidFill>
                  <a:srgbClr val="FF9300"/>
                </a:solidFill>
                <a:latin typeface="Helvetica" pitchFamily="2" charset="0"/>
              </a:rPr>
              <a:t>5</a:t>
            </a:r>
            <a:r>
              <a:rPr lang="en-US" sz="1800" dirty="0">
                <a:latin typeface="Helvetica" pitchFamily="2" charset="0"/>
              </a:rPr>
              <a:t>: CsPbBr</a:t>
            </a:r>
            <a:r>
              <a:rPr lang="en-US" sz="1800" baseline="-25000" dirty="0">
                <a:latin typeface="Helvetica" pitchFamily="2" charset="0"/>
              </a:rPr>
              <a:t>3</a:t>
            </a:r>
            <a:r>
              <a:rPr lang="en-US" sz="1800" dirty="0">
                <a:latin typeface="Helvetica" pitchFamily="2" charset="0"/>
              </a:rPr>
              <a:t>:Yb perovskites in PVT </a:t>
            </a:r>
          </a:p>
          <a:p>
            <a:pPr lvl="1">
              <a:spcBef>
                <a:spcPts val="0"/>
              </a:spcBef>
            </a:pPr>
            <a:r>
              <a:rPr lang="en-US" sz="1800" dirty="0">
                <a:latin typeface="Helvetica" pitchFamily="2" charset="0"/>
              </a:rPr>
              <a:t>~50% light yield of ref. sample</a:t>
            </a:r>
          </a:p>
          <a:p>
            <a:pPr lvl="1">
              <a:spcBef>
                <a:spcPts val="0"/>
              </a:spcBef>
            </a:pPr>
            <a:r>
              <a:rPr lang="en-US" sz="1800" dirty="0">
                <a:latin typeface="Helvetica" pitchFamily="2" charset="0"/>
              </a:rPr>
              <a:t>Our first nanocomposites with good </a:t>
            </a:r>
            <a:r>
              <a:rPr lang="en-US" sz="1800" dirty="0" err="1">
                <a:latin typeface="Helvetica" pitchFamily="2" charset="0"/>
              </a:rPr>
              <a:t>mip</a:t>
            </a:r>
            <a:r>
              <a:rPr lang="en-US" sz="1800" dirty="0">
                <a:latin typeface="Helvetica" pitchFamily="2" charset="0"/>
              </a:rPr>
              <a:t> response!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itchFamily="2" charset="0"/>
              </a:rPr>
              <a:t>Bicocca </a:t>
            </a:r>
            <a:r>
              <a:rPr lang="en-US" sz="1800" dirty="0">
                <a:solidFill>
                  <a:srgbClr val="00FA00"/>
                </a:solidFill>
                <a:latin typeface="Helvetica" pitchFamily="2" charset="0"/>
              </a:rPr>
              <a:t>3</a:t>
            </a:r>
            <a:r>
              <a:rPr lang="en-US" sz="1800" dirty="0">
                <a:latin typeface="Helvetica" pitchFamily="2" charset="0"/>
              </a:rPr>
              <a:t>: Coumarin-6 in PVT with PTP + BTP </a:t>
            </a:r>
          </a:p>
          <a:p>
            <a:pPr lvl="1">
              <a:spcBef>
                <a:spcPts val="0"/>
              </a:spcBef>
            </a:pPr>
            <a:r>
              <a:rPr lang="en-US" sz="1800" dirty="0">
                <a:latin typeface="Helvetica" pitchFamily="2" charset="0"/>
              </a:rPr>
              <a:t>~160% light yield of ref. sample!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7289D9-62CD-659A-C8B6-5C3D963D5FB9}"/>
              </a:ext>
            </a:extLst>
          </p:cNvPr>
          <p:cNvSpPr txBox="1"/>
          <p:nvPr/>
        </p:nvSpPr>
        <p:spPr>
          <a:xfrm>
            <a:off x="189537" y="785917"/>
            <a:ext cx="228088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  <a:latin typeface="Helvetica" pitchFamily="2" charset="0"/>
              </a:rPr>
              <a:t>Frascati BTF, Nov 2023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5DEF2C-5ED7-16A8-F453-C705650226E6}"/>
              </a:ext>
            </a:extLst>
          </p:cNvPr>
          <p:cNvSpPr txBox="1"/>
          <p:nvPr/>
        </p:nvSpPr>
        <p:spPr>
          <a:xfrm rot="16200000">
            <a:off x="3494332" y="4019874"/>
            <a:ext cx="17860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Helvetica" pitchFamily="2" charset="0"/>
              </a:rPr>
              <a:t>Normalized counts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E28F1F-AC67-9828-99C7-E3AFC656F574}"/>
              </a:ext>
            </a:extLst>
          </p:cNvPr>
          <p:cNvSpPr txBox="1"/>
          <p:nvPr/>
        </p:nvSpPr>
        <p:spPr>
          <a:xfrm>
            <a:off x="6816143" y="4578614"/>
            <a:ext cx="2148345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Helvetica" pitchFamily="2" charset="0"/>
              </a:rPr>
              <a:t>Normalized charge spectra</a:t>
            </a:r>
          </a:p>
          <a:p>
            <a:r>
              <a:rPr lang="en-US" sz="1200" b="1" dirty="0">
                <a:latin typeface="Helvetica" pitchFamily="2" charset="0"/>
              </a:rPr>
              <a:t>Single 450 MeV 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200" b="1" baseline="30000" dirty="0">
                <a:latin typeface="Helvetica" pitchFamily="2" charset="0"/>
              </a:rPr>
              <a:t>−</a:t>
            </a:r>
            <a:r>
              <a:rPr lang="en-US" sz="1200" b="1" dirty="0">
                <a:latin typeface="Helvetica" pitchFamily="2" charset="0"/>
              </a:rPr>
              <a:t> events</a:t>
            </a:r>
          </a:p>
          <a:p>
            <a:r>
              <a:rPr lang="en-US" sz="1200" b="1" dirty="0">
                <a:latin typeface="Helvetica" pitchFamily="2" charset="0"/>
              </a:rPr>
              <a:t>Frascati BTF, Nov 2023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105C76-F1EA-3A8B-7ED2-38289023C7F4}"/>
              </a:ext>
            </a:extLst>
          </p:cNvPr>
          <p:cNvSpPr txBox="1"/>
          <p:nvPr/>
        </p:nvSpPr>
        <p:spPr>
          <a:xfrm>
            <a:off x="7772512" y="6289575"/>
            <a:ext cx="1208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Helvetica" pitchFamily="2" charset="0"/>
              </a:rPr>
              <a:t>Charge [</a:t>
            </a:r>
            <a:r>
              <a:rPr lang="en-US" sz="1400" b="1" dirty="0" err="1">
                <a:latin typeface="Helvetica" pitchFamily="2" charset="0"/>
              </a:rPr>
              <a:t>pC</a:t>
            </a:r>
            <a:r>
              <a:rPr lang="en-US" sz="1400" b="1" dirty="0">
                <a:latin typeface="Helvetica" pitchFamily="2" charset="0"/>
              </a:rPr>
              <a:t>]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51B8840D-AEC9-85F4-5587-D46F4306FC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D9701FC-0E0A-EF40-948A-377D169B81D3}" type="slidenum">
              <a:rPr lang="en-US" smtClean="0"/>
              <a:pPr>
                <a:defRPr/>
              </a:pPr>
              <a:t>16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589213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29A23-4063-D844-9BD5-31FCD97A0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46" y="44624"/>
            <a:ext cx="8897242" cy="472480"/>
          </a:xfrm>
        </p:spPr>
        <p:txBody>
          <a:bodyPr/>
          <a:lstStyle/>
          <a:p>
            <a:r>
              <a:rPr lang="en-US" dirty="0"/>
              <a:t>New scintillators and future directions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8F5CA0-E951-BE5D-DE8C-8B86CB7AC3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D9701FC-0E0A-EF40-948A-377D169B81D3}" type="slidenum">
              <a:rPr lang="en-US" smtClean="0"/>
              <a:pPr>
                <a:defRPr/>
              </a:pPr>
              <a:t>17</a:t>
            </a:fld>
            <a:endParaRPr lang="en-US" sz="1400" dirty="0"/>
          </a:p>
        </p:txBody>
      </p:sp>
      <p:pic>
        <p:nvPicPr>
          <p:cNvPr id="6" name="Picture 5" descr="A group of glass jars with blue labels&#10;&#10;Description automatically generated">
            <a:extLst>
              <a:ext uri="{FF2B5EF4-FFF2-40B4-BE49-F238E27FC236}">
                <a16:creationId xmlns:a16="http://schemas.microsoft.com/office/drawing/2014/main" id="{7E111718-C77F-212F-2B7D-7124AE55E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151" y="836713"/>
            <a:ext cx="6759699" cy="34458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7D6DB1-C668-E41F-88E7-B223068A034A}"/>
              </a:ext>
            </a:extLst>
          </p:cNvPr>
          <p:cNvSpPr txBox="1"/>
          <p:nvPr/>
        </p:nvSpPr>
        <p:spPr>
          <a:xfrm>
            <a:off x="431540" y="4509120"/>
            <a:ext cx="8280920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Helvetica"/>
                <a:cs typeface="Helvetica"/>
              </a:rPr>
              <a:t>New samples with 1-2.5% CsPbBr</a:t>
            </a:r>
            <a:r>
              <a:rPr lang="en-US" sz="1800" b="1" baseline="-25000" dirty="0">
                <a:latin typeface="Helvetica"/>
                <a:cs typeface="Helvetica"/>
              </a:rPr>
              <a:t>3</a:t>
            </a:r>
            <a:r>
              <a:rPr lang="en-US" sz="1800" b="1" dirty="0">
                <a:latin typeface="Helvetica"/>
                <a:cs typeface="Helvetica"/>
              </a:rPr>
              <a:t>:F in PVT with/without additional dyes to be tested at BTF in Feb 2024!</a:t>
            </a:r>
          </a:p>
          <a:p>
            <a:pPr marL="45720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/>
                <a:cs typeface="Helvetica"/>
              </a:rPr>
              <a:t>Surface passivation with fluorine allows use of thermally polymerized matrix (PVT) and higher nanocrystal concentration</a:t>
            </a:r>
          </a:p>
          <a:p>
            <a:pPr marL="45720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/>
                <a:cs typeface="Helvetica"/>
              </a:rPr>
              <a:t>Additional BTF beam time reserved for Apr 2024 if needed (new ideas?)</a:t>
            </a:r>
          </a:p>
          <a:p>
            <a:pPr marL="45720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/>
                <a:cs typeface="Helvetica"/>
              </a:rPr>
              <a:t>Ready to build new prototypes as soon as optimized candidates are ready</a:t>
            </a:r>
          </a:p>
        </p:txBody>
      </p:sp>
    </p:spTree>
    <p:extLst>
      <p:ext uri="{BB962C8B-B14F-4D97-AF65-F5344CB8AC3E}">
        <p14:creationId xmlns:p14="http://schemas.microsoft.com/office/powerpoint/2010/main" val="3217059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7246" y="44624"/>
            <a:ext cx="8249170" cy="472480"/>
          </a:xfrm>
        </p:spPr>
        <p:txBody>
          <a:bodyPr/>
          <a:lstStyle/>
          <a:p>
            <a:r>
              <a:rPr lang="en-US" dirty="0"/>
              <a:t>Beam tests and measurement program</a:t>
            </a:r>
          </a:p>
        </p:txBody>
      </p:sp>
      <p:pic>
        <p:nvPicPr>
          <p:cNvPr id="8" name="Picture 7" descr="A blue line with black text&#10;&#10;Description automatically generated">
            <a:extLst>
              <a:ext uri="{FF2B5EF4-FFF2-40B4-BE49-F238E27FC236}">
                <a16:creationId xmlns:a16="http://schemas.microsoft.com/office/drawing/2014/main" id="{82B87B43-67F6-71BC-3624-985479BAC6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267" y="764704"/>
            <a:ext cx="6165467" cy="13615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BABFE0C-60F6-2139-8E07-66FA85FE331F}"/>
              </a:ext>
            </a:extLst>
          </p:cNvPr>
          <p:cNvSpPr txBox="1"/>
          <p:nvPr/>
        </p:nvSpPr>
        <p:spPr>
          <a:xfrm>
            <a:off x="251520" y="2433124"/>
            <a:ext cx="6556603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00"/>
              </a:spcBef>
              <a:tabLst>
                <a:tab pos="1365250" algn="l"/>
              </a:tabLst>
            </a:pPr>
            <a:r>
              <a:rPr lang="en-US" b="1" dirty="0">
                <a:solidFill>
                  <a:srgbClr val="9437FF"/>
                </a:solidFill>
                <a:latin typeface="Helvetica"/>
                <a:cs typeface="Helvetica"/>
              </a:rPr>
              <a:t>S1, S2</a:t>
            </a:r>
            <a:r>
              <a:rPr lang="en-US" dirty="0">
                <a:latin typeface="Helvetica"/>
                <a:cs typeface="Helvetica"/>
              </a:rPr>
              <a:t>		Trigger scintillators</a:t>
            </a:r>
          </a:p>
          <a:p>
            <a:pPr>
              <a:spcBef>
                <a:spcPts val="300"/>
              </a:spcBef>
              <a:tabLst>
                <a:tab pos="1365250" algn="l"/>
              </a:tabLst>
            </a:pPr>
            <a:r>
              <a:rPr lang="en-US" b="1" dirty="0">
                <a:latin typeface="Helvetica"/>
                <a:cs typeface="Helvetica"/>
              </a:rPr>
              <a:t>C1, C2</a:t>
            </a:r>
            <a:r>
              <a:rPr lang="en-US" dirty="0">
                <a:latin typeface="Helvetica"/>
                <a:cs typeface="Helvetica"/>
              </a:rPr>
              <a:t>		Si-strip trackers, 10×10 cm</a:t>
            </a:r>
            <a:r>
              <a:rPr lang="en-US" baseline="30000" dirty="0">
                <a:latin typeface="Helvetica"/>
                <a:cs typeface="Helvetica"/>
              </a:rPr>
              <a:t>2</a:t>
            </a:r>
            <a:r>
              <a:rPr lang="en-US" dirty="0">
                <a:latin typeface="Helvetica"/>
                <a:cs typeface="Helvetica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dirty="0">
                <a:latin typeface="Helvetica"/>
                <a:cs typeface="Helvetica"/>
              </a:rPr>
              <a:t> = 50 </a:t>
            </a:r>
            <a:r>
              <a:rPr lang="en-US" dirty="0" err="1">
                <a:latin typeface="Helvetica"/>
                <a:cs typeface="Helvetica"/>
              </a:rPr>
              <a:t>μm</a:t>
            </a:r>
            <a:endParaRPr lang="en-US" dirty="0">
              <a:latin typeface="Helvetica"/>
              <a:cs typeface="Helvetica"/>
            </a:endParaRPr>
          </a:p>
          <a:p>
            <a:pPr>
              <a:spcBef>
                <a:spcPts val="300"/>
              </a:spcBef>
              <a:tabLst>
                <a:tab pos="1365250" algn="l"/>
              </a:tabLst>
            </a:pPr>
            <a:r>
              <a:rPr lang="en-US" b="1" dirty="0">
                <a:solidFill>
                  <a:srgbClr val="0096FF"/>
                </a:solidFill>
                <a:latin typeface="Helvetica"/>
                <a:cs typeface="Helvetica"/>
              </a:rPr>
              <a:t>T0</a:t>
            </a:r>
            <a:r>
              <a:rPr lang="en-US" dirty="0">
                <a:latin typeface="Helvetica"/>
                <a:cs typeface="Helvetica"/>
              </a:rPr>
              <a:t>		Timing reference,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Helvetica"/>
                <a:cs typeface="Helvetica"/>
              </a:rPr>
              <a:t> = 25-50 </a:t>
            </a:r>
            <a:r>
              <a:rPr lang="en-US" dirty="0" err="1">
                <a:latin typeface="Helvetica"/>
                <a:cs typeface="Helvetica"/>
              </a:rPr>
              <a:t>ps</a:t>
            </a:r>
            <a:endParaRPr lang="en-US" dirty="0">
              <a:latin typeface="Helvetica"/>
              <a:cs typeface="Helvetica"/>
            </a:endParaRPr>
          </a:p>
          <a:p>
            <a:pPr>
              <a:spcBef>
                <a:spcPts val="300"/>
              </a:spcBef>
              <a:tabLst>
                <a:tab pos="1365250" algn="l"/>
              </a:tabLst>
            </a:pPr>
            <a:r>
              <a:rPr lang="en-US" b="1" dirty="0">
                <a:latin typeface="Helvetica"/>
                <a:cs typeface="Helvetica"/>
              </a:rPr>
              <a:t>Module</a:t>
            </a:r>
            <a:r>
              <a:rPr lang="en-US" dirty="0">
                <a:latin typeface="Helvetica"/>
                <a:cs typeface="Helvetica"/>
              </a:rPr>
              <a:t>		Device under test, with goniometer</a:t>
            </a:r>
          </a:p>
          <a:p>
            <a:pPr>
              <a:spcBef>
                <a:spcPts val="300"/>
              </a:spcBef>
              <a:tabLst>
                <a:tab pos="1365250" algn="l"/>
              </a:tabLst>
            </a:pPr>
            <a:r>
              <a:rPr lang="en-US" b="1" dirty="0" err="1">
                <a:latin typeface="Helvetica"/>
                <a:cs typeface="Helvetica"/>
              </a:rPr>
              <a:t>PbGl</a:t>
            </a:r>
            <a:r>
              <a:rPr lang="en-US" dirty="0">
                <a:latin typeface="Helvetica"/>
                <a:cs typeface="Helvetica"/>
              </a:rPr>
              <a:t>		Lead-glass calorimeter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E2B08D-A636-512D-FEC9-627305D007BD}"/>
              </a:ext>
            </a:extLst>
          </p:cNvPr>
          <p:cNvSpPr txBox="1"/>
          <p:nvPr/>
        </p:nvSpPr>
        <p:spPr>
          <a:xfrm>
            <a:off x="251520" y="5013176"/>
            <a:ext cx="44502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1365250" algn="l"/>
              </a:tabLst>
            </a:pPr>
            <a:r>
              <a:rPr lang="en-US" dirty="0">
                <a:latin typeface="Helvetica"/>
                <a:cs typeface="Helvetica"/>
              </a:rPr>
              <a:t>SPS H2		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baseline="30000" dirty="0">
                <a:latin typeface="Helvetica"/>
                <a:cs typeface="Helvetica"/>
              </a:rPr>
              <a:t>−</a:t>
            </a:r>
            <a:r>
              <a:rPr lang="en-US" dirty="0">
                <a:latin typeface="Helvetica"/>
                <a:cs typeface="Helvetica"/>
              </a:rPr>
              <a:t>, </a:t>
            </a:r>
            <a:r>
              <a:rPr lang="en-US" dirty="0" err="1">
                <a:latin typeface="Helvetica"/>
                <a:cs typeface="Helvetica"/>
              </a:rPr>
              <a:t>mips</a:t>
            </a:r>
            <a:r>
              <a:rPr lang="en-US" dirty="0">
                <a:latin typeface="Helvetica"/>
                <a:cs typeface="Helvetica"/>
              </a:rPr>
              <a:t>, 20-150 GeV</a:t>
            </a:r>
          </a:p>
          <a:p>
            <a:pPr>
              <a:tabLst>
                <a:tab pos="1365250" algn="l"/>
              </a:tabLst>
            </a:pPr>
            <a:r>
              <a:rPr lang="en-US" dirty="0">
                <a:latin typeface="Helvetica"/>
                <a:cs typeface="Helvetica"/>
              </a:rPr>
              <a:t>PS T9		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baseline="30000" dirty="0">
                <a:latin typeface="Helvetica"/>
                <a:cs typeface="Helvetica"/>
              </a:rPr>
              <a:t>−</a:t>
            </a:r>
            <a:r>
              <a:rPr lang="en-US" dirty="0">
                <a:latin typeface="Helvetica"/>
                <a:cs typeface="Helvetica"/>
              </a:rPr>
              <a:t>, </a:t>
            </a:r>
            <a:r>
              <a:rPr lang="en-US" dirty="0" err="1">
                <a:latin typeface="Helvetica"/>
                <a:cs typeface="Helvetica"/>
              </a:rPr>
              <a:t>mips</a:t>
            </a:r>
            <a:r>
              <a:rPr lang="en-US" dirty="0">
                <a:latin typeface="Helvetica"/>
                <a:cs typeface="Helvetica"/>
              </a:rPr>
              <a:t>, 1-10 GeV</a:t>
            </a:r>
          </a:p>
          <a:p>
            <a:pPr>
              <a:tabLst>
                <a:tab pos="1365250" algn="l"/>
              </a:tabLst>
            </a:pPr>
            <a:r>
              <a:rPr lang="en-US" dirty="0">
                <a:latin typeface="Helvetica"/>
                <a:cs typeface="Helvetica"/>
              </a:rPr>
              <a:t>Frascati BTF	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baseline="30000" dirty="0">
                <a:latin typeface="Helvetica"/>
                <a:cs typeface="Helvetica"/>
              </a:rPr>
              <a:t>−</a:t>
            </a:r>
            <a:r>
              <a:rPr lang="en-US" dirty="0">
                <a:latin typeface="Helvetica"/>
                <a:cs typeface="Helvetica"/>
              </a:rPr>
              <a:t>, 450 MeV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C4C305-C4BA-4A4D-F1D3-D414365A4303}"/>
              </a:ext>
            </a:extLst>
          </p:cNvPr>
          <p:cNvSpPr txBox="1"/>
          <p:nvPr/>
        </p:nvSpPr>
        <p:spPr>
          <a:xfrm>
            <a:off x="67246" y="1916832"/>
            <a:ext cx="982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Helvetica"/>
                <a:cs typeface="Helvetica"/>
              </a:rPr>
              <a:t>Setup: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517B1D-B37E-515E-C16F-816471B45151}"/>
              </a:ext>
            </a:extLst>
          </p:cNvPr>
          <p:cNvSpPr txBox="1"/>
          <p:nvPr/>
        </p:nvSpPr>
        <p:spPr>
          <a:xfrm>
            <a:off x="67246" y="4505481"/>
            <a:ext cx="2775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Helvetica"/>
                <a:cs typeface="Helvetica"/>
              </a:rPr>
              <a:t>Facilities and beams: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A3B8D1-FCE0-6C4B-38AA-C84A411870B3}"/>
              </a:ext>
            </a:extLst>
          </p:cNvPr>
          <p:cNvSpPr txBox="1"/>
          <p:nvPr/>
        </p:nvSpPr>
        <p:spPr>
          <a:xfrm>
            <a:off x="4788024" y="4505481"/>
            <a:ext cx="2799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C0"/>
                </a:solidFill>
                <a:latin typeface="Helvetica"/>
                <a:cs typeface="Helvetica"/>
              </a:rPr>
              <a:t>Topics to investigate: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4AB663-9B95-6425-AEAF-0BD06FED60EF}"/>
              </a:ext>
            </a:extLst>
          </p:cNvPr>
          <p:cNvSpPr txBox="1"/>
          <p:nvPr/>
        </p:nvSpPr>
        <p:spPr>
          <a:xfrm>
            <a:off x="5004048" y="5013176"/>
            <a:ext cx="4104456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C0"/>
                </a:solidFill>
                <a:latin typeface="Helvetica"/>
                <a:cs typeface="Helvetica"/>
              </a:rPr>
              <a:t>Crystals for fast, compact calorimeters (WP8.3.1)</a:t>
            </a:r>
          </a:p>
          <a:p>
            <a:pPr marL="22860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C0"/>
                </a:solidFill>
                <a:latin typeface="Helvetica"/>
                <a:cs typeface="Helvetica"/>
              </a:rPr>
              <a:t>Nanocomposite scintillators for calorimetry (WP8.3.1 + 13.5)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78181021-139A-4881-677B-67283414D3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D9701FC-0E0A-EF40-948A-377D169B81D3}" type="slidenum">
              <a:rPr lang="en-US" smtClean="0"/>
              <a:pPr>
                <a:defRPr/>
              </a:pPr>
              <a:t>2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81806285"/>
      </p:ext>
    </p:extLst>
  </p:cSld>
  <p:clrMapOvr>
    <a:masterClrMapping/>
  </p:clrMapOvr>
  <p:transition advTm="704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Fast, compact crystal calorimetry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9391F6-D160-F346-A61A-03D1BB505CA1}"/>
              </a:ext>
            </a:extLst>
          </p:cNvPr>
          <p:cNvSpPr txBox="1"/>
          <p:nvPr/>
        </p:nvSpPr>
        <p:spPr>
          <a:xfrm>
            <a:off x="95312" y="692696"/>
            <a:ext cx="5052752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"/>
                <a:cs typeface="Helvetica"/>
              </a:rPr>
              <a:t>R&amp;D for future experiments to develop  new concepts for crystal calorimeters</a:t>
            </a:r>
          </a:p>
          <a:p>
            <a:pPr marL="360000" lvl="2" indent="-180000" defTabSz="45720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Helvetica"/>
                <a:ea typeface="ＭＳ Ｐゴシック" pitchFamily="64" charset="-128"/>
                <a:cs typeface="Helvetica"/>
              </a:rPr>
              <a:t>Cerenkov radiators like PbF</a:t>
            </a:r>
            <a:r>
              <a:rPr lang="en-US" sz="1600" baseline="-25000" dirty="0">
                <a:solidFill>
                  <a:prstClr val="black"/>
                </a:solidFill>
                <a:latin typeface="Helvetica"/>
                <a:ea typeface="ＭＳ Ｐゴシック" pitchFamily="64" charset="-128"/>
                <a:cs typeface="Helvetica"/>
              </a:rPr>
              <a:t>2</a:t>
            </a:r>
            <a:r>
              <a:rPr lang="en-US" sz="1600" dirty="0">
                <a:solidFill>
                  <a:prstClr val="black"/>
                </a:solidFill>
                <a:latin typeface="Helvetica"/>
                <a:ea typeface="ＭＳ Ｐゴシック" pitchFamily="64" charset="-128"/>
                <a:cs typeface="Helvetica"/>
              </a:rPr>
              <a:t> or ultra-fast scintillators such as PWO-UF</a:t>
            </a:r>
            <a:endParaRPr lang="en-US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lvl="1" indent="-180000" defTabSz="457200" eaLnBrk="1" hangingPunct="1">
              <a:spcBef>
                <a:spcPts val="600"/>
              </a:spcBef>
              <a:buFont typeface="Arial"/>
              <a:buChar char="•"/>
              <a:tabLst>
                <a:tab pos="1412875" algn="l"/>
              </a:tabLst>
            </a:pPr>
            <a:r>
              <a:rPr lang="en-US" sz="1600" dirty="0">
                <a:solidFill>
                  <a:prstClr val="black"/>
                </a:solidFill>
                <a:latin typeface="Helvetica"/>
                <a:ea typeface="ＭＳ Ｐゴシック" pitchFamily="64" charset="-128"/>
                <a:cs typeface="Helvetica"/>
              </a:rPr>
              <a:t>Transverse and longitudinal segmentation         for </a:t>
            </a:r>
            <a:r>
              <a:rPr lang="en-US" sz="1600" i="1" dirty="0" err="1">
                <a:solidFill>
                  <a:prstClr val="black"/>
                </a:solidFill>
                <a:latin typeface="Times New Roman"/>
                <a:ea typeface="ＭＳ Ｐゴシック" pitchFamily="64" charset="-128"/>
                <a:cs typeface="Times New Roman"/>
              </a:rPr>
              <a:t>γ</a:t>
            </a:r>
            <a:r>
              <a:rPr lang="en-US" sz="1600" i="1" dirty="0">
                <a:solidFill>
                  <a:prstClr val="black"/>
                </a:solidFill>
                <a:latin typeface="Times New Roman"/>
                <a:ea typeface="ＭＳ Ｐゴシック" pitchFamily="64" charset="-128"/>
                <a:cs typeface="Times New Roman"/>
              </a:rPr>
              <a:t>/n</a:t>
            </a:r>
            <a:r>
              <a:rPr lang="en-US" sz="1600" dirty="0">
                <a:solidFill>
                  <a:prstClr val="black"/>
                </a:solidFill>
                <a:latin typeface="Helvetica"/>
                <a:ea typeface="ＭＳ Ｐゴシック" pitchFamily="64" charset="-128"/>
                <a:cs typeface="Helvetica"/>
              </a:rPr>
              <a:t> discrimination</a:t>
            </a:r>
          </a:p>
          <a:p>
            <a:pPr marL="360000" lvl="1" indent="-180000">
              <a:spcBef>
                <a:spcPts val="600"/>
              </a:spcBef>
              <a:buFont typeface="Arial"/>
              <a:buChar char="•"/>
              <a:tabLst>
                <a:tab pos="1412875" algn="l"/>
              </a:tabLst>
            </a:pPr>
            <a:r>
              <a:rPr lang="en-US" sz="1600" dirty="0">
                <a:solidFill>
                  <a:prstClr val="black"/>
                </a:solidFill>
                <a:latin typeface="Helvetica"/>
              </a:rPr>
              <a:t>Exploit coherent interactions in crystals               to reduce thickness?</a:t>
            </a:r>
            <a:endParaRPr lang="en-US" sz="1600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64FDA7-9C7C-B842-BB34-47C4A37D9E8B}"/>
              </a:ext>
            </a:extLst>
          </p:cNvPr>
          <p:cNvSpPr txBox="1"/>
          <p:nvPr/>
        </p:nvSpPr>
        <p:spPr>
          <a:xfrm>
            <a:off x="95312" y="3429000"/>
            <a:ext cx="424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3" defTabSz="457200" eaLnBrk="1" hangingPunct="1">
              <a:spcBef>
                <a:spcPts val="0"/>
              </a:spcBef>
              <a:tabLst>
                <a:tab pos="1412875" algn="l"/>
              </a:tabLst>
            </a:pPr>
            <a:r>
              <a:rPr lang="en-US" sz="1600" b="1" dirty="0">
                <a:solidFill>
                  <a:srgbClr val="0000BF"/>
                </a:solidFill>
                <a:latin typeface="Helvetica"/>
                <a:ea typeface="ＭＳ Ｐゴシック" pitchFamily="64" charset="-128"/>
                <a:cs typeface="Helvetica"/>
              </a:rPr>
              <a:t>PWO-UF (ultra-fast):</a:t>
            </a:r>
          </a:p>
          <a:p>
            <a:pPr marL="11113" defTabSz="457200" eaLnBrk="1" hangingPunct="1">
              <a:spcBef>
                <a:spcPts val="0"/>
              </a:spcBef>
              <a:tabLst>
                <a:tab pos="1412875" algn="l"/>
              </a:tabLst>
            </a:pPr>
            <a:r>
              <a:rPr lang="en-US" sz="1600" dirty="0">
                <a:solidFill>
                  <a:srgbClr val="0000BF"/>
                </a:solidFill>
                <a:latin typeface="Helvetica"/>
                <a:ea typeface="ＭＳ Ｐゴシック" pitchFamily="64" charset="-128"/>
                <a:cs typeface="Helvetica"/>
              </a:rPr>
              <a:t>Dominant emission with </a:t>
            </a:r>
            <a:r>
              <a:rPr lang="en-US" sz="1600" i="1" dirty="0" err="1">
                <a:solidFill>
                  <a:srgbClr val="0000BF"/>
                </a:solidFill>
                <a:latin typeface="Times New Roman" panose="02020603050405020304" pitchFamily="18" charset="0"/>
                <a:ea typeface="ＭＳ Ｐゴシック" pitchFamily="64" charset="-128"/>
                <a:cs typeface="Times New Roman" panose="02020603050405020304" pitchFamily="18" charset="0"/>
              </a:rPr>
              <a:t>τ</a:t>
            </a:r>
            <a:r>
              <a:rPr lang="en-US" sz="1600" dirty="0">
                <a:solidFill>
                  <a:srgbClr val="0000BF"/>
                </a:solidFill>
                <a:latin typeface="Helvetica"/>
                <a:ea typeface="ＭＳ Ｐゴシック" pitchFamily="64" charset="-128"/>
                <a:cs typeface="Helvetica"/>
              </a:rPr>
              <a:t> &lt; 0.7 ns</a:t>
            </a:r>
          </a:p>
          <a:p>
            <a:pPr marL="11113" defTabSz="457200" eaLnBrk="1" hangingPunct="1">
              <a:spcBef>
                <a:spcPts val="300"/>
              </a:spcBef>
              <a:tabLst>
                <a:tab pos="1412875" algn="l"/>
              </a:tabLst>
            </a:pPr>
            <a:r>
              <a:rPr lang="en-US" sz="1400" dirty="0">
                <a:solidFill>
                  <a:srgbClr val="0000BF"/>
                </a:solidFill>
                <a:latin typeface="Helvetica"/>
                <a:ea typeface="ＭＳ Ｐゴシック" pitchFamily="64" charset="-128"/>
                <a:cs typeface="Helvetica"/>
              </a:rPr>
              <a:t>M. </a:t>
            </a:r>
            <a:r>
              <a:rPr lang="en-US" sz="1400" dirty="0" err="1">
                <a:solidFill>
                  <a:srgbClr val="0000BF"/>
                </a:solidFill>
                <a:latin typeface="Helvetica"/>
                <a:ea typeface="ＭＳ Ｐゴシック" pitchFamily="64" charset="-128"/>
                <a:cs typeface="Helvetica"/>
              </a:rPr>
              <a:t>Korzhik</a:t>
            </a:r>
            <a:r>
              <a:rPr lang="en-US" sz="1400" dirty="0">
                <a:solidFill>
                  <a:srgbClr val="0000BF"/>
                </a:solidFill>
                <a:latin typeface="Helvetica"/>
                <a:ea typeface="ＭＳ Ｐゴシック" pitchFamily="64" charset="-128"/>
                <a:cs typeface="Helvetica"/>
              </a:rPr>
              <a:t> et al., NIMA 1034 (2022) 166781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1CF46D-313D-C742-877F-EDC4C57DE6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586"/>
          <a:stretch/>
        </p:blipFill>
        <p:spPr>
          <a:xfrm>
            <a:off x="6660232" y="548680"/>
            <a:ext cx="2339933" cy="26234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039839-21FB-4245-A739-7EFDFF20E9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162" y="4349671"/>
            <a:ext cx="3179766" cy="23916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5A35C6-0A9B-1147-9FBF-81B9BF1F5231}"/>
              </a:ext>
            </a:extLst>
          </p:cNvPr>
          <p:cNvSpPr txBox="1"/>
          <p:nvPr/>
        </p:nvSpPr>
        <p:spPr>
          <a:xfrm>
            <a:off x="4639628" y="3113673"/>
            <a:ext cx="21646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Helvetica"/>
                <a:cs typeface="Helvetica"/>
              </a:rPr>
              <a:t>CRILIN calorimeter for muon collider</a:t>
            </a:r>
          </a:p>
          <a:p>
            <a:r>
              <a:rPr lang="en-US" sz="1600" dirty="0">
                <a:latin typeface="Helvetica"/>
                <a:cs typeface="Helvetica"/>
              </a:rPr>
              <a:t>arXiv:2206.05838</a:t>
            </a:r>
          </a:p>
          <a:p>
            <a:pPr marL="270000" indent="-18000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/>
                <a:cs typeface="Helvetica"/>
              </a:rPr>
              <a:t>5 layers</a:t>
            </a:r>
          </a:p>
          <a:p>
            <a:pPr marL="270000" indent="-18000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/>
                <a:cs typeface="Helvetica"/>
              </a:rPr>
              <a:t>40x10x10 mm</a:t>
            </a:r>
            <a:r>
              <a:rPr lang="en-US" sz="1600" baseline="30000" dirty="0">
                <a:latin typeface="Helvetica"/>
                <a:cs typeface="Helvetica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D250BE-A454-FB4A-9DB8-F2D4BA08FB45}"/>
              </a:ext>
            </a:extLst>
          </p:cNvPr>
          <p:cNvSpPr txBox="1"/>
          <p:nvPr/>
        </p:nvSpPr>
        <p:spPr>
          <a:xfrm>
            <a:off x="4788024" y="1772816"/>
            <a:ext cx="18722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2"/>
                </a:solidFill>
                <a:latin typeface="Helvetica"/>
                <a:cs typeface="Helvetica"/>
              </a:rPr>
              <a:t>HIKE small-angle calorimeter</a:t>
            </a:r>
          </a:p>
          <a:p>
            <a:pPr marL="274320" indent="-18288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  <a:latin typeface="Helvetica"/>
                <a:cs typeface="Helvetica"/>
              </a:rPr>
              <a:t>4 layers</a:t>
            </a:r>
          </a:p>
          <a:p>
            <a:pPr marL="274320" indent="-18288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  <a:latin typeface="Helvetica"/>
                <a:cs typeface="Helvetica"/>
              </a:rPr>
              <a:t>40x20x20 mm</a:t>
            </a:r>
            <a:r>
              <a:rPr lang="en-US" sz="1600" baseline="30000" dirty="0">
                <a:solidFill>
                  <a:schemeClr val="bg2"/>
                </a:solidFill>
                <a:latin typeface="Helvetica"/>
                <a:cs typeface="Helvetica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B088B4-EF19-DC78-5A2C-BB5E36AA86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5519" y="4650420"/>
            <a:ext cx="3363439" cy="20909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00B800-2ADD-EE72-C671-CD10CF73AF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5462" y="3287866"/>
            <a:ext cx="1900427" cy="1293262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2A14742-8211-4945-9DEA-D88E0121EA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D9701FC-0E0A-EF40-948A-377D169B81D3}" type="slidenum">
              <a:rPr lang="en-US" smtClean="0"/>
              <a:pPr>
                <a:defRPr/>
              </a:pPr>
              <a:t>3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76006944"/>
      </p:ext>
    </p:extLst>
  </p:cSld>
  <p:clrMapOvr>
    <a:masterClrMapping/>
  </p:clrMapOvr>
  <p:transition advTm="704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Tests with single crystals in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051355-99FB-EE0E-5326-02C699B0BBF4}"/>
              </a:ext>
            </a:extLst>
          </p:cNvPr>
          <p:cNvSpPr txBox="1"/>
          <p:nvPr/>
        </p:nvSpPr>
        <p:spPr>
          <a:xfrm>
            <a:off x="238582" y="701839"/>
            <a:ext cx="5341530" cy="2439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b="1" dirty="0">
                <a:latin typeface="Helvetica"/>
                <a:cs typeface="Helvetica"/>
              </a:rPr>
              <a:t>Sept/Oct 2022 run at SPS H2 beamline:</a:t>
            </a:r>
          </a:p>
          <a:p>
            <a:pPr marL="360000" indent="-18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Helvetica"/>
                <a:cs typeface="Helvetica"/>
              </a:rPr>
              <a:t>20-120 GeV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</a:t>
            </a:r>
            <a:r>
              <a:rPr lang="en-US" dirty="0">
                <a:latin typeface="Helvetica"/>
                <a:cs typeface="Times New Roman" panose="02020603050405020304" pitchFamily="18" charset="0"/>
              </a:rPr>
              <a:t> and </a:t>
            </a:r>
            <a:r>
              <a:rPr lang="en-US" dirty="0">
                <a:latin typeface="Helvetica"/>
                <a:cs typeface="Helvetica"/>
              </a:rPr>
              <a:t>MIPs (150 GeV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dirty="0">
                <a:latin typeface="Helvetica"/>
                <a:cs typeface="Helvetica"/>
              </a:rPr>
              <a:t>)</a:t>
            </a:r>
          </a:p>
          <a:p>
            <a:pPr marL="360000" indent="-1800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Helvetica"/>
                <a:cs typeface="Helvetica"/>
              </a:rPr>
              <a:t>Validate CRILIN readout electronics</a:t>
            </a:r>
          </a:p>
          <a:p>
            <a:pPr marL="360000" indent="-1800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Helvetica"/>
                <a:cs typeface="Helvetica"/>
              </a:rPr>
              <a:t>Study systematics of light transport in small crystals with high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  <a:p>
            <a:pPr marL="360000" indent="-1800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Helvetica"/>
                <a:cs typeface="Helvetica"/>
              </a:rPr>
              <a:t>Measure time resolution achievable for PbF</a:t>
            </a:r>
            <a:r>
              <a:rPr lang="en-US" baseline="-25000" dirty="0">
                <a:latin typeface="Helvetica"/>
                <a:cs typeface="Helvetica"/>
              </a:rPr>
              <a:t>2</a:t>
            </a:r>
            <a:r>
              <a:rPr lang="en-US" dirty="0">
                <a:latin typeface="Helvetica"/>
                <a:cs typeface="Helvetica"/>
              </a:rPr>
              <a:t> and PWO-UF</a:t>
            </a:r>
          </a:p>
        </p:txBody>
      </p:sp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id="{70D288B2-D2D3-5E4B-CEA0-DCCE7F168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6733" y="3374761"/>
            <a:ext cx="2630693" cy="1584177"/>
          </a:xfrm>
          <a:prstGeom prst="rect">
            <a:avLst/>
          </a:prstGeom>
        </p:spPr>
      </p:pic>
      <p:pic>
        <p:nvPicPr>
          <p:cNvPr id="15" name="Picture 14" descr="A picture containing text, electronics, camera&#10;&#10;Description automatically generated">
            <a:extLst>
              <a:ext uri="{FF2B5EF4-FFF2-40B4-BE49-F238E27FC236}">
                <a16:creationId xmlns:a16="http://schemas.microsoft.com/office/drawing/2014/main" id="{E602653E-625F-3578-B7AD-440AC8658D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9252" y="3734802"/>
            <a:ext cx="2630692" cy="2862550"/>
          </a:xfrm>
          <a:prstGeom prst="rect">
            <a:avLst/>
          </a:prstGeom>
        </p:spPr>
      </p:pic>
      <p:pic>
        <p:nvPicPr>
          <p:cNvPr id="19" name="Picture 18" descr="A picture containing indoor, yellow, equipment&#10;&#10;Description automatically generated">
            <a:extLst>
              <a:ext uri="{FF2B5EF4-FFF2-40B4-BE49-F238E27FC236}">
                <a16:creationId xmlns:a16="http://schemas.microsoft.com/office/drawing/2014/main" id="{7047E635-8439-C55B-E4DA-B6DD337C3E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574" y="3510397"/>
            <a:ext cx="3315889" cy="235126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C8840BB-204A-CADC-77BF-B548574E1EF8}"/>
              </a:ext>
            </a:extLst>
          </p:cNvPr>
          <p:cNvGrpSpPr/>
          <p:nvPr/>
        </p:nvGrpSpPr>
        <p:grpSpPr>
          <a:xfrm>
            <a:off x="5436096" y="617886"/>
            <a:ext cx="3245416" cy="2523082"/>
            <a:chOff x="5436096" y="617886"/>
            <a:chExt cx="3245416" cy="2523082"/>
          </a:xfrm>
        </p:grpSpPr>
        <p:pic>
          <p:nvPicPr>
            <p:cNvPr id="17" name="Picture 16" descr="A picture containing text, person, hand, device&#10;&#10;Description automatically generated">
              <a:extLst>
                <a:ext uri="{FF2B5EF4-FFF2-40B4-BE49-F238E27FC236}">
                  <a16:creationId xmlns:a16="http://schemas.microsoft.com/office/drawing/2014/main" id="{75E8AEDA-2C80-8E49-97E1-2B2C3E8406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36096" y="617886"/>
              <a:ext cx="3245416" cy="252308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5C09176-6144-03F0-7D92-4F1779B36029}"/>
                </a:ext>
              </a:extLst>
            </p:cNvPr>
            <p:cNvSpPr txBox="1"/>
            <p:nvPr/>
          </p:nvSpPr>
          <p:spPr>
            <a:xfrm>
              <a:off x="5537124" y="714182"/>
              <a:ext cx="24192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Helvetica"/>
                  <a:cs typeface="Helvetica"/>
                </a:rPr>
                <a:t>CRILIN 2-crystal module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755CB5E-FDF6-C2EF-B3D0-493297A43357}"/>
              </a:ext>
            </a:extLst>
          </p:cNvPr>
          <p:cNvSpPr txBox="1"/>
          <p:nvPr/>
        </p:nvSpPr>
        <p:spPr>
          <a:xfrm>
            <a:off x="121312" y="5951021"/>
            <a:ext cx="2942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Helvetica"/>
                <a:cs typeface="Helvetica"/>
              </a:rPr>
              <a:t>Positioning of module on beamline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F31B23-597B-4406-6E9D-8052D268FA2D}"/>
              </a:ext>
            </a:extLst>
          </p:cNvPr>
          <p:cNvSpPr txBox="1"/>
          <p:nvPr/>
        </p:nvSpPr>
        <p:spPr>
          <a:xfrm>
            <a:off x="6588224" y="5024951"/>
            <a:ext cx="22948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Helvetica"/>
                <a:cs typeface="Helvetica"/>
              </a:rPr>
              <a:t>Beam image from Si-strip tracker with condition on signal from crystal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B302D6F-A4DD-4DFF-2D8D-9B7A60091BA9}"/>
              </a:ext>
            </a:extLst>
          </p:cNvPr>
          <p:cNvSpPr txBox="1"/>
          <p:nvPr/>
        </p:nvSpPr>
        <p:spPr>
          <a:xfrm>
            <a:off x="3515944" y="3284984"/>
            <a:ext cx="2942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latin typeface="Helvetica"/>
                <a:cs typeface="Helvetica"/>
              </a:rPr>
              <a:t>SiPM</a:t>
            </a:r>
            <a:r>
              <a:rPr lang="en-US" sz="1800" dirty="0">
                <a:latin typeface="Helvetica"/>
                <a:cs typeface="Helvetica"/>
              </a:rPr>
              <a:t> readout scheme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A112BE-5272-C048-4108-9CA4D0E15F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D9701FC-0E0A-EF40-948A-377D169B81D3}" type="slidenum">
              <a:rPr lang="en-US" smtClean="0"/>
              <a:pPr>
                <a:defRPr/>
              </a:pPr>
              <a:t>4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84016854"/>
      </p:ext>
    </p:extLst>
  </p:cSld>
  <p:clrMapOvr>
    <a:masterClrMapping/>
  </p:clrMapOvr>
  <p:transition advTm="704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resolution for single crystals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B59563-564F-2D1F-A67F-D9B627317F4C}"/>
              </a:ext>
            </a:extLst>
          </p:cNvPr>
          <p:cNvSpPr txBox="1"/>
          <p:nvPr/>
        </p:nvSpPr>
        <p:spPr>
          <a:xfrm>
            <a:off x="467544" y="4376087"/>
            <a:ext cx="3672407" cy="207724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lIns="216000" tIns="180000" rIns="180000" bIns="216000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b="1" baseline="-25000" dirty="0" err="1">
                <a:latin typeface="Helvetica"/>
                <a:cs typeface="Helvetica"/>
              </a:rPr>
              <a:t>MT</a:t>
            </a:r>
            <a:r>
              <a:rPr lang="en-US" sz="2400" b="1" dirty="0">
                <a:latin typeface="Helvetica"/>
                <a:cs typeface="Helvetica"/>
              </a:rPr>
              <a:t> =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b="1" dirty="0">
                <a:latin typeface="Helvetica"/>
                <a:cs typeface="Helvetica"/>
              </a:rPr>
              <a:t>(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baseline="-25000" dirty="0">
                <a:latin typeface="Helvetica"/>
                <a:cs typeface="Helvetica"/>
              </a:rPr>
              <a:t>ch0</a:t>
            </a:r>
            <a:r>
              <a:rPr lang="en-US" sz="2400" b="1" dirty="0">
                <a:latin typeface="Helvetica"/>
                <a:cs typeface="Helvetica"/>
              </a:rPr>
              <a:t> –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baseline="-25000" dirty="0">
                <a:latin typeface="Helvetica"/>
                <a:cs typeface="Helvetica"/>
              </a:rPr>
              <a:t>ch1</a:t>
            </a:r>
            <a:r>
              <a:rPr lang="en-US" sz="2400" b="1" dirty="0">
                <a:latin typeface="Helvetica"/>
                <a:cs typeface="Helvetica"/>
              </a:rPr>
              <a:t>)/2</a:t>
            </a:r>
          </a:p>
          <a:p>
            <a:pPr>
              <a:spcBef>
                <a:spcPts val="1800"/>
              </a:spcBef>
              <a:tabLst>
                <a:tab pos="477838" algn="l"/>
              </a:tabLst>
            </a:pPr>
            <a:r>
              <a:rPr lang="en-US" b="1" dirty="0">
                <a:solidFill>
                  <a:srgbClr val="0000FF"/>
                </a:solidFill>
                <a:latin typeface="Helvetica"/>
                <a:cs typeface="Helvetica"/>
              </a:rPr>
              <a:t>FC</a:t>
            </a:r>
            <a:r>
              <a:rPr lang="en-US" dirty="0">
                <a:solidFill>
                  <a:srgbClr val="0000FF"/>
                </a:solidFill>
                <a:latin typeface="Helvetica"/>
                <a:cs typeface="Helvetica"/>
              </a:rPr>
              <a:t>	Beam incident from front</a:t>
            </a:r>
          </a:p>
          <a:p>
            <a:pPr>
              <a:spcBef>
                <a:spcPts val="1200"/>
              </a:spcBef>
              <a:tabLst>
                <a:tab pos="477838" algn="l"/>
              </a:tabLst>
            </a:pPr>
            <a:r>
              <a:rPr lang="en-US" b="1" dirty="0">
                <a:latin typeface="Helvetica"/>
                <a:cs typeface="Helvetica"/>
              </a:rPr>
              <a:t>BC</a:t>
            </a:r>
            <a:r>
              <a:rPr lang="en-US" dirty="0">
                <a:latin typeface="Helvetica"/>
                <a:cs typeface="Helvetica"/>
              </a:rPr>
              <a:t>	Beam incident from back</a:t>
            </a:r>
          </a:p>
          <a:p>
            <a:pPr>
              <a:spcBef>
                <a:spcPts val="0"/>
              </a:spcBef>
              <a:tabLst>
                <a:tab pos="477838" algn="l"/>
              </a:tabLst>
            </a:pPr>
            <a:r>
              <a:rPr lang="en-US" dirty="0">
                <a:latin typeface="Helvetica"/>
                <a:cs typeface="Helvetica"/>
              </a:rPr>
              <a:t>	(</a:t>
            </a:r>
            <a:r>
              <a:rPr lang="en-US" dirty="0" err="1">
                <a:latin typeface="Helvetica"/>
                <a:cs typeface="Helvetica"/>
              </a:rPr>
              <a:t>SiPM</a:t>
            </a:r>
            <a:r>
              <a:rPr lang="en-US" dirty="0">
                <a:latin typeface="Helvetica"/>
                <a:cs typeface="Helvetica"/>
              </a:rPr>
              <a:t> side)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5BD958-A8A3-76C9-5A68-D1036144CD0E}"/>
              </a:ext>
            </a:extLst>
          </p:cNvPr>
          <p:cNvSpPr txBox="1"/>
          <p:nvPr/>
        </p:nvSpPr>
        <p:spPr>
          <a:xfrm>
            <a:off x="4708336" y="3678411"/>
            <a:ext cx="4435664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"/>
                <a:cs typeface="Helvetica"/>
              </a:rPr>
              <a:t>Conclusions: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/>
                <a:cs typeface="Helvetica"/>
              </a:rPr>
              <a:t>Effects of light transport degrade timing resolution for frontal incidence, despite higher light yield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/>
                <a:cs typeface="Helvetica"/>
              </a:rPr>
              <a:t>PbF</a:t>
            </a:r>
            <a:r>
              <a:rPr lang="en-US" sz="1800" baseline="-25000" dirty="0">
                <a:latin typeface="Helvetica"/>
                <a:cs typeface="Helvetica"/>
              </a:rPr>
              <a:t>2</a:t>
            </a:r>
            <a:r>
              <a:rPr lang="en-US" sz="1800" dirty="0">
                <a:latin typeface="Helvetica"/>
                <a:cs typeface="Helvetica"/>
              </a:rPr>
              <a:t> provides better time resolution due to pure Cerenkov emission, even with 50% light yield of PWO-UF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/>
                <a:cs typeface="Helvetica"/>
              </a:rPr>
              <a:t>Both single crystals give </a:t>
            </a:r>
            <a:r>
              <a:rPr 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1800" b="1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latin typeface="Helvetica"/>
                <a:cs typeface="Helvetica"/>
              </a:rPr>
              <a:t>&lt; 30 </a:t>
            </a:r>
            <a:r>
              <a:rPr lang="en-US" sz="1800" b="1" dirty="0" err="1">
                <a:latin typeface="Helvetica"/>
                <a:cs typeface="Helvetica"/>
              </a:rPr>
              <a:t>ps</a:t>
            </a:r>
            <a:r>
              <a:rPr lang="en-US" sz="1800" dirty="0">
                <a:latin typeface="Helvetica"/>
                <a:cs typeface="Helvetica"/>
              </a:rPr>
              <a:t>  for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800" baseline="-25000" dirty="0" err="1">
                <a:latin typeface="Helvetica" pitchFamily="2" charset="0"/>
                <a:cs typeface="Times New Roman" panose="02020603050405020304" pitchFamily="18" charset="0"/>
              </a:rPr>
              <a:t>dep</a:t>
            </a:r>
            <a:r>
              <a:rPr lang="en-US" sz="1800" dirty="0">
                <a:latin typeface="Helvetica"/>
                <a:cs typeface="Helvetica"/>
              </a:rPr>
              <a:t> &gt; 3 GeV!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53A077-F754-6536-667F-6B9768717E11}"/>
              </a:ext>
            </a:extLst>
          </p:cNvPr>
          <p:cNvSpPr txBox="1"/>
          <p:nvPr/>
        </p:nvSpPr>
        <p:spPr>
          <a:xfrm>
            <a:off x="160240" y="3573016"/>
            <a:ext cx="3360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prstClr val="black"/>
                </a:solidFill>
                <a:latin typeface="Helvetica"/>
                <a:ea typeface="ＭＳ Ｐゴシック" pitchFamily="64" charset="-128"/>
                <a:cs typeface="Helvetica"/>
              </a:rPr>
              <a:t>Front. Phys 11 (2023) 1223183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C46320-B96A-8C9D-00C9-CB60C9BD6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668" y="836712"/>
            <a:ext cx="8062664" cy="254884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3062D07-5DC3-4632-C19D-7A18E6184709}"/>
              </a:ext>
            </a:extLst>
          </p:cNvPr>
          <p:cNvSpPr txBox="1"/>
          <p:nvPr/>
        </p:nvSpPr>
        <p:spPr>
          <a:xfrm>
            <a:off x="1214759" y="1084674"/>
            <a:ext cx="7649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Helvetica"/>
                <a:cs typeface="Helvetica"/>
              </a:rPr>
              <a:t>PbF</a:t>
            </a:r>
            <a:r>
              <a:rPr lang="en-US" b="1" baseline="-25000" dirty="0">
                <a:latin typeface="Helvetica"/>
                <a:cs typeface="Helvetica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386AD35-9868-17A1-9D54-77DFC3B61C51}"/>
              </a:ext>
            </a:extLst>
          </p:cNvPr>
          <p:cNvSpPr txBox="1"/>
          <p:nvPr/>
        </p:nvSpPr>
        <p:spPr>
          <a:xfrm>
            <a:off x="5292080" y="2492896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Helvetica"/>
                <a:cs typeface="Helvetica"/>
              </a:rPr>
              <a:t>PWO-UF</a:t>
            </a:r>
            <a:endParaRPr lang="en-US" b="1" baseline="-25000" dirty="0">
              <a:latin typeface="Helvetica"/>
              <a:cs typeface="Helvetica"/>
            </a:endParaRP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E10820C5-A8A5-F0FE-451E-62B8652822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D9701FC-0E0A-EF40-948A-377D169B81D3}" type="slidenum">
              <a:rPr lang="en-US" smtClean="0"/>
              <a:pPr>
                <a:defRPr/>
              </a:pPr>
              <a:t>5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03348383"/>
      </p:ext>
    </p:extLst>
  </p:cSld>
  <p:clrMapOvr>
    <a:masterClrMapping/>
  </p:clrMapOvr>
  <p:transition advTm="704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Tests of CRILIN prototype in 2023</a:t>
            </a:r>
          </a:p>
        </p:txBody>
      </p:sp>
      <p:pic>
        <p:nvPicPr>
          <p:cNvPr id="7" name="Picture 6" descr="A colorful machine with a coin&#10;&#10;Description automatically generated">
            <a:extLst>
              <a:ext uri="{FF2B5EF4-FFF2-40B4-BE49-F238E27FC236}">
                <a16:creationId xmlns:a16="http://schemas.microsoft.com/office/drawing/2014/main" id="{AFA781EF-5373-B29C-87E6-B750A8453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620688"/>
            <a:ext cx="2377440" cy="1890139"/>
          </a:xfrm>
          <a:prstGeom prst="rect">
            <a:avLst/>
          </a:prstGeom>
        </p:spPr>
      </p:pic>
      <p:pic>
        <p:nvPicPr>
          <p:cNvPr id="8" name="Picture 7" descr="A green circuit board with gold colored buttons&#10;&#10;Description automatically generated">
            <a:extLst>
              <a:ext uri="{FF2B5EF4-FFF2-40B4-BE49-F238E27FC236}">
                <a16:creationId xmlns:a16="http://schemas.microsoft.com/office/drawing/2014/main" id="{B9F2F30E-1F62-031F-D766-19A2FA3C6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4967781"/>
            <a:ext cx="2377440" cy="1701579"/>
          </a:xfrm>
          <a:prstGeom prst="rect">
            <a:avLst/>
          </a:prstGeom>
        </p:spPr>
      </p:pic>
      <p:pic>
        <p:nvPicPr>
          <p:cNvPr id="10" name="Picture 9" descr="A black square object with a square white and silver square object&#10;&#10;Description automatically generated with medium confidence">
            <a:extLst>
              <a:ext uri="{FF2B5EF4-FFF2-40B4-BE49-F238E27FC236}">
                <a16:creationId xmlns:a16="http://schemas.microsoft.com/office/drawing/2014/main" id="{3424D0E4-FF87-AD05-8B37-D695948401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2642668"/>
            <a:ext cx="2377440" cy="2226492"/>
          </a:xfrm>
          <a:prstGeom prst="rect">
            <a:avLst/>
          </a:prstGeom>
        </p:spPr>
      </p:pic>
      <p:pic>
        <p:nvPicPr>
          <p:cNvPr id="24" name="Picture 23" descr="A machine with a red box and blue tubes&#10;&#10;Description automatically generated">
            <a:extLst>
              <a:ext uri="{FF2B5EF4-FFF2-40B4-BE49-F238E27FC236}">
                <a16:creationId xmlns:a16="http://schemas.microsoft.com/office/drawing/2014/main" id="{D2321EF0-4B19-5908-F88B-05F9075C0B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3808" y="3863692"/>
            <a:ext cx="2808312" cy="280831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0D57A16-24F9-BCFE-67D6-74C374348048}"/>
              </a:ext>
            </a:extLst>
          </p:cNvPr>
          <p:cNvSpPr txBox="1"/>
          <p:nvPr/>
        </p:nvSpPr>
        <p:spPr>
          <a:xfrm>
            <a:off x="2555776" y="580469"/>
            <a:ext cx="6296000" cy="3077766"/>
          </a:xfrm>
          <a:prstGeom prst="rect">
            <a:avLst/>
          </a:prstGeom>
          <a:noFill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>
                <a:latin typeface="Helvetica"/>
                <a:cs typeface="Helvetica"/>
              </a:rPr>
              <a:t>From single crystals to first calorimeter prototype:</a:t>
            </a:r>
          </a:p>
          <a:p>
            <a:pPr marL="182880">
              <a:spcBef>
                <a:spcPts val="900"/>
              </a:spcBef>
            </a:pPr>
            <a:r>
              <a:rPr lang="en-US" sz="1800" b="1" dirty="0">
                <a:latin typeface="Helvetica"/>
                <a:cs typeface="Helvetica"/>
              </a:rPr>
              <a:t>New prototype with two 3x3 CRILIN test layers</a:t>
            </a:r>
          </a:p>
          <a:p>
            <a:pPr marL="182880">
              <a:spcBef>
                <a:spcPts val="600"/>
              </a:spcBef>
            </a:pPr>
            <a:r>
              <a:rPr lang="en-US" sz="1800" b="1" dirty="0">
                <a:latin typeface="Helvetica"/>
                <a:cs typeface="Helvetica"/>
              </a:rPr>
              <a:t>Load layers with different crystals: PbF</a:t>
            </a:r>
            <a:r>
              <a:rPr lang="en-US" sz="1800" b="1" baseline="-25000" dirty="0">
                <a:latin typeface="Helvetica"/>
                <a:cs typeface="Helvetica"/>
              </a:rPr>
              <a:t>2</a:t>
            </a:r>
            <a:r>
              <a:rPr lang="en-US" sz="1800" b="1" dirty="0">
                <a:latin typeface="Helvetica"/>
                <a:cs typeface="Helvetica"/>
              </a:rPr>
              <a:t>, PWO-UF</a:t>
            </a:r>
          </a:p>
          <a:p>
            <a:pPr lvl="1">
              <a:spcBef>
                <a:spcPts val="300"/>
              </a:spcBef>
            </a:pPr>
            <a:r>
              <a:rPr lang="en-US" sz="1800" dirty="0">
                <a:latin typeface="Helvetica"/>
                <a:cs typeface="Helvetica"/>
              </a:rPr>
              <a:t>Different surface treatments to damp internal reflections</a:t>
            </a:r>
          </a:p>
          <a:p>
            <a:pPr marL="182880">
              <a:spcBef>
                <a:spcPts val="600"/>
              </a:spcBef>
            </a:pPr>
            <a:r>
              <a:rPr lang="en-US" sz="1800" b="1" dirty="0">
                <a:latin typeface="Helvetica" pitchFamily="-72" charset="0"/>
              </a:rPr>
              <a:t>Test objectives:</a:t>
            </a:r>
          </a:p>
          <a:p>
            <a:pPr marL="731520" indent="-274320">
              <a:spcBef>
                <a:spcPts val="300"/>
              </a:spcBef>
              <a:buFontTx/>
              <a:buAutoNum type="arabicPeriod"/>
            </a:pPr>
            <a:r>
              <a:rPr lang="en-US" sz="1800" dirty="0">
                <a:latin typeface="Helvetica" pitchFamily="-72" charset="0"/>
              </a:rPr>
              <a:t>Perform complete operational test</a:t>
            </a:r>
          </a:p>
          <a:p>
            <a:pPr marL="731520" indent="-274320">
              <a:spcBef>
                <a:spcPts val="300"/>
              </a:spcBef>
              <a:buFontTx/>
              <a:buAutoNum type="arabicPeriod"/>
            </a:pPr>
            <a:r>
              <a:rPr lang="en-US" sz="1800" dirty="0">
                <a:latin typeface="Helvetica" pitchFamily="-72" charset="0"/>
              </a:rPr>
              <a:t>Test cluster reconstruction capability</a:t>
            </a:r>
          </a:p>
          <a:p>
            <a:pPr marL="731520" indent="-274320">
              <a:spcBef>
                <a:spcPts val="300"/>
              </a:spcBef>
              <a:buFontTx/>
              <a:buAutoNum type="arabicPeriod"/>
            </a:pPr>
            <a:r>
              <a:rPr lang="en-US" sz="1800" dirty="0">
                <a:latin typeface="Helvetica" pitchFamily="-72" charset="0"/>
                <a:ea typeface="Helvetica" pitchFamily="-72" charset="0"/>
                <a:cs typeface="Helvetica" pitchFamily="-72" charset="0"/>
              </a:rPr>
              <a:t>Conceptual test of longitudinal segmentation</a:t>
            </a:r>
          </a:p>
          <a:p>
            <a:pPr marL="731520" indent="-274320">
              <a:spcBef>
                <a:spcPts val="300"/>
              </a:spcBef>
              <a:buFontTx/>
              <a:buAutoNum type="arabicPeriod"/>
            </a:pPr>
            <a:r>
              <a:rPr lang="en-US" sz="1800" dirty="0">
                <a:latin typeface="Helvetica" pitchFamily="-72" charset="0"/>
                <a:ea typeface="Helvetica" pitchFamily="-72" charset="0"/>
                <a:cs typeface="Helvetica" pitchFamily="-72" charset="0"/>
              </a:rPr>
              <a:t>Study angular effects: align beam with central crystal</a:t>
            </a:r>
            <a:endParaRPr lang="en-US" sz="1800" b="1" dirty="0">
              <a:latin typeface="Helvetica"/>
              <a:cs typeface="Helvetica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46B1073-DC18-A755-35B4-59C8082D655A}"/>
              </a:ext>
            </a:extLst>
          </p:cNvPr>
          <p:cNvSpPr txBox="1"/>
          <p:nvPr/>
        </p:nvSpPr>
        <p:spPr>
          <a:xfrm>
            <a:off x="5868144" y="3789040"/>
            <a:ext cx="3099520" cy="2731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1800" b="1" dirty="0">
                <a:latin typeface="Helvetica"/>
                <a:cs typeface="Helvetica"/>
              </a:rPr>
              <a:t>Test beam runs in 2023:</a:t>
            </a:r>
          </a:p>
          <a:p>
            <a:pPr>
              <a:spcBef>
                <a:spcPts val="900"/>
              </a:spcBef>
            </a:pPr>
            <a:r>
              <a:rPr lang="en-US" sz="1800" b="1" dirty="0">
                <a:latin typeface="Helvetica"/>
                <a:cs typeface="Helvetica"/>
              </a:rPr>
              <a:t>June: Commissioning 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/>
                <a:cs typeface="Helvetica"/>
              </a:rPr>
              <a:t>1-4 GeV 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800" baseline="30000" dirty="0">
                <a:latin typeface="Helvetica"/>
                <a:cs typeface="Helvetica"/>
              </a:rPr>
              <a:t>−</a:t>
            </a:r>
            <a:r>
              <a:rPr lang="en-US" sz="1800" dirty="0">
                <a:latin typeface="Helvetica"/>
                <a:cs typeface="Helvetica"/>
              </a:rPr>
              <a:t>, </a:t>
            </a:r>
            <a:r>
              <a:rPr lang="en-US" sz="1800" dirty="0" err="1">
                <a:latin typeface="Helvetica"/>
                <a:cs typeface="Helvetica"/>
              </a:rPr>
              <a:t>mips</a:t>
            </a:r>
            <a:r>
              <a:rPr lang="en-US" sz="1800" dirty="0">
                <a:latin typeface="Helvetica"/>
                <a:cs typeface="Helvetica"/>
              </a:rPr>
              <a:t> in T9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/>
                <a:cs typeface="Helvetica"/>
              </a:rPr>
              <a:t>450 MeV 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800" baseline="30000" dirty="0">
                <a:latin typeface="Helvetica"/>
                <a:cs typeface="Helvetica"/>
              </a:rPr>
              <a:t>−</a:t>
            </a:r>
            <a:r>
              <a:rPr lang="en-US" sz="1800" dirty="0">
                <a:latin typeface="Helvetica"/>
                <a:cs typeface="Helvetica"/>
              </a:rPr>
              <a:t> at BTF</a:t>
            </a:r>
          </a:p>
          <a:p>
            <a:pPr>
              <a:spcBef>
                <a:spcPts val="600"/>
              </a:spcBef>
            </a:pPr>
            <a:r>
              <a:rPr lang="en-US" sz="1800" b="1" dirty="0">
                <a:latin typeface="Helvetica"/>
                <a:cs typeface="Helvetica"/>
              </a:rPr>
              <a:t>Aug: Data taking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/>
                <a:cs typeface="Helvetica"/>
              </a:rPr>
              <a:t>20-120 GeV 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800" baseline="30000" dirty="0">
                <a:latin typeface="Helvetica"/>
                <a:cs typeface="Helvetica"/>
              </a:rPr>
              <a:t>−</a:t>
            </a:r>
            <a:r>
              <a:rPr lang="en-US" sz="1800" dirty="0">
                <a:latin typeface="Helvetica"/>
                <a:cs typeface="Helvetica"/>
              </a:rPr>
              <a:t> in H2</a:t>
            </a:r>
          </a:p>
          <a:p>
            <a:pPr>
              <a:spcBef>
                <a:spcPts val="600"/>
              </a:spcBef>
            </a:pPr>
            <a:r>
              <a:rPr lang="en-US" sz="1800" b="1" dirty="0">
                <a:latin typeface="Helvetica"/>
                <a:cs typeface="Helvetica"/>
              </a:rPr>
              <a:t>Oct: Alignment studies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/>
                <a:cs typeface="Helvetica"/>
              </a:rPr>
              <a:t>4 GeV 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800" baseline="30000" dirty="0">
                <a:latin typeface="Helvetica"/>
                <a:cs typeface="Helvetica"/>
              </a:rPr>
              <a:t>−</a:t>
            </a:r>
            <a:r>
              <a:rPr lang="en-US" sz="1800" dirty="0">
                <a:latin typeface="Helvetica"/>
                <a:cs typeface="Helvetica"/>
              </a:rPr>
              <a:t> in T9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F1074236-71FB-9F2A-A7A6-75AECDD1D5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D9701FC-0E0A-EF40-948A-377D169B81D3}" type="slidenum">
              <a:rPr lang="en-US" smtClean="0"/>
              <a:pPr>
                <a:defRPr/>
              </a:pPr>
              <a:t>6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76836099"/>
      </p:ext>
    </p:extLst>
  </p:cSld>
  <p:clrMapOvr>
    <a:masterClrMapping/>
  </p:clrMapOvr>
  <p:transition advTm="704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29A23-4063-D844-9BD5-31FCD97A0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46" y="44624"/>
            <a:ext cx="8897242" cy="472480"/>
          </a:xfrm>
        </p:spPr>
        <p:txBody>
          <a:bodyPr/>
          <a:lstStyle/>
          <a:p>
            <a:r>
              <a:rPr lang="en-US" dirty="0"/>
              <a:t>CRILIN 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2900D1-499D-685C-B181-7F65CC9DF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6143" y="382305"/>
            <a:ext cx="3960440" cy="3766775"/>
          </a:xfrm>
          <a:prstGeom prst="rect">
            <a:avLst/>
          </a:prstGeom>
        </p:spPr>
      </p:pic>
      <p:pic>
        <p:nvPicPr>
          <p:cNvPr id="6" name="Picture 5" descr="A machine with blue pipes&#10;&#10;Description automatically generated with medium confidence">
            <a:extLst>
              <a:ext uri="{FF2B5EF4-FFF2-40B4-BE49-F238E27FC236}">
                <a16:creationId xmlns:a16="http://schemas.microsoft.com/office/drawing/2014/main" id="{9BED5AA0-6F47-DA4F-167B-1B057AA230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241" y="661579"/>
            <a:ext cx="3096000" cy="147127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00DA5EA-DCE3-CD09-D4A3-8739C58C1C1D}"/>
              </a:ext>
            </a:extLst>
          </p:cNvPr>
          <p:cNvGrpSpPr/>
          <p:nvPr/>
        </p:nvGrpSpPr>
        <p:grpSpPr>
          <a:xfrm>
            <a:off x="280242" y="2422863"/>
            <a:ext cx="3311999" cy="4265811"/>
            <a:chOff x="280242" y="2422863"/>
            <a:chExt cx="3311999" cy="4265811"/>
          </a:xfrm>
        </p:grpSpPr>
        <p:pic>
          <p:nvPicPr>
            <p:cNvPr id="16" name="Picture 15" descr="A graph of a tall tower&#10;&#10;Description automatically generated">
              <a:extLst>
                <a:ext uri="{FF2B5EF4-FFF2-40B4-BE49-F238E27FC236}">
                  <a16:creationId xmlns:a16="http://schemas.microsoft.com/office/drawing/2014/main" id="{9339B985-FB84-3963-2010-9DECE605D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0242" y="2422863"/>
              <a:ext cx="3311999" cy="2134400"/>
            </a:xfrm>
            <a:prstGeom prst="rect">
              <a:avLst/>
            </a:prstGeom>
          </p:spPr>
        </p:pic>
        <p:pic>
          <p:nvPicPr>
            <p:cNvPr id="18" name="Picture 17" descr="A graph of a graph&#10;&#10;Description automatically generated">
              <a:extLst>
                <a:ext uri="{FF2B5EF4-FFF2-40B4-BE49-F238E27FC236}">
                  <a16:creationId xmlns:a16="http://schemas.microsoft.com/office/drawing/2014/main" id="{5CC44E58-E305-5E8E-1CEC-CE0BF6F16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0242" y="4653136"/>
              <a:ext cx="3240000" cy="2035538"/>
            </a:xfrm>
            <a:prstGeom prst="rect">
              <a:avLst/>
            </a:prstGeom>
          </p:spPr>
        </p:pic>
      </p:grpSp>
      <p:pic>
        <p:nvPicPr>
          <p:cNvPr id="20" name="Picture 19" descr="A graph of a function&#10;&#10;Description automatically generated">
            <a:extLst>
              <a:ext uri="{FF2B5EF4-FFF2-40B4-BE49-F238E27FC236}">
                <a16:creationId xmlns:a16="http://schemas.microsoft.com/office/drawing/2014/main" id="{6F25EFD6-D324-2677-A85F-573E10C30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4363" y="4293093"/>
            <a:ext cx="3924000" cy="242058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83F8E75-4F80-ABE2-F9EC-181C120436D7}"/>
              </a:ext>
            </a:extLst>
          </p:cNvPr>
          <p:cNvSpPr txBox="1"/>
          <p:nvPr/>
        </p:nvSpPr>
        <p:spPr>
          <a:xfrm>
            <a:off x="2303960" y="3490063"/>
            <a:ext cx="1908000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00BF"/>
                </a:solidFill>
                <a:latin typeface="Helvetica"/>
                <a:cs typeface="Helvetica"/>
              </a:rPr>
              <a:t>Total energy</a:t>
            </a:r>
          </a:p>
          <a:p>
            <a:r>
              <a:rPr lang="en-US" sz="1800" b="1" dirty="0">
                <a:solidFill>
                  <a:srgbClr val="0000BF"/>
                </a:solidFill>
                <a:latin typeface="Helvetica"/>
                <a:cs typeface="Helvetica"/>
              </a:rPr>
              <a:t>MC</a:t>
            </a:r>
            <a:r>
              <a:rPr lang="en-US" sz="1800" dirty="0">
                <a:solidFill>
                  <a:srgbClr val="0000BF"/>
                </a:solidFill>
                <a:latin typeface="Helvetica"/>
                <a:cs typeface="Helvetica"/>
              </a:rPr>
              <a:t> 120 GeV </a:t>
            </a:r>
            <a:r>
              <a:rPr lang="en-US" sz="1800" i="1" dirty="0">
                <a:solidFill>
                  <a:srgbClr val="0000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800" baseline="30000" dirty="0">
                <a:solidFill>
                  <a:srgbClr val="0000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892B1C5-8804-E567-D363-2A914EB9C51F}"/>
              </a:ext>
            </a:extLst>
          </p:cNvPr>
          <p:cNvSpPr txBox="1"/>
          <p:nvPr/>
        </p:nvSpPr>
        <p:spPr>
          <a:xfrm>
            <a:off x="2303960" y="5673442"/>
            <a:ext cx="1908000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Helvetica"/>
                <a:cs typeface="Helvetica"/>
              </a:rPr>
              <a:t>Total energy</a:t>
            </a:r>
          </a:p>
          <a:p>
            <a:r>
              <a:rPr lang="en-US" sz="1800" b="1" dirty="0">
                <a:solidFill>
                  <a:srgbClr val="FF0000"/>
                </a:solidFill>
                <a:latin typeface="Helvetica"/>
                <a:cs typeface="Helvetica"/>
              </a:rPr>
              <a:t>Data</a:t>
            </a:r>
            <a:r>
              <a:rPr lang="en-US" sz="1800" dirty="0">
                <a:solidFill>
                  <a:srgbClr val="FF0000"/>
                </a:solidFill>
                <a:latin typeface="Helvetica"/>
                <a:cs typeface="Helvetica"/>
              </a:rPr>
              <a:t> 120 GeV </a:t>
            </a:r>
            <a:r>
              <a:rPr 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</a:t>
            </a:r>
            <a:endParaRPr lang="en-US" sz="180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01A7A8B-F97D-90DB-3F3A-B0ED0850AFAB}"/>
              </a:ext>
            </a:extLst>
          </p:cNvPr>
          <p:cNvSpPr txBox="1"/>
          <p:nvPr/>
        </p:nvSpPr>
        <p:spPr>
          <a:xfrm>
            <a:off x="4125832" y="4554"/>
            <a:ext cx="45899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Helvetica"/>
                <a:cs typeface="Helvetica"/>
              </a:rPr>
              <a:t>Tracking data with cuts on each crystal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3DC99B-706F-4BD7-4568-8A4F86A6B2D8}"/>
              </a:ext>
            </a:extLst>
          </p:cNvPr>
          <p:cNvSpPr txBox="1"/>
          <p:nvPr/>
        </p:nvSpPr>
        <p:spPr>
          <a:xfrm>
            <a:off x="6548442" y="5807005"/>
            <a:ext cx="2416046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00BF"/>
                </a:solidFill>
                <a:latin typeface="Helvetica"/>
                <a:cs typeface="Helvetica"/>
              </a:rPr>
              <a:t>Central crystal layer 1</a:t>
            </a:r>
          </a:p>
          <a:p>
            <a:r>
              <a:rPr lang="en-US" sz="1800" b="1" i="1" dirty="0" err="1">
                <a:solidFill>
                  <a:srgbClr val="0000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1800" b="1" i="1" baseline="-25000" dirty="0" err="1">
                <a:solidFill>
                  <a:srgbClr val="0000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800" b="1" dirty="0">
                <a:solidFill>
                  <a:srgbClr val="0000BF"/>
                </a:solidFill>
                <a:latin typeface="Helvetica"/>
                <a:cs typeface="Helvetica"/>
              </a:rPr>
              <a:t> = 9 </a:t>
            </a:r>
            <a:r>
              <a:rPr lang="en-US" sz="1800" b="1" dirty="0" err="1">
                <a:solidFill>
                  <a:srgbClr val="0000BF"/>
                </a:solidFill>
                <a:latin typeface="Helvetica"/>
                <a:cs typeface="Helvetica"/>
              </a:rPr>
              <a:t>ps</a:t>
            </a:r>
            <a:r>
              <a:rPr lang="en-US" sz="1800" b="1" dirty="0">
                <a:solidFill>
                  <a:srgbClr val="0000BF"/>
                </a:solidFill>
                <a:latin typeface="Helvetica"/>
                <a:cs typeface="Helvetica"/>
              </a:rPr>
              <a:t>!</a:t>
            </a:r>
            <a:endParaRPr lang="en-US" sz="1800" baseline="30000" dirty="0">
              <a:solidFill>
                <a:srgbClr val="0000B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6FA7E5-28B5-92C1-FFC0-13BDADDAE397}"/>
              </a:ext>
            </a:extLst>
          </p:cNvPr>
          <p:cNvSpPr txBox="1"/>
          <p:nvPr/>
        </p:nvSpPr>
        <p:spPr>
          <a:xfrm>
            <a:off x="455853" y="642174"/>
            <a:ext cx="24117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FFFF"/>
                </a:solidFill>
                <a:latin typeface="Helvetica"/>
                <a:ea typeface="ＭＳ Ｐゴシック" pitchFamily="64" charset="-128"/>
                <a:cs typeface="Helvetica"/>
              </a:rPr>
              <a:t>H2 beamline, Aug 2023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4D85F6B-9656-2221-109A-266297DAA3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D9701FC-0E0A-EF40-948A-377D169B81D3}" type="slidenum">
              <a:rPr lang="en-US" smtClean="0"/>
              <a:pPr>
                <a:defRPr/>
              </a:pPr>
              <a:t>7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94830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resistance of crystals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67DC8A-F8B0-8EF6-60FF-0741F19DB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800" y="740701"/>
            <a:ext cx="2304256" cy="15361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4A47DC-F584-6C89-FB8B-DA5BB7D3FF77}"/>
              </a:ext>
            </a:extLst>
          </p:cNvPr>
          <p:cNvSpPr txBox="1"/>
          <p:nvPr/>
        </p:nvSpPr>
        <p:spPr>
          <a:xfrm>
            <a:off x="2642072" y="740701"/>
            <a:ext cx="626469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baseline="30000" dirty="0">
                <a:latin typeface="Helvetica"/>
                <a:cs typeface="Helvetica"/>
              </a:rPr>
              <a:t>60</a:t>
            </a:r>
            <a:r>
              <a:rPr lang="en-US" sz="1800" b="1" dirty="0">
                <a:latin typeface="Helvetica"/>
                <a:cs typeface="Helvetica"/>
              </a:rPr>
              <a:t>Co </a:t>
            </a:r>
            <a:r>
              <a:rPr 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1800" b="1" i="1" dirty="0">
                <a:latin typeface="Helvetica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latin typeface="Helvetica"/>
                <a:cs typeface="Helvetica"/>
              </a:rPr>
              <a:t>irradiation at Calliope, ENEA </a:t>
            </a:r>
            <a:r>
              <a:rPr lang="en-US" sz="1800" b="1" dirty="0" err="1">
                <a:latin typeface="Helvetica"/>
                <a:cs typeface="Helvetica"/>
              </a:rPr>
              <a:t>Casaccia</a:t>
            </a:r>
            <a:r>
              <a:rPr lang="en-US" sz="1800" b="1" dirty="0">
                <a:latin typeface="Helvetica"/>
                <a:cs typeface="Helvetica"/>
              </a:rPr>
              <a:t>, June 2023</a:t>
            </a:r>
          </a:p>
          <a:p>
            <a:pPr marL="360000" indent="-2700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/>
                <a:cs typeface="Helvetica"/>
              </a:rPr>
              <a:t>Easy to accumulate </a:t>
            </a:r>
            <a:r>
              <a:rPr lang="en-US" sz="1800" dirty="0" err="1">
                <a:latin typeface="Helvetica"/>
                <a:cs typeface="Helvetica"/>
              </a:rPr>
              <a:t>MGy</a:t>
            </a:r>
            <a:r>
              <a:rPr lang="en-US" sz="1800" dirty="0">
                <a:latin typeface="Helvetica"/>
                <a:cs typeface="Helvetica"/>
              </a:rPr>
              <a:t> doses, full dosimetry support</a:t>
            </a:r>
          </a:p>
          <a:p>
            <a:pPr marL="360000" indent="-2700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/>
                <a:cs typeface="Helvetica"/>
              </a:rPr>
              <a:t>Support with transmission, light yield, fluorescence spectrometry measurements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F2317A-EF29-4419-44FE-2FB8631EB8AC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1622380" y="884717"/>
            <a:ext cx="731660" cy="220707"/>
          </a:xfrm>
          <a:prstGeom prst="rect">
            <a:avLst/>
          </a:prstGeom>
        </p:spPr>
      </p:pic>
      <p:pic>
        <p:nvPicPr>
          <p:cNvPr id="9" name="Picture 8" descr="A comparison of a graph&#10;&#10;Description automatically generated">
            <a:extLst>
              <a:ext uri="{FF2B5EF4-FFF2-40B4-BE49-F238E27FC236}">
                <a16:creationId xmlns:a16="http://schemas.microsoft.com/office/drawing/2014/main" id="{EB42A8B6-21FF-43B9-056D-52B12F3DAE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2636912"/>
            <a:ext cx="8393693" cy="26886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FDE40C4-3661-8ABB-CA4E-3C0612E7CBEF}"/>
              </a:ext>
            </a:extLst>
          </p:cNvPr>
          <p:cNvSpPr txBox="1"/>
          <p:nvPr/>
        </p:nvSpPr>
        <p:spPr>
          <a:xfrm>
            <a:off x="517836" y="5445224"/>
            <a:ext cx="3910148" cy="11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/>
                <a:cs typeface="Helvetica"/>
              </a:rPr>
              <a:t>At </a:t>
            </a:r>
            <a:r>
              <a:rPr lang="en-US" sz="1600" b="1" dirty="0">
                <a:latin typeface="Helvetica"/>
                <a:cs typeface="Helvetica"/>
              </a:rPr>
              <a:t>360 </a:t>
            </a:r>
            <a:r>
              <a:rPr lang="en-US" sz="1600" b="1" dirty="0" err="1">
                <a:latin typeface="Helvetica"/>
                <a:cs typeface="Helvetica"/>
              </a:rPr>
              <a:t>kGy</a:t>
            </a:r>
            <a:r>
              <a:rPr lang="en-US" sz="1600" b="1" dirty="0">
                <a:latin typeface="Helvetica"/>
                <a:cs typeface="Helvetica"/>
              </a:rPr>
              <a:t> ~ 20% transmission loss </a:t>
            </a:r>
            <a:r>
              <a:rPr lang="en-US" sz="1600" dirty="0">
                <a:latin typeface="Helvetica"/>
                <a:cs typeface="Helvetica"/>
              </a:rPr>
              <a:t>at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1600" dirty="0">
                <a:latin typeface="Helvetica"/>
                <a:cs typeface="Helvetica"/>
              </a:rPr>
              <a:t> = 400 nm</a:t>
            </a:r>
          </a:p>
          <a:p>
            <a:pPr marL="182880" indent="-18288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/>
                <a:cs typeface="Helvetica"/>
              </a:rPr>
              <a:t>Substantial recovery after annealing several days in ambient light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A9A974-3BA6-2F41-C0CD-BA0CFB729C39}"/>
              </a:ext>
            </a:extLst>
          </p:cNvPr>
          <p:cNvSpPr txBox="1"/>
          <p:nvPr/>
        </p:nvSpPr>
        <p:spPr>
          <a:xfrm>
            <a:off x="4979002" y="5445224"/>
            <a:ext cx="3902720" cy="11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/>
                <a:cs typeface="Helvetica"/>
              </a:rPr>
              <a:t>At </a:t>
            </a:r>
            <a:r>
              <a:rPr lang="en-US" sz="1600" b="1" dirty="0">
                <a:latin typeface="Helvetica"/>
                <a:cs typeface="Helvetica"/>
              </a:rPr>
              <a:t>2100 </a:t>
            </a:r>
            <a:r>
              <a:rPr lang="en-US" sz="1600" b="1" dirty="0" err="1">
                <a:latin typeface="Helvetica"/>
                <a:cs typeface="Helvetica"/>
              </a:rPr>
              <a:t>kGy</a:t>
            </a:r>
            <a:r>
              <a:rPr lang="en-US" sz="1600" b="1" dirty="0">
                <a:latin typeface="Helvetica"/>
                <a:cs typeface="Helvetica"/>
              </a:rPr>
              <a:t> ~ 5% transmission loss </a:t>
            </a:r>
            <a:r>
              <a:rPr lang="en-US" sz="1600" dirty="0">
                <a:latin typeface="Helvetica"/>
                <a:cs typeface="Helvetica"/>
              </a:rPr>
              <a:t>at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1600" dirty="0">
                <a:latin typeface="Helvetica"/>
                <a:cs typeface="Helvetica"/>
              </a:rPr>
              <a:t> = 400 nm</a:t>
            </a:r>
          </a:p>
          <a:p>
            <a:pPr marL="182880" indent="-18288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/>
                <a:cs typeface="Helvetica"/>
              </a:rPr>
              <a:t>Only modest recovery after annealing several days in ambient light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2ABEF8-E31F-C2F0-FCB1-C56C48381538}"/>
              </a:ext>
            </a:extLst>
          </p:cNvPr>
          <p:cNvSpPr txBox="1"/>
          <p:nvPr/>
        </p:nvSpPr>
        <p:spPr>
          <a:xfrm>
            <a:off x="3284628" y="2092786"/>
            <a:ext cx="2574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  <a:latin typeface="Helvetica"/>
                <a:cs typeface="Helvetica"/>
              </a:rPr>
              <a:t>Preliminary results: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E56B290-D965-266E-778A-8F2512A4C7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D9701FC-0E0A-EF40-948A-377D169B81D3}" type="slidenum">
              <a:rPr lang="en-US" smtClean="0"/>
              <a:pPr>
                <a:defRPr/>
              </a:pPr>
              <a:t>8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88620689"/>
      </p:ext>
    </p:extLst>
  </p:cSld>
  <p:clrMapOvr>
    <a:masterClrMapping/>
  </p:clrMapOvr>
  <p:transition advTm="704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42771-3234-E749-B82F-89BDA7CB4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Coherent effects in crystals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A01FDE-23D7-F942-BC54-06F45B3297A3}"/>
              </a:ext>
            </a:extLst>
          </p:cNvPr>
          <p:cNvSpPr txBox="1"/>
          <p:nvPr/>
        </p:nvSpPr>
        <p:spPr>
          <a:xfrm>
            <a:off x="47789" y="645656"/>
            <a:ext cx="5077661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ＭＳ Ｐゴシック" pitchFamily="64" charset="-128"/>
                <a:cs typeface="Helvetica"/>
              </a:rPr>
              <a:t>Coherent effects increase cross-section for electromagnetic shower processes (bremsstrahlung, pair production)</a:t>
            </a:r>
          </a:p>
          <a:p>
            <a:pPr marL="457200" marR="0" lvl="0" indent="-228600" algn="l" defTabSz="4572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ＭＳ Ｐゴシック" pitchFamily="64" charset="-128"/>
                <a:cs typeface="Helvetica"/>
              </a:rPr>
              <a:t>Decrease effective value of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64" charset="-128"/>
                <a:cs typeface="Times New Roman" panose="02020603050405020304" pitchFamily="18" charset="0"/>
              </a:rPr>
              <a:t>X</a:t>
            </a:r>
            <a:r>
              <a:rPr kumimoji="0" lang="en-US" sz="1800" b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64" charset="-128"/>
                <a:cs typeface="Times New Roman" panose="02020603050405020304" pitchFamily="18" charset="0"/>
              </a:rPr>
              <a:t>0</a:t>
            </a:r>
          </a:p>
          <a:p>
            <a:pPr marL="457200" marR="0" lvl="0" indent="-228600" algn="l" defTabSz="4572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ＭＳ Ｐゴシック" pitchFamily="64" charset="-128"/>
                <a:cs typeface="Helvetica"/>
              </a:rPr>
              <a:t>Exploit coherent effects </a:t>
            </a:r>
            <a:r>
              <a:rPr lang="en-US" sz="1800" b="1" dirty="0">
                <a:solidFill>
                  <a:prstClr val="black"/>
                </a:solidFill>
                <a:latin typeface="Helvetica"/>
                <a:ea typeface="ＭＳ Ｐゴシック" pitchFamily="64" charset="-128"/>
                <a:cs typeface="Helvetica"/>
              </a:rPr>
              <a:t>for calorimetry?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ＭＳ Ｐゴシック" pitchFamily="64" charset="-128"/>
              <a:cs typeface="Helvetic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6F65B0-492D-AC4D-B217-F2FF445FE7D6}"/>
              </a:ext>
            </a:extLst>
          </p:cNvPr>
          <p:cNvSpPr txBox="1"/>
          <p:nvPr/>
        </p:nvSpPr>
        <p:spPr>
          <a:xfrm>
            <a:off x="47789" y="5008862"/>
            <a:ext cx="8518679" cy="17389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ＭＳ Ｐゴシック" pitchFamily="64" charset="-128"/>
                <a:cs typeface="Helvetica"/>
              </a:rPr>
              <a:t>Coherent superposition of Coulomb fields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ＭＳ Ｐゴシック" pitchFamily="64" charset="-128"/>
                <a:cs typeface="Helvetica"/>
              </a:rPr>
              <a:t>Electric field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64" charset="-128"/>
                <a:cs typeface="Times New Roman" panose="02020603050405020304" pitchFamily="18" charset="0"/>
              </a:rPr>
              <a:t>ε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ＭＳ Ｐゴシック" pitchFamily="64" charset="-128"/>
                <a:cs typeface="Helvetica"/>
              </a:rPr>
              <a:t> approx. const. ~ 10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ＭＳ Ｐゴシック" pitchFamily="64" charset="-128"/>
                <a:cs typeface="Helvetica"/>
              </a:rPr>
              <a:t>10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ＭＳ Ｐゴシック" pitchFamily="64" charset="-128"/>
                <a:cs typeface="Helvetica"/>
              </a:rPr>
              <a:t>-10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ＭＳ Ｐゴシック" pitchFamily="64" charset="-128"/>
                <a:cs typeface="Helvetica"/>
              </a:rPr>
              <a:t>12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ＭＳ Ｐゴシック" pitchFamily="64" charset="-128"/>
                <a:cs typeface="Helvetica"/>
              </a:rPr>
              <a:t> V/cm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ＭＳ Ｐゴシック" pitchFamily="64" charset="-128"/>
                <a:cs typeface="Helvetica"/>
              </a:rPr>
              <a:t>Effective field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64" charset="-128"/>
                <a:cs typeface="Times New Roman" panose="02020603050405020304" pitchFamily="18" charset="0"/>
              </a:rPr>
              <a:t>ε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64" charset="-128"/>
                <a:cs typeface="Times New Roman" panose="02020603050405020304" pitchFamily="18" charset="0"/>
              </a:rPr>
              <a:t>′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ＭＳ Ｐゴシック" pitchFamily="64" charset="-128"/>
                <a:cs typeface="Helvetica"/>
              </a:rPr>
              <a:t> =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64" charset="-128"/>
                <a:cs typeface="Times New Roman" panose="02020603050405020304" pitchFamily="18" charset="0"/>
              </a:rPr>
              <a:t>γ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ＭＳ Ｐゴシック" pitchFamily="64" charset="-128"/>
                <a:cs typeface="Helvetica"/>
              </a:rPr>
              <a:t>eff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ＭＳ Ｐゴシック" pitchFamily="64" charset="-128"/>
                <a:cs typeface="Helvetica"/>
              </a:rPr>
              <a:t>   (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64" charset="-128"/>
                <a:cs typeface="Times New Roman" panose="02020603050405020304" pitchFamily="18" charset="0"/>
              </a:rPr>
              <a:t>γ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ＭＳ Ｐゴシック" pitchFamily="64" charset="-128"/>
                <a:cs typeface="Helvetica"/>
              </a:rPr>
              <a:t>eff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ＭＳ Ｐゴシック" pitchFamily="64" charset="-128"/>
                <a:cs typeface="Helvetica"/>
              </a:rPr>
              <a:t> =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64" charset="-128"/>
                <a:cs typeface="Times New Roman" panose="02020603050405020304" pitchFamily="18" charset="0"/>
              </a:rPr>
              <a:t>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ＭＳ Ｐゴシック" pitchFamily="64" charset="-128"/>
                <a:cs typeface="Helvetica"/>
              </a:rPr>
              <a:t>/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64" charset="-128"/>
                <a:cs typeface="Times New Roman" panose="02020603050405020304" pitchFamily="18" charset="0"/>
              </a:rPr>
              <a:t>m</a:t>
            </a:r>
            <a:r>
              <a:rPr kumimoji="0" lang="en-US" sz="1800" b="0" i="1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64" charset="-128"/>
                <a:cs typeface="Times New Roman" panose="02020603050405020304" pitchFamily="18" charset="0"/>
              </a:rPr>
              <a:t>e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64" charset="-128"/>
                <a:cs typeface="Times New Roman" panose="02020603050405020304" pitchFamily="18" charset="0"/>
              </a:rPr>
              <a:t>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ＭＳ Ｐゴシック" pitchFamily="64" charset="-128"/>
                <a:cs typeface="Helvetica"/>
              </a:rPr>
              <a:t>)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ＭＳ Ｐゴシック" pitchFamily="64" charset="-128"/>
                <a:cs typeface="Helvetica"/>
              </a:rPr>
              <a:t>For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64" charset="-128"/>
                <a:cs typeface="Times New Roman" panose="02020603050405020304" pitchFamily="18" charset="0"/>
              </a:rPr>
              <a:t>ε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64" charset="-128"/>
                <a:cs typeface="Times New Roman" panose="02020603050405020304" pitchFamily="18" charset="0"/>
              </a:rPr>
              <a:t>′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ＭＳ Ｐゴシック" pitchFamily="64" charset="-128"/>
                <a:cs typeface="Helvetica"/>
              </a:rPr>
              <a:t> ~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64" charset="-128"/>
                <a:cs typeface="Times New Roman" panose="02020603050405020304" pitchFamily="18" charset="0"/>
              </a:rPr>
              <a:t>ε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64" charset="-128"/>
                <a:cs typeface="Times New Roman" panose="02020603050405020304" pitchFamily="18" charset="0"/>
              </a:rPr>
              <a:t>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ＭＳ Ｐゴシック" pitchFamily="64" charset="-128"/>
                <a:cs typeface="Helvetica"/>
              </a:rPr>
              <a:t> =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64" charset="-128"/>
                <a:cs typeface="Times New Roman" panose="02020603050405020304" pitchFamily="18" charset="0"/>
              </a:rPr>
              <a:t>2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64" charset="-128"/>
                <a:cs typeface="Times New Roman" panose="02020603050405020304" pitchFamily="18" charset="0"/>
              </a:rPr>
              <a:t>πm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64" charset="-128"/>
                <a:cs typeface="Times New Roman" panose="02020603050405020304" pitchFamily="18" charset="0"/>
              </a:rPr>
              <a:t>2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64" charset="-128"/>
                <a:cs typeface="Times New Roman" panose="02020603050405020304" pitchFamily="18" charset="0"/>
              </a:rPr>
              <a:t>c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64" charset="-128"/>
                <a:cs typeface="Times New Roman" panose="02020603050405020304" pitchFamily="18" charset="0"/>
              </a:rPr>
              <a:t>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ＭＳ Ｐゴシック" pitchFamily="64" charset="-128"/>
                <a:cs typeface="Helvetica"/>
              </a:rPr>
              <a:t>/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64" charset="-128"/>
                <a:cs typeface="Times New Roman" panose="02020603050405020304" pitchFamily="18" charset="0"/>
              </a:rPr>
              <a:t>eh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ＭＳ Ｐゴシック" pitchFamily="64" charset="-128"/>
                <a:cs typeface="Helvetica"/>
              </a:rPr>
              <a:t> virtual pairs disassociate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ＭＳ Ｐゴシック" pitchFamily="64" charset="-128"/>
                <a:cs typeface="Helvetica"/>
              </a:rPr>
              <a:t>Pair production enhanced by coherent effects at small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64" charset="-128"/>
                <a:cs typeface="Times New Roman" panose="02020603050405020304" pitchFamily="18" charset="0"/>
              </a:rPr>
              <a:t>θ</a:t>
            </a:r>
            <a:r>
              <a:rPr kumimoji="0" lang="en-US" sz="2000" b="1" i="1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64" charset="-128"/>
                <a:cs typeface="Times New Roman" panose="02020603050405020304" pitchFamily="18" charset="0"/>
              </a:rPr>
              <a:t>γ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ＭＳ Ｐゴシック" pitchFamily="64" charset="-128"/>
                <a:cs typeface="Helvetica"/>
              </a:rPr>
              <a:t> and high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64" charset="-128"/>
                <a:cs typeface="Times New Roman" panose="02020603050405020304" pitchFamily="18" charset="0"/>
              </a:rPr>
              <a:t>E</a:t>
            </a:r>
            <a:r>
              <a:rPr kumimoji="0" lang="en-US" sz="2000" b="1" i="1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64" charset="-128"/>
                <a:cs typeface="Times New Roman" panose="02020603050405020304" pitchFamily="18" charset="0"/>
              </a:rPr>
              <a:t>γ</a:t>
            </a:r>
            <a:endParaRPr kumimoji="0" lang="en-US" sz="2000" b="1" i="1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itchFamily="64" charset="-128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F29154-35A4-964D-BFB3-87E8AFE640E4}"/>
              </a:ext>
            </a:extLst>
          </p:cNvPr>
          <p:cNvSpPr txBox="1"/>
          <p:nvPr/>
        </p:nvSpPr>
        <p:spPr>
          <a:xfrm>
            <a:off x="5397953" y="5157192"/>
            <a:ext cx="3565567" cy="961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0000" marR="0" lvl="0" indent="-216000" algn="l" defTabSz="4572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ＭＳ Ｐゴシック" pitchFamily="64" charset="-128"/>
                <a:cs typeface="Helvetica"/>
              </a:rPr>
              <a:t>Early initiation of EM showers</a:t>
            </a:r>
          </a:p>
          <a:p>
            <a:pPr marL="270000" marR="0" lvl="0" indent="-216000" algn="l" defTabSz="4572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ＭＳ Ｐゴシック" pitchFamily="64" charset="-128"/>
                <a:cs typeface="Helvetica"/>
              </a:rPr>
              <a:t>Minimize fluctuations of deposited energy vs depth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3846389-37D5-89EC-04DD-CD3F6BB020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D9701FC-0E0A-EF40-948A-377D169B81D3}" type="slidenum">
              <a:rPr lang="en-US" smtClean="0"/>
              <a:pPr>
                <a:defRPr/>
              </a:pPr>
              <a:t>9</a:t>
            </a:fld>
            <a:endParaRPr lang="en-US" sz="1400" dirty="0"/>
          </a:p>
        </p:txBody>
      </p:sp>
      <p:pic>
        <p:nvPicPr>
          <p:cNvPr id="3" name="Picture 2" descr="A graph of a graph showing a diagram of a molecule&#10;&#10;Description automatically generated">
            <a:extLst>
              <a:ext uri="{FF2B5EF4-FFF2-40B4-BE49-F238E27FC236}">
                <a16:creationId xmlns:a16="http://schemas.microsoft.com/office/drawing/2014/main" id="{69B26E12-E149-E1D5-132B-67F92103D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210" y="2348880"/>
            <a:ext cx="3908790" cy="2623233"/>
          </a:xfrm>
          <a:prstGeom prst="rect">
            <a:avLst/>
          </a:prstGeom>
        </p:spPr>
      </p:pic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1388CC59-AD55-2B58-C436-AEABCF0D74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2011" y="1320409"/>
            <a:ext cx="3864199" cy="36927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5797A3A-15B8-F1A1-D954-DB38C8029019}"/>
              </a:ext>
            </a:extLst>
          </p:cNvPr>
          <p:cNvSpPr txBox="1"/>
          <p:nvPr/>
        </p:nvSpPr>
        <p:spPr>
          <a:xfrm>
            <a:off x="7749433" y="1887486"/>
            <a:ext cx="12150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0000"/>
                </a:solidFill>
                <a:latin typeface="Helvetica"/>
                <a:ea typeface="ＭＳ Ｐゴシック" pitchFamily="64" charset="-128"/>
                <a:cs typeface="Helvetica"/>
              </a:rPr>
              <a:t>Amorphous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417EB1-F669-5ABC-0BA0-EB39D2475675}"/>
              </a:ext>
            </a:extLst>
          </p:cNvPr>
          <p:cNvSpPr txBox="1"/>
          <p:nvPr/>
        </p:nvSpPr>
        <p:spPr>
          <a:xfrm>
            <a:off x="8106320" y="3676285"/>
            <a:ext cx="858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0000"/>
                </a:solidFill>
                <a:latin typeface="Helvetica"/>
                <a:ea typeface="ＭＳ Ｐゴシック" pitchFamily="64" charset="-128"/>
                <a:cs typeface="Helvetica"/>
              </a:rPr>
              <a:t>Aligned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30BB44-F675-AB78-A646-547160B7D9FF}"/>
              </a:ext>
            </a:extLst>
          </p:cNvPr>
          <p:cNvSpPr txBox="1"/>
          <p:nvPr/>
        </p:nvSpPr>
        <p:spPr>
          <a:xfrm>
            <a:off x="5662878" y="642204"/>
            <a:ext cx="2954655" cy="579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Helvetica"/>
                <a:ea typeface="ＭＳ Ｐゴシック" pitchFamily="64" charset="-128"/>
                <a:cs typeface="Helvetica"/>
              </a:rPr>
              <a:t>Geant4 simulation: </a:t>
            </a:r>
            <a:r>
              <a:rPr lang="en-US" sz="1600" i="1" dirty="0">
                <a:solidFill>
                  <a:prstClr val="black"/>
                </a:solidFill>
                <a:latin typeface="Times New Roman" panose="02020603050405020304" pitchFamily="18" charset="0"/>
                <a:ea typeface="ＭＳ Ｐゴシック" pitchFamily="64" charset="-128"/>
                <a:cs typeface="Times New Roman" panose="02020603050405020304" pitchFamily="18" charset="0"/>
              </a:rPr>
              <a:t>e</a:t>
            </a:r>
            <a:r>
              <a:rPr lang="en-US" sz="16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ＭＳ Ｐゴシック" pitchFamily="64" charset="-128"/>
                <a:cs typeface="Times New Roman" panose="02020603050405020304" pitchFamily="18" charset="0"/>
              </a:rPr>
              <a:t>−</a:t>
            </a:r>
            <a:r>
              <a:rPr lang="en-US" sz="1600" dirty="0">
                <a:solidFill>
                  <a:prstClr val="black"/>
                </a:solidFill>
                <a:latin typeface="Helvetica"/>
                <a:ea typeface="ＭＳ Ｐゴシック" pitchFamily="64" charset="-128"/>
                <a:cs typeface="Helvetica"/>
              </a:rPr>
              <a:t> on PWO</a:t>
            </a:r>
          </a:p>
          <a:p>
            <a:pPr defTabSz="457200" fontAlgn="base">
              <a:spcBef>
                <a:spcPts val="200"/>
              </a:spcBef>
              <a:spcAft>
                <a:spcPct val="0"/>
              </a:spcAft>
            </a:pPr>
            <a:r>
              <a:rPr lang="en-US" sz="1400" dirty="0" err="1">
                <a:solidFill>
                  <a:prstClr val="black"/>
                </a:solidFill>
                <a:latin typeface="Helvetica"/>
                <a:ea typeface="ＭＳ Ｐゴシック" pitchFamily="64" charset="-128"/>
                <a:cs typeface="Helvetica"/>
              </a:rPr>
              <a:t>Bandiera</a:t>
            </a:r>
            <a:r>
              <a:rPr lang="en-US" sz="1400" dirty="0">
                <a:solidFill>
                  <a:prstClr val="black"/>
                </a:solidFill>
                <a:latin typeface="Helvetica"/>
                <a:ea typeface="ＭＳ Ｐゴシック" pitchFamily="64" charset="-128"/>
                <a:cs typeface="Helvetica"/>
              </a:rPr>
              <a:t> et al., NIMA 936 (2019)</a:t>
            </a:r>
          </a:p>
        </p:txBody>
      </p:sp>
    </p:spTree>
    <p:extLst>
      <p:ext uri="{BB962C8B-B14F-4D97-AF65-F5344CB8AC3E}">
        <p14:creationId xmlns:p14="http://schemas.microsoft.com/office/powerpoint/2010/main" val="3176616411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KLEVER">
      <a:dk1>
        <a:srgbClr val="000000"/>
      </a:dk1>
      <a:lt1>
        <a:srgbClr val="FFFFFF"/>
      </a:lt1>
      <a:dk2>
        <a:srgbClr val="0000B2"/>
      </a:dk2>
      <a:lt2>
        <a:srgbClr val="666666"/>
      </a:lt2>
      <a:accent1>
        <a:srgbClr val="999999"/>
      </a:accent1>
      <a:accent2>
        <a:srgbClr val="FF0000"/>
      </a:accent2>
      <a:accent3>
        <a:srgbClr val="FFFFFF"/>
      </a:accent3>
      <a:accent4>
        <a:srgbClr val="000000"/>
      </a:accent4>
      <a:accent5>
        <a:srgbClr val="CACACA"/>
      </a:accent5>
      <a:accent6>
        <a:srgbClr val="E70000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Helvetica"/>
            <a:cs typeface="Helvetica"/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91095</TotalTime>
  <Words>1596</Words>
  <Application>Microsoft Macintosh PowerPoint</Application>
  <PresentationFormat>On-screen Show (4:3)</PresentationFormat>
  <Paragraphs>241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ＭＳ Ｐゴシック</vt:lpstr>
      <vt:lpstr>Arial</vt:lpstr>
      <vt:lpstr>Helvetica</vt:lpstr>
      <vt:lpstr>Times New Roman</vt:lpstr>
      <vt:lpstr>Blank Presentation</vt:lpstr>
      <vt:lpstr>PowerPoint Presentation</vt:lpstr>
      <vt:lpstr>Beam tests and measurement program</vt:lpstr>
      <vt:lpstr>Fast, compact crystal calorimetry</vt:lpstr>
      <vt:lpstr>Tests with single crystals in 2022</vt:lpstr>
      <vt:lpstr>Time resolution for single crystals</vt:lpstr>
      <vt:lpstr>Tests of CRILIN prototype in 2023</vt:lpstr>
      <vt:lpstr>CRILIN results</vt:lpstr>
      <vt:lpstr>Radiation resistance of crystals</vt:lpstr>
      <vt:lpstr>Coherent effects in crystals</vt:lpstr>
      <vt:lpstr>Calorimetry with aligned crystals</vt:lpstr>
      <vt:lpstr>OREO results</vt:lpstr>
      <vt:lpstr>Nanocomposite scintillators for calorimetry</vt:lpstr>
      <vt:lpstr>NanoCal project goals and status</vt:lpstr>
      <vt:lpstr>Example of nanocomposite optimization</vt:lpstr>
      <vt:lpstr>Results from shashlyk prototypes</vt:lpstr>
      <vt:lpstr>Light yield tests with new samples</vt:lpstr>
      <vt:lpstr>New scintillators and future directions</vt:lpstr>
    </vt:vector>
  </TitlesOfParts>
  <Manager/>
  <Company>_x0002_쀀ݯ훼ƴ䗸뿿선ࣈ怜ģ__x0003_᛼뿿섐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directions in kaon physics</dc:title>
  <dc:subject/>
  <dc:creator>Matthew Moulson</dc:creator>
  <cp:keywords/>
  <dc:description/>
  <cp:lastModifiedBy>Matthew Moulson</cp:lastModifiedBy>
  <cp:revision>2750</cp:revision>
  <cp:lastPrinted>2022-10-06T09:14:24Z</cp:lastPrinted>
  <dcterms:created xsi:type="dcterms:W3CDTF">2010-12-14T09:40:17Z</dcterms:created>
  <dcterms:modified xsi:type="dcterms:W3CDTF">2024-01-18T11:17:09Z</dcterms:modified>
  <cp:category/>
</cp:coreProperties>
</file>