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D340-DCEF-87B7-698A-9D3579EF5C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761E7BB6-8431-CCB7-AB78-0F27768FE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EFEF495F-41EA-3EB6-8206-9071B0DF7541}"/>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5" name="Footer Placeholder 4">
            <a:extLst>
              <a:ext uri="{FF2B5EF4-FFF2-40B4-BE49-F238E27FC236}">
                <a16:creationId xmlns:a16="http://schemas.microsoft.com/office/drawing/2014/main" id="{C34F1777-1C1B-2E48-E7EF-BAD9FC7AA71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A9E4C091-F222-82D2-DC50-94E1F2F52B54}"/>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50415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A914-BC0A-CFE7-5883-AC4DB5722090}"/>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DB14805D-4F59-2F87-D689-BFF5F91BB5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D97F3C6F-0C59-0D8E-A640-A77D791C942F}"/>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5" name="Footer Placeholder 4">
            <a:extLst>
              <a:ext uri="{FF2B5EF4-FFF2-40B4-BE49-F238E27FC236}">
                <a16:creationId xmlns:a16="http://schemas.microsoft.com/office/drawing/2014/main" id="{7C702E08-5BED-F71A-2E32-A6FE7700E54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EE94117-0E3D-2563-6F3F-7014A0323FD2}"/>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249101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FD09D-AC9D-1ABF-29FB-58905BB73F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7306B08-A195-E6A4-F33E-0118E136D7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5C63BD3-DD1C-B507-9F3F-E06F8E316F01}"/>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5" name="Footer Placeholder 4">
            <a:extLst>
              <a:ext uri="{FF2B5EF4-FFF2-40B4-BE49-F238E27FC236}">
                <a16:creationId xmlns:a16="http://schemas.microsoft.com/office/drawing/2014/main" id="{2398B179-EE6C-7FFE-5B5F-AD6D19671FB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E757128-3F53-5AE3-81DD-A1F3077371CF}"/>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5797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EBA7-2AEB-8675-9997-9B20F034021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EDCC454-DDCE-2EF9-F190-879AB44DC5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107306B-F7B1-3EC2-9852-209B63D732ED}"/>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5" name="Footer Placeholder 4">
            <a:extLst>
              <a:ext uri="{FF2B5EF4-FFF2-40B4-BE49-F238E27FC236}">
                <a16:creationId xmlns:a16="http://schemas.microsoft.com/office/drawing/2014/main" id="{D6FE9B8E-30DB-5F1B-99EA-7D27500BDBA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B4ED0FF-908B-E8B1-DDF5-119A768171EF}"/>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87762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90D9-DF44-EDDB-F3A4-1EB00173C6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DCACCE7-062D-C57A-D16A-2E66825AE9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7B406E-7393-BB0A-6B89-0BB6A74190C8}"/>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5" name="Footer Placeholder 4">
            <a:extLst>
              <a:ext uri="{FF2B5EF4-FFF2-40B4-BE49-F238E27FC236}">
                <a16:creationId xmlns:a16="http://schemas.microsoft.com/office/drawing/2014/main" id="{6D8A6FE3-4C6F-AF22-DE8A-1142ABF9F33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A95362D2-3739-F5DF-23C8-63AF105D77F9}"/>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205897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4A06-E99C-1A4B-E06D-B06A0B870711}"/>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3611CBB-EE4B-8082-54D0-0F94D710E3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3F6F02AA-15DE-5085-2104-4B360C9E64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C76718BF-726F-3A8A-1ECD-0CDDB373DEDB}"/>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6" name="Footer Placeholder 5">
            <a:extLst>
              <a:ext uri="{FF2B5EF4-FFF2-40B4-BE49-F238E27FC236}">
                <a16:creationId xmlns:a16="http://schemas.microsoft.com/office/drawing/2014/main" id="{16800A8E-F377-C10A-4A10-7D6E219C0499}"/>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424A1AE-4808-0781-1B2A-C58AB364AC8F}"/>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30137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904E-206B-1D07-D32B-13279595AA1F}"/>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2C3BE31E-FD3A-6F28-CAD9-F604B50D2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0C1893-6578-1FA6-B5D5-0ACB0518E8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3A744879-CB71-7341-AEB1-8503CD3F96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A9B556-789C-83BB-9312-CCBA957D05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08E92268-0371-42CD-97D5-6841FACEC8AE}"/>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8" name="Footer Placeholder 7">
            <a:extLst>
              <a:ext uri="{FF2B5EF4-FFF2-40B4-BE49-F238E27FC236}">
                <a16:creationId xmlns:a16="http://schemas.microsoft.com/office/drawing/2014/main" id="{3184356D-7788-2B13-D1B3-64776FBE161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0EFC66F8-C63D-A81A-7D72-3E8637C3976A}"/>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88480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F7C1-46CA-264B-9CB9-0C67ECA1DBD3}"/>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77666C8A-7821-C493-0BE0-F93A6709AC3C}"/>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4" name="Footer Placeholder 3">
            <a:extLst>
              <a:ext uri="{FF2B5EF4-FFF2-40B4-BE49-F238E27FC236}">
                <a16:creationId xmlns:a16="http://schemas.microsoft.com/office/drawing/2014/main" id="{501794F9-20BF-3D71-26F9-9BB5EDD4A582}"/>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38026463-CC34-889F-DBFC-A4644D45E634}"/>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167152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D69F1-A948-4A0A-19A3-1BDC3C4C9C49}"/>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3" name="Footer Placeholder 2">
            <a:extLst>
              <a:ext uri="{FF2B5EF4-FFF2-40B4-BE49-F238E27FC236}">
                <a16:creationId xmlns:a16="http://schemas.microsoft.com/office/drawing/2014/main" id="{AF06A58B-B237-C266-6515-90C23A8FA2DB}"/>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2CF9C0C8-AD18-902B-8C24-0FEE4B615299}"/>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144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56B1-CC18-D1A5-8570-7550A24186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B5A3CC6F-BA0E-6559-D7E4-9669157D4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4ECBA001-28E0-E523-C518-401EF306D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F5A154-9261-1C0A-4924-74F0A72050DD}"/>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6" name="Footer Placeholder 5">
            <a:extLst>
              <a:ext uri="{FF2B5EF4-FFF2-40B4-BE49-F238E27FC236}">
                <a16:creationId xmlns:a16="http://schemas.microsoft.com/office/drawing/2014/main" id="{22D14F88-959D-EDFB-A00D-93DD1DC0A5A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8AB6E28A-E76E-6BE5-C6F4-83C8AFA96624}"/>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83543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46BF-6F01-17EC-4C13-1E512FDDDB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DA018383-BAD6-18CA-A6A2-11E8B0748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2775AE37-16C9-DB66-BA56-F60FF077E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D9F29E-C69C-098F-D462-49EA85914C77}"/>
              </a:ext>
            </a:extLst>
          </p:cNvPr>
          <p:cNvSpPr>
            <a:spLocks noGrp="1"/>
          </p:cNvSpPr>
          <p:nvPr>
            <p:ph type="dt" sz="half" idx="10"/>
          </p:nvPr>
        </p:nvSpPr>
        <p:spPr/>
        <p:txBody>
          <a:bodyPr/>
          <a:lstStyle/>
          <a:p>
            <a:fld id="{4E547714-8CD6-9849-9025-62988EB1910E}" type="datetimeFigureOut">
              <a:rPr lang="en-IT" smtClean="0"/>
              <a:t>02/07/24</a:t>
            </a:fld>
            <a:endParaRPr lang="en-IT"/>
          </a:p>
        </p:txBody>
      </p:sp>
      <p:sp>
        <p:nvSpPr>
          <p:cNvPr id="6" name="Footer Placeholder 5">
            <a:extLst>
              <a:ext uri="{FF2B5EF4-FFF2-40B4-BE49-F238E27FC236}">
                <a16:creationId xmlns:a16="http://schemas.microsoft.com/office/drawing/2014/main" id="{5C6E8CBE-3CB1-FF4B-1956-C663A20FD30E}"/>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8920D34-CDF6-F3D2-2946-031B17DCA6EA}"/>
              </a:ext>
            </a:extLst>
          </p:cNvPr>
          <p:cNvSpPr>
            <a:spLocks noGrp="1"/>
          </p:cNvSpPr>
          <p:nvPr>
            <p:ph type="sldNum" sz="quarter" idx="12"/>
          </p:nvPr>
        </p:nvSpPr>
        <p:spPr/>
        <p:txBody>
          <a:bodyPr/>
          <a:lstStyle/>
          <a:p>
            <a:fld id="{0B0F767F-5CA1-BD4C-96F4-A09FC16FCA56}" type="slidenum">
              <a:rPr lang="en-IT" smtClean="0"/>
              <a:t>‹#›</a:t>
            </a:fld>
            <a:endParaRPr lang="en-IT"/>
          </a:p>
        </p:txBody>
      </p:sp>
    </p:spTree>
    <p:extLst>
      <p:ext uri="{BB962C8B-B14F-4D97-AF65-F5344CB8AC3E}">
        <p14:creationId xmlns:p14="http://schemas.microsoft.com/office/powerpoint/2010/main" val="182260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A8463-0597-B7AE-F6CA-0DA7BDB19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94BB56F-CAD4-0904-8ED5-66F0AC761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B7AF12F-C6AA-CA64-0261-738BFEE6A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547714-8CD6-9849-9025-62988EB1910E}" type="datetimeFigureOut">
              <a:rPr lang="en-IT" smtClean="0"/>
              <a:t>02/07/24</a:t>
            </a:fld>
            <a:endParaRPr lang="en-IT"/>
          </a:p>
        </p:txBody>
      </p:sp>
      <p:sp>
        <p:nvSpPr>
          <p:cNvPr id="5" name="Footer Placeholder 4">
            <a:extLst>
              <a:ext uri="{FF2B5EF4-FFF2-40B4-BE49-F238E27FC236}">
                <a16:creationId xmlns:a16="http://schemas.microsoft.com/office/drawing/2014/main" id="{EC5EC3DF-3DC6-2A9E-36A7-DD93A1997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2F69C1A2-9AD9-E907-A740-9AAAFF360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0F767F-5CA1-BD4C-96F4-A09FC16FCA56}" type="slidenum">
              <a:rPr lang="en-IT" smtClean="0"/>
              <a:t>‹#›</a:t>
            </a:fld>
            <a:endParaRPr lang="en-IT"/>
          </a:p>
        </p:txBody>
      </p:sp>
    </p:spTree>
    <p:extLst>
      <p:ext uri="{BB962C8B-B14F-4D97-AF65-F5344CB8AC3E}">
        <p14:creationId xmlns:p14="http://schemas.microsoft.com/office/powerpoint/2010/main" val="196922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C196-A4DF-5665-F127-72931F5CA3C3}"/>
              </a:ext>
            </a:extLst>
          </p:cNvPr>
          <p:cNvSpPr>
            <a:spLocks noGrp="1"/>
          </p:cNvSpPr>
          <p:nvPr>
            <p:ph type="ctrTitle"/>
          </p:nvPr>
        </p:nvSpPr>
        <p:spPr/>
        <p:txBody>
          <a:bodyPr/>
          <a:lstStyle/>
          <a:p>
            <a:r>
              <a:rPr lang="en-IT" dirty="0"/>
              <a:t>MSCA Doctoral Network</a:t>
            </a:r>
          </a:p>
        </p:txBody>
      </p:sp>
    </p:spTree>
    <p:extLst>
      <p:ext uri="{BB962C8B-B14F-4D97-AF65-F5344CB8AC3E}">
        <p14:creationId xmlns:p14="http://schemas.microsoft.com/office/powerpoint/2010/main" val="17979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1CDC-5B42-5922-F630-65421AED3C62}"/>
              </a:ext>
            </a:extLst>
          </p:cNvPr>
          <p:cNvSpPr>
            <a:spLocks noGrp="1"/>
          </p:cNvSpPr>
          <p:nvPr>
            <p:ph type="title"/>
          </p:nvPr>
        </p:nvSpPr>
        <p:spPr/>
        <p:txBody>
          <a:bodyPr/>
          <a:lstStyle/>
          <a:p>
            <a:r>
              <a:rPr lang="en-IT" dirty="0"/>
              <a:t>General Information</a:t>
            </a:r>
          </a:p>
        </p:txBody>
      </p:sp>
      <p:sp>
        <p:nvSpPr>
          <p:cNvPr id="4" name="Titolo 1">
            <a:extLst>
              <a:ext uri="{FF2B5EF4-FFF2-40B4-BE49-F238E27FC236}">
                <a16:creationId xmlns:a16="http://schemas.microsoft.com/office/drawing/2014/main" id="{99223A97-F612-45A3-8273-B2C0F8C35F55}"/>
              </a:ext>
            </a:extLst>
          </p:cNvPr>
          <p:cNvSpPr txBox="1">
            <a:spLocks/>
          </p:cNvSpPr>
          <p:nvPr/>
        </p:nvSpPr>
        <p:spPr>
          <a:xfrm>
            <a:off x="400394" y="1399526"/>
            <a:ext cx="10953406" cy="491554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nSpc>
                <a:spcPct val="150000"/>
              </a:lnSpc>
            </a:pPr>
            <a:r>
              <a:rPr lang="it-IT" sz="1800" b="1" dirty="0">
                <a:solidFill>
                  <a:schemeClr val="accent6"/>
                </a:solidFill>
              </a:rPr>
              <a:t>General information</a:t>
            </a:r>
          </a:p>
          <a:p>
            <a:pPr marL="285750" indent="-285750">
              <a:buFont typeface="Wingdings" panose="05000000000000000000" pitchFamily="2" charset="2"/>
              <a:buChar char="Ø"/>
            </a:pPr>
            <a:r>
              <a:rPr lang="it-IT" sz="1500" dirty="0"/>
              <a:t>Next call </a:t>
            </a:r>
            <a:r>
              <a:rPr lang="it-IT" sz="1500" dirty="0" err="1"/>
              <a:t>opens</a:t>
            </a:r>
            <a:r>
              <a:rPr lang="it-IT" sz="1500" dirty="0"/>
              <a:t> on </a:t>
            </a:r>
            <a:r>
              <a:rPr lang="it-IT" sz="1500" b="1" dirty="0" err="1"/>
              <a:t>May</a:t>
            </a:r>
            <a:r>
              <a:rPr lang="it-IT" sz="1500" b="1" dirty="0"/>
              <a:t> 29th 2024 </a:t>
            </a:r>
          </a:p>
          <a:p>
            <a:pPr marL="285750" indent="-285750">
              <a:buFont typeface="Wingdings" panose="05000000000000000000" pitchFamily="2" charset="2"/>
              <a:buChar char="Ø"/>
            </a:pPr>
            <a:r>
              <a:rPr lang="it-IT" sz="1500" dirty="0"/>
              <a:t>Next call </a:t>
            </a:r>
            <a:r>
              <a:rPr lang="it-IT" sz="1500" dirty="0" err="1"/>
              <a:t>closes</a:t>
            </a:r>
            <a:r>
              <a:rPr lang="it-IT" sz="1500" dirty="0"/>
              <a:t> on </a:t>
            </a:r>
            <a:r>
              <a:rPr lang="it-IT" sz="1500" b="1" dirty="0"/>
              <a:t>November 27th 2024</a:t>
            </a:r>
          </a:p>
          <a:p>
            <a:pPr marL="285750" indent="-285750" algn="l">
              <a:buFont typeface="Wingdings" panose="05000000000000000000" pitchFamily="2" charset="2"/>
              <a:buChar char="Ø"/>
            </a:pPr>
            <a:r>
              <a:rPr lang="it-IT" sz="1500" b="1" dirty="0"/>
              <a:t>Project/Action duration: </a:t>
            </a:r>
            <a:r>
              <a:rPr lang="it-IT" sz="1500" dirty="0"/>
              <a:t>Up to 48 </a:t>
            </a:r>
            <a:r>
              <a:rPr lang="it-IT" sz="1500" dirty="0" err="1"/>
              <a:t>months</a:t>
            </a:r>
            <a:r>
              <a:rPr lang="it-IT" sz="1500" dirty="0"/>
              <a:t> </a:t>
            </a:r>
          </a:p>
          <a:p>
            <a:pPr marL="285750" indent="-285750" algn="l">
              <a:buFont typeface="Wingdings" panose="05000000000000000000" pitchFamily="2" charset="2"/>
              <a:buChar char="Ø"/>
            </a:pPr>
            <a:r>
              <a:rPr lang="it-IT" sz="1500" b="1" dirty="0" err="1"/>
              <a:t>Fellowship</a:t>
            </a:r>
            <a:r>
              <a:rPr lang="it-IT" sz="1500" b="1" dirty="0"/>
              <a:t> duration: </a:t>
            </a:r>
            <a:r>
              <a:rPr lang="it-IT" sz="1500" dirty="0"/>
              <a:t>Up to 36 </a:t>
            </a:r>
            <a:r>
              <a:rPr lang="it-IT" sz="1500" dirty="0" err="1"/>
              <a:t>months</a:t>
            </a:r>
            <a:endParaRPr lang="en-GB" sz="1500" b="0" i="0" u="none" strike="noStrike" baseline="0" dirty="0"/>
          </a:p>
          <a:p>
            <a:pPr marL="285750" indent="-285750">
              <a:buFont typeface="Wingdings" panose="05000000000000000000" pitchFamily="2" charset="2"/>
              <a:buChar char="Ø"/>
            </a:pPr>
            <a:endParaRPr lang="it-IT" sz="1500" dirty="0"/>
          </a:p>
          <a:p>
            <a:r>
              <a:rPr lang="it-IT" sz="1800" b="1" dirty="0" err="1">
                <a:solidFill>
                  <a:schemeClr val="accent6"/>
                </a:solidFill>
              </a:rPr>
              <a:t>Participating</a:t>
            </a:r>
            <a:r>
              <a:rPr lang="it-IT" sz="1800" b="1" dirty="0">
                <a:solidFill>
                  <a:schemeClr val="accent6"/>
                </a:solidFill>
              </a:rPr>
              <a:t> </a:t>
            </a:r>
            <a:r>
              <a:rPr lang="it-IT" sz="1800" b="1" dirty="0" err="1">
                <a:solidFill>
                  <a:schemeClr val="accent6"/>
                </a:solidFill>
              </a:rPr>
              <a:t>organizations</a:t>
            </a:r>
            <a:endParaRPr lang="it-IT" sz="1800" b="1" dirty="0">
              <a:solidFill>
                <a:schemeClr val="accent6"/>
              </a:solidFill>
            </a:endParaRPr>
          </a:p>
          <a:p>
            <a:pPr marL="457200" indent="-457200">
              <a:buFont typeface="Wingdings" panose="05000000000000000000" pitchFamily="2" charset="2"/>
              <a:buChar char="Ø"/>
            </a:pPr>
            <a:r>
              <a:rPr lang="en-US" sz="1500" dirty="0">
                <a:ea typeface="Times New Roman" panose="02020603050405020304" pitchFamily="18" charset="0"/>
              </a:rPr>
              <a:t>At least 3 </a:t>
            </a:r>
            <a:r>
              <a:rPr lang="en-US" sz="1500" b="1" dirty="0">
                <a:ea typeface="Times New Roman" panose="02020603050405020304" pitchFamily="18" charset="0"/>
              </a:rPr>
              <a:t>beneficiaries</a:t>
            </a:r>
            <a:r>
              <a:rPr lang="en-US" sz="1500" dirty="0">
                <a:ea typeface="Times New Roman" panose="02020603050405020304" pitchFamily="18" charset="0"/>
              </a:rPr>
              <a:t> (of </a:t>
            </a:r>
            <a:r>
              <a:rPr lang="en-US" sz="1500" b="1" dirty="0">
                <a:ea typeface="Times New Roman" panose="02020603050405020304" pitchFamily="18" charset="0"/>
              </a:rPr>
              <a:t>three</a:t>
            </a:r>
            <a:r>
              <a:rPr lang="en-US" sz="1500" dirty="0">
                <a:ea typeface="Times New Roman" panose="02020603050405020304" pitchFamily="18" charset="0"/>
              </a:rPr>
              <a:t> </a:t>
            </a:r>
            <a:r>
              <a:rPr lang="en-US" sz="1500" b="1" dirty="0">
                <a:ea typeface="Times New Roman" panose="02020603050405020304" pitchFamily="18" charset="0"/>
              </a:rPr>
              <a:t>different</a:t>
            </a:r>
            <a:r>
              <a:rPr lang="en-US" sz="1500" dirty="0">
                <a:ea typeface="Times New Roman" panose="02020603050405020304" pitchFamily="18" charset="0"/>
              </a:rPr>
              <a:t> countries) and no minimum for </a:t>
            </a:r>
            <a:r>
              <a:rPr lang="en-US" sz="1500" b="1" dirty="0">
                <a:ea typeface="Times New Roman" panose="02020603050405020304" pitchFamily="18" charset="0"/>
              </a:rPr>
              <a:t>associated partners</a:t>
            </a:r>
            <a:endParaRPr lang="en-US" sz="1500" b="1" dirty="0">
              <a:solidFill>
                <a:schemeClr val="accent1"/>
              </a:solidFill>
              <a:effectLst/>
              <a:ea typeface="Times New Roman" panose="02020603050405020304" pitchFamily="18" charset="0"/>
            </a:endParaRPr>
          </a:p>
          <a:p>
            <a:pPr marL="457200" indent="-457200">
              <a:buFont typeface="Wingdings" panose="05000000000000000000" pitchFamily="2" charset="2"/>
              <a:buChar char="Ø"/>
            </a:pPr>
            <a:r>
              <a:rPr lang="en-US" sz="1500" dirty="0">
                <a:ea typeface="Times New Roman" panose="02020603050405020304" pitchFamily="18" charset="0"/>
              </a:rPr>
              <a:t>O</a:t>
            </a:r>
            <a:r>
              <a:rPr lang="en-US" sz="1500" dirty="0">
                <a:solidFill>
                  <a:schemeClr val="accent1"/>
                </a:solidFill>
                <a:effectLst/>
                <a:ea typeface="Times New Roman" panose="02020603050405020304" pitchFamily="18" charset="0"/>
              </a:rPr>
              <a:t>rganizations need to be in EU member states (or Horizon Europe associated countries)</a:t>
            </a:r>
          </a:p>
          <a:p>
            <a:pPr marL="457200" indent="-457200">
              <a:buFont typeface="Wingdings" panose="05000000000000000000" pitchFamily="2" charset="2"/>
              <a:buChar char="Ø"/>
            </a:pPr>
            <a:r>
              <a:rPr lang="en-GB" sz="1500" dirty="0"/>
              <a:t>Max. 40% of the total budget can go to beneficiaries of the same country</a:t>
            </a:r>
          </a:p>
          <a:p>
            <a:pPr marL="457200" indent="-457200">
              <a:buFont typeface="Wingdings" panose="05000000000000000000" pitchFamily="2" charset="2"/>
              <a:buChar char="Ø"/>
            </a:pPr>
            <a:endParaRPr lang="en-US" sz="1500" b="0" i="0" u="none" strike="noStrike" baseline="0" dirty="0">
              <a:solidFill>
                <a:srgbClr val="000000"/>
              </a:solidFill>
              <a:latin typeface="Calibri" panose="020F0502020204030204" pitchFamily="34" charset="0"/>
            </a:endParaRPr>
          </a:p>
          <a:p>
            <a:r>
              <a:rPr lang="it-IT" sz="1800" b="1" dirty="0" err="1">
                <a:solidFill>
                  <a:schemeClr val="accent6"/>
                </a:solidFill>
              </a:rPr>
              <a:t>Potential</a:t>
            </a:r>
            <a:r>
              <a:rPr lang="it-IT" sz="1800" b="1" dirty="0">
                <a:solidFill>
                  <a:schemeClr val="accent6"/>
                </a:solidFill>
              </a:rPr>
              <a:t> </a:t>
            </a:r>
            <a:r>
              <a:rPr lang="it-IT" sz="1800" b="1" dirty="0" err="1">
                <a:solidFill>
                  <a:schemeClr val="accent6"/>
                </a:solidFill>
              </a:rPr>
              <a:t>candidates</a:t>
            </a:r>
            <a:endParaRPr lang="it-IT" sz="1800" b="1" dirty="0">
              <a:solidFill>
                <a:schemeClr val="accent6"/>
              </a:solidFill>
            </a:endParaRPr>
          </a:p>
          <a:p>
            <a:pPr marL="285750" indent="-285750">
              <a:buFont typeface="Wingdings" panose="05000000000000000000" pitchFamily="2" charset="2"/>
              <a:buChar char="Ø"/>
            </a:pPr>
            <a:r>
              <a:rPr lang="en-GB" sz="1500" b="0" i="0" u="none" strike="noStrike" baseline="0" dirty="0"/>
              <a:t>Max. 540 person-months per network (e.g. 15 Doctoral candidates for 36 months each) </a:t>
            </a:r>
          </a:p>
          <a:p>
            <a:pPr marL="285750" indent="-285750">
              <a:buFont typeface="Wingdings" panose="05000000000000000000" pitchFamily="2" charset="2"/>
              <a:buChar char="Ø"/>
            </a:pPr>
            <a:r>
              <a:rPr lang="en-GB" sz="1500" b="0" i="0" u="none" strike="noStrike" baseline="0" dirty="0"/>
              <a:t>May not have been awarded with a doctoral degree</a:t>
            </a:r>
          </a:p>
          <a:p>
            <a:pPr marL="285750" indent="-285750">
              <a:buFont typeface="Wingdings" panose="05000000000000000000" pitchFamily="2" charset="2"/>
              <a:buChar char="Ø"/>
            </a:pPr>
            <a:r>
              <a:rPr lang="en-GB" sz="1500" dirty="0"/>
              <a:t>Candidates c</a:t>
            </a:r>
            <a:r>
              <a:rPr lang="en-GB" sz="1500" b="0" i="0" u="none" strike="noStrike" baseline="0" dirty="0"/>
              <a:t>an be of any nationality</a:t>
            </a:r>
          </a:p>
          <a:p>
            <a:pPr marL="285750" indent="-285750">
              <a:buFont typeface="Wingdings" panose="05000000000000000000" pitchFamily="2" charset="2"/>
              <a:buChar char="Ø"/>
            </a:pPr>
            <a:r>
              <a:rPr lang="en-GB" sz="1500" b="0" i="0" u="none" strike="noStrike" baseline="0" dirty="0"/>
              <a:t>Must be enrolled in a doctoral programme leading to a doctoral degree in at least one EU Member State (or Horizon Europe Associated Country)</a:t>
            </a:r>
            <a:endParaRPr lang="en-GB" sz="1500" dirty="0"/>
          </a:p>
          <a:p>
            <a:pPr marL="285750" indent="-285750">
              <a:buFont typeface="Wingdings" panose="05000000000000000000" pitchFamily="2" charset="2"/>
              <a:buChar char="Ø"/>
            </a:pPr>
            <a:r>
              <a:rPr lang="en-GB" sz="1500" b="1" i="0" u="none" strike="noStrike" baseline="0" dirty="0"/>
              <a:t>Mobility</a:t>
            </a:r>
            <a:r>
              <a:rPr lang="en-GB" sz="1500" b="0" i="0" u="none" strike="noStrike" baseline="0" dirty="0"/>
              <a:t> </a:t>
            </a:r>
            <a:r>
              <a:rPr lang="en-GB" sz="1500" b="1" i="0" u="none" strike="noStrike" baseline="0" dirty="0"/>
              <a:t>rule: </a:t>
            </a:r>
            <a:r>
              <a:rPr lang="en-GB" sz="1500" i="0" u="none" strike="noStrike" baseline="0" dirty="0"/>
              <a:t>Recruited researchers must not have resided or carried out their main activity (work, studies, etc.) in the country of recruiting beneficiary for more than 12 months in the 36 months  immediately before their recruitment date.</a:t>
            </a:r>
          </a:p>
          <a:p>
            <a:pPr marL="285750" indent="-285750">
              <a:buFont typeface="Wingdings" panose="05000000000000000000" pitchFamily="2" charset="2"/>
              <a:buChar char="Ø"/>
            </a:pPr>
            <a:endParaRPr lang="en-GB" sz="1500" b="0" i="0" u="none" strike="noStrike" baseline="0" dirty="0"/>
          </a:p>
          <a:p>
            <a:endParaRPr lang="en-GB" sz="1500" b="0" i="0" u="none" strike="noStrike" baseline="0" dirty="0"/>
          </a:p>
          <a:p>
            <a:pPr marL="342900" indent="-342900">
              <a:buFont typeface="Wingdings" panose="05000000000000000000" pitchFamily="2" charset="2"/>
              <a:buChar char="Ø"/>
            </a:pPr>
            <a:endParaRPr lang="it-IT" sz="1500" b="1" dirty="0"/>
          </a:p>
          <a:p>
            <a:pPr marL="342900" indent="-342900">
              <a:buFont typeface="Wingdings" panose="05000000000000000000" pitchFamily="2" charset="2"/>
              <a:buChar char="Ø"/>
            </a:pPr>
            <a:endParaRPr lang="it-IT" sz="1600" dirty="0"/>
          </a:p>
          <a:p>
            <a:pPr marL="342900" indent="-342900">
              <a:buFont typeface="Wingdings" panose="05000000000000000000" pitchFamily="2" charset="2"/>
              <a:buChar char="Ø"/>
            </a:pPr>
            <a:endParaRPr lang="it-IT" sz="2000" dirty="0"/>
          </a:p>
        </p:txBody>
      </p:sp>
      <p:pic>
        <p:nvPicPr>
          <p:cNvPr id="5" name="Picture 4" descr="A screenshot of a computer&#10;&#10;Description automatically generated">
            <a:extLst>
              <a:ext uri="{FF2B5EF4-FFF2-40B4-BE49-F238E27FC236}">
                <a16:creationId xmlns:a16="http://schemas.microsoft.com/office/drawing/2014/main" id="{44223FD3-CA9A-726A-4782-BF51613E75D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1999" r="6977" b="14980"/>
          <a:stretch/>
        </p:blipFill>
        <p:spPr>
          <a:xfrm>
            <a:off x="9129712" y="106508"/>
            <a:ext cx="2927279" cy="4979836"/>
          </a:xfrm>
          <a:prstGeom prst="rect">
            <a:avLst/>
          </a:prstGeom>
          <a:noFill/>
          <a:ln>
            <a:solidFill>
              <a:schemeClr val="tx2"/>
            </a:solidFill>
          </a:ln>
        </p:spPr>
      </p:pic>
    </p:spTree>
    <p:extLst>
      <p:ext uri="{BB962C8B-B14F-4D97-AF65-F5344CB8AC3E}">
        <p14:creationId xmlns:p14="http://schemas.microsoft.com/office/powerpoint/2010/main" val="8280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linds(horizontal)">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blinds(horizontal)">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blinds(horizontal)">
                                      <p:cBhvr>
                                        <p:cTn id="57" dur="500"/>
                                        <p:tgtEl>
                                          <p:spTgt spid="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blinds(horizontal)">
                                      <p:cBhvr>
                                        <p:cTn id="62" dur="500"/>
                                        <p:tgtEl>
                                          <p:spTgt spid="4">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blinds(horizontal)">
                                      <p:cBhvr>
                                        <p:cTn id="67" dur="500"/>
                                        <p:tgtEl>
                                          <p:spTgt spid="4">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
                                            <p:txEl>
                                              <p:pRg st="15" end="15"/>
                                            </p:txEl>
                                          </p:spTgt>
                                        </p:tgtEl>
                                        <p:attrNameLst>
                                          <p:attrName>style.visibility</p:attrName>
                                        </p:attrNameLst>
                                      </p:cBhvr>
                                      <p:to>
                                        <p:strVal val="visible"/>
                                      </p:to>
                                    </p:set>
                                    <p:animEffect transition="in" filter="blinds(horizontal)">
                                      <p:cBhvr>
                                        <p:cTn id="72" dur="500"/>
                                        <p:tgtEl>
                                          <p:spTgt spid="4">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
                                            <p:txEl>
                                              <p:pRg st="16" end="16"/>
                                            </p:txEl>
                                          </p:spTgt>
                                        </p:tgtEl>
                                        <p:attrNameLst>
                                          <p:attrName>style.visibility</p:attrName>
                                        </p:attrNameLst>
                                      </p:cBhvr>
                                      <p:to>
                                        <p:strVal val="visible"/>
                                      </p:to>
                                    </p:set>
                                    <p:animEffect transition="in" filter="blinds(horizontal)">
                                      <p:cBhvr>
                                        <p:cTn id="77"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5476-2277-5838-2094-170529103A21}"/>
              </a:ext>
            </a:extLst>
          </p:cNvPr>
          <p:cNvSpPr>
            <a:spLocks noGrp="1"/>
          </p:cNvSpPr>
          <p:nvPr>
            <p:ph type="title"/>
          </p:nvPr>
        </p:nvSpPr>
        <p:spPr/>
        <p:txBody>
          <a:bodyPr/>
          <a:lstStyle/>
          <a:p>
            <a:r>
              <a:rPr lang="en-GB" dirty="0"/>
              <a:t>S</a:t>
            </a:r>
            <a:r>
              <a:rPr lang="en-IT" dirty="0"/>
              <a:t>tructure of the program</a:t>
            </a:r>
          </a:p>
        </p:txBody>
      </p:sp>
      <p:sp>
        <p:nvSpPr>
          <p:cNvPr id="4" name="Titolo 1">
            <a:extLst>
              <a:ext uri="{FF2B5EF4-FFF2-40B4-BE49-F238E27FC236}">
                <a16:creationId xmlns:a16="http://schemas.microsoft.com/office/drawing/2014/main" id="{510F3279-3FA5-5C79-E02E-A41501FC06B9}"/>
              </a:ext>
            </a:extLst>
          </p:cNvPr>
          <p:cNvSpPr txBox="1">
            <a:spLocks/>
          </p:cNvSpPr>
          <p:nvPr/>
        </p:nvSpPr>
        <p:spPr>
          <a:xfrm>
            <a:off x="236247" y="1261132"/>
            <a:ext cx="10953406" cy="27965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nSpc>
                <a:spcPct val="150000"/>
              </a:lnSpc>
            </a:pPr>
            <a:r>
              <a:rPr lang="it-IT" sz="1800" b="1" dirty="0">
                <a:solidFill>
                  <a:schemeClr val="accent6"/>
                </a:solidFill>
              </a:rPr>
              <a:t>1) </a:t>
            </a:r>
            <a:r>
              <a:rPr lang="it-IT" sz="1800" b="1" dirty="0" err="1">
                <a:solidFill>
                  <a:schemeClr val="accent6"/>
                </a:solidFill>
              </a:rPr>
              <a:t>Beneficiaries</a:t>
            </a:r>
            <a:endParaRPr lang="en-US"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Ø"/>
            </a:pPr>
            <a:r>
              <a:rPr lang="en-GB" sz="1500" dirty="0"/>
              <a:t>Responsible for recruiting, </a:t>
            </a:r>
            <a:r>
              <a:rPr lang="en-GB" sz="1500" b="0" i="0" u="none" strike="noStrike" baseline="0" dirty="0"/>
              <a:t>supervising, hosting, training or seconding researchers/research staff or managing and/or funding programmes</a:t>
            </a:r>
          </a:p>
          <a:p>
            <a:pPr marL="285750" indent="-285750">
              <a:buFont typeface="Wingdings" panose="05000000000000000000" pitchFamily="2" charset="2"/>
              <a:buChar char="Ø"/>
            </a:pPr>
            <a:r>
              <a:rPr lang="en-GB" sz="1500" b="0" i="0" u="none" strike="noStrike" baseline="0" dirty="0"/>
              <a:t>Every beneficiary </a:t>
            </a:r>
            <a:r>
              <a:rPr lang="en-GB" sz="1500" b="1" i="0" u="none" strike="noStrike" baseline="0" dirty="0"/>
              <a:t>must</a:t>
            </a:r>
            <a:r>
              <a:rPr lang="en-GB" sz="1500" b="0" i="0" u="none" strike="noStrike" baseline="0" dirty="0"/>
              <a:t> recruit, host at their premises &amp; </a:t>
            </a:r>
          </a:p>
          <a:p>
            <a:r>
              <a:rPr lang="en-GB" sz="1500" dirty="0"/>
              <a:t>     </a:t>
            </a:r>
            <a:r>
              <a:rPr lang="en-GB" sz="1500" b="0" i="0" u="none" strike="noStrike" baseline="0" dirty="0"/>
              <a:t>supervise at least 1 researcher</a:t>
            </a:r>
          </a:p>
          <a:p>
            <a:pPr marL="285750" indent="-285750">
              <a:buFont typeface="Wingdings" panose="05000000000000000000" pitchFamily="2" charset="2"/>
              <a:buChar char="Ø"/>
            </a:pPr>
            <a:r>
              <a:rPr lang="en-GB" sz="1500" dirty="0"/>
              <a:t>They also sign the grant agreement</a:t>
            </a:r>
          </a:p>
          <a:p>
            <a:endParaRPr lang="it-IT" sz="2000" dirty="0"/>
          </a:p>
          <a:p>
            <a:pPr>
              <a:lnSpc>
                <a:spcPct val="150000"/>
              </a:lnSpc>
            </a:pPr>
            <a:r>
              <a:rPr lang="it-IT" sz="1800" b="1" dirty="0">
                <a:solidFill>
                  <a:schemeClr val="accent6"/>
                </a:solidFill>
              </a:rPr>
              <a:t>2) Associated partners</a:t>
            </a:r>
          </a:p>
          <a:p>
            <a:pPr marL="342900" indent="-342900">
              <a:buFont typeface="Wingdings" panose="05000000000000000000" pitchFamily="2" charset="2"/>
              <a:buChar char="Ø"/>
            </a:pPr>
            <a:r>
              <a:rPr lang="it-IT" sz="1500" dirty="0" err="1"/>
              <a:t>Participation</a:t>
            </a:r>
            <a:r>
              <a:rPr lang="it-IT" sz="1500" dirty="0"/>
              <a:t> in training and/or hosting </a:t>
            </a:r>
            <a:r>
              <a:rPr lang="it-IT" sz="1500" dirty="0" err="1"/>
              <a:t>seconded</a:t>
            </a:r>
            <a:r>
              <a:rPr lang="it-IT" sz="1500" dirty="0"/>
              <a:t> </a:t>
            </a:r>
            <a:r>
              <a:rPr lang="it-IT" sz="1500" dirty="0" err="1"/>
              <a:t>researchers</a:t>
            </a:r>
            <a:endParaRPr lang="it-IT" sz="1500" dirty="0"/>
          </a:p>
          <a:p>
            <a:pPr marL="342900" indent="-342900">
              <a:buFont typeface="Wingdings" panose="05000000000000000000" pitchFamily="2" charset="2"/>
              <a:buChar char="Ø"/>
            </a:pPr>
            <a:r>
              <a:rPr lang="en-GB" sz="1500" dirty="0"/>
              <a:t>They don’t sign the grant agreement</a:t>
            </a:r>
            <a:endParaRPr lang="it-IT" sz="1500" b="1" dirty="0"/>
          </a:p>
          <a:p>
            <a:endParaRPr lang="it-IT" sz="2000" dirty="0"/>
          </a:p>
        </p:txBody>
      </p:sp>
      <p:pic>
        <p:nvPicPr>
          <p:cNvPr id="5" name="Picture 4">
            <a:extLst>
              <a:ext uri="{FF2B5EF4-FFF2-40B4-BE49-F238E27FC236}">
                <a16:creationId xmlns:a16="http://schemas.microsoft.com/office/drawing/2014/main" id="{C13124C8-2E14-D164-0812-EF4C3BC6DFF2}"/>
              </a:ext>
            </a:extLst>
          </p:cNvPr>
          <p:cNvPicPr>
            <a:picLocks noChangeAspect="1"/>
          </p:cNvPicPr>
          <p:nvPr/>
        </p:nvPicPr>
        <p:blipFill rotWithShape="1">
          <a:blip r:embed="rId2"/>
          <a:srcRect l="10500" t="26322" r="7917" b="34815"/>
          <a:stretch/>
        </p:blipFill>
        <p:spPr>
          <a:xfrm>
            <a:off x="89547" y="4199833"/>
            <a:ext cx="5321591" cy="1715882"/>
          </a:xfrm>
          <a:prstGeom prst="rect">
            <a:avLst/>
          </a:prstGeom>
        </p:spPr>
      </p:pic>
      <p:pic>
        <p:nvPicPr>
          <p:cNvPr id="6" name="Picture 5">
            <a:extLst>
              <a:ext uri="{FF2B5EF4-FFF2-40B4-BE49-F238E27FC236}">
                <a16:creationId xmlns:a16="http://schemas.microsoft.com/office/drawing/2014/main" id="{ACA66C5C-8ABE-6BC3-DC58-8ABF7664D193}"/>
              </a:ext>
            </a:extLst>
          </p:cNvPr>
          <p:cNvPicPr>
            <a:picLocks noChangeAspect="1"/>
          </p:cNvPicPr>
          <p:nvPr/>
        </p:nvPicPr>
        <p:blipFill>
          <a:blip r:embed="rId3"/>
          <a:stretch>
            <a:fillRect/>
          </a:stretch>
        </p:blipFill>
        <p:spPr>
          <a:xfrm>
            <a:off x="5411138" y="2227168"/>
            <a:ext cx="6810189" cy="3830731"/>
          </a:xfrm>
          <a:prstGeom prst="rect">
            <a:avLst/>
          </a:prstGeom>
        </p:spPr>
      </p:pic>
    </p:spTree>
    <p:extLst>
      <p:ext uri="{BB962C8B-B14F-4D97-AF65-F5344CB8AC3E}">
        <p14:creationId xmlns:p14="http://schemas.microsoft.com/office/powerpoint/2010/main" val="99099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2BDD-087B-EEFB-DAF8-E8C86B9A1361}"/>
              </a:ext>
            </a:extLst>
          </p:cNvPr>
          <p:cNvSpPr>
            <a:spLocks noGrp="1"/>
          </p:cNvSpPr>
          <p:nvPr>
            <p:ph type="title"/>
          </p:nvPr>
        </p:nvSpPr>
        <p:spPr/>
        <p:txBody>
          <a:bodyPr/>
          <a:lstStyle/>
          <a:p>
            <a:r>
              <a:rPr lang="en-GB" dirty="0"/>
              <a:t>C</a:t>
            </a:r>
            <a:r>
              <a:rPr lang="en-IT" dirty="0"/>
              <a:t>riteria of evaluation</a:t>
            </a:r>
          </a:p>
        </p:txBody>
      </p:sp>
      <p:sp>
        <p:nvSpPr>
          <p:cNvPr id="4" name="Titolo 1">
            <a:extLst>
              <a:ext uri="{FF2B5EF4-FFF2-40B4-BE49-F238E27FC236}">
                <a16:creationId xmlns:a16="http://schemas.microsoft.com/office/drawing/2014/main" id="{F26A86FC-41A6-1B04-FDFD-8E6B9A98DFA6}"/>
              </a:ext>
            </a:extLst>
          </p:cNvPr>
          <p:cNvSpPr txBox="1">
            <a:spLocks/>
          </p:cNvSpPr>
          <p:nvPr/>
        </p:nvSpPr>
        <p:spPr>
          <a:xfrm>
            <a:off x="400394" y="1382222"/>
            <a:ext cx="10953406" cy="497723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nSpc>
                <a:spcPct val="150000"/>
              </a:lnSpc>
            </a:pPr>
            <a:r>
              <a:rPr lang="it-IT" sz="1800" b="1" dirty="0">
                <a:solidFill>
                  <a:schemeClr val="accent6"/>
                </a:solidFill>
              </a:rPr>
              <a:t>Scoring system</a:t>
            </a:r>
          </a:p>
          <a:p>
            <a:pPr marL="285750" indent="-285750">
              <a:buFont typeface="Wingdings" panose="05000000000000000000" pitchFamily="2" charset="2"/>
              <a:buChar char="Ø"/>
            </a:pPr>
            <a:r>
              <a:rPr lang="en-GB" sz="1500" b="0" i="0" u="none" strike="noStrike" baseline="0" dirty="0">
                <a:solidFill>
                  <a:srgbClr val="990000"/>
                </a:solidFill>
              </a:rPr>
              <a:t>Each criterion is scored from 0 (failed) to 5 (excellent)</a:t>
            </a:r>
          </a:p>
          <a:p>
            <a:pPr marL="285750" indent="-285750">
              <a:buFont typeface="Wingdings" panose="05000000000000000000" pitchFamily="2" charset="2"/>
              <a:buChar char="Ø"/>
            </a:pPr>
            <a:r>
              <a:rPr lang="en-GB" sz="1500" b="1" dirty="0">
                <a:solidFill>
                  <a:srgbClr val="990000"/>
                </a:solidFill>
              </a:rPr>
              <a:t>Each</a:t>
            </a:r>
            <a:r>
              <a:rPr lang="en-GB" sz="1500" dirty="0">
                <a:solidFill>
                  <a:srgbClr val="990000"/>
                </a:solidFill>
              </a:rPr>
              <a:t> criterion needs a score of </a:t>
            </a:r>
            <a:r>
              <a:rPr lang="en-GB" sz="1500" b="1" dirty="0">
                <a:solidFill>
                  <a:srgbClr val="990000"/>
                </a:solidFill>
                <a:latin typeface="Times New Roman" panose="02020603050405020304" pitchFamily="18" charset="0"/>
                <a:cs typeface="Times New Roman" panose="02020603050405020304" pitchFamily="18" charset="0"/>
              </a:rPr>
              <a:t>≥</a:t>
            </a:r>
            <a:r>
              <a:rPr lang="en-GB" sz="1500" b="1" dirty="0">
                <a:solidFill>
                  <a:srgbClr val="990000"/>
                </a:solidFill>
              </a:rPr>
              <a:t>3</a:t>
            </a:r>
            <a:r>
              <a:rPr lang="en-GB" sz="1500" dirty="0">
                <a:solidFill>
                  <a:srgbClr val="990000"/>
                </a:solidFill>
              </a:rPr>
              <a:t> in 1</a:t>
            </a:r>
            <a:r>
              <a:rPr lang="en-GB" sz="1500" baseline="30000" dirty="0">
                <a:solidFill>
                  <a:srgbClr val="990000"/>
                </a:solidFill>
              </a:rPr>
              <a:t>st</a:t>
            </a:r>
            <a:r>
              <a:rPr lang="en-GB" sz="1500" dirty="0">
                <a:solidFill>
                  <a:srgbClr val="990000"/>
                </a:solidFill>
              </a:rPr>
              <a:t> stage of evaluation</a:t>
            </a:r>
            <a:endParaRPr lang="en-GB" sz="1500" b="0" i="0" u="none" strike="noStrike" baseline="0" dirty="0">
              <a:solidFill>
                <a:srgbClr val="990000"/>
              </a:solidFill>
            </a:endParaRPr>
          </a:p>
          <a:p>
            <a:pPr marL="285750" indent="-285750">
              <a:buFont typeface="Wingdings" panose="05000000000000000000" pitchFamily="2" charset="2"/>
              <a:buChar char="Ø"/>
            </a:pPr>
            <a:endParaRPr lang="en-GB" sz="1800" b="0" i="0" u="none" strike="noStrike" baseline="0" dirty="0">
              <a:solidFill>
                <a:srgbClr val="990000"/>
              </a:solidFill>
            </a:endParaRPr>
          </a:p>
          <a:p>
            <a:r>
              <a:rPr lang="it-IT" sz="1800" b="1" dirty="0">
                <a:solidFill>
                  <a:schemeClr val="accent6"/>
                </a:solidFill>
              </a:rPr>
              <a:t>1. </a:t>
            </a:r>
            <a:r>
              <a:rPr lang="it-IT" sz="1800" b="1" dirty="0" err="1">
                <a:solidFill>
                  <a:schemeClr val="accent6"/>
                </a:solidFill>
              </a:rPr>
              <a:t>Excellence</a:t>
            </a:r>
            <a:endParaRPr lang="it-IT" sz="1800" b="1" dirty="0">
              <a:solidFill>
                <a:schemeClr val="accent6"/>
              </a:solidFill>
            </a:endParaRPr>
          </a:p>
          <a:p>
            <a:pPr marL="285750" indent="-285750">
              <a:buFont typeface="Wingdings" panose="05000000000000000000" pitchFamily="2" charset="2"/>
              <a:buChar char="Ø"/>
            </a:pPr>
            <a:r>
              <a:rPr lang="en-GB" sz="1500" b="0" i="0" u="none" strike="noStrike" baseline="0" dirty="0">
                <a:solidFill>
                  <a:srgbClr val="990000"/>
                </a:solidFill>
              </a:rPr>
              <a:t>Quality and pertinence of the project’s research and innovation objectives </a:t>
            </a:r>
          </a:p>
          <a:p>
            <a:pPr marL="285750" indent="-285750">
              <a:buFont typeface="Wingdings" panose="05000000000000000000" pitchFamily="2" charset="2"/>
              <a:buChar char="Ø"/>
            </a:pPr>
            <a:r>
              <a:rPr lang="en-GB" sz="1500" b="0" i="0" u="none" strike="noStrike" baseline="0" dirty="0">
                <a:solidFill>
                  <a:srgbClr val="990000"/>
                </a:solidFill>
              </a:rPr>
              <a:t>Extent to which the DN is ambitious and goes beyond the state of the art</a:t>
            </a:r>
          </a:p>
          <a:p>
            <a:pPr marL="285750" indent="-285750">
              <a:buFont typeface="Wingdings" panose="05000000000000000000" pitchFamily="2" charset="2"/>
              <a:buChar char="Ø"/>
            </a:pPr>
            <a:endParaRPr lang="en-GB" sz="1000" dirty="0">
              <a:solidFill>
                <a:srgbClr val="990000"/>
              </a:solidFill>
            </a:endParaRPr>
          </a:p>
          <a:p>
            <a:r>
              <a:rPr lang="it-IT" sz="1800" b="1" dirty="0">
                <a:solidFill>
                  <a:schemeClr val="accent6"/>
                </a:solidFill>
              </a:rPr>
              <a:t>2. Impact</a:t>
            </a:r>
          </a:p>
          <a:p>
            <a:pPr marL="285750" indent="-285750">
              <a:buFont typeface="Wingdings" panose="05000000000000000000" pitchFamily="2" charset="2"/>
              <a:buChar char="Ø"/>
            </a:pPr>
            <a:r>
              <a:rPr lang="en-GB" sz="1500" b="0" i="0" u="none" strike="noStrike" baseline="0" dirty="0">
                <a:solidFill>
                  <a:srgbClr val="990000"/>
                </a:solidFill>
              </a:rPr>
              <a:t>Magnitude and importance of the project’s contribution to scientific, societal &amp; economic impacts</a:t>
            </a:r>
            <a:endParaRPr lang="en-GB" sz="1500" dirty="0">
              <a:solidFill>
                <a:srgbClr val="990000"/>
              </a:solidFill>
            </a:endParaRPr>
          </a:p>
          <a:p>
            <a:pPr marL="285750" indent="-285750">
              <a:buFont typeface="Wingdings" panose="05000000000000000000" pitchFamily="2" charset="2"/>
              <a:buChar char="Ø"/>
            </a:pPr>
            <a:r>
              <a:rPr lang="en-GB" sz="1500" b="0" i="0" u="none" strike="noStrike" baseline="0" dirty="0">
                <a:solidFill>
                  <a:srgbClr val="990000"/>
                </a:solidFill>
              </a:rPr>
              <a:t>Developing sustainable elements even after the end of the DN fundin</a:t>
            </a:r>
            <a:r>
              <a:rPr lang="en-GB" sz="1500" dirty="0">
                <a:solidFill>
                  <a:srgbClr val="990000"/>
                </a:solidFill>
              </a:rPr>
              <a:t>g</a:t>
            </a:r>
            <a:endParaRPr lang="en-GB" sz="1500" b="0" i="0" u="none" strike="noStrike" baseline="0" dirty="0">
              <a:solidFill>
                <a:srgbClr val="990000"/>
              </a:solidFill>
            </a:endParaRPr>
          </a:p>
          <a:p>
            <a:endParaRPr lang="it-IT" sz="1000" b="1" dirty="0">
              <a:solidFill>
                <a:schemeClr val="accent6"/>
              </a:solidFill>
            </a:endParaRPr>
          </a:p>
          <a:p>
            <a:r>
              <a:rPr lang="it-IT" sz="1800" b="1" dirty="0">
                <a:solidFill>
                  <a:schemeClr val="accent6"/>
                </a:solidFill>
              </a:rPr>
              <a:t>3. Quality and </a:t>
            </a:r>
            <a:r>
              <a:rPr lang="it-IT" sz="1800" b="1" dirty="0" err="1">
                <a:solidFill>
                  <a:schemeClr val="accent6"/>
                </a:solidFill>
              </a:rPr>
              <a:t>efficiency</a:t>
            </a:r>
            <a:r>
              <a:rPr lang="it-IT" sz="1800" b="1" dirty="0">
                <a:solidFill>
                  <a:schemeClr val="accent6"/>
                </a:solidFill>
              </a:rPr>
              <a:t> of the </a:t>
            </a:r>
            <a:r>
              <a:rPr lang="it-IT" sz="1800" b="1" dirty="0" err="1">
                <a:solidFill>
                  <a:schemeClr val="accent6"/>
                </a:solidFill>
              </a:rPr>
              <a:t>implementation</a:t>
            </a:r>
            <a:endParaRPr lang="it-IT" sz="1800" b="1" dirty="0">
              <a:solidFill>
                <a:schemeClr val="accent6"/>
              </a:solidFill>
            </a:endParaRPr>
          </a:p>
          <a:p>
            <a:pPr marL="285750" indent="-285750">
              <a:buFont typeface="Wingdings" panose="05000000000000000000" pitchFamily="2" charset="2"/>
              <a:buChar char="Ø"/>
            </a:pPr>
            <a:r>
              <a:rPr lang="en-GB" sz="1500" b="0" i="0" u="none" strike="noStrike" baseline="0" dirty="0">
                <a:solidFill>
                  <a:srgbClr val="990000"/>
                </a:solidFill>
              </a:rPr>
              <a:t>Quality &amp; effectiveness of each working package (deliverables, milestones, assessment of risks…)</a:t>
            </a:r>
          </a:p>
          <a:p>
            <a:pPr marL="285750" indent="-285750">
              <a:buFont typeface="Wingdings" panose="05000000000000000000" pitchFamily="2" charset="2"/>
              <a:buChar char="Ø"/>
            </a:pPr>
            <a:r>
              <a:rPr lang="en-GB" sz="1500" b="0" i="0" u="none" strike="noStrike" baseline="0" dirty="0">
                <a:solidFill>
                  <a:srgbClr val="990000"/>
                </a:solidFill>
              </a:rPr>
              <a:t>Quality, capacity &amp; role of each participant, each participating organization &amp; the consortium as a whole </a:t>
            </a:r>
            <a:endParaRPr lang="it-IT" sz="1500" b="1" dirty="0">
              <a:solidFill>
                <a:schemeClr val="accent6"/>
              </a:solidFill>
            </a:endParaRPr>
          </a:p>
          <a:p>
            <a:endParaRPr lang="it-IT" sz="1000" b="1" dirty="0">
              <a:solidFill>
                <a:schemeClr val="accent6"/>
              </a:solidFill>
            </a:endParaRPr>
          </a:p>
          <a:p>
            <a:endParaRPr lang="it-IT" sz="1000" b="1" dirty="0">
              <a:solidFill>
                <a:schemeClr val="accent6"/>
              </a:solidFill>
            </a:endParaRPr>
          </a:p>
          <a:p>
            <a:r>
              <a:rPr lang="it-IT" sz="1800" b="1" dirty="0" err="1">
                <a:solidFill>
                  <a:schemeClr val="accent6"/>
                </a:solidFill>
              </a:rPr>
              <a:t>Additional</a:t>
            </a:r>
            <a:r>
              <a:rPr lang="it-IT" sz="1800" b="1" dirty="0">
                <a:solidFill>
                  <a:schemeClr val="accent6"/>
                </a:solidFill>
              </a:rPr>
              <a:t> key </a:t>
            </a:r>
            <a:r>
              <a:rPr lang="it-IT" sz="1800" b="1" dirty="0" err="1">
                <a:solidFill>
                  <a:schemeClr val="accent6"/>
                </a:solidFill>
              </a:rPr>
              <a:t>factors</a:t>
            </a:r>
            <a:endParaRPr lang="it-IT" sz="1800" b="1" dirty="0">
              <a:solidFill>
                <a:schemeClr val="accent6"/>
              </a:solidFill>
            </a:endParaRPr>
          </a:p>
          <a:p>
            <a:pPr marL="285750" indent="-285750">
              <a:buFont typeface="Wingdings" panose="05000000000000000000" pitchFamily="2" charset="2"/>
              <a:buChar char="Ø"/>
            </a:pPr>
            <a:r>
              <a:rPr lang="en-GB" sz="1500" b="0" i="0" u="none" strike="noStrike" baseline="0" dirty="0"/>
              <a:t>Quality of supervision, training &amp; open science practices (Open access, data management etc) </a:t>
            </a:r>
          </a:p>
          <a:p>
            <a:pPr marL="285750" indent="-285750">
              <a:buFont typeface="Wingdings" panose="05000000000000000000" pitchFamily="2" charset="2"/>
              <a:buChar char="Ø"/>
            </a:pPr>
            <a:r>
              <a:rPr lang="en-GB" sz="1500" b="0" i="0" u="none" strike="noStrike" baseline="0" dirty="0"/>
              <a:t>Foc</a:t>
            </a:r>
            <a:r>
              <a:rPr lang="en-GB" sz="1500" i="0" u="none" strike="noStrike" baseline="0" dirty="0">
                <a:solidFill>
                  <a:srgbClr val="990000"/>
                </a:solidFill>
              </a:rPr>
              <a:t>us </a:t>
            </a:r>
            <a:r>
              <a:rPr lang="en-GB" sz="1500" dirty="0">
                <a:solidFill>
                  <a:srgbClr val="990000"/>
                </a:solidFill>
              </a:rPr>
              <a:t>on inter-/</a:t>
            </a:r>
            <a:r>
              <a:rPr lang="en-GB" sz="1500" dirty="0" err="1">
                <a:solidFill>
                  <a:srgbClr val="990000"/>
                </a:solidFill>
              </a:rPr>
              <a:t>multidisciplinarity</a:t>
            </a:r>
            <a:r>
              <a:rPr lang="en-GB" sz="1500" dirty="0">
                <a:solidFill>
                  <a:srgbClr val="990000"/>
                </a:solidFill>
              </a:rPr>
              <a:t>, inter-</a:t>
            </a:r>
            <a:r>
              <a:rPr lang="en-GB" sz="1500" dirty="0" err="1">
                <a:solidFill>
                  <a:srgbClr val="990000"/>
                </a:solidFill>
              </a:rPr>
              <a:t>sectorality</a:t>
            </a:r>
            <a:r>
              <a:rPr lang="en-GB" sz="1500" dirty="0">
                <a:solidFill>
                  <a:srgbClr val="990000"/>
                </a:solidFill>
              </a:rPr>
              <a:t>, career guidance, diversity aspects</a:t>
            </a:r>
          </a:p>
          <a:p>
            <a:pPr marL="285750" indent="-285750">
              <a:buFont typeface="Wingdings" panose="05000000000000000000" pitchFamily="2" charset="2"/>
              <a:buChar char="Ø"/>
            </a:pPr>
            <a:r>
              <a:rPr lang="it-IT" sz="1500" dirty="0">
                <a:solidFill>
                  <a:srgbClr val="990000"/>
                </a:solidFill>
              </a:rPr>
              <a:t>Supervisory Board, Career </a:t>
            </a:r>
            <a:r>
              <a:rPr lang="it-IT" sz="1500" dirty="0" err="1">
                <a:solidFill>
                  <a:srgbClr val="990000"/>
                </a:solidFill>
              </a:rPr>
              <a:t>development</a:t>
            </a:r>
            <a:r>
              <a:rPr lang="it-IT" sz="1500" dirty="0">
                <a:solidFill>
                  <a:srgbClr val="990000"/>
                </a:solidFill>
              </a:rPr>
              <a:t> plan</a:t>
            </a:r>
            <a:r>
              <a:rPr lang="en-GB" sz="1500" dirty="0">
                <a:solidFill>
                  <a:srgbClr val="990000"/>
                </a:solidFill>
              </a:rPr>
              <a:t>, </a:t>
            </a:r>
            <a:r>
              <a:rPr lang="it-IT" sz="1500" dirty="0">
                <a:solidFill>
                  <a:srgbClr val="990000"/>
                </a:solidFill>
              </a:rPr>
              <a:t>Gender equality plan, </a:t>
            </a:r>
            <a:r>
              <a:rPr lang="it-IT" sz="1500" dirty="0" err="1">
                <a:solidFill>
                  <a:srgbClr val="990000"/>
                </a:solidFill>
              </a:rPr>
              <a:t>environmental</a:t>
            </a:r>
            <a:r>
              <a:rPr lang="it-IT" sz="1500" dirty="0">
                <a:solidFill>
                  <a:srgbClr val="990000"/>
                </a:solidFill>
              </a:rPr>
              <a:t> </a:t>
            </a:r>
            <a:r>
              <a:rPr lang="it-IT" sz="1500" dirty="0" err="1">
                <a:solidFill>
                  <a:srgbClr val="990000"/>
                </a:solidFill>
              </a:rPr>
              <a:t>aspects</a:t>
            </a:r>
            <a:endParaRPr lang="en-US" sz="1500" b="0" i="0" u="none" strike="noStrike" baseline="0" dirty="0">
              <a:solidFill>
                <a:srgbClr val="000000"/>
              </a:solidFill>
            </a:endParaRPr>
          </a:p>
          <a:p>
            <a:r>
              <a:rPr lang="en-GB" sz="1600" b="0" i="0" u="none" strike="noStrike" baseline="0" dirty="0"/>
              <a:t> </a:t>
            </a:r>
            <a:endParaRPr lang="it-IT" sz="1600" b="1" dirty="0">
              <a:solidFill>
                <a:schemeClr val="accent6"/>
              </a:solidFill>
            </a:endParaRPr>
          </a:p>
          <a:p>
            <a:endParaRPr lang="it-IT" sz="1600" b="1" dirty="0">
              <a:solidFill>
                <a:schemeClr val="accent6"/>
              </a:solidFill>
            </a:endParaRPr>
          </a:p>
          <a:p>
            <a:endParaRPr lang="en-GB" sz="1500" i="0" u="none" strike="noStrike" baseline="0" dirty="0"/>
          </a:p>
          <a:p>
            <a:pPr marL="285750" indent="-285750">
              <a:buFont typeface="Wingdings" panose="05000000000000000000" pitchFamily="2" charset="2"/>
              <a:buChar char="Ø"/>
            </a:pPr>
            <a:endParaRPr lang="en-GB" sz="1500" b="0" i="0" u="none" strike="noStrike" baseline="0" dirty="0"/>
          </a:p>
          <a:p>
            <a:endParaRPr lang="en-GB" sz="1500" b="0" i="0" u="none" strike="noStrike" baseline="0" dirty="0"/>
          </a:p>
          <a:p>
            <a:pPr marL="342900" indent="-342900">
              <a:buFont typeface="Wingdings" panose="05000000000000000000" pitchFamily="2" charset="2"/>
              <a:buChar char="Ø"/>
            </a:pPr>
            <a:endParaRPr lang="it-IT" sz="1500" b="1" dirty="0"/>
          </a:p>
          <a:p>
            <a:pPr marL="342900" indent="-342900">
              <a:buFont typeface="Wingdings" panose="05000000000000000000" pitchFamily="2" charset="2"/>
              <a:buChar char="Ø"/>
            </a:pPr>
            <a:endParaRPr lang="it-IT" sz="1600" dirty="0"/>
          </a:p>
          <a:p>
            <a:pPr marL="342900" indent="-342900">
              <a:buFont typeface="Wingdings" panose="05000000000000000000" pitchFamily="2" charset="2"/>
              <a:buChar char="Ø"/>
            </a:pPr>
            <a:endParaRPr lang="it-IT" sz="2000" dirty="0"/>
          </a:p>
        </p:txBody>
      </p:sp>
      <p:graphicFrame>
        <p:nvGraphicFramePr>
          <p:cNvPr id="5" name="Table 4">
            <a:extLst>
              <a:ext uri="{FF2B5EF4-FFF2-40B4-BE49-F238E27FC236}">
                <a16:creationId xmlns:a16="http://schemas.microsoft.com/office/drawing/2014/main" id="{7C2E7326-8604-FADD-8113-0704B9482DA4}"/>
              </a:ext>
            </a:extLst>
          </p:cNvPr>
          <p:cNvGraphicFramePr>
            <a:graphicFrameLocks noGrp="1"/>
          </p:cNvGraphicFramePr>
          <p:nvPr>
            <p:extLst>
              <p:ext uri="{D42A27DB-BD31-4B8C-83A1-F6EECF244321}">
                <p14:modId xmlns:p14="http://schemas.microsoft.com/office/powerpoint/2010/main" val="1832254706"/>
              </p:ext>
            </p:extLst>
          </p:nvPr>
        </p:nvGraphicFramePr>
        <p:xfrm>
          <a:off x="8076903" y="1782352"/>
          <a:ext cx="3642657" cy="640080"/>
        </p:xfrm>
        <a:graphic>
          <a:graphicData uri="http://schemas.openxmlformats.org/drawingml/2006/table">
            <a:tbl>
              <a:tblPr firstRow="1" bandRow="1">
                <a:tableStyleId>{5C22544A-7EE6-4342-B048-85BDC9FD1C3A}</a:tableStyleId>
              </a:tblPr>
              <a:tblGrid>
                <a:gridCol w="1214219">
                  <a:extLst>
                    <a:ext uri="{9D8B030D-6E8A-4147-A177-3AD203B41FA5}">
                      <a16:colId xmlns:a16="http://schemas.microsoft.com/office/drawing/2014/main" val="847799772"/>
                    </a:ext>
                  </a:extLst>
                </a:gridCol>
                <a:gridCol w="1214219">
                  <a:extLst>
                    <a:ext uri="{9D8B030D-6E8A-4147-A177-3AD203B41FA5}">
                      <a16:colId xmlns:a16="http://schemas.microsoft.com/office/drawing/2014/main" val="2954274220"/>
                    </a:ext>
                  </a:extLst>
                </a:gridCol>
                <a:gridCol w="1214219">
                  <a:extLst>
                    <a:ext uri="{9D8B030D-6E8A-4147-A177-3AD203B41FA5}">
                      <a16:colId xmlns:a16="http://schemas.microsoft.com/office/drawing/2014/main" val="2445746294"/>
                    </a:ext>
                  </a:extLst>
                </a:gridCol>
              </a:tblGrid>
              <a:tr h="274282">
                <a:tc>
                  <a:txBody>
                    <a:bodyPr/>
                    <a:lstStyle/>
                    <a:p>
                      <a:r>
                        <a:rPr lang="en-GB" sz="1500" dirty="0"/>
                        <a:t>Excellence</a:t>
                      </a:r>
                      <a:endParaRPr lang="en-US" sz="1500" dirty="0"/>
                    </a:p>
                  </a:txBody>
                  <a:tcPr/>
                </a:tc>
                <a:tc>
                  <a:txBody>
                    <a:bodyPr/>
                    <a:lstStyle/>
                    <a:p>
                      <a:r>
                        <a:rPr lang="en-GB" sz="1500" dirty="0"/>
                        <a:t>Impact</a:t>
                      </a:r>
                      <a:endParaRPr lang="en-US" sz="1500" dirty="0"/>
                    </a:p>
                  </a:txBody>
                  <a:tcPr/>
                </a:tc>
                <a:tc>
                  <a:txBody>
                    <a:bodyPr/>
                    <a:lstStyle/>
                    <a:p>
                      <a:r>
                        <a:rPr lang="en-GB" sz="1500" dirty="0"/>
                        <a:t>Quality</a:t>
                      </a:r>
                      <a:endParaRPr lang="en-US" sz="1500" dirty="0"/>
                    </a:p>
                  </a:txBody>
                  <a:tcPr/>
                </a:tc>
                <a:extLst>
                  <a:ext uri="{0D108BD9-81ED-4DB2-BD59-A6C34878D82A}">
                    <a16:rowId xmlns:a16="http://schemas.microsoft.com/office/drawing/2014/main" val="2269274714"/>
                  </a:ext>
                </a:extLst>
              </a:tr>
              <a:tr h="274282">
                <a:tc>
                  <a:txBody>
                    <a:bodyPr/>
                    <a:lstStyle/>
                    <a:p>
                      <a:pPr algn="ctr"/>
                      <a:r>
                        <a:rPr lang="en-GB" sz="1500" b="1" dirty="0"/>
                        <a:t>50%</a:t>
                      </a:r>
                      <a:endParaRPr lang="en-US" sz="1500" b="1" dirty="0"/>
                    </a:p>
                  </a:txBody>
                  <a:tcPr/>
                </a:tc>
                <a:tc>
                  <a:txBody>
                    <a:bodyPr/>
                    <a:lstStyle/>
                    <a:p>
                      <a:pPr algn="ctr"/>
                      <a:r>
                        <a:rPr lang="en-GB" sz="1500" b="1" dirty="0"/>
                        <a:t>30%</a:t>
                      </a:r>
                      <a:endParaRPr lang="en-US" sz="1500" b="1" dirty="0"/>
                    </a:p>
                  </a:txBody>
                  <a:tcPr/>
                </a:tc>
                <a:tc>
                  <a:txBody>
                    <a:bodyPr/>
                    <a:lstStyle/>
                    <a:p>
                      <a:pPr algn="ctr"/>
                      <a:r>
                        <a:rPr lang="en-GB" sz="1500" b="1" dirty="0"/>
                        <a:t>20%</a:t>
                      </a:r>
                      <a:endParaRPr lang="en-US" sz="1500" b="1" dirty="0"/>
                    </a:p>
                  </a:txBody>
                  <a:tcPr/>
                </a:tc>
                <a:extLst>
                  <a:ext uri="{0D108BD9-81ED-4DB2-BD59-A6C34878D82A}">
                    <a16:rowId xmlns:a16="http://schemas.microsoft.com/office/drawing/2014/main" val="3846404781"/>
                  </a:ext>
                </a:extLst>
              </a:tr>
            </a:tbl>
          </a:graphicData>
        </a:graphic>
      </p:graphicFrame>
      <p:sp>
        <p:nvSpPr>
          <p:cNvPr id="6" name="TextBox 5">
            <a:extLst>
              <a:ext uri="{FF2B5EF4-FFF2-40B4-BE49-F238E27FC236}">
                <a16:creationId xmlns:a16="http://schemas.microsoft.com/office/drawing/2014/main" id="{A55B4993-52FB-3898-21DD-DF2C74239600}"/>
              </a:ext>
            </a:extLst>
          </p:cNvPr>
          <p:cNvSpPr txBox="1"/>
          <p:nvPr/>
        </p:nvSpPr>
        <p:spPr>
          <a:xfrm>
            <a:off x="7988001" y="1382222"/>
            <a:ext cx="3285797" cy="369332"/>
          </a:xfrm>
          <a:prstGeom prst="rect">
            <a:avLst/>
          </a:prstGeom>
          <a:noFill/>
        </p:spPr>
        <p:txBody>
          <a:bodyPr wrap="square">
            <a:spAutoFit/>
          </a:bodyPr>
          <a:lstStyle/>
          <a:p>
            <a:r>
              <a:rPr lang="it-IT" sz="1800" b="1" dirty="0" err="1">
                <a:solidFill>
                  <a:schemeClr val="accent6"/>
                </a:solidFill>
              </a:rPr>
              <a:t>Weighting</a:t>
            </a:r>
            <a:r>
              <a:rPr lang="it-IT" sz="1800" b="1" dirty="0">
                <a:solidFill>
                  <a:schemeClr val="accent6"/>
                </a:solidFill>
              </a:rPr>
              <a:t> </a:t>
            </a:r>
            <a:endParaRPr lang="en-US" dirty="0"/>
          </a:p>
        </p:txBody>
      </p:sp>
    </p:spTree>
    <p:extLst>
      <p:ext uri="{BB962C8B-B14F-4D97-AF65-F5344CB8AC3E}">
        <p14:creationId xmlns:p14="http://schemas.microsoft.com/office/powerpoint/2010/main" val="13197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4E48-3931-E0B8-E4E1-40703AB9EF40}"/>
              </a:ext>
            </a:extLst>
          </p:cNvPr>
          <p:cNvSpPr>
            <a:spLocks noGrp="1"/>
          </p:cNvSpPr>
          <p:nvPr>
            <p:ph type="title"/>
          </p:nvPr>
        </p:nvSpPr>
        <p:spPr/>
        <p:txBody>
          <a:bodyPr/>
          <a:lstStyle/>
          <a:p>
            <a:r>
              <a:rPr lang="en-GB" dirty="0"/>
              <a:t>P</a:t>
            </a:r>
            <a:r>
              <a:rPr lang="en-IT" dirty="0"/>
              <a:t>articipants </a:t>
            </a:r>
          </a:p>
        </p:txBody>
      </p:sp>
      <p:pic>
        <p:nvPicPr>
          <p:cNvPr id="5" name="Picture 4" descr="A close-up of a document&#10;&#10;Description automatically generated">
            <a:extLst>
              <a:ext uri="{FF2B5EF4-FFF2-40B4-BE49-F238E27FC236}">
                <a16:creationId xmlns:a16="http://schemas.microsoft.com/office/drawing/2014/main" id="{08F6A5E5-C599-06D0-6931-EDCAFC9968B8}"/>
              </a:ext>
            </a:extLst>
          </p:cNvPr>
          <p:cNvPicPr>
            <a:picLocks noChangeAspect="1"/>
          </p:cNvPicPr>
          <p:nvPr/>
        </p:nvPicPr>
        <p:blipFill>
          <a:blip r:embed="rId2"/>
          <a:stretch>
            <a:fillRect/>
          </a:stretch>
        </p:blipFill>
        <p:spPr>
          <a:xfrm>
            <a:off x="0" y="1343025"/>
            <a:ext cx="12195249" cy="5514975"/>
          </a:xfrm>
          <a:prstGeom prst="rect">
            <a:avLst/>
          </a:prstGeom>
        </p:spPr>
      </p:pic>
    </p:spTree>
    <p:extLst>
      <p:ext uri="{BB962C8B-B14F-4D97-AF65-F5344CB8AC3E}">
        <p14:creationId xmlns:p14="http://schemas.microsoft.com/office/powerpoint/2010/main" val="38816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99FD-1420-EE1D-63C3-6D40213B4DC9}"/>
              </a:ext>
            </a:extLst>
          </p:cNvPr>
          <p:cNvSpPr>
            <a:spLocks noGrp="1"/>
          </p:cNvSpPr>
          <p:nvPr>
            <p:ph type="title"/>
          </p:nvPr>
        </p:nvSpPr>
        <p:spPr/>
        <p:txBody>
          <a:bodyPr/>
          <a:lstStyle/>
          <a:p>
            <a:r>
              <a:rPr lang="en-GB" dirty="0"/>
              <a:t>Se</a:t>
            </a:r>
            <a:r>
              <a:rPr lang="en-IT" dirty="0"/>
              <a:t>lected topic: He and C burning</a:t>
            </a:r>
          </a:p>
        </p:txBody>
      </p:sp>
      <p:sp>
        <p:nvSpPr>
          <p:cNvPr id="6" name="TextBox 5">
            <a:extLst>
              <a:ext uri="{FF2B5EF4-FFF2-40B4-BE49-F238E27FC236}">
                <a16:creationId xmlns:a16="http://schemas.microsoft.com/office/drawing/2014/main" id="{52DA3684-A46C-38C1-1EF6-569B8BEDC848}"/>
              </a:ext>
            </a:extLst>
          </p:cNvPr>
          <p:cNvSpPr txBox="1"/>
          <p:nvPr/>
        </p:nvSpPr>
        <p:spPr>
          <a:xfrm>
            <a:off x="838200" y="1690688"/>
            <a:ext cx="9158213" cy="369332"/>
          </a:xfrm>
          <a:prstGeom prst="rect">
            <a:avLst/>
          </a:prstGeom>
          <a:noFill/>
        </p:spPr>
        <p:txBody>
          <a:bodyPr wrap="none" rtlCol="0">
            <a:spAutoFit/>
          </a:bodyPr>
          <a:lstStyle/>
          <a:p>
            <a:r>
              <a:rPr lang="en-GB" dirty="0"/>
              <a:t>W</a:t>
            </a:r>
            <a:r>
              <a:rPr lang="en-IT" dirty="0"/>
              <a:t>e started collecting  </a:t>
            </a:r>
            <a:r>
              <a:rPr lang="en-GB" dirty="0"/>
              <a:t>ideas from each beneficiary for activities for each doctoral </a:t>
            </a:r>
            <a:r>
              <a:rPr lang="en-GB" dirty="0" err="1"/>
              <a:t>canidates</a:t>
            </a:r>
            <a:endParaRPr lang="en-IT" dirty="0"/>
          </a:p>
        </p:txBody>
      </p:sp>
    </p:spTree>
    <p:extLst>
      <p:ext uri="{BB962C8B-B14F-4D97-AF65-F5344CB8AC3E}">
        <p14:creationId xmlns:p14="http://schemas.microsoft.com/office/powerpoint/2010/main" val="240142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99FD-1420-EE1D-63C3-6D40213B4DC9}"/>
              </a:ext>
            </a:extLst>
          </p:cNvPr>
          <p:cNvSpPr>
            <a:spLocks noGrp="1"/>
          </p:cNvSpPr>
          <p:nvPr>
            <p:ph type="title"/>
          </p:nvPr>
        </p:nvSpPr>
        <p:spPr/>
        <p:txBody>
          <a:bodyPr/>
          <a:lstStyle/>
          <a:p>
            <a:r>
              <a:rPr lang="en-GB" dirty="0"/>
              <a:t>Se</a:t>
            </a:r>
            <a:r>
              <a:rPr lang="en-IT" dirty="0"/>
              <a:t>lected topic: He and C burning</a:t>
            </a:r>
          </a:p>
        </p:txBody>
      </p:sp>
      <p:pic>
        <p:nvPicPr>
          <p:cNvPr id="5" name="Picture 4" descr="A white paper with black text&#10;&#10;Description automatically generated">
            <a:extLst>
              <a:ext uri="{FF2B5EF4-FFF2-40B4-BE49-F238E27FC236}">
                <a16:creationId xmlns:a16="http://schemas.microsoft.com/office/drawing/2014/main" id="{478E0DFC-1848-15FF-CEB9-5A7CD8E7A03E}"/>
              </a:ext>
            </a:extLst>
          </p:cNvPr>
          <p:cNvPicPr>
            <a:picLocks noChangeAspect="1"/>
          </p:cNvPicPr>
          <p:nvPr/>
        </p:nvPicPr>
        <p:blipFill>
          <a:blip r:embed="rId2"/>
          <a:stretch>
            <a:fillRect/>
          </a:stretch>
        </p:blipFill>
        <p:spPr>
          <a:xfrm>
            <a:off x="838199" y="1415973"/>
            <a:ext cx="10291763" cy="5076902"/>
          </a:xfrm>
          <a:prstGeom prst="rect">
            <a:avLst/>
          </a:prstGeom>
        </p:spPr>
      </p:pic>
    </p:spTree>
    <p:extLst>
      <p:ext uri="{BB962C8B-B14F-4D97-AF65-F5344CB8AC3E}">
        <p14:creationId xmlns:p14="http://schemas.microsoft.com/office/powerpoint/2010/main" val="396712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99FD-1420-EE1D-63C3-6D40213B4DC9}"/>
              </a:ext>
            </a:extLst>
          </p:cNvPr>
          <p:cNvSpPr>
            <a:spLocks noGrp="1"/>
          </p:cNvSpPr>
          <p:nvPr>
            <p:ph type="title"/>
          </p:nvPr>
        </p:nvSpPr>
        <p:spPr/>
        <p:txBody>
          <a:bodyPr/>
          <a:lstStyle/>
          <a:p>
            <a:r>
              <a:rPr lang="en-GB" dirty="0"/>
              <a:t>Se</a:t>
            </a:r>
            <a:r>
              <a:rPr lang="en-IT" dirty="0"/>
              <a:t>lected topic: He and C burning</a:t>
            </a:r>
          </a:p>
        </p:txBody>
      </p:sp>
      <p:pic>
        <p:nvPicPr>
          <p:cNvPr id="7" name="Picture 6" descr="A screenshot of a computer&#10;&#10;Description automatically generated">
            <a:extLst>
              <a:ext uri="{FF2B5EF4-FFF2-40B4-BE49-F238E27FC236}">
                <a16:creationId xmlns:a16="http://schemas.microsoft.com/office/drawing/2014/main" id="{04E55548-3CB1-6F05-5314-38128A7B7CC6}"/>
              </a:ext>
            </a:extLst>
          </p:cNvPr>
          <p:cNvPicPr>
            <a:picLocks noChangeAspect="1"/>
          </p:cNvPicPr>
          <p:nvPr/>
        </p:nvPicPr>
        <p:blipFill>
          <a:blip r:embed="rId2"/>
          <a:stretch>
            <a:fillRect/>
          </a:stretch>
        </p:blipFill>
        <p:spPr>
          <a:xfrm>
            <a:off x="838200" y="1327150"/>
            <a:ext cx="7454901" cy="5284861"/>
          </a:xfrm>
          <a:prstGeom prst="rect">
            <a:avLst/>
          </a:prstGeom>
        </p:spPr>
      </p:pic>
    </p:spTree>
    <p:extLst>
      <p:ext uri="{BB962C8B-B14F-4D97-AF65-F5344CB8AC3E}">
        <p14:creationId xmlns:p14="http://schemas.microsoft.com/office/powerpoint/2010/main" val="7402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99FD-1420-EE1D-63C3-6D40213B4DC9}"/>
              </a:ext>
            </a:extLst>
          </p:cNvPr>
          <p:cNvSpPr>
            <a:spLocks noGrp="1"/>
          </p:cNvSpPr>
          <p:nvPr>
            <p:ph type="title"/>
          </p:nvPr>
        </p:nvSpPr>
        <p:spPr/>
        <p:txBody>
          <a:bodyPr/>
          <a:lstStyle/>
          <a:p>
            <a:r>
              <a:rPr lang="it-IT" dirty="0"/>
              <a:t>Training activities </a:t>
            </a:r>
            <a:r>
              <a:rPr lang="it-IT" dirty="0" err="1"/>
              <a:t>provided</a:t>
            </a:r>
            <a:r>
              <a:rPr lang="it-IT" dirty="0"/>
              <a:t> by the network</a:t>
            </a:r>
            <a:endParaRPr lang="en-IT" dirty="0"/>
          </a:p>
        </p:txBody>
      </p:sp>
      <p:pic>
        <p:nvPicPr>
          <p:cNvPr id="4" name="Picture 3" descr="A white background with black text&#10;&#10;Description automatically generated">
            <a:extLst>
              <a:ext uri="{FF2B5EF4-FFF2-40B4-BE49-F238E27FC236}">
                <a16:creationId xmlns:a16="http://schemas.microsoft.com/office/drawing/2014/main" id="{A47FB56B-AE90-BF30-6503-A974F579F4A4}"/>
              </a:ext>
            </a:extLst>
          </p:cNvPr>
          <p:cNvPicPr>
            <a:picLocks noChangeAspect="1"/>
          </p:cNvPicPr>
          <p:nvPr/>
        </p:nvPicPr>
        <p:blipFill>
          <a:blip r:embed="rId2"/>
          <a:stretch>
            <a:fillRect/>
          </a:stretch>
        </p:blipFill>
        <p:spPr>
          <a:xfrm>
            <a:off x="261752" y="1690688"/>
            <a:ext cx="11668496" cy="4906428"/>
          </a:xfrm>
          <a:prstGeom prst="rect">
            <a:avLst/>
          </a:prstGeom>
        </p:spPr>
      </p:pic>
    </p:spTree>
    <p:extLst>
      <p:ext uri="{BB962C8B-B14F-4D97-AF65-F5344CB8AC3E}">
        <p14:creationId xmlns:p14="http://schemas.microsoft.com/office/powerpoint/2010/main" val="1784544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TotalTime>
  <Words>496</Words>
  <Application>Microsoft Macintosh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Calibri</vt:lpstr>
      <vt:lpstr>Times New Roman</vt:lpstr>
      <vt:lpstr>Verdana</vt:lpstr>
      <vt:lpstr>Wingdings</vt:lpstr>
      <vt:lpstr>Office Theme</vt:lpstr>
      <vt:lpstr>MSCA Doctoral Network</vt:lpstr>
      <vt:lpstr>General Information</vt:lpstr>
      <vt:lpstr>Structure of the program</vt:lpstr>
      <vt:lpstr>Criteria of evaluation</vt:lpstr>
      <vt:lpstr>Participants </vt:lpstr>
      <vt:lpstr>Selected topic: He and C burning</vt:lpstr>
      <vt:lpstr>Selected topic: He and C burning</vt:lpstr>
      <vt:lpstr>Selected topic: He and C burning</vt:lpstr>
      <vt:lpstr>Training activities provided by the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Caciolli</dc:creator>
  <cp:lastModifiedBy>Antonio Caciolli</cp:lastModifiedBy>
  <cp:revision>1</cp:revision>
  <dcterms:created xsi:type="dcterms:W3CDTF">2024-07-02T07:28:03Z</dcterms:created>
  <dcterms:modified xsi:type="dcterms:W3CDTF">2024-07-02T09:21:08Z</dcterms:modified>
</cp:coreProperties>
</file>