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1" r:id="rId2"/>
    <p:sldId id="256" r:id="rId3"/>
    <p:sldId id="288" r:id="rId4"/>
    <p:sldId id="258" r:id="rId5"/>
    <p:sldId id="289" r:id="rId6"/>
    <p:sldId id="259" r:id="rId7"/>
    <p:sldId id="290" r:id="rId8"/>
    <p:sldId id="267" r:id="rId9"/>
    <p:sldId id="268" r:id="rId10"/>
    <p:sldId id="269" r:id="rId11"/>
    <p:sldId id="272" r:id="rId12"/>
    <p:sldId id="264" r:id="rId13"/>
    <p:sldId id="265" r:id="rId14"/>
    <p:sldId id="266" r:id="rId15"/>
    <p:sldId id="263" r:id="rId16"/>
    <p:sldId id="260" r:id="rId17"/>
    <p:sldId id="261" r:id="rId18"/>
    <p:sldId id="271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DBD"/>
    <a:srgbClr val="C1C3C7"/>
    <a:srgbClr val="C2C4C8"/>
    <a:srgbClr val="C3C5C9"/>
    <a:srgbClr val="CACFDB"/>
    <a:srgbClr val="C9CEDA"/>
    <a:srgbClr val="CBD0DC"/>
    <a:srgbClr val="CCD1DD"/>
    <a:srgbClr val="C5C7CD"/>
    <a:srgbClr val="C8CD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0ACE48-6A73-4ED4-8664-6740F51585C9}" v="4" dt="2024-02-23T08:56:03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Rocchi" userId="4e3c5b7015e05f68" providerId="LiveId" clId="{1F0ACE48-6A73-4ED4-8664-6740F51585C9}"/>
    <pc:docChg chg="delSld modSld sldOrd">
      <pc:chgData name="Alessandro Rocchi" userId="4e3c5b7015e05f68" providerId="LiveId" clId="{1F0ACE48-6A73-4ED4-8664-6740F51585C9}" dt="2024-02-23T08:58:48.627" v="152" actId="20577"/>
      <pc:docMkLst>
        <pc:docMk/>
      </pc:docMkLst>
      <pc:sldChg chg="ord">
        <pc:chgData name="Alessandro Rocchi" userId="4e3c5b7015e05f68" providerId="LiveId" clId="{1F0ACE48-6A73-4ED4-8664-6740F51585C9}" dt="2024-02-23T08:49:38.423" v="1"/>
        <pc:sldMkLst>
          <pc:docMk/>
          <pc:sldMk cId="1959622248" sldId="261"/>
        </pc:sldMkLst>
      </pc:sldChg>
      <pc:sldChg chg="ord">
        <pc:chgData name="Alessandro Rocchi" userId="4e3c5b7015e05f68" providerId="LiveId" clId="{1F0ACE48-6A73-4ED4-8664-6740F51585C9}" dt="2024-02-23T08:49:56.065" v="3"/>
        <pc:sldMkLst>
          <pc:docMk/>
          <pc:sldMk cId="126069085" sldId="271"/>
        </pc:sldMkLst>
      </pc:sldChg>
      <pc:sldChg chg="addSp modSp mod">
        <pc:chgData name="Alessandro Rocchi" userId="4e3c5b7015e05f68" providerId="LiveId" clId="{1F0ACE48-6A73-4ED4-8664-6740F51585C9}" dt="2024-02-23T08:58:48.627" v="152" actId="20577"/>
        <pc:sldMkLst>
          <pc:docMk/>
          <pc:sldMk cId="106932278" sldId="275"/>
        </pc:sldMkLst>
        <pc:spChg chg="add mod">
          <ac:chgData name="Alessandro Rocchi" userId="4e3c5b7015e05f68" providerId="LiveId" clId="{1F0ACE48-6A73-4ED4-8664-6740F51585C9}" dt="2024-02-23T08:54:18.576" v="15" actId="20577"/>
          <ac:spMkLst>
            <pc:docMk/>
            <pc:sldMk cId="106932278" sldId="275"/>
            <ac:spMk id="2" creationId="{835558D1-2403-4250-970F-F4BFA16DD26A}"/>
          </ac:spMkLst>
        </pc:spChg>
        <pc:spChg chg="add mod">
          <ac:chgData name="Alessandro Rocchi" userId="4e3c5b7015e05f68" providerId="LiveId" clId="{1F0ACE48-6A73-4ED4-8664-6740F51585C9}" dt="2024-02-23T08:54:47.719" v="26" actId="1035"/>
          <ac:spMkLst>
            <pc:docMk/>
            <pc:sldMk cId="106932278" sldId="275"/>
            <ac:spMk id="7" creationId="{94F9AB85-9717-8E50-0E88-42A8381647DB}"/>
          </ac:spMkLst>
        </pc:spChg>
        <pc:spChg chg="add mod">
          <ac:chgData name="Alessandro Rocchi" userId="4e3c5b7015e05f68" providerId="LiveId" clId="{1F0ACE48-6A73-4ED4-8664-6740F51585C9}" dt="2024-02-23T08:55:18.959" v="57" actId="207"/>
          <ac:spMkLst>
            <pc:docMk/>
            <pc:sldMk cId="106932278" sldId="275"/>
            <ac:spMk id="8" creationId="{3490D7D7-B19B-F770-8753-DD56871FE00D}"/>
          </ac:spMkLst>
        </pc:spChg>
        <pc:spChg chg="add mod">
          <ac:chgData name="Alessandro Rocchi" userId="4e3c5b7015e05f68" providerId="LiveId" clId="{1F0ACE48-6A73-4ED4-8664-6740F51585C9}" dt="2024-02-23T08:58:48.627" v="152" actId="20577"/>
          <ac:spMkLst>
            <pc:docMk/>
            <pc:sldMk cId="106932278" sldId="275"/>
            <ac:spMk id="9" creationId="{9578108C-2704-B263-932E-B331057F8752}"/>
          </ac:spMkLst>
        </pc:spChg>
      </pc:sldChg>
      <pc:sldChg chg="del">
        <pc:chgData name="Alessandro Rocchi" userId="4e3c5b7015e05f68" providerId="LiveId" clId="{1F0ACE48-6A73-4ED4-8664-6740F51585C9}" dt="2024-02-23T08:51:49.238" v="4" actId="47"/>
        <pc:sldMkLst>
          <pc:docMk/>
          <pc:sldMk cId="60861643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91DF4-C2D0-4989-AE13-4BEB8DCA47B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4D817-5008-4087-AAAB-32813A7E5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9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C7E03-892B-AE13-AB0D-31A3AEFAD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8C379-9861-0BEF-8F16-8B14CC5BA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E7FBC-0E1E-3702-AF10-062FB533F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BD937-85E1-46E0-A0AC-96975B3EDD40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41BFA-D0F6-C2CE-8076-C47D6DD2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F09B4-D4C9-654E-DC67-04908D5C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1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CC51F-FCA3-4978-26E9-D11EA6617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791FB-787C-A596-301D-D67AD1D32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F6A1A-5958-2B7B-1426-38B8F8378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FFBC-AFD0-46DF-AFF2-3FB6BE8CB1B0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0BBD8-37C6-9DA5-817F-BE472263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01AFC-3B0E-0FB7-3AAE-E4085345D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5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6F3574-EFA3-40B9-8302-AB6C0378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02F64-269F-2962-348C-C2F08E7D79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3AA57-86DB-2DC4-D941-4EBDAB36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261B-33E1-4F68-B8AD-502C44BEB3C7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A0AD-30D1-1203-C7EE-D5A95CD0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FCCDF-23E1-2366-32C6-DC2BB6AA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5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47DC5-4311-65CB-AC0C-DF1516767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14AE0-6765-09FA-9354-8778F1D2D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4F1E3-1FF1-486F-D2A3-8B90E9969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3EF6-BE0F-4154-BEDB-7229E302723B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42F8B-DFBB-076A-9B7B-3E183832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6BE8B-FEC1-C42A-6948-FA56168A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5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8CAEE-2CCC-93EA-A8CA-63A6A008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BACCD-EEDE-4A0F-C26C-1F41CA81C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DA75-74EB-5A37-E4D9-D0BF212D5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FA55E-7DA7-4305-9FBE-D1050AEB6739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69079-3EFC-CAFA-A22D-12EFA1AAC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E0F1C-1580-C5DF-9487-EDB5F5450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57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909D9-1364-D6FA-F050-5B7DDE5B2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E72AB-42F8-BDED-73F3-6FB02746E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ADFE7-8827-4E22-7DB0-9323D78B4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975399-3B41-C1C0-98E4-CB6D454C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CD92-0658-4341-B69B-DC251D388AFC}" type="datetime1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CE63B-782B-821F-6A1F-59A1818BB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7095D-B48A-0304-22C9-6E1F9BDD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7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CE7F9-7D57-6AA9-C48A-BB823B505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68D31-A8D3-9212-3A5E-741CC5424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FA5E8-2F43-6F6B-1AC5-A4323405E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45256-B012-6800-2484-9F9B9BFD2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865600-143D-AE86-01E2-DD84329140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B7143B-025F-572A-3BB1-F85381DD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4B3A2-BD36-4DAD-A2DC-6F4678929FD8}" type="datetime1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7611A6-04E1-7C86-DE0A-128B938B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1192D5-CCEA-6A27-6AC2-AE32A74F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8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C4DF-CC48-4C9D-794C-308E0B40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C8D620-9686-D1DF-95B6-80DC690F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92BA-0EB0-4D38-950C-80C1BEA83FFE}" type="datetime1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1FB9E-DD12-1223-128D-7B435122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7AF75-AA21-9F8E-A0E0-14B7750B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2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57150-B636-6AEC-DA14-D3D7B32DD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EFBD6-1D00-494E-8F7D-CE22C0FDEEB3}" type="datetime1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F13C43-B1CA-2265-4A2D-69A060BE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27E2B-3455-5DCA-8DC8-9A61A3CC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8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10F1-61B6-67CB-3C8F-84232822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46B74-0B6E-C14C-0894-F07E9046C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D92A0-EB2B-033C-2406-34AD3E68D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57B38-6BBE-E0B5-2D1F-226FF09F3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E7533-9A5C-4D49-9E87-16892CE8FBF9}" type="datetime1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ADC890-DA97-0EB5-3EC1-2C7689BD9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AA277-EFD5-7CD4-54C4-0366C883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7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E0767-5B44-24F5-D063-CAC9AFD8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962DC-1BD7-AC97-7C76-B15286FE5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183C8-B31F-BE30-003C-4ED07A08D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960CA-027F-78B8-AF81-58EE51F6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44544-D417-40FF-82B3-20A39666738F}" type="datetime1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46CEF-4C7F-3D8D-3BD3-10287FB4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7A6E-31B0-B7AA-562E-2540819D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6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61766-1C87-25B4-557E-6F4B5231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6A9B0-6CB0-6D48-F536-4043B9D9B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696AF-69F9-F71C-7374-0A41A66D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7E8810-6B8D-4238-8971-225DA7C28CBE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BC595-4890-E586-DA47-382865DA2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2891-47F8-6F36-E140-D6C1AB243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E018B9-BA7C-40D2-A344-0421FAD6C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8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F867CD-6824-3965-1903-78A02ED78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cap="small" dirty="0"/>
              <a:t>I rivelatori di particelle</a:t>
            </a:r>
            <a:endParaRPr lang="en-US" cap="small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09E972A-F20C-38F5-04E4-27C5C0F341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Alessandro Rocchi</a:t>
            </a:r>
          </a:p>
          <a:p>
            <a:r>
              <a:rPr lang="it-IT" dirty="0"/>
              <a:t>Masterclass 23/02/2024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DA80CD-1519-DBA9-7726-6DC09B5B6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1481"/>
            <a:ext cx="9007621" cy="1874682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B296423-10C4-3CB0-2A92-31BFBCF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9D5AF-A3CF-4CFC-983D-D981E9FC45FB}" type="datetime1">
              <a:rPr lang="en-US" smtClean="0"/>
              <a:t>2/23/2024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E32541-2915-9F27-D4CE-B3A8C0B8F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214DAC-AFC3-9570-5F3D-98A2163B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72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8CF0F0-4D28-259F-D2A6-543ACEB6C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59"/>
            <a:ext cx="12191999" cy="68741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899E6-4C46-6324-EF66-BFBDE30BD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062A8-96B8-4D16-B8B8-332EE30D91CC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43320-720A-1025-2BE5-C1287DC80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2C1A3-2A93-0818-8DEF-77C96AE8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1420" y="6356350"/>
            <a:ext cx="391886" cy="365125"/>
          </a:xfrm>
          <a:solidFill>
            <a:srgbClr val="C2C4C8"/>
          </a:solidFill>
          <a:ln>
            <a:solidFill>
              <a:srgbClr val="C3C5C9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825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13E30F-616B-2891-0E11-4AF7A9EC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8" y="-19553"/>
            <a:ext cx="12123263" cy="689710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16583-7EBD-8318-FBB7-CE97259DD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98625-6848-42CA-BCB6-2520401BCE6A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61BB59-30D8-D9C2-A7E0-DD4129D4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36F4A-2C67-432E-D75F-CB3B7320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4808" y="6356350"/>
            <a:ext cx="408992" cy="365125"/>
          </a:xfrm>
          <a:solidFill>
            <a:srgbClr val="C2C4C8"/>
          </a:solidFill>
          <a:ln>
            <a:solidFill>
              <a:srgbClr val="C3C5C9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73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A5C799-0B15-CBA6-F866-BEC552B92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" y="0"/>
            <a:ext cx="12188052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0670C-16E5-C2E1-E232-8E7428C65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7B488-5B93-4B9B-A68C-D657449CD109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4075F-B2F7-BB78-D457-2CB16A0C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45AB8-2627-5865-8517-419F516F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792" y="6356350"/>
            <a:ext cx="353008" cy="365125"/>
          </a:xfrm>
          <a:solidFill>
            <a:srgbClr val="C2C4C8"/>
          </a:solidFill>
          <a:ln>
            <a:solidFill>
              <a:srgbClr val="C3C5C9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3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800AD-2307-35C2-2473-55B0556A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54"/>
            <a:ext cx="12182143" cy="686355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A717D-77DE-9B55-C0F8-DD54BAA4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5819C-A808-467D-A9AD-9528FDC64C5A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63846-A837-9329-32DC-709C9E1D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334AC-10B6-56CF-FB74-3089169C6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6816" y="6356350"/>
            <a:ext cx="436984" cy="365125"/>
          </a:xfrm>
          <a:solidFill>
            <a:srgbClr val="C2C4C8"/>
          </a:solidFill>
          <a:ln>
            <a:solidFill>
              <a:srgbClr val="C3C5C9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30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4E8145-CC99-E740-A30B-A755D6F16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6952"/>
            <a:ext cx="12192000" cy="6891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103C3-018B-D15C-8C18-37EB7E343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798" y="2619375"/>
            <a:ext cx="2749150" cy="386190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CB0709-EDFA-E097-B3C5-769A4C81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31128-EA3D-4C7D-BE69-C0BE19FB4EEF}" type="datetime1">
              <a:rPr lang="en-US" smtClean="0"/>
              <a:t>2/23/2024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B41C31-711A-FF9E-7A0B-89EE92A7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B99DC0-7A6A-84AF-6D85-E94CD07C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460" y="6356350"/>
            <a:ext cx="362339" cy="365125"/>
          </a:xfrm>
          <a:solidFill>
            <a:srgbClr val="C2C4C8"/>
          </a:solidFill>
          <a:ln>
            <a:solidFill>
              <a:srgbClr val="C3C5C9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935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B14A6D-9C56-36AC-E016-FBB3C6C81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" y="0"/>
            <a:ext cx="12157587" cy="687746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C61D6-5A6D-B20C-B68B-34EF7BFE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38A1-CA79-45AE-A8BD-CBA3711F8E24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9F948-2766-A969-D199-B78ECCCA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B4FFE-3A79-9D77-A2D5-EF6C9615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468" y="6356350"/>
            <a:ext cx="390331" cy="365125"/>
          </a:xfrm>
          <a:solidFill>
            <a:srgbClr val="C2C4C8"/>
          </a:solidFill>
          <a:ln>
            <a:solidFill>
              <a:srgbClr val="C3C5C9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050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0C858C-F4DA-3B89-3D74-1EFA2913A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933"/>
            <a:ext cx="12192000" cy="689693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538EA-8335-D5B5-4ADA-A6C0FC835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C0B48-485B-4F31-B627-2F90BBC3EB27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4DCD4-C3F0-A169-B215-247555517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00C96-1C17-02C5-1304-9C5F512A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377214"/>
            <a:ext cx="511629" cy="19374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07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7472C-9BAB-AAD4-FDB5-1827D5ED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32"/>
            <a:ext cx="12170860" cy="686993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76BEE-3AA1-0511-5E8B-B9C4508E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800C-203B-4088-A57B-AB5147851373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9C27E-AEBB-DD55-82A2-47C02B67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5150D-FE0E-DC4F-179D-349B6640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4139" y="6463036"/>
            <a:ext cx="399661" cy="25843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22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F90AD-EAD6-7F30-211E-8B6CEBCB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18"/>
            <a:ext cx="12165419" cy="68730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FC829-F78E-A5C3-F575-09A93B02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736C-4927-4017-9110-4817B5C88931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7ED9B-30C3-B0D8-CA4F-EF6182D8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3D9C-0E12-1F79-E147-76F072E2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0164" y="6356350"/>
            <a:ext cx="483636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9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529844-608F-E7B4-5516-CB799BAE5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175"/>
            <a:ext cx="12184589" cy="68621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AB9B0-7FBB-95A4-2646-065E1C8EE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3C0D2-D233-4ACA-8F78-A83734560FF7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D3462-8720-8574-276A-D3FF707F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F8FD6-227B-E38E-0F26-90B9BAD0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4138" y="6356350"/>
            <a:ext cx="399661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03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0426-7555-2DDE-9865-4620D24A2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B5EEE-649A-CBF7-3248-AC69D738F8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CC7269-A740-AC55-F816-BA0374651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"/>
            <a:ext cx="12192000" cy="68718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CEB888-D656-C2BB-BFDE-6BB9D1F042CD}"/>
              </a:ext>
            </a:extLst>
          </p:cNvPr>
          <p:cNvSpPr txBox="1"/>
          <p:nvPr/>
        </p:nvSpPr>
        <p:spPr>
          <a:xfrm>
            <a:off x="923729" y="728440"/>
            <a:ext cx="10198360" cy="5355312"/>
          </a:xfrm>
          <a:prstGeom prst="rect">
            <a:avLst/>
          </a:prstGeom>
          <a:solidFill>
            <a:srgbClr val="FFFFEF"/>
          </a:solidFill>
        </p:spPr>
        <p:txBody>
          <a:bodyPr wrap="square" rtlCol="0">
            <a:spAutoFit/>
          </a:bodyPr>
          <a:lstStyle/>
          <a:p>
            <a:r>
              <a:rPr lang="it-IT" b="1" i="1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Ri</a:t>
            </a:r>
            <a:r>
              <a:rPr lang="it-IT" b="1" i="1" dirty="0">
                <a:solidFill>
                  <a:srgbClr val="FF0000"/>
                </a:solidFill>
                <a:effectLst/>
                <a:latin typeface="Titillium Web" panose="00000500000000000000" pitchFamily="2" charset="0"/>
              </a:rPr>
              <a:t>vel</a:t>
            </a:r>
            <a:r>
              <a:rPr lang="it-IT" b="1" i="1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are</a:t>
            </a:r>
            <a:r>
              <a:rPr lang="it-IT" b="0" i="1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 </a:t>
            </a:r>
            <a:r>
              <a:rPr lang="it-IT" b="0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etimologicamente deriva dal latino </a:t>
            </a:r>
            <a:r>
              <a:rPr lang="it-IT" b="0" i="1" dirty="0" err="1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revelāre</a:t>
            </a:r>
            <a:r>
              <a:rPr lang="it-IT" b="0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 '</a:t>
            </a:r>
            <a:r>
              <a:rPr lang="it-IT" b="1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scoprire, svelare, chiarire</a:t>
            </a:r>
            <a:r>
              <a:rPr lang="it-IT" b="0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'; tra i diversi significati indicati dagli stessi dizionari … è presente anche quello usato nel linguaggio tecnico e scientifico di “</a:t>
            </a:r>
            <a:r>
              <a:rPr lang="it-IT" b="1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rendere percepibile, mediante l’uso di appositi strumenti, un dato fenomeno che non sarebbe osservabile attraverso i sensi</a:t>
            </a:r>
            <a:r>
              <a:rPr lang="it-IT" b="0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…</a:t>
            </a:r>
          </a:p>
          <a:p>
            <a:endParaRPr lang="it-IT" dirty="0">
              <a:solidFill>
                <a:srgbClr val="000000"/>
              </a:solidFill>
              <a:latin typeface="Avenir"/>
            </a:endParaRPr>
          </a:p>
          <a:p>
            <a:r>
              <a:rPr lang="it-IT" b="1" i="1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Ri</a:t>
            </a:r>
            <a:r>
              <a:rPr lang="it-IT" b="1" i="1" dirty="0">
                <a:solidFill>
                  <a:srgbClr val="FF0000"/>
                </a:solidFill>
                <a:effectLst/>
                <a:latin typeface="Titillium Web" panose="00000500000000000000" pitchFamily="2" charset="0"/>
              </a:rPr>
              <a:t>lev</a:t>
            </a:r>
            <a:r>
              <a:rPr lang="it-IT" b="1" i="1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are</a:t>
            </a:r>
            <a:r>
              <a:rPr lang="it-IT" b="0" i="1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 </a:t>
            </a:r>
            <a:r>
              <a:rPr lang="it-IT" b="0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etimologicamente deriva dal latino </a:t>
            </a:r>
            <a:r>
              <a:rPr lang="it-IT" b="0" i="1" dirty="0" err="1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relevāre</a:t>
            </a:r>
            <a:r>
              <a:rPr lang="it-IT" b="0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 '</a:t>
            </a:r>
            <a:r>
              <a:rPr lang="it-IT" b="1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rialzare, sollevare</a:t>
            </a:r>
            <a:r>
              <a:rPr lang="it-IT" b="0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'; i principali dizionari … tra i vari significati riportano anche quello proprio del linguaggio tecnico e scientifico di “</a:t>
            </a:r>
            <a:r>
              <a:rPr lang="it-IT" b="1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osservare attentamente un fenomeno fisico, ricavare dei dati attraverso l’uso di strumenti atti alla misurazione</a:t>
            </a:r>
            <a:r>
              <a:rPr lang="it-IT" b="0" i="0" dirty="0">
                <a:solidFill>
                  <a:srgbClr val="666666"/>
                </a:solidFill>
                <a:effectLst/>
                <a:latin typeface="Titillium Web" panose="00000500000000000000" pitchFamily="2" charset="0"/>
              </a:rPr>
              <a:t>”</a:t>
            </a:r>
            <a:endParaRPr lang="it-IT" dirty="0">
              <a:solidFill>
                <a:srgbClr val="000000"/>
              </a:solidFill>
              <a:latin typeface="Avenir"/>
            </a:endParaRPr>
          </a:p>
          <a:p>
            <a:endParaRPr lang="it-IT" dirty="0">
              <a:solidFill>
                <a:srgbClr val="000000"/>
              </a:solidFill>
              <a:latin typeface="Avenir"/>
            </a:endParaRPr>
          </a:p>
          <a:p>
            <a:r>
              <a:rPr lang="it-IT" b="1" i="0" dirty="0">
                <a:solidFill>
                  <a:srgbClr val="666666"/>
                </a:solidFill>
                <a:effectLst/>
                <a:latin typeface="Titillium Web" panose="020F0502020204030204" pitchFamily="2" charset="0"/>
              </a:rPr>
              <a:t>In conclusione, si può ribadire che nei casi in cui sia necessario individuare una sostanza o un fenomeno il corretto termine di riferimento è </a:t>
            </a:r>
            <a:r>
              <a:rPr lang="it-IT" b="1" i="1" dirty="0">
                <a:solidFill>
                  <a:srgbClr val="666666"/>
                </a:solidFill>
                <a:effectLst/>
                <a:latin typeface="Titillium Web" panose="020F0502020204030204" pitchFamily="2" charset="0"/>
              </a:rPr>
              <a:t>rivelare</a:t>
            </a:r>
            <a:r>
              <a:rPr lang="it-IT" b="1" i="0" dirty="0">
                <a:solidFill>
                  <a:srgbClr val="666666"/>
                </a:solidFill>
                <a:effectLst/>
                <a:latin typeface="Titillium Web" panose="020F0502020204030204" pitchFamily="2" charset="0"/>
              </a:rPr>
              <a:t>, mentre quando si debba misurarne la quantità o darne una descrizione bisogna usare </a:t>
            </a:r>
            <a:r>
              <a:rPr lang="it-IT" b="1" i="1" dirty="0">
                <a:solidFill>
                  <a:srgbClr val="666666"/>
                </a:solidFill>
                <a:effectLst/>
                <a:latin typeface="Titillium Web" panose="020F0502020204030204" pitchFamily="2" charset="0"/>
              </a:rPr>
              <a:t>rilevare</a:t>
            </a:r>
            <a:r>
              <a:rPr lang="it-IT" b="1" i="0" dirty="0">
                <a:solidFill>
                  <a:srgbClr val="666666"/>
                </a:solidFill>
                <a:effectLst/>
                <a:latin typeface="Titillium Web" panose="020F0502020204030204" pitchFamily="2" charset="0"/>
              </a:rPr>
              <a:t>.</a:t>
            </a:r>
            <a:endParaRPr lang="it-IT" dirty="0">
              <a:solidFill>
                <a:srgbClr val="000000"/>
              </a:solidFill>
              <a:latin typeface="Avenir"/>
            </a:endParaRPr>
          </a:p>
          <a:p>
            <a:r>
              <a:rPr lang="it-IT" i="1" dirty="0">
                <a:solidFill>
                  <a:srgbClr val="000000"/>
                </a:solidFill>
                <a:latin typeface="Avenir"/>
              </a:rPr>
              <a:t>Cit. Accademia della Crusca </a:t>
            </a:r>
          </a:p>
          <a:p>
            <a:endParaRPr lang="it-IT" dirty="0">
              <a:solidFill>
                <a:srgbClr val="000000"/>
              </a:solidFill>
              <a:latin typeface="Avenir"/>
            </a:endParaRPr>
          </a:p>
          <a:p>
            <a:r>
              <a:rPr lang="it-IT" b="1" u="sng" dirty="0">
                <a:solidFill>
                  <a:srgbClr val="000000"/>
                </a:solidFill>
                <a:latin typeface="Avenir"/>
              </a:rPr>
              <a:t>Ri</a:t>
            </a:r>
            <a:r>
              <a:rPr lang="it-IT" b="1" u="sng" dirty="0">
                <a:solidFill>
                  <a:srgbClr val="FF0000"/>
                </a:solidFill>
                <a:latin typeface="Avenir"/>
              </a:rPr>
              <a:t>vel</a:t>
            </a:r>
            <a:r>
              <a:rPr lang="it-IT" b="1" u="sng" dirty="0">
                <a:solidFill>
                  <a:srgbClr val="000000"/>
                </a:solidFill>
                <a:latin typeface="Avenir"/>
              </a:rPr>
              <a:t>atore</a:t>
            </a:r>
            <a:r>
              <a:rPr lang="it-IT" dirty="0">
                <a:solidFill>
                  <a:srgbClr val="000000"/>
                </a:solidFill>
                <a:latin typeface="Avenir"/>
              </a:rPr>
              <a:t>: 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Dispositivo, apparecchio, strumento o sostanza mediante i quali </a:t>
            </a:r>
            <a:r>
              <a:rPr lang="it-IT" b="1" i="0" dirty="0">
                <a:solidFill>
                  <a:srgbClr val="000000"/>
                </a:solidFill>
                <a:effectLst/>
                <a:latin typeface="Avenir"/>
              </a:rPr>
              <a:t>si può rivelare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 un fenomeno </a:t>
            </a:r>
            <a:r>
              <a:rPr lang="it-IT" b="1" i="0" dirty="0">
                <a:solidFill>
                  <a:srgbClr val="000000"/>
                </a:solidFill>
                <a:effectLst/>
                <a:latin typeface="Avenir"/>
              </a:rPr>
              <a:t>oppure si può rendere suscettibile di osservazione 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o di misurazione una grandezza. </a:t>
            </a:r>
          </a:p>
          <a:p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 In fisica atomica e nucleare, </a:t>
            </a:r>
            <a:r>
              <a:rPr lang="it-IT" b="0" i="1" dirty="0">
                <a:solidFill>
                  <a:srgbClr val="000000"/>
                </a:solidFill>
                <a:effectLst/>
                <a:latin typeface="Avenir"/>
              </a:rPr>
              <a:t>r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. </a:t>
            </a:r>
            <a:r>
              <a:rPr lang="it-IT" b="0" i="1" dirty="0">
                <a:solidFill>
                  <a:srgbClr val="000000"/>
                </a:solidFill>
                <a:effectLst/>
                <a:latin typeface="Avenir"/>
              </a:rPr>
              <a:t>di particelle</a:t>
            </a:r>
            <a:r>
              <a:rPr lang="it-IT" b="0" i="0" dirty="0">
                <a:solidFill>
                  <a:srgbClr val="000000"/>
                </a:solidFill>
                <a:effectLst/>
                <a:latin typeface="Avenir"/>
              </a:rPr>
              <a:t>, dispositivo in grado di rivelare il passaggio di determinati tipi di particelle</a:t>
            </a:r>
            <a:endParaRPr lang="it-IT" dirty="0">
              <a:solidFill>
                <a:srgbClr val="000000"/>
              </a:solidFill>
              <a:latin typeface="Avenir"/>
            </a:endParaRPr>
          </a:p>
          <a:p>
            <a:r>
              <a:rPr lang="it-IT" i="1" dirty="0">
                <a:solidFill>
                  <a:srgbClr val="000000"/>
                </a:solidFill>
                <a:latin typeface="Avenir"/>
              </a:rPr>
              <a:t>Cit. Vocabolario Treccani</a:t>
            </a:r>
            <a:endParaRPr lang="en-US" i="1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A47108-6A9F-BD2A-C3DB-EF8D9A58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FE47F-65AB-4C44-8BC9-7431F2096BCD}" type="datetime1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78DDF9-155E-2E9E-7F7D-3C3A2E26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AD50C6-51FD-C14E-3010-BB7BD47B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86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EACD00-C5F8-225A-7DE4-BAE752B11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06"/>
            <a:ext cx="12169849" cy="687050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CB080-CDFB-1169-5E32-51680758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5AB65-7C0C-4C75-A35C-13867E8D7AE5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D10C7-B327-E54E-C11F-DFE79F9EF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8D5A0-B391-A461-C52A-2874C87F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8154" y="6356350"/>
            <a:ext cx="455645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892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180DE-E2E8-E951-2DB0-955112195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40"/>
            <a:ext cx="12192000" cy="68868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B7C5C-0712-F459-5859-191706BA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D8C4-2878-4796-AA2B-F57A68DF79B2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06A11-C51D-04AF-8897-0AEEC7379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AF5BB-189E-D148-480A-F0733EF58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0" y="6356350"/>
            <a:ext cx="511629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5558D1-2403-4250-970F-F4BFA16DD26A}"/>
              </a:ext>
            </a:extLst>
          </p:cNvPr>
          <p:cNvSpPr txBox="1"/>
          <p:nvPr/>
        </p:nvSpPr>
        <p:spPr>
          <a:xfrm>
            <a:off x="1183433" y="528112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 </a:t>
            </a:r>
            <a:r>
              <a:rPr lang="el-GR" dirty="0"/>
              <a:t>μ</a:t>
            </a:r>
            <a:r>
              <a:rPr lang="it-IT" dirty="0"/>
              <a:t>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F9AB85-9717-8E50-0E88-42A8381647DB}"/>
              </a:ext>
            </a:extLst>
          </p:cNvPr>
          <p:cNvSpPr txBox="1"/>
          <p:nvPr/>
        </p:nvSpPr>
        <p:spPr>
          <a:xfrm>
            <a:off x="7231225" y="5253133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μ</a:t>
            </a:r>
            <a:r>
              <a:rPr lang="it-IT" dirty="0"/>
              <a:t>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0D7D7-B19B-F770-8753-DD56871FE00D}"/>
              </a:ext>
            </a:extLst>
          </p:cNvPr>
          <p:cNvSpPr txBox="1"/>
          <p:nvPr/>
        </p:nvSpPr>
        <p:spPr>
          <a:xfrm>
            <a:off x="8153400" y="1026367"/>
            <a:ext cx="2826351" cy="369332"/>
          </a:xfrm>
          <a:prstGeom prst="rect">
            <a:avLst/>
          </a:prstGeom>
          <a:solidFill>
            <a:srgbClr val="BDBDBD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Transition</a:t>
            </a:r>
            <a:r>
              <a:rPr lang="it-IT" dirty="0"/>
              <a:t> </a:t>
            </a:r>
            <a:r>
              <a:rPr lang="it-IT" dirty="0" err="1"/>
              <a:t>radiation</a:t>
            </a:r>
            <a:r>
              <a:rPr lang="it-IT" dirty="0"/>
              <a:t> tracker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8108C-2704-B263-932E-B331057F8752}"/>
              </a:ext>
            </a:extLst>
          </p:cNvPr>
          <p:cNvSpPr txBox="1"/>
          <p:nvPr/>
        </p:nvSpPr>
        <p:spPr>
          <a:xfrm>
            <a:off x="8153400" y="4637314"/>
            <a:ext cx="354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Identificazione di particelle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2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64FB8-749C-4AB9-E51A-D60BDBEAE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72"/>
            <a:ext cx="12203351" cy="685162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008ED-D34F-03A9-AF5E-F5EAB4810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C7BDF-D797-4E34-A310-313AF67ABD45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F9A38-0E87-198C-21FE-4813A5139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3C5AD-E841-977E-7CD1-21D686FC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7486" y="6356350"/>
            <a:ext cx="446314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196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1D987-23F5-8DF4-444A-B7B34D607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3080"/>
            <a:ext cx="12168835" cy="687108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DEA89-824A-7AEA-212E-BC58DE2E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1A37C-5124-423A-82A9-1F64B63483EF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6F222-17A9-0518-65F1-091C9C972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669B8-074C-4629-2D43-D48D89B6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6816" y="6356350"/>
            <a:ext cx="436984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687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B311BB-A4BF-E124-61B0-3421BF2E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52"/>
            <a:ext cx="12186578" cy="686105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9AC53-99B6-2AB5-E841-18758DC1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98CFA-8998-4161-ACB9-FBFEB64A6DA7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B9292-A380-8ACC-4E41-EF86D903C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F0EC6-C7CD-1D13-D949-9F6A2A81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8824" y="6356350"/>
            <a:ext cx="464976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089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87D1B1-8641-3505-3C7E-002A057CC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28"/>
            <a:ext cx="12188041" cy="686022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B15AA-38F4-F165-B17F-2504C7F5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C8CB-81BF-4700-B205-85970D696F00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6433E-3F79-58EC-201D-F32E642D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D057B-B0FF-0D8E-9A57-8D073983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9494" y="6356350"/>
            <a:ext cx="474306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8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73562B-2395-D4F7-CDC7-1DA9A469B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15"/>
            <a:ext cx="12192000" cy="688142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43472-C036-E932-91C0-4F1B24C4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A884C-C8CA-4FEC-8A71-44C6DB7F853E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D8C51-EE69-76ED-BD04-720B9CB0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62FAC-A60A-78C4-FF9F-6CC25B96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468" y="6356350"/>
            <a:ext cx="390331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501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7C973-6A1B-7DE7-06C0-8047D7738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" y="0"/>
            <a:ext cx="12175692" cy="68671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3DC1B-31E7-0F00-613E-4B595A857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5A145-8206-49A1-87F1-DFF7FD2BDF4C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3590E-EF0B-F46B-B83E-B5D86324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90526-92F0-7AE4-0772-5DEFD429C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130" y="6356350"/>
            <a:ext cx="371669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697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E6C3A-0052-A06D-AE66-5AE2D64F2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47" y="1420956"/>
            <a:ext cx="4907705" cy="40160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C8ED9-D78B-648D-4E37-506C22B9B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B1381-F87C-426D-88F3-37811A4B2735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3E216-F4FA-E9CE-35BA-B0E593E3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8BDBB-893B-414C-32EB-18B4216E1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03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D45A0-6DCC-E45E-4896-8DAE97C43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92"/>
            <a:ext cx="12178710" cy="68654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4E0C2-EFE8-64BF-13ED-9F22E713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ED4A-0B68-4159-86FC-25B5E7397CFE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285C0-7657-81FD-CB6A-F8D285C2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A662B-4D1A-C68E-A70C-95D79469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3468" y="6356350"/>
            <a:ext cx="390331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07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52A7C-2EEE-0553-00ED-711F356D8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A18CC6-9B85-69AA-6B42-FDE4AFBC794C}"/>
              </a:ext>
            </a:extLst>
          </p:cNvPr>
          <p:cNvSpPr/>
          <p:nvPr/>
        </p:nvSpPr>
        <p:spPr>
          <a:xfrm>
            <a:off x="744894" y="2857501"/>
            <a:ext cx="4450702" cy="1455575"/>
          </a:xfrm>
          <a:prstGeom prst="rect">
            <a:avLst/>
          </a:prstGeom>
          <a:solidFill>
            <a:srgbClr val="CBD0DC"/>
          </a:solidFill>
          <a:ln>
            <a:solidFill>
              <a:srgbClr val="CCD1D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2CDE0-29CB-B363-32B9-1B1E5908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" y="0"/>
            <a:ext cx="12182143" cy="68635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FC05C2-2C68-2417-13E7-60BAF423771A}"/>
              </a:ext>
            </a:extLst>
          </p:cNvPr>
          <p:cNvSpPr/>
          <p:nvPr/>
        </p:nvSpPr>
        <p:spPr>
          <a:xfrm>
            <a:off x="662168" y="5197152"/>
            <a:ext cx="4450702" cy="1455575"/>
          </a:xfrm>
          <a:prstGeom prst="rect">
            <a:avLst/>
          </a:prstGeom>
          <a:solidFill>
            <a:srgbClr val="C1C3C7"/>
          </a:solidFill>
          <a:ln>
            <a:solidFill>
              <a:srgbClr val="C5C7C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35F64-B18D-9D95-2F50-A098BCCA2714}"/>
              </a:ext>
            </a:extLst>
          </p:cNvPr>
          <p:cNvSpPr/>
          <p:nvPr/>
        </p:nvSpPr>
        <p:spPr>
          <a:xfrm>
            <a:off x="744894" y="2857501"/>
            <a:ext cx="4450702" cy="1455575"/>
          </a:xfrm>
          <a:prstGeom prst="rect">
            <a:avLst/>
          </a:prstGeom>
          <a:solidFill>
            <a:srgbClr val="CACFDB"/>
          </a:solidFill>
          <a:ln>
            <a:solidFill>
              <a:srgbClr val="C9CED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2D3C-4D73-C241-8CAA-53943B737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927" y="3341482"/>
            <a:ext cx="5250635" cy="28272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632A30A-2B95-34C2-2F77-68CA33E6CBFB}"/>
              </a:ext>
            </a:extLst>
          </p:cNvPr>
          <p:cNvSpPr/>
          <p:nvPr/>
        </p:nvSpPr>
        <p:spPr>
          <a:xfrm>
            <a:off x="1129004" y="4226767"/>
            <a:ext cx="4366727" cy="223935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2A4D9-8B47-617C-D8C0-41D7282EF6F2}"/>
              </a:ext>
            </a:extLst>
          </p:cNvPr>
          <p:cNvSpPr/>
          <p:nvPr/>
        </p:nvSpPr>
        <p:spPr>
          <a:xfrm>
            <a:off x="1129004" y="4512355"/>
            <a:ext cx="4366727" cy="223935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4112E8-DE2F-2890-D882-AA25852299DD}"/>
              </a:ext>
            </a:extLst>
          </p:cNvPr>
          <p:cNvSpPr/>
          <p:nvPr/>
        </p:nvSpPr>
        <p:spPr>
          <a:xfrm>
            <a:off x="1129004" y="5075659"/>
            <a:ext cx="4366727" cy="223935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D4D5CF-B3B5-84C9-B3DC-35AF98071FF2}"/>
              </a:ext>
            </a:extLst>
          </p:cNvPr>
          <p:cNvSpPr/>
          <p:nvPr/>
        </p:nvSpPr>
        <p:spPr>
          <a:xfrm>
            <a:off x="1130059" y="5610841"/>
            <a:ext cx="4366727" cy="223935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88E102-82C4-1101-53DD-A821417A8FB5}"/>
              </a:ext>
            </a:extLst>
          </p:cNvPr>
          <p:cNvSpPr/>
          <p:nvPr/>
        </p:nvSpPr>
        <p:spPr>
          <a:xfrm>
            <a:off x="1129003" y="5896429"/>
            <a:ext cx="4366727" cy="223935"/>
          </a:xfrm>
          <a:prstGeom prst="rect">
            <a:avLst/>
          </a:prstGeom>
          <a:solidFill>
            <a:srgbClr val="FFFF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6CB933E-045E-7404-CBFE-EFBA5D8CAC6F}"/>
              </a:ext>
            </a:extLst>
          </p:cNvPr>
          <p:cNvSpPr/>
          <p:nvPr/>
        </p:nvSpPr>
        <p:spPr>
          <a:xfrm>
            <a:off x="2619375" y="2400300"/>
            <a:ext cx="733425" cy="8035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47242A-AD03-D2FE-D3AE-CEF090DBD16B}"/>
              </a:ext>
            </a:extLst>
          </p:cNvPr>
          <p:cNvSpPr txBox="1"/>
          <p:nvPr/>
        </p:nvSpPr>
        <p:spPr>
          <a:xfrm>
            <a:off x="4378104" y="2457406"/>
            <a:ext cx="678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che modo «rendiamo suscettibile di osservazione le particelle» ?</a:t>
            </a:r>
          </a:p>
          <a:p>
            <a:r>
              <a:rPr lang="it-IT" b="1" dirty="0"/>
              <a:t>Sfruttiamo i processi di interazione con la materia: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2DEBCC-8750-2759-E294-6CD95DED2A06}"/>
              </a:ext>
            </a:extLst>
          </p:cNvPr>
          <p:cNvSpPr txBox="1"/>
          <p:nvPr/>
        </p:nvSpPr>
        <p:spPr>
          <a:xfrm>
            <a:off x="1380931" y="6139026"/>
            <a:ext cx="2873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Fotone                </a:t>
            </a:r>
            <a:r>
              <a:rPr lang="el-GR" i="1" dirty="0"/>
              <a:t>γ</a:t>
            </a:r>
            <a:r>
              <a:rPr lang="it-IT" i="1" dirty="0"/>
              <a:t>                   0</a:t>
            </a:r>
            <a:r>
              <a:rPr lang="it-IT" dirty="0"/>
              <a:t> 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F1719-FEB6-F4EF-E568-D208CD2F3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6070-8AED-4C33-AEB9-C9FCDC5C3333}" type="datetime1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F15EA-48BF-C015-2563-F4D028626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EFBC686-BD9A-9500-75CA-E6360E03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2131" y="6356350"/>
            <a:ext cx="371669" cy="365125"/>
          </a:xfrm>
          <a:solidFill>
            <a:srgbClr val="C2C4C8"/>
          </a:solidFill>
          <a:ln>
            <a:solidFill>
              <a:srgbClr val="C3C5C9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26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0EA40-93BE-355C-1A7E-060A659B5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060"/>
            <a:ext cx="12177706" cy="686605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F0F02-7742-9763-9034-17DF699DC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BF07B-4183-43D5-A5E9-8522A26CB29F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882C-1AB4-347A-CDFB-1930B5559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383C8-C1C8-60DB-1D37-EAD2ACE72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1460" y="6356350"/>
            <a:ext cx="362339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563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A8D21-FFC2-F401-D71C-5609FE52D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98"/>
            <a:ext cx="12191999" cy="690079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75304-35CE-0B9B-0706-A6C5A042B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5C6A0-6CF6-4B88-8657-91C0F6DCE1D7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B412B-C949-99DC-E70B-9A5F61A0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92C4D-7D5F-E7E1-EB13-041B0050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381000" cy="365125"/>
          </a:xfrm>
          <a:solidFill>
            <a:srgbClr val="C1C3C7"/>
          </a:solidFill>
          <a:ln>
            <a:solidFill>
              <a:srgbClr val="BDBDBD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30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C7390E-293B-08FB-9255-DABFE3DBC917}"/>
              </a:ext>
            </a:extLst>
          </p:cNvPr>
          <p:cNvSpPr txBox="1"/>
          <p:nvPr/>
        </p:nvSpPr>
        <p:spPr>
          <a:xfrm>
            <a:off x="412509" y="1166440"/>
            <a:ext cx="8763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u="sng" dirty="0"/>
              <a:t>Struttura</a:t>
            </a:r>
          </a:p>
          <a:p>
            <a:r>
              <a:rPr lang="it-IT" sz="1600" b="1" dirty="0"/>
              <a:t>Ottica: </a:t>
            </a:r>
            <a:r>
              <a:rPr lang="it-IT" sz="1600" dirty="0"/>
              <a:t>cornea, umor acqueo, cristallino e umor vitreo.</a:t>
            </a:r>
          </a:p>
          <a:p>
            <a:r>
              <a:rPr lang="it-IT" sz="1600" b="1" dirty="0"/>
              <a:t>Retina</a:t>
            </a:r>
            <a:r>
              <a:rPr lang="it-IT" sz="1600" dirty="0"/>
              <a:t>: membrana di natura nervosa che … ha una funzione essenziale nel processo visivo in quanto i fotorecettori in essa presenti (distinti in coni e bastoncelli) convertono, attraverso reazioni biochimiche, le radiazioni luminose in impulsi nervosi</a:t>
            </a:r>
          </a:p>
          <a:p>
            <a:r>
              <a:rPr lang="it-IT" sz="1600" b="1" dirty="0"/>
              <a:t>Fotorecettori: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Tre tipi di coni (rosso, blu, verde)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Un tipo di bastoncello più sensibile alla luce (visione in bianco/nero)</a:t>
            </a:r>
          </a:p>
          <a:p>
            <a:r>
              <a:rPr lang="it-IT" sz="1600" b="1" dirty="0"/>
              <a:t>Nervo ottico: </a:t>
            </a:r>
            <a:r>
              <a:rPr lang="it-IT" sz="1600" dirty="0"/>
              <a:t>nervo che trasmette le informazioni visive dalla retina al cervello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2FABE-6078-2FB0-1890-8D6537239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3" t="17511" r="51294" b="50000"/>
          <a:stretch/>
        </p:blipFill>
        <p:spPr>
          <a:xfrm>
            <a:off x="7362795" y="2608778"/>
            <a:ext cx="1950188" cy="1026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4B5401-B5AB-1149-4C71-6CFAF270C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17" y="3771159"/>
            <a:ext cx="2446268" cy="2400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2AD99F-3861-4BB0-E96A-9DCF3BBFD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723" y="3923717"/>
            <a:ext cx="2446268" cy="2443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5633B2-E93D-5D95-EEF7-A04D65D26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904" y="3923717"/>
            <a:ext cx="3502253" cy="2290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24F6C-C953-387E-376A-249451E38D56}"/>
              </a:ext>
            </a:extLst>
          </p:cNvPr>
          <p:cNvSpPr txBox="1"/>
          <p:nvPr/>
        </p:nvSpPr>
        <p:spPr>
          <a:xfrm>
            <a:off x="485717" y="406073"/>
            <a:ext cx="8031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Un esempio: l’occhio umano, un rivelatore di fotoni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D161AE-4D43-DD73-9BDB-3016691686AD}"/>
              </a:ext>
            </a:extLst>
          </p:cNvPr>
          <p:cNvSpPr txBox="1"/>
          <p:nvPr/>
        </p:nvSpPr>
        <p:spPr>
          <a:xfrm>
            <a:off x="5811966" y="3923717"/>
            <a:ext cx="29881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sensibilità</a:t>
            </a:r>
            <a:r>
              <a:rPr lang="en-US" sz="1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0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spettrale</a:t>
            </a:r>
            <a:r>
              <a:rPr lang="en-US" sz="10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media</a:t>
            </a:r>
            <a:endParaRPr lang="en-US" sz="10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BD2FFE-E4BF-048D-3C0A-59501984C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1277" y="1121298"/>
            <a:ext cx="2568214" cy="5223194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56DDD12-E223-D58E-AFCC-096018FE6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1A8CE-646F-4BB4-AEAA-8665006F3F6C}" type="datetime1">
              <a:rPr lang="en-US" smtClean="0"/>
              <a:t>2/23/2024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05D2562-BA0B-5B78-D0E4-CC8B9FD2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EC99306-9694-B7A4-5C43-709BAD560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80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5F427C-83C0-4C29-08F6-5FE660817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84" y="493495"/>
            <a:ext cx="10515600" cy="1325563"/>
          </a:xfrm>
        </p:spPr>
        <p:txBody>
          <a:bodyPr/>
          <a:lstStyle/>
          <a:p>
            <a:r>
              <a:rPr lang="it-IT" dirty="0"/>
              <a:t>Limite di rivelazione nel visibile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C5CF242-5F21-6A17-4388-B97DA01560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6984" y="1820905"/>
                <a:ext cx="11356910" cy="4726484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:r>
                  <a:rPr lang="it-IT" dirty="0"/>
                  <a:t>Ogni rivelatore viene caratterizzato da </a:t>
                </a:r>
                <a:r>
                  <a:rPr lang="it-IT" b="1" dirty="0"/>
                  <a:t>figure di merito</a:t>
                </a:r>
                <a:r>
                  <a:rPr lang="it-IT" dirty="0"/>
                  <a:t>: quantità definite per misurare le prestazioni di un dispositivo ad assolvere un certo compito. </a:t>
                </a:r>
              </a:p>
              <a:p>
                <a:pPr marL="0" indent="0">
                  <a:buNone/>
                </a:pPr>
                <a:r>
                  <a:rPr lang="it-IT" dirty="0"/>
                  <a:t>Un esempio è il </a:t>
                </a:r>
                <a:r>
                  <a:rPr lang="it-IT" b="1" dirty="0"/>
                  <a:t>potere risolutivo = la distanza minima tra due punti necessaria per poterli osservare come separati</a:t>
                </a:r>
              </a:p>
              <a:p>
                <a:pPr marL="0" indent="0">
                  <a:buNone/>
                </a:pPr>
                <a:r>
                  <a:rPr lang="it-IT" b="1" dirty="0">
                    <a:solidFill>
                      <a:srgbClr val="FF0000"/>
                    </a:solidFill>
                  </a:rPr>
                  <a:t>L’occhio umano ha potere risolutivo di appena 0.2 mm </a:t>
                </a:r>
              </a:p>
              <a:p>
                <a:pPr marL="0" indent="0">
                  <a:buNone/>
                </a:pPr>
                <a:r>
                  <a:rPr lang="it-IT" b="1" dirty="0"/>
                  <a:t>Costruendo un dispositivo ottico perfetto potremmo «individuare, distinguere» un atomo, un nucleo, una particella subatomica sfruttando la luce visibile ?</a:t>
                </a:r>
              </a:p>
              <a:p>
                <a:r>
                  <a:rPr lang="it-IT" dirty="0"/>
                  <a:t>La dimensione tipica di una particella subatomica (per esempio il protone) è dell’ordine di 10</a:t>
                </a:r>
                <a:r>
                  <a:rPr lang="it-IT" baseline="30000" dirty="0"/>
                  <a:t>-15</a:t>
                </a:r>
                <a:r>
                  <a:rPr lang="it-IT" dirty="0"/>
                  <a:t> m (0.0000000000001mm) unità che chiameremo 1 Fermi (fm)</a:t>
                </a:r>
              </a:p>
              <a:p>
                <a:pPr marL="0" indent="0">
                  <a:buNone/>
                </a:pPr>
                <a:r>
                  <a:rPr lang="it-IT" dirty="0"/>
                  <a:t>      → eventualmente dovremmo ingrandire l’immagine con un microscopio</a:t>
                </a:r>
              </a:p>
              <a:p>
                <a:pPr marL="0" indent="0">
                  <a:buNone/>
                </a:pPr>
                <a:r>
                  <a:rPr lang="it-IT" dirty="0"/>
                  <a:t>      il potere risolutivo del microscopio è limitato da effetti diffrattivi  descritti dal principio di Abbe,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it-IT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𝑠𝑒𝑛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</m:oMath>
                </a14:m>
                <a:r>
                  <a:rPr lang="it-IT" dirty="0"/>
                  <a:t>  </a:t>
                </a:r>
              </a:p>
              <a:p>
                <a:pPr marL="0" indent="0">
                  <a:buNone/>
                </a:pPr>
                <a:r>
                  <a:rPr lang="it-IT" dirty="0"/>
                  <a:t>      Caso migliore: microscopio a immersione n=1.5 , angolo quasi di 90° →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sen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it-IT" dirty="0"/>
                  <a:t>, otteniamo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R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it-IT" dirty="0"/>
                  <a:t> </a:t>
                </a:r>
              </a:p>
              <a:p>
                <a:r>
                  <a:rPr lang="it-IT" dirty="0"/>
                  <a:t>La luce visibile è fatta di onde elettromagnetiche di lunghezza d’onda compresa tra 0.4 e 0.8 </a:t>
                </a:r>
                <a:r>
                  <a:rPr lang="it-IT" dirty="0" err="1"/>
                  <a:t>um</a:t>
                </a:r>
                <a:endParaRPr lang="it-IT" dirty="0"/>
              </a:p>
              <a:p>
                <a:pPr marL="0" indent="0">
                  <a:buNone/>
                </a:pPr>
                <a:r>
                  <a:rPr lang="it-IT" dirty="0"/>
                  <a:t>      → R&gt;130 nm, R&lt;270 nm</a:t>
                </a:r>
              </a:p>
              <a:p>
                <a:pPr marL="0" indent="0" algn="ctr">
                  <a:buNone/>
                </a:pPr>
                <a:r>
                  <a:rPr lang="it-IT" sz="5100" dirty="0"/>
                  <a:t>Soluzione </a:t>
                </a:r>
              </a:p>
              <a:p>
                <a:pPr marL="0" indent="0" algn="ctr">
                  <a:buNone/>
                </a:pPr>
                <a:r>
                  <a:rPr lang="it-IT" dirty="0"/>
                  <a:t> Uso un altro tipo di radiazione (elettroni…) oppure esco dallo spettro del visibile (raggi X…) </a:t>
                </a:r>
              </a:p>
              <a:p>
                <a:pPr marL="0" indent="0" algn="ctr">
                  <a:buNone/>
                </a:pPr>
                <a:r>
                  <a:rPr lang="it-IT" sz="3300" b="1" dirty="0"/>
                  <a:t>→ Devo sviluppare nuovi rivelatori, l’occhio non basta!</a:t>
                </a:r>
              </a:p>
              <a:p>
                <a:pPr marL="0" indent="0">
                  <a:buNone/>
                </a:pPr>
                <a:endParaRPr lang="it-IT" dirty="0"/>
              </a:p>
              <a:p>
                <a:pPr marL="0" indent="0">
                  <a:buNone/>
                </a:pPr>
                <a:endParaRPr lang="it-IT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CC5CF242-5F21-6A17-4388-B97DA01560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6984" y="1820905"/>
                <a:ext cx="11356910" cy="4726484"/>
              </a:xfrm>
              <a:blipFill>
                <a:blip r:embed="rId2"/>
                <a:stretch>
                  <a:fillRect l="-215" t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1570C4B-2F9F-1181-0981-5A27C805F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2"/>
          <a:stretch/>
        </p:blipFill>
        <p:spPr>
          <a:xfrm>
            <a:off x="9711273" y="3569061"/>
            <a:ext cx="1826954" cy="2188820"/>
          </a:xfrm>
          <a:prstGeom prst="rect">
            <a:avLst/>
          </a:prstGeom>
        </p:spPr>
      </p:pic>
      <p:pic>
        <p:nvPicPr>
          <p:cNvPr id="9" name="Picture 2" descr="Lo spettro elettromagnetico in astrofotografia - Luca Fornaciari">
            <a:extLst>
              <a:ext uri="{FF2B5EF4-FFF2-40B4-BE49-F238E27FC236}">
                <a16:creationId xmlns:a16="http://schemas.microsoft.com/office/drawing/2014/main" id="{CC51BA4A-C159-7456-DFF5-3C2415D09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652" y="236754"/>
            <a:ext cx="4165242" cy="15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5FC2548-6A7C-7394-26B2-A853F6A04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48929-D0EC-44C1-BB3F-B81D19E02693}" type="datetime1">
              <a:rPr lang="en-US" smtClean="0"/>
              <a:t>2/23/2024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2CAF778-86BC-4CB3-75DF-71241CED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8EE9BB1-1702-5D50-83F6-91951714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27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2E8C669A-3035-1393-995D-7406A54180DF}"/>
              </a:ext>
            </a:extLst>
          </p:cNvPr>
          <p:cNvSpPr txBox="1">
            <a:spLocks/>
          </p:cNvSpPr>
          <p:nvPr/>
        </p:nvSpPr>
        <p:spPr>
          <a:xfrm>
            <a:off x="436984" y="49349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Rivelatori di particelle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2682E-5E80-092F-60E7-A6D06AA6F8ED}"/>
              </a:ext>
            </a:extLst>
          </p:cNvPr>
          <p:cNvSpPr txBox="1"/>
          <p:nvPr/>
        </p:nvSpPr>
        <p:spPr>
          <a:xfrm>
            <a:off x="501721" y="1384685"/>
            <a:ext cx="11207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Sfruttano gli effetti dell’interazione della particella incidente con la materia. Sono dei </a:t>
            </a:r>
            <a:r>
              <a:rPr lang="it-IT" b="1" dirty="0"/>
              <a:t>trasduttori, </a:t>
            </a:r>
            <a:r>
              <a:rPr lang="it-IT" dirty="0"/>
              <a:t>cioè convertono una forma di energia in un’altra.</a:t>
            </a:r>
          </a:p>
          <a:p>
            <a:r>
              <a:rPr lang="it-IT" dirty="0"/>
              <a:t>Esempi: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/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D92298-3A97-5AB5-5634-C1F3EA3C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652" y="2790460"/>
            <a:ext cx="3264359" cy="1611131"/>
          </a:xfrm>
          <a:prstGeom prst="rect">
            <a:avLst/>
          </a:prstGeom>
        </p:spPr>
      </p:pic>
      <p:pic>
        <p:nvPicPr>
          <p:cNvPr id="3074" name="Picture 2" descr="Camera a bolle - Wikipedia">
            <a:extLst>
              <a:ext uri="{FF2B5EF4-FFF2-40B4-BE49-F238E27FC236}">
                <a16:creationId xmlns:a16="http://schemas.microsoft.com/office/drawing/2014/main" id="{F7E09BE4-502D-81A3-61A6-0B3E36CB4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53" y="2128532"/>
            <a:ext cx="1623997" cy="216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334E9E-5D9F-7DA3-005E-1A2E2FD75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87" y="2591153"/>
            <a:ext cx="2415851" cy="1755518"/>
          </a:xfrm>
          <a:prstGeom prst="rect">
            <a:avLst/>
          </a:prstGeom>
        </p:spPr>
      </p:pic>
      <p:pic>
        <p:nvPicPr>
          <p:cNvPr id="3076" name="Picture 4" descr="CAMERE A DRIFT">
            <a:extLst>
              <a:ext uri="{FF2B5EF4-FFF2-40B4-BE49-F238E27FC236}">
                <a16:creationId xmlns:a16="http://schemas.microsoft.com/office/drawing/2014/main" id="{82BEF75E-A270-5D58-FFF9-937B642EC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381" y="253418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iapositiva 1">
            <a:extLst>
              <a:ext uri="{FF2B5EF4-FFF2-40B4-BE49-F238E27FC236}">
                <a16:creationId xmlns:a16="http://schemas.microsoft.com/office/drawing/2014/main" id="{2B37E02B-29B5-3F38-035C-6FE5D2F19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73" y="4918722"/>
            <a:ext cx="305752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ansition-edge sensor - Wikipedia">
            <a:extLst>
              <a:ext uri="{FF2B5EF4-FFF2-40B4-BE49-F238E27FC236}">
                <a16:creationId xmlns:a16="http://schemas.microsoft.com/office/drawing/2014/main" id="{4FF950C5-6A33-421C-D199-56F4F47DD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8" y="4591007"/>
            <a:ext cx="2223998" cy="178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0A6CE3-5CC0-B4C3-023D-73692D563131}"/>
              </a:ext>
            </a:extLst>
          </p:cNvPr>
          <p:cNvSpPr txBox="1"/>
          <p:nvPr/>
        </p:nvSpPr>
        <p:spPr>
          <a:xfrm>
            <a:off x="510080" y="4083168"/>
            <a:ext cx="261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Transition</a:t>
            </a:r>
            <a:r>
              <a:rPr lang="it-IT" dirty="0"/>
              <a:t> Edge Detector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EC32A0-68A9-4664-A9DD-6C24CF9F2C23}"/>
              </a:ext>
            </a:extLst>
          </p:cNvPr>
          <p:cNvSpPr txBox="1"/>
          <p:nvPr/>
        </p:nvSpPr>
        <p:spPr>
          <a:xfrm>
            <a:off x="3690111" y="4589402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Scintillatori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676752-60CA-BADE-3DED-36D1D328F094}"/>
              </a:ext>
            </a:extLst>
          </p:cNvPr>
          <p:cNvSpPr txBox="1"/>
          <p:nvPr/>
        </p:nvSpPr>
        <p:spPr>
          <a:xfrm>
            <a:off x="590071" y="2485324"/>
            <a:ext cx="244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Silicon </a:t>
            </a:r>
            <a:r>
              <a:rPr lang="it-IT" dirty="0" err="1"/>
              <a:t>Photomultiplier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6CC81-79F1-8F58-EA2F-4A937043CD3C}"/>
              </a:ext>
            </a:extLst>
          </p:cNvPr>
          <p:cNvSpPr txBox="1"/>
          <p:nvPr/>
        </p:nvSpPr>
        <p:spPr>
          <a:xfrm>
            <a:off x="3354735" y="2384417"/>
            <a:ext cx="188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Camera a nebbia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114951-E3AA-B651-213F-0430EC13923D}"/>
              </a:ext>
            </a:extLst>
          </p:cNvPr>
          <p:cNvSpPr txBox="1"/>
          <p:nvPr/>
        </p:nvSpPr>
        <p:spPr>
          <a:xfrm>
            <a:off x="6991928" y="1759200"/>
            <a:ext cx="1694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Camera a bolle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A861CA-E6EF-8251-A5C9-97011E82F7FE}"/>
              </a:ext>
            </a:extLst>
          </p:cNvPr>
          <p:cNvSpPr txBox="1"/>
          <p:nvPr/>
        </p:nvSpPr>
        <p:spPr>
          <a:xfrm>
            <a:off x="9027381" y="1933552"/>
            <a:ext cx="143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Camera a fili</a:t>
            </a:r>
            <a:endParaRPr lang="en-US" dirty="0"/>
          </a:p>
        </p:txBody>
      </p:sp>
      <p:pic>
        <p:nvPicPr>
          <p:cNvPr id="3082" name="Picture 10" descr="Interferometro VIRGO - Wikipedia">
            <a:extLst>
              <a:ext uri="{FF2B5EF4-FFF2-40B4-BE49-F238E27FC236}">
                <a16:creationId xmlns:a16="http://schemas.microsoft.com/office/drawing/2014/main" id="{14A39D07-07C6-7AC4-744C-F3F730356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595" y="4618920"/>
            <a:ext cx="2464229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5F8D7DB-AD6C-D765-A67A-3F26690633D0}"/>
              </a:ext>
            </a:extLst>
          </p:cNvPr>
          <p:cNvSpPr txBox="1"/>
          <p:nvPr/>
        </p:nvSpPr>
        <p:spPr>
          <a:xfrm>
            <a:off x="7475481" y="4285236"/>
            <a:ext cx="155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Interferometo</a:t>
            </a:r>
            <a:endParaRPr lang="en-US" dirty="0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7A404B48-D2B2-0A53-AB6A-95BAD8C5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08DB3-27ED-42D8-8856-33FC114408C4}" type="datetime1">
              <a:rPr lang="en-US" smtClean="0"/>
              <a:t>2/23/2024</a:t>
            </a:fld>
            <a:endParaRPr lang="en-US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AB32C552-274A-0C62-B403-BD3CA8E75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5A21327-322E-9C44-8DF5-11EF078A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49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7B470-A97A-6596-1A5A-B9A31F127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242DA044-2DDD-9F1B-DF90-BFBC61FE3B6D}"/>
              </a:ext>
            </a:extLst>
          </p:cNvPr>
          <p:cNvSpPr txBox="1">
            <a:spLocks/>
          </p:cNvSpPr>
          <p:nvPr/>
        </p:nvSpPr>
        <p:spPr>
          <a:xfrm>
            <a:off x="436984" y="49349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Come catturano e convertono l’energia?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237D7-EA90-618C-3BF0-D75A6B9CE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303" y="2118260"/>
            <a:ext cx="1824384" cy="20779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95885-F4E7-6EBB-5BD9-46F491571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203" y="2118260"/>
            <a:ext cx="2577131" cy="2104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A4A13-793D-89A2-2716-83C588A30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54" y="3044419"/>
            <a:ext cx="2888230" cy="3497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ED16E2-0476-595D-4733-837CF0037627}"/>
              </a:ext>
            </a:extLst>
          </p:cNvPr>
          <p:cNvSpPr txBox="1"/>
          <p:nvPr/>
        </p:nvSpPr>
        <p:spPr>
          <a:xfrm>
            <a:off x="1031984" y="2711704"/>
            <a:ext cx="2451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Ionizzazione del mezzo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CF0D2-FD4F-359A-2A53-E6107952B708}"/>
              </a:ext>
            </a:extLst>
          </p:cNvPr>
          <p:cNvSpPr txBox="1"/>
          <p:nvPr/>
        </p:nvSpPr>
        <p:spPr>
          <a:xfrm>
            <a:off x="436983" y="1104508"/>
            <a:ext cx="11336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Attraverso processi di interazione tra la particella (o l’onda di campo) da rivelare e la parte sensibile del dispositivo mediati da: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Interazione elettromagnetica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Interazione forte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Interazione gravitazionale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F3487-E10D-054B-2942-F949A31FAEE6}"/>
              </a:ext>
            </a:extLst>
          </p:cNvPr>
          <p:cNvSpPr txBox="1"/>
          <p:nvPr/>
        </p:nvSpPr>
        <p:spPr>
          <a:xfrm>
            <a:off x="406309" y="2445696"/>
            <a:ext cx="297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Effetti primari o secondari:</a:t>
            </a:r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644275-30DE-5303-29F3-30D66C557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341" y="4471759"/>
            <a:ext cx="3414243" cy="19048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36D487-457F-D837-8EBD-19A7AADA5976}"/>
              </a:ext>
            </a:extLst>
          </p:cNvPr>
          <p:cNvSpPr txBox="1"/>
          <p:nvPr/>
        </p:nvSpPr>
        <p:spPr>
          <a:xfrm>
            <a:off x="10076181" y="4122720"/>
            <a:ext cx="165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Luce </a:t>
            </a:r>
            <a:r>
              <a:rPr lang="it-IT" dirty="0" err="1"/>
              <a:t>Cerenkov</a:t>
            </a:r>
            <a:endParaRPr lang="en-US" dirty="0"/>
          </a:p>
        </p:txBody>
      </p:sp>
      <p:pic>
        <p:nvPicPr>
          <p:cNvPr id="5122" name="Picture 2" descr="17: Transition curve of a transition-edge sensor (TES ...">
            <a:extLst>
              <a:ext uri="{FF2B5EF4-FFF2-40B4-BE49-F238E27FC236}">
                <a16:creationId xmlns:a16="http://schemas.microsoft.com/office/drawing/2014/main" id="{FCF37D9F-3B0E-EF5B-EF3C-8D1A69F6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55" y="4293381"/>
            <a:ext cx="3150895" cy="22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F94765-951F-C6EF-6350-DCC7B11CCF76}"/>
              </a:ext>
            </a:extLst>
          </p:cNvPr>
          <p:cNvSpPr txBox="1"/>
          <p:nvPr/>
        </p:nvSpPr>
        <p:spPr>
          <a:xfrm>
            <a:off x="4465009" y="1748928"/>
            <a:ext cx="193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Transizioni di fase</a:t>
            </a:r>
            <a:endParaRPr lang="en-US" dirty="0"/>
          </a:p>
        </p:txBody>
      </p:sp>
      <p:pic>
        <p:nvPicPr>
          <p:cNvPr id="5124" name="Picture 4" descr="Scienza Per Tutti - 6. Rivelare onde gravitazionali">
            <a:extLst>
              <a:ext uri="{FF2B5EF4-FFF2-40B4-BE49-F238E27FC236}">
                <a16:creationId xmlns:a16="http://schemas.microsoft.com/office/drawing/2014/main" id="{EBF4A3CA-189B-8AEE-CCEF-7738EA339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119" y="2081085"/>
            <a:ext cx="2867465" cy="20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19A033-E39D-44CC-A5B9-DBB1E795922E}"/>
              </a:ext>
            </a:extLst>
          </p:cNvPr>
          <p:cNvSpPr txBox="1"/>
          <p:nvPr/>
        </p:nvSpPr>
        <p:spPr>
          <a:xfrm>
            <a:off x="8867119" y="1646449"/>
            <a:ext cx="290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Variazione delle dimensioni</a:t>
            </a:r>
            <a:endParaRPr lang="en-US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7D57A80-2677-C059-46F5-B4159AD2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92461-3AB3-43E6-98A7-77B6536E71C4}" type="datetime1">
              <a:rPr lang="en-US" smtClean="0"/>
              <a:t>2/23/2024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9702902-E6F7-45E1-511F-E139A9954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5EF6DD3-8BC3-F65B-D4EE-1C3F7851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20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C4FD11-2DB4-B41F-86C9-D9FC7E28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14"/>
            <a:ext cx="12185583" cy="686161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B1C0F-DE09-A666-CCA0-DCB93478B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F9C8-5AB0-43C1-B0A0-87A4569471F1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95811-FA15-E0A8-1E34-05A14988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14B53-02F6-7408-7D5C-556E514DF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18B9-BA7C-40D2-A344-0421FAD6C9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2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C0976-17AB-AFC4-B714-1C9CE3CA3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69"/>
            <a:ext cx="12191999" cy="686133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AADE1-0615-3B5F-2C1E-4DDE7349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0AEB-DED2-4571-9594-ECA66B086386}" type="datetime1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1D0D-C0DE-AB4B-D6B0-A3A0D10AE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 rivelatori di particelle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F7042-7090-37CD-7EDA-5F946820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6356350"/>
            <a:ext cx="381000" cy="365125"/>
          </a:xfrm>
          <a:solidFill>
            <a:srgbClr val="C2C4C8"/>
          </a:solidFill>
          <a:ln>
            <a:solidFill>
              <a:srgbClr val="C3C5C9"/>
            </a:solidFill>
          </a:ln>
        </p:spPr>
        <p:txBody>
          <a:bodyPr/>
          <a:lstStyle/>
          <a:p>
            <a:fld id="{8FE018B9-BA7C-40D2-A344-0421FAD6C9D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6823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863</Words>
  <Application>Microsoft Office PowerPoint</Application>
  <PresentationFormat>Widescreen</PresentationFormat>
  <Paragraphs>158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Aptos Display</vt:lpstr>
      <vt:lpstr>Arial</vt:lpstr>
      <vt:lpstr>Avenir</vt:lpstr>
      <vt:lpstr>Cambria Math</vt:lpstr>
      <vt:lpstr>Titillium Web</vt:lpstr>
      <vt:lpstr>Office Theme</vt:lpstr>
      <vt:lpstr>I rivelatori di particelle</vt:lpstr>
      <vt:lpstr>PowerPoint Presentation</vt:lpstr>
      <vt:lpstr>PowerPoint Presentation</vt:lpstr>
      <vt:lpstr>PowerPoint Presentation</vt:lpstr>
      <vt:lpstr>Limite di rivelazione nel visibile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 Rocchi</dc:creator>
  <cp:lastModifiedBy>Alessandro Rocchi</cp:lastModifiedBy>
  <cp:revision>10</cp:revision>
  <dcterms:created xsi:type="dcterms:W3CDTF">2024-02-22T13:29:16Z</dcterms:created>
  <dcterms:modified xsi:type="dcterms:W3CDTF">2024-02-23T08:58:51Z</dcterms:modified>
</cp:coreProperties>
</file>