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020" r:id="rId2"/>
    <p:sldMasterId id="2147484261" r:id="rId3"/>
  </p:sldMasterIdLst>
  <p:notesMasterIdLst>
    <p:notesMasterId r:id="rId38"/>
  </p:notesMasterIdLst>
  <p:handoutMasterIdLst>
    <p:handoutMasterId r:id="rId39"/>
  </p:handoutMasterIdLst>
  <p:sldIdLst>
    <p:sldId id="1656" r:id="rId4"/>
    <p:sldId id="343" r:id="rId5"/>
    <p:sldId id="2096" r:id="rId6"/>
    <p:sldId id="1744" r:id="rId7"/>
    <p:sldId id="410" r:id="rId8"/>
    <p:sldId id="1850" r:id="rId9"/>
    <p:sldId id="2099" r:id="rId10"/>
    <p:sldId id="2102" r:id="rId11"/>
    <p:sldId id="2054" r:id="rId12"/>
    <p:sldId id="2103" r:id="rId13"/>
    <p:sldId id="2100" r:id="rId14"/>
    <p:sldId id="2105" r:id="rId15"/>
    <p:sldId id="1897" r:id="rId16"/>
    <p:sldId id="1896" r:id="rId17"/>
    <p:sldId id="2109" r:id="rId18"/>
    <p:sldId id="2110" r:id="rId19"/>
    <p:sldId id="325" r:id="rId20"/>
    <p:sldId id="2121" r:id="rId21"/>
    <p:sldId id="2111" r:id="rId22"/>
    <p:sldId id="2120" r:id="rId23"/>
    <p:sldId id="1899" r:id="rId24"/>
    <p:sldId id="2122" r:id="rId25"/>
    <p:sldId id="1892" r:id="rId26"/>
    <p:sldId id="2124" r:id="rId27"/>
    <p:sldId id="1890" r:id="rId28"/>
    <p:sldId id="2126" r:id="rId29"/>
    <p:sldId id="2112" r:id="rId30"/>
    <p:sldId id="2113" r:id="rId31"/>
    <p:sldId id="2245" r:id="rId32"/>
    <p:sldId id="2115" r:id="rId33"/>
    <p:sldId id="2116" r:id="rId34"/>
    <p:sldId id="1816" r:id="rId35"/>
    <p:sldId id="2119" r:id="rId36"/>
    <p:sldId id="1881" r:id="rId37"/>
  </p:sldIdLst>
  <p:sldSz cx="9144000" cy="5143500" type="screen16x9"/>
  <p:notesSz cx="6811963" cy="99425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FFF00"/>
    <a:srgbClr val="17375E"/>
    <a:srgbClr val="FF3300"/>
    <a:srgbClr val="EFB942"/>
    <a:srgbClr val="4DE55F"/>
    <a:srgbClr val="90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0" autoAdjust="0"/>
    <p:restoredTop sz="96265" autoAdjust="0"/>
  </p:normalViewPr>
  <p:slideViewPr>
    <p:cSldViewPr showGuides="1">
      <p:cViewPr varScale="1">
        <p:scale>
          <a:sx n="145" d="100"/>
          <a:sy n="145" d="100"/>
        </p:scale>
        <p:origin x="864" y="114"/>
      </p:cViewPr>
      <p:guideLst>
        <p:guide orient="horz" pos="32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howGuides="1">
      <p:cViewPr varScale="1">
        <p:scale>
          <a:sx n="51" d="100"/>
          <a:sy n="51" d="100"/>
        </p:scale>
        <p:origin x="-2946" y="-108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t" anchorCtr="0" compatLnSpc="1">
            <a:prstTxWarp prst="textNoShape">
              <a:avLst/>
            </a:prstTxWarp>
          </a:bodyPr>
          <a:lstStyle>
            <a:lvl1pPr defTabSz="91839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t" anchorCtr="0" compatLnSpc="1">
            <a:prstTxWarp prst="textNoShape">
              <a:avLst/>
            </a:prstTxWarp>
          </a:bodyPr>
          <a:lstStyle>
            <a:lvl1pPr algn="r" defTabSz="91839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b" anchorCtr="0" compatLnSpc="1">
            <a:prstTxWarp prst="textNoShape">
              <a:avLst/>
            </a:prstTxWarp>
          </a:bodyPr>
          <a:lstStyle>
            <a:lvl1pPr defTabSz="91839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456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70D4BE4-CE3D-42CB-8941-4A626D00FE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t" anchorCtr="0" compatLnSpc="1">
            <a:prstTxWarp prst="textNoShape">
              <a:avLst/>
            </a:prstTxWarp>
          </a:bodyPr>
          <a:lstStyle>
            <a:lvl1pPr defTabSz="91839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t" anchorCtr="0" compatLnSpc="1">
            <a:prstTxWarp prst="textNoShape">
              <a:avLst/>
            </a:prstTxWarp>
          </a:bodyPr>
          <a:lstStyle>
            <a:lvl1pPr algn="r" defTabSz="91839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95863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b" anchorCtr="0" compatLnSpc="1">
            <a:prstTxWarp prst="textNoShape">
              <a:avLst/>
            </a:prstTxWarp>
          </a:bodyPr>
          <a:lstStyle>
            <a:lvl1pPr defTabSz="91839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4456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4" tIns="45948" rIns="91894" bIns="45948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C2DDA7D-72BB-4F62-B3FC-9CA6816524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1363" indent="-284163" defTabSz="915988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1413" indent="-227013" defTabSz="915988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598613" indent="-227013" defTabSz="915988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5813" indent="-227013" defTabSz="915988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3013" indent="-227013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0213" indent="-227013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7413" indent="-227013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4613" indent="-227013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2D8782-F972-418F-A97A-786293113A65}" type="slidenum">
              <a:rPr lang="en-GB" altLang="en-US" sz="1200" smtClean="0">
                <a:latin typeface="Arial" panose="020B0604020202020204" pitchFamily="34" charset="0"/>
              </a:rPr>
              <a:pPr/>
              <a:t>1</a:t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425" y="749300"/>
            <a:ext cx="6629400" cy="37306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32338"/>
            <a:ext cx="4995863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40874" tIns="70439" rIns="140874" bIns="70439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5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75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5E5AD0-B711-4711-9E71-EB83AFE654C3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7427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204273-9E39-4C9A-A251-EF1633DCA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0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57DF0-BCBE-B046-705F-26B7A68F4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BD072-60C5-8EF2-4B9A-09DCF0991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59A19-0051-EA18-B752-08A9CF3FD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25047-40B0-930A-9953-D0F2005CA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DDA7D-72BB-4F62-B3FC-9CA6816524BC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1911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Check animation order for the new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2DDA7D-72BB-4F62-B3FC-9CA6816524BC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666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32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1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3952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5076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846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526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7"/>
          <p:cNvPicPr preferRelativeResize="0"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452" y="445802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5" name="Connecteur droit 9"/>
          <p:cNvCxnSpPr/>
          <p:nvPr userDrawn="1"/>
        </p:nvCxnSpPr>
        <p:spPr>
          <a:xfrm flipV="1">
            <a:off x="5257800" y="442913"/>
            <a:ext cx="3617913" cy="317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3686175" y="4981575"/>
            <a:ext cx="11112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600" dirty="0"/>
              <a:t>© 2019, ITER Organization</a:t>
            </a:r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27575"/>
            <a:ext cx="44450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78400"/>
            <a:ext cx="15113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8655050" y="4970463"/>
            <a:ext cx="4397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5DC53F39-FB5F-49C2-8C79-BD162C3DC0A1}" type="slidenum">
              <a:rPr lang="en-GB" altLang="en-US" sz="600" smtClean="0">
                <a:latin typeface="Calibri" panose="020F0502020204030204" pitchFamily="34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altLang="en-US" sz="600">
              <a:latin typeface="Calibri" panose="020F0502020204030204" pitchFamily="34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29445" y="800524"/>
            <a:ext cx="8444918" cy="2853998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626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7697356" y="4703331"/>
            <a:ext cx="34322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75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750" dirty="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C44AE-DB0E-BBD8-F18F-F54E40BAEA68}"/>
              </a:ext>
            </a:extLst>
          </p:cNvPr>
          <p:cNvCxnSpPr>
            <a:cxnSpLocks/>
          </p:cNvCxnSpPr>
          <p:nvPr userDrawn="1"/>
        </p:nvCxnSpPr>
        <p:spPr>
          <a:xfrm>
            <a:off x="7718261" y="4686737"/>
            <a:ext cx="0" cy="20279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que 12">
            <a:extLst>
              <a:ext uri="{FF2B5EF4-FFF2-40B4-BE49-F238E27FC236}">
                <a16:creationId xmlns:a16="http://schemas.microsoft.com/office/drawing/2014/main" id="{B293B4AA-4BAA-70CD-79BB-3EE093EB6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2010" y="4578170"/>
            <a:ext cx="64967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59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Rich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7697356" y="4703331"/>
            <a:ext cx="34322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75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750" dirty="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C44AE-DB0E-BBD8-F18F-F54E40BAEA68}"/>
              </a:ext>
            </a:extLst>
          </p:cNvPr>
          <p:cNvCxnSpPr>
            <a:cxnSpLocks/>
          </p:cNvCxnSpPr>
          <p:nvPr userDrawn="1"/>
        </p:nvCxnSpPr>
        <p:spPr>
          <a:xfrm>
            <a:off x="7718261" y="4686737"/>
            <a:ext cx="0" cy="20279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6">
            <a:extLst>
              <a:ext uri="{FF2B5EF4-FFF2-40B4-BE49-F238E27FC236}">
                <a16:creationId xmlns:a16="http://schemas.microsoft.com/office/drawing/2014/main" id="{1EE29EDE-FCC0-39DE-2FD1-6D37651A67D3}"/>
              </a:ext>
            </a:extLst>
          </p:cNvPr>
          <p:cNvSpPr txBox="1"/>
          <p:nvPr userDrawn="1"/>
        </p:nvSpPr>
        <p:spPr>
          <a:xfrm>
            <a:off x="4659595" y="4660053"/>
            <a:ext cx="3026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75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SOFE 2023</a:t>
            </a:r>
          </a:p>
          <a:p>
            <a:pPr algn="r"/>
            <a:r>
              <a:rPr lang="en-GB" sz="67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ITER Organization</a:t>
            </a:r>
            <a:endParaRPr lang="fr-FR" sz="67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6BC208-B99B-C6A1-9437-7AC7BD6B8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933" y="4466976"/>
            <a:ext cx="8856134" cy="19372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293B4AA-4BAA-70CD-79BB-3EE093EB60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2010" y="4578170"/>
            <a:ext cx="649670" cy="324000"/>
          </a:xfrm>
          <a:prstGeom prst="rect">
            <a:avLst/>
          </a:prstGeom>
        </p:spPr>
      </p:pic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68D1566A-1AED-031F-B9D4-ABC61F9E3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8677" y="922887"/>
            <a:ext cx="1957399" cy="11010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F36F08B9-9289-486A-086A-82BE8E982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71906" y="922887"/>
            <a:ext cx="1957399" cy="11010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Espace réservé pour une image  3">
            <a:extLst>
              <a:ext uri="{FF2B5EF4-FFF2-40B4-BE49-F238E27FC236}">
                <a16:creationId xmlns:a16="http://schemas.microsoft.com/office/drawing/2014/main" id="{01F4F76B-136B-6EC8-3982-6D9D215F4D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7404" y="2096174"/>
            <a:ext cx="1957399" cy="11010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Espace réservé pour une image  3">
            <a:extLst>
              <a:ext uri="{FF2B5EF4-FFF2-40B4-BE49-F238E27FC236}">
                <a16:creationId xmlns:a16="http://schemas.microsoft.com/office/drawing/2014/main" id="{6E8341BD-19A4-573D-B628-C94418B67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70634" y="2096174"/>
            <a:ext cx="1957399" cy="11010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304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 userDrawn="1"/>
        </p:nvSpPr>
        <p:spPr>
          <a:xfrm>
            <a:off x="-1" y="4115139"/>
            <a:ext cx="9144002" cy="1028363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74617">
                <a:moveTo>
                  <a:pt x="0" y="1720"/>
                </a:moveTo>
                <a:cubicBezTo>
                  <a:pt x="4188178" y="-5806"/>
                  <a:pt x="7281334" y="-13333"/>
                  <a:pt x="12192001" y="554875"/>
                </a:cubicBezTo>
                <a:lnTo>
                  <a:pt x="12192001" y="2274617"/>
                </a:lnTo>
                <a:lnTo>
                  <a:pt x="0" y="2274617"/>
                </a:lnTo>
                <a:lnTo>
                  <a:pt x="0" y="1720"/>
                </a:lnTo>
                <a:close/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grpSp>
        <p:nvGrpSpPr>
          <p:cNvPr id="12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14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15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16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</p:grpSp>
      <p:pic>
        <p:nvPicPr>
          <p:cNvPr id="9" name="Graphique 12">
            <a:extLst>
              <a:ext uri="{FF2B5EF4-FFF2-40B4-BE49-F238E27FC236}">
                <a16:creationId xmlns:a16="http://schemas.microsoft.com/office/drawing/2014/main" id="{B293B4AA-4BAA-70CD-79BB-3EE093EB6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1961" y="4651413"/>
            <a:ext cx="649670" cy="324000"/>
          </a:xfrm>
          <a:prstGeom prst="rect">
            <a:avLst/>
          </a:prstGeom>
        </p:spPr>
      </p:pic>
      <p:sp>
        <p:nvSpPr>
          <p:cNvPr id="10" name="ZoneTexte 8">
            <a:extLst>
              <a:ext uri="{FF2B5EF4-FFF2-40B4-BE49-F238E27FC236}">
                <a16:creationId xmlns:a16="http://schemas.microsoft.com/office/drawing/2014/main" id="{511143E7-9EC8-11F4-EE6D-2A04807E9021}"/>
              </a:ext>
            </a:extLst>
          </p:cNvPr>
          <p:cNvSpPr txBox="1"/>
          <p:nvPr userDrawn="1"/>
        </p:nvSpPr>
        <p:spPr>
          <a:xfrm>
            <a:off x="7948739" y="4813413"/>
            <a:ext cx="3432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900" b="1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2" charset="0"/>
                <a:cs typeface="Open Sans" pitchFamily="2" charset="0"/>
              </a:rPr>
              <a:t>‹#›</a:t>
            </a:fld>
            <a:endParaRPr lang="fr-FR" sz="900" b="1" dirty="0">
              <a:solidFill>
                <a:schemeClr val="bg1">
                  <a:lumMod val="65000"/>
                </a:schemeClr>
              </a:solidFill>
              <a:latin typeface="+mn-lt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94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Ful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F307E7C-4B7E-A13A-0E0F-E18E752A1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93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553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03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484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833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314450"/>
            <a:ext cx="3924300" cy="32575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314450"/>
            <a:ext cx="3924300" cy="32575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298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746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390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13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437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017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288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545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7052C6F-17B7-4739-8A69-DA2463A30B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3924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2819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77444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60299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4633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38196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936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35575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23549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888110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994301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93204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3015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04148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526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7"/>
          <p:cNvPicPr preferRelativeResize="0"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452" y="445802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5" name="Connecteur droit 9"/>
          <p:cNvCxnSpPr/>
          <p:nvPr userDrawn="1"/>
        </p:nvCxnSpPr>
        <p:spPr>
          <a:xfrm flipV="1">
            <a:off x="5257800" y="442913"/>
            <a:ext cx="3617913" cy="317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3686175" y="4981575"/>
            <a:ext cx="11112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600" dirty="0"/>
              <a:t>© 2019, ITER Organization</a:t>
            </a:r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27575"/>
            <a:ext cx="44450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78400"/>
            <a:ext cx="15113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8655050" y="4970463"/>
            <a:ext cx="4397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5FDFF9CA-ED0C-4BD1-B137-79E5A98B3092}" type="slidenum">
              <a:rPr lang="en-GB" altLang="en-US" sz="600" smtClean="0">
                <a:latin typeface="Calibri" panose="020F0502020204030204" pitchFamily="34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altLang="en-US" sz="600">
              <a:latin typeface="Calibri" panose="020F0502020204030204" pitchFamily="34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29445" y="800524"/>
            <a:ext cx="8444918" cy="2853998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7349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" name="Picture 5" descr="PowerPoint_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6775"/>
            <a:ext cx="9144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27313" y="4818063"/>
            <a:ext cx="4616450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750" dirty="0">
                <a:latin typeface="Arial" pitchFamily="34" charset="0"/>
              </a:rPr>
              <a:t>Radial X-Ray Camera Conceptual Design Review                             21/02/2012</a:t>
            </a:r>
            <a:endParaRPr lang="en-GB" sz="750" dirty="0">
              <a:latin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58200" y="4851400"/>
            <a:ext cx="585788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600">
                <a:latin typeface="Arial" pitchFamily="34" charset="0"/>
              </a:rPr>
              <a:t>Page </a:t>
            </a:r>
            <a:fld id="{ED1E949B-A694-4043-8751-672A07B723A8}" type="slidenum">
              <a:rPr lang="en-GB" sz="600" smtClean="0">
                <a:latin typeface="Arial" pitchFamily="34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600">
              <a:latin typeface="Arial" pitchFamily="34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gray">
          <a:xfrm>
            <a:off x="7243763" y="473233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77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136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754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8583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7118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5537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457200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14450"/>
            <a:ext cx="8001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0" y="46513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29" name="Picture 14" descr="PowerPoint_Graphi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6775"/>
            <a:ext cx="9144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34359" y="4802415"/>
            <a:ext cx="42489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ja-JP" sz="800" dirty="0">
                <a:solidFill>
                  <a:srgbClr val="0000FF"/>
                </a:solidFill>
                <a:ea typeface="MS PGothic" panose="020B0600070205080204" pitchFamily="34" charset="-128"/>
              </a:rPr>
              <a:t>icfdt7, October</a:t>
            </a:r>
            <a:r>
              <a:rPr lang="en-GB" altLang="ja-JP" sz="800" baseline="0" dirty="0">
                <a:solidFill>
                  <a:srgbClr val="0000FF"/>
                </a:solidFill>
                <a:ea typeface="MS PGothic" panose="020B0600070205080204" pitchFamily="34" charset="-128"/>
              </a:rPr>
              <a:t> 23</a:t>
            </a:r>
            <a:r>
              <a:rPr lang="en-GB" altLang="ja-JP" sz="800" baseline="30000" dirty="0">
                <a:solidFill>
                  <a:srgbClr val="0000FF"/>
                </a:solidFill>
                <a:ea typeface="MS PGothic" panose="020B0600070205080204" pitchFamily="34" charset="-128"/>
              </a:rPr>
              <a:t>rd</a:t>
            </a:r>
            <a:r>
              <a:rPr lang="en-GB" altLang="ja-JP" sz="800" baseline="0" dirty="0">
                <a:solidFill>
                  <a:srgbClr val="0000FF"/>
                </a:solidFill>
                <a:ea typeface="MS PGothic" panose="020B0600070205080204" pitchFamily="34" charset="-128"/>
              </a:rPr>
              <a:t> </a:t>
            </a:r>
            <a:r>
              <a:rPr lang="en-GB" altLang="ja-JP" sz="800" dirty="0">
                <a:solidFill>
                  <a:srgbClr val="0000FF"/>
                </a:solidFill>
                <a:ea typeface="MS PGothic" panose="020B0600070205080204" pitchFamily="34" charset="-128"/>
              </a:rPr>
              <a:t> 2024</a:t>
            </a:r>
            <a:r>
              <a:rPr lang="en-GB" altLang="ja-JP" sz="800" dirty="0">
                <a:ea typeface="MS PGothic" panose="020B0600070205080204" pitchFamily="34" charset="-128"/>
              </a:rPr>
              <a:t>        </a:t>
            </a:r>
            <a:r>
              <a:rPr lang="en-GB" altLang="ja-JP" sz="800" baseline="0" dirty="0">
                <a:ea typeface="MS PGothic" panose="020B0600070205080204" pitchFamily="34" charset="-128"/>
              </a:rPr>
              <a:t>          </a:t>
            </a:r>
            <a:r>
              <a:rPr lang="en-GB" altLang="ja-JP" sz="800" dirty="0">
                <a:ea typeface="MS PGothic" panose="020B0600070205080204" pitchFamily="34" charset="-128"/>
              </a:rPr>
              <a:t>                       </a:t>
            </a:r>
            <a:r>
              <a:rPr lang="en-US" altLang="ja-JP" sz="7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-76" charset="-128"/>
              </a:rPr>
              <a:t>www.iter.org</a:t>
            </a:r>
            <a:endParaRPr lang="en-GB" altLang="ja-JP" sz="7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pitchFamily="-76" charset="-128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558213" y="4821238"/>
            <a:ext cx="5857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ja-JP" sz="800" dirty="0">
                <a:solidFill>
                  <a:srgbClr val="6B6BCF"/>
                </a:solidFill>
                <a:latin typeface="Garamond" panose="02020404030301010803" pitchFamily="18" charset="0"/>
              </a:rPr>
              <a:t>Page </a:t>
            </a:r>
            <a:fld id="{9D4FD410-19EB-4C43-9141-FB629B682D56}" type="slidenum">
              <a:rPr lang="en-GB" altLang="ja-JP" sz="800" smtClean="0">
                <a:solidFill>
                  <a:srgbClr val="6B6BCF"/>
                </a:solidFill>
                <a:latin typeface="Garamond" panose="02020404030301010803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altLang="ja-JP" sz="800" dirty="0">
              <a:solidFill>
                <a:srgbClr val="6B6BCF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7261225" y="4870450"/>
            <a:ext cx="190341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5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Calibri" pitchFamily="34" charset="0"/>
              </a:rPr>
              <a:t>© 2024, ITER Organization</a:t>
            </a:r>
            <a:r>
              <a:rPr lang="en-GB" sz="5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42" r:id="rId12"/>
    <p:sldLayoutId id="2147484283" r:id="rId13"/>
    <p:sldLayoutId id="2147484284" r:id="rId14"/>
    <p:sldLayoutId id="2147484285" r:id="rId15"/>
    <p:sldLayoutId id="2147484286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+mj-lt"/>
          <a:ea typeface="ＭＳ Ｐゴシック" panose="020B0600070205080204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457200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14450"/>
            <a:ext cx="8001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</a:p>
        </p:txBody>
      </p:sp>
      <p:sp>
        <p:nvSpPr>
          <p:cNvPr id="3076" name="Line 13"/>
          <p:cNvSpPr>
            <a:spLocks noChangeShapeType="1"/>
          </p:cNvSpPr>
          <p:nvPr/>
        </p:nvSpPr>
        <p:spPr bwMode="auto">
          <a:xfrm>
            <a:off x="0" y="46513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077" name="Picture 14" descr="PowerPoint_Graphi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6775"/>
            <a:ext cx="9144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2627313" y="4786313"/>
            <a:ext cx="57150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GB" sz="750" dirty="0">
                <a:solidFill>
                  <a:srgbClr val="0000FF"/>
                </a:solidFill>
                <a:latin typeface="+mj-lt"/>
              </a:rPr>
              <a:t>55.NE.V0 In-Vessel Electrical services FDR</a:t>
            </a:r>
            <a:endParaRPr lang="en-GB" altLang="ja-JP" sz="75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857750"/>
            <a:ext cx="5857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ja-JP" sz="600">
                <a:solidFill>
                  <a:srgbClr val="0000FF"/>
                </a:solidFill>
                <a:latin typeface="Garamond" panose="02020404030301010803" pitchFamily="18" charset="0"/>
              </a:rPr>
              <a:t>Page </a:t>
            </a:r>
            <a:fld id="{A79D623D-55E7-458D-9926-7C9362B6B7C7}" type="slidenum">
              <a:rPr lang="en-GB" altLang="ja-JP" sz="600" smtClean="0">
                <a:solidFill>
                  <a:srgbClr val="0000FF"/>
                </a:solidFill>
                <a:latin typeface="Garamond" panose="02020404030301010803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altLang="ja-JP" sz="60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627313" y="4970463"/>
            <a:ext cx="1903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525" i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</a:rPr>
              <a:t>© 2020, ITER Organization</a:t>
            </a:r>
            <a:r>
              <a:rPr lang="en-GB" sz="525" dirty="0">
                <a:solidFill>
                  <a:srgbClr val="000000"/>
                </a:solidFill>
                <a:latin typeface="Arial" pitchFamily="34" charset="0"/>
                <a:ea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+mj-lt"/>
          <a:ea typeface="ＭＳ Ｐゴシック" panose="020B0600070205080204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5pPr>
      <a:lvl6pPr marL="342900" algn="ctr" rtl="0" fontAlgn="base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itchFamily="-76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itchFamily="-76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itchFamily="-76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charset="0"/>
          <a:ea typeface="ＭＳ Ｐゴシック" pitchFamily="-76" charset="-128"/>
        </a:defRPr>
      </a:lvl9pPr>
    </p:titleStyle>
    <p:bodyStyle>
      <a:lvl1pPr marL="214313" indent="-214313" algn="l" defTabSz="595313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1pPr>
      <a:lvl2pPr marL="566738" indent="-209550" algn="l" defTabSz="595313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2pPr>
      <a:lvl3pPr marL="852488" indent="-141288" algn="l" defTabSz="595313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3pPr>
      <a:lvl4pPr marL="1133475" indent="-138113" algn="l" defTabSz="595313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4pPr>
      <a:lvl5pPr marL="1414463" indent="-138113" algn="l" defTabSz="595313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5pPr>
      <a:lvl6pPr marL="1757363" indent="-138113" algn="l" defTabSz="596504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6pPr>
      <a:lvl7pPr marL="2100263" indent="-138113" algn="l" defTabSz="596504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7pPr>
      <a:lvl8pPr marL="2443163" indent="-138113" algn="l" defTabSz="596504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8pPr>
      <a:lvl9pPr marL="2786063" indent="-138113" algn="l" defTabSz="596504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457200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14450"/>
            <a:ext cx="8001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0" y="46513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29" name="Picture 14" descr="PowerPoint_Graphi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6775"/>
            <a:ext cx="9144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05088" y="4776788"/>
            <a:ext cx="5762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ja-JP" sz="800" dirty="0">
                <a:solidFill>
                  <a:srgbClr val="0000FF"/>
                </a:solidFill>
                <a:latin typeface="+mj-lt"/>
                <a:ea typeface="MS PGothic" panose="020B0600070205080204" pitchFamily="34" charset="-128"/>
              </a:rPr>
              <a:t>14</a:t>
            </a:r>
            <a:r>
              <a:rPr lang="en-GB" altLang="ja-JP" sz="800" baseline="30000" dirty="0">
                <a:solidFill>
                  <a:srgbClr val="0000FF"/>
                </a:solidFill>
                <a:latin typeface="+mj-lt"/>
                <a:ea typeface="MS PGothic" panose="020B0600070205080204" pitchFamily="34" charset="-128"/>
              </a:rPr>
              <a:t>th</a:t>
            </a:r>
            <a:r>
              <a:rPr lang="en-GB" altLang="ja-JP" sz="800" dirty="0">
                <a:solidFill>
                  <a:srgbClr val="0000FF"/>
                </a:solidFill>
                <a:latin typeface="+mj-lt"/>
                <a:ea typeface="MS PGothic" panose="020B0600070205080204" pitchFamily="34" charset="-128"/>
              </a:rPr>
              <a:t> – 17</a:t>
            </a:r>
            <a:r>
              <a:rPr lang="en-GB" altLang="ja-JP" sz="800" baseline="30000" dirty="0">
                <a:solidFill>
                  <a:srgbClr val="0000FF"/>
                </a:solidFill>
                <a:latin typeface="+mj-lt"/>
                <a:ea typeface="MS PGothic" panose="020B0600070205080204" pitchFamily="34" charset="-128"/>
              </a:rPr>
              <a:t>th</a:t>
            </a:r>
            <a:r>
              <a:rPr lang="en-GB" altLang="ja-JP" sz="800" dirty="0">
                <a:solidFill>
                  <a:srgbClr val="0000FF"/>
                </a:solidFill>
                <a:latin typeface="+mj-lt"/>
                <a:ea typeface="MS PGothic" panose="020B0600070205080204" pitchFamily="34" charset="-128"/>
              </a:rPr>
              <a:t> December - 2020</a:t>
            </a:r>
            <a:r>
              <a:rPr lang="en-GB" altLang="ja-JP" sz="800" dirty="0">
                <a:ea typeface="MS PGothic" panose="020B0600070205080204" pitchFamily="34" charset="-128"/>
              </a:rPr>
              <a:t>	                 </a:t>
            </a:r>
            <a:r>
              <a:rPr lang="en-US" altLang="ja-JP" sz="7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-76" charset="-128"/>
              </a:rPr>
              <a:t>www.iter.org</a:t>
            </a:r>
            <a:endParaRPr lang="en-GB" altLang="ja-JP" sz="7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ea typeface="ＭＳ Ｐゴシック" pitchFamily="-76" charset="-128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857750"/>
            <a:ext cx="5857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ja-JP" sz="800">
                <a:solidFill>
                  <a:srgbClr val="6B6BCF"/>
                </a:solidFill>
                <a:latin typeface="Garamond" panose="02020404030301010803" pitchFamily="18" charset="0"/>
              </a:rPr>
              <a:t>Page </a:t>
            </a:r>
            <a:fld id="{5C69C7F6-BC14-4249-8D4B-06CA38EAAA8A}" type="slidenum">
              <a:rPr lang="en-GB" altLang="ja-JP" sz="800" smtClean="0">
                <a:solidFill>
                  <a:srgbClr val="6B6BCF"/>
                </a:solidFill>
                <a:latin typeface="Garamond" panose="02020404030301010803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altLang="ja-JP" sz="800">
              <a:solidFill>
                <a:srgbClr val="6B6BCF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8277225" y="5002213"/>
            <a:ext cx="19034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5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Calibri" pitchFamily="34" charset="0"/>
              </a:rPr>
              <a:t>© 2019, ITER Organization</a:t>
            </a:r>
            <a:r>
              <a:rPr lang="en-GB" sz="5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932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+mj-lt"/>
          <a:ea typeface="ＭＳ Ｐゴシック" panose="020B0600070205080204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anose="020B0600070205080204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ＭＳ Ｐゴシック" pitchFamily="-76" charset="-128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ＭＳ Ｐゴシック" panose="020B0600070205080204" pitchFamily="34" charset="-128"/>
          <a:cs typeface="ＭＳ Ｐゴシック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 kumimoji="1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 close and yet...">
            <a:extLst>
              <a:ext uri="{FF2B5EF4-FFF2-40B4-BE49-F238E27FC236}">
                <a16:creationId xmlns:a16="http://schemas.microsoft.com/office/drawing/2014/main" id="{1881DD5D-EC88-A97E-13BF-AB9B66387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/>
          <a:stretch/>
        </p:blipFill>
        <p:spPr bwMode="auto">
          <a:xfrm>
            <a:off x="-26988" y="0"/>
            <a:ext cx="9380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6588224" y="4435614"/>
            <a:ext cx="2382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chemeClr val="bg1"/>
                </a:solidFill>
              </a:rPr>
              <a:t>By Michael Walsh</a:t>
            </a:r>
          </a:p>
          <a:p>
            <a:pPr algn="ctr"/>
            <a:r>
              <a:rPr lang="en-US" altLang="en-US" sz="2000" b="1" dirty="0">
                <a:solidFill>
                  <a:schemeClr val="bg1"/>
                </a:solidFill>
              </a:rPr>
              <a:t>October 23</a:t>
            </a:r>
            <a:r>
              <a:rPr lang="en-US" alt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altLang="en-US" sz="2000" b="1" dirty="0">
                <a:solidFill>
                  <a:schemeClr val="bg1"/>
                </a:solidFill>
              </a:rPr>
              <a:t> 2024</a:t>
            </a: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-26988" y="4240213"/>
            <a:ext cx="18716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FFFFFF"/>
              </a:buClr>
            </a:pPr>
            <a:r>
              <a:rPr kumimoji="1" lang="en-GB" altLang="en-US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views and opinions expressed herein do not necessarily reflect those of the ITER Organization</a:t>
            </a:r>
            <a:r>
              <a:rPr kumimoji="1" lang="en-GB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en-US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 txBox="1">
            <a:spLocks noChangeAspect="1" noChangeArrowheads="1"/>
          </p:cNvSpPr>
          <p:nvPr/>
        </p:nvSpPr>
        <p:spPr bwMode="auto">
          <a:xfrm>
            <a:off x="611188" y="0"/>
            <a:ext cx="8137276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+mj-lt"/>
                <a:ea typeface="MS PGothic" pitchFamily="34" charset="-128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MS PGothic" pitchFamily="34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MS PGothic" pitchFamily="34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MS PGothic" pitchFamily="34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MS PGothic" pitchFamily="34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Making and being ready to take key measurements in Fusion Power Plants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5169D08-8F4A-3308-32D9-066B6CF23E33}"/>
              </a:ext>
            </a:extLst>
          </p:cNvPr>
          <p:cNvGrpSpPr>
            <a:grpSpLocks/>
          </p:cNvGrpSpPr>
          <p:nvPr/>
        </p:nvGrpSpPr>
        <p:grpSpPr bwMode="auto">
          <a:xfrm>
            <a:off x="1719858" y="1203598"/>
            <a:ext cx="5704284" cy="350044"/>
            <a:chOff x="791936" y="5667375"/>
            <a:chExt cx="7605712" cy="466726"/>
          </a:xfrm>
        </p:grpSpPr>
        <p:pic>
          <p:nvPicPr>
            <p:cNvPr id="3" name="Picture 6" descr="cn">
              <a:extLst>
                <a:ext uri="{FF2B5EF4-FFF2-40B4-BE49-F238E27FC236}">
                  <a16:creationId xmlns:a16="http://schemas.microsoft.com/office/drawing/2014/main" id="{CDA6BAC6-721C-1CD1-0E7D-5159799C0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36" y="5667375"/>
              <a:ext cx="639763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 descr="eun">
              <a:extLst>
                <a:ext uri="{FF2B5EF4-FFF2-40B4-BE49-F238E27FC236}">
                  <a16:creationId xmlns:a16="http://schemas.microsoft.com/office/drawing/2014/main" id="{6768F645-A462-2FDC-88E6-827D93A93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574" y="5667375"/>
              <a:ext cx="639763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jp">
              <a:extLst>
                <a:ext uri="{FF2B5EF4-FFF2-40B4-BE49-F238E27FC236}">
                  <a16:creationId xmlns:a16="http://schemas.microsoft.com/office/drawing/2014/main" id="{8A8AA2F5-9D19-67FC-D47E-3500CD3EF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448" y="5713413"/>
              <a:ext cx="609600" cy="4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kr">
              <a:extLst>
                <a:ext uri="{FF2B5EF4-FFF2-40B4-BE49-F238E27FC236}">
                  <a16:creationId xmlns:a16="http://schemas.microsoft.com/office/drawing/2014/main" id="{E0710766-851C-27E4-5FEE-8F6DBD8DD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448" y="5692775"/>
              <a:ext cx="639763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ru">
              <a:extLst>
                <a:ext uri="{FF2B5EF4-FFF2-40B4-BE49-F238E27FC236}">
                  <a16:creationId xmlns:a16="http://schemas.microsoft.com/office/drawing/2014/main" id="{10360240-D2CA-778E-ECA5-20AFC76D0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286" y="5692775"/>
              <a:ext cx="639763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us50">
              <a:extLst>
                <a:ext uri="{FF2B5EF4-FFF2-40B4-BE49-F238E27FC236}">
                  <a16:creationId xmlns:a16="http://schemas.microsoft.com/office/drawing/2014/main" id="{4983F50C-07AF-2657-9F40-A96E1D12A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423" y="5676900"/>
              <a:ext cx="657225" cy="44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Inde">
              <a:extLst>
                <a:ext uri="{FF2B5EF4-FFF2-40B4-BE49-F238E27FC236}">
                  <a16:creationId xmlns:a16="http://schemas.microsoft.com/office/drawing/2014/main" id="{7F54396F-C7E3-7DB6-47F7-EAC5D48AA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5670549"/>
              <a:ext cx="685800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4977A-20AB-2CD4-B992-FF4F873B3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241CDE-E49F-8AF1-E7A4-B9902D415003}"/>
              </a:ext>
            </a:extLst>
          </p:cNvPr>
          <p:cNvSpPr txBox="1">
            <a:spLocks/>
          </p:cNvSpPr>
          <p:nvPr/>
        </p:nvSpPr>
        <p:spPr>
          <a:xfrm>
            <a:off x="155785" y="55228"/>
            <a:ext cx="8988215" cy="451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sz="21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Generation of all Metal Radiation Hard Hall Sensors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F24EE-6772-71AB-A4B4-D305D3A8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93" y="2828904"/>
            <a:ext cx="1641881" cy="14823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B71263-69D4-2F58-C5E4-A92AE5E07C0C}"/>
              </a:ext>
            </a:extLst>
          </p:cNvPr>
          <p:cNvSpPr txBox="1"/>
          <p:nvPr/>
        </p:nvSpPr>
        <p:spPr>
          <a:xfrm>
            <a:off x="5474245" y="2350131"/>
            <a:ext cx="3669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Antimony Hall sensors 70 x 60 mm</a:t>
            </a:r>
            <a:endParaRPr lang="en-GB" sz="1400" dirty="0"/>
          </a:p>
          <a:p>
            <a:pPr algn="ctr"/>
            <a:endParaRPr lang="en-GB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ED87C1-5F2B-47BF-141D-91292B06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65005"/>
            <a:ext cx="2547932" cy="3570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B1339F-DCD2-4B5D-5E9D-1DA7C3B4F300}"/>
              </a:ext>
            </a:extLst>
          </p:cNvPr>
          <p:cNvSpPr txBox="1"/>
          <p:nvPr/>
        </p:nvSpPr>
        <p:spPr>
          <a:xfrm>
            <a:off x="6315236" y="431128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 x 6 mm</a:t>
            </a: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2F670-891A-5F5E-C042-B2D1E6D1E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957901" y="320763"/>
            <a:ext cx="1777783" cy="21274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C6FF67-0E25-5E09-4D63-D686E6C91565}"/>
              </a:ext>
            </a:extLst>
          </p:cNvPr>
          <p:cNvSpPr txBox="1"/>
          <p:nvPr/>
        </p:nvSpPr>
        <p:spPr>
          <a:xfrm>
            <a:off x="300069" y="4218955"/>
            <a:ext cx="3600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FF"/>
                </a:solidFill>
                <a:ea typeface="+mn-ea"/>
              </a:rPr>
              <a:t>Many installed already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F61DE-3DB7-4E82-A517-74BE0E3B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kocanm\Desktop\Picture1.png">
            <a:extLst>
              <a:ext uri="{FF2B5EF4-FFF2-40B4-BE49-F238E27FC236}">
                <a16:creationId xmlns:a16="http://schemas.microsoft.com/office/drawing/2014/main" id="{C50EF27D-A282-92A9-9EEB-AAC4C21AC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1849" y="546100"/>
            <a:ext cx="6336034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7C7978-0757-9B75-23BE-C6A9790E226F}"/>
              </a:ext>
            </a:extLst>
          </p:cNvPr>
          <p:cNvSpPr txBox="1">
            <a:spLocks/>
          </p:cNvSpPr>
          <p:nvPr/>
        </p:nvSpPr>
        <p:spPr bwMode="auto">
          <a:xfrm>
            <a:off x="0" y="3175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Cabling and supports </a:t>
            </a:r>
            <a:r>
              <a:rPr lang="en-US" sz="1800" kern="0" dirty="0">
                <a:solidFill>
                  <a:srgbClr val="0000FF"/>
                </a:solidFill>
                <a:latin typeface="Arial"/>
                <a:ea typeface="ＭＳ Ｐゴシック"/>
              </a:rPr>
              <a:t>for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wire vessel-mounted systems needs special attention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30725" name="Rectangle 6">
            <a:extLst>
              <a:ext uri="{FF2B5EF4-FFF2-40B4-BE49-F238E27FC236}">
                <a16:creationId xmlns:a16="http://schemas.microsoft.com/office/drawing/2014/main" id="{AFDEF636-6BDA-4551-A451-298155D71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4300538"/>
            <a:ext cx="600075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6858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BC9808-D47A-AECC-622C-DA27C319EC77}"/>
              </a:ext>
            </a:extLst>
          </p:cNvPr>
          <p:cNvSpPr txBox="1"/>
          <p:nvPr/>
        </p:nvSpPr>
        <p:spPr>
          <a:xfrm>
            <a:off x="0" y="844551"/>
            <a:ext cx="29878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In-vessel wiring needs to be cooled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This is achieved using welded attachments called bosses and clips, 60000 clips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 of one type and 30000 bosses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aseline="0" dirty="0">
              <a:solidFill>
                <a:srgbClr val="000000"/>
              </a:solidFill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Delivered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52270-B7C6-E797-77AE-73363940195E}"/>
              </a:ext>
            </a:extLst>
          </p:cNvPr>
          <p:cNvSpPr txBox="1"/>
          <p:nvPr/>
        </p:nvSpPr>
        <p:spPr>
          <a:xfrm>
            <a:off x="0" y="4315292"/>
            <a:ext cx="471601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FF"/>
                </a:solidFill>
                <a:ea typeface="+mn-ea"/>
              </a:rPr>
              <a:t>Will be installing in a few months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0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E259-929A-939B-D549-ED76A00E2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72B45-FF3F-F1C7-C5B4-9A743EF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7494"/>
            <a:ext cx="6816437" cy="334319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Status of 55.Ax magnetics by </a:t>
            </a:r>
            <a:r>
              <a:rPr lang="en-US" sz="2400" dirty="0">
                <a:solidFill>
                  <a:srgbClr val="FF0000"/>
                </a:solidFill>
              </a:rPr>
              <a:t>delivery</a:t>
            </a:r>
            <a:r>
              <a:rPr lang="en-US" sz="2400" dirty="0"/>
              <a:t> milestone fraction (parts quantity in brackets)</a:t>
            </a:r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CE687-97EA-6835-4CFE-6D32F3488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12" y="838200"/>
            <a:ext cx="6477522" cy="42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951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0" y="177966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Examples of Large Infrastructure Developments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236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026"/>
            <a:ext cx="9144000" cy="38655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Diagnostic First Wall in Manufacturing</a:t>
            </a:r>
            <a:endParaRPr lang="en-GB" b="1" dirty="0"/>
          </a:p>
        </p:txBody>
      </p:sp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B391AFE7-97E2-433D-8302-6F98C74DC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419" r="24013" b="2419"/>
          <a:stretch>
            <a:fillRect/>
          </a:stretch>
        </p:blipFill>
        <p:spPr bwMode="auto">
          <a:xfrm>
            <a:off x="-40" y="900336"/>
            <a:ext cx="2808312" cy="263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808272" y="2018453"/>
            <a:ext cx="251560" cy="4924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00" y="780624"/>
            <a:ext cx="5969000" cy="30885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92311" y="3939902"/>
            <a:ext cx="401964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Many DFWs on the line and several in manufacture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84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A754F-DB4B-2A5C-D2B5-C1E0DFFF1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>
            <a:extLst>
              <a:ext uri="{FF2B5EF4-FFF2-40B4-BE49-F238E27FC236}">
                <a16:creationId xmlns:a16="http://schemas.microsoft.com/office/drawing/2014/main" id="{32569F1E-9A89-435A-3F82-0D3B56BB1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77966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</a:rPr>
              <a:t>Installation in the Buildings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794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36B1-4653-51C5-9B5B-30BF3BFC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B192B-A51D-131B-D394-BE4586FA0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354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t="7810" r="315" b="12977"/>
          <a:stretch/>
        </p:blipFill>
        <p:spPr>
          <a:xfrm>
            <a:off x="0" y="0"/>
            <a:ext cx="9180512" cy="5112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CDD3B-BA71-EBE1-5B80-ADC4D72D025B}"/>
              </a:ext>
            </a:extLst>
          </p:cNvPr>
          <p:cNvSpPr txBox="1"/>
          <p:nvPr/>
        </p:nvSpPr>
        <p:spPr>
          <a:xfrm>
            <a:off x="5759624" y="19548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Light Pipes for the Density Measurement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9C9A3-DBF3-60C7-2A3F-BDB6A67E387C}"/>
              </a:ext>
            </a:extLst>
          </p:cNvPr>
          <p:cNvSpPr txBox="1"/>
          <p:nvPr/>
        </p:nvSpPr>
        <p:spPr>
          <a:xfrm>
            <a:off x="0" y="4227934"/>
            <a:ext cx="3600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0000FF"/>
                </a:solidFill>
                <a:ea typeface="+mn-ea"/>
              </a:rPr>
              <a:t>Thousan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ds of these bits installed- more on the way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26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09304"/>
            <a:ext cx="3240360" cy="1822486"/>
          </a:xfrm>
        </p:spPr>
        <p:txBody>
          <a:bodyPr>
            <a:normAutofit fontScale="25000" lnSpcReduction="20000"/>
          </a:bodyPr>
          <a:lstStyle/>
          <a:p>
            <a:pPr marL="7938" indent="0">
              <a:buNone/>
            </a:pPr>
            <a:r>
              <a:rPr lang="en-US" sz="6400" dirty="0">
                <a:solidFill>
                  <a:srgbClr val="0070C0"/>
                </a:solidFill>
              </a:rPr>
              <a:t>Building 74 [Diagnostic Building] readiness</a:t>
            </a:r>
          </a:p>
          <a:p>
            <a:r>
              <a:rPr lang="en-US" sz="6400" dirty="0">
                <a:solidFill>
                  <a:srgbClr val="0070C0"/>
                </a:solidFill>
              </a:rPr>
              <a:t>B1 now under cleanliness Protocol</a:t>
            </a:r>
            <a:endParaRPr lang="en-US" sz="4800" dirty="0">
              <a:solidFill>
                <a:srgbClr val="0070C0"/>
              </a:solidFill>
            </a:endParaRPr>
          </a:p>
          <a:p>
            <a:pPr lvl="1"/>
            <a:r>
              <a:rPr lang="en-US" sz="4800" dirty="0">
                <a:solidFill>
                  <a:srgbClr val="0070C0"/>
                </a:solidFill>
              </a:rPr>
              <a:t>Cleaning and painting of the floor</a:t>
            </a:r>
          </a:p>
          <a:p>
            <a:pPr lvl="1"/>
            <a:r>
              <a:rPr lang="en-US" sz="4800" dirty="0">
                <a:solidFill>
                  <a:srgbClr val="0070C0"/>
                </a:solidFill>
              </a:rPr>
              <a:t>Use of Cover shoes mandatory!</a:t>
            </a:r>
          </a:p>
          <a:p>
            <a:r>
              <a:rPr lang="en-US" sz="5600" dirty="0">
                <a:solidFill>
                  <a:srgbClr val="0070C0"/>
                </a:solidFill>
              </a:rPr>
              <a:t>Raised Floor installation ready to start </a:t>
            </a:r>
          </a:p>
          <a:p>
            <a:pPr lvl="2"/>
            <a:endParaRPr lang="en-US" sz="2800" dirty="0">
              <a:solidFill>
                <a:srgbClr val="0070C0"/>
              </a:solidFill>
            </a:endParaRPr>
          </a:p>
          <a:p>
            <a:pPr lvl="2"/>
            <a:endParaRPr lang="en-US" sz="2800" dirty="0">
              <a:solidFill>
                <a:srgbClr val="0070C0"/>
              </a:solidFill>
            </a:endParaRPr>
          </a:p>
          <a:p>
            <a:pPr lvl="1"/>
            <a:endParaRPr lang="en-US" sz="3200" dirty="0">
              <a:solidFill>
                <a:srgbClr val="0070C0"/>
              </a:solidFill>
            </a:endParaRPr>
          </a:p>
          <a:p>
            <a:pPr marL="685800" lvl="2" indent="0">
              <a:buNone/>
            </a:pPr>
            <a:endParaRPr lang="en-US" sz="2100" dirty="0">
              <a:solidFill>
                <a:srgbClr val="0070C0"/>
              </a:solidFill>
            </a:endParaRPr>
          </a:p>
          <a:p>
            <a:pPr lvl="1"/>
            <a:endParaRPr lang="en-US" sz="2400" dirty="0">
              <a:solidFill>
                <a:srgbClr val="0070C0"/>
              </a:solidFill>
            </a:endParaRPr>
          </a:p>
          <a:p>
            <a:pPr lvl="1"/>
            <a:endParaRPr lang="en-US" sz="2400" dirty="0">
              <a:solidFill>
                <a:srgbClr val="0070C0"/>
              </a:solidFill>
            </a:endParaRPr>
          </a:p>
          <a:p>
            <a:pPr lvl="1"/>
            <a:endParaRPr lang="en-US" sz="2400" dirty="0">
              <a:solidFill>
                <a:srgbClr val="0070C0"/>
              </a:solidFill>
            </a:endParaRPr>
          </a:p>
          <a:p>
            <a:pPr lvl="2"/>
            <a:endParaRPr lang="en-US" dirty="0">
              <a:solidFill>
                <a:srgbClr val="0070C0"/>
              </a:solidFill>
            </a:endParaRPr>
          </a:p>
          <a:p>
            <a:pPr marL="1028700" lvl="3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B4A0266-9ECD-823D-D968-17B5839CFA4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79227" y="1133901"/>
            <a:ext cx="773542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57" name="Rettangolo 7">
            <a:extLst>
              <a:ext uri="{FF2B5EF4-FFF2-40B4-BE49-F238E27FC236}">
                <a16:creationId xmlns:a16="http://schemas.microsoft.com/office/drawing/2014/main" id="{641988F3-1E79-6BBE-688E-40D134E61C21}"/>
              </a:ext>
            </a:extLst>
          </p:cNvPr>
          <p:cNvSpPr/>
          <p:nvPr/>
        </p:nvSpPr>
        <p:spPr>
          <a:xfrm>
            <a:off x="0" y="1"/>
            <a:ext cx="6955971" cy="904973"/>
          </a:xfrm>
          <a:prstGeom prst="rect">
            <a:avLst/>
          </a:prstGeom>
          <a:solidFill>
            <a:srgbClr val="6554C0"/>
          </a:solidFill>
          <a:ln>
            <a:solidFill>
              <a:srgbClr val="6554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700" dirty="0"/>
              <a:t>Soon starting back-end installation!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E25C01-FD35-22EE-0CD2-1C13EC7F9ACC}"/>
              </a:ext>
            </a:extLst>
          </p:cNvPr>
          <p:cNvGrpSpPr/>
          <p:nvPr/>
        </p:nvGrpSpPr>
        <p:grpSpPr>
          <a:xfrm>
            <a:off x="6955972" y="-14813"/>
            <a:ext cx="2188028" cy="919786"/>
            <a:chOff x="9274628" y="-19751"/>
            <a:chExt cx="2917371" cy="1226381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1A4EBFC-4F00-8EFC-BCDA-D8DB4F13B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5886" y="-19751"/>
              <a:ext cx="2289212" cy="1179179"/>
            </a:xfrm>
            <a:prstGeom prst="rect">
              <a:avLst/>
            </a:prstGeom>
          </p:spPr>
        </p:pic>
        <p:sp>
          <p:nvSpPr>
            <p:cNvPr id="59" name="Rettangolo 7">
              <a:extLst>
                <a:ext uri="{FF2B5EF4-FFF2-40B4-BE49-F238E27FC236}">
                  <a16:creationId xmlns:a16="http://schemas.microsoft.com/office/drawing/2014/main" id="{C8F4C040-7A50-F9F5-A532-277B4FDB9766}"/>
                </a:ext>
              </a:extLst>
            </p:cNvPr>
            <p:cNvSpPr/>
            <p:nvPr/>
          </p:nvSpPr>
          <p:spPr>
            <a:xfrm>
              <a:off x="9274628" y="-1"/>
              <a:ext cx="2917371" cy="1206631"/>
            </a:xfrm>
            <a:prstGeom prst="rect">
              <a:avLst/>
            </a:prstGeom>
            <a:noFill/>
            <a:ln>
              <a:solidFill>
                <a:srgbClr val="6554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2700" dirty="0"/>
            </a:p>
          </p:txBody>
        </p:sp>
      </p:grpSp>
      <p:pic>
        <p:nvPicPr>
          <p:cNvPr id="1028" name="5C752EE0-5947-4E7C-BD02-0CB5364D6AFB" descr="IMG_8076.jpg">
            <a:extLst>
              <a:ext uri="{FF2B5EF4-FFF2-40B4-BE49-F238E27FC236}">
                <a16:creationId xmlns:a16="http://schemas.microsoft.com/office/drawing/2014/main" id="{A0712C71-717A-CC7E-5E54-B852C922F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88" y="987574"/>
            <a:ext cx="4968552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C752EE0-5947-4E7C-BD02-0CB5364D6AFB" descr="IMG_8076.jpg">
            <a:extLst>
              <a:ext uri="{FF2B5EF4-FFF2-40B4-BE49-F238E27FC236}">
                <a16:creationId xmlns:a16="http://schemas.microsoft.com/office/drawing/2014/main" id="{8D3CA741-1D31-B20D-BD6B-84E3782F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493665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198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25B3B-D1C1-2C65-AD08-EC8CA3CA9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>
            <a:extLst>
              <a:ext uri="{FF2B5EF4-FFF2-40B4-BE49-F238E27FC236}">
                <a16:creationId xmlns:a16="http://schemas.microsoft.com/office/drawing/2014/main" id="{7FC4C1A8-69BA-1583-B5DF-48071EE05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77966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</a:rPr>
              <a:t>Instrumentation &amp; Control and Simulation 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635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7846-D64D-4049-1A7C-FB57D98F6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0D34-E5E7-3D2D-0F82-D267DF74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8509"/>
            <a:ext cx="8991600" cy="390459"/>
          </a:xfrm>
        </p:spPr>
        <p:txBody>
          <a:bodyPr/>
          <a:lstStyle/>
          <a:p>
            <a:r>
              <a:rPr lang="en-US" sz="2800" dirty="0"/>
              <a:t>I&amp;C for the Diagnostics</a:t>
            </a:r>
            <a:endParaRPr lang="en-GB" sz="2800" dirty="0"/>
          </a:p>
        </p:txBody>
      </p:sp>
      <p:pic>
        <p:nvPicPr>
          <p:cNvPr id="2050" name="Picture 2" descr="https://confluence.iter.org/download/attachments/176067743/MicrosoftTeams-image%20%287%29.png?version=1&amp;modificationDate=1662709427633&amp;api=v2">
            <a:extLst>
              <a:ext uri="{FF2B5EF4-FFF2-40B4-BE49-F238E27FC236}">
                <a16:creationId xmlns:a16="http://schemas.microsoft.com/office/drawing/2014/main" id="{61AAAC57-75AE-58BB-AFFF-2B066497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627534"/>
            <a:ext cx="5280585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74850A-79F0-2AAC-A15E-57B8734100CF}"/>
              </a:ext>
            </a:extLst>
          </p:cNvPr>
          <p:cNvSpPr txBox="1"/>
          <p:nvPr/>
        </p:nvSpPr>
        <p:spPr>
          <a:xfrm>
            <a:off x="5652120" y="852254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</a:rPr>
              <a:t>The power line monitoring diagnostics I&amp;C is being tested here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F68CE-E4C1-76FA-0D6A-7EF76939F7BF}"/>
              </a:ext>
            </a:extLst>
          </p:cNvPr>
          <p:cNvSpPr txBox="1"/>
          <p:nvPr/>
        </p:nvSpPr>
        <p:spPr>
          <a:xfrm>
            <a:off x="179513" y="3496994"/>
            <a:ext cx="36004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I&amp;C in production line approach- first systems tested in test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centre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374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7428"/>
            <a:ext cx="9144000" cy="4484077"/>
          </a:xfrm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>
            <a:off x="-1" y="3818238"/>
            <a:ext cx="9144002" cy="1325264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2274617">
                <a:moveTo>
                  <a:pt x="0" y="1720"/>
                </a:moveTo>
                <a:cubicBezTo>
                  <a:pt x="4188178" y="-5806"/>
                  <a:pt x="7281334" y="-13333"/>
                  <a:pt x="12192001" y="554875"/>
                </a:cubicBezTo>
                <a:lnTo>
                  <a:pt x="12192001" y="2274617"/>
                </a:lnTo>
                <a:lnTo>
                  <a:pt x="0" y="2274617"/>
                </a:lnTo>
                <a:lnTo>
                  <a:pt x="0" y="17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314475" y="3859546"/>
            <a:ext cx="5197811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50"/>
              </a:lnSpc>
            </a:pPr>
            <a:r>
              <a:rPr lang="en-US" sz="15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Major COMPONENT DELIVERIES completed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19 TF coils (18 + 1 spare)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2 PF coils (plus 4 manufactured onsite)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3 vacuum vessel sectors (out of 9), with 2 more </a:t>
            </a:r>
            <a:r>
              <a:rPr lang="en-US" sz="1200" dirty="0" err="1"/>
              <a:t>en</a:t>
            </a:r>
            <a:r>
              <a:rPr lang="en-US" sz="1200" dirty="0"/>
              <a:t> route</a:t>
            </a:r>
            <a:endParaRPr lang="en-US" sz="1200" i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4 Central solenoid modules (out of 6+1 spare)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Most First Plasma Diagnostics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E430A7D1-E2BC-F6AE-E1D4-92D9F1A823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2010" y="4578170"/>
            <a:ext cx="649670" cy="324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1FA8DDF-DFDE-4604-E4E5-71ED21F29D16}"/>
              </a:ext>
            </a:extLst>
          </p:cNvPr>
          <p:cNvSpPr txBox="1"/>
          <p:nvPr/>
        </p:nvSpPr>
        <p:spPr>
          <a:xfrm>
            <a:off x="7697356" y="4703331"/>
            <a:ext cx="34322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750">
                <a:solidFill>
                  <a:srgbClr val="00206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fld>
            <a:endParaRPr lang="fr-FR" sz="750" dirty="0">
              <a:solidFill>
                <a:srgbClr val="00206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6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EB985-3499-F980-2E99-4AF40E46F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B2C5-2B3E-D583-2F9D-4CEE80C81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8509"/>
            <a:ext cx="8991600" cy="390459"/>
          </a:xfrm>
        </p:spPr>
        <p:txBody>
          <a:bodyPr/>
          <a:lstStyle/>
          <a:p>
            <a:r>
              <a:rPr lang="en-US" sz="2800" dirty="0"/>
              <a:t>I&amp;C for the Diagnostics is Moving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2EA38-1566-01AB-9293-F1213E62716D}"/>
              </a:ext>
            </a:extLst>
          </p:cNvPr>
          <p:cNvSpPr txBox="1"/>
          <p:nvPr/>
        </p:nvSpPr>
        <p:spPr>
          <a:xfrm>
            <a:off x="1331640" y="3867894"/>
            <a:ext cx="60486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I&amp;C </a:t>
            </a:r>
            <a:r>
              <a:rPr lang="en-US" sz="2000" noProof="0" dirty="0">
                <a:solidFill>
                  <a:srgbClr val="0000FF"/>
                </a:solidFill>
                <a:ea typeface="+mn-ea"/>
              </a:rPr>
              <a:t>worldwide team working together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BF0B1C-7DB3-8437-477D-7B2AA4C19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42999" r="4489" b="22001"/>
          <a:stretch/>
        </p:blipFill>
        <p:spPr bwMode="auto">
          <a:xfrm>
            <a:off x="0" y="808033"/>
            <a:ext cx="9196264" cy="269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11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333507" y="40979"/>
            <a:ext cx="8456929" cy="9631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900"/>
              </a:spcAft>
            </a:pPr>
            <a:r>
              <a:rPr lang="en-US" sz="18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Synthetic ITER Diagnostic Data for System Development</a:t>
            </a:r>
            <a:endParaRPr lang="en-US" sz="13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forward models with IMAS predictive simulations of ITER plasmas to create synthetic diagnostic data</a:t>
            </a:r>
          </a:p>
        </p:txBody>
      </p:sp>
      <p:sp>
        <p:nvSpPr>
          <p:cNvPr id="2" name="Can 1"/>
          <p:cNvSpPr/>
          <p:nvPr/>
        </p:nvSpPr>
        <p:spPr>
          <a:xfrm>
            <a:off x="264215" y="1135334"/>
            <a:ext cx="1707142" cy="1685260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r>
              <a:rPr lang="en-US" sz="1100" b="1" dirty="0"/>
              <a:t>Scenario Database</a:t>
            </a:r>
            <a:br>
              <a:rPr lang="en-US" sz="1100" b="1" dirty="0"/>
            </a:br>
            <a:r>
              <a:rPr lang="en-US" sz="1100" dirty="0"/>
              <a:t>equilibrium</a:t>
            </a:r>
          </a:p>
          <a:p>
            <a:pPr algn="ctr"/>
            <a:r>
              <a:rPr lang="en-US" sz="1100" dirty="0" err="1"/>
              <a:t>pf_active</a:t>
            </a:r>
            <a:endParaRPr lang="en-US" sz="1100" dirty="0"/>
          </a:p>
          <a:p>
            <a:pPr algn="ctr"/>
            <a:r>
              <a:rPr lang="en-US" sz="1100" dirty="0" err="1"/>
              <a:t>pf_passive</a:t>
            </a:r>
            <a:endParaRPr lang="en-US" sz="1100" dirty="0"/>
          </a:p>
          <a:p>
            <a:pPr algn="ctr"/>
            <a:r>
              <a:rPr lang="en-US" sz="1100" dirty="0" err="1"/>
              <a:t>core_profiles</a:t>
            </a:r>
            <a:endParaRPr lang="en-GB" sz="1100" dirty="0"/>
          </a:p>
        </p:txBody>
      </p:sp>
      <p:sp>
        <p:nvSpPr>
          <p:cNvPr id="3" name="Rectangle 2"/>
          <p:cNvSpPr/>
          <p:nvPr/>
        </p:nvSpPr>
        <p:spPr>
          <a:xfrm>
            <a:off x="2062529" y="1556597"/>
            <a:ext cx="169822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Forward models</a:t>
            </a:r>
          </a:p>
          <a:p>
            <a:pPr marL="214313" indent="-214313" algn="ctr">
              <a:buFont typeface="Wingdings" panose="05000000000000000000" pitchFamily="2" charset="2"/>
              <a:buChar char="à"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Predict magnetics </a:t>
            </a: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Predict interferometer </a:t>
            </a:r>
          </a:p>
          <a:p>
            <a:pPr algn="ctr"/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etc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 </a:t>
            </a:r>
            <a:endParaRPr lang="en-GB" sz="1100" dirty="0"/>
          </a:p>
        </p:txBody>
      </p:sp>
      <p:sp>
        <p:nvSpPr>
          <p:cNvPr id="10" name="Can 9"/>
          <p:cNvSpPr/>
          <p:nvPr/>
        </p:nvSpPr>
        <p:spPr>
          <a:xfrm>
            <a:off x="3851920" y="1203598"/>
            <a:ext cx="1721224" cy="1616996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r>
              <a:rPr lang="en-US" sz="1100" b="1" dirty="0"/>
              <a:t>Synthetic Diagnostic Data</a:t>
            </a:r>
            <a:br>
              <a:rPr lang="en-US" sz="1100" b="1" dirty="0"/>
            </a:br>
            <a:r>
              <a:rPr lang="en-US" sz="1100" dirty="0"/>
              <a:t>magnetics</a:t>
            </a:r>
          </a:p>
          <a:p>
            <a:pPr algn="ctr"/>
            <a:r>
              <a:rPr lang="en-US" sz="1100" dirty="0" err="1"/>
              <a:t>inteferometer</a:t>
            </a:r>
            <a:endParaRPr lang="en-US" sz="1100" dirty="0"/>
          </a:p>
          <a:p>
            <a:pPr algn="ctr"/>
            <a:r>
              <a:rPr lang="en-US" sz="1100" dirty="0"/>
              <a:t>…</a:t>
            </a:r>
            <a:endParaRPr lang="en-GB" sz="1100" dirty="0"/>
          </a:p>
        </p:txBody>
      </p:sp>
      <p:sp>
        <p:nvSpPr>
          <p:cNvPr id="11" name="Rectangle 10"/>
          <p:cNvSpPr/>
          <p:nvPr/>
        </p:nvSpPr>
        <p:spPr>
          <a:xfrm>
            <a:off x="5482488" y="1504849"/>
            <a:ext cx="174129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Calculate/infer</a:t>
            </a:r>
          </a:p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</a:t>
            </a:r>
            <a:b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parameters  </a:t>
            </a: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Equilibria</a:t>
            </a:r>
            <a:endParaRPr lang="en-GB" sz="1100" dirty="0">
              <a:sym typeface="Wingdings" panose="05000000000000000000" pitchFamily="2" charset="2"/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Profiles</a:t>
            </a:r>
          </a:p>
          <a:p>
            <a:pPr algn="ctr"/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etc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</a:p>
        </p:txBody>
      </p:sp>
      <p:sp>
        <p:nvSpPr>
          <p:cNvPr id="12" name="Can 11"/>
          <p:cNvSpPr/>
          <p:nvPr/>
        </p:nvSpPr>
        <p:spPr>
          <a:xfrm>
            <a:off x="7133131" y="1203598"/>
            <a:ext cx="1721224" cy="1616996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  <a:p>
            <a:pPr algn="ctr"/>
            <a:r>
              <a:rPr lang="en-US" sz="1100" b="1" dirty="0"/>
              <a:t>Synthetic “Processed” Data</a:t>
            </a:r>
            <a:br>
              <a:rPr lang="en-US" sz="1100" b="1" dirty="0"/>
            </a:br>
            <a:r>
              <a:rPr lang="en-US" sz="1100" dirty="0"/>
              <a:t>equilibrium</a:t>
            </a:r>
          </a:p>
          <a:p>
            <a:pPr algn="ctr"/>
            <a:r>
              <a:rPr lang="en-US" sz="1100" dirty="0" err="1"/>
              <a:t>core_profiles</a:t>
            </a:r>
            <a:endParaRPr lang="en-US" sz="1100" dirty="0"/>
          </a:p>
          <a:p>
            <a:pPr algn="ctr"/>
            <a:r>
              <a:rPr lang="en-US" sz="1100" dirty="0"/>
              <a:t>…</a:t>
            </a:r>
            <a:endParaRPr lang="en-GB" sz="1100" dirty="0"/>
          </a:p>
        </p:txBody>
      </p:sp>
      <p:sp>
        <p:nvSpPr>
          <p:cNvPr id="9" name="Rectangle 8"/>
          <p:cNvSpPr/>
          <p:nvPr/>
        </p:nvSpPr>
        <p:spPr>
          <a:xfrm>
            <a:off x="3721117" y="2986477"/>
            <a:ext cx="18520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Database of “synthetic” diagnostic measurement data</a:t>
            </a:r>
            <a:endParaRPr lang="en-GB" sz="1100" dirty="0"/>
          </a:p>
        </p:txBody>
      </p:sp>
      <p:sp>
        <p:nvSpPr>
          <p:cNvPr id="13" name="Rectangle 12"/>
          <p:cNvSpPr/>
          <p:nvPr/>
        </p:nvSpPr>
        <p:spPr>
          <a:xfrm>
            <a:off x="7002328" y="2928964"/>
            <a:ext cx="18520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 be compared with original simulations</a:t>
            </a:r>
            <a:endParaRPr lang="en-GB" sz="1100" dirty="0"/>
          </a:p>
        </p:txBody>
      </p:sp>
      <p:sp>
        <p:nvSpPr>
          <p:cNvPr id="4" name="Line Callout 2 3"/>
          <p:cNvSpPr/>
          <p:nvPr/>
        </p:nvSpPr>
        <p:spPr>
          <a:xfrm>
            <a:off x="1493609" y="3789308"/>
            <a:ext cx="2225336" cy="680432"/>
          </a:xfrm>
          <a:prstGeom prst="borderCallout2">
            <a:avLst>
              <a:gd name="adj1" fmla="val 24164"/>
              <a:gd name="adj2" fmla="val 103381"/>
              <a:gd name="adj3" fmla="val -3635"/>
              <a:gd name="adj4" fmla="val 140110"/>
              <a:gd name="adj5" fmla="val -38169"/>
              <a:gd name="adj6" fmla="val 140538"/>
            </a:avLst>
          </a:prstGeom>
          <a:solidFill>
            <a:srgbClr val="EB5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Use with CODAC for complete end-to-end tests of data processing pipeline</a:t>
            </a:r>
            <a:endParaRPr lang="en-GB" sz="1100" dirty="0"/>
          </a:p>
        </p:txBody>
      </p:sp>
      <p:sp>
        <p:nvSpPr>
          <p:cNvPr id="5" name="Up Arrow Callout 4"/>
          <p:cNvSpPr/>
          <p:nvPr/>
        </p:nvSpPr>
        <p:spPr>
          <a:xfrm>
            <a:off x="2468768" y="2456843"/>
            <a:ext cx="831220" cy="1012242"/>
          </a:xfrm>
          <a:prstGeom prst="upArrowCallout">
            <a:avLst/>
          </a:prstGeom>
          <a:solidFill>
            <a:srgbClr val="E4B0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Include realistic noise</a:t>
            </a:r>
            <a:endParaRPr lang="en-GB" sz="1100" dirty="0"/>
          </a:p>
        </p:txBody>
      </p:sp>
      <p:sp>
        <p:nvSpPr>
          <p:cNvPr id="14" name="Up Arrow Callout 13"/>
          <p:cNvSpPr/>
          <p:nvPr/>
        </p:nvSpPr>
        <p:spPr>
          <a:xfrm>
            <a:off x="5871517" y="2820594"/>
            <a:ext cx="963241" cy="762709"/>
          </a:xfrm>
          <a:prstGeom prst="upArrowCallout">
            <a:avLst/>
          </a:prstGeom>
          <a:solidFill>
            <a:srgbClr val="E4B0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Test IMAS software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640909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0EABD-4DA3-CF19-F142-5DFC080D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>
            <a:extLst>
              <a:ext uri="{FF2B5EF4-FFF2-40B4-BE49-F238E27FC236}">
                <a16:creationId xmlns:a16="http://schemas.microsoft.com/office/drawing/2014/main" id="{4C13B9C7-0EDD-19C0-6E64-79591A35D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77966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</a:rPr>
              <a:t>Maintenance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801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1143000" y="0"/>
            <a:ext cx="6858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GB" sz="2400" kern="0" dirty="0">
                <a:solidFill>
                  <a:srgbClr val="0000FF"/>
                </a:solidFill>
              </a:rPr>
              <a:t>ITER-Diagnostics Maintenance</a:t>
            </a:r>
          </a:p>
        </p:txBody>
      </p:sp>
      <p:pic>
        <p:nvPicPr>
          <p:cNvPr id="409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320" r="13075" b="8630"/>
          <a:stretch>
            <a:fillRect/>
          </a:stretch>
        </p:blipFill>
        <p:spPr bwMode="auto">
          <a:xfrm>
            <a:off x="323850" y="665163"/>
            <a:ext cx="34766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0200" y="484188"/>
            <a:ext cx="3095625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j-lt"/>
              </a:rPr>
              <a:t>Managing activation levels is very important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sz="15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j-lt"/>
              </a:rPr>
              <a:t>In port equipment needs remote-handling maintenance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sz="15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j-lt"/>
              </a:rPr>
              <a:t>Port Interspace and port cell very important for diagnostics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sz="15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j-lt"/>
              </a:rPr>
              <a:t>Hourly activation targets and annual limits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sz="15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j-lt"/>
              </a:rPr>
              <a:t>Cobalt and Tantalum control (impurity) is paramount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sz="15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+mj-lt"/>
              </a:rPr>
              <a:t>Simple operations needed</a:t>
            </a:r>
            <a:endParaRPr lang="en-GB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784982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E86F9-D649-E7A1-AC06-D3FA5A72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>
            <a:extLst>
              <a:ext uri="{FF2B5EF4-FFF2-40B4-BE49-F238E27FC236}">
                <a16:creationId xmlns:a16="http://schemas.microsoft.com/office/drawing/2014/main" id="{70FF0357-2560-34BC-7548-F6062B23C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77966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</a:rPr>
              <a:t>Fusion Power Developments and the Future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90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95015" y="45464"/>
            <a:ext cx="8988215" cy="451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b="1" dirty="0">
                <a:solidFill>
                  <a:srgbClr val="0000FF"/>
                </a:solidFill>
              </a:rPr>
              <a:t>Fusion Reactor Instrumentation-Future</a:t>
            </a:r>
            <a:endParaRPr lang="en-GB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263" y="497522"/>
            <a:ext cx="89037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Diagnostics now moving to Fusion Reactor Instrumentation </a:t>
            </a:r>
          </a:p>
          <a:p>
            <a:endParaRPr lang="en-GB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Fusion Reactors will need lots of Instrumentation like any large power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Fusion Reactor Control loop with measurement capability as a by-product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Some special needs for ITER but more for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Important area to push for the future to ensure plant integrity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8980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892671"/>
            <a:ext cx="84249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1400" dirty="0">
                <a:latin typeface="+mn-lt"/>
              </a:rPr>
              <a:t>Steady State Detectors – ongoing in ITER </a:t>
            </a:r>
          </a:p>
          <a:p>
            <a:pPr marL="342900" lvl="0" indent="-342900">
              <a:buFont typeface="+mj-lt"/>
              <a:buAutoNum type="arabicPeriod"/>
            </a:pPr>
            <a:endParaRPr lang="en-GB" sz="1400" dirty="0">
              <a:latin typeface="+mn-lt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400" dirty="0">
                <a:latin typeface="+mn-lt"/>
              </a:rPr>
              <a:t>Fibre Optics Current Sensor – ongoing in ITER</a:t>
            </a:r>
          </a:p>
          <a:p>
            <a:pPr marL="342900" lvl="0" indent="-342900">
              <a:buFont typeface="+mj-lt"/>
              <a:buAutoNum type="arabicPeriod"/>
            </a:pPr>
            <a:endParaRPr lang="en-GB" sz="1400" dirty="0">
              <a:latin typeface="+mn-lt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400" dirty="0">
                <a:latin typeface="+mn-lt"/>
              </a:rPr>
              <a:t>Tokamak System Monitor – ongoing in ITER</a:t>
            </a:r>
          </a:p>
          <a:p>
            <a:pPr marL="342900" lvl="0" indent="-342900">
              <a:buFont typeface="+mj-lt"/>
              <a:buAutoNum type="arabicPeriod"/>
            </a:pPr>
            <a:endParaRPr lang="en-GB" sz="1400" dirty="0">
              <a:latin typeface="+mn-lt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400" dirty="0">
                <a:latin typeface="+mn-lt"/>
              </a:rPr>
              <a:t>Electron Cyclotron Sensor – ongoing – Version developed for ITER</a:t>
            </a:r>
          </a:p>
          <a:p>
            <a:pPr marL="342900" lvl="0" indent="-342900">
              <a:buFont typeface="+mj-lt"/>
              <a:buAutoNum type="arabicPeriod"/>
            </a:pPr>
            <a:endParaRPr lang="en-GB" sz="1400" dirty="0">
              <a:latin typeface="+mn-lt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400" dirty="0">
                <a:latin typeface="+mn-lt"/>
              </a:rPr>
              <a:t>For ECE- again- how to improve? – relativistic effects impact spatial resolution- can it be reduced by post-processing- challenge for ECE analysis expert</a:t>
            </a:r>
          </a:p>
          <a:p>
            <a:pPr marL="342900" lvl="0" indent="-342900">
              <a:buFont typeface="+mj-lt"/>
              <a:buAutoNum type="arabicPeriod"/>
            </a:pPr>
            <a:endParaRPr lang="en-GB" sz="14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latin typeface="+mn-lt"/>
              </a:rPr>
              <a:t>Fast Wave Reflectometry – ongoing and looking very promising now for </a:t>
            </a:r>
            <a:r>
              <a:rPr lang="en-GB" sz="1400" b="1" dirty="0">
                <a:latin typeface="+mn-lt"/>
              </a:rPr>
              <a:t>D/T</a:t>
            </a:r>
            <a:r>
              <a:rPr lang="en-GB" sz="1400" dirty="0">
                <a:latin typeface="+mn-lt"/>
              </a:rPr>
              <a:t> ratios</a:t>
            </a:r>
          </a:p>
          <a:p>
            <a:pPr marL="342900" lvl="0" indent="-342900">
              <a:buFont typeface="+mj-lt"/>
              <a:buAutoNum type="arabicPeriod"/>
            </a:pPr>
            <a:endParaRPr lang="en-GB" sz="14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+mn-lt"/>
              </a:rPr>
              <a:t>Auto/Active-alignment systems – general request and very critical for ITER and beyond.</a:t>
            </a:r>
          </a:p>
          <a:p>
            <a:pPr lvl="0"/>
            <a:endParaRPr lang="en-US" sz="1400" dirty="0">
              <a:latin typeface="+mn-lt"/>
            </a:endParaRPr>
          </a:p>
          <a:p>
            <a:pPr lvl="0"/>
            <a:r>
              <a:rPr lang="en-US" sz="1400" dirty="0">
                <a:latin typeface="+mn-lt"/>
              </a:rPr>
              <a:t>Above is only a sample of evolutions – there are many more, interesting and important items to work on and help the Fusion Mission</a:t>
            </a:r>
            <a:endParaRPr lang="en-GB" sz="1400" dirty="0">
              <a:latin typeface="+mn-lt"/>
            </a:endParaRPr>
          </a:p>
        </p:txBody>
      </p:sp>
      <p:sp>
        <p:nvSpPr>
          <p:cNvPr id="3" name="Rectangle 3"/>
          <p:cNvSpPr txBox="1">
            <a:spLocks noChangeAspect="1" noChangeArrowheads="1"/>
          </p:cNvSpPr>
          <p:nvPr/>
        </p:nvSpPr>
        <p:spPr bwMode="auto">
          <a:xfrm>
            <a:off x="-13023" y="295594"/>
            <a:ext cx="9108504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+mj-lt"/>
                <a:ea typeface="ＭＳ Ｐゴシック" panose="020B0600070205080204" pitchFamily="34" charset="-128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charset="0"/>
                <a:ea typeface="ＭＳ Ｐゴシック" pitchFamily="-76" charset="-128"/>
              </a:defRPr>
            </a:lvl9pPr>
          </a:lstStyle>
          <a:p>
            <a:pPr eaLnBrk="1" hangingPunct="1"/>
            <a:r>
              <a:rPr lang="en-US" altLang="en-US" sz="2800" kern="0" dirty="0"/>
              <a:t>Examples of Fusion Plasma Diagnostic evolutions in Development or being Developed?</a:t>
            </a:r>
            <a:endParaRPr lang="en-GB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86767581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F0236-638E-8B95-953E-0A4C8362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F9C5-6426-B449-84AD-C8A474486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067694"/>
            <a:ext cx="8001000" cy="17453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Global coordination and New Baseline 2024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40528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0C05A-F1E5-648B-59D8-666C5E60D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B6C91-7030-DCEE-EB73-775D6DAF46BE}"/>
              </a:ext>
            </a:extLst>
          </p:cNvPr>
          <p:cNvSpPr txBox="1"/>
          <p:nvPr/>
        </p:nvSpPr>
        <p:spPr>
          <a:xfrm>
            <a:off x="0" y="31725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338">
              <a:spcBef>
                <a:spcPct val="20000"/>
              </a:spcBef>
            </a:pPr>
            <a:r>
              <a:rPr kumimoji="1" lang="en-US" dirty="0">
                <a:solidFill>
                  <a:srgbClr val="0000FF"/>
                </a:solidFill>
                <a:latin typeface="+mn-lt"/>
                <a:cs typeface="ＭＳ Ｐゴシック"/>
              </a:rPr>
              <a:t>Diagnostic High Level Installation and hence delivery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BDC83-9214-915B-1D11-24AA2A420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136" y="798231"/>
            <a:ext cx="4166063" cy="41660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37DF23D-B29C-EABF-793B-A2862905B956}"/>
              </a:ext>
            </a:extLst>
          </p:cNvPr>
          <p:cNvSpPr/>
          <p:nvPr/>
        </p:nvSpPr>
        <p:spPr bwMode="auto">
          <a:xfrm>
            <a:off x="2684243" y="2705043"/>
            <a:ext cx="1152128" cy="108012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8881B6-5DEC-0C61-BA84-9F01EBDB12A0}"/>
              </a:ext>
            </a:extLst>
          </p:cNvPr>
          <p:cNvSpPr/>
          <p:nvPr/>
        </p:nvSpPr>
        <p:spPr bwMode="auto">
          <a:xfrm>
            <a:off x="2792255" y="2813055"/>
            <a:ext cx="936104" cy="86409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34E476-70DB-DA86-C634-4A1911FA74F4}"/>
              </a:ext>
            </a:extLst>
          </p:cNvPr>
          <p:cNvSpPr/>
          <p:nvPr/>
        </p:nvSpPr>
        <p:spPr bwMode="auto">
          <a:xfrm>
            <a:off x="2439302" y="1058551"/>
            <a:ext cx="1152128" cy="108012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3192C2-926B-8329-ABC6-2EFA0FD4EAE8}"/>
              </a:ext>
            </a:extLst>
          </p:cNvPr>
          <p:cNvSpPr/>
          <p:nvPr/>
        </p:nvSpPr>
        <p:spPr bwMode="auto">
          <a:xfrm>
            <a:off x="2547314" y="1166563"/>
            <a:ext cx="936104" cy="86409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1464DE-0D07-B72B-1E4E-0302533BEC0B}"/>
              </a:ext>
            </a:extLst>
          </p:cNvPr>
          <p:cNvSpPr/>
          <p:nvPr/>
        </p:nvSpPr>
        <p:spPr bwMode="auto">
          <a:xfrm>
            <a:off x="5343606" y="2953271"/>
            <a:ext cx="1152128" cy="10801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6D4E26-8E8E-DCC1-7341-83A593E35F2B}"/>
              </a:ext>
            </a:extLst>
          </p:cNvPr>
          <p:cNvSpPr/>
          <p:nvPr/>
        </p:nvSpPr>
        <p:spPr bwMode="auto">
          <a:xfrm>
            <a:off x="5451618" y="3061283"/>
            <a:ext cx="936104" cy="86409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3CD655-189B-F68A-2AB0-21761E6E8FAB}"/>
              </a:ext>
            </a:extLst>
          </p:cNvPr>
          <p:cNvSpPr/>
          <p:nvPr/>
        </p:nvSpPr>
        <p:spPr bwMode="auto">
          <a:xfrm>
            <a:off x="4671550" y="605457"/>
            <a:ext cx="1152128" cy="108012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73DB31-41AB-CD7C-84CB-DA429AF3AC6D}"/>
              </a:ext>
            </a:extLst>
          </p:cNvPr>
          <p:cNvSpPr/>
          <p:nvPr/>
        </p:nvSpPr>
        <p:spPr bwMode="auto">
          <a:xfrm>
            <a:off x="4779562" y="713469"/>
            <a:ext cx="936104" cy="86409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9D7CE9-6934-50BE-C482-7857A5ACAD8D}"/>
              </a:ext>
            </a:extLst>
          </p:cNvPr>
          <p:cNvSpPr/>
          <p:nvPr/>
        </p:nvSpPr>
        <p:spPr bwMode="auto">
          <a:xfrm>
            <a:off x="5587147" y="1729135"/>
            <a:ext cx="1152128" cy="1080120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095595-44BF-C4DC-7E1E-5A4C73EFD98E}"/>
              </a:ext>
            </a:extLst>
          </p:cNvPr>
          <p:cNvSpPr/>
          <p:nvPr/>
        </p:nvSpPr>
        <p:spPr bwMode="auto">
          <a:xfrm>
            <a:off x="5695159" y="1837147"/>
            <a:ext cx="936104" cy="86409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E6801D-CCA6-438D-19A5-B41144CD204E}"/>
              </a:ext>
            </a:extLst>
          </p:cNvPr>
          <p:cNvSpPr txBox="1"/>
          <p:nvPr/>
        </p:nvSpPr>
        <p:spPr>
          <a:xfrm>
            <a:off x="2860853" y="3029658"/>
            <a:ext cx="975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Machine Assembly(A)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74CEC-055E-3AA9-F269-56DB3AE72C42}"/>
              </a:ext>
            </a:extLst>
          </p:cNvPr>
          <p:cNvSpPr txBox="1"/>
          <p:nvPr/>
        </p:nvSpPr>
        <p:spPr>
          <a:xfrm>
            <a:off x="749054" y="2737271"/>
            <a:ext cx="2363144" cy="1015663"/>
          </a:xfrm>
          <a:prstGeom prst="flowChartOnlineStorag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In/Ex-Vessel around the Tokamak – on or around the vessel</a:t>
            </a:r>
          </a:p>
          <a:p>
            <a:endParaRPr lang="en-GB" sz="1200" dirty="0">
              <a:latin typeface="+mn-lt"/>
            </a:endParaRPr>
          </a:p>
          <a:p>
            <a:endParaRPr lang="en-GB" sz="12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3B1094-467B-DEC9-3DE1-48D05A87A090}"/>
              </a:ext>
            </a:extLst>
          </p:cNvPr>
          <p:cNvSpPr txBox="1"/>
          <p:nvPr/>
        </p:nvSpPr>
        <p:spPr>
          <a:xfrm>
            <a:off x="2513720" y="1444168"/>
            <a:ext cx="1026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n-lt"/>
              </a:rPr>
              <a:t>Port Plugs (B)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1FC585-4A0E-387B-72B6-29DE754126F9}"/>
              </a:ext>
            </a:extLst>
          </p:cNvPr>
          <p:cNvSpPr txBox="1"/>
          <p:nvPr/>
        </p:nvSpPr>
        <p:spPr>
          <a:xfrm>
            <a:off x="4752728" y="1037394"/>
            <a:ext cx="1075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n-lt"/>
              </a:rPr>
              <a:t>ISS/PCSS (C)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4616DD-FB14-D1D4-43AB-6AF71C64B06E}"/>
              </a:ext>
            </a:extLst>
          </p:cNvPr>
          <p:cNvSpPr txBox="1"/>
          <p:nvPr/>
        </p:nvSpPr>
        <p:spPr>
          <a:xfrm>
            <a:off x="5695159" y="1968789"/>
            <a:ext cx="108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Instrumentation, electronics and electrical components (D)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DADD62-4D04-222A-B1D4-9C9EA9FF4AA0}"/>
              </a:ext>
            </a:extLst>
          </p:cNvPr>
          <p:cNvSpPr txBox="1"/>
          <p:nvPr/>
        </p:nvSpPr>
        <p:spPr>
          <a:xfrm>
            <a:off x="586774" y="1090779"/>
            <a:ext cx="2363144" cy="1015663"/>
          </a:xfrm>
          <a:prstGeom prst="flowChartOnlineStorag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Port plugs and associated Tenants – PPTF Testing sequence </a:t>
            </a:r>
          </a:p>
          <a:p>
            <a:r>
              <a:rPr lang="en-GB" sz="1200" dirty="0">
                <a:latin typeface="+mn-lt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4E9525-FFE5-58FA-B27D-E2C8DC19DB64}"/>
              </a:ext>
            </a:extLst>
          </p:cNvPr>
          <p:cNvSpPr txBox="1"/>
          <p:nvPr/>
        </p:nvSpPr>
        <p:spPr>
          <a:xfrm flipH="1">
            <a:off x="5364088" y="627534"/>
            <a:ext cx="2403806" cy="1015663"/>
          </a:xfrm>
          <a:prstGeom prst="flowChartOnlineStorag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ISS/PCSS and associated Tenants – On-Site assembly sequence</a:t>
            </a:r>
          </a:p>
          <a:p>
            <a:r>
              <a:rPr lang="en-GB" sz="1200" dirty="0">
                <a:latin typeface="+mn-lt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6278C7-A0F5-E8D7-036C-669077FB26D4}"/>
              </a:ext>
            </a:extLst>
          </p:cNvPr>
          <p:cNvSpPr txBox="1"/>
          <p:nvPr/>
        </p:nvSpPr>
        <p:spPr>
          <a:xfrm flipH="1">
            <a:off x="6237174" y="1761363"/>
            <a:ext cx="2783142" cy="1015663"/>
          </a:xfrm>
          <a:prstGeom prst="flowChartOnlineStorag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Gallery - B14 - B74- B13</a:t>
            </a:r>
          </a:p>
          <a:p>
            <a:r>
              <a:rPr lang="en-GB" sz="1200" dirty="0">
                <a:latin typeface="+mn-lt"/>
              </a:rPr>
              <a:t> </a:t>
            </a:r>
          </a:p>
          <a:p>
            <a:r>
              <a:rPr lang="en-GB" sz="1200" dirty="0">
                <a:latin typeface="+mn-lt"/>
              </a:rPr>
              <a:t>I&amp;C cubicles ,cabling, sensors and actuators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- Maintenance area</a:t>
            </a:r>
            <a:r>
              <a:rPr lang="en-GB" sz="1200" dirty="0">
                <a:latin typeface="+mn-lt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37709A-F35C-B7D3-E522-D6F0CD3161F1}"/>
              </a:ext>
            </a:extLst>
          </p:cNvPr>
          <p:cNvSpPr txBox="1"/>
          <p:nvPr/>
        </p:nvSpPr>
        <p:spPr>
          <a:xfrm flipH="1">
            <a:off x="6021508" y="2998250"/>
            <a:ext cx="2403806" cy="1015663"/>
          </a:xfrm>
          <a:prstGeom prst="flowChartOnlineStorag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Raised floors, supports, pipes, penetrations, etc.</a:t>
            </a:r>
          </a:p>
          <a:p>
            <a:endParaRPr lang="en-GB" sz="1200" dirty="0">
              <a:latin typeface="+mn-lt"/>
            </a:endParaRPr>
          </a:p>
          <a:p>
            <a:r>
              <a:rPr lang="en-GB" sz="1200" dirty="0">
                <a:latin typeface="+mn-lt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16B0B4-A49A-5B65-ACDF-F7BB0E6DA252}"/>
              </a:ext>
            </a:extLst>
          </p:cNvPr>
          <p:cNvSpPr txBox="1"/>
          <p:nvPr/>
        </p:nvSpPr>
        <p:spPr>
          <a:xfrm>
            <a:off x="5379135" y="3298332"/>
            <a:ext cx="11869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n-lt"/>
              </a:rPr>
              <a:t>Building components (E)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2B961D6-5ABE-FECE-B1E7-900042174CA3}"/>
              </a:ext>
            </a:extLst>
          </p:cNvPr>
          <p:cNvSpPr/>
          <p:nvPr/>
        </p:nvSpPr>
        <p:spPr bwMode="auto">
          <a:xfrm>
            <a:off x="4008564" y="1927350"/>
            <a:ext cx="1172340" cy="1135313"/>
          </a:xfrm>
          <a:prstGeom prst="ellipse">
            <a:avLst/>
          </a:prstGeom>
          <a:solidFill>
            <a:schemeClr val="bg1">
              <a:alpha val="88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64AE22-C0EF-5B23-C0C0-05DD8B380E2B}"/>
              </a:ext>
            </a:extLst>
          </p:cNvPr>
          <p:cNvSpPr txBox="1"/>
          <p:nvPr/>
        </p:nvSpPr>
        <p:spPr>
          <a:xfrm>
            <a:off x="3925600" y="2356539"/>
            <a:ext cx="1353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n-lt"/>
              </a:rPr>
              <a:t>OPERATION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3147E6-9562-21FA-B607-63383CC5F5A9}"/>
              </a:ext>
            </a:extLst>
          </p:cNvPr>
          <p:cNvSpPr txBox="1"/>
          <p:nvPr/>
        </p:nvSpPr>
        <p:spPr>
          <a:xfrm>
            <a:off x="49238" y="3771805"/>
            <a:ext cx="462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338">
              <a:spcBef>
                <a:spcPct val="20000"/>
              </a:spcBef>
            </a:pPr>
            <a:r>
              <a:rPr kumimoji="1" lang="en-US" dirty="0">
                <a:solidFill>
                  <a:srgbClr val="0000FF"/>
                </a:solidFill>
                <a:latin typeface="+mn-lt"/>
                <a:cs typeface="ＭＳ Ｐゴシック"/>
              </a:rPr>
              <a:t>Pushing on multiple fronts and working to improve deliveries</a:t>
            </a:r>
          </a:p>
        </p:txBody>
      </p:sp>
    </p:spTree>
    <p:extLst>
      <p:ext uri="{BB962C8B-B14F-4D97-AF65-F5344CB8AC3E}">
        <p14:creationId xmlns:p14="http://schemas.microsoft.com/office/powerpoint/2010/main" val="222209552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1CF13E-29EA-842F-1AF0-8F7021BC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3"/>
          <a:stretch/>
        </p:blipFill>
        <p:spPr>
          <a:xfrm>
            <a:off x="171098" y="474329"/>
            <a:ext cx="1138605" cy="1022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77B910-798E-A30A-7662-3FC5AE7FF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616" y="474330"/>
            <a:ext cx="1232420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9FAEB7-E0D5-DE0C-D338-925A1AB76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621" y="543123"/>
            <a:ext cx="1017158" cy="942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D56CCF-25DC-60AC-40FC-EC0F5C7EF2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63" b="10808"/>
          <a:stretch/>
        </p:blipFill>
        <p:spPr>
          <a:xfrm>
            <a:off x="1603967" y="543123"/>
            <a:ext cx="1441608" cy="942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3C694B-C53C-9356-5576-5F8C14D117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02"/>
          <a:stretch/>
        </p:blipFill>
        <p:spPr>
          <a:xfrm>
            <a:off x="3211150" y="507770"/>
            <a:ext cx="1180900" cy="983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48C305-3CC5-E8F4-78F4-A04F45E8CC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187"/>
          <a:stretch/>
        </p:blipFill>
        <p:spPr>
          <a:xfrm>
            <a:off x="7794846" y="543122"/>
            <a:ext cx="1160816" cy="948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F2C270-23ED-BC28-DF2E-C8C0AFF0F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377"/>
            <a:ext cx="8001000" cy="465614"/>
          </a:xfrm>
        </p:spPr>
        <p:txBody>
          <a:bodyPr/>
          <a:lstStyle/>
          <a:p>
            <a:r>
              <a:rPr lang="en-US" sz="2400" dirty="0"/>
              <a:t>High Level Picture of Delivering </a:t>
            </a:r>
            <a:r>
              <a:rPr lang="en-US" sz="2400" dirty="0" err="1"/>
              <a:t>Diagnosticss</a:t>
            </a:r>
            <a:r>
              <a:rPr lang="en-GB" sz="2400" dirty="0"/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2B2E85-3C1B-6CE6-803B-741CD978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9622"/>
            <a:ext cx="1440000" cy="504056"/>
          </a:xfrm>
        </p:spPr>
        <p:txBody>
          <a:bodyPr lIns="0" r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1400" dirty="0"/>
              <a:t>Funding (getting enough!)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B46AA90-FF22-49FF-DE50-155A34D5154F}"/>
              </a:ext>
            </a:extLst>
          </p:cNvPr>
          <p:cNvSpPr txBox="1">
            <a:spLocks/>
          </p:cNvSpPr>
          <p:nvPr/>
        </p:nvSpPr>
        <p:spPr bwMode="auto">
          <a:xfrm>
            <a:off x="4622400" y="1419622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Hiring (the right people!)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5A3DA5-147D-E43E-5495-01E4B6538392}"/>
              </a:ext>
            </a:extLst>
          </p:cNvPr>
          <p:cNvSpPr txBox="1">
            <a:spLocks/>
          </p:cNvSpPr>
          <p:nvPr/>
        </p:nvSpPr>
        <p:spPr bwMode="auto">
          <a:xfrm>
            <a:off x="6163200" y="1419622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Safety &amp; Training (takes time in new industries!)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B4D1E-2D10-B783-4705-774D57843E2F}"/>
              </a:ext>
            </a:extLst>
          </p:cNvPr>
          <p:cNvSpPr txBox="1">
            <a:spLocks/>
          </p:cNvSpPr>
          <p:nvPr/>
        </p:nvSpPr>
        <p:spPr bwMode="auto">
          <a:xfrm>
            <a:off x="1540800" y="1419622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Managing budgets and projects and Administration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83B-1A70-F3F7-41ED-849007F57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9494" y="2787774"/>
            <a:ext cx="939346" cy="95905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70B71E2-23F7-0FFA-19D5-141246D0DFE7}"/>
              </a:ext>
            </a:extLst>
          </p:cNvPr>
          <p:cNvSpPr txBox="1">
            <a:spLocks/>
          </p:cNvSpPr>
          <p:nvPr/>
        </p:nvSpPr>
        <p:spPr bwMode="auto">
          <a:xfrm>
            <a:off x="4622400" y="3795886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200" kern="0" dirty="0"/>
              <a:t>Mechanical and Electrical Engineering and Physics – codes and standards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EEC66EC-09EC-E9B6-A629-FFB3D84205EF}"/>
              </a:ext>
            </a:extLst>
          </p:cNvPr>
          <p:cNvSpPr txBox="1">
            <a:spLocks/>
          </p:cNvSpPr>
          <p:nvPr/>
        </p:nvSpPr>
        <p:spPr bwMode="auto">
          <a:xfrm>
            <a:off x="3081600" y="1419622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System Engineering (essential for big projects!)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1874F07-FA4F-C6E1-9917-F09DE2D77540}"/>
              </a:ext>
            </a:extLst>
          </p:cNvPr>
          <p:cNvSpPr txBox="1">
            <a:spLocks/>
          </p:cNvSpPr>
          <p:nvPr/>
        </p:nvSpPr>
        <p:spPr bwMode="auto">
          <a:xfrm>
            <a:off x="7704000" y="1419622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Managing people (everyone is different!)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840D76D-E4A3-0516-D0C5-D3CB0C52F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9527" y="2840953"/>
            <a:ext cx="1159560" cy="954933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0A1CB85-2503-2CFF-416B-57522FA06818}"/>
              </a:ext>
            </a:extLst>
          </p:cNvPr>
          <p:cNvSpPr txBox="1">
            <a:spLocks/>
          </p:cNvSpPr>
          <p:nvPr/>
        </p:nvSpPr>
        <p:spPr bwMode="auto">
          <a:xfrm>
            <a:off x="6163200" y="3795886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Computer Aided Design (CAD) and Diagrams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F8BCFD0-2464-822F-3A98-F088D21D25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741" y="2845338"/>
            <a:ext cx="970518" cy="950548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D3A6E27-9253-B68B-E14F-B6D4D7F6DABB}"/>
              </a:ext>
            </a:extLst>
          </p:cNvPr>
          <p:cNvSpPr txBox="1">
            <a:spLocks/>
          </p:cNvSpPr>
          <p:nvPr/>
        </p:nvSpPr>
        <p:spPr bwMode="auto">
          <a:xfrm>
            <a:off x="7704000" y="3795886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Instrumentation &amp; Control (I&amp;C) and real-time programming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93BCBD3-8868-791A-FCF3-CFEE1BE316B3}"/>
              </a:ext>
            </a:extLst>
          </p:cNvPr>
          <p:cNvSpPr txBox="1">
            <a:spLocks/>
          </p:cNvSpPr>
          <p:nvPr/>
        </p:nvSpPr>
        <p:spPr bwMode="auto">
          <a:xfrm>
            <a:off x="1540800" y="3795886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Conflict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7509E-2439-D25E-000E-D26FE27844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497" y="2817529"/>
            <a:ext cx="938455" cy="9503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8D01A7-4155-1C9F-6A94-C728360B9F91}"/>
              </a:ext>
            </a:extLst>
          </p:cNvPr>
          <p:cNvSpPr txBox="1">
            <a:spLocks/>
          </p:cNvSpPr>
          <p:nvPr/>
        </p:nvSpPr>
        <p:spPr bwMode="auto">
          <a:xfrm>
            <a:off x="0" y="3795886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Leading and Team Building (developing a positive culture)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E281B-C7C2-503B-BEAC-16D1BE064C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1927" y="2831492"/>
            <a:ext cx="939346" cy="9224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7C1068-AA65-FE35-1DA1-7B463836F0A7}"/>
              </a:ext>
            </a:extLst>
          </p:cNvPr>
          <p:cNvSpPr txBox="1">
            <a:spLocks/>
          </p:cNvSpPr>
          <p:nvPr/>
        </p:nvSpPr>
        <p:spPr bwMode="auto">
          <a:xfrm>
            <a:off x="3081600" y="3795886"/>
            <a:ext cx="1440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  <a:cs typeface="ＭＳ Ｐゴシック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1400" kern="0" dirty="0"/>
              <a:t>Overall Design and Ideas (collaborative!)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1F334-DFFE-0D6F-0B75-4D2D3D3FD4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5904" y="2817529"/>
            <a:ext cx="1047802" cy="102641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BAB1F6E-D30B-B598-397F-E1E044A2AF8C}"/>
              </a:ext>
            </a:extLst>
          </p:cNvPr>
          <p:cNvSpPr txBox="1"/>
          <p:nvPr/>
        </p:nvSpPr>
        <p:spPr>
          <a:xfrm>
            <a:off x="1950920" y="2355726"/>
            <a:ext cx="5141360" cy="49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+mj-lt"/>
              </a:rPr>
              <a:t>Each team needs this and if not, they need to combine to have it- it is “we” and not “I” or my lab!</a:t>
            </a:r>
          </a:p>
        </p:txBody>
      </p:sp>
    </p:spTree>
    <p:extLst>
      <p:ext uri="{BB962C8B-B14F-4D97-AF65-F5344CB8AC3E}">
        <p14:creationId xmlns:p14="http://schemas.microsoft.com/office/powerpoint/2010/main" val="2837190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  <p:bldP spid="17" grpId="0"/>
      <p:bldP spid="22" grpId="0"/>
      <p:bldP spid="25" grpId="0"/>
      <p:bldP spid="28" grpId="0"/>
      <p:bldP spid="31" grpId="0"/>
      <p:bldP spid="34" grpId="0"/>
      <p:bldP spid="37" grpId="0"/>
      <p:bldP spid="40" grpId="0"/>
      <p:bldP spid="5" grpId="0"/>
      <p:bldP spid="10" grpId="0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\\iter\cfs\public\honorel\[ITER GFX DESIGNS]\[LQ] - CMM_OVERVIEW_JUNE_20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7539" r="8473" b="16599"/>
          <a:stretch/>
        </p:blipFill>
        <p:spPr bwMode="auto">
          <a:xfrm>
            <a:off x="520963" y="1333818"/>
            <a:ext cx="4017161" cy="264286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244"/>
            <a:ext cx="4916091" cy="39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20963" y="501690"/>
            <a:ext cx="2660675" cy="507831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200" b="1" dirty="0">
                <a:solidFill>
                  <a:srgbClr val="003399"/>
                </a:solidFill>
                <a:latin typeface="Arial" panose="020B0604020202020204" pitchFamily="34" charset="0"/>
              </a:rPr>
              <a:t>Q=10 scenario with </a:t>
            </a:r>
            <a:r>
              <a:rPr lang="en-GB" altLang="en-US" sz="700" b="1" dirty="0">
                <a:solidFill>
                  <a:srgbClr val="003399"/>
                </a:solidFill>
                <a:latin typeface="Arial" panose="020B0604020202020204" pitchFamily="34" charset="0"/>
              </a:rPr>
              <a:t>(</a:t>
            </a:r>
            <a:r>
              <a:rPr lang="en-US" altLang="en-US" sz="700" b="1" dirty="0" err="1">
                <a:solidFill>
                  <a:srgbClr val="0000FF"/>
                </a:solidFill>
                <a:latin typeface="Arial" panose="020B0604020202020204" pitchFamily="34" charset="0"/>
              </a:rPr>
              <a:t>ELMy</a:t>
            </a:r>
            <a:r>
              <a:rPr lang="en-US" altLang="en-US" sz="700" b="1" dirty="0">
                <a:solidFill>
                  <a:srgbClr val="0000FF"/>
                </a:solidFill>
                <a:latin typeface="Arial" panose="020B0604020202020204" pitchFamily="34" charset="0"/>
              </a:rPr>
              <a:t> H-mode )</a:t>
            </a:r>
            <a:r>
              <a:rPr lang="en-GB" altLang="en-US" sz="1200" b="1" dirty="0">
                <a:solidFill>
                  <a:srgbClr val="003399"/>
                </a:solidFill>
                <a:latin typeface="Arial" panose="020B0604020202020204" pitchFamily="34" charset="0"/>
              </a:rPr>
              <a:t>:</a:t>
            </a:r>
            <a:endParaRPr lang="en-GB" altLang="en-US" sz="1200" b="1" dirty="0">
              <a:latin typeface="Arial" panose="020B0604020202020204" pitchFamily="34" charset="0"/>
            </a:endParaRPr>
          </a:p>
          <a:p>
            <a:pPr algn="ctr">
              <a:spcBef>
                <a:spcPct val="25000"/>
              </a:spcBef>
              <a:buFontTx/>
              <a:buNone/>
            </a:pPr>
            <a:r>
              <a:rPr lang="en-US" altLang="en-US" sz="1100" b="1" dirty="0" err="1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1100" b="1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= 15MA, </a:t>
            </a:r>
            <a:r>
              <a:rPr lang="en-US" altLang="en-US" sz="11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1100" b="1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aux</a:t>
            </a:r>
            <a:r>
              <a:rPr lang="en-US" alt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= 50MW, H</a:t>
            </a:r>
            <a:r>
              <a:rPr lang="en-US" altLang="en-US" sz="11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98(y,2) </a:t>
            </a:r>
            <a:r>
              <a:rPr lang="en-US" alt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= 1</a:t>
            </a:r>
            <a:endParaRPr lang="en-GB" altLang="en-US" sz="11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Text Box 29"/>
          <p:cNvSpPr txBox="1">
            <a:spLocks noChangeArrowheads="1"/>
          </p:cNvSpPr>
          <p:nvPr/>
        </p:nvSpPr>
        <p:spPr bwMode="auto">
          <a:xfrm>
            <a:off x="351235" y="4408885"/>
            <a:ext cx="4373165" cy="300082"/>
          </a:xfrm>
          <a:prstGeom prst="rect">
            <a:avLst/>
          </a:prstGeom>
          <a:solidFill>
            <a:srgbClr val="FFFF00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350" b="1" dirty="0">
                <a:solidFill>
                  <a:srgbClr val="FF0000"/>
                </a:solidFill>
                <a:latin typeface="Arial" panose="020B0604020202020204" pitchFamily="34" charset="0"/>
              </a:rPr>
              <a:t>No other way to know what is happening?</a:t>
            </a:r>
            <a:endParaRPr lang="en-GB" altLang="en-US" sz="1350" dirty="0">
              <a:latin typeface="Arial" panose="020B0604020202020204" pitchFamily="34" charset="0"/>
            </a:endParaRPr>
          </a:p>
        </p:txBody>
      </p:sp>
      <p:sp>
        <p:nvSpPr>
          <p:cNvPr id="23557" name="Rectangle 33"/>
          <p:cNvSpPr>
            <a:spLocks noChangeArrowheads="1"/>
          </p:cNvSpPr>
          <p:nvPr/>
        </p:nvSpPr>
        <p:spPr bwMode="auto">
          <a:xfrm>
            <a:off x="0" y="32147"/>
            <a:ext cx="914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What kind of measurements do we need to make?</a:t>
            </a:r>
            <a:endParaRPr lang="en-US" altLang="en-US" sz="27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1172766"/>
            <a:ext cx="3504009" cy="323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43288" y="2571750"/>
            <a:ext cx="39290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86413" y="4531519"/>
            <a:ext cx="2826544" cy="71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65158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ACF9D-F713-C8B3-81B4-0DF24D7BB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99A3DF-6B53-066C-A320-94F253144F05}"/>
              </a:ext>
            </a:extLst>
          </p:cNvPr>
          <p:cNvSpPr txBox="1">
            <a:spLocks/>
          </p:cNvSpPr>
          <p:nvPr/>
        </p:nvSpPr>
        <p:spPr>
          <a:xfrm>
            <a:off x="95015" y="45464"/>
            <a:ext cx="8988215" cy="451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GB" b="1" dirty="0">
                <a:solidFill>
                  <a:srgbClr val="0000FF"/>
                </a:solidFill>
              </a:rPr>
              <a:t>Efficiencies</a:t>
            </a:r>
            <a:endParaRPr lang="en-GB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E992B2-DF75-F109-8DF5-F2DEB2DCD746}"/>
              </a:ext>
            </a:extLst>
          </p:cNvPr>
          <p:cNvSpPr/>
          <p:nvPr/>
        </p:nvSpPr>
        <p:spPr>
          <a:xfrm>
            <a:off x="179512" y="627534"/>
            <a:ext cx="89037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Mindset change to work more in close cooperation [big impact but not easy to implement and needs top level support]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 some case Dual Hat TROs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Look for commonalities [share tools and facilities]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Then principle of marginal gains- improve where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Incremental Deliveries to flatten the resource need and show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980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26CFF-37CD-4FD3-087D-6EE5692C6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DA0DC3B-D3DD-15A9-2ECF-EB004E13E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36938" y="17463"/>
            <a:ext cx="2162175" cy="455612"/>
          </a:xfrm>
        </p:spPr>
        <p:txBody>
          <a:bodyPr/>
          <a:lstStyle/>
          <a:p>
            <a:r>
              <a:rPr lang="en-US" altLang="en-US"/>
              <a:t>Summary</a:t>
            </a:r>
            <a:endParaRPr lang="en-GB" altLang="ja-JP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2377CC1-19F3-F3B6-2F50-223D3C102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627534"/>
            <a:ext cx="8928992" cy="3456384"/>
          </a:xfrm>
        </p:spPr>
        <p:txBody>
          <a:bodyPr>
            <a:normAutofit lnSpcReduction="10000"/>
          </a:bodyPr>
          <a:lstStyle/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MS PGothic" panose="020B0600070205080204" pitchFamily="34" charset="-128"/>
              </a:rPr>
              <a:t>Diagnostics allow us to run the machine safely and reliably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MS PGothic" panose="020B0600070205080204" pitchFamily="34" charset="-128"/>
              </a:rPr>
              <a:t>Many systems already delivered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dirty="0">
              <a:ea typeface="MS PGothic" panose="020B0600070205080204" pitchFamily="34" charset="-128"/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MS PGothic" panose="020B0600070205080204" pitchFamily="34" charset="-128"/>
              </a:rPr>
              <a:t>Many more systems now need to be finalized and delivered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dirty="0">
              <a:ea typeface="MS PGothic" panose="020B0600070205080204" pitchFamily="34" charset="-128"/>
            </a:endParaRP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MS PGothic" panose="020B0600070205080204" pitchFamily="34" charset="-128"/>
              </a:rPr>
              <a:t>Global coordination and cooperation is a critical aspect if we are to be successful – for this WE need your help</a:t>
            </a:r>
          </a:p>
          <a:p>
            <a:pPr marL="428625" indent="-428625">
              <a:buFont typeface="Arial" panose="020B0604020202020204" pitchFamily="34" charset="0"/>
              <a:buChar char="•"/>
              <a:defRPr/>
            </a:pPr>
            <a:endParaRPr lang="en-US" dirty="0">
              <a:ea typeface="MS PGothic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585248-683E-6DE0-8942-FFB19CFC3293}"/>
              </a:ext>
            </a:extLst>
          </p:cNvPr>
          <p:cNvSpPr/>
          <p:nvPr/>
        </p:nvSpPr>
        <p:spPr>
          <a:xfrm>
            <a:off x="233363" y="4227934"/>
            <a:ext cx="8910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dirty="0" err="1">
                <a:solidFill>
                  <a:srgbClr val="0000FF"/>
                </a:solidFill>
                <a:latin typeface="+mj-lt"/>
                <a:ea typeface="MS PGothic" panose="020B0600070205080204" pitchFamily="34" charset="-128"/>
              </a:rPr>
              <a:t>Ack</a:t>
            </a:r>
            <a:r>
              <a:rPr lang="en-US" altLang="en-US" sz="1400" dirty="0">
                <a:solidFill>
                  <a:srgbClr val="0000FF"/>
                </a:solidFill>
                <a:latin typeface="+mj-lt"/>
                <a:ea typeface="MS PGothic" panose="020B0600070205080204" pitchFamily="34" charset="-128"/>
              </a:rPr>
              <a:t>: Special thanks to all colleagues in ITER across the world who are supporting the diagnostics</a:t>
            </a:r>
            <a:endParaRPr lang="en-GB" sz="1400" dirty="0">
              <a:solidFill>
                <a:srgbClr val="0000FF"/>
              </a:solidFill>
              <a:latin typeface="+mj-lt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578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/>
          <a:p>
            <a:r>
              <a:rPr lang="en-US" sz="9600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553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28ED0-4294-DCBC-B0CE-69B2031A6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9BE833-96A6-A9DE-EBD5-3D9C5121A681}"/>
              </a:ext>
            </a:extLst>
          </p:cNvPr>
          <p:cNvSpPr txBox="1"/>
          <p:nvPr/>
        </p:nvSpPr>
        <p:spPr>
          <a:xfrm>
            <a:off x="0" y="4390113"/>
            <a:ext cx="654970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u="sng" dirty="0">
                <a:solidFill>
                  <a:srgbClr val="000000"/>
                </a:solidFill>
                <a:latin typeface="Arial" panose="020B0604020202020204"/>
                <a:ea typeface="+mn-ea"/>
              </a:rPr>
              <a:t>Essential and Important for SRO [DT1 is the rest and not shown here]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0000"/>
                </a:solidFill>
                <a:latin typeface="Arial" panose="020B0604020202020204"/>
                <a:ea typeface="+mn-ea"/>
              </a:rPr>
              <a:t>8(11) GDC  , 7 DMS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rgbClr val="000000"/>
                </a:solidFill>
                <a:latin typeface="Arial" panose="020B0604020202020204"/>
                <a:ea typeface="+mn-ea"/>
              </a:rPr>
              <a:t>Captive payload: (PP and where appropriate Interspace, PC, buildings etc)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628B68-F6CA-968A-9834-11CECC15890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1" cy="4391135"/>
        </p:xfrm>
        <a:graphic>
          <a:graphicData uri="http://schemas.openxmlformats.org/drawingml/2006/table">
            <a:tbl>
              <a:tblPr/>
              <a:tblGrid>
                <a:gridCol w="1132417">
                  <a:extLst>
                    <a:ext uri="{9D8B030D-6E8A-4147-A177-3AD203B41FA5}">
                      <a16:colId xmlns:a16="http://schemas.microsoft.com/office/drawing/2014/main" val="2454942154"/>
                    </a:ext>
                  </a:extLst>
                </a:gridCol>
                <a:gridCol w="560917">
                  <a:extLst>
                    <a:ext uri="{9D8B030D-6E8A-4147-A177-3AD203B41FA5}">
                      <a16:colId xmlns:a16="http://schemas.microsoft.com/office/drawing/2014/main" val="1285898569"/>
                    </a:ext>
                  </a:extLst>
                </a:gridCol>
                <a:gridCol w="592667">
                  <a:extLst>
                    <a:ext uri="{9D8B030D-6E8A-4147-A177-3AD203B41FA5}">
                      <a16:colId xmlns:a16="http://schemas.microsoft.com/office/drawing/2014/main" val="7507772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8439272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89314147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1632138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289832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01786004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58326721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0730137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0072008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51991237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665792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6476625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642355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01418754"/>
                    </a:ext>
                  </a:extLst>
                </a:gridCol>
              </a:tblGrid>
              <a:tr h="1413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Functional Payload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Captive payload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2359"/>
                  </a:ext>
                </a:extLst>
              </a:tr>
              <a:tr h="2403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Essential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DMS 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Important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37851"/>
                  </a:ext>
                </a:extLst>
              </a:tr>
              <a:tr h="24530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#2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E5 - CXRS Core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DMS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60593"/>
                  </a:ext>
                </a:extLst>
              </a:tr>
              <a:tr h="2120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#7*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B4 NFM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480972"/>
                  </a:ext>
                </a:extLst>
              </a:tr>
              <a:tr h="2403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#8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 - DIP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E6 - VSVR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GE- BIS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F9 - HFSR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B9 - LAM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B4 - NFM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384572"/>
                  </a:ext>
                </a:extLst>
              </a:tr>
              <a:tr h="2403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#9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G1 - EWAVS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F1 - ECE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C5 - TIP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 - IVL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4361"/>
                  </a:ext>
                </a:extLst>
              </a:tr>
              <a:tr h="2403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#10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C1 - CPTS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C2 - ETS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</a:t>
                      </a:r>
                      <a:r>
                        <a:rPr lang="en-GB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Pgauge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C6 - PoPola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3641"/>
                  </a:ext>
                </a:extLst>
              </a:tr>
              <a:tr h="24530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#11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G4 - RGA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E2 -  H-alpha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E3 - VUV Survey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 - XRCS Survey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 - Div VUV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B8 - NAS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F2 - LFSR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E8 - NPA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8961"/>
                  </a:ext>
                </a:extLst>
              </a:tr>
              <a:tr h="36047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#12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G1 - EWAVS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E2 - H-alpha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E7 - RXR + 55.NB filter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EE - HXR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 - IVL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C7 - CTS**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E7.D0 RXR adv. Det.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079035"/>
                  </a:ext>
                </a:extLst>
              </a:tr>
              <a:tr h="2403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 #17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G1 - EWAVS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G6 - IR TH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B8 - NAS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GC - TM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 - IVL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B4 - NFM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66306"/>
                  </a:ext>
                </a:extLst>
              </a:tr>
              <a:tr h="1413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064816"/>
                  </a:ext>
                </a:extLst>
              </a:tr>
              <a:tr h="2403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#2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 - UWAVS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 - IVL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089260"/>
                  </a:ext>
                </a:extLst>
              </a:tr>
              <a:tr h="2403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#8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 - UWAVS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 - IVL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460326"/>
                  </a:ext>
                </a:extLst>
              </a:tr>
              <a:tr h="2403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UP#11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 - UWAVS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B8 - NAS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 - IVL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357228"/>
                  </a:ext>
                </a:extLst>
              </a:tr>
              <a:tr h="22990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UP#14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 - UWAVS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 - IVL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3" marR="5273" marT="52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9550"/>
                  </a:ext>
                </a:extLst>
              </a:tr>
              <a:tr h="24530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#18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 - VUV edge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B8 - NAS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B2 - VNC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315373"/>
                  </a:ext>
                </a:extLst>
              </a:tr>
              <a:tr h="1413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#4/5/6/7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061518"/>
                  </a:ext>
                </a:extLst>
              </a:tr>
              <a:tr h="1413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75907"/>
                  </a:ext>
                </a:extLst>
              </a:tr>
              <a:tr h="35340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#2 rack installed for AFP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E4 DIM**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55.BC DNFM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DTC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G7 LP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3" marR="5273" marT="5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18472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5A98FE-5EDF-83D5-6A8E-2D66D5C163FD}"/>
              </a:ext>
            </a:extLst>
          </p:cNvPr>
          <p:cNvGraphicFramePr>
            <a:graphicFrameLocks noGrp="1"/>
          </p:cNvGraphicFramePr>
          <p:nvPr/>
        </p:nvGraphicFramePr>
        <p:xfrm>
          <a:off x="6767513" y="4450611"/>
          <a:ext cx="1019175" cy="571500"/>
        </p:xfrm>
        <a:graphic>
          <a:graphicData uri="http://schemas.openxmlformats.org/drawingml/2006/table">
            <a:tbl>
              <a:tblPr/>
              <a:tblGrid>
                <a:gridCol w="1019175">
                  <a:extLst>
                    <a:ext uri="{9D8B030D-6E8A-4147-A177-3AD203B41FA5}">
                      <a16:colId xmlns:a16="http://schemas.microsoft.com/office/drawing/2014/main" val="747756592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EVD scope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68345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IVD scope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43696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65881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GDC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09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D05AEF-1BB4-BD42-C700-797019626C1C}"/>
              </a:ext>
            </a:extLst>
          </p:cNvPr>
          <p:cNvSpPr txBox="1"/>
          <p:nvPr/>
        </p:nvSpPr>
        <p:spPr>
          <a:xfrm rot="20302196">
            <a:off x="4842905" y="697393"/>
            <a:ext cx="857927" cy="461665"/>
          </a:xfrm>
          <a:prstGeom prst="rect">
            <a:avLst/>
          </a:prstGeom>
          <a:solidFill>
            <a:srgbClr val="4DE55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GDB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72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0-3D1E-5679-312C-FB44E9604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F02E09-A940-D48C-9546-C0ABE1F75174}"/>
              </a:ext>
            </a:extLst>
          </p:cNvPr>
          <p:cNvSpPr txBox="1"/>
          <p:nvPr/>
        </p:nvSpPr>
        <p:spPr>
          <a:xfrm>
            <a:off x="27145" y="4905611"/>
            <a:ext cx="7684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000000"/>
                </a:solidFill>
                <a:latin typeface="Arial" panose="020B0604020202020204"/>
                <a:ea typeface="+mn-ea"/>
              </a:rPr>
              <a:t>SRO Diagnostic Scope also includes systems in VV, Divertor cassettes, FW, buildings e etc and also Including captives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DFD961-6D63-BB0D-5A49-4698C6661C07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5" cy="4907353"/>
        </p:xfrm>
        <a:graphic>
          <a:graphicData uri="http://schemas.openxmlformats.org/drawingml/2006/table">
            <a:tbl>
              <a:tblPr/>
              <a:tblGrid>
                <a:gridCol w="1132418">
                  <a:extLst>
                    <a:ext uri="{9D8B030D-6E8A-4147-A177-3AD203B41FA5}">
                      <a16:colId xmlns:a16="http://schemas.microsoft.com/office/drawing/2014/main" val="4117056694"/>
                    </a:ext>
                  </a:extLst>
                </a:gridCol>
                <a:gridCol w="560918">
                  <a:extLst>
                    <a:ext uri="{9D8B030D-6E8A-4147-A177-3AD203B41FA5}">
                      <a16:colId xmlns:a16="http://schemas.microsoft.com/office/drawing/2014/main" val="2277329932"/>
                    </a:ext>
                  </a:extLst>
                </a:gridCol>
                <a:gridCol w="592668">
                  <a:extLst>
                    <a:ext uri="{9D8B030D-6E8A-4147-A177-3AD203B41FA5}">
                      <a16:colId xmlns:a16="http://schemas.microsoft.com/office/drawing/2014/main" val="343704299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48852921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50533544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02020003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00379632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76914115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2917871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46484752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56968467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57180417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9422086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00727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214493755"/>
                    </a:ext>
                  </a:extLst>
                </a:gridCol>
                <a:gridCol w="762001">
                  <a:extLst>
                    <a:ext uri="{9D8B030D-6E8A-4147-A177-3AD203B41FA5}">
                      <a16:colId xmlns:a16="http://schemas.microsoft.com/office/drawing/2014/main" val="4157733841"/>
                    </a:ext>
                  </a:extLst>
                </a:gridCol>
              </a:tblGrid>
              <a:tr h="2810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#2 rack installed for AFP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E4 DIM**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55.BC DNFM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DTC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G7 LP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769669"/>
                  </a:ext>
                </a:extLst>
              </a:tr>
              <a:tr h="2417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#4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PG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493319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#6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PG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G9 Dust 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86486"/>
                  </a:ext>
                </a:extLst>
              </a:tr>
              <a:tr h="2529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#8 no rack for AFP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PG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G7 LP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55.BC DNFM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C4 DTS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G8 ERM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285595"/>
                  </a:ext>
                </a:extLst>
              </a:tr>
              <a:tr h="2529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#10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PG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DTC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C6 PoPola RR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114142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#12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PG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G4 RGA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G9 Dust 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306531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#14 no rack for AFP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G7 LP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55.BC DNFM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91269"/>
                  </a:ext>
                </a:extLst>
              </a:tr>
              <a:tr h="247338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#16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722519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#18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PG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115606"/>
                  </a:ext>
                </a:extLst>
              </a:tr>
              <a:tr h="118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38656"/>
                  </a:ext>
                </a:extLst>
              </a:tr>
              <a:tr h="3372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Divertor casssettes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D1 _ Bolo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E4 - DIM**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G7 LP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DTC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G9 Dust 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NE.D0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55.B2 VNC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G9 Dust monitor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C4 DTS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G8 ERM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C6 </a:t>
                      </a:r>
                      <a:r>
                        <a:rPr lang="en-GB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Popola</a:t>
                      </a:r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RR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397643"/>
                  </a:ext>
                </a:extLst>
              </a:tr>
              <a:tr h="118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720409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VV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D1_Bolo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55.BC DNFM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55.B8 NAS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Mag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 - DIP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G3 - PG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GB- ECH Detectors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G9 Dust monitor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F9 - HFSR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55.B3 MFC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29251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NE.V0 service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GF-TF Map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54644"/>
                  </a:ext>
                </a:extLst>
              </a:tr>
              <a:tr h="118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891593"/>
                  </a:ext>
                </a:extLst>
              </a:tr>
              <a:tr h="19112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Blanket First wall mounted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C1 - CPTS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C2 - ETS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C5 - TIP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E2 -  H-alpha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 - DIP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 Samples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C6 - PoPola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84999"/>
                  </a:ext>
                </a:extLst>
              </a:tr>
              <a:tr h="118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00084"/>
                  </a:ext>
                </a:extLst>
              </a:tr>
              <a:tr h="19112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Cryo/TFC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  Magnetics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 Cer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090756"/>
                  </a:ext>
                </a:extLst>
              </a:tr>
              <a:tr h="118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20023"/>
                  </a:ext>
                </a:extLst>
              </a:tr>
              <a:tr h="29792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Building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Z4.2 Storage for sources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NE.X0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 TSM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GG Cal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554382"/>
                  </a:ext>
                </a:extLst>
              </a:tr>
              <a:tr h="118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77051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Calibration 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Neutron calibration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Optical Calibration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00" marR="4200" marT="4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713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96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entury Gothic" panose="020B0502020202020204" pitchFamily="34" charset="0"/>
            </a:endParaRPr>
          </a:p>
        </p:txBody>
      </p:sp>
      <p:pic>
        <p:nvPicPr>
          <p:cNvPr id="20483" name="Picture 2" descr="C:\Users\arnouxr\Documents\Work\En Cours\HOUSE COMMITTEE ON SCIENCE\ITER_participant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66" y="455710"/>
            <a:ext cx="9396413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916" y="0"/>
            <a:ext cx="8248650" cy="48458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>
                    <a:lumMod val="95000"/>
                  </a:schemeClr>
                </a:solidFill>
                <a:effectLst/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800" dirty="0">
                <a:solidFill>
                  <a:schemeClr val="bg1"/>
                </a:solidFill>
                <a:latin typeface="Arial" charset="0"/>
                <a:cs typeface="+mn-cs"/>
              </a:rPr>
              <a:t>Wide contribution-</a:t>
            </a:r>
            <a:r>
              <a:rPr lang="fr-FR" sz="2800" dirty="0" err="1">
                <a:solidFill>
                  <a:schemeClr val="bg1"/>
                </a:solidFill>
                <a:latin typeface="Arial" charset="0"/>
                <a:cs typeface="+mn-cs"/>
              </a:rPr>
              <a:t>needs</a:t>
            </a:r>
            <a:r>
              <a:rPr lang="fr-FR" sz="2800" dirty="0">
                <a:solidFill>
                  <a:schemeClr val="bg1"/>
                </a:solidFill>
                <a:latin typeface="Arial" charset="0"/>
                <a:cs typeface="+mn-cs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rial" charset="0"/>
                <a:cs typeface="+mn-cs"/>
              </a:rPr>
              <a:t>careful</a:t>
            </a:r>
            <a:r>
              <a:rPr lang="fr-FR" sz="2800" dirty="0">
                <a:solidFill>
                  <a:schemeClr val="bg1"/>
                </a:solidFill>
                <a:latin typeface="Arial" charset="0"/>
                <a:cs typeface="+mn-cs"/>
              </a:rPr>
              <a:t> coordination</a:t>
            </a:r>
          </a:p>
        </p:txBody>
      </p:sp>
      <p:pic>
        <p:nvPicPr>
          <p:cNvPr id="7" name="Picture 1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32285"/>
            <a:ext cx="338138" cy="190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88" y="1335784"/>
            <a:ext cx="338138" cy="1940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7" y="1866901"/>
            <a:ext cx="338138" cy="1940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41" y="1987153"/>
            <a:ext cx="340519" cy="1940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48" y="1809751"/>
            <a:ext cx="339328" cy="1940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03" y="1906192"/>
            <a:ext cx="338138" cy="19288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 descr="Ind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85" y="2284810"/>
            <a:ext cx="31075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9641" y="1666875"/>
            <a:ext cx="1204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fr-FR" altLang="en-US" sz="1400" b="1" dirty="0" err="1">
                <a:solidFill>
                  <a:srgbClr val="FFC000"/>
                </a:solidFill>
              </a:rPr>
              <a:t>We</a:t>
            </a:r>
            <a:r>
              <a:rPr lang="fr-FR" altLang="en-US" sz="1400" b="1" dirty="0">
                <a:solidFill>
                  <a:srgbClr val="FFC000"/>
                </a:solidFill>
              </a:rPr>
              <a:t> are </a:t>
            </a:r>
            <a:r>
              <a:rPr lang="fr-FR" altLang="en-US" sz="1400" b="1" dirty="0" err="1">
                <a:solidFill>
                  <a:srgbClr val="FFC000"/>
                </a:solidFill>
              </a:rPr>
              <a:t>here</a:t>
            </a:r>
            <a:endParaRPr lang="en-GB" altLang="en-US" sz="1400" b="1" dirty="0">
              <a:solidFill>
                <a:srgbClr val="FFC000"/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V="1">
            <a:off x="4044553" y="1743075"/>
            <a:ext cx="338138" cy="66675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952" y="4244280"/>
            <a:ext cx="90737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  <a:latin typeface="+mj-lt"/>
              </a:rPr>
              <a:t>All 7 Parties directly contributing</a:t>
            </a:r>
          </a:p>
          <a:p>
            <a:pPr marL="0" indent="0"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  <a:latin typeface="+mj-lt"/>
              </a:rPr>
              <a:t>Many direct projects from ITER going on around the world, </a:t>
            </a:r>
          </a:p>
          <a:p>
            <a:pPr marL="0" indent="0"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  <a:latin typeface="+mj-lt"/>
              </a:rPr>
              <a:t>Several very successful International Collaborations ongoing</a:t>
            </a:r>
          </a:p>
        </p:txBody>
      </p:sp>
      <p:pic>
        <p:nvPicPr>
          <p:cNvPr id="20495" name="Picture 8" descr="File:Flag of Australia.svg - Wiki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3718322"/>
            <a:ext cx="248841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6940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>
            <a:off x="1952372" y="9270"/>
            <a:ext cx="7179596" cy="5134230"/>
          </a:xfrm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E97E95CA-7283-5B46-9EFB-EE7D6DEDBBB2}"/>
              </a:ext>
            </a:extLst>
          </p:cNvPr>
          <p:cNvSpPr/>
          <p:nvPr/>
        </p:nvSpPr>
        <p:spPr>
          <a:xfrm rot="5400000">
            <a:off x="-1272463" y="1272463"/>
            <a:ext cx="5152769" cy="2607845"/>
          </a:xfrm>
          <a:custGeom>
            <a:avLst/>
            <a:gdLst>
              <a:gd name="connsiteX0" fmla="*/ 0 w 12192001"/>
              <a:gd name="connsiteY0" fmla="*/ 0 h 2272897"/>
              <a:gd name="connsiteX1" fmla="*/ 12192001 w 12192001"/>
              <a:gd name="connsiteY1" fmla="*/ 0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0 h 2272897"/>
              <a:gd name="connsiteX1" fmla="*/ 12192001 w 12192001"/>
              <a:gd name="connsiteY1" fmla="*/ 553155 h 2272897"/>
              <a:gd name="connsiteX2" fmla="*/ 12192001 w 12192001"/>
              <a:gd name="connsiteY2" fmla="*/ 2272897 h 2272897"/>
              <a:gd name="connsiteX3" fmla="*/ 0 w 12192001"/>
              <a:gd name="connsiteY3" fmla="*/ 2272897 h 2272897"/>
              <a:gd name="connsiteX4" fmla="*/ 0 w 12192001"/>
              <a:gd name="connsiteY4" fmla="*/ 0 h 2272897"/>
              <a:gd name="connsiteX0" fmla="*/ 0 w 12192001"/>
              <a:gd name="connsiteY0" fmla="*/ 1720 h 2274617"/>
              <a:gd name="connsiteX1" fmla="*/ 12192001 w 12192001"/>
              <a:gd name="connsiteY1" fmla="*/ 554875 h 2274617"/>
              <a:gd name="connsiteX2" fmla="*/ 12192001 w 12192001"/>
              <a:gd name="connsiteY2" fmla="*/ 2274617 h 2274617"/>
              <a:gd name="connsiteX3" fmla="*/ 0 w 12192001"/>
              <a:gd name="connsiteY3" fmla="*/ 2274617 h 2274617"/>
              <a:gd name="connsiteX4" fmla="*/ 0 w 12192001"/>
              <a:gd name="connsiteY4" fmla="*/ 1720 h 2274617"/>
              <a:gd name="connsiteX0" fmla="*/ 0 w 12213973"/>
              <a:gd name="connsiteY0" fmla="*/ 15781 h 2288678"/>
              <a:gd name="connsiteX1" fmla="*/ 12213973 w 12213973"/>
              <a:gd name="connsiteY1" fmla="*/ 455559 h 2288678"/>
              <a:gd name="connsiteX2" fmla="*/ 12192001 w 12213973"/>
              <a:gd name="connsiteY2" fmla="*/ 2288678 h 2288678"/>
              <a:gd name="connsiteX3" fmla="*/ 0 w 12213973"/>
              <a:gd name="connsiteY3" fmla="*/ 2288678 h 2288678"/>
              <a:gd name="connsiteX4" fmla="*/ 0 w 12213973"/>
              <a:gd name="connsiteY4" fmla="*/ 15781 h 2288678"/>
              <a:gd name="connsiteX0" fmla="*/ 0 w 12213973"/>
              <a:gd name="connsiteY0" fmla="*/ 754 h 2273651"/>
              <a:gd name="connsiteX1" fmla="*/ 12213973 w 12213973"/>
              <a:gd name="connsiteY1" fmla="*/ 440532 h 2273651"/>
              <a:gd name="connsiteX2" fmla="*/ 12192001 w 12213973"/>
              <a:gd name="connsiteY2" fmla="*/ 2273651 h 2273651"/>
              <a:gd name="connsiteX3" fmla="*/ 0 w 12213973"/>
              <a:gd name="connsiteY3" fmla="*/ 2273651 h 2273651"/>
              <a:gd name="connsiteX4" fmla="*/ 0 w 12213973"/>
              <a:gd name="connsiteY4" fmla="*/ 754 h 2273651"/>
              <a:gd name="connsiteX0" fmla="*/ 0 w 12213973"/>
              <a:gd name="connsiteY0" fmla="*/ 286 h 2273183"/>
              <a:gd name="connsiteX1" fmla="*/ 12213973 w 12213973"/>
              <a:gd name="connsiteY1" fmla="*/ 440064 h 2273183"/>
              <a:gd name="connsiteX2" fmla="*/ 12192001 w 12213973"/>
              <a:gd name="connsiteY2" fmla="*/ 2273183 h 2273183"/>
              <a:gd name="connsiteX3" fmla="*/ 0 w 12213973"/>
              <a:gd name="connsiteY3" fmla="*/ 2273183 h 2273183"/>
              <a:gd name="connsiteX4" fmla="*/ 0 w 12213973"/>
              <a:gd name="connsiteY4" fmla="*/ 286 h 2273183"/>
              <a:gd name="connsiteX0" fmla="*/ 0 w 12235941"/>
              <a:gd name="connsiteY0" fmla="*/ 780 h 2273677"/>
              <a:gd name="connsiteX1" fmla="*/ 12235941 w 12235941"/>
              <a:gd name="connsiteY1" fmla="*/ 341354 h 2273677"/>
              <a:gd name="connsiteX2" fmla="*/ 12192001 w 12235941"/>
              <a:gd name="connsiteY2" fmla="*/ 2273677 h 2273677"/>
              <a:gd name="connsiteX3" fmla="*/ 0 w 12235941"/>
              <a:gd name="connsiteY3" fmla="*/ 2273677 h 2273677"/>
              <a:gd name="connsiteX4" fmla="*/ 0 w 12235941"/>
              <a:gd name="connsiteY4" fmla="*/ 780 h 2273677"/>
              <a:gd name="connsiteX0" fmla="*/ 0 w 12257907"/>
              <a:gd name="connsiteY0" fmla="*/ 2331 h 2275228"/>
              <a:gd name="connsiteX1" fmla="*/ 12257907 w 12257907"/>
              <a:gd name="connsiteY1" fmla="*/ 293303 h 2275228"/>
              <a:gd name="connsiteX2" fmla="*/ 12192001 w 12257907"/>
              <a:gd name="connsiteY2" fmla="*/ 2275228 h 2275228"/>
              <a:gd name="connsiteX3" fmla="*/ 0 w 12257907"/>
              <a:gd name="connsiteY3" fmla="*/ 2275228 h 2275228"/>
              <a:gd name="connsiteX4" fmla="*/ 0 w 12257907"/>
              <a:gd name="connsiteY4" fmla="*/ 2331 h 2275228"/>
              <a:gd name="connsiteX0" fmla="*/ 0 w 12257907"/>
              <a:gd name="connsiteY0" fmla="*/ 712 h 2273609"/>
              <a:gd name="connsiteX1" fmla="*/ 12257907 w 12257907"/>
              <a:gd name="connsiteY1" fmla="*/ 291684 h 2273609"/>
              <a:gd name="connsiteX2" fmla="*/ 12192001 w 12257907"/>
              <a:gd name="connsiteY2" fmla="*/ 2273609 h 2273609"/>
              <a:gd name="connsiteX3" fmla="*/ 0 w 12257907"/>
              <a:gd name="connsiteY3" fmla="*/ 2273609 h 2273609"/>
              <a:gd name="connsiteX4" fmla="*/ 0 w 12257907"/>
              <a:gd name="connsiteY4" fmla="*/ 712 h 2273609"/>
              <a:gd name="connsiteX0" fmla="*/ 0 w 12279997"/>
              <a:gd name="connsiteY0" fmla="*/ 457 h 2273354"/>
              <a:gd name="connsiteX1" fmla="*/ 12279998 w 12279997"/>
              <a:gd name="connsiteY1" fmla="*/ 326859 h 2273354"/>
              <a:gd name="connsiteX2" fmla="*/ 12192001 w 12279997"/>
              <a:gd name="connsiteY2" fmla="*/ 2273354 h 2273354"/>
              <a:gd name="connsiteX3" fmla="*/ 0 w 12279997"/>
              <a:gd name="connsiteY3" fmla="*/ 2273354 h 2273354"/>
              <a:gd name="connsiteX4" fmla="*/ 0 w 12279997"/>
              <a:gd name="connsiteY4" fmla="*/ 457 h 227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9997" h="2273354">
                <a:moveTo>
                  <a:pt x="0" y="457"/>
                </a:moveTo>
                <a:cubicBezTo>
                  <a:pt x="4188178" y="-7069"/>
                  <a:pt x="7698848" y="77523"/>
                  <a:pt x="12279998" y="326859"/>
                </a:cubicBezTo>
                <a:lnTo>
                  <a:pt x="12192001" y="2273354"/>
                </a:lnTo>
                <a:lnTo>
                  <a:pt x="0" y="2273354"/>
                </a:lnTo>
                <a:lnTo>
                  <a:pt x="0" y="4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3401892-F6E1-A046-047D-36CF119361CF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4" name="Espace réservé du texte 19">
              <a:extLst>
                <a:ext uri="{FF2B5EF4-FFF2-40B4-BE49-F238E27FC236}">
                  <a16:creationId xmlns:a16="http://schemas.microsoft.com/office/drawing/2014/main" id="{739B0032-1A15-E2B1-B4EC-4E80EF30D0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35" name="Espace réservé du texte 19">
              <a:extLst>
                <a:ext uri="{FF2B5EF4-FFF2-40B4-BE49-F238E27FC236}">
                  <a16:creationId xmlns:a16="http://schemas.microsoft.com/office/drawing/2014/main" id="{FC215C27-F9FA-056D-BBA9-2125744B56E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714000"/>
              <a:ext cx="12192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36" name="Espace réservé du texte 19">
              <a:extLst>
                <a:ext uri="{FF2B5EF4-FFF2-40B4-BE49-F238E27FC236}">
                  <a16:creationId xmlns:a16="http://schemas.microsoft.com/office/drawing/2014/main" id="{0927FD10-BD22-418F-760B-A562CE27674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-3357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  <p:sp>
          <p:nvSpPr>
            <p:cNvPr id="37" name="Espace réservé du texte 19">
              <a:extLst>
                <a:ext uri="{FF2B5EF4-FFF2-40B4-BE49-F238E27FC236}">
                  <a16:creationId xmlns:a16="http://schemas.microsoft.com/office/drawing/2014/main" id="{6A1049DD-7B4A-6C8F-AF3F-A9C3C066D312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691000" y="3357000"/>
              <a:ext cx="6858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kern="1200">
                  <a:noFill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"/>
                <a:t>text</a:t>
              </a:r>
            </a:p>
          </p:txBody>
        </p:sp>
      </p:grpSp>
      <p:pic>
        <p:nvPicPr>
          <p:cNvPr id="11" name="Graphique 10">
            <a:extLst>
              <a:ext uri="{FF2B5EF4-FFF2-40B4-BE49-F238E27FC236}">
                <a16:creationId xmlns:a16="http://schemas.microsoft.com/office/drawing/2014/main" id="{EDC5FF79-D73B-1D48-7DB4-25843D3FE3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2010" y="4578171"/>
            <a:ext cx="649670" cy="324000"/>
          </a:xfrm>
          <a:prstGeom prst="rect">
            <a:avLst/>
          </a:prstGeom>
        </p:spPr>
      </p:pic>
      <p:sp>
        <p:nvSpPr>
          <p:cNvPr id="13" name="ZoneTexte 53">
            <a:extLst>
              <a:ext uri="{FF2B5EF4-FFF2-40B4-BE49-F238E27FC236}">
                <a16:creationId xmlns:a16="http://schemas.microsoft.com/office/drawing/2014/main" id="{6655A2D1-9070-4AA7-8ACA-4265CBD83500}"/>
              </a:ext>
            </a:extLst>
          </p:cNvPr>
          <p:cNvSpPr txBox="1"/>
          <p:nvPr/>
        </p:nvSpPr>
        <p:spPr>
          <a:xfrm>
            <a:off x="57167" y="241330"/>
            <a:ext cx="2301024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CHALLENGES OF </a:t>
            </a:r>
          </a:p>
          <a:p>
            <a:pPr>
              <a:spcAft>
                <a:spcPts val="135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FIRST-OF-A-KIND COMPONENTS</a:t>
            </a:r>
          </a:p>
          <a:p>
            <a:pPr>
              <a:spcAft>
                <a:spcPts val="900"/>
              </a:spcAft>
            </a:pP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Vacuum Vessel sectors have geometric non-conformities in the field bevel joints.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  <a:p>
            <a:pPr>
              <a:lnSpc>
                <a:spcPts val="1350"/>
              </a:lnSpc>
              <a:spcAft>
                <a:spcPts val="900"/>
              </a:spcAft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71FA8DDF-DFDE-4604-E4E5-71ED21F29D16}"/>
              </a:ext>
            </a:extLst>
          </p:cNvPr>
          <p:cNvSpPr txBox="1"/>
          <p:nvPr/>
        </p:nvSpPr>
        <p:spPr>
          <a:xfrm>
            <a:off x="7697356" y="4703331"/>
            <a:ext cx="34322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4C52B0-8C01-7849-9FBD-81D69A89DA73}" type="slidenum">
              <a:rPr lang="fr-FR" sz="75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fld>
            <a:endParaRPr lang="fr-FR" sz="75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4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56" y="627534"/>
            <a:ext cx="8001000" cy="3257550"/>
          </a:xfrm>
        </p:spPr>
        <p:txBody>
          <a:bodyPr/>
          <a:lstStyle/>
          <a:p>
            <a:r>
              <a:rPr lang="en-US" dirty="0"/>
              <a:t>Very Large Project</a:t>
            </a:r>
          </a:p>
          <a:p>
            <a:endParaRPr lang="en-US" dirty="0"/>
          </a:p>
          <a:p>
            <a:r>
              <a:rPr lang="en-US" dirty="0"/>
              <a:t>Technical </a:t>
            </a:r>
          </a:p>
          <a:p>
            <a:endParaRPr lang="en-US" dirty="0"/>
          </a:p>
          <a:p>
            <a:r>
              <a:rPr lang="en-US" dirty="0"/>
              <a:t>Coordination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Cost</a:t>
            </a:r>
          </a:p>
          <a:p>
            <a:endParaRPr lang="en-US" dirty="0"/>
          </a:p>
          <a:p>
            <a:r>
              <a:rPr lang="en-US" dirty="0"/>
              <a:t>Protection of equipment once installed!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-1588"/>
            <a:ext cx="88757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+mj-lt"/>
              </a:rPr>
              <a:t>What are the Challenges to making these happen?</a:t>
            </a:r>
            <a:endParaRPr lang="en-GB" altLang="en-US" sz="28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944807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2BA35-E7AC-44B3-8D1B-798058B58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>
            <a:extLst>
              <a:ext uri="{FF2B5EF4-FFF2-40B4-BE49-F238E27FC236}">
                <a16:creationId xmlns:a16="http://schemas.microsoft.com/office/drawing/2014/main" id="{09164F89-0106-CECE-68B8-FB47819D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77966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</a:rPr>
              <a:t>In/Ex-vessel Cabling for diagnostics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405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8371-7FAF-8C1D-C642-C0A77A96E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>
            <a:extLst>
              <a:ext uri="{FF2B5EF4-FFF2-40B4-BE49-F238E27FC236}">
                <a16:creationId xmlns:a16="http://schemas.microsoft.com/office/drawing/2014/main" id="{7A874695-AC53-4B18-A1D0-AECA8F1B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68391"/>
          <a:stretch>
            <a:fillRect/>
          </a:stretch>
        </p:blipFill>
        <p:spPr bwMode="auto">
          <a:xfrm>
            <a:off x="174625" y="1270000"/>
            <a:ext cx="4191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Group 6">
            <a:extLst>
              <a:ext uri="{FF2B5EF4-FFF2-40B4-BE49-F238E27FC236}">
                <a16:creationId xmlns:a16="http://schemas.microsoft.com/office/drawing/2014/main" id="{02592E75-3930-A2F5-D1DF-9EED0607E35B}"/>
              </a:ext>
            </a:extLst>
          </p:cNvPr>
          <p:cNvGrpSpPr>
            <a:grpSpLocks/>
          </p:cNvGrpSpPr>
          <p:nvPr/>
        </p:nvGrpSpPr>
        <p:grpSpPr bwMode="auto">
          <a:xfrm>
            <a:off x="7954963" y="1279525"/>
            <a:ext cx="1079500" cy="2643188"/>
            <a:chOff x="6165701" y="387858"/>
            <a:chExt cx="1440722" cy="3524250"/>
          </a:xfrm>
        </p:grpSpPr>
        <p:pic>
          <p:nvPicPr>
            <p:cNvPr id="42011" name="Picture 3">
              <a:extLst>
                <a:ext uri="{FF2B5EF4-FFF2-40B4-BE49-F238E27FC236}">
                  <a16:creationId xmlns:a16="http://schemas.microsoft.com/office/drawing/2014/main" id="{AAED0F77-7066-977B-E658-8C4D833C8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5"/>
            <a:stretch>
              <a:fillRect/>
            </a:stretch>
          </p:blipFill>
          <p:spPr bwMode="auto">
            <a:xfrm>
              <a:off x="6165701" y="387858"/>
              <a:ext cx="1440722" cy="352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BA033F-51DF-0210-3B99-58F7C6A0837D}"/>
                </a:ext>
              </a:extLst>
            </p:cNvPr>
            <p:cNvSpPr/>
            <p:nvPr/>
          </p:nvSpPr>
          <p:spPr>
            <a:xfrm>
              <a:off x="6229262" y="883158"/>
              <a:ext cx="197039" cy="2827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pic>
        <p:nvPicPr>
          <p:cNvPr id="41988" name="Picture 8">
            <a:extLst>
              <a:ext uri="{FF2B5EF4-FFF2-40B4-BE49-F238E27FC236}">
                <a16:creationId xmlns:a16="http://schemas.microsoft.com/office/drawing/2014/main" id="{D464F0DE-0263-6995-C109-B4A65B308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652463"/>
            <a:ext cx="1354137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9" name="Group 11">
            <a:extLst>
              <a:ext uri="{FF2B5EF4-FFF2-40B4-BE49-F238E27FC236}">
                <a16:creationId xmlns:a16="http://schemas.microsoft.com/office/drawing/2014/main" id="{88C2660A-1616-67DA-5A8D-97476D513146}"/>
              </a:ext>
            </a:extLst>
          </p:cNvPr>
          <p:cNvGrpSpPr>
            <a:grpSpLocks/>
          </p:cNvGrpSpPr>
          <p:nvPr/>
        </p:nvGrpSpPr>
        <p:grpSpPr bwMode="auto">
          <a:xfrm>
            <a:off x="5414963" y="465138"/>
            <a:ext cx="2411412" cy="4252912"/>
            <a:chOff x="6044565" y="535686"/>
            <a:chExt cx="3215640" cy="5669280"/>
          </a:xfrm>
        </p:grpSpPr>
        <p:pic>
          <p:nvPicPr>
            <p:cNvPr id="42008" name="Picture 7">
              <a:extLst>
                <a:ext uri="{FF2B5EF4-FFF2-40B4-BE49-F238E27FC236}">
                  <a16:creationId xmlns:a16="http://schemas.microsoft.com/office/drawing/2014/main" id="{44C9042A-936E-EA32-4CDC-F52D0B9C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565" y="535686"/>
              <a:ext cx="3215640" cy="566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C97572-29D6-011A-9327-652578AB3771}"/>
                </a:ext>
              </a:extLst>
            </p:cNvPr>
            <p:cNvSpPr/>
            <p:nvPr/>
          </p:nvSpPr>
          <p:spPr>
            <a:xfrm>
              <a:off x="7287212" y="3889851"/>
              <a:ext cx="702826" cy="46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F4C39C-BAE6-D590-C0F8-CAEF1FDCFA28}"/>
                </a:ext>
              </a:extLst>
            </p:cNvPr>
            <p:cNvSpPr/>
            <p:nvPr/>
          </p:nvSpPr>
          <p:spPr>
            <a:xfrm rot="5400000">
              <a:off x="7653575" y="3246520"/>
              <a:ext cx="736435" cy="46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pic>
        <p:nvPicPr>
          <p:cNvPr id="41990" name="Picture 19">
            <a:extLst>
              <a:ext uri="{FF2B5EF4-FFF2-40B4-BE49-F238E27FC236}">
                <a16:creationId xmlns:a16="http://schemas.microsoft.com/office/drawing/2014/main" id="{5F137C73-A573-8EB6-6B62-A578E516F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0438"/>
            <a:ext cx="12382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20">
            <a:extLst>
              <a:ext uri="{FF2B5EF4-FFF2-40B4-BE49-F238E27FC236}">
                <a16:creationId xmlns:a16="http://schemas.microsoft.com/office/drawing/2014/main" id="{C3286C59-FDC3-12EE-A9D2-6D17249D1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1487488"/>
            <a:ext cx="1204913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38C50F-6F61-BA2A-5388-AEE59C450C85}"/>
              </a:ext>
            </a:extLst>
          </p:cNvPr>
          <p:cNvCxnSpPr/>
          <p:nvPr/>
        </p:nvCxnSpPr>
        <p:spPr>
          <a:xfrm>
            <a:off x="588963" y="3740150"/>
            <a:ext cx="492125" cy="69056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7C357C-4213-5300-443F-BDFAFDB58A5D}"/>
              </a:ext>
            </a:extLst>
          </p:cNvPr>
          <p:cNvCxnSpPr/>
          <p:nvPr/>
        </p:nvCxnSpPr>
        <p:spPr>
          <a:xfrm flipV="1">
            <a:off x="593725" y="987425"/>
            <a:ext cx="671513" cy="6492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66DB64-689C-E444-8953-9568FB2419AE}"/>
              </a:ext>
            </a:extLst>
          </p:cNvPr>
          <p:cNvCxnSpPr/>
          <p:nvPr/>
        </p:nvCxnSpPr>
        <p:spPr>
          <a:xfrm>
            <a:off x="7191375" y="1057275"/>
            <a:ext cx="763588" cy="584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1AC0EF-3AD2-57E7-E52E-DB02FAA0BF74}"/>
              </a:ext>
            </a:extLst>
          </p:cNvPr>
          <p:cNvCxnSpPr/>
          <p:nvPr/>
        </p:nvCxnSpPr>
        <p:spPr>
          <a:xfrm flipV="1">
            <a:off x="7058025" y="3836988"/>
            <a:ext cx="896938" cy="58102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82">
            <a:extLst>
              <a:ext uri="{FF2B5EF4-FFF2-40B4-BE49-F238E27FC236}">
                <a16:creationId xmlns:a16="http://schemas.microsoft.com/office/drawing/2014/main" id="{258DF3E1-52D5-59C6-9EB0-0BBC5068D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556" y="2810373"/>
            <a:ext cx="2709863" cy="36988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/>
              <a:t>High Frequency (MHD)</a:t>
            </a:r>
            <a:endParaRPr lang="en-GB" altLang="en-US" sz="1800" b="1"/>
          </a:p>
        </p:txBody>
      </p:sp>
      <p:sp>
        <p:nvSpPr>
          <p:cNvPr id="41997" name="TextBox 83">
            <a:extLst>
              <a:ext uri="{FF2B5EF4-FFF2-40B4-BE49-F238E27FC236}">
                <a16:creationId xmlns:a16="http://schemas.microsoft.com/office/drawing/2014/main" id="{5E9E74F1-8CA0-B597-36A6-84E5D8E5C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663" y="827070"/>
            <a:ext cx="3352200" cy="36933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/>
              <a:t>Real Magnetic Coil Example</a:t>
            </a:r>
            <a:endParaRPr lang="en-GB" altLang="en-US" sz="1800" b="1" dirty="0"/>
          </a:p>
        </p:txBody>
      </p:sp>
      <p:sp>
        <p:nvSpPr>
          <p:cNvPr id="41998" name="TextBox 87">
            <a:extLst>
              <a:ext uri="{FF2B5EF4-FFF2-40B4-BE49-F238E27FC236}">
                <a16:creationId xmlns:a16="http://schemas.microsoft.com/office/drawing/2014/main" id="{5E6B4BBF-302D-4F1A-8A96-CED4F8FE2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00" y="30113"/>
            <a:ext cx="8777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/>
              <a:t>Distribution of Sensors on the Vessel and </a:t>
            </a:r>
            <a:r>
              <a:rPr lang="en-US" altLang="en-US" b="1" dirty="0" err="1"/>
              <a:t>Divertor</a:t>
            </a:r>
            <a:endParaRPr lang="en-GB" altLang="en-US" b="1" dirty="0"/>
          </a:p>
        </p:txBody>
      </p:sp>
      <p:sp>
        <p:nvSpPr>
          <p:cNvPr id="41999" name="TextBox 88">
            <a:extLst>
              <a:ext uri="{FF2B5EF4-FFF2-40B4-BE49-F238E27FC236}">
                <a16:creationId xmlns:a16="http://schemas.microsoft.com/office/drawing/2014/main" id="{0727774B-414B-8400-58B1-37F8AD2A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1211263"/>
            <a:ext cx="1071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/>
              <a:t>Inboard</a:t>
            </a:r>
            <a:endParaRPr lang="en-GB" altLang="en-US" sz="1800" i="1"/>
          </a:p>
        </p:txBody>
      </p:sp>
      <p:sp>
        <p:nvSpPr>
          <p:cNvPr id="42000" name="TextBox 89">
            <a:extLst>
              <a:ext uri="{FF2B5EF4-FFF2-40B4-BE49-F238E27FC236}">
                <a16:creationId xmlns:a16="http://schemas.microsoft.com/office/drawing/2014/main" id="{61F103A0-0848-57F7-C36F-EAA5E22E6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2419" y="987425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/>
              <a:t>Outboard</a:t>
            </a:r>
            <a:endParaRPr lang="en-GB" altLang="en-US" sz="1800" i="1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271E502-9D1D-FD98-3705-23895CB844E1}"/>
              </a:ext>
            </a:extLst>
          </p:cNvPr>
          <p:cNvSpPr/>
          <p:nvPr/>
        </p:nvSpPr>
        <p:spPr>
          <a:xfrm>
            <a:off x="7858125" y="1663700"/>
            <a:ext cx="128588" cy="209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pic>
        <p:nvPicPr>
          <p:cNvPr id="42002" name="Picture 1">
            <a:extLst>
              <a:ext uri="{FF2B5EF4-FFF2-40B4-BE49-F238E27FC236}">
                <a16:creationId xmlns:a16="http://schemas.microsoft.com/office/drawing/2014/main" id="{A80005AC-A68F-4ED6-00CF-5A372AF7F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331913"/>
            <a:ext cx="1814512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Picture 2">
            <a:extLst>
              <a:ext uri="{FF2B5EF4-FFF2-40B4-BE49-F238E27FC236}">
                <a16:creationId xmlns:a16="http://schemas.microsoft.com/office/drawing/2014/main" id="{CB0F3752-3193-660A-AB01-D928693DA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355975"/>
            <a:ext cx="174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2C3842-0D87-16B7-21B2-1DF57AC43814}"/>
              </a:ext>
            </a:extLst>
          </p:cNvPr>
          <p:cNvCxnSpPr/>
          <p:nvPr/>
        </p:nvCxnSpPr>
        <p:spPr>
          <a:xfrm flipV="1">
            <a:off x="4202113" y="2087563"/>
            <a:ext cx="71437" cy="5032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DCC3E0A-12D4-A2EE-3A00-B7BCD8925ED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58091" y="2336023"/>
            <a:ext cx="407291" cy="402931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0DB21C5-45BD-B621-7A4C-F1022B33AC03}"/>
              </a:ext>
            </a:extLst>
          </p:cNvPr>
          <p:cNvCxnSpPr/>
          <p:nvPr/>
        </p:nvCxnSpPr>
        <p:spPr>
          <a:xfrm flipV="1">
            <a:off x="3048000" y="3876675"/>
            <a:ext cx="71438" cy="5032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AB25635-8750-602A-27F8-9C6AEF9D5F0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26921" y="4077292"/>
            <a:ext cx="407291" cy="402931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AC5AEE-9239-F923-62D4-1F1AA0934A76}"/>
              </a:ext>
            </a:extLst>
          </p:cNvPr>
          <p:cNvSpPr txBox="1"/>
          <p:nvPr/>
        </p:nvSpPr>
        <p:spPr>
          <a:xfrm>
            <a:off x="179513" y="3496994"/>
            <a:ext cx="3600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Components delivered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12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451" y="1"/>
            <a:ext cx="906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GB" sz="1800" b="1" dirty="0">
                <a:solidFill>
                  <a:srgbClr val="333399">
                    <a:lumMod val="75000"/>
                  </a:srgbClr>
                </a:solidFill>
                <a:latin typeface="Arial"/>
                <a:ea typeface="Times New Roman"/>
                <a:cs typeface="Times New Roman"/>
              </a:rPr>
              <a:t>Delivery of Integrated Sensor Housing  [size for each is 15cmX15cmX10cm]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52" y="801913"/>
            <a:ext cx="8031941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ct val="114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Site delivery of integrated Sensor Housing (all delivered)</a:t>
            </a:r>
          </a:p>
          <a:p>
            <a:pPr marL="285743" indent="-285743" defTabSz="91437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Items packaged in zip plastic bags and carton boxes </a:t>
            </a:r>
          </a:p>
          <a:p>
            <a:pPr marL="285743" indent="-285743" defTabSz="91437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Carton boxes stacked and loaded into wooden crates </a:t>
            </a:r>
          </a:p>
          <a:p>
            <a:pPr marL="285743" indent="-285743" defTabSz="91437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These can be replaced by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Remote Handling</a:t>
            </a:r>
            <a:endParaRPr lang="en-GB" sz="1200" b="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1" y="2191133"/>
            <a:ext cx="3224700" cy="2439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1" y="2191132"/>
            <a:ext cx="2475277" cy="2439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489624"/>
            <a:ext cx="3429000" cy="31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515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5|9.9|6.1"/>
</p:tagLst>
</file>

<file path=ppt/theme/theme1.xml><?xml version="1.0" encoding="utf-8"?>
<a:theme xmlns:a="http://schemas.openxmlformats.org/drawingml/2006/main" name="1_ITER_PPTemplate (2)">
  <a:themeElements>
    <a:clrScheme name="1_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ITER_PPTemplate (2)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_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ITER_PPTemplate (2)">
  <a:themeElements>
    <a:clrScheme name="1_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ITER_PPTemplate (2)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_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ITER_PPTemplate (2)">
  <a:themeElements>
    <a:clrScheme name="1_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ITER_PPTemplate (2)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_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135258</TotalTime>
  <Words>2258</Words>
  <Application>Microsoft Office PowerPoint</Application>
  <PresentationFormat>On-screen Show (16:9)</PresentationFormat>
  <Paragraphs>867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ＭＳ Ｐゴシック</vt:lpstr>
      <vt:lpstr>ＭＳ Ｐゴシック</vt:lpstr>
      <vt:lpstr>Arial</vt:lpstr>
      <vt:lpstr>Calibri</vt:lpstr>
      <vt:lpstr>Century Gothic</vt:lpstr>
      <vt:lpstr>Garamond</vt:lpstr>
      <vt:lpstr>Open Sans</vt:lpstr>
      <vt:lpstr>Times New Roman</vt:lpstr>
      <vt:lpstr>Wingdings</vt:lpstr>
      <vt:lpstr>1_ITER_PPTemplate (2)</vt:lpstr>
      <vt:lpstr>2_ITER_PPTemplate (2)</vt:lpstr>
      <vt:lpstr>3_ITER_PPTemplate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of 55.Ax magnetics by delivery milestone fraction (parts quantity in brackets)</vt:lpstr>
      <vt:lpstr>PowerPoint Presentation</vt:lpstr>
      <vt:lpstr>Diagnostic First Wall in Manufacturing</vt:lpstr>
      <vt:lpstr>PowerPoint Presentation</vt:lpstr>
      <vt:lpstr>PowerPoint Presentation</vt:lpstr>
      <vt:lpstr>PowerPoint Presentation</vt:lpstr>
      <vt:lpstr>PowerPoint Presentation</vt:lpstr>
      <vt:lpstr>I&amp;C for the Diagnostics</vt:lpstr>
      <vt:lpstr>I&amp;C for the Diagnostics is Moving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Level Picture of Delivering Diagnosticss?</vt:lpstr>
      <vt:lpstr>PowerPoint Presentation</vt:lpstr>
      <vt:lpstr>Summary</vt:lpstr>
      <vt:lpstr>Backup</vt:lpstr>
      <vt:lpstr>PowerPoint Presentation</vt:lpstr>
      <vt:lpstr>PowerPoint Presentation</vt:lpstr>
    </vt:vector>
  </TitlesOfParts>
  <Company>ITER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ITER</dc:creator>
  <cp:lastModifiedBy>Walsh Michael</cp:lastModifiedBy>
  <cp:revision>1200</cp:revision>
  <cp:lastPrinted>2011-06-20T12:40:42Z</cp:lastPrinted>
  <dcterms:created xsi:type="dcterms:W3CDTF">2008-09-02T15:06:07Z</dcterms:created>
  <dcterms:modified xsi:type="dcterms:W3CDTF">2024-10-23T08:27:54Z</dcterms:modified>
</cp:coreProperties>
</file>