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093670" r:id="rId2"/>
    <p:sldId id="11093671" r:id="rId3"/>
    <p:sldId id="1143" r:id="rId4"/>
    <p:sldId id="1406" r:id="rId5"/>
    <p:sldId id="11093669" r:id="rId6"/>
    <p:sldId id="328" r:id="rId7"/>
    <p:sldId id="11093672" r:id="rId8"/>
    <p:sldId id="1396" r:id="rId9"/>
    <p:sldId id="11093674" r:id="rId10"/>
    <p:sldId id="279" r:id="rId11"/>
    <p:sldId id="11093673" r:id="rId12"/>
    <p:sldId id="1397" r:id="rId13"/>
    <p:sldId id="11093675" r:id="rId14"/>
    <p:sldId id="264" r:id="rId15"/>
    <p:sldId id="11093677" r:id="rId16"/>
    <p:sldId id="11093667" r:id="rId17"/>
    <p:sldId id="11093592" r:id="rId18"/>
  </p:sldIdLst>
  <p:sldSz cx="12192000" cy="6858000"/>
  <p:notesSz cx="7099300" cy="10234613"/>
  <p:custDataLst>
    <p:tags r:id="rId21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6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8">
          <p15:clr>
            <a:srgbClr val="A4A3A4"/>
          </p15:clr>
        </p15:guide>
        <p15:guide id="2" pos="22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FF"/>
    <a:srgbClr val="FBFDFF"/>
    <a:srgbClr val="FEFCF0"/>
    <a:srgbClr val="EBF7FF"/>
    <a:srgbClr val="F4FCE5"/>
    <a:srgbClr val="E2F0D9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1596" autoAdjust="0"/>
  </p:normalViewPr>
  <p:slideViewPr>
    <p:cSldViewPr showGuides="1">
      <p:cViewPr varScale="1">
        <p:scale>
          <a:sx n="101" d="100"/>
          <a:sy n="101" d="100"/>
        </p:scale>
        <p:origin x="1158" y="102"/>
      </p:cViewPr>
      <p:guideLst>
        <p:guide orient="horz" pos="2056"/>
        <p:guide pos="3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84" y="96"/>
      </p:cViewPr>
      <p:guideLst>
        <p:guide orient="horz" pos="3068"/>
        <p:guide pos="22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1" y="0"/>
            <a:ext cx="30480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t" anchorCtr="0" compatLnSpc="1"/>
          <a:lstStyle>
            <a:lvl1pPr algn="r">
              <a:lnSpc>
                <a:spcPct val="100000"/>
              </a:lnSpc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53599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b" anchorCtr="0" compatLnSpc="1"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1" y="9753599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b" anchorCtr="0" compatLnSpc="1"/>
          <a:lstStyle>
            <a:lvl1pPr algn="r">
              <a:lnSpc>
                <a:spcPct val="100000"/>
              </a:lnSpc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8A5F138-4146-480A-A498-696068BCA6D5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80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t" anchorCtr="0" compatLnSpc="1"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1" y="0"/>
            <a:ext cx="30480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t" anchorCtr="0" compatLnSpc="1"/>
          <a:lstStyle>
            <a:lvl1pPr algn="r">
              <a:lnSpc>
                <a:spcPct val="100000"/>
              </a:lnSpc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5263" y="762000"/>
            <a:ext cx="677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1"/>
            <a:ext cx="5257800" cy="457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53599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b" anchorCtr="0" compatLnSpc="1"/>
          <a:lstStyle>
            <a:lvl1pPr algn="l">
              <a:lnSpc>
                <a:spcPct val="100000"/>
              </a:lnSpc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1" y="9753599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7" rIns="91432" bIns="45717" numCol="1" anchor="b" anchorCtr="0" compatLnSpc="1"/>
          <a:lstStyle>
            <a:lvl1pPr algn="r">
              <a:lnSpc>
                <a:spcPct val="100000"/>
              </a:lnSpc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3C17102-12BA-4587-BE8F-454A13FC2B3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9897B-80B8-4EA3-A4A2-9FB853A1D731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5263" y="762000"/>
            <a:ext cx="6772275" cy="3810000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5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391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245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92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921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23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409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498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242296" y="858964"/>
            <a:ext cx="10800000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1200">
              <a:ea typeface="MS PGothic" panose="020B0600070205080204" pitchFamily="34" charset="-128"/>
            </a:endParaRPr>
          </a:p>
        </p:txBody>
      </p:sp>
      <p:graphicFrame>
        <p:nvGraphicFramePr>
          <p:cNvPr id="12" name="Object 29"/>
          <p:cNvGraphicFramePr>
            <a:graphicFrameLocks noChangeAspect="1"/>
          </p:cNvGraphicFramePr>
          <p:nvPr userDrawn="1"/>
        </p:nvGraphicFramePr>
        <p:xfrm>
          <a:off x="11081633" y="93789"/>
          <a:ext cx="983514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1123950" imgH="1009650" progId="PBrush">
                  <p:embed/>
                </p:oleObj>
              </mc:Choice>
              <mc:Fallback>
                <p:oleObj name="PBrush" r:id="rId2" imgW="1123950" imgH="1009650" progId="PBrush">
                  <p:embed/>
                  <p:pic>
                    <p:nvPicPr>
                      <p:cNvPr id="0" name="图片 2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1633" y="93789"/>
                        <a:ext cx="983514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0"/>
          <p:cNvSpPr txBox="1">
            <a:spLocks noChangeArrowheads="1"/>
          </p:cNvSpPr>
          <p:nvPr userDrawn="1"/>
        </p:nvSpPr>
        <p:spPr bwMode="auto">
          <a:xfrm>
            <a:off x="11064552" y="736307"/>
            <a:ext cx="1000595" cy="53245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ASIPP</a:t>
            </a:r>
          </a:p>
        </p:txBody>
      </p:sp>
      <p:sp>
        <p:nvSpPr>
          <p:cNvPr id="6" name="标题 5"/>
          <p:cNvSpPr txBox="1"/>
          <p:nvPr userDrawn="1"/>
        </p:nvSpPr>
        <p:spPr>
          <a:xfrm>
            <a:off x="60014" y="18061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en-US" sz="32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2" name="Rectangle 27"/>
          <p:cNvSpPr>
            <a:spLocks noChangeArrowheads="1"/>
          </p:cNvSpPr>
          <p:nvPr userDrawn="1"/>
        </p:nvSpPr>
        <p:spPr bwMode="auto">
          <a:xfrm>
            <a:off x="242296" y="858964"/>
            <a:ext cx="10800000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1200">
              <a:ea typeface="MS PGothic" panose="020B0600070205080204" pitchFamily="34" charset="-128"/>
            </a:endParaRPr>
          </a:p>
        </p:txBody>
      </p:sp>
      <p:graphicFrame>
        <p:nvGraphicFramePr>
          <p:cNvPr id="13" name="Object 29"/>
          <p:cNvGraphicFramePr>
            <a:graphicFrameLocks noChangeAspect="1"/>
          </p:cNvGraphicFramePr>
          <p:nvPr userDrawn="1"/>
        </p:nvGraphicFramePr>
        <p:xfrm>
          <a:off x="11081633" y="93789"/>
          <a:ext cx="983514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1123950" imgH="1009650" progId="PBrush">
                  <p:embed/>
                </p:oleObj>
              </mc:Choice>
              <mc:Fallback>
                <p:oleObj name="PBrush" r:id="rId2" imgW="1123950" imgH="1009650" progId="PBrush">
                  <p:embed/>
                  <p:pic>
                    <p:nvPicPr>
                      <p:cNvPr id="0" name="图片 3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1633" y="93789"/>
                        <a:ext cx="983514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0"/>
          <p:cNvSpPr txBox="1">
            <a:spLocks noChangeArrowheads="1"/>
          </p:cNvSpPr>
          <p:nvPr userDrawn="1"/>
        </p:nvSpPr>
        <p:spPr bwMode="auto">
          <a:xfrm>
            <a:off x="11064552" y="736307"/>
            <a:ext cx="1000595" cy="53245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ASIPP</a:t>
            </a:r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11424592" y="6309320"/>
            <a:ext cx="582960" cy="365125"/>
          </a:xfrm>
        </p:spPr>
        <p:txBody>
          <a:bodyPr/>
          <a:lstStyle>
            <a:lvl1pPr>
              <a:defRPr sz="1600"/>
            </a:lvl1pPr>
          </a:lstStyle>
          <a:p>
            <a:fld id="{362F3695-7EB6-460E-825A-CE6A1271AC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3F3F3A5-0BD0-F98C-42AD-46C4EF1A7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61186"/>
            <a:ext cx="2743200" cy="277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55A4-F90D-4502-98F6-014E6F94B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34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61241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42296" y="858964"/>
            <a:ext cx="10800000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1200">
              <a:ea typeface="MS PGothic" panose="020B0600070205080204" pitchFamily="34" charset="-128"/>
            </a:endParaRPr>
          </a:p>
        </p:txBody>
      </p:sp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11081633" y="93789"/>
          <a:ext cx="983514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8" imgW="1123950" imgH="1009650" progId="PBrush">
                  <p:embed/>
                </p:oleObj>
              </mc:Choice>
              <mc:Fallback>
                <p:oleObj name="PBrush" r:id="rId8" imgW="1123950" imgH="1009650" progId="PBrush">
                  <p:embed/>
                  <p:pic>
                    <p:nvPicPr>
                      <p:cNvPr id="0" name="Picture 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1633" y="93789"/>
                        <a:ext cx="983514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11064552" y="736307"/>
            <a:ext cx="1000595" cy="53245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S PGothic" panose="020B0600070205080204" pitchFamily="34" charset="-128"/>
              </a:rPr>
              <a:t>ASIPP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424592" y="6309320"/>
            <a:ext cx="57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3695-7EB6-460E-825A-CE6A1271AC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advClick="0" advTm="6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iland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8968"/>
            <a:ext cx="12192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5250" y="766521"/>
            <a:ext cx="12001500" cy="39623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en-US" altLang="zh-CN" sz="1800" b="1" dirty="0">
              <a:solidFill>
                <a:srgbClr val="FF0000"/>
              </a:solidFill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zh-CN" sz="2800" b="1" kern="100" dirty="0">
                <a:solidFill>
                  <a:srgbClr val="0000FF"/>
                </a:solidFill>
                <a:latin typeface="+mj-lt"/>
                <a:ea typeface="宋体"/>
                <a:cs typeface="Times New Roman"/>
              </a:rPr>
              <a:t>Extreme Ultraviolet Spectrometers for fast observation of high-Z impurity line emissions and their density radial profiles in Experimental Advanced Superconducting Tokamak</a:t>
            </a:r>
            <a:endParaRPr lang="en-US" altLang="zh-CN" sz="28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300"/>
              </a:spcBef>
              <a:buNone/>
              <a:defRPr/>
            </a:pPr>
            <a:endParaRPr lang="en-US" altLang="zh-CN" sz="1800" dirty="0">
              <a:solidFill>
                <a:srgbClr val="0000FF"/>
              </a:solidFill>
            </a:endParaRPr>
          </a:p>
          <a:p>
            <a:pPr marL="0" indent="0" algn="ctr" latinLnBrk="0">
              <a:spcBef>
                <a:spcPts val="600"/>
              </a:spcBef>
              <a:buNone/>
            </a:pPr>
            <a:r>
              <a:rPr lang="en-US" altLang="zh-CN" sz="1800" b="1" u="sng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Yunxin Cheng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Ling Zhang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Shigeru Morita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1" kern="0" dirty="0" err="1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Ailan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 Hu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1" kern="0" dirty="0" err="1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Chengxi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 Zhou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1" kern="0" dirty="0" err="1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Jihui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 Chen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800" b="1" kern="100" dirty="0">
              <a:effectLst/>
              <a:latin typeface="+mj-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 latinLnBrk="0">
              <a:spcAft>
                <a:spcPts val="600"/>
              </a:spcAft>
              <a:buNone/>
            </a:pP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Wenmin Zhang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1,3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Fengling Zhang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1,3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 Zhengwei Li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1,4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800" b="1" kern="0" dirty="0" err="1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Yiming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 Cao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1,4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 Jiuyang Ma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1,3</a:t>
            </a:r>
            <a:r>
              <a:rPr lang="en-US" altLang="zh-CN" sz="1800" b="1" kern="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, Haiqing Liu</a:t>
            </a:r>
            <a:r>
              <a:rPr lang="en-US" altLang="zh-CN" sz="1800" b="1" kern="0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zh-CN" sz="1800" b="1" kern="100" dirty="0">
              <a:effectLst/>
              <a:latin typeface="+mj-lt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 latinLnBrk="1">
              <a:buNone/>
            </a:pPr>
            <a:r>
              <a:rPr lang="en-US" altLang="zh-CN" sz="18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 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Institute of Plasma Physics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Chinese Academy of Sciences,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Hefei 230031, China</a:t>
            </a:r>
            <a:endParaRPr lang="zh-CN" altLang="zh-CN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 latinLnBrk="1">
              <a:buNone/>
            </a:pPr>
            <a:r>
              <a:rPr lang="en-US" altLang="zh-CN" sz="1800" i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800" i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National Institute for Fusion Science, Toki, 509-5292, Japan</a:t>
            </a:r>
            <a:endParaRPr lang="zh-CN" altLang="zh-CN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 latinLnBrk="0">
              <a:buNone/>
            </a:pPr>
            <a:r>
              <a:rPr lang="en-US" altLang="zh-CN" sz="18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University of Science and Technology of China, Hefei 230026, China</a:t>
            </a:r>
            <a:endParaRPr lang="zh-CN" altLang="zh-CN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1800" i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4</a:t>
            </a:r>
            <a:r>
              <a:rPr lang="en-US" altLang="zh-CN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Anhui University, Hefei 230601, China</a:t>
            </a:r>
          </a:p>
          <a:p>
            <a:pPr marL="0" indent="0" algn="ctr">
              <a:buNone/>
            </a:pPr>
            <a:endParaRPr kumimoji="1" lang="en-US" altLang="zh-CN" sz="1000" i="1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FEA484-8C53-A792-74B5-E1CFCBDCBF7B}"/>
              </a:ext>
            </a:extLst>
          </p:cNvPr>
          <p:cNvSpPr txBox="1"/>
          <p:nvPr/>
        </p:nvSpPr>
        <p:spPr>
          <a:xfrm>
            <a:off x="623392" y="0"/>
            <a:ext cx="1015312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Helvetica" panose="020B0604020202020204" pitchFamily="34" charset="0"/>
              </a:rPr>
              <a:t>7</a:t>
            </a:r>
            <a:r>
              <a:rPr lang="en-US" altLang="zh-CN" sz="2400" b="1" i="0" baseline="30000" dirty="0">
                <a:effectLst/>
                <a:latin typeface="Helvetica" panose="020B0604020202020204" pitchFamily="34" charset="0"/>
              </a:rPr>
              <a:t>th</a:t>
            </a:r>
            <a:r>
              <a:rPr lang="en-US" altLang="zh-CN" sz="2400" b="1" i="0" dirty="0">
                <a:effectLst/>
                <a:latin typeface="Helvetica" panose="020B0604020202020204" pitchFamily="34" charset="0"/>
              </a:rPr>
              <a:t> International Conference Frontiers in Diagnostics Technologies</a:t>
            </a:r>
          </a:p>
          <a:p>
            <a:pPr algn="ctr"/>
            <a:r>
              <a:rPr lang="en-US" altLang="zh-CN" sz="2400" b="1" dirty="0">
                <a:latin typeface="+mn-lt"/>
                <a:ea typeface="微软雅黑" panose="020B0503020204020204" pitchFamily="34" charset="-122"/>
              </a:rPr>
              <a:t>21-23 Oct. 2024, Frascati, Rome, Italy </a:t>
            </a:r>
            <a:endParaRPr kumimoji="1" lang="en-US" altLang="zh-CN" sz="24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0BE193-7666-7D34-D764-B55C7533A3A1}"/>
              </a:ext>
            </a:extLst>
          </p:cNvPr>
          <p:cNvSpPr txBox="1"/>
          <p:nvPr/>
        </p:nvSpPr>
        <p:spPr>
          <a:xfrm>
            <a:off x="191344" y="681976"/>
            <a:ext cx="170351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/>
              <a:t>#58 Short talk</a:t>
            </a:r>
            <a:endParaRPr lang="zh-CN" altLang="en-US" sz="1800" b="1" dirty="0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497F521-6942-9DF7-2D51-85755567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309" y="4485866"/>
            <a:ext cx="10441160" cy="352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lvl="1">
              <a:spcBef>
                <a:spcPts val="2400"/>
              </a:spcBef>
              <a:spcAft>
                <a:spcPts val="1200"/>
              </a:spcAft>
              <a:buSzPct val="75000"/>
            </a:pPr>
            <a:r>
              <a:rPr lang="en-US" altLang="zh-CN" sz="1600" b="1" dirty="0"/>
              <a:t>Email: yunxin.cheng@ipp.ac.cn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49C0102-0C78-F46A-56A6-7DF65FF551B2}"/>
              </a:ext>
            </a:extLst>
          </p:cNvPr>
          <p:cNvSpPr/>
          <p:nvPr/>
        </p:nvSpPr>
        <p:spPr>
          <a:xfrm>
            <a:off x="95250" y="5158256"/>
            <a:ext cx="12205335" cy="1744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2230" algn="l" rtl="0" eaLnBrk="0">
              <a:lnSpc>
                <a:spcPct val="81000"/>
              </a:lnSpc>
              <a:spcBef>
                <a:spcPts val="5"/>
              </a:spcBef>
            </a:pPr>
            <a:r>
              <a:rPr sz="2000" b="1" kern="0" spc="0" dirty="0">
                <a:solidFill>
                  <a:srgbClr val="00009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Institute of plasma phy</a:t>
            </a:r>
            <a:r>
              <a:rPr sz="2000" b="1" kern="0" spc="-10" dirty="0">
                <a:solidFill>
                  <a:srgbClr val="00009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sics, Chinese Academy of Sciences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E6417A8-211B-AE7C-50AB-0B194E95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44" y="1628633"/>
            <a:ext cx="4932706" cy="50174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E75D77A-70AD-2FC8-F3BC-5F1FD3047B0E}"/>
              </a:ext>
            </a:extLst>
          </p:cNvPr>
          <p:cNvSpPr/>
          <p:nvPr/>
        </p:nvSpPr>
        <p:spPr>
          <a:xfrm>
            <a:off x="652936" y="1022457"/>
            <a:ext cx="4680521" cy="574893"/>
          </a:xfrm>
          <a:prstGeom prst="rect">
            <a:avLst/>
          </a:prstGeom>
          <a:solidFill>
            <a:schemeClr val="accent1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600" b="1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Typical EUV spectra at 5-480 </a:t>
            </a:r>
            <a:r>
              <a:rPr lang="en-US" altLang="zh-CN" sz="1600" b="1" kern="0" dirty="0">
                <a:solidFill>
                  <a:schemeClr val="tx1"/>
                </a:solidFill>
                <a:effectLst/>
                <a:latin typeface="+mj-lt"/>
                <a:ea typeface="等线" panose="02010600030101010101" pitchFamily="2" charset="-122"/>
              </a:rPr>
              <a:t>Å </a:t>
            </a:r>
            <a:r>
              <a:rPr lang="en-US" altLang="zh-CN" sz="1600" b="1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in EAST plasma with tungsten PFCs 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F646A67-E8CC-1E5C-4836-87A977EF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15" y="1595829"/>
            <a:ext cx="3826600" cy="426214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944D4AE-5FC9-E3FB-C3ED-2FED39543E0E}"/>
              </a:ext>
            </a:extLst>
          </p:cNvPr>
          <p:cNvSpPr/>
          <p:nvPr/>
        </p:nvSpPr>
        <p:spPr>
          <a:xfrm>
            <a:off x="6517533" y="1047878"/>
            <a:ext cx="4600289" cy="583788"/>
          </a:xfrm>
          <a:prstGeom prst="rect">
            <a:avLst/>
          </a:prstGeom>
          <a:solidFill>
            <a:schemeClr val="accent1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Time evolution of tungsten line intensity in a typical tungsten sputtering event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21DC15C-D03F-7631-BE1B-F256E737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71414"/>
            <a:ext cx="10657184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0000FF"/>
                </a:solidFill>
              </a:rPr>
              <a:t>Observation results</a:t>
            </a:r>
            <a:endParaRPr lang="en-US" altLang="zh-CN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54B36B-5BEF-CD0D-17D6-14743DD195C4}"/>
              </a:ext>
            </a:extLst>
          </p:cNvPr>
          <p:cNvSpPr/>
          <p:nvPr/>
        </p:nvSpPr>
        <p:spPr>
          <a:xfrm>
            <a:off x="8580465" y="6524763"/>
            <a:ext cx="308469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rgbClr val="333333"/>
                </a:solidFill>
                <a:effectLst/>
                <a:latin typeface="-apple-system"/>
              </a:rPr>
              <a:t>W. Zhang </a:t>
            </a:r>
            <a:r>
              <a:rPr lang="en-US" altLang="zh-CN" sz="1400" b="1" dirty="0">
                <a:solidFill>
                  <a:srgbClr val="333333"/>
                </a:solidFill>
                <a:effectLst/>
                <a:latin typeface="-apple-system"/>
              </a:rPr>
              <a:t>Phys. Scr. </a:t>
            </a:r>
            <a:r>
              <a:rPr lang="en-US" altLang="zh-CN" sz="1400" dirty="0">
                <a:solidFill>
                  <a:srgbClr val="333333"/>
                </a:solidFill>
                <a:effectLst/>
                <a:latin typeface="-apple-system"/>
              </a:rPr>
              <a:t>99 (2024) 105609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7E487072-AD6F-F45D-06B1-6A0426714BCD}"/>
              </a:ext>
            </a:extLst>
          </p:cNvPr>
          <p:cNvSpPr txBox="1">
            <a:spLocks/>
          </p:cNvSpPr>
          <p:nvPr/>
        </p:nvSpPr>
        <p:spPr>
          <a:xfrm>
            <a:off x="11424592" y="6309320"/>
            <a:ext cx="58296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Helvetica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fld id="{362F3695-7EB6-460E-825A-CE6A1271ACD8}" type="slidenum"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pPr algn="r"/>
              <a:t>10</a:t>
            </a:fld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123A61-4530-F0E0-43BB-BA2FE0BDC919}"/>
              </a:ext>
            </a:extLst>
          </p:cNvPr>
          <p:cNvSpPr/>
          <p:nvPr/>
        </p:nvSpPr>
        <p:spPr bwMode="auto">
          <a:xfrm>
            <a:off x="184448" y="6509888"/>
            <a:ext cx="3535288" cy="307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 dirty="0">
                <a:latin typeface="+mj-lt"/>
                <a:ea typeface="MS PGothic" panose="020B0600070205080204" pitchFamily="34" charset="-128"/>
              </a:rPr>
              <a:t>W-UTA: tungsten-unresolved transition array</a:t>
            </a:r>
            <a:endParaRPr kumimoji="1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C0D3D4-737C-891A-C666-16FC3AF395C0}"/>
              </a:ext>
            </a:extLst>
          </p:cNvPr>
          <p:cNvSpPr txBox="1"/>
          <p:nvPr/>
        </p:nvSpPr>
        <p:spPr>
          <a:xfrm>
            <a:off x="6692438" y="5905832"/>
            <a:ext cx="4732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lt"/>
              </a:rPr>
              <a:t>Vertical dash-dotted lines at t=2.946 s and 3.021 s indicate </a:t>
            </a:r>
            <a:r>
              <a:rPr lang="en-US" altLang="zh-CN" sz="1400" b="1" dirty="0">
                <a:latin typeface="+mj-lt"/>
              </a:rPr>
              <a:t>s</a:t>
            </a:r>
            <a:r>
              <a:rPr lang="zh-CN" altLang="en-US" sz="1400" b="1" dirty="0">
                <a:latin typeface="+mj-lt"/>
              </a:rPr>
              <a:t>tart and end of first W burst,respectively.</a:t>
            </a:r>
          </a:p>
        </p:txBody>
      </p:sp>
    </p:spTree>
    <p:extLst>
      <p:ext uri="{BB962C8B-B14F-4D97-AF65-F5344CB8AC3E}">
        <p14:creationId xmlns:p14="http://schemas.microsoft.com/office/powerpoint/2010/main" val="196040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834E0F-EA4A-1CCA-0FD0-0A058437F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C509A8-B7FF-753F-B776-1936ABF8CC15}"/>
              </a:ext>
            </a:extLst>
          </p:cNvPr>
          <p:cNvSpPr txBox="1"/>
          <p:nvPr/>
        </p:nvSpPr>
        <p:spPr>
          <a:xfrm>
            <a:off x="2495600" y="1166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zh-CN" sz="3600" b="1" kern="100" dirty="0">
                <a:latin typeface="微软雅黑"/>
                <a:ea typeface="宋体"/>
                <a:cs typeface="Times New Roman"/>
              </a:rPr>
              <a:t>Outline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536A9DA-EFC4-7AFB-6715-EB968959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2060848"/>
            <a:ext cx="10441160" cy="29512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/>
              <a:t>Introduction and motivation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Fast-time-response EUV spectrometers</a:t>
            </a: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Space-resolved EUV spectrometers</a:t>
            </a: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8217255"/>
      </p:ext>
    </p:extLst>
  </p:cSld>
  <p:clrMapOvr>
    <a:masterClrMapping/>
  </p:clrMapOvr>
  <p:transition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9E2D0E-40F3-4E7B-B252-B9BC5A5993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188CD3-4938-4809-ACCD-87F922A1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71414"/>
            <a:ext cx="10657184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High-Z Impurity density profile measurement: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Space-resolved EUV spectrometers</a:t>
            </a:r>
            <a:endParaRPr lang="en-US" altLang="zh-CN"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5">
            <a:extLst>
              <a:ext uri="{FF2B5EF4-FFF2-40B4-BE49-F238E27FC236}">
                <a16:creationId xmlns:a16="http://schemas.microsoft.com/office/drawing/2014/main" id="{F57A8ACF-9362-47C8-B567-494B41CDB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89555"/>
              </p:ext>
            </p:extLst>
          </p:nvPr>
        </p:nvGraphicFramePr>
        <p:xfrm>
          <a:off x="47328" y="4654899"/>
          <a:ext cx="7799536" cy="2031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768">
                  <a:extLst>
                    <a:ext uri="{9D8B030D-6E8A-4147-A177-3AD203B41FA5}">
                      <a16:colId xmlns:a16="http://schemas.microsoft.com/office/drawing/2014/main" val="194154064"/>
                    </a:ext>
                  </a:extLst>
                </a:gridCol>
              </a:tblGrid>
              <a:tr h="575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400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altLang="zh-CN" sz="1400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range</a:t>
                      </a:r>
                      <a:endParaRPr lang="zh-CN" altLang="en-US" sz="1400" b="1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Temporal Reso.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Spatial Reso.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Viewing range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Detector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Pixel Size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EUV_Short2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5-138 Å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 ms/frame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 cm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cm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2048 × 2048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6.5 μm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EUV_Long2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30-520 Å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ms/frame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 cm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 cm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j-lt"/>
                          <a:ea typeface="微软雅黑" panose="020B0503020204020204" pitchFamily="34" charset="-122"/>
                        </a:rPr>
                        <a:t>CCD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j-lt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1024 × 255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j-lt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j-lt"/>
                          <a:ea typeface="微软雅黑" panose="020B0503020204020204" pitchFamily="34" charset="-122"/>
                        </a:rPr>
                        <a:t>26 </a:t>
                      </a: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μm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Ions (</a:t>
                      </a:r>
                      <a:r>
                        <a:rPr lang="el-GR" altLang="zh-C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ρ≤</a:t>
                      </a:r>
                      <a:r>
                        <a:rPr lang="en-US" altLang="zh-C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W</a:t>
                      </a:r>
                      <a:r>
                        <a:rPr lang="en-US" altLang="zh-CN" sz="1600" b="1" baseline="300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24+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-W</a:t>
                      </a:r>
                      <a:r>
                        <a:rPr lang="en-US" altLang="zh-CN" sz="1600" b="1" baseline="300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45+</a:t>
                      </a:r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, Mo</a:t>
                      </a:r>
                      <a:r>
                        <a:rPr lang="en-US" altLang="zh-CN" sz="1600" b="1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24+</a:t>
                      </a:r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-Mo</a:t>
                      </a:r>
                      <a:r>
                        <a:rPr lang="en-US" altLang="zh-CN" sz="1600" b="1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31+</a:t>
                      </a:r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, Cu</a:t>
                      </a:r>
                      <a:r>
                        <a:rPr lang="en-US" altLang="zh-CN" sz="1600" b="1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19+</a:t>
                      </a:r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-Cu</a:t>
                      </a:r>
                      <a:r>
                        <a:rPr lang="en-US" altLang="zh-CN" sz="1600" b="1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26 +</a:t>
                      </a:r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, Fe</a:t>
                      </a:r>
                      <a:r>
                        <a:rPr lang="en-US" altLang="zh-CN" sz="1600" b="1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18+</a:t>
                      </a:r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-Fe</a:t>
                      </a:r>
                      <a:r>
                        <a:rPr lang="en-US" altLang="zh-CN" sz="1600" b="1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23+</a:t>
                      </a:r>
                      <a:r>
                        <a:rPr lang="en-US" altLang="zh-CN" sz="1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>
                        <a:solidFill>
                          <a:schemeClr val="dk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80168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833C222-3AB5-D9F0-A3FD-AD80DD268917}"/>
              </a:ext>
            </a:extLst>
          </p:cNvPr>
          <p:cNvSpPr txBox="1"/>
          <p:nvPr/>
        </p:nvSpPr>
        <p:spPr>
          <a:xfrm>
            <a:off x="390588" y="1049437"/>
            <a:ext cx="7200800" cy="338554"/>
          </a:xfrm>
          <a:prstGeom prst="rect">
            <a:avLst/>
          </a:prstGeom>
          <a:solidFill>
            <a:srgbClr val="EBF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4 space-resolved EUV spectrometer (arrangement since 2021)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E16ECC-77B3-0B00-B142-6C21170957FF}"/>
              </a:ext>
            </a:extLst>
          </p:cNvPr>
          <p:cNvSpPr txBox="1"/>
          <p:nvPr/>
        </p:nvSpPr>
        <p:spPr>
          <a:xfrm>
            <a:off x="8196796" y="6104030"/>
            <a:ext cx="3887253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L. Zhang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Meth. A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916 (2019) 169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Y.X. Cheng 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Rev. Sci.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93 (2022)123501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Y.X. Cheng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Meth. A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1057 (2023) 168714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BAF5E14-1595-4C2F-83B2-90F237812EE4}"/>
              </a:ext>
            </a:extLst>
          </p:cNvPr>
          <p:cNvGrpSpPr/>
          <p:nvPr/>
        </p:nvGrpSpPr>
        <p:grpSpPr>
          <a:xfrm>
            <a:off x="263352" y="1556792"/>
            <a:ext cx="7704000" cy="3024000"/>
            <a:chOff x="336216" y="1556792"/>
            <a:chExt cx="7704000" cy="30240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1EFC403-EDCB-4C2D-9197-79154B2B4E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0715" y="1638539"/>
              <a:ext cx="7459956" cy="2848347"/>
              <a:chOff x="460635" y="1649063"/>
              <a:chExt cx="7459956" cy="2848347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933DD68-4CB6-47EE-A7C4-605E530D4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635" y="1649063"/>
                <a:ext cx="7459956" cy="2848347"/>
              </a:xfrm>
              <a:prstGeom prst="rect">
                <a:avLst/>
              </a:prstGeom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6AE201A-0439-422B-854E-9458A84C7631}"/>
                  </a:ext>
                </a:extLst>
              </p:cNvPr>
              <p:cNvSpPr/>
              <p:nvPr/>
            </p:nvSpPr>
            <p:spPr bwMode="auto">
              <a:xfrm>
                <a:off x="7464152" y="1745233"/>
                <a:ext cx="360040" cy="3385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>
                <a:spAutoFit/>
              </a:bodyPr>
              <a:lstStyle/>
              <a:p>
                <a:pPr marL="0" marR="0" indent="0" algn="just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1" lang="zh-CN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F34A51-BE93-4732-A287-05513EDC2BCF}"/>
                </a:ext>
              </a:extLst>
            </p:cNvPr>
            <p:cNvSpPr/>
            <p:nvPr/>
          </p:nvSpPr>
          <p:spPr bwMode="auto">
            <a:xfrm>
              <a:off x="336216" y="1556792"/>
              <a:ext cx="7704000" cy="30240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spAutoFit/>
            </a:bodyPr>
            <a:lstStyle/>
            <a:p>
              <a:pPr marL="0" marR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9A54D5B-DA3E-4E56-93A7-28C809E60463}"/>
              </a:ext>
            </a:extLst>
          </p:cNvPr>
          <p:cNvGrpSpPr>
            <a:grpSpLocks noChangeAspect="1"/>
          </p:cNvGrpSpPr>
          <p:nvPr/>
        </p:nvGrpSpPr>
        <p:grpSpPr>
          <a:xfrm>
            <a:off x="8275741" y="1189251"/>
            <a:ext cx="3808308" cy="3024000"/>
            <a:chOff x="8215353" y="2716683"/>
            <a:chExt cx="3460839" cy="258452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72757DA6-391E-4016-85E5-69FD764ED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93"/>
            <a:stretch/>
          </p:blipFill>
          <p:spPr bwMode="auto">
            <a:xfrm>
              <a:off x="8215353" y="2720981"/>
              <a:ext cx="1627542" cy="25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61A9E3F4-30F5-408A-A3F8-39B9C0E77D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4"/>
            <a:stretch/>
          </p:blipFill>
          <p:spPr bwMode="auto">
            <a:xfrm>
              <a:off x="9971542" y="2716683"/>
              <a:ext cx="1704650" cy="258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6A40A0E5-7651-3BCF-396D-4969ACAC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181" y="4595612"/>
            <a:ext cx="1670362" cy="12905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2283AD5-D0FC-675C-94CD-5E7760012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3474" y="4555497"/>
            <a:ext cx="1849882" cy="124890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4E7B3803-F695-4F52-0316-4A511B091638}"/>
              </a:ext>
            </a:extLst>
          </p:cNvPr>
          <p:cNvSpPr txBox="1"/>
          <p:nvPr/>
        </p:nvSpPr>
        <p:spPr>
          <a:xfrm>
            <a:off x="8691868" y="4193041"/>
            <a:ext cx="958694" cy="36933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kern="100" dirty="0">
                <a:solidFill>
                  <a:schemeClr val="tx1"/>
                </a:solidFill>
                <a:effectLst/>
                <a:latin typeface="+mj-lt"/>
              </a:rPr>
              <a:t>CMOS</a:t>
            </a:r>
            <a:endParaRPr lang="zh-CN" altLang="en-US" dirty="0">
              <a:latin typeface="+mj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5E1B527-78A4-F9EA-5A6D-2A2BB113F3E3}"/>
              </a:ext>
            </a:extLst>
          </p:cNvPr>
          <p:cNvSpPr txBox="1"/>
          <p:nvPr/>
        </p:nvSpPr>
        <p:spPr>
          <a:xfrm>
            <a:off x="10793555" y="4208222"/>
            <a:ext cx="705189" cy="36933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kern="100" dirty="0">
                <a:solidFill>
                  <a:schemeClr val="tx1"/>
                </a:solidFill>
                <a:effectLst/>
                <a:latin typeface="+mj-lt"/>
                <a:ea typeface="+mj-ea"/>
              </a:rPr>
              <a:t>CCD</a:t>
            </a:r>
            <a:endParaRPr lang="zh-CN" altLang="en-US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2833242"/>
      </p:ext>
    </p:extLst>
  </p:cSld>
  <p:clrMapOvr>
    <a:masterClrMapping/>
  </p:clrMapOvr>
  <p:transition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F1F9A9-6950-85DD-7E36-7B0C8BC91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A5E78F-9292-FA81-B9CC-9B8D1685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755" y="283498"/>
            <a:ext cx="11161240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Calculation of radial profile of impurity ion density based on Abel inversion</a:t>
            </a:r>
            <a:endParaRPr lang="en-US" altLang="zh-CN"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B1F71025-32A0-F956-70C1-07C25CF530B6}"/>
              </a:ext>
            </a:extLst>
          </p:cNvPr>
          <p:cNvSpPr txBox="1"/>
          <p:nvPr/>
        </p:nvSpPr>
        <p:spPr>
          <a:xfrm>
            <a:off x="407368" y="1621300"/>
            <a:ext cx="804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M </a:t>
            </a:r>
            <a:r>
              <a:rPr lang="en-US" altLang="zh-CN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· E = I          E = M</a:t>
            </a:r>
            <a:r>
              <a:rPr lang="en-US" altLang="zh-CN" sz="1600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-1</a:t>
            </a:r>
            <a:r>
              <a:rPr lang="en-US" altLang="zh-CN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 · I</a:t>
            </a:r>
            <a:endParaRPr lang="en-US" altLang="zh-CN" sz="1600" dirty="0"/>
          </a:p>
          <a:p>
            <a:pPr marL="180000" indent="-180000"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1111FF"/>
                </a:solidFill>
              </a:rPr>
              <a:t>I</a:t>
            </a:r>
            <a:r>
              <a:rPr lang="en-US" altLang="zh-CN" sz="1600" dirty="0"/>
              <a:t>: Chord-integral intensity measured by space-resolved EUV spectrometer</a:t>
            </a:r>
          </a:p>
          <a:p>
            <a:pPr marL="180000" indent="-180000"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1111FF"/>
                </a:solidFill>
              </a:rPr>
              <a:t>M</a:t>
            </a:r>
            <a:r>
              <a:rPr lang="en-US" altLang="zh-CN" sz="1600" dirty="0"/>
              <a:t>: Length matrix of sightlines, </a:t>
            </a:r>
            <a:r>
              <a:rPr lang="en-US" altLang="zh-CN" sz="1600" dirty="0" err="1"/>
              <a:t>M</a:t>
            </a:r>
            <a:r>
              <a:rPr lang="en-US" altLang="zh-CN" sz="1600" baseline="-25000" dirty="0" err="1"/>
              <a:t>ij</a:t>
            </a:r>
            <a:r>
              <a:rPr lang="en-US" altLang="zh-CN" sz="1600" dirty="0"/>
              <a:t> : length of sightline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at magnetic surface j</a:t>
            </a:r>
          </a:p>
          <a:p>
            <a:pPr marL="180000" indent="-180000" algn="just"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1111FF"/>
                </a:solidFill>
                <a:cs typeface="Times New Roman" panose="02020603050405020304" pitchFamily="18" charset="0"/>
              </a:rPr>
              <a:t>E</a:t>
            </a:r>
            <a:r>
              <a:rPr lang="en-US" altLang="zh-CN" sz="1600" dirty="0">
                <a:cs typeface="Times New Roman" panose="02020603050405020304" pitchFamily="18" charset="0"/>
              </a:rPr>
              <a:t>: Local emissivity,  </a:t>
            </a:r>
            <a:r>
              <a:rPr lang="en-US" altLang="zh-CN" sz="1600" dirty="0" err="1"/>
              <a:t>E</a:t>
            </a:r>
            <a:r>
              <a:rPr lang="en-US" altLang="zh-CN" sz="1600" baseline="-25000" dirty="0" err="1"/>
              <a:t>j</a:t>
            </a:r>
            <a:r>
              <a:rPr lang="en-US" altLang="zh-CN" sz="1600" dirty="0"/>
              <a:t> : emissivity at magnetic surface j</a:t>
            </a:r>
          </a:p>
          <a:p>
            <a:pPr marL="180000" indent="-180000" algn="just">
              <a:spcBef>
                <a:spcPts val="12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0000FF"/>
                </a:solidFill>
              </a:rPr>
              <a:t>PEC</a:t>
            </a:r>
            <a:r>
              <a:rPr lang="en-US" altLang="zh-CN" sz="1600" dirty="0"/>
              <a:t>: Photon Emissivity Coefficients (from ADAS database)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15E667-7B16-E20A-CD26-3477B903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711" y="1010987"/>
            <a:ext cx="2930774" cy="28412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12322A-0B67-EBE5-748A-07FB929E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30" y="4036997"/>
            <a:ext cx="2730618" cy="2510492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BFE82F9F-4D18-88E5-CC61-E886DC764066}"/>
              </a:ext>
            </a:extLst>
          </p:cNvPr>
          <p:cNvSpPr/>
          <p:nvPr/>
        </p:nvSpPr>
        <p:spPr bwMode="auto">
          <a:xfrm>
            <a:off x="2957797" y="4983273"/>
            <a:ext cx="1589041" cy="504056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60849B1-9DC9-C5F3-430C-9F240829F961}"/>
              </a:ext>
            </a:extLst>
          </p:cNvPr>
          <p:cNvSpPr txBox="1"/>
          <p:nvPr/>
        </p:nvSpPr>
        <p:spPr>
          <a:xfrm>
            <a:off x="2867544" y="4670799"/>
            <a:ext cx="1589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+mn-lt"/>
              </a:rPr>
              <a:t>Abel inversion</a:t>
            </a:r>
            <a:endParaRPr lang="zh-CN" altLang="en-US" sz="16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D8DF611-5F6F-F1BB-E851-9B1B1DEB1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98" y="4096064"/>
            <a:ext cx="2836631" cy="2584361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FB217F39-0561-4A65-0FB9-977171C51344}"/>
              </a:ext>
            </a:extLst>
          </p:cNvPr>
          <p:cNvSpPr/>
          <p:nvPr/>
        </p:nvSpPr>
        <p:spPr bwMode="auto">
          <a:xfrm>
            <a:off x="7633007" y="4954391"/>
            <a:ext cx="1378666" cy="504056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467DCE1-0EAD-6ED5-CD36-655E66AAD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777" y="4056669"/>
            <a:ext cx="2930775" cy="258436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3A9FDBB-0683-E68E-D614-DBA5432C1402}"/>
              </a:ext>
            </a:extLst>
          </p:cNvPr>
          <p:cNvSpPr txBox="1"/>
          <p:nvPr/>
        </p:nvSpPr>
        <p:spPr>
          <a:xfrm>
            <a:off x="7422632" y="4746630"/>
            <a:ext cx="1589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+mn-lt"/>
              </a:rPr>
              <a:t>PEC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95B5A1-4E48-C459-E5FE-DF11FC465210}"/>
              </a:ext>
            </a:extLst>
          </p:cNvPr>
          <p:cNvSpPr txBox="1"/>
          <p:nvPr/>
        </p:nvSpPr>
        <p:spPr>
          <a:xfrm>
            <a:off x="213505" y="3731558"/>
            <a:ext cx="3448559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+mn-lt"/>
              </a:rPr>
              <a:t>Intensity profile of W</a:t>
            </a:r>
            <a:r>
              <a:rPr lang="en-US" altLang="zh-CN" sz="1600" b="1" baseline="30000" dirty="0">
                <a:latin typeface="+mn-lt"/>
              </a:rPr>
              <a:t>45+ </a:t>
            </a:r>
            <a:r>
              <a:rPr lang="en-US" altLang="zh-CN" sz="1600" b="1" dirty="0">
                <a:latin typeface="+mn-lt"/>
              </a:rPr>
              <a:t>126.998 Å </a:t>
            </a:r>
            <a:endParaRPr lang="zh-CN" altLang="en-US" sz="16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46DEF67-C47A-926C-FC65-F864573D124F}"/>
              </a:ext>
            </a:extLst>
          </p:cNvPr>
          <p:cNvSpPr txBox="1"/>
          <p:nvPr/>
        </p:nvSpPr>
        <p:spPr>
          <a:xfrm>
            <a:off x="5043132" y="3731558"/>
            <a:ext cx="2603849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600" b="1" dirty="0">
                <a:latin typeface="+mn-lt"/>
              </a:rPr>
              <a:t>Local Emissivity profile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C3E573F-DA3B-881C-FC55-8A9D01EEBD53}"/>
              </a:ext>
            </a:extLst>
          </p:cNvPr>
          <p:cNvSpPr txBox="1"/>
          <p:nvPr/>
        </p:nvSpPr>
        <p:spPr>
          <a:xfrm>
            <a:off x="9945321" y="3698443"/>
            <a:ext cx="1702909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+mn-lt"/>
              </a:rPr>
              <a:t>Density profile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57B0FAE-19FB-1015-2B35-630E3B98D0B8}"/>
              </a:ext>
            </a:extLst>
          </p:cNvPr>
          <p:cNvSpPr txBox="1"/>
          <p:nvPr/>
        </p:nvSpPr>
        <p:spPr>
          <a:xfrm>
            <a:off x="35229" y="6549620"/>
            <a:ext cx="3611765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Y.X. Cheng 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IEEE Trans. Plasma Sci.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50 (2022) 691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73A5F18-0A38-95E4-5D7C-8BA5B2A71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08" y="1042742"/>
            <a:ext cx="4857052" cy="5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5966"/>
      </p:ext>
    </p:extLst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EB1B2-856F-2C8A-9B3D-8EB8E501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20E5F8-887E-B22C-95C3-2855856173C4}"/>
              </a:ext>
            </a:extLst>
          </p:cNvPr>
          <p:cNvSpPr/>
          <p:nvPr/>
        </p:nvSpPr>
        <p:spPr>
          <a:xfrm>
            <a:off x="479375" y="1113266"/>
            <a:ext cx="4916035" cy="33591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Full Vertical profile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of different tungsten ions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750FCB8-828F-B9F2-DE41-F971FFB8F9C2}"/>
              </a:ext>
            </a:extLst>
          </p:cNvPr>
          <p:cNvSpPr/>
          <p:nvPr/>
        </p:nvSpPr>
        <p:spPr>
          <a:xfrm>
            <a:off x="6252889" y="1135516"/>
            <a:ext cx="5087888" cy="33591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Variation of W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32+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ion profile during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sawtooth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D030A5-098D-54E5-47F1-F85E88DEB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-3502"/>
            <a:ext cx="10657184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</a:rPr>
              <a:t>High-Z Impurity density profile measurement: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Space-resolved EUV spectrometers</a:t>
            </a:r>
            <a:endParaRPr lang="en-US" altLang="zh-CN"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E802FD6-0D95-25A6-A9B2-4B634ED8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3426321"/>
            <a:ext cx="3363886" cy="31024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40245D-6E2E-DAA6-B3A6-F917F915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471435"/>
            <a:ext cx="4766114" cy="18813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B81AFAF-7B95-472E-2CC3-E06696A0ED2C}"/>
              </a:ext>
            </a:extLst>
          </p:cNvPr>
          <p:cNvSpPr txBox="1"/>
          <p:nvPr/>
        </p:nvSpPr>
        <p:spPr>
          <a:xfrm>
            <a:off x="8472264" y="6550866"/>
            <a:ext cx="3456384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ctr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Y.X. Cheng 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Rev. Sci.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93 (2022)123501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A26166-1AE1-7C99-1039-72E8A74DA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556792"/>
            <a:ext cx="5248841" cy="47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96C08A-7C4A-3CED-76D9-B79B52E81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C3E5841-6730-F898-1529-93590C27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35" y="1037530"/>
            <a:ext cx="11747877" cy="5749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Systems for Comprehensive Analysis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of  EUV spectrometers with high performance have been developed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covering the full wavelength and space range to observe the behavior of impurity ions at different regions of the plasma.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coverage of wavelength with high spectral resolution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The system covers a wide range from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Å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Å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allowing for observation of multiple impurities ions in different ionization states, including low-Z impurities (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N, O, B, </a:t>
            </a:r>
            <a:r>
              <a:rPr lang="en-US" altLang="zh-CN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Ne…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) and high-Z impurities (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W, Mo, Fe, Cu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Temporal Resolution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Capture impurity variations induced by rapid events in the plasma, such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impurity sputtering, disruptions, and MHD instabilities.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Resolution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Track the 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distribution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and transport of impurities.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observation lines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: Giving a more complete picture of impurity transport from the edge to the core.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SzPct val="75000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45" lvl="1" indent="-360045">
              <a:spcBef>
                <a:spcPts val="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u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2C3930-911F-2BFD-20CE-D11713758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5084006"/>
            <a:ext cx="3126625" cy="16224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14C28C-2791-6F82-E4D4-8C67F4F80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604" y="5063840"/>
            <a:ext cx="1515061" cy="161060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2556B59-4F39-D80C-CFDF-97697587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47" y="71414"/>
            <a:ext cx="8229600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zh-CN" sz="3200" b="1" kern="100" dirty="0">
                <a:latin typeface="微软雅黑"/>
                <a:ea typeface="宋体"/>
                <a:cs typeface="Times New Roman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04124612"/>
      </p:ext>
    </p:extLst>
  </p:cSld>
  <p:clrMapOvr>
    <a:masterClrMapping/>
  </p:clrMapOvr>
  <p:transition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96C08A-7C4A-3CED-76D9-B79B52E81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B5925E-0902-6204-7095-376081264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47" y="71414"/>
            <a:ext cx="8229600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zh-CN" sz="3200" b="1" kern="100" dirty="0">
                <a:latin typeface="微软雅黑"/>
                <a:ea typeface="宋体"/>
                <a:cs typeface="Times New Roman"/>
              </a:rPr>
              <a:t>Summary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F86D4C2-AB2E-D7E6-A6AF-CCDC93756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74789"/>
              </p:ext>
            </p:extLst>
          </p:nvPr>
        </p:nvGraphicFramePr>
        <p:xfrm>
          <a:off x="767408" y="929977"/>
          <a:ext cx="9865096" cy="48307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8819">
                  <a:extLst>
                    <a:ext uri="{9D8B030D-6E8A-4147-A177-3AD203B41FA5}">
                      <a16:colId xmlns:a16="http://schemas.microsoft.com/office/drawing/2014/main" val="535473190"/>
                    </a:ext>
                  </a:extLst>
                </a:gridCol>
                <a:gridCol w="1803589">
                  <a:extLst>
                    <a:ext uri="{9D8B030D-6E8A-4147-A177-3AD203B41FA5}">
                      <a16:colId xmlns:a16="http://schemas.microsoft.com/office/drawing/2014/main" val="132857883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9270571"/>
                    </a:ext>
                  </a:extLst>
                </a:gridCol>
                <a:gridCol w="1535570">
                  <a:extLst>
                    <a:ext uri="{9D8B030D-6E8A-4147-A177-3AD203B41FA5}">
                      <a16:colId xmlns:a16="http://schemas.microsoft.com/office/drawing/2014/main" val="3649427746"/>
                    </a:ext>
                  </a:extLst>
                </a:gridCol>
                <a:gridCol w="1856789">
                  <a:extLst>
                    <a:ext uri="{9D8B030D-6E8A-4147-A177-3AD203B41FA5}">
                      <a16:colId xmlns:a16="http://schemas.microsoft.com/office/drawing/2014/main" val="3228254430"/>
                    </a:ext>
                  </a:extLst>
                </a:gridCol>
                <a:gridCol w="1432177">
                  <a:extLst>
                    <a:ext uri="{9D8B030D-6E8A-4147-A177-3AD203B41FA5}">
                      <a16:colId xmlns:a16="http://schemas.microsoft.com/office/drawing/2014/main" val="3171939430"/>
                    </a:ext>
                  </a:extLst>
                </a:gridCol>
              </a:tblGrid>
              <a:tr h="7966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Spectrometer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Observation range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 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Reso. 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Wavelength range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Grating (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gr/mm</a:t>
                      </a: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Ions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95107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EUV_Short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core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ms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5-138 Å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 (VLS)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5+</a:t>
                      </a:r>
                      <a:r>
                        <a:rPr lang="zh-CN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7+</a:t>
                      </a:r>
                      <a:r>
                        <a:rPr lang="zh-CN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-Ne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9+</a:t>
                      </a:r>
                      <a:r>
                        <a:rPr lang="zh-CN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-Al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-Si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11+</a:t>
                      </a:r>
                      <a:r>
                        <a:rPr lang="zh-CN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16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9+</a:t>
                      </a:r>
                      <a:r>
                        <a:rPr lang="en-US" altLang="zh-CN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zh-CN" sz="16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US" altLang="zh-CN" sz="1600" b="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15+</a:t>
                      </a:r>
                      <a:r>
                        <a:rPr lang="en-US" altLang="zh-CN" sz="16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US" altLang="zh-CN" sz="1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4+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-Fe</a:t>
                      </a:r>
                      <a:r>
                        <a:rPr lang="en-US" altLang="zh-CN" sz="1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23+</a:t>
                      </a:r>
                      <a:r>
                        <a:rPr lang="zh-CN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en-US" altLang="zh-CN" sz="1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9+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-Cu</a:t>
                      </a:r>
                      <a:r>
                        <a:rPr lang="en-US" altLang="zh-CN" sz="1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26+</a:t>
                      </a:r>
                      <a:r>
                        <a:rPr lang="zh-CN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en-US" altLang="zh-CN" sz="1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4+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-Mo</a:t>
                      </a:r>
                      <a:r>
                        <a:rPr lang="en-US" altLang="zh-CN" sz="1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31+</a:t>
                      </a:r>
                      <a:r>
                        <a:rPr lang="zh-CN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altLang="zh-CN" sz="1600" b="1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</a:t>
                      </a:r>
                      <a:r>
                        <a:rPr lang="en-US" altLang="zh-CN" sz="1600" b="1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45+</a:t>
                      </a:r>
                      <a:r>
                        <a:rPr lang="zh-CN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altLang="en-US" sz="1600" b="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5227438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EUV_Long_a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400" b="1" kern="1200" dirty="0">
                          <a:solidFill>
                            <a:schemeClr val="dk1"/>
                          </a:solidFill>
                          <a:effectLst/>
                        </a:rPr>
                        <a:t>ρ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</a:rPr>
                        <a:t>=0.1</a:t>
                      </a:r>
                      <a:endParaRPr lang="zh-CN" altLang="zh-CN" sz="1400" b="1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ms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20-500 Å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 (VLS)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1088402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EUV_Long_b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400" b="1" kern="1200" dirty="0">
                          <a:solidFill>
                            <a:schemeClr val="dk1"/>
                          </a:solidFill>
                          <a:effectLst/>
                        </a:rPr>
                        <a:t>ρ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</a:rPr>
                        <a:t>=0.4</a:t>
                      </a:r>
                      <a:endParaRPr lang="zh-CN" altLang="zh-CN" sz="1400" b="1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ms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20-500 Å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 (VLS)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257080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EUV_Long_c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400" b="1" kern="1200" dirty="0">
                          <a:solidFill>
                            <a:schemeClr val="dk1"/>
                          </a:solidFill>
                          <a:effectLst/>
                        </a:rPr>
                        <a:t>ρ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</a:rPr>
                        <a:t>=0.7</a:t>
                      </a:r>
                      <a:endParaRPr lang="zh-CN" altLang="zh-CN" sz="1400" b="1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ms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20-500 Å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 (VLS)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7980766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EUV_Short2_u</a:t>
                      </a:r>
                      <a:r>
                        <a:rPr lang="en-US" sz="1400" b="1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-7≤Z≤19 cm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13.5 ms</a:t>
                      </a:r>
                      <a:r>
                        <a:rPr lang="en-US" sz="1400" b="1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5-138 Å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 (VLS)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893107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EUV_Short2_d</a:t>
                      </a:r>
                      <a:r>
                        <a:rPr lang="en-US" sz="1400" b="1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-18≤Z≤8 cm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13.5 ms</a:t>
                      </a:r>
                      <a:r>
                        <a:rPr lang="en-US" sz="1400" b="1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5-138 Å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 (VLS)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2834877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EUV_Long2_u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-6≤Z≤44 cm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ms</a:t>
                      </a:r>
                      <a:r>
                        <a:rPr lang="en-US" sz="1400" b="1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20-500 Å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 (VLS)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4897499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EUV_Long2_d</a:t>
                      </a:r>
                      <a:r>
                        <a:rPr lang="en-US" sz="1400" b="1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-40≤Z≤10 cm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ms</a:t>
                      </a:r>
                      <a:r>
                        <a:rPr lang="en-US" sz="1400" b="1" kern="100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20-500 Å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 (VLS)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478539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Visible 1D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-66 ≤Z≤71 cm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ms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300-1300 nm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300, 1200, 2400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pl-PL" altLang="zh-CN" sz="14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W</a:t>
                      </a:r>
                      <a:r>
                        <a:rPr lang="pl-PL" altLang="zh-CN" sz="1400" b="1" kern="100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pl-PL" altLang="zh-CN" sz="14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 , W</a:t>
                      </a:r>
                      <a:r>
                        <a:rPr lang="pl-PL" altLang="zh-CN" sz="1400" b="1" kern="100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pl-PL" altLang="zh-CN" sz="14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pl-PL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,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pl-PL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Mo</a:t>
                      </a:r>
                      <a:r>
                        <a:rPr lang="pl-PL" altLang="zh-CN" sz="1400" b="1" kern="100" baseline="300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pl-PL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 , B</a:t>
                      </a:r>
                      <a:r>
                        <a:rPr lang="pl-PL" altLang="zh-CN" sz="1400" b="1" kern="100" baseline="300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pl-PL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pl-PL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en-US" altLang="zh-CN" sz="1400" b="1" kern="1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2+</a:t>
                      </a:r>
                      <a:r>
                        <a:rPr lang="pl-PL" altLang="zh-CN" sz="14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pl-PL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en-US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en-US" altLang="zh-CN" sz="1400" b="1" kern="100" baseline="300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pl-PL" altLang="zh-CN" sz="1400" b="1" kern="1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pl-PL" altLang="zh-CN" sz="1400" b="1" kern="100" baseline="3000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2+ </a:t>
                      </a:r>
                      <a:r>
                        <a:rPr lang="en-US" altLang="zh-CN" sz="1400" b="1" kern="100" baseline="0" dirty="0">
                          <a:effectLst/>
                          <a:latin typeface="+mj-lt"/>
                          <a:ea typeface="微软雅黑" panose="020B0503020204020204" pitchFamily="34" charset="-122"/>
                        </a:rPr>
                        <a:t>…..</a:t>
                      </a:r>
                      <a:endParaRPr lang="zh-CN" sz="1400" b="1" kern="100" baseline="30000" dirty="0">
                        <a:effectLst/>
                        <a:latin typeface="+mj-lt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551499"/>
                  </a:ext>
                </a:extLst>
              </a:tr>
              <a:tr h="4034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Visible 2D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Adjustable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 ms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300-1300 nm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300, 1200, 2400</a:t>
                      </a:r>
                      <a:endParaRPr lang="zh-CN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CN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73475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29FE0E8-B179-E161-176D-F20C9E14C1F2}"/>
              </a:ext>
            </a:extLst>
          </p:cNvPr>
          <p:cNvSpPr/>
          <p:nvPr/>
        </p:nvSpPr>
        <p:spPr bwMode="auto">
          <a:xfrm>
            <a:off x="150360" y="6037575"/>
            <a:ext cx="2222166" cy="343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1" dirty="0">
                <a:ea typeface="MS PGothic" panose="020B0600070205080204" pitchFamily="34" charset="-128"/>
              </a:rPr>
              <a:t>*</a:t>
            </a:r>
            <a:r>
              <a:rPr lang="en-US" altLang="zh-CN" b="1" dirty="0">
                <a:ea typeface="MS PGothic" panose="020B0600070205080204" pitchFamily="34" charset="-128"/>
              </a:rPr>
              <a:t>VLS: varied-line-spacing</a:t>
            </a:r>
            <a:endParaRPr kumimoji="1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A243C24-AA9C-80A6-AF49-C2DA85AF2DCC}"/>
              </a:ext>
            </a:extLst>
          </p:cNvPr>
          <p:cNvSpPr/>
          <p:nvPr/>
        </p:nvSpPr>
        <p:spPr bwMode="auto">
          <a:xfrm>
            <a:off x="767408" y="4847789"/>
            <a:ext cx="1872208" cy="1008112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45E05892-251B-C240-623C-DACC30ED3794}"/>
              </a:ext>
            </a:extLst>
          </p:cNvPr>
          <p:cNvSpPr/>
          <p:nvPr/>
        </p:nvSpPr>
        <p:spPr bwMode="auto">
          <a:xfrm rot="19129745">
            <a:off x="2073390" y="5858586"/>
            <a:ext cx="215061" cy="357978"/>
          </a:xfrm>
          <a:prstGeom prst="downArrow">
            <a:avLst/>
          </a:prstGeom>
          <a:solidFill>
            <a:srgbClr val="0000FF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B0D4D9-E8D1-CB6E-E8E0-8F65334151DE}"/>
              </a:ext>
            </a:extLst>
          </p:cNvPr>
          <p:cNvSpPr txBox="1"/>
          <p:nvPr/>
        </p:nvSpPr>
        <p:spPr>
          <a:xfrm>
            <a:off x="2379694" y="5925966"/>
            <a:ext cx="9295990" cy="717357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just">
              <a:spcBef>
                <a:spcPts val="3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#43 Short talk.  First observation of full radial profile of Zeff using high-performance visible spectrometer in EAST tokamak.</a:t>
            </a:r>
          </a:p>
          <a:p>
            <a:pPr algn="just">
              <a:spcBef>
                <a:spcPts val="3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#62 Poster.  A space-resolved visible spectroscopic platform based on compact endoscopic optics for full radial profile measurement of impurity line emissions in EAST tokamak.</a:t>
            </a:r>
          </a:p>
        </p:txBody>
      </p:sp>
    </p:spTree>
    <p:extLst>
      <p:ext uri="{BB962C8B-B14F-4D97-AF65-F5344CB8AC3E}">
        <p14:creationId xmlns:p14="http://schemas.microsoft.com/office/powerpoint/2010/main" val="3159655623"/>
      </p:ext>
    </p:extLst>
  </p:cSld>
  <p:clrMapOvr>
    <a:masterClrMapping/>
  </p:clrMapOvr>
  <p:transition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60D266-DB1E-45A0-BF49-8DADB091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116"/>
            <a:ext cx="12192000" cy="68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7549"/>
      </p:ext>
    </p:extLst>
  </p:cSld>
  <p:clrMapOvr>
    <a:masterClrMapping/>
  </p:clrMapOvr>
  <p:transition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834E0F-EA4A-1CCA-0FD0-0A058437F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C509A8-B7FF-753F-B776-1936ABF8CC15}"/>
              </a:ext>
            </a:extLst>
          </p:cNvPr>
          <p:cNvSpPr txBox="1"/>
          <p:nvPr/>
        </p:nvSpPr>
        <p:spPr>
          <a:xfrm>
            <a:off x="2495600" y="1166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zh-CN" sz="3600" b="1" kern="100" dirty="0">
                <a:latin typeface="微软雅黑"/>
                <a:ea typeface="宋体"/>
                <a:cs typeface="Times New Roman"/>
              </a:rPr>
              <a:t>Outline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208631B-FA95-42C6-FAB5-13F56A85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2060848"/>
            <a:ext cx="10441160" cy="29512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Introduction and motivation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Fast-time-response EUV spectrometers</a:t>
            </a: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Space-resolved EUV spectrometers</a:t>
            </a: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466592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5"/>
          <p:cNvSpPr>
            <a:spLocks noGrp="1"/>
          </p:cNvSpPr>
          <p:nvPr>
            <p:ph type="title" idx="4294967295"/>
          </p:nvPr>
        </p:nvSpPr>
        <p:spPr>
          <a:xfrm>
            <a:off x="324905" y="183946"/>
            <a:ext cx="10739647" cy="6098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FF"/>
                </a:solidFill>
              </a:rPr>
              <a:t>EAST plasma facing components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6894137" y="1348188"/>
            <a:ext cx="4981164" cy="4797778"/>
            <a:chOff x="4630638" y="1389301"/>
            <a:chExt cx="4981164" cy="4797778"/>
          </a:xfrm>
        </p:grpSpPr>
        <p:sp>
          <p:nvSpPr>
            <p:cNvPr id="27" name="矩形 26"/>
            <p:cNvSpPr/>
            <p:nvPr/>
          </p:nvSpPr>
          <p:spPr>
            <a:xfrm>
              <a:off x="4643250" y="1389301"/>
              <a:ext cx="4968552" cy="16566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Full metal wall from May 2021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1111FF"/>
                  </a:solidFill>
                  <a:ea typeface="黑体" panose="02010609060101010101" pitchFamily="49" charset="-122"/>
                </a:rPr>
                <a:t>First Wall: </a:t>
              </a:r>
              <a:r>
                <a:rPr lang="zh-CN" altLang="en-US" sz="1400" b="1" dirty="0">
                  <a:solidFill>
                    <a:schemeClr val="tx1"/>
                  </a:solidFill>
                  <a:ea typeface="黑体" panose="02010609060101010101" pitchFamily="49" charset="-122"/>
                </a:rPr>
                <a:t>TZM </a:t>
              </a:r>
              <a:r>
                <a:rPr lang="en-US" altLang="zh-CN" sz="1400" b="1" dirty="0">
                  <a:solidFill>
                    <a:schemeClr val="tx1"/>
                  </a:solidFill>
                  <a:ea typeface="黑体" panose="02010609060101010101" pitchFamily="49" charset="-122"/>
                </a:rPr>
                <a:t>(Titanium-Zirconium-Molybdenum) alloy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1111FF"/>
                  </a:solidFill>
                  <a:cs typeface="Times New Roman" panose="02020603050405020304" pitchFamily="18" charset="0"/>
                </a:rPr>
                <a:t>Upper divertor: </a:t>
              </a:r>
              <a:r>
                <a:rPr lang="en-US" altLang="zh-CN" sz="1400" b="1" dirty="0">
                  <a:cs typeface="Times New Roman" panose="02020603050405020304" pitchFamily="18" charset="0"/>
                </a:rPr>
                <a:t>ITER-like </a:t>
              </a:r>
              <a:r>
                <a:rPr lang="en-US" altLang="zh-CN" sz="1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W/Cu </a:t>
              </a:r>
              <a:r>
                <a:rPr lang="en-US" altLang="zh-CN" sz="14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monoblock</a:t>
              </a:r>
              <a:endParaRPr lang="en-US" altLang="zh-CN" sz="1400" b="1" dirty="0"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rgbClr val="1111FF"/>
                  </a:solidFill>
                  <a:ea typeface="黑体" panose="02010609060101010101" pitchFamily="49" charset="-122"/>
                </a:rPr>
                <a:t>Lower divertor: </a:t>
              </a:r>
              <a:r>
                <a:rPr lang="en-US" altLang="zh-CN" sz="14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W/Cu </a:t>
              </a:r>
              <a:r>
                <a:rPr lang="en-US" altLang="zh-CN" sz="1400" b="1" dirty="0" err="1">
                  <a:solidFill>
                    <a:srgbClr val="FF0000"/>
                  </a:solidFill>
                  <a:ea typeface="黑体" panose="02010609060101010101" pitchFamily="49" charset="-122"/>
                </a:rPr>
                <a:t>monoblock</a:t>
              </a:r>
              <a:endParaRPr lang="en-US" altLang="zh-CN" sz="1400" b="1" dirty="0">
                <a:solidFill>
                  <a:srgbClr val="FF0000"/>
                </a:solidFill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0000FF"/>
                  </a:solidFill>
                  <a:ea typeface="黑体" panose="02010609060101010101" pitchFamily="49" charset="-122"/>
                </a:rPr>
                <a:t>Main Limiter: </a:t>
              </a:r>
              <a:r>
                <a:rPr lang="en-US" altLang="zh-CN" sz="14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W/Cu </a:t>
              </a:r>
              <a:r>
                <a:rPr lang="en-US" altLang="zh-CN" sz="1400" b="1" dirty="0" err="1">
                  <a:solidFill>
                    <a:srgbClr val="FF0000"/>
                  </a:solidFill>
                  <a:ea typeface="黑体" panose="02010609060101010101" pitchFamily="49" charset="-122"/>
                </a:rPr>
                <a:t>monoblock</a:t>
              </a:r>
              <a:endParaRPr lang="en-US" altLang="zh-CN" sz="1400" b="1" dirty="0">
                <a:solidFill>
                  <a:srgbClr val="FF0000"/>
                </a:solidFill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0000FF"/>
                  </a:solidFill>
                  <a:ea typeface="黑体" panose="02010609060101010101" pitchFamily="49" charset="-122"/>
                </a:rPr>
                <a:t>Guard Limiter of LHW:</a:t>
              </a:r>
              <a:r>
                <a:rPr lang="en-US" altLang="zh-CN" sz="14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 Tungsten block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630638" y="5306838"/>
              <a:ext cx="3888432" cy="88024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tx1"/>
                  </a:solidFill>
                  <a:ea typeface="黑体" panose="02010609060101010101" pitchFamily="49" charset="-122"/>
                </a:rPr>
                <a:t>Intrinsic &amp; extrinsic impurities;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rgbClr val="1111FF"/>
                  </a:solidFill>
                  <a:ea typeface="黑体" panose="02010609060101010101" pitchFamily="49" charset="-122"/>
                </a:rPr>
                <a:t>He, Li, (B), C, N, O, (Ne), (Si), (</a:t>
              </a:r>
              <a:r>
                <a:rPr lang="en-US" altLang="zh-CN" sz="1600" b="1" dirty="0" err="1">
                  <a:solidFill>
                    <a:srgbClr val="1111FF"/>
                  </a:solidFill>
                  <a:ea typeface="黑体" panose="02010609060101010101" pitchFamily="49" charset="-122"/>
                </a:rPr>
                <a:t>Ar</a:t>
              </a:r>
              <a:r>
                <a:rPr lang="en-US" altLang="zh-CN" sz="1600" b="1" dirty="0">
                  <a:solidFill>
                    <a:srgbClr val="1111FF"/>
                  </a:solidFill>
                  <a:ea typeface="黑体" panose="02010609060101010101" pitchFamily="49" charset="-122"/>
                </a:rPr>
                <a:t>), Fe, Cu, Mo, </a:t>
              </a:r>
              <a:r>
                <a:rPr lang="en-US" altLang="zh-CN" sz="1600" b="1" dirty="0">
                  <a:solidFill>
                    <a:srgbClr val="FF0000"/>
                  </a:solidFill>
                  <a:ea typeface="黑体" panose="02010609060101010101" pitchFamily="49" charset="-122"/>
                </a:rPr>
                <a:t>W</a:t>
              </a:r>
              <a:r>
                <a:rPr lang="en-US" altLang="zh-CN" sz="1600" b="1" dirty="0">
                  <a:solidFill>
                    <a:srgbClr val="1111FF"/>
                  </a:solidFill>
                  <a:ea typeface="黑体" panose="02010609060101010101" pitchFamily="49" charset="-122"/>
                </a:rPr>
                <a:t>…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860031" y="4095344"/>
              <a:ext cx="10801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73014" y="943393"/>
            <a:ext cx="4069649" cy="5904590"/>
            <a:chOff x="310233" y="876390"/>
            <a:chExt cx="4069649" cy="5904590"/>
          </a:xfrm>
        </p:grpSpPr>
        <p:grpSp>
          <p:nvGrpSpPr>
            <p:cNvPr id="44" name="组合 43"/>
            <p:cNvGrpSpPr/>
            <p:nvPr/>
          </p:nvGrpSpPr>
          <p:grpSpPr>
            <a:xfrm>
              <a:off x="310233" y="876390"/>
              <a:ext cx="4030785" cy="5904590"/>
              <a:chOff x="332061" y="876390"/>
              <a:chExt cx="4030785" cy="5904590"/>
            </a:xfrm>
          </p:grpSpPr>
          <p:sp>
            <p:nvSpPr>
              <p:cNvPr id="14" name="下箭头 13"/>
              <p:cNvSpPr/>
              <p:nvPr/>
            </p:nvSpPr>
            <p:spPr>
              <a:xfrm rot="10800000" flipV="1">
                <a:off x="1825766" y="3231508"/>
                <a:ext cx="1035293" cy="490776"/>
              </a:xfrm>
              <a:prstGeom prst="downArrow">
                <a:avLst/>
              </a:prstGeom>
              <a:solidFill>
                <a:srgbClr val="FF0000">
                  <a:alpha val="50000"/>
                </a:srgbClr>
              </a:solidFill>
              <a:ln w="15875"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buNone/>
                </a:pPr>
                <a:endParaRPr lang="zh-CN" altLang="en-US" sz="1800" dirty="0">
                  <a:latin typeface="+mn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332061" y="876390"/>
                <a:ext cx="4030785" cy="2392997"/>
                <a:chOff x="323528" y="1012304"/>
                <a:chExt cx="4030785" cy="2392997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44288" y="1012304"/>
                  <a:ext cx="4010025" cy="2324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20"/>
                <p:cNvSpPr txBox="1"/>
                <p:nvPr/>
              </p:nvSpPr>
              <p:spPr>
                <a:xfrm>
                  <a:off x="2843808" y="1214984"/>
                  <a:ext cx="467167" cy="338554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altLang="zh-CN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</a:t>
                  </a:r>
                  <a:endPara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21"/>
                <p:cNvSpPr txBox="1"/>
                <p:nvPr/>
              </p:nvSpPr>
              <p:spPr>
                <a:xfrm>
                  <a:off x="2535928" y="2057594"/>
                  <a:ext cx="774567" cy="338554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altLang="zh-CN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</a:t>
                  </a:r>
                  <a:endPara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Box 22"/>
                <p:cNvSpPr txBox="1"/>
                <p:nvPr/>
              </p:nvSpPr>
              <p:spPr>
                <a:xfrm>
                  <a:off x="2967976" y="2993698"/>
                  <a:ext cx="440983" cy="338554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altLang="zh-CN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zh-CN" alt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Box 23"/>
                <p:cNvSpPr txBox="1"/>
                <p:nvPr/>
              </p:nvSpPr>
              <p:spPr>
                <a:xfrm>
                  <a:off x="323528" y="3066747"/>
                  <a:ext cx="1296144" cy="33855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0"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altLang="zh-CN" sz="1600" b="1" dirty="0">
                      <a:solidFill>
                        <a:srgbClr val="FF0000"/>
                      </a:solidFill>
                    </a:rPr>
                    <a:t>2014 - 2020</a:t>
                  </a:r>
                  <a:endParaRPr lang="zh-CN" alt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54138" y="3753303"/>
                <a:ext cx="3778551" cy="3027677"/>
                <a:chOff x="451943" y="3681295"/>
                <a:chExt cx="3778551" cy="3027677"/>
              </a:xfrm>
            </p:grpSpPr>
            <p:pic>
              <p:nvPicPr>
                <p:cNvPr id="39" name="图片 7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2533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79" r="8833" b="8168"/>
                <a:stretch>
                  <a:fillRect/>
                </a:stretch>
              </p:blipFill>
              <p:spPr bwMode="auto">
                <a:xfrm>
                  <a:off x="451943" y="3681295"/>
                  <a:ext cx="3778551" cy="30276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矩形 23"/>
                <p:cNvSpPr/>
                <p:nvPr/>
              </p:nvSpPr>
              <p:spPr>
                <a:xfrm>
                  <a:off x="2596169" y="5168670"/>
                  <a:ext cx="48122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FF0000"/>
                      </a:solidFill>
                    </a:rPr>
                    <a:t>Mo</a:t>
                  </a:r>
                  <a:endParaRPr lang="zh-CN" altLang="en-US" sz="1600" b="1" dirty="0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3387647" y="5922824"/>
                  <a:ext cx="37863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FF0000"/>
                      </a:solidFill>
                    </a:rPr>
                    <a:t>W</a:t>
                  </a:r>
                  <a:endParaRPr lang="zh-CN" altLang="en-US" sz="1600" b="1" dirty="0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049632" y="4143663"/>
                  <a:ext cx="37863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b="1" dirty="0">
                      <a:solidFill>
                        <a:srgbClr val="FF0000"/>
                      </a:solidFill>
                    </a:rPr>
                    <a:t>W</a:t>
                  </a:r>
                  <a:endParaRPr lang="zh-CN" altLang="en-US" sz="1600" b="1" dirty="0"/>
                </a:p>
              </p:txBody>
            </p:sp>
          </p:grpSp>
        </p:grpSp>
        <p:sp>
          <p:nvSpPr>
            <p:cNvPr id="32" name="TextBox 21"/>
            <p:cNvSpPr txBox="1"/>
            <p:nvPr/>
          </p:nvSpPr>
          <p:spPr>
            <a:xfrm>
              <a:off x="3605315" y="997169"/>
              <a:ext cx="774567" cy="338554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</a:t>
              </a:r>
              <a:endPara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3582212" y="2787698"/>
              <a:ext cx="774567" cy="338554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</a:t>
              </a:r>
              <a:endPara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01149" y="4626965"/>
              <a:ext cx="4812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Mo</a:t>
              </a:r>
              <a:endParaRPr lang="zh-CN" altLang="en-US" sz="1600" b="1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768227" y="5752073"/>
              <a:ext cx="4812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Mo</a:t>
              </a:r>
              <a:endParaRPr lang="zh-CN" altLang="en-US" sz="1600" b="1" dirty="0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012ED0C3-CD95-06BF-4038-CAE715D11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9" b="20151"/>
          <a:stretch/>
        </p:blipFill>
        <p:spPr>
          <a:xfrm rot="5400000">
            <a:off x="-837773" y="2434352"/>
            <a:ext cx="4152845" cy="183203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1A6FDBF-B5CB-63F8-AAEC-FAF43CDADD1B}"/>
              </a:ext>
            </a:extLst>
          </p:cNvPr>
          <p:cNvSpPr txBox="1"/>
          <p:nvPr/>
        </p:nvSpPr>
        <p:spPr>
          <a:xfrm>
            <a:off x="245898" y="5514403"/>
            <a:ext cx="1959272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Main Limiter</a:t>
            </a:r>
          </a:p>
          <a:p>
            <a:pPr algn="ctr"/>
            <a:r>
              <a:rPr lang="en-US" altLang="zh-CN" sz="18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Monoblock</a:t>
            </a:r>
          </a:p>
          <a:p>
            <a:pPr algn="ctr"/>
            <a:r>
              <a:rPr lang="en-US" altLang="zh-CN" sz="1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W/Cu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28C49C6-00AD-B981-D065-47CB1D785A14}"/>
              </a:ext>
            </a:extLst>
          </p:cNvPr>
          <p:cNvSpPr/>
          <p:nvPr/>
        </p:nvSpPr>
        <p:spPr bwMode="auto">
          <a:xfrm>
            <a:off x="168549" y="1165120"/>
            <a:ext cx="2150383" cy="536022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grpSp>
        <p:nvGrpSpPr>
          <p:cNvPr id="88072" name="组合 88071">
            <a:extLst>
              <a:ext uri="{FF2B5EF4-FFF2-40B4-BE49-F238E27FC236}">
                <a16:creationId xmlns:a16="http://schemas.microsoft.com/office/drawing/2014/main" id="{5EC6B832-92AA-FA6E-BE68-B7908BD3EA08}"/>
              </a:ext>
            </a:extLst>
          </p:cNvPr>
          <p:cNvGrpSpPr/>
          <p:nvPr/>
        </p:nvGrpSpPr>
        <p:grpSpPr>
          <a:xfrm>
            <a:off x="6783831" y="3309476"/>
            <a:ext cx="5183840" cy="1703184"/>
            <a:chOff x="6823712" y="3775155"/>
            <a:chExt cx="5183840" cy="170318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A3D0F43-41AA-9B53-D154-B98545DD116B}"/>
                </a:ext>
              </a:extLst>
            </p:cNvPr>
            <p:cNvGrpSpPr/>
            <p:nvPr/>
          </p:nvGrpSpPr>
          <p:grpSpPr>
            <a:xfrm>
              <a:off x="6823712" y="3775155"/>
              <a:ext cx="5183840" cy="1703184"/>
              <a:chOff x="3698543" y="2780928"/>
              <a:chExt cx="5183840" cy="1703184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7A37BC63-C68D-BE9A-3E05-05EE9EBD7F74}"/>
                  </a:ext>
                </a:extLst>
              </p:cNvPr>
              <p:cNvGrpSpPr/>
              <p:nvPr/>
            </p:nvGrpSpPr>
            <p:grpSpPr>
              <a:xfrm>
                <a:off x="3698543" y="2780928"/>
                <a:ext cx="5183840" cy="1703184"/>
                <a:chOff x="3698543" y="2848262"/>
                <a:chExt cx="5183840" cy="1703184"/>
              </a:xfrm>
            </p:grpSpPr>
            <p:pic>
              <p:nvPicPr>
                <p:cNvPr id="88066" name="图片 29">
                  <a:extLst>
                    <a:ext uri="{FF2B5EF4-FFF2-40B4-BE49-F238E27FC236}">
                      <a16:creationId xmlns:a16="http://schemas.microsoft.com/office/drawing/2014/main" id="{161C18BB-184F-307D-120E-8DAFA98D87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95839" y="3134548"/>
                  <a:ext cx="1686544" cy="1303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067" name="文本框 88066">
                  <a:extLst>
                    <a:ext uri="{FF2B5EF4-FFF2-40B4-BE49-F238E27FC236}">
                      <a16:creationId xmlns:a16="http://schemas.microsoft.com/office/drawing/2014/main" id="{5C4EFBEC-386D-5DE0-2E15-D4B6A7A81C6D}"/>
                    </a:ext>
                  </a:extLst>
                </p:cNvPr>
                <p:cNvSpPr txBox="1"/>
                <p:nvPr/>
              </p:nvSpPr>
              <p:spPr>
                <a:xfrm>
                  <a:off x="5096837" y="2928866"/>
                  <a:ext cx="1946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800" b="1" dirty="0">
                      <a:solidFill>
                        <a:srgbClr val="FF0000"/>
                      </a:solidFill>
                      <a:latin typeface="+mn-lt"/>
                      <a:cs typeface="Times New Roman" panose="02020603050405020304" pitchFamily="18" charset="0"/>
                    </a:rPr>
                    <a:t>DIVERTOR</a:t>
                  </a:r>
                </a:p>
              </p:txBody>
            </p:sp>
            <p:sp>
              <p:nvSpPr>
                <p:cNvPr id="88068" name="矩形: 圆角 88067">
                  <a:extLst>
                    <a:ext uri="{FF2B5EF4-FFF2-40B4-BE49-F238E27FC236}">
                      <a16:creationId xmlns:a16="http://schemas.microsoft.com/office/drawing/2014/main" id="{9230A092-57C3-F698-B925-7F35913675D1}"/>
                    </a:ext>
                  </a:extLst>
                </p:cNvPr>
                <p:cNvSpPr/>
                <p:nvPr/>
              </p:nvSpPr>
              <p:spPr bwMode="auto">
                <a:xfrm>
                  <a:off x="3698543" y="2848262"/>
                  <a:ext cx="5169977" cy="1703184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rgbClr val="0432FF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endParaRPr>
                </a:p>
              </p:txBody>
            </p:sp>
            <p:sp>
              <p:nvSpPr>
                <p:cNvPr id="88069" name="文本框 88068">
                  <a:extLst>
                    <a:ext uri="{FF2B5EF4-FFF2-40B4-BE49-F238E27FC236}">
                      <a16:creationId xmlns:a16="http://schemas.microsoft.com/office/drawing/2014/main" id="{BD9C5B77-D8E6-DE31-F37D-3BD8AB36D013}"/>
                    </a:ext>
                  </a:extLst>
                </p:cNvPr>
                <p:cNvSpPr txBox="1"/>
                <p:nvPr/>
              </p:nvSpPr>
              <p:spPr>
                <a:xfrm>
                  <a:off x="6729941" y="4055203"/>
                  <a:ext cx="14667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800" b="1" dirty="0">
                      <a:latin typeface="+mn-lt"/>
                      <a:cs typeface="Times New Roman" panose="02020603050405020304" pitchFamily="18" charset="0"/>
                    </a:rPr>
                    <a:t>Flat-type</a:t>
                  </a:r>
                  <a:endParaRPr lang="zh-CN" altLang="en-US" sz="1800" b="1" dirty="0"/>
                </a:p>
              </p:txBody>
            </p:sp>
            <p:sp>
              <p:nvSpPr>
                <p:cNvPr id="88070" name="文本框 88069">
                  <a:extLst>
                    <a:ext uri="{FF2B5EF4-FFF2-40B4-BE49-F238E27FC236}">
                      <a16:creationId xmlns:a16="http://schemas.microsoft.com/office/drawing/2014/main" id="{F804522D-BBE8-B077-1765-AC99CBE8DE2B}"/>
                    </a:ext>
                  </a:extLst>
                </p:cNvPr>
                <p:cNvSpPr txBox="1"/>
                <p:nvPr/>
              </p:nvSpPr>
              <p:spPr>
                <a:xfrm>
                  <a:off x="5423347" y="4023639"/>
                  <a:ext cx="155712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800" b="1" dirty="0">
                      <a:latin typeface="+mn-lt"/>
                      <a:cs typeface="Times New Roman" panose="02020603050405020304" pitchFamily="18" charset="0"/>
                    </a:rPr>
                    <a:t>Monoblock</a:t>
                  </a:r>
                  <a:endParaRPr lang="zh-CN" altLang="en-US" sz="1800" b="1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9E9F5F2-26BE-68B3-F64D-041F3B90288F}"/>
                  </a:ext>
                </a:extLst>
              </p:cNvPr>
              <p:cNvSpPr txBox="1"/>
              <p:nvPr/>
            </p:nvSpPr>
            <p:spPr>
              <a:xfrm>
                <a:off x="5234339" y="3605568"/>
                <a:ext cx="16865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latin typeface="+mn-lt"/>
                    <a:cs typeface="Times New Roman" panose="02020603050405020304" pitchFamily="18" charset="0"/>
                  </a:rPr>
                  <a:t>W/Cu Divertor </a:t>
                </a:r>
                <a:endParaRPr lang="zh-CN" altLang="en-US" sz="1600" dirty="0"/>
              </a:p>
            </p:txBody>
          </p:sp>
        </p:grpSp>
        <p:pic>
          <p:nvPicPr>
            <p:cNvPr id="88071" name="图片 88070">
              <a:extLst>
                <a:ext uri="{FF2B5EF4-FFF2-40B4-BE49-F238E27FC236}">
                  <a16:creationId xmlns:a16="http://schemas.microsoft.com/office/drawing/2014/main" id="{3994EB64-F4BC-E3B0-0BEB-82C567440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2148" y="3964112"/>
              <a:ext cx="1536721" cy="131423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532E8C-E1FC-A3DD-91FA-3EBDA923D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标题 5">
            <a:extLst>
              <a:ext uri="{FF2B5EF4-FFF2-40B4-BE49-F238E27FC236}">
                <a16:creationId xmlns:a16="http://schemas.microsoft.com/office/drawing/2014/main" id="{E5815ADA-0A1A-CC13-DC88-437421D0CFFB}"/>
              </a:ext>
            </a:extLst>
          </p:cNvPr>
          <p:cNvSpPr txBox="1">
            <a:spLocks/>
          </p:cNvSpPr>
          <p:nvPr/>
        </p:nvSpPr>
        <p:spPr>
          <a:xfrm>
            <a:off x="119336" y="18406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tungsten spectroscopy diagnostics in EAST</a:t>
            </a:r>
            <a:endParaRPr lang="zh-CN" altLang="en-US" sz="2800" b="1" kern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123C163-DF0A-9310-5087-705B86961B34}"/>
              </a:ext>
            </a:extLst>
          </p:cNvPr>
          <p:cNvSpPr txBox="1"/>
          <p:nvPr/>
        </p:nvSpPr>
        <p:spPr>
          <a:xfrm>
            <a:off x="2603612" y="4437112"/>
            <a:ext cx="6984776" cy="2085186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/>
              <a:t>Quantitative analysis for study on W production and transport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altLang="zh-CN" sz="1600" b="1" dirty="0">
                <a:solidFill>
                  <a:srgbClr val="0000FF"/>
                </a:solidFill>
              </a:rPr>
              <a:t>W source </a:t>
            </a:r>
            <a:r>
              <a:rPr lang="en-US" altLang="zh-CN" sz="1600" dirty="0"/>
              <a:t>mainly from </a:t>
            </a:r>
            <a:r>
              <a:rPr lang="en-US" altLang="zh-CN" sz="1600" b="1" dirty="0">
                <a:solidFill>
                  <a:srgbClr val="0000FF"/>
                </a:solidFill>
              </a:rPr>
              <a:t>W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0 </a:t>
            </a:r>
            <a:r>
              <a:rPr lang="en-US" altLang="zh-CN" sz="1600" b="1" dirty="0">
                <a:solidFill>
                  <a:srgbClr val="0000FF"/>
                </a:solidFill>
              </a:rPr>
              <a:t>(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4009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Å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)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altLang="zh-CN" sz="1600" b="1" dirty="0">
                <a:solidFill>
                  <a:srgbClr val="0000FF"/>
                </a:solidFill>
              </a:rPr>
              <a:t>W influx </a:t>
            </a:r>
            <a:r>
              <a:rPr lang="en-US" altLang="zh-CN" sz="1600" dirty="0"/>
              <a:t>from weekly ionized W ions at edge</a:t>
            </a:r>
            <a:r>
              <a:rPr lang="en-US" altLang="zh-CN" sz="1600" b="1" dirty="0">
                <a:solidFill>
                  <a:srgbClr val="0000FF"/>
                </a:solidFill>
              </a:rPr>
              <a:t> ( ~ W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3+</a:t>
            </a:r>
            <a:r>
              <a:rPr lang="en-US" altLang="zh-CN" sz="1600" b="1" dirty="0">
                <a:solidFill>
                  <a:srgbClr val="0000FF"/>
                </a:solidFill>
              </a:rPr>
              <a:t>-W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20+</a:t>
            </a:r>
            <a:r>
              <a:rPr lang="en-US" altLang="zh-CN" sz="1600" b="1" dirty="0">
                <a:solidFill>
                  <a:srgbClr val="0000FF"/>
                </a:solidFill>
              </a:rPr>
              <a:t> 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altLang="zh-CN" sz="1600" b="1" dirty="0">
                <a:solidFill>
                  <a:srgbClr val="0000FF"/>
                </a:solidFill>
              </a:rPr>
              <a:t>W density profiles </a:t>
            </a:r>
            <a:r>
              <a:rPr lang="en-US" altLang="zh-CN" sz="1600" dirty="0"/>
              <a:t>in bulk plasma </a:t>
            </a:r>
            <a:r>
              <a:rPr lang="en-US" altLang="zh-CN" sz="1600" b="1" dirty="0">
                <a:solidFill>
                  <a:srgbClr val="0000FF"/>
                </a:solidFill>
              </a:rPr>
              <a:t>( ~ W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24+</a:t>
            </a:r>
            <a:r>
              <a:rPr lang="en-US" altLang="zh-CN" sz="1600" b="1" dirty="0">
                <a:solidFill>
                  <a:srgbClr val="0000FF"/>
                </a:solidFill>
              </a:rPr>
              <a:t>-W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45+</a:t>
            </a:r>
            <a:r>
              <a:rPr lang="en-US" altLang="zh-CN" sz="1600" b="1" dirty="0">
                <a:solidFill>
                  <a:srgbClr val="0000FF"/>
                </a:solidFill>
              </a:rPr>
              <a:t> or higher)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dirty="0"/>
              <a:t>Observation of </a:t>
            </a:r>
            <a:r>
              <a:rPr lang="en-US" altLang="zh-CN" sz="1600" b="1" dirty="0">
                <a:solidFill>
                  <a:srgbClr val="0000FF"/>
                </a:solidFill>
              </a:rPr>
              <a:t>W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0</a:t>
            </a:r>
            <a:r>
              <a:rPr lang="en-US" altLang="zh-CN" sz="1600" b="1" dirty="0">
                <a:solidFill>
                  <a:srgbClr val="0000FF"/>
                </a:solidFill>
              </a:rPr>
              <a:t>-W</a:t>
            </a:r>
            <a:r>
              <a:rPr lang="en-US" altLang="zh-CN" sz="1600" b="1" baseline="30000" dirty="0">
                <a:solidFill>
                  <a:srgbClr val="0000FF"/>
                </a:solidFill>
              </a:rPr>
              <a:t>28+</a:t>
            </a:r>
            <a:r>
              <a:rPr lang="en-US" altLang="zh-CN" sz="1600" b="1" dirty="0">
                <a:solidFill>
                  <a:srgbClr val="0000FF"/>
                </a:solidFill>
              </a:rPr>
              <a:t> ions existing in Div.-SOL-pedestal </a:t>
            </a:r>
            <a:r>
              <a:rPr lang="en-US" altLang="zh-CN" sz="1600" dirty="0"/>
              <a:t>of ITER or EAST plasma is crucial important for tungsten production, penetration and edge transport study.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189695D-8606-D6F4-57EE-A80738A5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27" y="1196750"/>
            <a:ext cx="5674840" cy="29325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27E02B-8BD7-4AF2-8005-3DBD01FE6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119704"/>
            <a:ext cx="2001317" cy="30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647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EFBB1B-883F-2906-24E4-FEC59C134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3" name="内容占位符 3">
            <a:extLst>
              <a:ext uri="{FF2B5EF4-FFF2-40B4-BE49-F238E27FC236}">
                <a16:creationId xmlns:a16="http://schemas.microsoft.com/office/drawing/2014/main" id="{95558692-96E7-73BC-3521-1FD89D2875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374" y="1515777"/>
            <a:ext cx="3131012" cy="2720389"/>
          </a:xfrm>
          <a:prstGeom prst="rect">
            <a:avLst/>
          </a:prstGeom>
          <a:ln>
            <a:noFill/>
          </a:ln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2F4CF718-2F1C-9422-E8A8-150D11E22DDC}"/>
              </a:ext>
            </a:extLst>
          </p:cNvPr>
          <p:cNvSpPr txBox="1">
            <a:spLocks/>
          </p:cNvSpPr>
          <p:nvPr/>
        </p:nvSpPr>
        <p:spPr bwMode="auto">
          <a:xfrm>
            <a:off x="1763669" y="89738"/>
            <a:ext cx="7924800" cy="759539"/>
          </a:xfrm>
          <a:prstGeom prst="rect">
            <a:avLst/>
          </a:prstGeom>
          <a:solidFill>
            <a:srgbClr val="003366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5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0000FF"/>
                </a:solidFill>
              </a:rPr>
              <a:t>EUV (Extreme ultraviolet) spectrometers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90A84D-BBA6-A5A3-48CD-29C0F901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164" y="1676978"/>
            <a:ext cx="4501868" cy="220023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5445D6E-33C4-D028-8D49-027CF5DD96E8}"/>
              </a:ext>
            </a:extLst>
          </p:cNvPr>
          <p:cNvSpPr txBox="1"/>
          <p:nvPr/>
        </p:nvSpPr>
        <p:spPr>
          <a:xfrm>
            <a:off x="313243" y="4437112"/>
            <a:ext cx="6906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Laminar-type varied-line-spacing concave holographic grating</a:t>
            </a:r>
          </a:p>
          <a:p>
            <a:pPr marL="742950" lvl="1" indent="-28575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itchFamily="34" charset="0"/>
                <a:cs typeface="Arial" pitchFamily="34" charset="0"/>
              </a:rPr>
              <a:t>1200 g/mm (20-500 Å) &amp; 2400 g/mm (5-138 Å) 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Back-illuminated charge-coupled device (Andor CCD)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Pulse motor </a:t>
            </a:r>
            <a:r>
              <a:rPr lang="en-US" altLang="zh-C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wavelength scan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Laser light </a:t>
            </a:r>
            <a:r>
              <a:rPr lang="en-US" altLang="zh-C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optical alignment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Turbo-molecular pump </a:t>
            </a:r>
            <a:r>
              <a:rPr lang="en-US" altLang="zh-CN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vacuum system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A71814C-7E0C-8088-3DC6-F14EE33CF706}"/>
              </a:ext>
            </a:extLst>
          </p:cNvPr>
          <p:cNvSpPr txBox="1"/>
          <p:nvPr/>
        </p:nvSpPr>
        <p:spPr>
          <a:xfrm>
            <a:off x="313243" y="1073343"/>
            <a:ext cx="3978307" cy="307777"/>
          </a:xfrm>
          <a:prstGeom prst="rect">
            <a:avLst/>
          </a:prstGeom>
          <a:solidFill>
            <a:schemeClr val="accent1">
              <a:lumMod val="90000"/>
              <a:alpha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400" dirty="0">
                <a:latin typeface="+mj-lt"/>
              </a:rPr>
              <a:t>Grazing incidence flat-field  EUV spectrometers</a:t>
            </a:r>
            <a:endParaRPr lang="zh-CN" altLang="en-US" sz="1400" dirty="0">
              <a:latin typeface="+mj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F816DD-1FEF-438E-0A94-07A68FB41D44}"/>
              </a:ext>
            </a:extLst>
          </p:cNvPr>
          <p:cNvSpPr txBox="1"/>
          <p:nvPr/>
        </p:nvSpPr>
        <p:spPr>
          <a:xfrm>
            <a:off x="7978107" y="1135570"/>
            <a:ext cx="3271982" cy="307777"/>
          </a:xfrm>
          <a:prstGeom prst="rect">
            <a:avLst/>
          </a:prstGeom>
          <a:solidFill>
            <a:schemeClr val="accent1">
              <a:lumMod val="90000"/>
              <a:alpha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400" dirty="0">
                <a:latin typeface="+mj-lt"/>
              </a:rPr>
              <a:t> Optical layout of EUV spectrometers</a:t>
            </a:r>
            <a:endParaRPr lang="zh-CN" altLang="en-US" sz="14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05247D-5804-8FDA-788B-B50BFD682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29" y="4073173"/>
            <a:ext cx="4742560" cy="2215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4D167B-567B-2494-B1CB-E9B2CB52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313" y="1842445"/>
            <a:ext cx="3448923" cy="18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7268"/>
      </p:ext>
    </p:extLst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3AD08F6-B028-8123-F859-F1256BFDB353}"/>
              </a:ext>
            </a:extLst>
          </p:cNvPr>
          <p:cNvSpPr txBox="1"/>
          <p:nvPr/>
        </p:nvSpPr>
        <p:spPr>
          <a:xfrm>
            <a:off x="2597750" y="191003"/>
            <a:ext cx="7148430" cy="52322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buSzPct val="75000"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  <a:cs typeface="Arial" pitchFamily="34" charset="0"/>
              </a:rPr>
              <a:t>Development of EUV system on EAST</a:t>
            </a:r>
            <a:endParaRPr lang="en-US" altLang="zh-CN" sz="2400" b="1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83D0D1-06CA-7FA8-DB69-0A09E7C9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9" y="1183400"/>
            <a:ext cx="8463575" cy="22291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92CA22-CCE8-8D40-3E4F-E04D63F5B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8" y="3881703"/>
            <a:ext cx="5702291" cy="23430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619DD6-95B9-14A6-EBF1-4DAE4386520D}"/>
              </a:ext>
            </a:extLst>
          </p:cNvPr>
          <p:cNvSpPr txBox="1"/>
          <p:nvPr/>
        </p:nvSpPr>
        <p:spPr>
          <a:xfrm>
            <a:off x="8650014" y="1512316"/>
            <a:ext cx="3431547" cy="1100301"/>
          </a:xfrm>
          <a:prstGeom prst="rect">
            <a:avLst/>
          </a:prstGeom>
          <a:solidFill>
            <a:srgbClr val="29C7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Fast-time response </a:t>
            </a:r>
            <a:r>
              <a:rPr lang="en-US" altLang="zh-CN" sz="1600" b="1" dirty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</a:rPr>
              <a:t>EUV (5ms)</a:t>
            </a:r>
            <a:r>
              <a:rPr lang="zh-CN" altLang="en-US" sz="1600" b="1" dirty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solidFill>
                <a:srgbClr val="0000FF"/>
              </a:solidFill>
              <a:latin typeface="+mj-lt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</a:rPr>
              <a:t>Pasma core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</a:rPr>
              <a:t>Limited wavelength range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</a:rPr>
              <a:t>Difficulty to observe lowly charge ions</a:t>
            </a:r>
            <a:endParaRPr lang="zh-CN" altLang="en-US" sz="1400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F55A44-C493-FFEF-A30A-E124F21C3FED}"/>
              </a:ext>
            </a:extLst>
          </p:cNvPr>
          <p:cNvSpPr txBox="1"/>
          <p:nvPr/>
        </p:nvSpPr>
        <p:spPr>
          <a:xfrm>
            <a:off x="6128370" y="4287315"/>
            <a:ext cx="2982494" cy="1061829"/>
          </a:xfrm>
          <a:prstGeom prst="rect">
            <a:avLst/>
          </a:prstGeom>
          <a:solidFill>
            <a:srgbClr val="D4F4FF"/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Space-resolved </a:t>
            </a:r>
            <a:r>
              <a:rPr lang="en-US" altLang="zh-CN" sz="1600" b="1" dirty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</a:rPr>
              <a:t>EUV</a:t>
            </a:r>
            <a:r>
              <a:rPr lang="zh-CN" altLang="en-US" sz="1600" b="1" dirty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solidFill>
                <a:srgbClr val="0000FF"/>
              </a:solidFill>
              <a:latin typeface="+mj-lt"/>
              <a:ea typeface="微软雅黑" panose="020B0503020204020204" pitchFamily="34" charset="-122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</a:rPr>
              <a:t>Limited observation range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</a:rPr>
              <a:t>Low time resolution (200ms/frame)</a:t>
            </a:r>
            <a:endParaRPr lang="zh-CN" altLang="en-US" sz="1400" dirty="0"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54FFCBF-B224-302D-AA62-C9F524E01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941" y="2961801"/>
            <a:ext cx="2982494" cy="358919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10B71C-3E59-0077-1C71-7E9D9CD1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554259"/>
            <a:ext cx="495300" cy="3037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89F8F472-8B28-4442-8A4A-4EE4E3F5822F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431CB45-2609-3166-6634-FCB9CFE9E6B5}"/>
              </a:ext>
            </a:extLst>
          </p:cNvPr>
          <p:cNvSpPr/>
          <p:nvPr/>
        </p:nvSpPr>
        <p:spPr bwMode="auto">
          <a:xfrm>
            <a:off x="1117923" y="4286746"/>
            <a:ext cx="3600400" cy="297273"/>
          </a:xfrm>
          <a:prstGeom prst="rect">
            <a:avLst/>
          </a:prstGeom>
          <a:solidFill>
            <a:srgbClr val="FEFC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29481F-FC38-2019-4501-5233692280E7}"/>
              </a:ext>
            </a:extLst>
          </p:cNvPr>
          <p:cNvSpPr/>
          <p:nvPr/>
        </p:nvSpPr>
        <p:spPr bwMode="auto">
          <a:xfrm>
            <a:off x="2423592" y="4221088"/>
            <a:ext cx="1078542" cy="307456"/>
          </a:xfrm>
          <a:prstGeom prst="rect">
            <a:avLst/>
          </a:prstGeom>
          <a:solidFill>
            <a:srgbClr val="FB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MS PGothic" panose="020B0600070205080204" pitchFamily="34" charset="-128"/>
              </a:rPr>
              <a:t>EUV_Long2</a:t>
            </a:r>
            <a:endParaRPr kumimoji="1" lang="zh-CN" altLang="en-US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64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834E0F-EA4A-1CCA-0FD0-0A058437F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C509A8-B7FF-753F-B776-1936ABF8CC15}"/>
              </a:ext>
            </a:extLst>
          </p:cNvPr>
          <p:cNvSpPr txBox="1"/>
          <p:nvPr/>
        </p:nvSpPr>
        <p:spPr>
          <a:xfrm>
            <a:off x="2495600" y="1166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zh-CN" sz="3600" b="1" kern="100" dirty="0">
                <a:latin typeface="微软雅黑"/>
                <a:ea typeface="宋体"/>
                <a:cs typeface="Times New Roman"/>
              </a:rPr>
              <a:t>Outline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4B51157-6E77-46C0-BA72-597435D13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2060848"/>
            <a:ext cx="10441160" cy="29512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/>
              <a:t>Introduction and motivation</a:t>
            </a:r>
            <a:endParaRPr lang="en-US" altLang="zh-C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Fast-time-response EUV spectrometers</a:t>
            </a: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Space-resolved EUV spectrometers</a:t>
            </a:r>
          </a:p>
          <a:p>
            <a:pPr lvl="1" indent="-457200">
              <a:spcBef>
                <a:spcPts val="24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61711387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9E2D0E-40F3-4E7B-B252-B9BC5A5993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188CD3-4938-4809-ACCD-87F922A1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71414"/>
            <a:ext cx="10657184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0000FF"/>
                </a:solidFill>
              </a:rPr>
              <a:t>EUV survey: </a:t>
            </a:r>
            <a:r>
              <a:rPr lang="en-US" altLang="zh-CN" sz="2400" b="1" dirty="0">
                <a:solidFill>
                  <a:srgbClr val="0000FF"/>
                </a:solidFill>
              </a:rPr>
              <a:t>Fast-time-response spectrometers (5ms/frame)</a:t>
            </a:r>
            <a:endParaRPr lang="en-US" altLang="zh-CN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99C5C1-EFA1-CEC7-FB02-E927CEF60FD5}"/>
              </a:ext>
            </a:extLst>
          </p:cNvPr>
          <p:cNvSpPr txBox="1"/>
          <p:nvPr/>
        </p:nvSpPr>
        <p:spPr>
          <a:xfrm>
            <a:off x="400600" y="949548"/>
            <a:ext cx="6991544" cy="312502"/>
          </a:xfrm>
          <a:prstGeom prst="rect">
            <a:avLst/>
          </a:prstGeom>
          <a:solidFill>
            <a:srgbClr val="EBF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4 grazing incidence Flat-field spectrometers (Arrangement since 2021)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7611976-C752-7C5A-184B-A7E15AE09FA6}"/>
              </a:ext>
            </a:extLst>
          </p:cNvPr>
          <p:cNvSpPr txBox="1"/>
          <p:nvPr/>
        </p:nvSpPr>
        <p:spPr>
          <a:xfrm>
            <a:off x="8472264" y="6246956"/>
            <a:ext cx="3647728" cy="469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L. Zhang 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Rev. Sci. Instrum.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86 (2015) 123509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X. </a:t>
            </a:r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Zong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altLang="zh-CN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Meth. A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1010 (2021) 165545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C635F78-A4D5-4843-31C0-B8E296E229B6}"/>
              </a:ext>
            </a:extLst>
          </p:cNvPr>
          <p:cNvSpPr/>
          <p:nvPr/>
        </p:nvSpPr>
        <p:spPr bwMode="auto">
          <a:xfrm>
            <a:off x="7392144" y="1502191"/>
            <a:ext cx="288032" cy="1986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EE7FC34C-3186-691F-0B26-61FC0F6E1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30862"/>
              </p:ext>
            </p:extLst>
          </p:nvPr>
        </p:nvGraphicFramePr>
        <p:xfrm>
          <a:off x="72008" y="4483715"/>
          <a:ext cx="8466564" cy="230287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9888">
                  <a:extLst>
                    <a:ext uri="{9D8B030D-6E8A-4147-A177-3AD203B41FA5}">
                      <a16:colId xmlns:a16="http://schemas.microsoft.com/office/drawing/2014/main" val="3349053990"/>
                    </a:ext>
                  </a:extLst>
                </a:gridCol>
                <a:gridCol w="1174888">
                  <a:extLst>
                    <a:ext uri="{9D8B030D-6E8A-4147-A177-3AD203B41FA5}">
                      <a16:colId xmlns:a16="http://schemas.microsoft.com/office/drawing/2014/main" val="1046129124"/>
                    </a:ext>
                  </a:extLst>
                </a:gridCol>
                <a:gridCol w="1023494">
                  <a:extLst>
                    <a:ext uri="{9D8B030D-6E8A-4147-A177-3AD203B41FA5}">
                      <a16:colId xmlns:a16="http://schemas.microsoft.com/office/drawing/2014/main" val="3266525188"/>
                    </a:ext>
                  </a:extLst>
                </a:gridCol>
                <a:gridCol w="1348204">
                  <a:extLst>
                    <a:ext uri="{9D8B030D-6E8A-4147-A177-3AD203B41FA5}">
                      <a16:colId xmlns:a16="http://schemas.microsoft.com/office/drawing/2014/main" val="3206266430"/>
                    </a:ext>
                  </a:extLst>
                </a:gridCol>
                <a:gridCol w="1379888">
                  <a:extLst>
                    <a:ext uri="{9D8B030D-6E8A-4147-A177-3AD203B41FA5}">
                      <a16:colId xmlns:a16="http://schemas.microsoft.com/office/drawing/2014/main" val="3020556704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959694739"/>
                    </a:ext>
                  </a:extLst>
                </a:gridCol>
                <a:gridCol w="1506571">
                  <a:extLst>
                    <a:ext uri="{9D8B030D-6E8A-4147-A177-3AD203B41FA5}">
                      <a16:colId xmlns:a16="http://schemas.microsoft.com/office/drawing/2014/main" val="1942866004"/>
                    </a:ext>
                  </a:extLst>
                </a:gridCol>
              </a:tblGrid>
              <a:tr h="4602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</a:rPr>
                        <a:t>Spectrometer Name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altLang="zh-CN" sz="1400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altLang="zh-CN" sz="1400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</a:rPr>
                        <a:t>range</a:t>
                      </a:r>
                      <a:endParaRPr lang="en-US" alt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</a:rPr>
                        <a:t>Working </a:t>
                      </a:r>
                      <a:r>
                        <a:rPr lang="el-GR" altLang="zh-CN" sz="1400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altLang="zh-CN" sz="1400" dirty="0">
                          <a:latin typeface="+mn-lt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</a:rPr>
                        <a:t>range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</a:rPr>
                        <a:t>Observation range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</a:rPr>
                        <a:t>Resolution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(Identified)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2355964"/>
                  </a:ext>
                </a:extLst>
              </a:tr>
              <a:tr h="2412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</a:rPr>
                        <a:t>Spectral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400" b="1" kern="100" dirty="0">
                          <a:solidFill>
                            <a:schemeClr val="tx1"/>
                          </a:solidFill>
                          <a:effectLst/>
                        </a:rPr>
                        <a:t>Temp.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996380"/>
                  </a:ext>
                </a:extLst>
              </a:tr>
              <a:tr h="3575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EUV_Short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5-138Å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5-50 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core</a:t>
                      </a:r>
                      <a:endParaRPr lang="zh-CN" sz="16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0.1@20 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5 ms</a:t>
                      </a:r>
                      <a:endParaRPr lang="zh-CN" altLang="en-US" sz="1400" b="1" dirty="0"/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He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, Li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</a:rPr>
                        <a:t>-Li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</a:rPr>
                        <a:t>, B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effectLst/>
                        </a:rPr>
                        <a:t>3+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</a:rPr>
                        <a:t>-B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effectLst/>
                        </a:rPr>
                        <a:t>4+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</a:rPr>
                        <a:t>, C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</a:rPr>
                        <a:t>-C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effectLst/>
                        </a:rPr>
                        <a:t>5+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O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-O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7+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Ne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-Ne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9+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Al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3+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-Al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12+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, Si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4+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-Si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11+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endParaRPr lang="en-US" altLang="zh-CN" sz="1200" b="1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200" baseline="0" dirty="0">
                          <a:solidFill>
                            <a:schemeClr val="dk1"/>
                          </a:solidFill>
                          <a:effectLst/>
                        </a:rPr>
                        <a:t>Ar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9+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en-US" altLang="zh-CN" sz="1200" b="1" kern="1200" baseline="0" dirty="0">
                          <a:solidFill>
                            <a:schemeClr val="dk1"/>
                          </a:solidFill>
                          <a:effectLst/>
                        </a:rPr>
                        <a:t>Ar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15+</a:t>
                      </a:r>
                      <a:r>
                        <a:rPr lang="en-US" altLang="zh-CN" sz="1200" b="1" kern="1200" baseline="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Fe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4+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-Fe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23+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Cu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9+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-Cu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26+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Mo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4+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-Mo</a:t>
                      </a:r>
                      <a:r>
                        <a:rPr lang="en-US" altLang="zh-CN" sz="1200" b="1" kern="1200" baseline="30000" dirty="0">
                          <a:solidFill>
                            <a:schemeClr val="dk1"/>
                          </a:solidFill>
                          <a:effectLst/>
                        </a:rPr>
                        <a:t>31+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endParaRPr lang="en-US" altLang="zh-CN" sz="1200" b="1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200" dirty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r>
                        <a:rPr lang="en-US" altLang="zh-CN" sz="1200" b="1" kern="1200" baseline="30000" dirty="0">
                          <a:solidFill>
                            <a:srgbClr val="FF0000"/>
                          </a:solidFill>
                          <a:effectLst/>
                        </a:rPr>
                        <a:t>3+</a:t>
                      </a:r>
                      <a:r>
                        <a:rPr lang="en-US" altLang="zh-CN" sz="1200" b="1" kern="1200" dirty="0">
                          <a:solidFill>
                            <a:srgbClr val="FF0000"/>
                          </a:solidFill>
                          <a:effectLst/>
                        </a:rPr>
                        <a:t>-W</a:t>
                      </a:r>
                      <a:r>
                        <a:rPr lang="en-US" altLang="zh-CN" sz="1200" b="1" kern="1200" baseline="30000" dirty="0">
                          <a:solidFill>
                            <a:srgbClr val="FF0000"/>
                          </a:solidFill>
                          <a:effectLst/>
                        </a:rPr>
                        <a:t>45+</a:t>
                      </a:r>
                      <a:r>
                        <a:rPr lang="zh-CN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，</a:t>
                      </a: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</a:rPr>
                        <a:t>…</a:t>
                      </a:r>
                      <a:endParaRPr lang="zh-CN" altLang="en-US" sz="1200" b="1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9797524"/>
                  </a:ext>
                </a:extLst>
              </a:tr>
              <a:tr h="405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EUV_Long_a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20-500Å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40-180 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600" b="1" kern="1200" dirty="0">
                          <a:solidFill>
                            <a:schemeClr val="dk1"/>
                          </a:solidFill>
                          <a:effectLst/>
                        </a:rPr>
                        <a:t>ρ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effectLst/>
                        </a:rPr>
                        <a:t>=0.1</a:t>
                      </a:r>
                      <a:endParaRPr lang="zh-CN" altLang="zh-CN" sz="1600" b="1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0.22@200 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29681112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EUV_Long_b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20-500Å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130-335 Å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altLang="zh-CN" sz="1600" b="1" kern="1200" dirty="0">
                          <a:solidFill>
                            <a:schemeClr val="dk1"/>
                          </a:solidFill>
                          <a:effectLst/>
                        </a:rPr>
                        <a:t>ρ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effectLst/>
                        </a:rPr>
                        <a:t>=0.4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0.22@200 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37999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EUV_Long_c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20-500Å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solidFill>
                            <a:srgbClr val="0000FF"/>
                          </a:solidFill>
                          <a:effectLst/>
                        </a:rPr>
                        <a:t>235-485 Å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altLang="zh-CN" sz="1600" b="1" kern="1200" dirty="0">
                          <a:solidFill>
                            <a:schemeClr val="dk1"/>
                          </a:solidFill>
                          <a:effectLst/>
                        </a:rPr>
                        <a:t>ρ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effectLst/>
                        </a:rPr>
                        <a:t>=0.7</a:t>
                      </a:r>
                      <a:endParaRPr lang="zh-CN" sz="1600" b="1" kern="100" dirty="0">
                        <a:solidFill>
                          <a:srgbClr val="0000FF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kern="100" dirty="0">
                          <a:effectLst/>
                        </a:rPr>
                        <a:t>0.22@200 Å</a:t>
                      </a:r>
                      <a:endParaRPr lang="zh-CN" sz="1400" b="1" kern="100" dirty="0">
                        <a:effectLst/>
                        <a:latin typeface="+mj-lt"/>
                        <a:ea typeface="+mj-ea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72223539"/>
                  </a:ext>
                </a:extLst>
              </a:tr>
            </a:tbl>
          </a:graphicData>
        </a:graphic>
      </p:graphicFrame>
      <p:pic>
        <p:nvPicPr>
          <p:cNvPr id="17" name="图片 16">
            <a:extLst>
              <a:ext uri="{FF2B5EF4-FFF2-40B4-BE49-F238E27FC236}">
                <a16:creationId xmlns:a16="http://schemas.microsoft.com/office/drawing/2014/main" id="{9E877890-5AF7-09EA-C7D5-A52A2F6DA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309591"/>
            <a:ext cx="5791315" cy="30051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47356FA-0A5C-186B-1C74-9E5689E0E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348" y="1502191"/>
            <a:ext cx="269966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3730"/>
      </p:ext>
    </p:extLst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000D4A-17AF-BC9F-B39F-093883AA7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F3695-7EB6-460E-825A-CE6A1271ACD8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B7ECF-57AB-A2A8-35F5-310154EB2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16632"/>
            <a:ext cx="10657184" cy="69329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0000FF"/>
                </a:solidFill>
              </a:rPr>
              <a:t>Wavelength Calibration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7AA724-6FC7-2712-03DC-08E58A02B618}"/>
              </a:ext>
            </a:extLst>
          </p:cNvPr>
          <p:cNvSpPr txBox="1"/>
          <p:nvPr/>
        </p:nvSpPr>
        <p:spPr>
          <a:xfrm>
            <a:off x="393912" y="6516623"/>
            <a:ext cx="6091484" cy="276999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Method 3 please refer the 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Zhenwei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#92 Short talk 2004/10/23 15:25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7564BE-3661-2DDD-2ED0-D0DAB758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64" y="1623967"/>
            <a:ext cx="4279964" cy="41445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DFBF22B-B64C-505F-46A0-9B6392CF6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12" y="1373793"/>
            <a:ext cx="4677636" cy="421514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DA24E565-6609-E704-03CB-341DE874B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32" y="1020668"/>
            <a:ext cx="4893660" cy="3044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lvl="1">
              <a:spcBef>
                <a:spcPts val="2400"/>
              </a:spcBef>
              <a:spcAft>
                <a:spcPts val="1200"/>
              </a:spcAft>
              <a:buSzPct val="75000"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1:</a:t>
            </a: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based on grating equation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7B5A844-F2F1-3B16-22AA-5461C17D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64" y="1811882"/>
            <a:ext cx="4893660" cy="1019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lvl="1">
              <a:spcBef>
                <a:spcPts val="2400"/>
              </a:spcBef>
              <a:spcAft>
                <a:spcPts val="1200"/>
              </a:spcAft>
              <a:buSzPct val="75000"/>
            </a:pP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b="1" dirty="0">
                <a:latin typeface="+mj-lt"/>
                <a:cs typeface="Times New Roman" panose="02020603050405020304" pitchFamily="18" charset="0"/>
              </a:rPr>
              <a:t>grating grove spacing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l-GR" altLang="zh-CN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b="1" dirty="0">
                <a:effectLst/>
                <a:latin typeface="+mj-lt"/>
                <a:cs typeface="Times New Roman" panose="02020603050405020304" pitchFamily="18" charset="0"/>
              </a:rPr>
              <a:t>incidence angle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altLang="zh-CN" sz="1600" b="1" dirty="0">
                <a:latin typeface="+mj-lt"/>
                <a:cs typeface="Times New Roman" panose="02020603050405020304" pitchFamily="18" charset="0"/>
              </a:rPr>
              <a:t>CCD position</a:t>
            </a:r>
          </a:p>
          <a:p>
            <a:pPr marL="0" lvl="1">
              <a:spcBef>
                <a:spcPts val="2400"/>
              </a:spcBef>
              <a:spcAft>
                <a:spcPts val="1200"/>
              </a:spcAft>
              <a:buSzPct val="75000"/>
            </a:pP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928C944-83B7-AE9B-77F7-B39F56E91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6" y="2955256"/>
            <a:ext cx="6552728" cy="3044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lvl="1">
              <a:spcBef>
                <a:spcPts val="2400"/>
              </a:spcBef>
              <a:spcAft>
                <a:spcPts val="1200"/>
              </a:spcAft>
              <a:buSzPct val="75000"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2:</a:t>
            </a: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Cubic polynomial fitting with well-known spectral lines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B3BF7302-727B-D2A6-8236-FD4FFB50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46" y="5843253"/>
            <a:ext cx="6552728" cy="3044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lvl="1">
              <a:spcBef>
                <a:spcPts val="2400"/>
              </a:spcBef>
              <a:spcAft>
                <a:spcPts val="1200"/>
              </a:spcAft>
              <a:buSzPct val="75000"/>
            </a:pP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3:</a:t>
            </a: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regression model with spectral line shape fitting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837B92-71C4-F805-7FE0-D7D005AC2B8D}"/>
              </a:ext>
            </a:extLst>
          </p:cNvPr>
          <p:cNvSpPr txBox="1"/>
          <p:nvPr/>
        </p:nvSpPr>
        <p:spPr>
          <a:xfrm>
            <a:off x="7237605" y="1293186"/>
            <a:ext cx="4637279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+mn-lt"/>
              </a:rPr>
              <a:t>Calibration results based on method 1 and 2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4F670DC-94AC-953F-069D-1422C015380B}"/>
              </a:ext>
            </a:extLst>
          </p:cNvPr>
          <p:cNvSpPr txBox="1"/>
          <p:nvPr/>
        </p:nvSpPr>
        <p:spPr>
          <a:xfrm>
            <a:off x="0" y="6205633"/>
            <a:ext cx="7340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+mn-lt"/>
              </a:rPr>
              <a:t> The uncertainty </a:t>
            </a:r>
            <a:r>
              <a:rPr lang="en-US" altLang="zh-CN" sz="1600" dirty="0">
                <a:latin typeface="+mn-lt"/>
              </a:rPr>
              <a:t>in</a:t>
            </a:r>
            <a:r>
              <a:rPr lang="zh-CN" altLang="en-US" sz="1600" dirty="0">
                <a:latin typeface="+mn-lt"/>
              </a:rPr>
              <a:t> wavelength </a:t>
            </a:r>
            <a:r>
              <a:rPr lang="en-US" altLang="zh-CN" sz="1600" dirty="0">
                <a:latin typeface="+mn-lt"/>
              </a:rPr>
              <a:t>reduce tenfold from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+mn-lt"/>
                <a:ea typeface="宋体" panose="02010600030101010101" pitchFamily="2" charset="-122"/>
              </a:rPr>
              <a:t>±0.05 Å</a:t>
            </a:r>
            <a:r>
              <a:rPr lang="zh-CN" altLang="en-US" sz="16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zh-CN" sz="1600" dirty="0">
                <a:latin typeface="+mn-lt"/>
              </a:rPr>
              <a:t>to 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+mn-lt"/>
                <a:ea typeface="宋体" panose="02010600030101010101" pitchFamily="2" charset="-122"/>
              </a:rPr>
              <a:t>±0.005 Å</a:t>
            </a:r>
            <a:r>
              <a:rPr lang="zh-CN" altLang="en-US" sz="16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973F1C-BCAE-2BDD-16A9-3B3BDE8FE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3246037"/>
            <a:ext cx="4207956" cy="26299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16AA320-AD4F-3E18-4256-9B503AC5A4A5}"/>
              </a:ext>
            </a:extLst>
          </p:cNvPr>
          <p:cNvSpPr/>
          <p:nvPr/>
        </p:nvSpPr>
        <p:spPr>
          <a:xfrm>
            <a:off x="7773289" y="5982495"/>
            <a:ext cx="3565913" cy="561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rgbClr val="333333"/>
                </a:solidFill>
                <a:effectLst/>
                <a:latin typeface="-apple-system"/>
              </a:rPr>
              <a:t>W. Zhang </a:t>
            </a:r>
            <a:r>
              <a:rPr lang="en-US" altLang="zh-CN" sz="1400" b="1" dirty="0">
                <a:solidFill>
                  <a:srgbClr val="333333"/>
                </a:solidFill>
                <a:effectLst/>
                <a:latin typeface="-apple-system"/>
              </a:rPr>
              <a:t>Phys. Scr. </a:t>
            </a:r>
            <a:r>
              <a:rPr lang="en-US" altLang="zh-CN" sz="1400" dirty="0">
                <a:solidFill>
                  <a:srgbClr val="333333"/>
                </a:solidFill>
                <a:effectLst/>
                <a:latin typeface="-apple-system"/>
              </a:rPr>
              <a:t>99 (2024) 105609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rgbClr val="333333"/>
                </a:solidFill>
                <a:latin typeface="-apple-system"/>
                <a:cs typeface="Arial" panose="020B0604020202020204" pitchFamily="34" charset="0"/>
              </a:rPr>
              <a:t>L. Li  </a:t>
            </a:r>
            <a:r>
              <a:rPr lang="en-US" altLang="zh-CN" sz="1400" b="1" dirty="0">
                <a:solidFill>
                  <a:srgbClr val="333333"/>
                </a:solidFill>
                <a:latin typeface="-apple-system"/>
                <a:cs typeface="Arial" panose="020B0604020202020204" pitchFamily="34" charset="0"/>
              </a:rPr>
              <a:t>Plasma Sci. Technol</a:t>
            </a:r>
            <a:r>
              <a:rPr lang="en-US" altLang="zh-CN" sz="1400" dirty="0">
                <a:solidFill>
                  <a:srgbClr val="333333"/>
                </a:solidFill>
                <a:latin typeface="-apple-system"/>
                <a:cs typeface="Arial" panose="020B0604020202020204" pitchFamily="34" charset="0"/>
              </a:rPr>
              <a:t>. 23 (2021) 075102 </a:t>
            </a:r>
            <a:endParaRPr lang="en-US" altLang="zh-C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00256"/>
      </p:ext>
    </p:extLst>
  </p:cSld>
  <p:clrMapOvr>
    <a:masterClrMapping/>
  </p:clrMapOvr>
  <p:transition advClick="0" advTm="6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886b748-abe0-4c73-aa90-a2dc8baae894"/>
  <p:tag name="COMMONDATA" val="eyJoZGlkIjoiOWFjNWU4NWVhODMwNWIyMTI2ZDM3NTZhYTRiODBiNTgifQ==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just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just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18694</TotalTime>
  <Words>1610</Words>
  <Application>Microsoft Office PowerPoint</Application>
  <PresentationFormat>宽屏</PresentationFormat>
  <Paragraphs>288</Paragraphs>
  <Slides>17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-apple-system</vt:lpstr>
      <vt:lpstr>Malgun Gothic</vt:lpstr>
      <vt:lpstr>MS PGothic</vt:lpstr>
      <vt:lpstr>黑体</vt:lpstr>
      <vt:lpstr>华文宋体</vt:lpstr>
      <vt:lpstr>宋体</vt:lpstr>
      <vt:lpstr>微软雅黑</vt:lpstr>
      <vt:lpstr>Arial</vt:lpstr>
      <vt:lpstr>Helvetica</vt:lpstr>
      <vt:lpstr>Times New Roman</vt:lpstr>
      <vt:lpstr>Wingdings</vt:lpstr>
      <vt:lpstr>Default Design</vt:lpstr>
      <vt:lpstr>PBrush</vt:lpstr>
      <vt:lpstr>PowerPoint 演示文稿</vt:lpstr>
      <vt:lpstr>PowerPoint 演示文稿</vt:lpstr>
      <vt:lpstr>EAST plasma facing components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</vt:vector>
  </TitlesOfParts>
  <Company>ASIPP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Ling Zhang</dc:creator>
  <cp:lastModifiedBy>Nocturne</cp:lastModifiedBy>
  <cp:revision>4049</cp:revision>
  <dcterms:created xsi:type="dcterms:W3CDTF">2002-12-31T13:11:00Z</dcterms:created>
  <dcterms:modified xsi:type="dcterms:W3CDTF">2024-10-22T11:24:18Z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0x01010069C7C390F2022C4FBAA02AEA06A3B1AC</vt:lpwstr>
  </property>
  <property fmtid="{D5CDD505-2E9C-101B-9397-08002B2CF9AE}" pid="3" name="KSOProductBuildVer">
    <vt:lpwstr>2052-11.1.0.13703</vt:lpwstr>
  </property>
  <property fmtid="{D5CDD505-2E9C-101B-9397-08002B2CF9AE}" pid="4" name="ICV">
    <vt:lpwstr>03A0AC600A194C3D8C90AA35694809F6</vt:lpwstr>
  </property>
</Properties>
</file>