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18"/>
  </p:notesMasterIdLst>
  <p:handoutMasterIdLst>
    <p:handoutMasterId r:id="rId19"/>
  </p:handoutMasterIdLst>
  <p:sldIdLst>
    <p:sldId id="256" r:id="rId3"/>
    <p:sldId id="305" r:id="rId4"/>
    <p:sldId id="290" r:id="rId5"/>
    <p:sldId id="288" r:id="rId6"/>
    <p:sldId id="265" r:id="rId7"/>
    <p:sldId id="306" r:id="rId8"/>
    <p:sldId id="257" r:id="rId9"/>
    <p:sldId id="338" r:id="rId10"/>
    <p:sldId id="323" r:id="rId11"/>
    <p:sldId id="322" r:id="rId12"/>
    <p:sldId id="324" r:id="rId13"/>
    <p:sldId id="335" r:id="rId14"/>
    <p:sldId id="331" r:id="rId15"/>
    <p:sldId id="339" r:id="rId16"/>
    <p:sldId id="293"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67"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2289A2-AB7A-49BB-AA62-A4597045A3AE}" type="datetimeFigureOut">
              <a:rPr lang="zh-CN" altLang="en-US" smtClean="0"/>
              <a:t>2024/10/23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D782CD-588A-4352-846B-C347ED50F89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t>Hello,</a:t>
            </a:r>
            <a:r>
              <a:rPr lang="zh-CN" altLang="en-US" b="1"/>
              <a:t> professors and students, today I'm going to report on the work of </a:t>
            </a:r>
            <a:r>
              <a:rPr b="1"/>
              <a:t>First observation of full radial profile of Zeff using high-performance visible spectrometer in EAST tokamak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Local bremsstrahlung emissivity profile is then derived from the space-resolved measurement of these chord-integrated bremsstrahlung intensity by Abel inversion methods based on the EFIT magnetic equilibrium calculation and measurement of electron density and electron temperature profiles. 通常计算得到的系数矩阵L的条件数都比较大，矩阵是病态的，给方程求解带来困难</a:t>
            </a:r>
          </a:p>
          <a:p>
            <a:r>
              <a:rPr lang="zh-CN" altLang="en-US"/>
              <a:t>根据基于EFIT磁平衡计算的Abel反演方法以及电子密度和电子温度轮廓的测量，从这些弦积分的制动辐射强度测量中导出局部制动辐射发射率轮廓。解表现出不稳定性甚至不能求解。通常采用正则化方法[24,28-34]米求解不适定问题。这里我们采用奇异值分解的方法束求解轫致辐射的分布。</a:t>
            </a:r>
          </a:p>
          <a:p>
            <a:endParaRPr lang="zh-CN" altLang="en-US"/>
          </a:p>
          <a:p>
            <a:r>
              <a:rPr lang="zh-CN" altLang="en-US">
                <a:sym typeface="+mn-ea"/>
              </a:rPr>
              <a:t>Local bremsstrahlung emissivity profile is then derived from the space-resolved measurement of these chord-integrated bremsstrahlung intensity by Abel inversion methods based on the EFIT magnetic equilibrium calculation and measurement of electron density and electron temperature profiles. </a:t>
            </a:r>
            <a:endParaRPr lang="zh-CN" altLang="en-US"/>
          </a:p>
          <a:p>
            <a:r>
              <a:rPr lang="zh-CN" altLang="en-US">
                <a:sym typeface="+mn-ea"/>
              </a:rPr>
              <a:t>The local bremsstrahlung emissivity and the spatial distribution pattern of the bremsstrahlung intensity are similar, which further demonstrates the reliability of the inversion.轫致辐射功率随小半径的变化如图 4-11 所示。In the regions where impurities accumulate, the bremsstrahlung emissivity is higher.This also confirms the reliability.</a:t>
            </a:r>
            <a:endParaRPr lang="zh-CN" altLang="en-US"/>
          </a:p>
          <a:p>
            <a:endParaRPr lang="zh-CN" altLang="en-US"/>
          </a:p>
          <a:p>
            <a:endParaRPr lang="zh-CN" altLang="en-US"/>
          </a:p>
          <a:p>
            <a:r>
              <a:rPr lang="zh-CN" altLang="en-US"/>
              <a:t>这一张讲局部发射率的图</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取相同时间相同半径的电子密度与电子温度和上面的得到的轫致辐射功率带入公式 2-4。由此就得到了不同小半径的有效电荷数。Under the configuration of the divertor, the distribution of the effective charge number is relatively flat, while due to the elongation of the plasma in the divertor configuration, a slightly higher effective charge number is measured at the boundary position.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The subsequent section</a:t>
            </a:r>
            <a:r>
              <a:rPr lang="en-US" altLang="zh-CN"/>
              <a:t> is </a:t>
            </a:r>
            <a:r>
              <a:rPr lang="en-GB" altLang="zh-CN" b="1" dirty="0">
                <a:solidFill>
                  <a:srgbClr val="FF0000"/>
                </a:solidFill>
                <a:latin typeface="微软雅黑" panose="020B0503020204020204" charset="-122"/>
                <a:ea typeface="微软雅黑" panose="020B0503020204020204" charset="-122"/>
                <a:sym typeface="+mn-ea"/>
              </a:rPr>
              <a:t>Impurity composition before and after boronization</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r>
              <a:rPr lang="en-US" altLang="zh-CN" dirty="0"/>
              <a:t>Thank you!</a:t>
            </a:r>
          </a:p>
        </p:txBody>
      </p:sp>
      <p:sp>
        <p:nvSpPr>
          <p:cNvPr id="4" name="灯片编号占位符 3"/>
          <p:cNvSpPr>
            <a:spLocks noGrp="1"/>
          </p:cNvSpPr>
          <p:nvPr>
            <p:ph type="sldNum" sz="quarter" idx="10"/>
          </p:nvPr>
        </p:nvSpPr>
        <p:spPr/>
        <p:txBody>
          <a:bodyPr/>
          <a:lstStyle/>
          <a:p>
            <a:pPr>
              <a:defRPr/>
            </a:pPr>
            <a:fld id="{0203537D-657B-4A2B-B990-F57F20EEB79A}" type="slidenum">
              <a:rPr lang="en-US" altLang="zh-CN" smtClean="0"/>
              <a:t>15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R="0" indent="0" algn="just" defTabSz="914400" rtl="0" eaLnBrk="1" fontAlgn="base" latinLnBrk="0" hangingPunct="1">
              <a:lnSpc>
                <a:spcPct val="130000"/>
              </a:lnSpc>
              <a:spcBef>
                <a:spcPct val="0"/>
              </a:spcBef>
              <a:spcAft>
                <a:spcPts val="600"/>
              </a:spcAft>
              <a:buClrTx/>
              <a:buSzTx/>
              <a:buFont typeface="Arial" panose="020B0604020202020204" pitchFamily="34" charset="0"/>
              <a:buNone/>
            </a:pPr>
            <a:r>
              <a:rPr lang="zh-CN" altLang="en-US"/>
              <a:t>The s</a:t>
            </a:r>
            <a:r>
              <a:rPr lang="en-US" altLang="zh-CN"/>
              <a:t>first</a:t>
            </a:r>
            <a:r>
              <a:rPr lang="zh-CN" altLang="en-US"/>
              <a:t> section</a:t>
            </a:r>
            <a:r>
              <a:rPr lang="en-US" altLang="zh-CN"/>
              <a:t> is </a:t>
            </a:r>
            <a:r>
              <a:rPr lang="en-US" altLang="en-GB" b="1" dirty="0">
                <a:solidFill>
                  <a:srgbClr val="FF0000"/>
                </a:solidFill>
                <a:latin typeface="微软雅黑" panose="020B0503020204020204" charset="-122"/>
                <a:ea typeface="微软雅黑" panose="020B0503020204020204" charset="-122"/>
                <a:sym typeface="+mn-ea"/>
              </a:rPr>
              <a:t>Introduction</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Since 2010, the first wall of the EAST tokamak has been upgraded with a molybdenum alloy. In addition, the upper divertor of the EAST has been replaced with a tungsten monoblock since 2014 and the lower divertor since 2021. From 2021 , the EAST was operated in an all-metal environment. The excellent physical properties of tungsten have led to its selection for the design of  ITER and CFETR. selected for the construction of the diveror and first wall.</a:t>
            </a:r>
            <a:endParaRPr lang="en-US" altLang="zh-CN"/>
          </a:p>
          <a:p>
            <a:r>
              <a:rPr lang="en-US" altLang="zh-CN">
                <a:sym typeface="+mn-ea"/>
              </a:rPr>
              <a:t>The achievement of full radial profile of Zeff is essential not only for impurity level assessment, impurity control, plasma scenario development but also for the in-situ absolute intensity calibration of existing EUV spectrometers </a:t>
            </a:r>
            <a:endParaRPr lang="en-US" altLang="zh-CN"/>
          </a:p>
          <a:p>
            <a:endParaRPr lang="en-US" altLang="zh-CN"/>
          </a:p>
          <a:p>
            <a:r>
              <a:rPr lang="en-US" altLang="zh-CN"/>
              <a:t>The effective ion charge, Zeff, is a key parameter in magnetic confinement fusion plasma, quantifying the average ionization state of impurities and is critical for assessing plasma impurity level and radial impurity distribution.</a:t>
            </a:r>
            <a:r>
              <a:rPr lang="zh-CN" altLang="en-US" b="1" dirty="0">
                <a:solidFill>
                  <a:srgbClr val="1111FF"/>
                </a:solidFill>
                <a:ea typeface="黑体" panose="02010609060101010101" pitchFamily="49" charset="-122"/>
                <a:sym typeface="+mn-ea"/>
              </a:rPr>
              <a:t>较高的杂质水平会引起很强的辐射损失，尤其是在钨偏滤器条件下。</a:t>
            </a:r>
            <a:r>
              <a:rPr lang="en-US" altLang="zh-CN"/>
              <a:t> In ITER tokamak, the expected Zeff is around 1.8, with permissible variations limited to ±0.2. </a:t>
            </a:r>
          </a:p>
          <a:p>
            <a:r>
              <a:rPr kumimoji="1" lang="zh-CN" altLang="en-US" dirty="0">
                <a:ln>
                  <a:noFill/>
                </a:ln>
                <a:effectLst/>
                <a:latin typeface="微软雅黑" panose="020B0503020204020204" charset="-122"/>
                <a:ea typeface="微软雅黑" panose="020B0503020204020204" charset="-122"/>
                <a:sym typeface="+mn-ea"/>
              </a:rPr>
              <a:t>Zeff 的诊断手段在现阶段来说主要有可见轫致辐射、电荷交换复合光谱（CXRS ）、CXRS 背景光谱等常用的方法。其中，利用可见光谱分析的方法来测量Zeff 比较成熟可靠。</a:t>
            </a:r>
            <a:r>
              <a:rPr kumimoji="1" lang="en-US" altLang="zh-CN" dirty="0">
                <a:ln>
                  <a:noFill/>
                </a:ln>
                <a:effectLst/>
                <a:latin typeface="微软雅黑" panose="020B0503020204020204" charset="-122"/>
                <a:ea typeface="微软雅黑" panose="020B0503020204020204" charset="-122"/>
                <a:sym typeface="+mn-ea"/>
              </a:rPr>
              <a:t>等离子体中自由电子的运动速度发生变化时会产生电磁波辐射，就是轫致辐射</a:t>
            </a:r>
            <a:r>
              <a:rPr kumimoji="1" lang="zh-CN" altLang="en-US" dirty="0">
                <a:ln>
                  <a:noFill/>
                </a:ln>
                <a:effectLst/>
                <a:latin typeface="微软雅黑" panose="020B0503020204020204" charset="-122"/>
                <a:ea typeface="微软雅黑" panose="020B0503020204020204" charset="-122"/>
                <a:sym typeface="+mn-ea"/>
              </a:rPr>
              <a:t>。The visible bremsstrahlung measurement is a useful tool for measuring Zeff and therefore is widely used in many tokamak devices, including EAST [1], DIII-D [2], ASDEX Upgrade [3]. </a:t>
            </a:r>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The subsequent section</a:t>
            </a:r>
            <a:r>
              <a:rPr lang="en-US" altLang="zh-CN"/>
              <a:t> is </a:t>
            </a:r>
            <a:r>
              <a:rPr lang="en-GB" altLang="zh-CN" b="1" dirty="0">
                <a:solidFill>
                  <a:srgbClr val="FF0000"/>
                </a:solidFill>
                <a:latin typeface="微软雅黑" panose="020B0503020204020204" charset="-122"/>
                <a:ea typeface="微软雅黑" panose="020B0503020204020204" charset="-122"/>
                <a:sym typeface="+mn-ea"/>
              </a:rPr>
              <a:t>Impurity composition before and after boronization</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in EAST, based on the endoscopic optic design a space-resolved visible spectrometer working at 370-850 nm has been newly developed to observe full radial profile of line emissions from lowly charged impurity ions and visible bremsstrahlung continua. </a:t>
            </a:r>
          </a:p>
          <a:p>
            <a:endParaRPr lang="zh-CN" altLang="en-US">
              <a:sym typeface="+mn-ea"/>
            </a:endParaRPr>
          </a:p>
          <a:p>
            <a:r>
              <a:rPr lang="zh-CN" altLang="en-US">
                <a:sym typeface="+mn-ea"/>
              </a:rPr>
              <a:t> </a:t>
            </a:r>
            <a:r>
              <a:rPr lang="zh-CN" altLang="en-US"/>
              <a:t>The visible spectrometer system consists</a:t>
            </a:r>
            <a:r>
              <a:rPr lang="en-US" altLang="zh-CN"/>
              <a:t> 1d</a:t>
            </a:r>
            <a:r>
              <a:rPr lang="zh-CN" altLang="en-US"/>
              <a:t>和</a:t>
            </a:r>
            <a:r>
              <a:rPr lang="en-US" altLang="zh-CN"/>
              <a:t>2d</a:t>
            </a:r>
            <a:r>
              <a:rPr lang="zh-CN" altLang="en-US"/>
              <a:t>两套系统，都配备了three diff</a:t>
            </a:r>
            <a:r>
              <a:rPr lang="en-US" altLang="zh-CN"/>
              <a:t>erent</a:t>
            </a:r>
            <a:r>
              <a:rPr lang="zh-CN" altLang="en-US"/>
              <a:t> gratings with groove densities of 300, 1200, and 2400 grooves</a:t>
            </a:r>
            <a:r>
              <a:rPr lang="en-US" altLang="zh-CN"/>
              <a:t> </a:t>
            </a:r>
            <a:r>
              <a:rPr lang="zh-CN" altLang="en-US">
                <a:sym typeface="+mn-ea"/>
              </a:rPr>
              <a:t>per millimeter</a:t>
            </a:r>
            <a:r>
              <a:rPr lang="zh-CN" altLang="en-US"/>
              <a:t>, a</a:t>
            </a:r>
            <a:r>
              <a:rPr lang="zh-CN" altLang="en-US">
                <a:sym typeface="+mn-ea"/>
              </a:rPr>
              <a:t>，实现不同的分辨率</a:t>
            </a:r>
            <a:r>
              <a:rPr lang="zh-CN" altLang="en-US"/>
              <a:t>nd a CMOS detector (Andor Marana 4.2B). </a:t>
            </a:r>
            <a:r>
              <a:rPr lang="zh-CN" altLang="en-US">
                <a:sym typeface="+mn-ea"/>
              </a:rPr>
              <a:t>The detection system CMOS with an effective area of 22.53 × 22.53 mm^2 and a pixel resolution of 2048 × 2048。</a:t>
            </a:r>
          </a:p>
          <a:p>
            <a:r>
              <a:rPr lang="zh-CN" altLang="en-US">
                <a:sym typeface="+mn-ea"/>
              </a:rPr>
              <a:t>The 1D visible spectrometers, operational within the wavelength range of 370-850 nm，designed to probe the full cross-sectional area of the EAST device spanning a ΔZ of approximately 145 cm.</a:t>
            </a:r>
          </a:p>
          <a:p>
            <a:endParaRPr lang="zh-CN" altLang="en-US">
              <a:sym typeface="+mn-ea"/>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The subsequent section</a:t>
            </a:r>
            <a:r>
              <a:rPr lang="en-US" altLang="zh-CN"/>
              <a:t> is </a:t>
            </a:r>
            <a:r>
              <a:rPr lang="en-GB" altLang="zh-CN" b="1" dirty="0">
                <a:solidFill>
                  <a:srgbClr val="FF0000"/>
                </a:solidFill>
                <a:latin typeface="微软雅黑" panose="020B0503020204020204" charset="-122"/>
                <a:ea typeface="微软雅黑" panose="020B0503020204020204" charset="-122"/>
                <a:sym typeface="+mn-ea"/>
              </a:rPr>
              <a:t>Impurity composition before and after boronization</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sym typeface="+mn-ea"/>
              </a:rPr>
              <a:t>The </a:t>
            </a:r>
            <a:r>
              <a:rPr lang="en-US" b="1">
                <a:sym typeface="+mn-ea"/>
              </a:rPr>
              <a:t>t</a:t>
            </a:r>
            <a:r>
              <a:rPr lang="en-US" altLang="zh-CN" b="1">
                <a:sym typeface="+mn-ea"/>
              </a:rPr>
              <a:t>ypical discharge</a:t>
            </a:r>
            <a:r>
              <a:rPr lang="zh-CN" altLang="en-US">
                <a:sym typeface="+mn-ea"/>
              </a:rPr>
              <a:t> (#131000) </a:t>
            </a:r>
            <a:r>
              <a:rPr lang="en-US" altLang="zh-CN" b="1">
                <a:sym typeface="+mn-ea"/>
              </a:rPr>
              <a:t> </a:t>
            </a:r>
            <a:r>
              <a:rPr lang="zh-CN" altLang="en-US" b="1">
                <a:sym typeface="+mn-ea"/>
              </a:rPr>
              <a:t>plasma parameters</a:t>
            </a:r>
            <a:r>
              <a:rPr lang="en-US" altLang="zh-CN" b="1">
                <a:sym typeface="+mn-ea"/>
              </a:rPr>
              <a:t> </a:t>
            </a:r>
            <a:r>
              <a:rPr lang="zh-CN" altLang="en-US" b="1">
                <a:sym typeface="+mn-ea"/>
              </a:rPr>
              <a:t>如图上所示</a:t>
            </a:r>
            <a:r>
              <a:rPr lang="zh-CN" altLang="en-US"/>
              <a:t> . The plasma current (Ip) was maintained at 400 kA, with a double null configuration. Concurrently, the line-averaged electron density and the temperature profiles</a:t>
            </a:r>
            <a:r>
              <a:rPr lang="zh-CN" altLang="en-US">
                <a:sym typeface="+mn-ea"/>
              </a:rPr>
              <a:t>分别为</a:t>
            </a:r>
            <a:r>
              <a:rPr lang="en-US" altLang="zh-CN">
                <a:sym typeface="+mn-ea"/>
              </a:rPr>
              <a:t>4.0</a:t>
            </a:r>
            <a:r>
              <a:rPr lang="zh-CN" altLang="en-US">
                <a:sym typeface="+mn-ea"/>
              </a:rPr>
              <a:t>×10^19 m^-3， 2.0keV在</a:t>
            </a:r>
            <a:r>
              <a:rPr lang="en-US" altLang="zh-CN">
                <a:sym typeface="+mn-ea"/>
              </a:rPr>
              <a:t>flat</a:t>
            </a:r>
            <a:r>
              <a:rPr lang="zh-CN" altLang="en-US">
                <a:sym typeface="+mn-ea"/>
              </a:rPr>
              <a:t>时期</a:t>
            </a:r>
            <a:r>
              <a:rPr lang="zh-CN" altLang="en-US"/>
              <a:t>.</a:t>
            </a:r>
            <a:r>
              <a:rPr lang="zh-CN"/>
              <a:t>选取</a:t>
            </a:r>
            <a:r>
              <a:rPr lang="en-US" altLang="zh-CN"/>
              <a:t>5s</a:t>
            </a:r>
            <a:r>
              <a:rPr lang="zh-CN" altLang="en-US"/>
              <a:t>附近作为剖面研究时间段。</a:t>
            </a:r>
          </a:p>
          <a:p>
            <a:endParaRPr lang="zh-CN" altLang="en-US"/>
          </a:p>
          <a:p>
            <a:r>
              <a:rPr lang="zh-CN" altLang="en-US">
                <a:sym typeface="+mn-ea"/>
              </a:rPr>
              <a:t>In this work, the entrance slit with 50 µm width, a grating with 300 grooves/mm, cycle time of 100 ms/frame is set respectively for the observation. And the bremsstrahlung at central wavelength of 5</a:t>
            </a:r>
            <a:r>
              <a:rPr lang="en-US" altLang="zh-CN">
                <a:sym typeface="+mn-ea"/>
              </a:rPr>
              <a:t>97.3</a:t>
            </a:r>
            <a:r>
              <a:rPr lang="zh-CN" altLang="en-US">
                <a:sym typeface="+mn-ea"/>
              </a:rPr>
              <a:t> nm with a bandwidth of 0.</a:t>
            </a:r>
            <a:r>
              <a:rPr lang="en-US" altLang="zh-CN">
                <a:sym typeface="+mn-ea"/>
              </a:rPr>
              <a:t>3</a:t>
            </a:r>
            <a:r>
              <a:rPr lang="zh-CN" altLang="en-US">
                <a:sym typeface="+mn-ea"/>
              </a:rPr>
              <a:t> nm is selected for the calculation of Zeff profiles. </a:t>
            </a:r>
          </a:p>
          <a:p>
            <a:r>
              <a:rPr lang="zh-CN" altLang="en-US">
                <a:sym typeface="+mn-ea"/>
              </a:rPr>
              <a:t>在这项工作中，分别为观察设置了50微米宽的入口狭缝、300线/mm的光栅和100毫秒/帧的循环时间。并选择中心波长为523纳米、带宽为0.2纳米的制动辐射来计算 Zeff轮廓。</a:t>
            </a:r>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sym typeface="+mn-ea"/>
              </a:rPr>
              <a:t>The </a:t>
            </a:r>
            <a:r>
              <a:rPr lang="en-US" b="1">
                <a:sym typeface="+mn-ea"/>
              </a:rPr>
              <a:t>t</a:t>
            </a:r>
            <a:r>
              <a:rPr lang="en-US" altLang="zh-CN" b="1">
                <a:sym typeface="+mn-ea"/>
              </a:rPr>
              <a:t>ypical discharge</a:t>
            </a:r>
            <a:r>
              <a:rPr lang="zh-CN" altLang="en-US">
                <a:sym typeface="+mn-ea"/>
              </a:rPr>
              <a:t> (#131000) </a:t>
            </a:r>
            <a:r>
              <a:rPr lang="en-US" altLang="zh-CN" b="1">
                <a:sym typeface="+mn-ea"/>
              </a:rPr>
              <a:t> </a:t>
            </a:r>
            <a:r>
              <a:rPr lang="zh-CN" altLang="en-US" b="1">
                <a:sym typeface="+mn-ea"/>
              </a:rPr>
              <a:t>plasma parameters</a:t>
            </a:r>
            <a:r>
              <a:rPr lang="en-US" altLang="zh-CN" b="1">
                <a:sym typeface="+mn-ea"/>
              </a:rPr>
              <a:t> </a:t>
            </a:r>
            <a:r>
              <a:rPr lang="zh-CN" altLang="en-US" b="1">
                <a:sym typeface="+mn-ea"/>
              </a:rPr>
              <a:t>如图上所示</a:t>
            </a:r>
            <a:r>
              <a:rPr lang="zh-CN" altLang="en-US"/>
              <a:t> . The plasma current (Ip) was maintained at 400 kA, with a double null configuration. Concurrently, the line-averaged electron density and the temperature profiles</a:t>
            </a:r>
            <a:r>
              <a:rPr lang="zh-CN" altLang="en-US">
                <a:sym typeface="+mn-ea"/>
              </a:rPr>
              <a:t>分别为</a:t>
            </a:r>
            <a:r>
              <a:rPr lang="en-US" altLang="zh-CN">
                <a:sym typeface="+mn-ea"/>
              </a:rPr>
              <a:t>4.0</a:t>
            </a:r>
            <a:r>
              <a:rPr lang="zh-CN" altLang="en-US">
                <a:sym typeface="+mn-ea"/>
              </a:rPr>
              <a:t>×10^19 m^-3， 2.0keV在</a:t>
            </a:r>
            <a:r>
              <a:rPr lang="en-US" altLang="zh-CN">
                <a:sym typeface="+mn-ea"/>
              </a:rPr>
              <a:t>flat</a:t>
            </a:r>
            <a:r>
              <a:rPr lang="zh-CN" altLang="en-US">
                <a:sym typeface="+mn-ea"/>
              </a:rPr>
              <a:t>时期</a:t>
            </a:r>
            <a:r>
              <a:rPr lang="zh-CN" altLang="en-US"/>
              <a:t>.</a:t>
            </a:r>
            <a:r>
              <a:rPr lang="zh-CN"/>
              <a:t>选取</a:t>
            </a:r>
            <a:r>
              <a:rPr lang="en-US" altLang="zh-CN"/>
              <a:t>5s</a:t>
            </a:r>
            <a:r>
              <a:rPr lang="zh-CN" altLang="en-US"/>
              <a:t>附近作为剖面研究时间段。</a:t>
            </a:r>
          </a:p>
          <a:p>
            <a:endParaRPr lang="zh-CN" altLang="en-US"/>
          </a:p>
          <a:p>
            <a:r>
              <a:rPr lang="zh-CN" altLang="en-US">
                <a:sym typeface="+mn-ea"/>
              </a:rPr>
              <a:t>In this work, the entrance slit with 50 µm width, a grating with 300 grooves/mm, cycle time of 100 ms/frame is set respectively for the observation. And the bremsstrahlung at central wavelength of 5</a:t>
            </a:r>
            <a:r>
              <a:rPr lang="en-US" altLang="zh-CN">
                <a:sym typeface="+mn-ea"/>
              </a:rPr>
              <a:t>97.3</a:t>
            </a:r>
            <a:r>
              <a:rPr lang="zh-CN" altLang="en-US">
                <a:sym typeface="+mn-ea"/>
              </a:rPr>
              <a:t> nm with a bandwidth of 0.</a:t>
            </a:r>
            <a:r>
              <a:rPr lang="en-US" altLang="zh-CN">
                <a:sym typeface="+mn-ea"/>
              </a:rPr>
              <a:t>3</a:t>
            </a:r>
            <a:r>
              <a:rPr lang="zh-CN" altLang="en-US">
                <a:sym typeface="+mn-ea"/>
              </a:rPr>
              <a:t> nm is selected for the calculation of Zeff profiles. </a:t>
            </a:r>
          </a:p>
          <a:p>
            <a:r>
              <a:rPr lang="zh-CN" altLang="en-US">
                <a:sym typeface="+mn-ea"/>
              </a:rPr>
              <a:t>在这项工作中，分别为观察设置了50微米宽的入口狭缝、300线/mm的光栅和100毫秒/帧的循环时间。并选择中心波长为523纳米、带宽为0.2纳米的制动辐射来计算 Zeff轮廓。</a:t>
            </a:r>
            <a:endParaRPr lang="zh-CN" altLang="en-US"/>
          </a:p>
          <a:p>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Precise wavelength and absolute intensity calibration enables an accurate determination of bremsstrahlung intensity across all channels.结合可见谱仪对数据进行进一步处理，可以得到</a:t>
            </a:r>
            <a:r>
              <a:rPr lang="zh-CN" altLang="en-US"/>
              <a:t> full radial profile of visible bremsstrahlung intensity at 523nm.  </a:t>
            </a:r>
            <a:r>
              <a:t>The time evolution and spatial distribution at the moments from 4.95 to 5.05 are shown above.It is observed that during the initial phase of the discharge, the intensity of the visible bremsstrahlung is weak and primarily located in the core. A significant enhancement at the boundary is caused by the injection of ECRH at 1.6 seconds. After entering the flat-top phase around 2.2 seconds, the intensity peaks, with a more pronounced increase at the boundary compared to the core, and is mainly concentrated near the lower divertor.</a:t>
            </a:r>
          </a:p>
          <a:p>
            <a:endParaRPr/>
          </a:p>
          <a:p>
            <a:endParaRPr/>
          </a:p>
          <a:p>
            <a:endParaRPr/>
          </a:p>
          <a:p>
            <a:endParaRPr/>
          </a:p>
          <a:p>
            <a:endParaRP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2.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11424592" y="6309320"/>
            <a:ext cx="574864" cy="365125"/>
          </a:xfrm>
        </p:spPr>
        <p:txBody>
          <a:bodyPr/>
          <a:lstStyle/>
          <a:p>
            <a:fld id="{362F3695-7EB6-460E-825A-CE6A1271ACD8}" type="slidenum">
              <a:rPr lang="zh-CN" altLang="en-US" smtClean="0"/>
              <a:t>‹#›</a:t>
            </a:fld>
            <a:endParaRPr lang="zh-CN" altLang="en-US"/>
          </a:p>
        </p:txBody>
      </p:sp>
    </p:spTree>
  </p:cSld>
  <p:clrMapOvr>
    <a:masterClrMapping/>
  </p:clrMapOvr>
  <p:transition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153683" cy="582594"/>
          </a:xfrm>
        </p:spPr>
        <p:txBody>
          <a:bodyPr/>
          <a:lstStyle>
            <a:lvl1pPr algn="ctr" rtl="0" eaLnBrk="0" fontAlgn="base" hangingPunct="0">
              <a:spcBef>
                <a:spcPct val="0"/>
              </a:spcBef>
              <a:spcAft>
                <a:spcPct val="0"/>
              </a:spcAft>
              <a:defRPr lang="zh-CN" altLang="en-US" sz="3200" b="1" dirty="0">
                <a:solidFill>
                  <a:srgbClr val="0066FF"/>
                </a:solidFill>
                <a:latin typeface="+mj-lt"/>
                <a:ea typeface="+mj-ea"/>
                <a:cs typeface="+mj-cs"/>
              </a:defRPr>
            </a:lvl1pPr>
          </a:lstStyle>
          <a:p>
            <a:r>
              <a:rPr lang="zh-CN" altLang="en-US" dirty="0"/>
              <a:t>单击此处编辑母版标题样式</a:t>
            </a:r>
          </a:p>
        </p:txBody>
      </p:sp>
      <p:sp>
        <p:nvSpPr>
          <p:cNvPr id="3" name="内容占位符 2"/>
          <p:cNvSpPr>
            <a:spLocks noGrp="1"/>
          </p:cNvSpPr>
          <p:nvPr>
            <p:ph idx="1"/>
          </p:nvPr>
        </p:nvSpPr>
        <p:spPr>
          <a:xfrm>
            <a:off x="609600" y="1600201"/>
            <a:ext cx="10972800" cy="45259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xfrm>
            <a:off x="609600" y="6245225"/>
            <a:ext cx="2844800" cy="477838"/>
          </a:xfrm>
        </p:spPr>
        <p:txBody>
          <a:bodyPr/>
          <a:lstStyle>
            <a:lvl1pPr>
              <a:defRPr/>
            </a:lvl1pPr>
          </a:lstStyle>
          <a:p>
            <a:endParaRPr lang="en-US" altLang="zh-CN"/>
          </a:p>
        </p:txBody>
      </p:sp>
      <p:sp>
        <p:nvSpPr>
          <p:cNvPr id="7" name="Rectangle 6"/>
          <p:cNvSpPr>
            <a:spLocks noGrp="1" noChangeArrowheads="1"/>
          </p:cNvSpPr>
          <p:nvPr>
            <p:ph type="sldNum" sz="quarter" idx="4"/>
          </p:nvPr>
        </p:nvSpPr>
        <p:spPr bwMode="auto">
          <a:xfrm>
            <a:off x="11088555" y="6525345"/>
            <a:ext cx="1094207" cy="337295"/>
          </a:xfrm>
          <a:prstGeom prst="rect">
            <a:avLst/>
          </a:prstGeom>
          <a:noFill/>
          <a:ln w="9525">
            <a:noFill/>
            <a:miter lim="800000"/>
          </a:ln>
          <a:effectLst/>
        </p:spPr>
        <p:txBody>
          <a:bodyPr vert="horz" wrap="square" lIns="91429" tIns="45714" rIns="91429" bIns="45714" numCol="1" anchor="t" anchorCtr="0" compatLnSpc="1"/>
          <a:lstStyle>
            <a:lvl1pPr algn="r" eaLnBrk="1" hangingPunct="1">
              <a:lnSpc>
                <a:spcPct val="100000"/>
              </a:lnSpc>
              <a:spcBef>
                <a:spcPct val="0"/>
              </a:spcBef>
              <a:buFontTx/>
              <a:buNone/>
              <a:defRPr sz="1400">
                <a:latin typeface="Arial" panose="020B0604020202020204" pitchFamily="34" charset="0"/>
                <a:ea typeface="宋体" panose="02010600030101010101" pitchFamily="2" charset="-122"/>
              </a:defRPr>
            </a:lvl1pPr>
          </a:lstStyle>
          <a:p>
            <a:pPr>
              <a:defRPr/>
            </a:pPr>
            <a:fld id="{C3C19B91-99C5-4F59-8181-74B17A708879}" type="slidenum">
              <a:rPr lang="en-US" altLang="zh-CN" smtClean="0"/>
              <a:t>‹#›</a:t>
            </a:fld>
            <a:r>
              <a:rPr lang="en-US" altLang="zh-CN"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11424592" y="6309320"/>
            <a:ext cx="582960" cy="365125"/>
          </a:xfrm>
        </p:spPr>
        <p:txBody>
          <a:bodyPr/>
          <a:lstStyle>
            <a:lvl1pPr>
              <a:defRPr sz="1600"/>
            </a:lvl1pPr>
          </a:lstStyle>
          <a:p>
            <a:fld id="{362F3695-7EB6-460E-825A-CE6A1271ACD8}" type="slidenum">
              <a:rPr lang="zh-CN" altLang="en-US" smtClean="0"/>
              <a:t>‹#›</a:t>
            </a:fld>
            <a:endParaRPr lang="zh-CN" altLang="en-US" dirty="0"/>
          </a:p>
        </p:txBody>
      </p:sp>
    </p:spTree>
  </p:cSld>
  <p:clrMapOvr>
    <a:masterClrMapping/>
  </p:clrMapOvr>
  <p:transition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7" name="灯片编号占位符 6"/>
          <p:cNvSpPr>
            <a:spLocks noGrp="1"/>
          </p:cNvSpPr>
          <p:nvPr>
            <p:ph type="sldNum" sz="quarter" idx="11"/>
          </p:nvPr>
        </p:nvSpPr>
        <p:spPr/>
        <p:txBody>
          <a:bodyPr/>
          <a:lstStyle/>
          <a:p>
            <a:fld id="{362F3695-7EB6-460E-825A-CE6A1271ACD8}" type="slidenum">
              <a:rPr lang="zh-CN" altLang="en-US" smtClean="0"/>
              <a:t>‹#›</a:t>
            </a:fld>
            <a:endParaRPr lang="zh-CN" altLang="en-US" dirty="0"/>
          </a:p>
        </p:txBody>
      </p:sp>
      <p:sp>
        <p:nvSpPr>
          <p:cNvPr id="11" name="Rectangle 27"/>
          <p:cNvSpPr>
            <a:spLocks noChangeArrowheads="1"/>
          </p:cNvSpPr>
          <p:nvPr userDrawn="1"/>
        </p:nvSpPr>
        <p:spPr bwMode="auto">
          <a:xfrm>
            <a:off x="242296" y="858964"/>
            <a:ext cx="10800000" cy="144463"/>
          </a:xfrm>
          <a:prstGeom prst="rect">
            <a:avLst/>
          </a:prstGeom>
          <a:gradFill rotWithShape="1">
            <a:gsLst>
              <a:gs pos="0">
                <a:srgbClr val="003366">
                  <a:alpha val="86000"/>
                </a:srgbClr>
              </a:gs>
              <a:gs pos="100000">
                <a:schemeClr val="bg1"/>
              </a:gs>
            </a:gsLst>
            <a:lin ang="5400000" scaled="1"/>
          </a:gradFill>
          <a:ln w="9525">
            <a:solidFill>
              <a:schemeClr val="bg1"/>
            </a:solidFill>
            <a:miter lim="800000"/>
          </a:ln>
          <a:effectLst/>
        </p:spPr>
        <p:txBody>
          <a:bodyPr wrap="none" anchor="ctr"/>
          <a:lstStyle/>
          <a:p>
            <a:pPr algn="just">
              <a:lnSpc>
                <a:spcPct val="130000"/>
              </a:lnSpc>
              <a:defRPr/>
            </a:pPr>
            <a:endParaRPr lang="zh-CN" altLang="en-US" sz="1200">
              <a:ea typeface="MS PGothic" panose="020B0600070205080204" pitchFamily="34" charset="-128"/>
            </a:endParaRPr>
          </a:p>
        </p:txBody>
      </p:sp>
      <p:graphicFrame>
        <p:nvGraphicFramePr>
          <p:cNvPr id="12" name="Object 29"/>
          <p:cNvGraphicFramePr>
            <a:graphicFrameLocks noChangeAspect="1"/>
          </p:cNvGraphicFramePr>
          <p:nvPr userDrawn="1"/>
        </p:nvGraphicFramePr>
        <p:xfrm>
          <a:off x="11081633" y="93789"/>
          <a:ext cx="983514" cy="765175"/>
        </p:xfrm>
        <a:graphic>
          <a:graphicData uri="http://schemas.openxmlformats.org/presentationml/2006/ole">
            <mc:AlternateContent xmlns:mc="http://schemas.openxmlformats.org/markup-compatibility/2006">
              <mc:Choice xmlns:v="urn:schemas-microsoft-com:vml" Requires="v">
                <p:oleObj name="PBrush" r:id="rId2" imgW="1123950" imgH="1009650" progId="PBrush">
                  <p:embed/>
                </p:oleObj>
              </mc:Choice>
              <mc:Fallback>
                <p:oleObj name="PBrush" r:id="rId2" imgW="1123950" imgH="1009650" progId="PBrush">
                  <p:embed/>
                  <p:pic>
                    <p:nvPicPr>
                      <p:cNvPr id="0" name="图片 2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633" y="93789"/>
                        <a:ext cx="983514" cy="765175"/>
                      </a:xfrm>
                      <a:prstGeom prst="rect">
                        <a:avLst/>
                      </a:prstGeom>
                      <a:noFill/>
                    </p:spPr>
                  </p:pic>
                </p:oleObj>
              </mc:Fallback>
            </mc:AlternateContent>
          </a:graphicData>
        </a:graphic>
      </p:graphicFrame>
      <p:sp>
        <p:nvSpPr>
          <p:cNvPr id="13" name="Text Box 30"/>
          <p:cNvSpPr txBox="1">
            <a:spLocks noChangeArrowheads="1"/>
          </p:cNvSpPr>
          <p:nvPr userDrawn="1"/>
        </p:nvSpPr>
        <p:spPr bwMode="auto">
          <a:xfrm>
            <a:off x="11064552" y="736307"/>
            <a:ext cx="1000595" cy="532453"/>
          </a:xfrm>
          <a:prstGeom prst="rect">
            <a:avLst/>
          </a:prstGeom>
          <a:noFill/>
          <a:ln w="9525" algn="ctr">
            <a:noFill/>
            <a:miter lim="800000"/>
          </a:ln>
          <a:effectLst/>
        </p:spPr>
        <p:txBody>
          <a:bodyPr wrap="none">
            <a:spAutoFit/>
          </a:bodyPr>
          <a:lstStyle/>
          <a:p>
            <a:pPr algn="ctr">
              <a:lnSpc>
                <a:spcPct val="130000"/>
              </a:lnSpc>
              <a:defRPr/>
            </a:pPr>
            <a:r>
              <a:rPr lang="en-US" altLang="zh-CN" sz="2200" b="1" dirty="0">
                <a:solidFill>
                  <a:srgbClr val="000099"/>
                </a:solidFill>
                <a:effectLst>
                  <a:outerShdw blurRad="38100" dist="38100" dir="2700000" algn="tl">
                    <a:srgbClr val="C0C0C0"/>
                  </a:outerShdw>
                </a:effectLst>
                <a:latin typeface="Times New Roman" panose="02020603050405020304" pitchFamily="18" charset="0"/>
                <a:ea typeface="MS PGothic" panose="020B0600070205080204" pitchFamily="34" charset="-128"/>
              </a:rPr>
              <a:t>ASIPP</a:t>
            </a:r>
          </a:p>
        </p:txBody>
      </p:sp>
      <p:sp>
        <p:nvSpPr>
          <p:cNvPr id="6" name="标题 5"/>
          <p:cNvSpPr txBox="1"/>
          <p:nvPr userDrawn="1"/>
        </p:nvSpPr>
        <p:spPr>
          <a:xfrm>
            <a:off x="60014" y="180610"/>
            <a:ext cx="10972800" cy="1143000"/>
          </a:xfrm>
          <a:prstGeom prst="rect">
            <a:avLst/>
          </a:prstGeom>
        </p:spPr>
        <p:txBody>
          <a:bodyPr>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endParaRPr lang="zh-CN" altLang="en-US" sz="3200" b="1" kern="0" dirty="0">
              <a:solidFill>
                <a:schemeClr val="tx1"/>
              </a:solidFill>
              <a:latin typeface="微软雅黑" panose="020B0503020204020204" charset="-122"/>
              <a:ea typeface="微软雅黑" panose="020B0503020204020204" charset="-122"/>
            </a:endParaRPr>
          </a:p>
        </p:txBody>
      </p:sp>
    </p:spTree>
  </p:cSld>
  <p:clrMapOvr>
    <a:masterClrMapping/>
  </p:clrMapOvr>
  <p:transition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62F3695-7EB6-460E-825A-CE6A1271ACD8}" type="slidenum">
              <a:rPr lang="zh-CN" altLang="en-US" smtClean="0"/>
              <a:t>‹#›</a:t>
            </a:fld>
            <a:endParaRPr lang="zh-CN" altLang="en-US"/>
          </a:p>
        </p:txBody>
      </p:sp>
    </p:spTree>
  </p:cSld>
  <p:clrMapOvr>
    <a:masterClrMapping/>
  </p:clrMapOvr>
  <p:transition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11424592" y="6309320"/>
            <a:ext cx="582960" cy="365125"/>
          </a:xfrm>
        </p:spPr>
        <p:txBody>
          <a:bodyPr/>
          <a:lstStyle>
            <a:lvl1pPr>
              <a:defRPr sz="1600"/>
            </a:lvl1pPr>
          </a:lstStyle>
          <a:p>
            <a:fld id="{362F3695-7EB6-460E-825A-CE6A1271ACD8}" type="slidenum">
              <a:rPr lang="zh-CN" altLang="en-US" smtClean="0"/>
              <a:t>‹#›</a:t>
            </a:fld>
            <a:endParaRPr lang="zh-CN" altLang="en-US" dirty="0"/>
          </a:p>
        </p:txBody>
      </p:sp>
    </p:spTree>
  </p:cSld>
  <p:clrMapOvr>
    <a:masterClrMapping/>
  </p:clrMapOvr>
  <p:transition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96000" y="394405"/>
            <a:ext cx="10800000" cy="792000"/>
          </a:xfrm>
        </p:spPr>
        <p:txBody>
          <a:bodyPr/>
          <a:lstStyle>
            <a:lvl1pPr algn="ctr">
              <a:defRPr sz="3200">
                <a:solidFill>
                  <a:schemeClr val="tx1">
                    <a:lumMod val="85000"/>
                    <a:lumOff val="15000"/>
                  </a:schemeClr>
                </a:solidFill>
                <a:latin typeface="+mj-ea"/>
                <a:ea typeface="+mj-ea"/>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advClick="0" advTm="6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auto">
          <a:xfrm>
            <a:off x="242296" y="858964"/>
            <a:ext cx="10800000" cy="144463"/>
          </a:xfrm>
          <a:prstGeom prst="rect">
            <a:avLst/>
          </a:prstGeom>
          <a:gradFill rotWithShape="1">
            <a:gsLst>
              <a:gs pos="0">
                <a:srgbClr val="003366">
                  <a:alpha val="86000"/>
                </a:srgbClr>
              </a:gs>
              <a:gs pos="100000">
                <a:schemeClr val="bg1"/>
              </a:gs>
            </a:gsLst>
            <a:lin ang="5400000" scaled="1"/>
          </a:gradFill>
          <a:ln w="9525">
            <a:solidFill>
              <a:schemeClr val="bg1"/>
            </a:solidFill>
            <a:miter lim="800000"/>
          </a:ln>
          <a:effectLst/>
        </p:spPr>
        <p:txBody>
          <a:bodyPr wrap="none" anchor="ctr"/>
          <a:lstStyle/>
          <a:p>
            <a:pPr algn="just">
              <a:lnSpc>
                <a:spcPct val="130000"/>
              </a:lnSpc>
              <a:defRPr/>
            </a:pPr>
            <a:endParaRPr lang="zh-CN" altLang="en-US" sz="1200">
              <a:ea typeface="MS PGothic" panose="020B0600070205080204" pitchFamily="34" charset="-128"/>
            </a:endParaRPr>
          </a:p>
        </p:txBody>
      </p:sp>
      <p:graphicFrame>
        <p:nvGraphicFramePr>
          <p:cNvPr id="1026" name="Object 29"/>
          <p:cNvGraphicFramePr>
            <a:graphicFrameLocks noChangeAspect="1"/>
          </p:cNvGraphicFramePr>
          <p:nvPr/>
        </p:nvGraphicFramePr>
        <p:xfrm>
          <a:off x="11081633" y="93789"/>
          <a:ext cx="983514" cy="765175"/>
        </p:xfrm>
        <a:graphic>
          <a:graphicData uri="http://schemas.openxmlformats.org/presentationml/2006/ole">
            <mc:AlternateContent xmlns:mc="http://schemas.openxmlformats.org/markup-compatibility/2006">
              <mc:Choice xmlns:v="urn:schemas-microsoft-com:vml" Requires="v">
                <p:oleObj name="PBrush" r:id="rId6" imgW="1123950" imgH="1009650" progId="PBrush">
                  <p:embed/>
                </p:oleObj>
              </mc:Choice>
              <mc:Fallback>
                <p:oleObj name="PBrush" r:id="rId6" imgW="1123950" imgH="1009650" progId="PBrush">
                  <p:embed/>
                  <p:pic>
                    <p:nvPicPr>
                      <p:cNvPr id="0" name="Picture 4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1633" y="93789"/>
                        <a:ext cx="983514" cy="765175"/>
                      </a:xfrm>
                      <a:prstGeom prst="rect">
                        <a:avLst/>
                      </a:prstGeom>
                      <a:noFill/>
                    </p:spPr>
                  </p:pic>
                </p:oleObj>
              </mc:Fallback>
            </mc:AlternateContent>
          </a:graphicData>
        </a:graphic>
      </p:graphicFrame>
      <p:sp>
        <p:nvSpPr>
          <p:cNvPr id="1054" name="Text Box 30"/>
          <p:cNvSpPr txBox="1">
            <a:spLocks noChangeArrowheads="1"/>
          </p:cNvSpPr>
          <p:nvPr/>
        </p:nvSpPr>
        <p:spPr bwMode="auto">
          <a:xfrm>
            <a:off x="11064552" y="736307"/>
            <a:ext cx="1000595" cy="532453"/>
          </a:xfrm>
          <a:prstGeom prst="rect">
            <a:avLst/>
          </a:prstGeom>
          <a:noFill/>
          <a:ln w="9525" algn="ctr">
            <a:noFill/>
            <a:miter lim="800000"/>
          </a:ln>
          <a:effectLst/>
        </p:spPr>
        <p:txBody>
          <a:bodyPr wrap="none">
            <a:spAutoFit/>
          </a:bodyPr>
          <a:lstStyle/>
          <a:p>
            <a:pPr algn="ctr">
              <a:lnSpc>
                <a:spcPct val="130000"/>
              </a:lnSpc>
              <a:defRPr/>
            </a:pPr>
            <a:r>
              <a:rPr lang="en-US" altLang="zh-CN" sz="2200" b="1" dirty="0">
                <a:solidFill>
                  <a:srgbClr val="000099"/>
                </a:solidFill>
                <a:effectLst>
                  <a:outerShdw blurRad="38100" dist="38100" dir="2700000" algn="tl">
                    <a:srgbClr val="C0C0C0"/>
                  </a:outerShdw>
                </a:effectLst>
                <a:latin typeface="Times New Roman" panose="02020603050405020304" pitchFamily="18" charset="0"/>
                <a:ea typeface="MS PGothic" panose="020B0600070205080204" pitchFamily="34" charset="-128"/>
              </a:rPr>
              <a:t>ASIPP</a:t>
            </a:r>
          </a:p>
        </p:txBody>
      </p:sp>
      <p:sp>
        <p:nvSpPr>
          <p:cNvPr id="3" name="灯片编号占位符 2"/>
          <p:cNvSpPr>
            <a:spLocks noGrp="1"/>
          </p:cNvSpPr>
          <p:nvPr>
            <p:ph type="sldNum" sz="quarter" idx="4"/>
          </p:nvPr>
        </p:nvSpPr>
        <p:spPr>
          <a:xfrm>
            <a:off x="11424592" y="6309320"/>
            <a:ext cx="57486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62F3695-7EB6-460E-825A-CE6A1271ACD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advClick="0" advTm="6000"/>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7.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7.jpe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14.png"/><Relationship Id="rId4" Type="http://schemas.openxmlformats.org/officeDocument/2006/relationships/notesSlide" Target="../notesSlides/notesSlide9.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985531" y="1249195"/>
            <a:ext cx="10155555" cy="3898265"/>
          </a:xfrm>
          <a:prstGeom prst="rect">
            <a:avLst/>
          </a:prstGeom>
          <a:noFill/>
          <a:ln w="0" cap="flat">
            <a:noFill/>
            <a:prstDash val="solid"/>
            <a:miter lim="0"/>
          </a:ln>
        </p:spPr>
        <p:txBody>
          <a:bodyPr vert="horz" wrap="square" lIns="0" tIns="0" rIns="0" bIns="0"/>
          <a:lstStyle/>
          <a:p>
            <a:pPr algn="ctr" rtl="0" eaLnBrk="0">
              <a:lnSpc>
                <a:spcPct val="55000"/>
              </a:lnSpc>
            </a:pPr>
            <a:r>
              <a:rPr lang="en-US" sz="3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First observation of full radial profile of Z</a:t>
            </a:r>
            <a:r>
              <a:rPr lang="en-US" sz="3300" b="1" kern="0" spc="0" baseline="-25000" dirty="0">
                <a:solidFill>
                  <a:srgbClr val="FF0000">
                    <a:alpha val="100000"/>
                  </a:srgbClr>
                </a:solidFill>
                <a:latin typeface="微软雅黑" panose="020B0503020204020204" charset="-122"/>
                <a:ea typeface="微软雅黑" panose="020B0503020204020204" charset="-122"/>
                <a:cs typeface="微软雅黑" panose="020B0503020204020204" charset="-122"/>
              </a:rPr>
              <a:t>eff</a:t>
            </a:r>
            <a:r>
              <a:rPr lang="en-US" sz="33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p>
          <a:p>
            <a:pPr algn="ctr" rtl="0" eaLnBrk="0">
              <a:lnSpc>
                <a:spcPct val="55000"/>
              </a:lnSpc>
            </a:pPr>
            <a:endParaRPr sz="3300" b="1" kern="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55000"/>
              </a:lnSpc>
            </a:pPr>
            <a:r>
              <a:rPr sz="3300" b="1" kern="0" dirty="0">
                <a:solidFill>
                  <a:srgbClr val="FF0000">
                    <a:alpha val="100000"/>
                  </a:srgbClr>
                </a:solidFill>
                <a:latin typeface="微软雅黑" panose="020B0503020204020204" charset="-122"/>
                <a:ea typeface="微软雅黑" panose="020B0503020204020204" charset="-122"/>
                <a:cs typeface="微软雅黑" panose="020B0503020204020204" charset="-122"/>
              </a:rPr>
              <a:t>using high-performance visible spectrometer</a:t>
            </a:r>
          </a:p>
          <a:p>
            <a:pPr algn="ctr" rtl="0" eaLnBrk="0">
              <a:lnSpc>
                <a:spcPct val="55000"/>
              </a:lnSpc>
            </a:pPr>
            <a:endParaRPr sz="3300" b="1" kern="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55000"/>
              </a:lnSpc>
            </a:pPr>
            <a:r>
              <a:rPr sz="3300" b="1" kern="0" dirty="0">
                <a:solidFill>
                  <a:srgbClr val="FF0000">
                    <a:alpha val="100000"/>
                  </a:srgbClr>
                </a:solidFill>
                <a:latin typeface="微软雅黑" panose="020B0503020204020204" charset="-122"/>
                <a:ea typeface="微软雅黑" panose="020B0503020204020204" charset="-122"/>
                <a:cs typeface="微软雅黑" panose="020B0503020204020204" charset="-122"/>
              </a:rPr>
              <a:t> in EAST tokamak</a:t>
            </a:r>
          </a:p>
          <a:p>
            <a:pPr algn="ctr" rtl="0" eaLnBrk="0">
              <a:lnSpc>
                <a:spcPct val="55000"/>
              </a:lnSpc>
            </a:pPr>
            <a:endParaRPr sz="3300" b="1" kern="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marL="259715" indent="0" algn="ctr" rtl="0" eaLnBrk="0" fontAlgn="auto">
              <a:lnSpc>
                <a:spcPct val="70000"/>
              </a:lnSpc>
              <a:spcBef>
                <a:spcPts val="455"/>
              </a:spcBef>
            </a:pPr>
            <a:r>
              <a:rPr sz="2000" kern="0" spc="-10" dirty="0">
                <a:solidFill>
                  <a:srgbClr val="000000">
                    <a:alpha val="100000"/>
                  </a:srgbClr>
                </a:solidFill>
                <a:latin typeface="Arial" panose="020B0604020202020204"/>
                <a:ea typeface="Arial" panose="020B0604020202020204"/>
                <a:cs typeface="Arial" panose="020B0604020202020204"/>
              </a:rPr>
              <a:t>Jiuyang</a:t>
            </a:r>
            <a:r>
              <a:rPr sz="2000" kern="0" spc="140" dirty="0">
                <a:solidFill>
                  <a:srgbClr val="000000">
                    <a:alpha val="100000"/>
                  </a:srgbClr>
                </a:solidFill>
                <a:latin typeface="Arial" panose="020B0604020202020204"/>
                <a:ea typeface="Arial" panose="020B0604020202020204"/>
                <a:cs typeface="Arial" panose="020B0604020202020204"/>
              </a:rPr>
              <a:t> </a:t>
            </a:r>
            <a:r>
              <a:rPr sz="2000" kern="0" spc="-10" dirty="0">
                <a:solidFill>
                  <a:srgbClr val="000000">
                    <a:alpha val="100000"/>
                  </a:srgbClr>
                </a:solidFill>
                <a:latin typeface="Arial" panose="020B0604020202020204"/>
                <a:ea typeface="Arial" panose="020B0604020202020204"/>
                <a:cs typeface="Arial" panose="020B0604020202020204"/>
              </a:rPr>
              <a:t>Ma</a:t>
            </a:r>
            <a:r>
              <a:rPr sz="1500" kern="0" spc="-10" baseline="59000" dirty="0">
                <a:solidFill>
                  <a:srgbClr val="000000">
                    <a:alpha val="100000"/>
                  </a:srgbClr>
                </a:solidFill>
                <a:latin typeface="Arial" panose="020B0604020202020204"/>
                <a:ea typeface="Arial" panose="020B0604020202020204"/>
                <a:cs typeface="Arial" panose="020B0604020202020204"/>
              </a:rPr>
              <a:t>1,3</a:t>
            </a:r>
            <a:r>
              <a:rPr sz="900" kern="0" spc="-70" dirty="0">
                <a:solidFill>
                  <a:srgbClr val="000000">
                    <a:alpha val="100000"/>
                  </a:srgbClr>
                </a:solidFill>
                <a:latin typeface="Arial" panose="020B0604020202020204"/>
                <a:ea typeface="Arial" panose="020B0604020202020204"/>
                <a:cs typeface="Arial" panose="020B0604020202020204"/>
              </a:rPr>
              <a:t> </a:t>
            </a:r>
            <a:r>
              <a:rPr sz="2000" kern="0" spc="-10" dirty="0">
                <a:solidFill>
                  <a:srgbClr val="000000">
                    <a:alpha val="100000"/>
                  </a:srgbClr>
                </a:solidFill>
                <a:latin typeface="Arial" panose="020B0604020202020204"/>
                <a:ea typeface="Arial" panose="020B0604020202020204"/>
                <a:cs typeface="Arial" panose="020B0604020202020204"/>
                <a:sym typeface="+mn-ea"/>
              </a:rPr>
              <a:t> </a:t>
            </a:r>
            <a:r>
              <a:rPr lang="en-US" sz="2000" kern="0" spc="-10" dirty="0">
                <a:solidFill>
                  <a:srgbClr val="000000">
                    <a:alpha val="100000"/>
                  </a:srgbClr>
                </a:solidFill>
                <a:latin typeface="Arial" panose="020B0604020202020204"/>
                <a:ea typeface="Arial" panose="020B0604020202020204"/>
                <a:cs typeface="Arial" panose="020B0604020202020204"/>
                <a:sym typeface="+mn-ea"/>
              </a:rPr>
              <a:t>,</a:t>
            </a:r>
            <a:r>
              <a:rPr sz="2000" kern="0" spc="-10" dirty="0">
                <a:solidFill>
                  <a:srgbClr val="000000">
                    <a:alpha val="100000"/>
                  </a:srgbClr>
                </a:solidFill>
                <a:latin typeface="Arial" panose="020B0604020202020204"/>
                <a:ea typeface="Arial" panose="020B0604020202020204"/>
                <a:cs typeface="Arial" panose="020B0604020202020204"/>
                <a:sym typeface="+mn-ea"/>
              </a:rPr>
              <a:t>Yunxin Cheng</a:t>
            </a:r>
            <a:r>
              <a:rPr sz="2000" kern="0" spc="-10" baseline="29000" dirty="0">
                <a:solidFill>
                  <a:srgbClr val="000000">
                    <a:alpha val="100000"/>
                  </a:srgbClr>
                </a:solidFill>
                <a:latin typeface="Arial" panose="020B0604020202020204"/>
                <a:ea typeface="Arial" panose="020B0604020202020204"/>
                <a:cs typeface="Arial" panose="020B0604020202020204"/>
                <a:sym typeface="+mn-ea"/>
              </a:rPr>
              <a:t>1</a:t>
            </a:r>
            <a:r>
              <a:rPr sz="2000" kern="0" spc="-200" dirty="0">
                <a:solidFill>
                  <a:srgbClr val="000000">
                    <a:alpha val="100000"/>
                  </a:srgbClr>
                </a:solidFill>
                <a:latin typeface="Arial" panose="020B0604020202020204"/>
                <a:ea typeface="Arial" panose="020B0604020202020204"/>
                <a:cs typeface="Arial" panose="020B0604020202020204"/>
                <a:sym typeface="+mn-ea"/>
              </a:rPr>
              <a:t> </a:t>
            </a:r>
            <a:r>
              <a:rPr lang="zh-CN" sz="2000" kern="0" spc="-200" dirty="0">
                <a:solidFill>
                  <a:srgbClr val="000000">
                    <a:alpha val="100000"/>
                  </a:srgbClr>
                </a:solidFill>
                <a:latin typeface="Arial" panose="020B0604020202020204"/>
                <a:ea typeface="宋体" panose="02010600030101010101" pitchFamily="2" charset="-122"/>
                <a:cs typeface="Arial" panose="020B0604020202020204"/>
                <a:sym typeface="+mn-ea"/>
              </a:rPr>
              <a:t>，</a:t>
            </a:r>
            <a:r>
              <a:rPr sz="2000" kern="0" spc="-10" dirty="0">
                <a:solidFill>
                  <a:srgbClr val="000000">
                    <a:alpha val="100000"/>
                  </a:srgbClr>
                </a:solidFill>
                <a:latin typeface="Arial" panose="020B0604020202020204"/>
                <a:ea typeface="Arial" panose="020B0604020202020204"/>
                <a:cs typeface="Arial" panose="020B0604020202020204"/>
                <a:sym typeface="+mn-ea"/>
              </a:rPr>
              <a:t>Ling Zhang</a:t>
            </a:r>
            <a:r>
              <a:rPr sz="2000" kern="0" spc="-20" baseline="29000" dirty="0">
                <a:solidFill>
                  <a:srgbClr val="000000">
                    <a:alpha val="100000"/>
                  </a:srgbClr>
                </a:solidFill>
                <a:latin typeface="Arial" panose="020B0604020202020204"/>
                <a:ea typeface="Arial" panose="020B0604020202020204"/>
                <a:cs typeface="Arial" panose="020B0604020202020204"/>
                <a:sym typeface="+mn-ea"/>
              </a:rPr>
              <a:t>1</a:t>
            </a:r>
            <a:r>
              <a:rPr sz="2000" kern="0" spc="-20" dirty="0">
                <a:solidFill>
                  <a:srgbClr val="000000">
                    <a:alpha val="100000"/>
                  </a:srgbClr>
                </a:solidFill>
                <a:latin typeface="Arial" panose="020B0604020202020204"/>
                <a:ea typeface="Arial" panose="020B0604020202020204"/>
                <a:cs typeface="Arial" panose="020B0604020202020204"/>
                <a:sym typeface="+mn-ea"/>
              </a:rPr>
              <a:t>*</a:t>
            </a:r>
            <a:r>
              <a:rPr sz="2000" kern="0" spc="-10" dirty="0">
                <a:solidFill>
                  <a:srgbClr val="000000">
                    <a:alpha val="100000"/>
                  </a:srgbClr>
                </a:solidFill>
                <a:latin typeface="Arial" panose="020B0604020202020204"/>
                <a:ea typeface="Arial" panose="020B0604020202020204"/>
                <a:cs typeface="Arial" panose="020B0604020202020204"/>
              </a:rPr>
              <a:t>,</a:t>
            </a:r>
            <a:r>
              <a:rPr sz="2000" kern="0" spc="-20" dirty="0">
                <a:solidFill>
                  <a:srgbClr val="000000">
                    <a:alpha val="100000"/>
                  </a:srgbClr>
                </a:solidFill>
                <a:latin typeface="Arial" panose="020B0604020202020204"/>
                <a:ea typeface="Arial" panose="020B0604020202020204"/>
                <a:cs typeface="Arial" panose="020B0604020202020204"/>
              </a:rPr>
              <a:t>,</a:t>
            </a:r>
            <a:r>
              <a:rPr sz="2000" kern="0" spc="-20" dirty="0" err="1">
                <a:solidFill>
                  <a:srgbClr val="000000">
                    <a:alpha val="100000"/>
                  </a:srgbClr>
                </a:solidFill>
                <a:latin typeface="Arial" panose="020B0604020202020204"/>
                <a:ea typeface="Arial" panose="020B0604020202020204"/>
                <a:cs typeface="Arial" panose="020B0604020202020204"/>
              </a:rPr>
              <a:t>Ailan</a:t>
            </a:r>
            <a:r>
              <a:rPr sz="2000" kern="0" spc="180" dirty="0">
                <a:solidFill>
                  <a:srgbClr val="000000">
                    <a:alpha val="100000"/>
                  </a:srgbClr>
                </a:solidFill>
                <a:latin typeface="Arial" panose="020B0604020202020204"/>
                <a:ea typeface="Arial" panose="020B0604020202020204"/>
                <a:cs typeface="Arial" panose="020B0604020202020204"/>
              </a:rPr>
              <a:t> </a:t>
            </a:r>
            <a:r>
              <a:rPr sz="2000" kern="0" spc="-20" dirty="0">
                <a:solidFill>
                  <a:srgbClr val="000000">
                    <a:alpha val="100000"/>
                  </a:srgbClr>
                </a:solidFill>
                <a:latin typeface="Arial" panose="020B0604020202020204"/>
                <a:ea typeface="Arial" panose="020B0604020202020204"/>
                <a:cs typeface="Arial" panose="020B0604020202020204"/>
              </a:rPr>
              <a:t>Hu</a:t>
            </a:r>
            <a:r>
              <a:rPr sz="1500" kern="0" spc="-20" baseline="59000" dirty="0">
                <a:solidFill>
                  <a:srgbClr val="000000">
                    <a:alpha val="100000"/>
                  </a:srgbClr>
                </a:solidFill>
                <a:latin typeface="Arial" panose="020B0604020202020204"/>
                <a:ea typeface="Arial" panose="020B0604020202020204"/>
                <a:cs typeface="Arial" panose="020B0604020202020204"/>
              </a:rPr>
              <a:t>1</a:t>
            </a:r>
            <a:r>
              <a:rPr sz="900" kern="0" spc="10" dirty="0">
                <a:solidFill>
                  <a:srgbClr val="000000">
                    <a:alpha val="100000"/>
                  </a:srgbClr>
                </a:solidFill>
                <a:latin typeface="Arial" panose="020B0604020202020204"/>
                <a:ea typeface="Arial" panose="020B0604020202020204"/>
                <a:cs typeface="Arial" panose="020B0604020202020204"/>
              </a:rPr>
              <a:t> </a:t>
            </a:r>
            <a:r>
              <a:rPr sz="2000" kern="0" spc="-20" dirty="0">
                <a:solidFill>
                  <a:srgbClr val="000000">
                    <a:alpha val="100000"/>
                  </a:srgbClr>
                </a:solidFill>
                <a:latin typeface="Arial" panose="020B0604020202020204"/>
                <a:ea typeface="Arial" panose="020B0604020202020204"/>
                <a:cs typeface="Arial" panose="020B0604020202020204"/>
              </a:rPr>
              <a:t>, Shigeru</a:t>
            </a:r>
            <a:r>
              <a:rPr sz="2000" kern="0" spc="150" dirty="0">
                <a:solidFill>
                  <a:srgbClr val="000000">
                    <a:alpha val="100000"/>
                  </a:srgbClr>
                </a:solidFill>
                <a:latin typeface="Arial" panose="020B0604020202020204"/>
                <a:ea typeface="Arial" panose="020B0604020202020204"/>
                <a:cs typeface="Arial" panose="020B0604020202020204"/>
              </a:rPr>
              <a:t> </a:t>
            </a:r>
            <a:r>
              <a:rPr sz="2000" kern="0" spc="-20" dirty="0">
                <a:solidFill>
                  <a:srgbClr val="000000">
                    <a:alpha val="100000"/>
                  </a:srgbClr>
                </a:solidFill>
                <a:latin typeface="Arial" panose="020B0604020202020204"/>
                <a:ea typeface="Arial" panose="020B0604020202020204"/>
                <a:cs typeface="Arial" panose="020B0604020202020204"/>
              </a:rPr>
              <a:t>Morita</a:t>
            </a:r>
            <a:r>
              <a:rPr sz="2000" kern="0" spc="-20" baseline="29000" dirty="0">
                <a:solidFill>
                  <a:srgbClr val="000000">
                    <a:alpha val="100000"/>
                  </a:srgbClr>
                </a:solidFill>
                <a:latin typeface="Arial" panose="020B0604020202020204"/>
                <a:ea typeface="Arial" panose="020B0604020202020204"/>
                <a:cs typeface="Arial" panose="020B0604020202020204"/>
              </a:rPr>
              <a:t>2</a:t>
            </a:r>
            <a:r>
              <a:rPr sz="1300" kern="0" spc="-200" dirty="0">
                <a:solidFill>
                  <a:srgbClr val="000000">
                    <a:alpha val="100000"/>
                  </a:srgbClr>
                </a:solidFill>
                <a:latin typeface="Arial" panose="020B0604020202020204"/>
                <a:ea typeface="Arial" panose="020B0604020202020204"/>
                <a:cs typeface="Arial" panose="020B0604020202020204"/>
              </a:rPr>
              <a:t> </a:t>
            </a:r>
            <a:r>
              <a:rPr sz="2000" kern="0" spc="-20" dirty="0">
                <a:solidFill>
                  <a:srgbClr val="000000">
                    <a:alpha val="100000"/>
                  </a:srgbClr>
                </a:solidFill>
                <a:latin typeface="Arial" panose="020B0604020202020204"/>
                <a:ea typeface="Arial" panose="020B0604020202020204"/>
                <a:cs typeface="Arial" panose="020B0604020202020204"/>
              </a:rPr>
              <a:t>, </a:t>
            </a:r>
            <a:r>
              <a:rPr lang="en-US" sz="2000" kern="0" spc="-20" dirty="0">
                <a:solidFill>
                  <a:srgbClr val="000000">
                    <a:alpha val="100000"/>
                  </a:srgbClr>
                </a:solidFill>
                <a:latin typeface="Arial" panose="020B0604020202020204"/>
                <a:ea typeface="Arial" panose="020B0604020202020204"/>
                <a:cs typeface="Arial" panose="020B0604020202020204"/>
              </a:rPr>
              <a:t>Jihui Chen</a:t>
            </a:r>
            <a:r>
              <a:rPr sz="1500" kern="0" spc="-20" baseline="59000" dirty="0">
                <a:solidFill>
                  <a:srgbClr val="000000">
                    <a:alpha val="100000"/>
                  </a:srgbClr>
                </a:solidFill>
                <a:latin typeface="Arial" panose="020B0604020202020204"/>
                <a:ea typeface="Arial" panose="020B0604020202020204"/>
                <a:cs typeface="Arial" panose="020B0604020202020204"/>
              </a:rPr>
              <a:t>1,4</a:t>
            </a:r>
            <a:r>
              <a:rPr sz="900" kern="0" spc="-80" dirty="0">
                <a:solidFill>
                  <a:srgbClr val="000000">
                    <a:alpha val="100000"/>
                  </a:srgbClr>
                </a:solidFill>
                <a:latin typeface="Arial" panose="020B0604020202020204"/>
                <a:ea typeface="Arial" panose="020B0604020202020204"/>
                <a:cs typeface="Arial" panose="020B0604020202020204"/>
              </a:rPr>
              <a:t> </a:t>
            </a:r>
          </a:p>
          <a:p>
            <a:pPr marL="259715" indent="0" algn="ctr" rtl="0" eaLnBrk="0" fontAlgn="auto">
              <a:lnSpc>
                <a:spcPct val="70000"/>
              </a:lnSpc>
              <a:spcBef>
                <a:spcPts val="455"/>
              </a:spcBef>
            </a:pPr>
            <a:r>
              <a:rPr sz="2000" kern="0" spc="-20" dirty="0">
                <a:solidFill>
                  <a:srgbClr val="000000">
                    <a:alpha val="100000"/>
                  </a:srgbClr>
                </a:solidFill>
                <a:latin typeface="Arial" panose="020B0604020202020204"/>
                <a:ea typeface="Arial" panose="020B0604020202020204"/>
                <a:cs typeface="Arial" panose="020B0604020202020204"/>
                <a:sym typeface="+mn-ea"/>
              </a:rPr>
              <a:t>Chengxi Zhou</a:t>
            </a:r>
            <a:r>
              <a:rPr sz="2000" kern="0" spc="-20" baseline="29000" dirty="0">
                <a:solidFill>
                  <a:srgbClr val="000000">
                    <a:alpha val="100000"/>
                  </a:srgbClr>
                </a:solidFill>
                <a:latin typeface="Arial" panose="020B0604020202020204"/>
                <a:ea typeface="Arial" panose="020B0604020202020204"/>
                <a:cs typeface="Arial" panose="020B0604020202020204"/>
                <a:sym typeface="+mn-ea"/>
              </a:rPr>
              <a:t>1</a:t>
            </a:r>
            <a:r>
              <a:rPr sz="2000" kern="0" spc="170" dirty="0">
                <a:solidFill>
                  <a:srgbClr val="000000">
                    <a:alpha val="100000"/>
                  </a:srgbClr>
                </a:solidFill>
                <a:latin typeface="Arial" panose="020B0604020202020204"/>
                <a:ea typeface="Arial" panose="020B0604020202020204"/>
                <a:cs typeface="Arial" panose="020B0604020202020204"/>
                <a:sym typeface="+mn-ea"/>
              </a:rPr>
              <a:t> </a:t>
            </a:r>
            <a:r>
              <a:rPr sz="2000" kern="0" spc="-20" dirty="0">
                <a:solidFill>
                  <a:srgbClr val="000000">
                    <a:alpha val="100000"/>
                  </a:srgbClr>
                </a:solidFill>
                <a:latin typeface="Arial" panose="020B0604020202020204"/>
                <a:ea typeface="Arial" panose="020B0604020202020204"/>
                <a:cs typeface="Arial" panose="020B0604020202020204"/>
                <a:sym typeface="+mn-ea"/>
              </a:rPr>
              <a:t>,</a:t>
            </a:r>
            <a:r>
              <a:rPr sz="2000" kern="0" spc="-10" dirty="0">
                <a:solidFill>
                  <a:srgbClr val="000000">
                    <a:alpha val="100000"/>
                  </a:srgbClr>
                </a:solidFill>
                <a:latin typeface="Arial" panose="020B0604020202020204"/>
                <a:ea typeface="Arial" panose="020B0604020202020204"/>
                <a:cs typeface="Arial" panose="020B0604020202020204"/>
              </a:rPr>
              <a:t>Masahiro</a:t>
            </a:r>
            <a:r>
              <a:rPr sz="2000" kern="0" spc="140" dirty="0">
                <a:solidFill>
                  <a:srgbClr val="000000">
                    <a:alpha val="100000"/>
                  </a:srgbClr>
                </a:solidFill>
                <a:latin typeface="Arial" panose="020B0604020202020204"/>
                <a:ea typeface="Arial" panose="020B0604020202020204"/>
                <a:cs typeface="Arial" panose="020B0604020202020204"/>
              </a:rPr>
              <a:t> </a:t>
            </a:r>
            <a:r>
              <a:rPr sz="2000" kern="0" spc="-10" dirty="0">
                <a:solidFill>
                  <a:srgbClr val="000000">
                    <a:alpha val="100000"/>
                  </a:srgbClr>
                </a:solidFill>
                <a:latin typeface="Arial" panose="020B0604020202020204"/>
                <a:ea typeface="Arial" panose="020B0604020202020204"/>
                <a:cs typeface="Arial" panose="020B0604020202020204"/>
              </a:rPr>
              <a:t>Kobayashi</a:t>
            </a:r>
            <a:r>
              <a:rPr sz="1500" kern="0" spc="-10" baseline="59000" dirty="0">
                <a:solidFill>
                  <a:srgbClr val="000000">
                    <a:alpha val="100000"/>
                  </a:srgbClr>
                </a:solidFill>
                <a:latin typeface="Arial" panose="020B0604020202020204"/>
                <a:ea typeface="Arial" panose="020B0604020202020204"/>
                <a:cs typeface="Arial" panose="020B0604020202020204"/>
              </a:rPr>
              <a:t>2</a:t>
            </a:r>
            <a:r>
              <a:rPr sz="900" kern="0" spc="-80" dirty="0">
                <a:solidFill>
                  <a:srgbClr val="000000">
                    <a:alpha val="100000"/>
                  </a:srgbClr>
                </a:solidFill>
                <a:latin typeface="Arial" panose="020B0604020202020204"/>
                <a:ea typeface="Arial" panose="020B0604020202020204"/>
                <a:cs typeface="Arial" panose="020B0604020202020204"/>
              </a:rPr>
              <a:t> </a:t>
            </a:r>
            <a:r>
              <a:rPr sz="2000" kern="0" spc="-10" dirty="0">
                <a:solidFill>
                  <a:srgbClr val="000000">
                    <a:alpha val="100000"/>
                  </a:srgbClr>
                </a:solidFill>
                <a:latin typeface="Arial" panose="020B0604020202020204"/>
                <a:ea typeface="Arial" panose="020B0604020202020204"/>
                <a:cs typeface="Arial" panose="020B0604020202020204"/>
              </a:rPr>
              <a:t>,</a:t>
            </a:r>
            <a:r>
              <a:rPr sz="2000" kern="0" spc="160" dirty="0">
                <a:solidFill>
                  <a:srgbClr val="000000">
                    <a:alpha val="100000"/>
                  </a:srgbClr>
                </a:solidFill>
                <a:latin typeface="Arial" panose="020B0604020202020204"/>
                <a:ea typeface="Arial" panose="020B0604020202020204"/>
                <a:cs typeface="Arial" panose="020B0604020202020204"/>
              </a:rPr>
              <a:t> </a:t>
            </a:r>
            <a:r>
              <a:rPr sz="2000" kern="0" spc="-10" dirty="0">
                <a:solidFill>
                  <a:srgbClr val="000000">
                    <a:alpha val="100000"/>
                  </a:srgbClr>
                </a:solidFill>
                <a:latin typeface="Arial" panose="020B0604020202020204"/>
                <a:ea typeface="Arial" panose="020B0604020202020204"/>
                <a:cs typeface="Arial" panose="020B0604020202020204"/>
                <a:sym typeface="+mn-ea"/>
              </a:rPr>
              <a:t>Haiqing</a:t>
            </a:r>
            <a:r>
              <a:rPr sz="2000" kern="0" spc="130" dirty="0">
                <a:solidFill>
                  <a:srgbClr val="000000">
                    <a:alpha val="100000"/>
                  </a:srgbClr>
                </a:solidFill>
                <a:latin typeface="Arial" panose="020B0604020202020204"/>
                <a:ea typeface="Arial" panose="020B0604020202020204"/>
                <a:cs typeface="Arial" panose="020B0604020202020204"/>
                <a:sym typeface="+mn-ea"/>
              </a:rPr>
              <a:t> </a:t>
            </a:r>
            <a:r>
              <a:rPr sz="2000" kern="0" spc="-10" dirty="0">
                <a:solidFill>
                  <a:srgbClr val="000000">
                    <a:alpha val="100000"/>
                  </a:srgbClr>
                </a:solidFill>
                <a:latin typeface="Arial" panose="020B0604020202020204"/>
                <a:ea typeface="Arial" panose="020B0604020202020204"/>
                <a:cs typeface="Arial" panose="020B0604020202020204"/>
                <a:sym typeface="+mn-ea"/>
              </a:rPr>
              <a:t>Liu</a:t>
            </a:r>
            <a:r>
              <a:rPr sz="2000" kern="0" spc="-10" baseline="29000" dirty="0">
                <a:solidFill>
                  <a:srgbClr val="000000">
                    <a:alpha val="100000"/>
                  </a:srgbClr>
                </a:solidFill>
                <a:latin typeface="Arial" panose="020B0604020202020204"/>
                <a:ea typeface="Arial" panose="020B0604020202020204"/>
                <a:cs typeface="Arial" panose="020B0604020202020204"/>
                <a:sym typeface="+mn-ea"/>
              </a:rPr>
              <a:t>1</a:t>
            </a:r>
            <a:r>
              <a:rPr sz="2000" kern="0" spc="-10" dirty="0">
                <a:solidFill>
                  <a:srgbClr val="000000">
                    <a:alpha val="100000"/>
                  </a:srgbClr>
                </a:solidFill>
                <a:latin typeface="Arial" panose="020B0604020202020204"/>
                <a:ea typeface="Arial" panose="020B0604020202020204"/>
                <a:cs typeface="Arial" panose="020B0604020202020204"/>
                <a:sym typeface="+mn-ea"/>
              </a:rPr>
              <a:t> </a:t>
            </a:r>
            <a:r>
              <a:rPr lang="en-US" sz="2000" kern="0" spc="-10" dirty="0">
                <a:solidFill>
                  <a:srgbClr val="000000">
                    <a:alpha val="100000"/>
                  </a:srgbClr>
                </a:solidFill>
                <a:latin typeface="Arial" panose="020B0604020202020204"/>
                <a:ea typeface="Arial" panose="020B0604020202020204"/>
                <a:cs typeface="Arial" panose="020B0604020202020204"/>
                <a:sym typeface="+mn-ea"/>
              </a:rPr>
              <a:t>,</a:t>
            </a:r>
            <a:r>
              <a:rPr sz="2000" kern="0" spc="-10" dirty="0">
                <a:solidFill>
                  <a:srgbClr val="000000">
                    <a:alpha val="100000"/>
                  </a:srgbClr>
                </a:solidFill>
                <a:latin typeface="Arial" panose="020B0604020202020204"/>
                <a:ea typeface="Arial" panose="020B0604020202020204"/>
                <a:cs typeface="Arial" panose="020B0604020202020204"/>
                <a:sym typeface="+mn-ea"/>
              </a:rPr>
              <a:t> Xiang </a:t>
            </a:r>
            <a:r>
              <a:rPr sz="2000" kern="0" spc="-20" dirty="0">
                <a:solidFill>
                  <a:srgbClr val="000000">
                    <a:alpha val="100000"/>
                  </a:srgbClr>
                </a:solidFill>
                <a:latin typeface="Arial" panose="020B0604020202020204"/>
                <a:ea typeface="Arial" panose="020B0604020202020204"/>
                <a:cs typeface="Arial" panose="020B0604020202020204"/>
                <a:sym typeface="+mn-ea"/>
              </a:rPr>
              <a:t>Gao</a:t>
            </a:r>
            <a:r>
              <a:rPr sz="2000" kern="0" spc="-20" baseline="59000" dirty="0">
                <a:solidFill>
                  <a:srgbClr val="000000">
                    <a:alpha val="100000"/>
                  </a:srgbClr>
                </a:solidFill>
                <a:latin typeface="Arial" panose="020B0604020202020204"/>
                <a:ea typeface="Arial" panose="020B0604020202020204"/>
                <a:cs typeface="Arial" panose="020B0604020202020204"/>
                <a:sym typeface="+mn-ea"/>
              </a:rPr>
              <a:t>1</a:t>
            </a:r>
            <a:r>
              <a:rPr sz="2000" kern="0" spc="-20" dirty="0">
                <a:solidFill>
                  <a:srgbClr val="000000">
                    <a:alpha val="100000"/>
                  </a:srgbClr>
                </a:solidFill>
                <a:latin typeface="Arial" panose="020B0604020202020204"/>
                <a:ea typeface="Arial" panose="020B0604020202020204"/>
                <a:cs typeface="Arial" panose="020B0604020202020204"/>
                <a:sym typeface="+mn-ea"/>
              </a:rPr>
              <a:t>*</a:t>
            </a:r>
            <a:r>
              <a:rPr lang="en-US" sz="2000" kern="0" spc="-20" dirty="0">
                <a:solidFill>
                  <a:srgbClr val="000000">
                    <a:alpha val="100000"/>
                  </a:srgbClr>
                </a:solidFill>
                <a:latin typeface="Arial" panose="020B0604020202020204"/>
                <a:ea typeface="Arial" panose="020B0604020202020204"/>
                <a:cs typeface="Arial" panose="020B0604020202020204"/>
                <a:sym typeface="+mn-ea"/>
              </a:rPr>
              <a:t>and </a:t>
            </a:r>
            <a:r>
              <a:rPr sz="2000" kern="0" spc="-10" dirty="0">
                <a:solidFill>
                  <a:srgbClr val="000000">
                    <a:alpha val="100000"/>
                  </a:srgbClr>
                </a:solidFill>
                <a:latin typeface="Arial" panose="020B0604020202020204"/>
                <a:ea typeface="Arial" panose="020B0604020202020204"/>
                <a:cs typeface="Arial" panose="020B0604020202020204"/>
              </a:rPr>
              <a:t>Haotian Wu</a:t>
            </a:r>
            <a:r>
              <a:rPr sz="1500" kern="0" spc="-10" baseline="59000" dirty="0">
                <a:solidFill>
                  <a:srgbClr val="000000">
                    <a:alpha val="100000"/>
                  </a:srgbClr>
                </a:solidFill>
                <a:latin typeface="Arial" panose="020B0604020202020204"/>
                <a:ea typeface="Arial" panose="020B0604020202020204"/>
                <a:cs typeface="Arial" panose="020B0604020202020204"/>
              </a:rPr>
              <a:t>1,3</a:t>
            </a:r>
            <a:r>
              <a:rPr sz="900" kern="0" spc="-80" dirty="0">
                <a:solidFill>
                  <a:srgbClr val="000000">
                    <a:alpha val="100000"/>
                  </a:srgbClr>
                </a:solidFill>
                <a:latin typeface="Arial" panose="020B0604020202020204"/>
                <a:ea typeface="Arial" panose="020B0604020202020204"/>
                <a:cs typeface="Arial" panose="020B0604020202020204"/>
              </a:rPr>
              <a:t> </a:t>
            </a:r>
            <a:endParaRPr sz="2000" dirty="0">
              <a:latin typeface="Arial" panose="020B0604020202020204"/>
              <a:ea typeface="Arial" panose="020B0604020202020204"/>
              <a:cs typeface="Arial" panose="020B0604020202020204"/>
            </a:endParaRPr>
          </a:p>
          <a:p>
            <a:pPr marL="1420495" algn="l" rtl="0" eaLnBrk="0">
              <a:lnSpc>
                <a:spcPct val="85000"/>
              </a:lnSpc>
              <a:spcBef>
                <a:spcPts val="1045"/>
              </a:spcBef>
            </a:pPr>
            <a:r>
              <a:rPr sz="1500" i="1" kern="0" spc="0" baseline="31000" dirty="0">
                <a:solidFill>
                  <a:srgbClr val="000000">
                    <a:alpha val="100000"/>
                  </a:srgbClr>
                </a:solidFill>
                <a:latin typeface="Arial" panose="020B0604020202020204"/>
                <a:ea typeface="Arial" panose="020B0604020202020204"/>
                <a:cs typeface="Arial" panose="020B0604020202020204"/>
              </a:rPr>
              <a:t>1</a:t>
            </a:r>
            <a:r>
              <a:rPr sz="900" i="1" kern="0" spc="-14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Institute of</a:t>
            </a:r>
            <a:r>
              <a:rPr sz="1500" i="1" kern="0" spc="-15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Plasma Physics,</a:t>
            </a:r>
            <a:r>
              <a:rPr sz="1500" i="1" kern="0" spc="11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Chinese</a:t>
            </a:r>
            <a:r>
              <a:rPr sz="1500" i="1" kern="0" spc="-8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Academy</a:t>
            </a:r>
            <a:r>
              <a:rPr sz="1500" i="1" kern="0" spc="-10" dirty="0">
                <a:solidFill>
                  <a:srgbClr val="000000">
                    <a:alpha val="100000"/>
                  </a:srgbClr>
                </a:solidFill>
                <a:latin typeface="Arial" panose="020B0604020202020204"/>
                <a:ea typeface="Arial" panose="020B0604020202020204"/>
                <a:cs typeface="Arial" panose="020B0604020202020204"/>
              </a:rPr>
              <a:t> of</a:t>
            </a:r>
            <a:r>
              <a:rPr sz="1500" i="1" kern="0" spc="-11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Sciences, Hefei 230031,</a:t>
            </a:r>
            <a:r>
              <a:rPr sz="1500" i="1" kern="0" spc="13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China</a:t>
            </a:r>
            <a:endParaRPr sz="1500" dirty="0">
              <a:latin typeface="Arial" panose="020B0604020202020204"/>
              <a:ea typeface="Arial" panose="020B0604020202020204"/>
              <a:cs typeface="Arial" panose="020B0604020202020204"/>
            </a:endParaRPr>
          </a:p>
          <a:p>
            <a:pPr marL="2073275" algn="l" rtl="0" eaLnBrk="0">
              <a:lnSpc>
                <a:spcPct val="86000"/>
              </a:lnSpc>
              <a:spcBef>
                <a:spcPts val="270"/>
              </a:spcBef>
            </a:pPr>
            <a:r>
              <a:rPr sz="1500" i="1" kern="0" spc="-10" baseline="31000" dirty="0">
                <a:solidFill>
                  <a:srgbClr val="000000">
                    <a:alpha val="100000"/>
                  </a:srgbClr>
                </a:solidFill>
                <a:latin typeface="Arial" panose="020B0604020202020204"/>
                <a:ea typeface="Arial" panose="020B0604020202020204"/>
                <a:cs typeface="Arial" panose="020B0604020202020204"/>
              </a:rPr>
              <a:t>2</a:t>
            </a:r>
            <a:r>
              <a:rPr sz="900" i="1" kern="0" spc="12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National Institute for Fusion Science,</a:t>
            </a:r>
            <a:r>
              <a:rPr sz="1500" i="1" kern="0" spc="17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Toki 509-5292,</a:t>
            </a:r>
            <a:r>
              <a:rPr sz="1500" i="1" kern="0" spc="12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Gifu, Japan</a:t>
            </a:r>
            <a:endParaRPr sz="1500" dirty="0">
              <a:latin typeface="Arial" panose="020B0604020202020204"/>
              <a:ea typeface="Arial" panose="020B0604020202020204"/>
              <a:cs typeface="Arial" panose="020B0604020202020204"/>
            </a:endParaRPr>
          </a:p>
          <a:p>
            <a:pPr marL="1892935" algn="l" rtl="0" eaLnBrk="0">
              <a:lnSpc>
                <a:spcPct val="85000"/>
              </a:lnSpc>
              <a:spcBef>
                <a:spcPts val="255"/>
              </a:spcBef>
            </a:pPr>
            <a:r>
              <a:rPr sz="1500" i="1" kern="0" spc="0" baseline="31000" dirty="0">
                <a:solidFill>
                  <a:srgbClr val="000000">
                    <a:alpha val="100000"/>
                  </a:srgbClr>
                </a:solidFill>
                <a:latin typeface="Arial" panose="020B0604020202020204"/>
                <a:ea typeface="Arial" panose="020B0604020202020204"/>
                <a:cs typeface="Arial" panose="020B0604020202020204"/>
              </a:rPr>
              <a:t>3</a:t>
            </a:r>
            <a:r>
              <a:rPr sz="900" i="1" kern="0" spc="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University of</a:t>
            </a:r>
            <a:r>
              <a:rPr sz="1500" i="1" kern="0" spc="-11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Scie</a:t>
            </a:r>
            <a:r>
              <a:rPr sz="1500" i="1" kern="0" spc="-10" dirty="0">
                <a:solidFill>
                  <a:srgbClr val="000000">
                    <a:alpha val="100000"/>
                  </a:srgbClr>
                </a:solidFill>
                <a:latin typeface="Arial" panose="020B0604020202020204"/>
                <a:ea typeface="Arial" panose="020B0604020202020204"/>
                <a:cs typeface="Arial" panose="020B0604020202020204"/>
              </a:rPr>
              <a:t>nce and</a:t>
            </a:r>
            <a:r>
              <a:rPr sz="1500" i="1" kern="0" spc="12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Technology of</a:t>
            </a:r>
            <a:r>
              <a:rPr sz="1500" i="1" kern="0" spc="-7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China, Hefei 230026,</a:t>
            </a:r>
            <a:r>
              <a:rPr sz="1500" i="1" kern="0" spc="12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China</a:t>
            </a:r>
            <a:endParaRPr sz="1500" dirty="0">
              <a:latin typeface="Arial" panose="020B0604020202020204"/>
              <a:ea typeface="Arial" panose="020B0604020202020204"/>
              <a:cs typeface="Arial" panose="020B0604020202020204"/>
            </a:endParaRPr>
          </a:p>
          <a:p>
            <a:pPr marL="3032760" algn="l" rtl="0" eaLnBrk="0">
              <a:lnSpc>
                <a:spcPct val="85000"/>
              </a:lnSpc>
              <a:spcBef>
                <a:spcPts val="275"/>
              </a:spcBef>
            </a:pPr>
            <a:r>
              <a:rPr sz="1500" i="1" kern="0" spc="0" baseline="31000" dirty="0">
                <a:solidFill>
                  <a:srgbClr val="000000">
                    <a:alpha val="100000"/>
                  </a:srgbClr>
                </a:solidFill>
                <a:latin typeface="Arial" panose="020B0604020202020204"/>
                <a:ea typeface="Arial" panose="020B0604020202020204"/>
                <a:cs typeface="Arial" panose="020B0604020202020204"/>
              </a:rPr>
              <a:t>4</a:t>
            </a:r>
            <a:r>
              <a:rPr sz="900" i="1" kern="0" spc="120" dirty="0">
                <a:solidFill>
                  <a:srgbClr val="000000">
                    <a:alpha val="100000"/>
                  </a:srgbClr>
                </a:solidFill>
                <a:latin typeface="Arial" panose="020B0604020202020204"/>
                <a:ea typeface="Arial" panose="020B0604020202020204"/>
                <a:cs typeface="Arial" panose="020B0604020202020204"/>
              </a:rPr>
              <a:t> </a:t>
            </a:r>
            <a:r>
              <a:rPr sz="1500" i="1" kern="0" spc="0" dirty="0">
                <a:solidFill>
                  <a:srgbClr val="000000">
                    <a:alpha val="100000"/>
                  </a:srgbClr>
                </a:solidFill>
                <a:latin typeface="Arial" panose="020B0604020202020204"/>
                <a:ea typeface="Arial" panose="020B0604020202020204"/>
                <a:cs typeface="Arial" panose="020B0604020202020204"/>
              </a:rPr>
              <a:t>Anhui Univers</a:t>
            </a:r>
            <a:r>
              <a:rPr sz="1500" i="1" kern="0" spc="-10" dirty="0">
                <a:solidFill>
                  <a:srgbClr val="000000">
                    <a:alpha val="100000"/>
                  </a:srgbClr>
                </a:solidFill>
                <a:latin typeface="Arial" panose="020B0604020202020204"/>
                <a:ea typeface="Arial" panose="020B0604020202020204"/>
                <a:cs typeface="Arial" panose="020B0604020202020204"/>
              </a:rPr>
              <a:t>ity, Hefei  230026,</a:t>
            </a:r>
            <a:r>
              <a:rPr sz="1500" i="1" kern="0" spc="140" dirty="0">
                <a:solidFill>
                  <a:srgbClr val="000000">
                    <a:alpha val="100000"/>
                  </a:srgbClr>
                </a:solidFill>
                <a:latin typeface="Arial" panose="020B0604020202020204"/>
                <a:ea typeface="Arial" panose="020B0604020202020204"/>
                <a:cs typeface="Arial" panose="020B0604020202020204"/>
              </a:rPr>
              <a:t> </a:t>
            </a:r>
            <a:r>
              <a:rPr sz="1500" i="1" kern="0" spc="-10" dirty="0">
                <a:solidFill>
                  <a:srgbClr val="000000">
                    <a:alpha val="100000"/>
                  </a:srgbClr>
                </a:solidFill>
                <a:latin typeface="Arial" panose="020B0604020202020204"/>
                <a:ea typeface="Arial" panose="020B0604020202020204"/>
                <a:cs typeface="Arial" panose="020B0604020202020204"/>
              </a:rPr>
              <a:t>China</a:t>
            </a:r>
            <a:endParaRPr sz="15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marL="2971165" algn="l" rtl="0" eaLnBrk="0">
              <a:lnSpc>
                <a:spcPct val="81000"/>
              </a:lnSpc>
              <a:spcBef>
                <a:spcPts val="0"/>
              </a:spcBef>
            </a:pPr>
            <a:r>
              <a:rPr sz="2000" kern="0" spc="-10" dirty="0">
                <a:solidFill>
                  <a:srgbClr val="0000FF">
                    <a:alpha val="100000"/>
                  </a:srgbClr>
                </a:solidFill>
                <a:latin typeface="Arial" panose="020B0604020202020204"/>
                <a:ea typeface="Arial" panose="020B0604020202020204"/>
                <a:cs typeface="Arial" panose="020B0604020202020204"/>
              </a:rPr>
              <a:t>*</a:t>
            </a:r>
            <a:r>
              <a:rPr sz="2000" kern="0" spc="210" dirty="0">
                <a:solidFill>
                  <a:srgbClr val="0000FF">
                    <a:alpha val="100000"/>
                  </a:srgbClr>
                </a:solidFill>
                <a:latin typeface="Arial" panose="020B0604020202020204"/>
                <a:ea typeface="Arial" panose="020B0604020202020204"/>
                <a:cs typeface="Arial" panose="020B0604020202020204"/>
              </a:rPr>
              <a:t> </a:t>
            </a:r>
            <a:r>
              <a:rPr sz="2000" kern="0" spc="-10" dirty="0">
                <a:solidFill>
                  <a:srgbClr val="251BF1">
                    <a:alpha val="100000"/>
                  </a:srgbClr>
                </a:solidFill>
                <a:latin typeface="Arial" panose="020B0604020202020204"/>
                <a:ea typeface="Arial" panose="020B0604020202020204"/>
                <a:cs typeface="Arial" panose="020B0604020202020204"/>
              </a:rPr>
              <a:t>E-mail: jiuyang.ma@ipp.ac.cn</a:t>
            </a:r>
            <a:endParaRPr sz="2000" dirty="0">
              <a:latin typeface="Arial" panose="020B0604020202020204"/>
              <a:ea typeface="Arial" panose="020B0604020202020204"/>
              <a:cs typeface="Arial" panose="020B0604020202020204"/>
            </a:endParaRPr>
          </a:p>
        </p:txBody>
      </p:sp>
      <p:grpSp>
        <p:nvGrpSpPr>
          <p:cNvPr id="3" name="group 2"/>
          <p:cNvGrpSpPr/>
          <p:nvPr/>
        </p:nvGrpSpPr>
        <p:grpSpPr>
          <a:xfrm rot="21600000">
            <a:off x="-12700" y="5134610"/>
            <a:ext cx="12205335" cy="1744345"/>
            <a:chOff x="-12700" y="-12700"/>
            <a:chExt cx="12211050" cy="1744345"/>
          </a:xfrm>
        </p:grpSpPr>
        <p:pic>
          <p:nvPicPr>
            <p:cNvPr id="4" name="picture 4"/>
            <p:cNvPicPr>
              <a:picLocks noChangeAspect="1"/>
            </p:cNvPicPr>
            <p:nvPr/>
          </p:nvPicPr>
          <p:blipFill>
            <a:blip r:embed="rId3"/>
            <a:stretch>
              <a:fillRect/>
            </a:stretch>
          </p:blipFill>
          <p:spPr>
            <a:xfrm rot="21600000">
              <a:off x="0" y="294005"/>
              <a:ext cx="12185015" cy="1416685"/>
            </a:xfrm>
            <a:prstGeom prst="rect">
              <a:avLst/>
            </a:prstGeom>
          </p:spPr>
        </p:pic>
        <p:sp>
          <p:nvSpPr>
            <p:cNvPr id="6" name="textbox 6"/>
            <p:cNvSpPr/>
            <p:nvPr/>
          </p:nvSpPr>
          <p:spPr>
            <a:xfrm>
              <a:off x="-12700" y="-12700"/>
              <a:ext cx="12211050" cy="1744345"/>
            </a:xfrm>
            <a:prstGeom prst="rect">
              <a:avLst/>
            </a:prstGeom>
            <a:noFill/>
            <a:ln w="0" cap="flat">
              <a:noFill/>
              <a:prstDash val="solid"/>
              <a:miter lim="0"/>
            </a:ln>
          </p:spPr>
          <p:txBody>
            <a:bodyPr vert="horz" wrap="square" lIns="0" tIns="0" rIns="0" bIns="0"/>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2602230" algn="l" rtl="0" eaLnBrk="0">
                <a:lnSpc>
                  <a:spcPct val="81000"/>
                </a:lnSpc>
                <a:spcBef>
                  <a:spcPts val="5"/>
                </a:spcBef>
              </a:pPr>
              <a:r>
                <a:rPr sz="2000" b="1" kern="0" spc="0" dirty="0">
                  <a:solidFill>
                    <a:srgbClr val="000099">
                      <a:alpha val="100000"/>
                    </a:srgbClr>
                  </a:solidFill>
                  <a:latin typeface="Arial" panose="020B0604020202020204"/>
                  <a:ea typeface="Arial" panose="020B0604020202020204"/>
                  <a:cs typeface="Arial" panose="020B0604020202020204"/>
                </a:rPr>
                <a:t>Institute of plasma phy</a:t>
              </a:r>
              <a:r>
                <a:rPr sz="2000" b="1" kern="0" spc="-10" dirty="0">
                  <a:solidFill>
                    <a:srgbClr val="000099">
                      <a:alpha val="100000"/>
                    </a:srgbClr>
                  </a:solidFill>
                  <a:latin typeface="Arial" panose="020B0604020202020204"/>
                  <a:ea typeface="Arial" panose="020B0604020202020204"/>
                  <a:cs typeface="Arial" panose="020B0604020202020204"/>
                </a:rPr>
                <a:t>sics, Chinese Academy of Sciences</a:t>
              </a:r>
              <a:endParaRPr sz="2000" dirty="0">
                <a:latin typeface="Arial" panose="020B0604020202020204"/>
                <a:ea typeface="Arial" panose="020B0604020202020204"/>
                <a:cs typeface="Arial" panose="020B0604020202020204"/>
              </a:endParaRPr>
            </a:p>
          </p:txBody>
        </p:sp>
      </p:grpSp>
      <p:graphicFrame>
        <p:nvGraphicFramePr>
          <p:cNvPr id="8" name="table 8"/>
          <p:cNvGraphicFramePr>
            <a:graphicFrameLocks noGrp="1"/>
          </p:cNvGraphicFramePr>
          <p:nvPr/>
        </p:nvGraphicFramePr>
        <p:xfrm>
          <a:off x="237553" y="666178"/>
          <a:ext cx="10809604" cy="146050"/>
        </p:xfrm>
        <a:graphic>
          <a:graphicData uri="http://schemas.openxmlformats.org/drawingml/2006/table">
            <a:tbl>
              <a:tblPr/>
              <a:tblGrid>
                <a:gridCol w="10809604">
                  <a:extLst>
                    <a:ext uri="{9D8B030D-6E8A-4147-A177-3AD203B41FA5}">
                      <a16:colId xmlns:a16="http://schemas.microsoft.com/office/drawing/2014/main" val="20000"/>
                    </a:ext>
                  </a:extLst>
                </a:gridCol>
              </a:tblGrid>
              <a:tr h="146050">
                <a:tc>
                  <a:txBody>
                    <a:bodyPr/>
                    <a:lstStyle/>
                    <a:p>
                      <a:pPr algn="l" rtl="0" eaLnBrk="0">
                        <a:lnSpc>
                          <a:spcPts val="1150"/>
                        </a:lnSpc>
                      </a:pPr>
                      <a:endParaRPr sz="900" dirty="0">
                        <a:latin typeface="Arial" panose="020B0604020202020204"/>
                        <a:ea typeface="Arial" panose="020B0604020202020204"/>
                        <a:cs typeface="Arial" panose="020B0604020202020204"/>
                      </a:endParaRPr>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0" name="picture 10"/>
          <p:cNvPicPr>
            <a:picLocks noChangeAspect="1"/>
          </p:cNvPicPr>
          <p:nvPr/>
        </p:nvPicPr>
        <p:blipFill>
          <a:blip r:embed="rId4"/>
          <a:stretch>
            <a:fillRect/>
          </a:stretch>
        </p:blipFill>
        <p:spPr>
          <a:xfrm rot="21600000">
            <a:off x="242315" y="886840"/>
            <a:ext cx="10800588" cy="143255"/>
          </a:xfrm>
          <a:prstGeom prst="rect">
            <a:avLst/>
          </a:prstGeom>
        </p:spPr>
      </p:pic>
      <p:grpSp>
        <p:nvGrpSpPr>
          <p:cNvPr id="5" name="group 4"/>
          <p:cNvGrpSpPr/>
          <p:nvPr/>
        </p:nvGrpSpPr>
        <p:grpSpPr>
          <a:xfrm rot="21600000">
            <a:off x="11081004" y="94488"/>
            <a:ext cx="984504" cy="1035542"/>
            <a:chOff x="0" y="0"/>
            <a:chExt cx="984504" cy="1035542"/>
          </a:xfrm>
        </p:grpSpPr>
        <p:pic>
          <p:nvPicPr>
            <p:cNvPr id="12" name="picture 12"/>
            <p:cNvPicPr>
              <a:picLocks noChangeAspect="1"/>
            </p:cNvPicPr>
            <p:nvPr/>
          </p:nvPicPr>
          <p:blipFill>
            <a:blip r:embed="rId5"/>
            <a:stretch>
              <a:fillRect/>
            </a:stretch>
          </p:blipFill>
          <p:spPr>
            <a:xfrm rot="21600000">
              <a:off x="0" y="0"/>
              <a:ext cx="984504" cy="1035542"/>
            </a:xfrm>
            <a:prstGeom prst="rect">
              <a:avLst/>
            </a:prstGeom>
          </p:spPr>
        </p:pic>
        <p:sp>
          <p:nvSpPr>
            <p:cNvPr id="14" name="textbox 14"/>
            <p:cNvSpPr/>
            <p:nvPr/>
          </p:nvSpPr>
          <p:spPr>
            <a:xfrm>
              <a:off x="-12700" y="-12700"/>
              <a:ext cx="1010285" cy="1121410"/>
            </a:xfrm>
            <a:prstGeom prst="rect">
              <a:avLst/>
            </a:prstGeom>
            <a:noFill/>
            <a:ln w="0" cap="flat">
              <a:noFill/>
              <a:prstDash val="solid"/>
              <a:miter lim="0"/>
            </a:ln>
          </p:spPr>
          <p:txBody>
            <a:bodyPr vert="horz" wrap="square" lIns="0" tIns="0" rIns="0" bIns="0"/>
            <a:lstStyle/>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95885" algn="l" rtl="0" eaLnBrk="0">
                <a:lnSpc>
                  <a:spcPct val="79000"/>
                </a:lnSpc>
              </a:pP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grpSp>
      <p:sp>
        <p:nvSpPr>
          <p:cNvPr id="7" name="标题 5"/>
          <p:cNvSpPr txBox="1"/>
          <p:nvPr/>
        </p:nvSpPr>
        <p:spPr>
          <a:xfrm>
            <a:off x="378460" y="103505"/>
            <a:ext cx="10553700" cy="737235"/>
          </a:xfrm>
          <a:prstGeom prst="rect">
            <a:avLst/>
          </a:prstGeom>
        </p:spPr>
        <p:txBody>
          <a:bodyPr anchor="ct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pPr>
              <a:defRPr/>
            </a:pPr>
            <a:r>
              <a:rPr lang="en-US" altLang="zh-CN" sz="2400" b="1" kern="0" dirty="0">
                <a:solidFill>
                  <a:schemeClr val="tx1"/>
                </a:solidFill>
              </a:rPr>
              <a:t>7</a:t>
            </a:r>
            <a:r>
              <a:rPr lang="en-US" altLang="zh-CN" sz="2400" b="1" kern="0" baseline="30000" dirty="0">
                <a:solidFill>
                  <a:schemeClr val="tx1"/>
                </a:solidFill>
              </a:rPr>
              <a:t>th</a:t>
            </a:r>
            <a:r>
              <a:rPr lang="en-US" altLang="zh-CN" sz="2400" b="1" kern="0" dirty="0">
                <a:solidFill>
                  <a:schemeClr val="tx1"/>
                </a:solidFill>
              </a:rPr>
              <a:t> International Conference on Frontier in Diagnostic Technologies,</a:t>
            </a:r>
          </a:p>
          <a:p>
            <a:pPr>
              <a:defRPr/>
            </a:pPr>
            <a:r>
              <a:rPr lang="en-US" altLang="zh-CN" sz="2400" b="1" kern="0" dirty="0">
                <a:solidFill>
                  <a:schemeClr val="tx1"/>
                </a:solidFill>
              </a:rPr>
              <a:t>21-24 Oct 2024 at Roma, Italy</a:t>
            </a:r>
          </a:p>
        </p:txBody>
      </p:sp>
      <p:sp>
        <p:nvSpPr>
          <p:cNvPr id="9" name="矩形 8"/>
          <p:cNvSpPr/>
          <p:nvPr/>
        </p:nvSpPr>
        <p:spPr>
          <a:xfrm>
            <a:off x="237553" y="2319403"/>
            <a:ext cx="1457897" cy="26070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Short talk #43</a:t>
            </a:r>
            <a:endParaRPr lang="zh-CN" altLang="en-US"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224790" y="-126365"/>
            <a:ext cx="11853545" cy="926465"/>
          </a:xfrm>
          <a:prstGeom prst="rect">
            <a:avLst/>
          </a:prstGeom>
          <a:noFill/>
          <a:ln w="0" cap="flat">
            <a:noFill/>
            <a:prstDash val="solid"/>
            <a:miter lim="0"/>
          </a:ln>
        </p:spPr>
        <p:txBody>
          <a:bodyPr vert="horz" wrap="square" lIns="0" tIns="0" rIns="0" bIns="0"/>
          <a:lstStyle/>
          <a:p>
            <a:pPr algn="l" rtl="0" eaLnBrk="0">
              <a:lnSpc>
                <a:spcPct val="106000"/>
              </a:lnSpc>
            </a:pPr>
            <a:endParaRPr lang="en-US" altLang="en-GB" sz="2800" b="1" dirty="0">
              <a:solidFill>
                <a:schemeClr val="tx1"/>
              </a:solidFill>
              <a:latin typeface="微软雅黑" panose="020B0503020204020204" charset="-122"/>
              <a:ea typeface="微软雅黑" panose="020B0503020204020204" charset="-122"/>
              <a:sym typeface="+mn-ea"/>
            </a:endParaRPr>
          </a:p>
          <a:p>
            <a:pPr marL="22860" indent="0" algn="l" rtl="0" eaLnBrk="0">
              <a:lnSpc>
                <a:spcPct val="85000"/>
              </a:lnSpc>
              <a:buFont typeface="Arial" panose="020B0604020202020204" pitchFamily="34" charset="0"/>
              <a:buNone/>
            </a:pPr>
            <a:r>
              <a:rPr lang="en-US" altLang="en-GB" sz="2800" b="1" dirty="0">
                <a:solidFill>
                  <a:schemeClr val="tx1"/>
                </a:solidFill>
                <a:latin typeface="微软雅黑" panose="020B0503020204020204" charset="-122"/>
                <a:ea typeface="微软雅黑" panose="020B0503020204020204" charset="-122"/>
                <a:sym typeface="+mn-ea"/>
              </a:rPr>
              <a:t>   </a:t>
            </a:r>
            <a:r>
              <a:rPr sz="2800" b="1" kern="0" dirty="0">
                <a:latin typeface="Arial" panose="020B0604020202020204"/>
                <a:cs typeface="Arial" panose="020B0604020202020204"/>
                <a:sym typeface="+mn-ea"/>
              </a:rPr>
              <a:t>Bremsstrahlung emissivity and intensity spatial distribution</a:t>
            </a:r>
            <a:r>
              <a:rPr sz="28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p>
          <a:p>
            <a:pPr marL="2752725" algn="l" rtl="0" eaLnBrk="0">
              <a:lnSpc>
                <a:spcPts val="3425"/>
              </a:lnSpc>
              <a:spcBef>
                <a:spcPts val="0"/>
              </a:spcBef>
            </a:pPr>
            <a:r>
              <a:rPr lang="en-US" sz="2100" b="1" kern="0" spc="40" dirty="0">
                <a:solidFill>
                  <a:srgbClr val="000099">
                    <a:alpha val="100000"/>
                  </a:srgbClr>
                </a:solidFill>
                <a:latin typeface="Times New Roman" panose="02020603050405020304"/>
                <a:ea typeface="Times New Roman" panose="02020603050405020304"/>
                <a:cs typeface="Times New Roman" panose="02020603050405020304"/>
              </a:rPr>
              <a:t>                                                                                                                  </a:t>
            </a: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pic>
        <p:nvPicPr>
          <p:cNvPr id="22" name="picture 22"/>
          <p:cNvPicPr>
            <a:picLocks noChangeAspect="1"/>
          </p:cNvPicPr>
          <p:nvPr/>
        </p:nvPicPr>
        <p:blipFill>
          <a:blip r:embed="rId3"/>
          <a:stretch>
            <a:fillRect/>
          </a:stretch>
        </p:blipFill>
        <p:spPr>
          <a:xfrm rot="21600000">
            <a:off x="237553" y="857155"/>
            <a:ext cx="10810113" cy="151378"/>
          </a:xfrm>
          <a:prstGeom prst="rect">
            <a:avLst/>
          </a:prstGeom>
        </p:spPr>
      </p:pic>
      <p:pic>
        <p:nvPicPr>
          <p:cNvPr id="24" name="picture 24"/>
          <p:cNvPicPr>
            <a:picLocks noChangeAspect="1"/>
          </p:cNvPicPr>
          <p:nvPr/>
        </p:nvPicPr>
        <p:blipFill>
          <a:blip r:embed="rId4"/>
          <a:stretch>
            <a:fillRect/>
          </a:stretch>
        </p:blipFill>
        <p:spPr>
          <a:xfrm rot="21600000">
            <a:off x="11047946" y="94488"/>
            <a:ext cx="984504" cy="762666"/>
          </a:xfrm>
          <a:prstGeom prst="rect">
            <a:avLst/>
          </a:prstGeom>
        </p:spPr>
      </p:pic>
      <p:sp>
        <p:nvSpPr>
          <p:cNvPr id="30" name="textbox 30"/>
          <p:cNvSpPr/>
          <p:nvPr/>
        </p:nvSpPr>
        <p:spPr>
          <a:xfrm>
            <a:off x="11790686" y="6411223"/>
            <a:ext cx="130175" cy="21717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84000"/>
              </a:lnSpc>
            </a:pPr>
            <a:endParaRPr sz="1500" dirty="0">
              <a:latin typeface="Arial" panose="020B0604020202020204"/>
              <a:ea typeface="Arial" panose="020B0604020202020204"/>
              <a:cs typeface="Arial" panose="020B0604020202020204"/>
            </a:endParaRPr>
          </a:p>
        </p:txBody>
      </p:sp>
      <p:pic>
        <p:nvPicPr>
          <p:cNvPr id="3" name="图片 2"/>
          <p:cNvPicPr>
            <a:picLocks noChangeAspect="1"/>
          </p:cNvPicPr>
          <p:nvPr/>
        </p:nvPicPr>
        <p:blipFill>
          <a:blip r:embed="rId5"/>
          <a:stretch>
            <a:fillRect/>
          </a:stretch>
        </p:blipFill>
        <p:spPr>
          <a:xfrm>
            <a:off x="731520" y="1786890"/>
            <a:ext cx="3406140" cy="2738755"/>
          </a:xfrm>
          <a:prstGeom prst="rect">
            <a:avLst/>
          </a:prstGeom>
        </p:spPr>
      </p:pic>
      <p:pic>
        <p:nvPicPr>
          <p:cNvPr id="5" name="图片 4"/>
          <p:cNvPicPr>
            <a:picLocks noChangeAspect="1"/>
          </p:cNvPicPr>
          <p:nvPr/>
        </p:nvPicPr>
        <p:blipFill>
          <a:blip r:embed="rId6"/>
          <a:stretch>
            <a:fillRect/>
          </a:stretch>
        </p:blipFill>
        <p:spPr>
          <a:xfrm>
            <a:off x="762000" y="4015105"/>
            <a:ext cx="975995" cy="511175"/>
          </a:xfrm>
          <a:prstGeom prst="rect">
            <a:avLst/>
          </a:prstGeom>
        </p:spPr>
      </p:pic>
      <p:pic>
        <p:nvPicPr>
          <p:cNvPr id="6" name="图片 5"/>
          <p:cNvPicPr>
            <a:picLocks noChangeAspect="1"/>
          </p:cNvPicPr>
          <p:nvPr/>
        </p:nvPicPr>
        <p:blipFill>
          <a:blip r:embed="rId6"/>
          <a:stretch>
            <a:fillRect/>
          </a:stretch>
        </p:blipFill>
        <p:spPr>
          <a:xfrm>
            <a:off x="3387090" y="2160905"/>
            <a:ext cx="1135380" cy="594360"/>
          </a:xfrm>
          <a:prstGeom prst="rect">
            <a:avLst/>
          </a:prstGeom>
        </p:spPr>
      </p:pic>
      <p:pic>
        <p:nvPicPr>
          <p:cNvPr id="10" name="图片 9"/>
          <p:cNvPicPr>
            <a:picLocks noChangeAspect="1"/>
          </p:cNvPicPr>
          <p:nvPr/>
        </p:nvPicPr>
        <p:blipFill>
          <a:blip r:embed="rId7"/>
          <a:stretch>
            <a:fillRect/>
          </a:stretch>
        </p:blipFill>
        <p:spPr>
          <a:xfrm>
            <a:off x="241300" y="4535170"/>
            <a:ext cx="3514090" cy="1894840"/>
          </a:xfrm>
          <a:prstGeom prst="rect">
            <a:avLst/>
          </a:prstGeom>
        </p:spPr>
      </p:pic>
      <p:pic>
        <p:nvPicPr>
          <p:cNvPr id="18" name="图片 17"/>
          <p:cNvPicPr>
            <a:picLocks noChangeAspect="1"/>
          </p:cNvPicPr>
          <p:nvPr/>
        </p:nvPicPr>
        <p:blipFill>
          <a:blip r:embed="rId5"/>
          <a:srcRect r="12118"/>
          <a:stretch>
            <a:fillRect/>
          </a:stretch>
        </p:blipFill>
        <p:spPr>
          <a:xfrm>
            <a:off x="762000" y="1704340"/>
            <a:ext cx="2993390" cy="2738755"/>
          </a:xfrm>
          <a:prstGeom prst="rect">
            <a:avLst/>
          </a:prstGeom>
        </p:spPr>
      </p:pic>
      <p:sp>
        <p:nvSpPr>
          <p:cNvPr id="19" name="文本框 2"/>
          <p:cNvSpPr txBox="1"/>
          <p:nvPr/>
        </p:nvSpPr>
        <p:spPr>
          <a:xfrm>
            <a:off x="731218" y="2687861"/>
            <a:ext cx="12673408" cy="509270"/>
          </a:xfrm>
          <a:prstGeom prst="rect">
            <a:avLst/>
          </a:prstGeom>
          <a:noFill/>
          <a:ln w="9525">
            <a:noFill/>
          </a:ln>
        </p:spPr>
        <p:txBody>
          <a:bodyPr wrap="square" anchor="t">
            <a:spAutoFit/>
          </a:bodyPr>
          <a:lstStyle/>
          <a:p>
            <a:pPr marL="22860" indent="0" algn="l" rtl="0" eaLnBrk="0">
              <a:lnSpc>
                <a:spcPct val="85000"/>
              </a:lnSpc>
              <a:buFont typeface="Arial" panose="020B0604020202020204" pitchFamily="34" charset="0"/>
              <a:buNone/>
            </a:pPr>
            <a:r>
              <a:rPr sz="1600" kern="0" dirty="0">
                <a:latin typeface="Arial" panose="020B0604020202020204"/>
                <a:ea typeface="Arial" panose="020B0604020202020204"/>
                <a:cs typeface="Arial" panose="020B0604020202020204"/>
                <a:sym typeface="+mn-ea"/>
              </a:rPr>
              <a:t>Plasma cross</a:t>
            </a:r>
          </a:p>
          <a:p>
            <a:pPr marL="22860" indent="0" algn="l" rtl="0" eaLnBrk="0">
              <a:lnSpc>
                <a:spcPct val="85000"/>
              </a:lnSpc>
              <a:buFont typeface="Arial" panose="020B0604020202020204" pitchFamily="34" charset="0"/>
              <a:buNone/>
            </a:pPr>
            <a:r>
              <a:rPr sz="1600" kern="0" dirty="0">
                <a:latin typeface="Arial" panose="020B0604020202020204"/>
                <a:ea typeface="Arial" panose="020B0604020202020204"/>
                <a:cs typeface="Arial" panose="020B0604020202020204"/>
                <a:sym typeface="+mn-ea"/>
              </a:rPr>
              <a:t> </a:t>
            </a:r>
            <a:r>
              <a:rPr lang="en-US" sz="1600" kern="0" dirty="0">
                <a:latin typeface="Arial" panose="020B0604020202020204"/>
                <a:ea typeface="Arial" panose="020B0604020202020204"/>
                <a:cs typeface="Arial" panose="020B0604020202020204"/>
                <a:sym typeface="+mn-ea"/>
              </a:rPr>
              <a:t>  </a:t>
            </a:r>
            <a:r>
              <a:rPr sz="1600" kern="0" dirty="0">
                <a:latin typeface="Arial" panose="020B0604020202020204"/>
                <a:ea typeface="Arial" panose="020B0604020202020204"/>
                <a:cs typeface="Arial" panose="020B0604020202020204"/>
                <a:sym typeface="+mn-ea"/>
              </a:rPr>
              <a:t> section</a:t>
            </a:r>
            <a:r>
              <a:rPr lang="en-US" sz="1600" kern="0" dirty="0">
                <a:latin typeface="Arial" panose="020B0604020202020204"/>
                <a:ea typeface="Arial" panose="020B0604020202020204"/>
                <a:cs typeface="Arial" panose="020B0604020202020204"/>
                <a:sym typeface="+mn-ea"/>
              </a:rPr>
              <a:t> </a:t>
            </a:r>
          </a:p>
        </p:txBody>
      </p:sp>
      <p:pic>
        <p:nvPicPr>
          <p:cNvPr id="21" name="图片 20"/>
          <p:cNvPicPr>
            <a:picLocks noChangeAspect="1"/>
          </p:cNvPicPr>
          <p:nvPr/>
        </p:nvPicPr>
        <p:blipFill>
          <a:blip r:embed="rId5"/>
          <a:stretch>
            <a:fillRect/>
          </a:stretch>
        </p:blipFill>
        <p:spPr>
          <a:xfrm>
            <a:off x="349250" y="1663065"/>
            <a:ext cx="3406140" cy="2738755"/>
          </a:xfrm>
          <a:prstGeom prst="rect">
            <a:avLst/>
          </a:prstGeom>
        </p:spPr>
      </p:pic>
      <p:pic>
        <p:nvPicPr>
          <p:cNvPr id="25" name="图片 24"/>
          <p:cNvPicPr>
            <a:picLocks noChangeAspect="1"/>
          </p:cNvPicPr>
          <p:nvPr/>
        </p:nvPicPr>
        <p:blipFill>
          <a:blip r:embed="rId8"/>
          <a:stretch>
            <a:fillRect/>
          </a:stretch>
        </p:blipFill>
        <p:spPr>
          <a:xfrm>
            <a:off x="541020" y="3923030"/>
            <a:ext cx="1196975" cy="669290"/>
          </a:xfrm>
          <a:prstGeom prst="rect">
            <a:avLst/>
          </a:prstGeom>
        </p:spPr>
      </p:pic>
      <p:sp>
        <p:nvSpPr>
          <p:cNvPr id="23" name="文本框 2"/>
          <p:cNvSpPr txBox="1"/>
          <p:nvPr/>
        </p:nvSpPr>
        <p:spPr>
          <a:xfrm>
            <a:off x="300990" y="4036695"/>
            <a:ext cx="6358890" cy="509270"/>
          </a:xfrm>
          <a:prstGeom prst="rect">
            <a:avLst/>
          </a:prstGeom>
          <a:noFill/>
          <a:ln w="9525">
            <a:noFill/>
          </a:ln>
        </p:spPr>
        <p:txBody>
          <a:bodyPr wrap="square" anchor="t">
            <a:spAutoFit/>
          </a:bodyPr>
          <a:lstStyle/>
          <a:p>
            <a:pPr marL="22860" indent="0" algn="l" rtl="0" eaLnBrk="0">
              <a:lnSpc>
                <a:spcPct val="85000"/>
              </a:lnSpc>
              <a:buFont typeface="Arial" panose="020B0604020202020204" pitchFamily="34" charset="0"/>
              <a:buNone/>
            </a:pPr>
            <a:r>
              <a:rPr sz="1600" kern="0" dirty="0">
                <a:latin typeface="Arial" panose="020B0604020202020204"/>
                <a:ea typeface="Arial" panose="020B0604020202020204"/>
                <a:cs typeface="Arial" panose="020B0604020202020204"/>
                <a:sym typeface="+mn-ea"/>
              </a:rPr>
              <a:t>Plasma cross</a:t>
            </a:r>
          </a:p>
          <a:p>
            <a:pPr marL="22860" indent="0" algn="l" rtl="0" eaLnBrk="0">
              <a:lnSpc>
                <a:spcPct val="85000"/>
              </a:lnSpc>
              <a:buFont typeface="Arial" panose="020B0604020202020204" pitchFamily="34" charset="0"/>
              <a:buNone/>
            </a:pPr>
            <a:r>
              <a:rPr sz="1600" kern="0" dirty="0">
                <a:latin typeface="Arial" panose="020B0604020202020204"/>
                <a:ea typeface="Arial" panose="020B0604020202020204"/>
                <a:cs typeface="Arial" panose="020B0604020202020204"/>
                <a:sym typeface="+mn-ea"/>
              </a:rPr>
              <a:t> </a:t>
            </a:r>
            <a:r>
              <a:rPr lang="en-US" sz="1600" kern="0" dirty="0">
                <a:latin typeface="Arial" panose="020B0604020202020204"/>
                <a:ea typeface="Arial" panose="020B0604020202020204"/>
                <a:cs typeface="Arial" panose="020B0604020202020204"/>
                <a:sym typeface="+mn-ea"/>
              </a:rPr>
              <a:t>  </a:t>
            </a:r>
            <a:r>
              <a:rPr sz="1600" kern="0" dirty="0">
                <a:latin typeface="Arial" panose="020B0604020202020204"/>
                <a:ea typeface="Arial" panose="020B0604020202020204"/>
                <a:cs typeface="Arial" panose="020B0604020202020204"/>
                <a:sym typeface="+mn-ea"/>
              </a:rPr>
              <a:t> section</a:t>
            </a:r>
            <a:r>
              <a:rPr lang="en-US" sz="1600" kern="0" dirty="0">
                <a:latin typeface="Arial" panose="020B0604020202020204"/>
                <a:ea typeface="Arial" panose="020B0604020202020204"/>
                <a:cs typeface="Arial" panose="020B0604020202020204"/>
                <a:sym typeface="+mn-ea"/>
              </a:rPr>
              <a:t> </a:t>
            </a:r>
          </a:p>
        </p:txBody>
      </p:sp>
      <p:pic>
        <p:nvPicPr>
          <p:cNvPr id="26" name="图片 25"/>
          <p:cNvPicPr>
            <a:picLocks noChangeAspect="1"/>
          </p:cNvPicPr>
          <p:nvPr/>
        </p:nvPicPr>
        <p:blipFill>
          <a:blip r:embed="rId9"/>
          <a:stretch>
            <a:fillRect/>
          </a:stretch>
        </p:blipFill>
        <p:spPr>
          <a:xfrm>
            <a:off x="3044825" y="2300605"/>
            <a:ext cx="906780" cy="563880"/>
          </a:xfrm>
          <a:prstGeom prst="rect">
            <a:avLst/>
          </a:prstGeom>
        </p:spPr>
      </p:pic>
      <p:sp>
        <p:nvSpPr>
          <p:cNvPr id="9" name="文本框 2"/>
          <p:cNvSpPr txBox="1"/>
          <p:nvPr/>
        </p:nvSpPr>
        <p:spPr>
          <a:xfrm>
            <a:off x="2996898" y="2380521"/>
            <a:ext cx="12673408" cy="509270"/>
          </a:xfrm>
          <a:prstGeom prst="rect">
            <a:avLst/>
          </a:prstGeom>
          <a:noFill/>
          <a:ln w="9525">
            <a:noFill/>
          </a:ln>
        </p:spPr>
        <p:txBody>
          <a:bodyPr wrap="square" anchor="t">
            <a:spAutoFit/>
          </a:bodyPr>
          <a:lstStyle/>
          <a:p>
            <a:pPr marL="22860" indent="0" algn="l" rtl="0" eaLnBrk="0">
              <a:lnSpc>
                <a:spcPct val="85000"/>
              </a:lnSpc>
              <a:buFont typeface="Arial" panose="020B0604020202020204" pitchFamily="34" charset="0"/>
              <a:buNone/>
            </a:pPr>
            <a:r>
              <a:rPr lang="en-US" sz="1600" kern="0" dirty="0">
                <a:latin typeface="Arial" panose="020B0604020202020204"/>
                <a:ea typeface="Arial" panose="020B0604020202020204"/>
                <a:cs typeface="Arial" panose="020B0604020202020204"/>
                <a:sym typeface="+mn-ea"/>
              </a:rPr>
              <a:t>V</a:t>
            </a:r>
            <a:r>
              <a:rPr sz="1600" kern="0" dirty="0">
                <a:latin typeface="Arial" panose="020B0604020202020204"/>
                <a:ea typeface="Arial" panose="020B0604020202020204"/>
                <a:cs typeface="Arial" panose="020B0604020202020204"/>
                <a:sym typeface="+mn-ea"/>
              </a:rPr>
              <a:t>iewing </a:t>
            </a:r>
          </a:p>
          <a:p>
            <a:pPr marL="22860" indent="0" algn="l" rtl="0" eaLnBrk="0">
              <a:lnSpc>
                <a:spcPct val="85000"/>
              </a:lnSpc>
              <a:buFont typeface="Arial" panose="020B0604020202020204" pitchFamily="34" charset="0"/>
              <a:buNone/>
            </a:pPr>
            <a:r>
              <a:rPr sz="1600" kern="0" dirty="0">
                <a:latin typeface="Arial" panose="020B0604020202020204"/>
                <a:ea typeface="Arial" panose="020B0604020202020204"/>
                <a:cs typeface="Arial" panose="020B0604020202020204"/>
                <a:sym typeface="+mn-ea"/>
              </a:rPr>
              <a:t>direction</a:t>
            </a:r>
          </a:p>
        </p:txBody>
      </p:sp>
      <p:sp>
        <p:nvSpPr>
          <p:cNvPr id="27" name="文本框 2"/>
          <p:cNvSpPr txBox="1"/>
          <p:nvPr/>
        </p:nvSpPr>
        <p:spPr>
          <a:xfrm>
            <a:off x="609298" y="1156241"/>
            <a:ext cx="12673408" cy="352425"/>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lang="en-US" sz="2000" b="1" kern="0" spc="-30" dirty="0">
                <a:latin typeface="Arial" panose="020B0604020202020204"/>
                <a:ea typeface="Arial" panose="020B0604020202020204"/>
                <a:cs typeface="Arial" panose="020B0604020202020204"/>
                <a:sym typeface="+mn-ea"/>
              </a:rPr>
              <a:t>Abel</a:t>
            </a:r>
            <a:r>
              <a:rPr sz="2000" b="1" kern="0" spc="-30" dirty="0">
                <a:latin typeface="Arial" panose="020B0604020202020204"/>
                <a:cs typeface="Arial" panose="020B0604020202020204"/>
                <a:sym typeface="+mn-ea"/>
              </a:rPr>
              <a:t> inversion</a:t>
            </a:r>
            <a:r>
              <a:rPr sz="2000" b="1" kern="0" spc="20" dirty="0">
                <a:solidFill>
                  <a:srgbClr val="000000">
                    <a:alpha val="100000"/>
                  </a:srgbClr>
                </a:solidFill>
                <a:latin typeface="Arial" panose="020B0604020202020204"/>
                <a:ea typeface="Arial" panose="020B0604020202020204"/>
                <a:cs typeface="Arial" panose="020B0604020202020204"/>
                <a:sym typeface="+mn-ea"/>
              </a:rPr>
              <a:t>:</a:t>
            </a:r>
            <a:r>
              <a:rPr lang="en-US" sz="2000" b="1" kern="0" spc="20" dirty="0">
                <a:solidFill>
                  <a:srgbClr val="000000">
                    <a:alpha val="100000"/>
                  </a:srgbClr>
                </a:solidFill>
                <a:latin typeface="Arial" panose="020B0604020202020204"/>
                <a:ea typeface="Arial" panose="020B0604020202020204"/>
                <a:cs typeface="Arial" panose="020B0604020202020204"/>
                <a:sym typeface="+mn-ea"/>
              </a:rPr>
              <a:t> (4.9-5.1s)</a:t>
            </a:r>
            <a:endParaRPr lang="en-US" sz="2000" b="1" kern="0" spc="20" baseline="-25000" dirty="0">
              <a:solidFill>
                <a:srgbClr val="000000">
                  <a:alpha val="100000"/>
                </a:srgbClr>
              </a:solidFill>
              <a:latin typeface="Arial" panose="020B0604020202020204"/>
              <a:ea typeface="Arial" panose="020B0604020202020204"/>
              <a:cs typeface="Arial" panose="020B0604020202020204"/>
              <a:sym typeface="+mn-ea"/>
            </a:endParaRPr>
          </a:p>
        </p:txBody>
      </p:sp>
      <p:sp>
        <p:nvSpPr>
          <p:cNvPr id="28" name="文本框 2"/>
          <p:cNvSpPr txBox="1"/>
          <p:nvPr/>
        </p:nvSpPr>
        <p:spPr>
          <a:xfrm>
            <a:off x="7172960" y="3893820"/>
            <a:ext cx="4667250" cy="459740"/>
          </a:xfrm>
          <a:prstGeom prst="rect">
            <a:avLst/>
          </a:prstGeom>
          <a:noFill/>
          <a:ln w="9525">
            <a:noFill/>
          </a:ln>
        </p:spPr>
        <p:txBody>
          <a:bodyPr wrap="square" anchor="t">
            <a:noAutofit/>
          </a:bodyPr>
          <a:lstStyle/>
          <a:p>
            <a:pPr marL="365760" indent="-342900" algn="l" rtl="0" eaLnBrk="0">
              <a:lnSpc>
                <a:spcPct val="85000"/>
              </a:lnSpc>
              <a:buFont typeface="Arial" panose="020B0604020202020204" pitchFamily="34" charset="0"/>
              <a:buChar char="•"/>
            </a:pPr>
            <a:r>
              <a:rPr sz="2000" b="1" kern="0" dirty="0">
                <a:latin typeface="Arial" panose="020B0604020202020204"/>
                <a:cs typeface="Arial" panose="020B0604020202020204"/>
                <a:sym typeface="+mn-ea"/>
              </a:rPr>
              <a:t>Bremsstrahlung emissivity</a:t>
            </a:r>
            <a:r>
              <a:rPr lang="zh-CN" sz="2000" b="1" kern="0" dirty="0">
                <a:latin typeface="Arial" panose="020B0604020202020204"/>
                <a:ea typeface="宋体" panose="02010600030101010101" pitchFamily="2" charset="-122"/>
                <a:cs typeface="Arial" panose="020B0604020202020204"/>
                <a:sym typeface="+mn-ea"/>
              </a:rPr>
              <a:t>：</a:t>
            </a:r>
            <a:endParaRPr sz="2000" b="1" kern="0" dirty="0">
              <a:latin typeface="Arial" panose="020B0604020202020204"/>
              <a:cs typeface="Arial" panose="020B0604020202020204"/>
              <a:sym typeface="+mn-ea"/>
            </a:endParaRPr>
          </a:p>
          <a:p>
            <a:pPr marL="22860" indent="0" algn="l" rtl="0" eaLnBrk="0">
              <a:lnSpc>
                <a:spcPct val="85000"/>
              </a:lnSpc>
              <a:buFont typeface="Arial" panose="020B0604020202020204" pitchFamily="34" charset="0"/>
              <a:buNone/>
            </a:pPr>
            <a:endParaRPr lang="zh-CN" altLang="en-US" sz="2000" b="1" kern="0" spc="-30" dirty="0">
              <a:latin typeface="Arial" panose="020B0604020202020204"/>
              <a:ea typeface="宋体" panose="02010600030101010101" pitchFamily="2" charset="-122"/>
              <a:cs typeface="Arial" panose="020B0604020202020204"/>
              <a:sym typeface="+mn-ea"/>
            </a:endParaRPr>
          </a:p>
          <a:p>
            <a:pPr marL="22860" indent="0" algn="l" rtl="0" eaLnBrk="0">
              <a:lnSpc>
                <a:spcPct val="85000"/>
              </a:lnSpc>
              <a:buFont typeface="Arial" panose="020B0604020202020204" pitchFamily="34" charset="0"/>
              <a:buNone/>
            </a:pPr>
            <a:endParaRPr lang="zh-CN" altLang="en-US" b="1" kern="0" dirty="0">
              <a:latin typeface="Arial" panose="020B0604020202020204"/>
              <a:ea typeface="宋体" panose="02010600030101010101" pitchFamily="2" charset="-122"/>
              <a:cs typeface="Arial" panose="020B0604020202020204"/>
              <a:sym typeface="+mn-ea"/>
            </a:endParaRPr>
          </a:p>
          <a:p>
            <a:pPr marL="22860" indent="0" algn="l" rtl="0" eaLnBrk="0">
              <a:lnSpc>
                <a:spcPct val="85000"/>
              </a:lnSpc>
              <a:buFont typeface="Arial" panose="020B0604020202020204" pitchFamily="34" charset="0"/>
              <a:buNone/>
            </a:pPr>
            <a:endParaRPr lang="zh-CN" altLang="en-US" b="1" kern="0" spc="20" baseline="-25000" dirty="0">
              <a:solidFill>
                <a:srgbClr val="000000">
                  <a:alpha val="100000"/>
                </a:srgbClr>
              </a:solidFill>
              <a:latin typeface="Arial" panose="020B0604020202020204"/>
              <a:ea typeface="宋体" panose="02010600030101010101" pitchFamily="2" charset="-122"/>
              <a:cs typeface="Arial" panose="020B0604020202020204"/>
              <a:sym typeface="+mn-ea"/>
            </a:endParaRPr>
          </a:p>
        </p:txBody>
      </p:sp>
      <p:sp>
        <p:nvSpPr>
          <p:cNvPr id="29" name="文本框 2"/>
          <p:cNvSpPr txBox="1"/>
          <p:nvPr/>
        </p:nvSpPr>
        <p:spPr>
          <a:xfrm>
            <a:off x="7172960" y="890270"/>
            <a:ext cx="4667250" cy="927735"/>
          </a:xfrm>
          <a:prstGeom prst="rect">
            <a:avLst/>
          </a:prstGeom>
          <a:noFill/>
          <a:ln w="9525">
            <a:noFill/>
          </a:ln>
        </p:spPr>
        <p:txBody>
          <a:bodyPr wrap="square" anchor="t">
            <a:noAutofit/>
          </a:bodyPr>
          <a:lstStyle/>
          <a:p>
            <a:pPr marL="22860" indent="0" algn="l" rtl="0" eaLnBrk="0">
              <a:lnSpc>
                <a:spcPct val="85000"/>
              </a:lnSpc>
              <a:buFont typeface="Arial" panose="020B0604020202020204" pitchFamily="34" charset="0"/>
              <a:buNone/>
            </a:pPr>
            <a:endParaRPr sz="2000" b="1" kern="0" dirty="0">
              <a:latin typeface="Arial" panose="020B0604020202020204"/>
              <a:cs typeface="Arial" panose="020B0604020202020204"/>
              <a:sym typeface="+mn-ea"/>
            </a:endParaRPr>
          </a:p>
          <a:p>
            <a:pPr marL="365760" indent="-342900" algn="l" rtl="0" eaLnBrk="0">
              <a:lnSpc>
                <a:spcPct val="85000"/>
              </a:lnSpc>
              <a:buFont typeface="Arial" panose="020B0604020202020204" pitchFamily="34" charset="0"/>
              <a:buChar char="•"/>
            </a:pPr>
            <a:r>
              <a:rPr lang="en-US" sz="2000" b="1" kern="0" dirty="0">
                <a:latin typeface="Arial" panose="020B0604020202020204"/>
                <a:cs typeface="Arial" panose="020B0604020202020204"/>
                <a:sym typeface="+mn-ea"/>
              </a:rPr>
              <a:t>I</a:t>
            </a:r>
            <a:r>
              <a:rPr sz="2000" b="1" kern="0" dirty="0">
                <a:latin typeface="Arial" panose="020B0604020202020204"/>
                <a:cs typeface="Arial" panose="020B0604020202020204"/>
                <a:sym typeface="+mn-ea"/>
              </a:rPr>
              <a:t>ntensity spatial distribution:</a:t>
            </a:r>
          </a:p>
          <a:p>
            <a:pPr marL="22860" indent="0" algn="l" rtl="0" eaLnBrk="0">
              <a:lnSpc>
                <a:spcPct val="85000"/>
              </a:lnSpc>
              <a:buFont typeface="Arial" panose="020B0604020202020204" pitchFamily="34" charset="0"/>
              <a:buNone/>
            </a:pPr>
            <a:endParaRPr lang="zh-CN" altLang="en-US" sz="2000" b="1" kern="0" spc="-30" dirty="0">
              <a:latin typeface="Arial" panose="020B0604020202020204"/>
              <a:ea typeface="宋体" panose="02010600030101010101" pitchFamily="2" charset="-122"/>
              <a:cs typeface="Arial" panose="020B0604020202020204"/>
              <a:sym typeface="+mn-ea"/>
            </a:endParaRPr>
          </a:p>
          <a:p>
            <a:pPr marL="22860" indent="0" algn="l" rtl="0" eaLnBrk="0">
              <a:lnSpc>
                <a:spcPct val="85000"/>
              </a:lnSpc>
              <a:buFont typeface="Arial" panose="020B0604020202020204" pitchFamily="34" charset="0"/>
              <a:buNone/>
            </a:pPr>
            <a:endParaRPr lang="zh-CN" altLang="en-US" b="1" kern="0" dirty="0">
              <a:latin typeface="Arial" panose="020B0604020202020204"/>
              <a:ea typeface="宋体" panose="02010600030101010101" pitchFamily="2" charset="-122"/>
              <a:cs typeface="Arial" panose="020B0604020202020204"/>
              <a:sym typeface="+mn-ea"/>
            </a:endParaRPr>
          </a:p>
          <a:p>
            <a:pPr marL="22860" indent="0" algn="l" rtl="0" eaLnBrk="0">
              <a:lnSpc>
                <a:spcPct val="85000"/>
              </a:lnSpc>
              <a:buFont typeface="Arial" panose="020B0604020202020204" pitchFamily="34" charset="0"/>
              <a:buNone/>
            </a:pPr>
            <a:endParaRPr lang="zh-CN" altLang="en-US" b="1" kern="0" spc="20" baseline="-25000" dirty="0">
              <a:solidFill>
                <a:srgbClr val="000000">
                  <a:alpha val="100000"/>
                </a:srgbClr>
              </a:solidFill>
              <a:latin typeface="Arial" panose="020B0604020202020204"/>
              <a:ea typeface="宋体" panose="02010600030101010101" pitchFamily="2" charset="-122"/>
              <a:cs typeface="Arial" panose="020B0604020202020204"/>
              <a:sym typeface="+mn-ea"/>
            </a:endParaRPr>
          </a:p>
        </p:txBody>
      </p:sp>
      <p:pic>
        <p:nvPicPr>
          <p:cNvPr id="31" name="图片 30"/>
          <p:cNvPicPr>
            <a:picLocks noChangeAspect="1"/>
          </p:cNvPicPr>
          <p:nvPr/>
        </p:nvPicPr>
        <p:blipFill>
          <a:blip r:embed="rId10"/>
          <a:stretch>
            <a:fillRect/>
          </a:stretch>
        </p:blipFill>
        <p:spPr>
          <a:xfrm>
            <a:off x="3882390" y="1864995"/>
            <a:ext cx="2813685" cy="4387215"/>
          </a:xfrm>
          <a:prstGeom prst="rect">
            <a:avLst/>
          </a:prstGeom>
        </p:spPr>
      </p:pic>
      <p:pic>
        <p:nvPicPr>
          <p:cNvPr id="7" name="图片 6"/>
          <p:cNvPicPr>
            <a:picLocks noChangeAspect="1"/>
          </p:cNvPicPr>
          <p:nvPr/>
        </p:nvPicPr>
        <p:blipFill>
          <a:blip r:embed="rId11"/>
          <a:stretch>
            <a:fillRect/>
          </a:stretch>
        </p:blipFill>
        <p:spPr>
          <a:xfrm>
            <a:off x="7369175" y="1530985"/>
            <a:ext cx="4215130" cy="2392045"/>
          </a:xfrm>
          <a:prstGeom prst="rect">
            <a:avLst/>
          </a:prstGeom>
        </p:spPr>
      </p:pic>
      <p:pic>
        <p:nvPicPr>
          <p:cNvPr id="8" name="图片 7"/>
          <p:cNvPicPr>
            <a:picLocks noChangeAspect="1"/>
          </p:cNvPicPr>
          <p:nvPr/>
        </p:nvPicPr>
        <p:blipFill>
          <a:blip r:embed="rId12"/>
          <a:stretch>
            <a:fillRect/>
          </a:stretch>
        </p:blipFill>
        <p:spPr>
          <a:xfrm>
            <a:off x="7468235" y="4305935"/>
            <a:ext cx="4116070" cy="2418715"/>
          </a:xfrm>
          <a:prstGeom prst="rect">
            <a:avLst/>
          </a:prstGeom>
        </p:spPr>
      </p:pic>
      <p:sp>
        <p:nvSpPr>
          <p:cNvPr id="32"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10</a:t>
            </a:fld>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224790" y="-126365"/>
            <a:ext cx="11853545" cy="926465"/>
          </a:xfrm>
          <a:prstGeom prst="rect">
            <a:avLst/>
          </a:prstGeom>
          <a:noFill/>
          <a:ln w="0" cap="flat">
            <a:noFill/>
            <a:prstDash val="solid"/>
            <a:miter lim="0"/>
          </a:ln>
        </p:spPr>
        <p:txBody>
          <a:bodyPr vert="horz" wrap="square" lIns="0" tIns="0" rIns="0" bIns="0"/>
          <a:lstStyle/>
          <a:p>
            <a:pPr algn="l" rtl="0" eaLnBrk="0">
              <a:lnSpc>
                <a:spcPct val="106000"/>
              </a:lnSpc>
            </a:pPr>
            <a:endParaRPr lang="en-US" altLang="en-GB" sz="2800" b="1" dirty="0">
              <a:solidFill>
                <a:schemeClr val="tx1"/>
              </a:solidFill>
              <a:latin typeface="微软雅黑" panose="020B0503020204020204" charset="-122"/>
              <a:ea typeface="微软雅黑" panose="020B0503020204020204" charset="-122"/>
              <a:sym typeface="+mn-ea"/>
            </a:endParaRPr>
          </a:p>
          <a:p>
            <a:pPr algn="l" rtl="0" eaLnBrk="0">
              <a:lnSpc>
                <a:spcPct val="106000"/>
              </a:lnSpc>
            </a:pPr>
            <a:r>
              <a:rPr lang="en-US" altLang="en-GB" sz="2800" b="1" dirty="0">
                <a:solidFill>
                  <a:schemeClr val="tx1"/>
                </a:solidFill>
                <a:latin typeface="微软雅黑" panose="020B0503020204020204" charset="-122"/>
                <a:ea typeface="微软雅黑" panose="020B0503020204020204" charset="-122"/>
                <a:sym typeface="+mn-ea"/>
              </a:rPr>
              <a:t> Preliminary observation of full radial profile of Z</a:t>
            </a:r>
            <a:r>
              <a:rPr lang="en-US" altLang="en-GB" sz="2800" b="1" baseline="-25000" dirty="0">
                <a:solidFill>
                  <a:schemeClr val="tx1"/>
                </a:solidFill>
                <a:latin typeface="微软雅黑" panose="020B0503020204020204" charset="-122"/>
                <a:ea typeface="微软雅黑" panose="020B0503020204020204" charset="-122"/>
                <a:sym typeface="+mn-ea"/>
              </a:rPr>
              <a:t>eff</a:t>
            </a:r>
            <a:r>
              <a:rPr lang="en-US" altLang="en-GB" sz="2800" b="1" dirty="0">
                <a:solidFill>
                  <a:schemeClr val="tx1"/>
                </a:solidFill>
                <a:latin typeface="微软雅黑" panose="020B0503020204020204" charset="-122"/>
                <a:ea typeface="微软雅黑" panose="020B0503020204020204" charset="-122"/>
                <a:sym typeface="+mn-ea"/>
              </a:rPr>
              <a:t> in EAST</a:t>
            </a:r>
            <a:r>
              <a:rPr sz="28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p>
          <a:p>
            <a:pPr marL="2752725" algn="l" rtl="0" eaLnBrk="0">
              <a:lnSpc>
                <a:spcPts val="3425"/>
              </a:lnSpc>
              <a:spcBef>
                <a:spcPts val="0"/>
              </a:spcBef>
            </a:pPr>
            <a:r>
              <a:rPr lang="en-US" sz="2100" b="1" kern="0" spc="40" dirty="0">
                <a:solidFill>
                  <a:srgbClr val="000099">
                    <a:alpha val="100000"/>
                  </a:srgbClr>
                </a:solidFill>
                <a:latin typeface="Times New Roman" panose="02020603050405020304"/>
                <a:ea typeface="Times New Roman" panose="02020603050405020304"/>
                <a:cs typeface="Times New Roman" panose="02020603050405020304"/>
              </a:rPr>
              <a:t>                                                                                                                  </a:t>
            </a: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pic>
        <p:nvPicPr>
          <p:cNvPr id="22" name="picture 22"/>
          <p:cNvPicPr>
            <a:picLocks noChangeAspect="1"/>
          </p:cNvPicPr>
          <p:nvPr/>
        </p:nvPicPr>
        <p:blipFill>
          <a:blip r:embed="rId3"/>
          <a:stretch>
            <a:fillRect/>
          </a:stretch>
        </p:blipFill>
        <p:spPr>
          <a:xfrm rot="21600000">
            <a:off x="237553" y="857155"/>
            <a:ext cx="10810113" cy="151378"/>
          </a:xfrm>
          <a:prstGeom prst="rect">
            <a:avLst/>
          </a:prstGeom>
        </p:spPr>
      </p:pic>
      <p:pic>
        <p:nvPicPr>
          <p:cNvPr id="24" name="picture 24"/>
          <p:cNvPicPr>
            <a:picLocks noChangeAspect="1"/>
          </p:cNvPicPr>
          <p:nvPr/>
        </p:nvPicPr>
        <p:blipFill>
          <a:blip r:embed="rId4"/>
          <a:stretch>
            <a:fillRect/>
          </a:stretch>
        </p:blipFill>
        <p:spPr>
          <a:xfrm rot="21600000">
            <a:off x="11047946" y="94488"/>
            <a:ext cx="984504" cy="762666"/>
          </a:xfrm>
          <a:prstGeom prst="rect">
            <a:avLst/>
          </a:prstGeom>
        </p:spPr>
      </p:pic>
      <p:sp>
        <p:nvSpPr>
          <p:cNvPr id="7" name="文本框 2"/>
          <p:cNvSpPr txBox="1"/>
          <p:nvPr/>
        </p:nvSpPr>
        <p:spPr>
          <a:xfrm>
            <a:off x="113363" y="3460656"/>
            <a:ext cx="12673408" cy="352425"/>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lang="en-US" altLang="en-GB" sz="2000" b="1" dirty="0">
                <a:latin typeface="微软雅黑" panose="020B0503020204020204" charset="-122"/>
                <a:ea typeface="微软雅黑" panose="020B0503020204020204" charset="-122"/>
                <a:sym typeface="+mn-ea"/>
              </a:rPr>
              <a:t>Radial profile of Z</a:t>
            </a:r>
            <a:r>
              <a:rPr lang="en-US" altLang="en-GB" sz="2000" b="1" baseline="-25000" dirty="0">
                <a:latin typeface="微软雅黑" panose="020B0503020204020204" charset="-122"/>
                <a:ea typeface="微软雅黑" panose="020B0503020204020204" charset="-122"/>
                <a:sym typeface="+mn-ea"/>
              </a:rPr>
              <a:t>eff</a:t>
            </a:r>
            <a:r>
              <a:rPr sz="2000" b="1" kern="0" spc="20" dirty="0">
                <a:solidFill>
                  <a:srgbClr val="000000">
                    <a:alpha val="100000"/>
                  </a:srgbClr>
                </a:solidFill>
                <a:latin typeface="Arial" panose="020B0604020202020204"/>
                <a:ea typeface="Arial" panose="020B0604020202020204"/>
                <a:cs typeface="Arial" panose="020B0604020202020204"/>
                <a:sym typeface="+mn-ea"/>
              </a:rPr>
              <a:t>:</a:t>
            </a:r>
            <a:r>
              <a:rPr lang="en-US" sz="2000" b="1" kern="0" spc="20" dirty="0">
                <a:solidFill>
                  <a:srgbClr val="000000">
                    <a:alpha val="100000"/>
                  </a:srgbClr>
                </a:solidFill>
                <a:latin typeface="Arial" panose="020B0604020202020204"/>
                <a:ea typeface="Arial" panose="020B0604020202020204"/>
                <a:cs typeface="Arial" panose="020B0604020202020204"/>
                <a:sym typeface="+mn-ea"/>
              </a:rPr>
              <a:t> </a:t>
            </a:r>
            <a:r>
              <a:rPr lang="en-US" sz="1600" kern="0" spc="20" dirty="0">
                <a:solidFill>
                  <a:srgbClr val="000000">
                    <a:alpha val="100000"/>
                  </a:srgbClr>
                </a:solidFill>
                <a:latin typeface="Arial" panose="020B0604020202020204"/>
                <a:ea typeface="Arial" panose="020B0604020202020204"/>
                <a:cs typeface="Arial" panose="020B0604020202020204"/>
                <a:sym typeface="+mn-ea"/>
              </a:rPr>
              <a:t>(597.3±0.1nm)</a:t>
            </a:r>
            <a:endParaRPr lang="en-US" sz="1600" kern="0" spc="20" baseline="-25000" dirty="0">
              <a:solidFill>
                <a:srgbClr val="000000">
                  <a:alpha val="100000"/>
                </a:srgbClr>
              </a:solidFill>
              <a:latin typeface="Arial" panose="020B0604020202020204"/>
              <a:ea typeface="Arial" panose="020B0604020202020204"/>
              <a:cs typeface="Arial" panose="020B0604020202020204"/>
              <a:sym typeface="+mn-ea"/>
            </a:endParaRPr>
          </a:p>
        </p:txBody>
      </p:sp>
      <p:pic>
        <p:nvPicPr>
          <p:cNvPr id="5" name="图片 4"/>
          <p:cNvPicPr>
            <a:picLocks noChangeAspect="1"/>
          </p:cNvPicPr>
          <p:nvPr/>
        </p:nvPicPr>
        <p:blipFill>
          <a:blip r:embed="rId5"/>
          <a:stretch>
            <a:fillRect/>
          </a:stretch>
        </p:blipFill>
        <p:spPr>
          <a:xfrm>
            <a:off x="762000" y="4097655"/>
            <a:ext cx="975995" cy="511175"/>
          </a:xfrm>
          <a:prstGeom prst="rect">
            <a:avLst/>
          </a:prstGeom>
        </p:spPr>
      </p:pic>
      <p:sp>
        <p:nvSpPr>
          <p:cNvPr id="12" name="文本框 11"/>
          <p:cNvSpPr txBox="1"/>
          <p:nvPr/>
        </p:nvSpPr>
        <p:spPr>
          <a:xfrm>
            <a:off x="6938068" y="5912237"/>
            <a:ext cx="3717173" cy="723275"/>
          </a:xfrm>
          <a:prstGeom prst="rect">
            <a:avLst/>
          </a:prstGeom>
          <a:noFill/>
          <a:ln w="9525">
            <a:noFill/>
          </a:ln>
        </p:spPr>
        <p:txBody>
          <a:bodyPr wrap="square" anchor="t">
            <a:spAutoFit/>
          </a:bodyPr>
          <a:lstStyle/>
          <a:p>
            <a:pPr marL="308610" indent="-285750" eaLnBrk="0">
              <a:spcBef>
                <a:spcPts val="600"/>
              </a:spcBef>
              <a:buFont typeface="Arial" panose="020B0604020202020204" pitchFamily="34" charset="0"/>
              <a:buChar char="•"/>
            </a:pPr>
            <a:r>
              <a:rPr lang="el-GR" altLang="zh-CN" kern="0" dirty="0">
                <a:latin typeface="Arial" panose="020B0604020202020204"/>
                <a:ea typeface="Arial" panose="020B0604020202020204"/>
                <a:cs typeface="Arial" panose="020B0604020202020204"/>
                <a:sym typeface="+mn-ea"/>
              </a:rPr>
              <a:t>ρ</a:t>
            </a:r>
            <a:r>
              <a:rPr lang="en-US" altLang="zh-CN" kern="0" dirty="0">
                <a:latin typeface="Arial" panose="020B0604020202020204"/>
                <a:ea typeface="Arial" panose="020B0604020202020204"/>
                <a:cs typeface="Arial" panose="020B0604020202020204"/>
                <a:sym typeface="+mn-ea"/>
              </a:rPr>
              <a:t>&lt;=0.5: Z</a:t>
            </a:r>
            <a:r>
              <a:rPr lang="en-US" altLang="zh-CN" kern="0" baseline="-25000" dirty="0">
                <a:latin typeface="Arial" panose="020B0604020202020204"/>
                <a:ea typeface="Arial" panose="020B0604020202020204"/>
                <a:cs typeface="Arial" panose="020B0604020202020204"/>
                <a:sym typeface="+mn-ea"/>
              </a:rPr>
              <a:t>eff</a:t>
            </a:r>
            <a:r>
              <a:rPr lang="en-US" altLang="zh-CN" kern="0" dirty="0">
                <a:latin typeface="Arial" panose="020B0604020202020204"/>
                <a:ea typeface="Arial" panose="020B0604020202020204"/>
                <a:cs typeface="Arial" panose="020B0604020202020204"/>
                <a:sym typeface="+mn-ea"/>
              </a:rPr>
              <a:t> is relatively flat</a:t>
            </a:r>
          </a:p>
          <a:p>
            <a:pPr marL="308610" indent="-285750" eaLnBrk="0">
              <a:spcBef>
                <a:spcPts val="600"/>
              </a:spcBef>
              <a:buFont typeface="Arial" panose="020B0604020202020204" pitchFamily="34" charset="0"/>
              <a:buChar char="•"/>
            </a:pPr>
            <a:r>
              <a:rPr lang="el-GR" altLang="zh-CN" kern="0" dirty="0">
                <a:latin typeface="Arial" panose="020B0604020202020204"/>
                <a:ea typeface="Arial" panose="020B0604020202020204"/>
                <a:cs typeface="Arial" panose="020B0604020202020204"/>
                <a:sym typeface="+mn-ea"/>
              </a:rPr>
              <a:t>ρ </a:t>
            </a:r>
            <a:r>
              <a:rPr lang="en-US" altLang="zh-CN" kern="0" dirty="0">
                <a:latin typeface="Arial" panose="020B0604020202020204"/>
                <a:ea typeface="Arial" panose="020B0604020202020204"/>
                <a:cs typeface="Arial" panose="020B0604020202020204"/>
                <a:sym typeface="+mn-ea"/>
              </a:rPr>
              <a:t>&gt;0.5: Z</a:t>
            </a:r>
            <a:r>
              <a:rPr lang="en-US" altLang="zh-CN" kern="0" baseline="-25000" dirty="0">
                <a:latin typeface="Arial" panose="020B0604020202020204"/>
                <a:ea typeface="Arial" panose="020B0604020202020204"/>
                <a:cs typeface="Arial" panose="020B0604020202020204"/>
                <a:sym typeface="+mn-ea"/>
              </a:rPr>
              <a:t>eff</a:t>
            </a:r>
            <a:r>
              <a:rPr lang="en-US" altLang="zh-CN" kern="0" dirty="0">
                <a:latin typeface="Arial" panose="020B0604020202020204"/>
                <a:ea typeface="Arial" panose="020B0604020202020204"/>
                <a:cs typeface="Arial" panose="020B0604020202020204"/>
                <a:sym typeface="+mn-ea"/>
              </a:rPr>
              <a:t> increase quickly</a:t>
            </a:r>
            <a:endParaRPr lang="zh-CN" b="1" kern="0" spc="20" baseline="-25000" dirty="0">
              <a:solidFill>
                <a:srgbClr val="000000">
                  <a:alpha val="100000"/>
                </a:srgbClr>
              </a:solidFill>
              <a:latin typeface="Arial" panose="020B0604020202020204"/>
              <a:ea typeface="宋体" panose="02010600030101010101" pitchFamily="2" charset="-122"/>
              <a:cs typeface="Arial" panose="020B0604020202020204"/>
              <a:sym typeface="+mn-ea"/>
            </a:endParaRPr>
          </a:p>
        </p:txBody>
      </p:sp>
      <p:sp>
        <p:nvSpPr>
          <p:cNvPr id="13" name="文本框 12"/>
          <p:cNvSpPr txBox="1"/>
          <p:nvPr/>
        </p:nvSpPr>
        <p:spPr>
          <a:xfrm>
            <a:off x="268303" y="1193071"/>
            <a:ext cx="12673408" cy="352425"/>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lang="en-US" sz="2000" b="1" dirty="0">
                <a:latin typeface="微软雅黑" panose="020B0503020204020204" charset="-122"/>
                <a:ea typeface="微软雅黑" panose="020B0503020204020204" charset="-122"/>
                <a:sym typeface="+mn-ea"/>
              </a:rPr>
              <a:t>Profile of n</a:t>
            </a:r>
            <a:r>
              <a:rPr lang="en-US" sz="2000" b="1" baseline="-25000" dirty="0">
                <a:latin typeface="微软雅黑" panose="020B0503020204020204" charset="-122"/>
                <a:ea typeface="微软雅黑" panose="020B0503020204020204" charset="-122"/>
                <a:sym typeface="+mn-ea"/>
              </a:rPr>
              <a:t>e </a:t>
            </a:r>
            <a:r>
              <a:rPr lang="en-US" sz="2000" b="1" dirty="0">
                <a:latin typeface="微软雅黑" panose="020B0503020204020204" charset="-122"/>
                <a:ea typeface="微软雅黑" panose="020B0503020204020204" charset="-122"/>
                <a:sym typeface="+mn-ea"/>
              </a:rPr>
              <a:t>and T</a:t>
            </a:r>
            <a:r>
              <a:rPr lang="en-US" sz="2000" b="1" baseline="-25000" dirty="0">
                <a:latin typeface="微软雅黑" panose="020B0503020204020204" charset="-122"/>
                <a:ea typeface="微软雅黑" panose="020B0503020204020204" charset="-122"/>
                <a:sym typeface="+mn-ea"/>
              </a:rPr>
              <a:t>e</a:t>
            </a:r>
            <a:r>
              <a:rPr lang="en-US" sz="2000" b="1" dirty="0">
                <a:latin typeface="微软雅黑" panose="020B0503020204020204" charset="-122"/>
                <a:ea typeface="微软雅黑" panose="020B0503020204020204" charset="-122"/>
                <a:sym typeface="+mn-ea"/>
              </a:rPr>
              <a:t> :</a:t>
            </a:r>
            <a:endParaRPr lang="zh-CN" sz="2000" b="1" kern="0" spc="20" dirty="0">
              <a:solidFill>
                <a:srgbClr val="000000">
                  <a:alpha val="100000"/>
                </a:srgbClr>
              </a:solidFill>
              <a:latin typeface="Arial" panose="020B0604020202020204"/>
              <a:ea typeface="宋体" panose="02010600030101010101" pitchFamily="2" charset="-122"/>
              <a:cs typeface="Arial" panose="020B0604020202020204"/>
              <a:sym typeface="+mn-ea"/>
            </a:endParaRPr>
          </a:p>
        </p:txBody>
      </p:sp>
      <p:pic>
        <p:nvPicPr>
          <p:cNvPr id="14" name="图片 13"/>
          <p:cNvPicPr>
            <a:picLocks noChangeAspect="1"/>
          </p:cNvPicPr>
          <p:nvPr/>
        </p:nvPicPr>
        <p:blipFill>
          <a:blip r:embed="rId6"/>
          <a:srcRect l="5945" r="34801" b="57287"/>
          <a:stretch>
            <a:fillRect/>
          </a:stretch>
        </p:blipFill>
        <p:spPr>
          <a:xfrm>
            <a:off x="1847850" y="4748530"/>
            <a:ext cx="4368800" cy="1032510"/>
          </a:xfrm>
          <a:prstGeom prst="rect">
            <a:avLst/>
          </a:prstGeom>
        </p:spPr>
      </p:pic>
      <p:pic>
        <p:nvPicPr>
          <p:cNvPr id="2" name="图片 1"/>
          <p:cNvPicPr>
            <a:picLocks noChangeAspect="1"/>
          </p:cNvPicPr>
          <p:nvPr/>
        </p:nvPicPr>
        <p:blipFill>
          <a:blip r:embed="rId7"/>
          <a:srcRect l="31107" t="1966" r="31399" b="36271"/>
          <a:stretch>
            <a:fillRect/>
          </a:stretch>
        </p:blipFill>
        <p:spPr>
          <a:xfrm>
            <a:off x="2601595" y="3798570"/>
            <a:ext cx="2433955" cy="908685"/>
          </a:xfrm>
          <a:prstGeom prst="rect">
            <a:avLst/>
          </a:prstGeom>
        </p:spPr>
      </p:pic>
      <p:sp>
        <p:nvSpPr>
          <p:cNvPr id="9" name="textbox 28"/>
          <p:cNvSpPr/>
          <p:nvPr/>
        </p:nvSpPr>
        <p:spPr>
          <a:xfrm>
            <a:off x="231140" y="3533775"/>
            <a:ext cx="7165975" cy="296862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307975" indent="-285750" algn="l" rtl="0" eaLnBrk="0">
              <a:lnSpc>
                <a:spcPts val="1900"/>
              </a:lnSpc>
              <a:spcBef>
                <a:spcPts val="655"/>
              </a:spcBef>
              <a:buClrTx/>
              <a:buSzTx/>
              <a:buFont typeface="Arial" panose="020B0604020202020204" pitchFamily="34" charset="0"/>
              <a:buChar char="•"/>
            </a:pPr>
            <a:endParaRPr kern="0" spc="0" dirty="0">
              <a:solidFill>
                <a:srgbClr val="000000">
                  <a:alpha val="100000"/>
                </a:srgbClr>
              </a:solidFill>
              <a:latin typeface="Arial" panose="020B0604020202020204"/>
              <a:ea typeface="Arial" panose="020B0604020202020204"/>
              <a:cs typeface="Arial" panose="020B0604020202020204"/>
              <a:sym typeface="+mn-ea"/>
            </a:endParaRPr>
          </a:p>
        </p:txBody>
      </p:sp>
      <p:pic>
        <p:nvPicPr>
          <p:cNvPr id="8" name="图片 7"/>
          <p:cNvPicPr>
            <a:picLocks noChangeAspect="1"/>
          </p:cNvPicPr>
          <p:nvPr/>
        </p:nvPicPr>
        <p:blipFill>
          <a:blip r:embed="rId8"/>
          <a:stretch>
            <a:fillRect/>
          </a:stretch>
        </p:blipFill>
        <p:spPr>
          <a:xfrm>
            <a:off x="6811010" y="3496310"/>
            <a:ext cx="3971290" cy="2214880"/>
          </a:xfrm>
          <a:prstGeom prst="rect">
            <a:avLst/>
          </a:prstGeom>
        </p:spPr>
      </p:pic>
      <p:pic>
        <p:nvPicPr>
          <p:cNvPr id="10" name="图片 9"/>
          <p:cNvPicPr>
            <a:picLocks noChangeAspect="1"/>
          </p:cNvPicPr>
          <p:nvPr/>
        </p:nvPicPr>
        <p:blipFill>
          <a:blip r:embed="rId9"/>
          <a:stretch>
            <a:fillRect/>
          </a:stretch>
        </p:blipFill>
        <p:spPr>
          <a:xfrm>
            <a:off x="3604260" y="1083945"/>
            <a:ext cx="8275320" cy="2376170"/>
          </a:xfrm>
          <a:prstGeom prst="rect">
            <a:avLst/>
          </a:prstGeom>
        </p:spPr>
      </p:pic>
      <p:sp>
        <p:nvSpPr>
          <p:cNvPr id="15"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11</a:t>
            </a:fld>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62F3695-7EB6-460E-825A-CE6A1271ACD8}" type="slidenum">
              <a:rPr lang="zh-CN" altLang="en-US" smtClean="0"/>
              <a:t>12</a:t>
            </a:fld>
            <a:endParaRPr lang="zh-CN" altLang="en-US"/>
          </a:p>
        </p:txBody>
      </p:sp>
      <p:sp>
        <p:nvSpPr>
          <p:cNvPr id="3" name="标题 5"/>
          <p:cNvSpPr txBox="1"/>
          <p:nvPr/>
        </p:nvSpPr>
        <p:spPr>
          <a:xfrm>
            <a:off x="230079" y="171944"/>
            <a:ext cx="10739647" cy="737235"/>
          </a:xfrm>
          <a:prstGeom prst="rect">
            <a:avLst/>
          </a:prstGeom>
        </p:spPr>
        <p:txBody>
          <a:bodyPr anchor="ctr">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pPr>
              <a:defRPr/>
            </a:pPr>
            <a:r>
              <a:rPr lang="en-US" altLang="zh-CN" sz="2800" b="1" kern="0" dirty="0">
                <a:solidFill>
                  <a:schemeClr val="tx1"/>
                </a:solidFill>
              </a:rPr>
              <a:t>Outline</a:t>
            </a:r>
            <a:endParaRPr lang="zh-CN" altLang="en-US" sz="2800" b="1" kern="0" dirty="0">
              <a:solidFill>
                <a:schemeClr val="tx1"/>
              </a:solidFill>
            </a:endParaRPr>
          </a:p>
        </p:txBody>
      </p:sp>
      <p:sp>
        <p:nvSpPr>
          <p:cNvPr id="5" name="矩形 4"/>
          <p:cNvSpPr/>
          <p:nvPr/>
        </p:nvSpPr>
        <p:spPr bwMode="auto">
          <a:xfrm>
            <a:off x="594120" y="1803996"/>
            <a:ext cx="11161240" cy="383095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457200" marR="0" indent="-457200" algn="just" defTabSz="914400" rtl="0" fontAlgn="base">
              <a:lnSpc>
                <a:spcPct val="150000"/>
              </a:lnSpc>
              <a:spcBef>
                <a:spcPts val="2400"/>
              </a:spcBef>
              <a:spcAft>
                <a:spcPts val="600"/>
              </a:spcAft>
              <a:buClrTx/>
              <a:buSzTx/>
              <a:buFont typeface="Wingdings" panose="05000000000000000000" pitchFamily="2" charset="2"/>
              <a:buChar char="Ø"/>
            </a:pPr>
            <a:r>
              <a:rPr lang="en-US" altLang="en-GB" sz="2800" b="1" i="0" u="none" strike="noStrike" cap="none" normalizeH="0" baseline="0" dirty="0">
                <a:solidFill>
                  <a:schemeClr val="tx1"/>
                </a:solidFill>
                <a:latin typeface="微软雅黑" panose="020B0503020204020204" charset="-122"/>
                <a:ea typeface="微软雅黑" panose="020B0503020204020204" charset="-122"/>
              </a:rPr>
              <a:t>Introduction</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solidFill>
                  <a:schemeClr val="tx1"/>
                </a:solidFill>
                <a:latin typeface="微软雅黑" panose="020B0503020204020204" charset="-122"/>
                <a:ea typeface="微软雅黑" panose="020B0503020204020204" charset="-122"/>
              </a:rPr>
              <a:t>Visible spectrometers and calibrations</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latin typeface="微软雅黑" panose="020B0503020204020204" charset="-122"/>
                <a:ea typeface="微软雅黑" panose="020B0503020204020204" charset="-122"/>
                <a:sym typeface="+mn-ea"/>
              </a:rPr>
              <a:t>Preliminary o</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bservation of full radial profile of Z</a:t>
            </a:r>
            <a:r>
              <a:rPr lang="en-US" sz="2800" b="1" kern="0" baseline="-250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eff</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in EAST</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solidFill>
                  <a:srgbClr val="FF0000"/>
                </a:solidFill>
                <a:latin typeface="微软雅黑" panose="020B0503020204020204" charset="-122"/>
                <a:ea typeface="微软雅黑" panose="020B0503020204020204" charset="-122"/>
              </a:rPr>
              <a:t>Summary and future work</a:t>
            </a:r>
            <a:endParaRPr lang="en-US" altLang="en-GB" sz="2800" b="1" i="0" u="none" strike="noStrike" cap="none" normalizeH="0" baseline="0" dirty="0">
              <a:solidFill>
                <a:srgbClr val="FF0000"/>
              </a:solidFill>
              <a:latin typeface="微软雅黑" panose="020B0503020204020204" charset="-122"/>
              <a:ea typeface="微软雅黑" panose="020B0503020204020204" charset="-122"/>
            </a:endParaRPr>
          </a:p>
        </p:txBody>
      </p:sp>
    </p:spTree>
  </p:cSld>
  <p:clrMapOvr>
    <a:masterClrMapping/>
  </p:clrMapOvr>
  <p:transition advClick="0"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62250" y="267335"/>
            <a:ext cx="6657975" cy="523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微软雅黑" panose="020B0503020204020204" charset="-122"/>
                <a:ea typeface="微软雅黑" panose="020B0503020204020204" charset="-122"/>
              </a:rPr>
              <a:t>Summary and </a:t>
            </a:r>
            <a:r>
              <a:rPr lang="en-US" altLang="zh-CN" sz="2800" b="1" dirty="0">
                <a:solidFill>
                  <a:schemeClr val="tx1"/>
                </a:solidFill>
                <a:latin typeface="微软雅黑" panose="020B0503020204020204" charset="-122"/>
                <a:ea typeface="微软雅黑" panose="020B0503020204020204" charset="-122"/>
                <a:sym typeface="+mn-ea"/>
              </a:rPr>
              <a:t>Future work</a:t>
            </a:r>
            <a:endParaRPr lang="en-US" altLang="zh-CN" sz="2800" kern="0" dirty="0">
              <a:solidFill>
                <a:schemeClr val="tx1"/>
              </a:solidFill>
              <a:ea typeface="Arial" panose="020B0604020202020204"/>
              <a:cs typeface="Arial" panose="020B0604020202020204"/>
              <a:sym typeface="+mn-ea"/>
            </a:endParaRPr>
          </a:p>
        </p:txBody>
      </p:sp>
      <p:sp>
        <p:nvSpPr>
          <p:cNvPr id="3" name="矩形 2"/>
          <p:cNvSpPr/>
          <p:nvPr/>
        </p:nvSpPr>
        <p:spPr>
          <a:xfrm>
            <a:off x="716915" y="1493520"/>
            <a:ext cx="8532495" cy="44240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sz="2000" b="1" dirty="0">
              <a:solidFill>
                <a:schemeClr val="tx1"/>
              </a:solidFill>
              <a:latin typeface="微软雅黑" panose="020B0503020204020204" charset="-122"/>
              <a:ea typeface="微软雅黑" panose="020B0503020204020204" charset="-122"/>
            </a:endParaRPr>
          </a:p>
          <a:p>
            <a:endParaRPr sz="2000" b="1" dirty="0">
              <a:solidFill>
                <a:schemeClr val="tx1"/>
              </a:solidFill>
              <a:latin typeface="微软雅黑" panose="020B0503020204020204" charset="-122"/>
              <a:ea typeface="微软雅黑" panose="020B0503020204020204" charset="-122"/>
            </a:endParaRPr>
          </a:p>
          <a:p>
            <a:endParaRPr sz="2000" b="1" dirty="0">
              <a:solidFill>
                <a:schemeClr val="tx1"/>
              </a:solidFill>
              <a:latin typeface="微软雅黑" panose="020B0503020204020204" charset="-122"/>
              <a:ea typeface="微软雅黑" panose="020B0503020204020204" charset="-122"/>
            </a:endParaRPr>
          </a:p>
          <a:p>
            <a:endParaRPr sz="2000" b="1" dirty="0">
              <a:solidFill>
                <a:schemeClr val="tx1"/>
              </a:solidFill>
              <a:latin typeface="微软雅黑" panose="020B0503020204020204" charset="-122"/>
              <a:ea typeface="微软雅黑" panose="020B0503020204020204" charset="-122"/>
            </a:endParaRPr>
          </a:p>
          <a:p>
            <a:endParaRPr sz="2000" b="1" dirty="0">
              <a:solidFill>
                <a:schemeClr val="tx1"/>
              </a:solidFill>
              <a:latin typeface="微软雅黑" panose="020B0503020204020204" charset="-122"/>
              <a:ea typeface="微软雅黑" panose="020B0503020204020204" charset="-122"/>
            </a:endParaRPr>
          </a:p>
          <a:p>
            <a:endParaRPr sz="2000" b="1" dirty="0">
              <a:solidFill>
                <a:schemeClr val="tx1"/>
              </a:solidFill>
              <a:latin typeface="微软雅黑" panose="020B0503020204020204" charset="-122"/>
              <a:ea typeface="微软雅黑" panose="020B0503020204020204" charset="-122"/>
            </a:endParaRPr>
          </a:p>
          <a:p>
            <a:endParaRPr lang="zh-CN" altLang="en-US" sz="2000" b="1" dirty="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933603" y="1176437"/>
            <a:ext cx="9363694" cy="2848375"/>
          </a:xfrm>
          <a:prstGeom prst="rect">
            <a:avLst/>
          </a:prstGeom>
          <a:noFill/>
          <a:ln w="9525">
            <a:noFill/>
          </a:ln>
        </p:spPr>
        <p:txBody>
          <a:bodyPr wrap="square" anchor="t">
            <a:noAutofit/>
          </a:bodyPr>
          <a:lstStyle/>
          <a:p>
            <a:pPr marL="179705" eaLnBrk="0">
              <a:spcBef>
                <a:spcPts val="600"/>
              </a:spcBef>
            </a:pPr>
            <a:r>
              <a:rPr lang="en-US" altLang="zh-CN" sz="2000" b="1" dirty="0">
                <a:highlight>
                  <a:srgbClr val="FFFF00"/>
                </a:highlight>
                <a:latin typeface="微软雅黑" panose="020B0503020204020204" charset="-122"/>
                <a:ea typeface="微软雅黑" panose="020B0503020204020204" charset="-122"/>
                <a:sym typeface="+mn-ea"/>
              </a:rPr>
              <a:t>Summary</a:t>
            </a:r>
            <a:endParaRPr lang="en-US" altLang="zh-CN" sz="2000" kern="0" dirty="0">
              <a:highlight>
                <a:srgbClr val="FFFF00"/>
              </a:highlight>
              <a:latin typeface="Arial" panose="020B0604020202020204"/>
              <a:ea typeface="Arial" panose="020B0604020202020204"/>
              <a:cs typeface="Arial" panose="020B0604020202020204"/>
              <a:sym typeface="+mn-ea"/>
            </a:endParaRPr>
          </a:p>
          <a:p>
            <a:pPr marL="360045" indent="-179705" eaLnBrk="0">
              <a:spcBef>
                <a:spcPts val="600"/>
              </a:spcBef>
              <a:buFont typeface="Arial" panose="020B0604020202020204" pitchFamily="34" charset="0"/>
              <a:buChar char="•"/>
            </a:pPr>
            <a:r>
              <a:rPr lang="en-US" altLang="zh-CN" sz="2000" kern="0" dirty="0">
                <a:latin typeface="Arial" panose="020B0604020202020204"/>
                <a:ea typeface="Arial" panose="020B0604020202020204"/>
                <a:cs typeface="Arial" panose="020B0604020202020204"/>
                <a:sym typeface="+mn-ea"/>
              </a:rPr>
              <a:t>Visible spectra include line emission and VB continua at </a:t>
            </a:r>
            <a:r>
              <a:rPr lang="en-US" altLang="zh-CN" sz="2000" kern="0" dirty="0">
                <a:ea typeface="Arial" panose="020B0604020202020204"/>
                <a:cs typeface="Arial" panose="020B0604020202020204"/>
                <a:sym typeface="+mn-ea"/>
              </a:rPr>
              <a:t>370-850nm has been observed successfully by the </a:t>
            </a:r>
            <a:r>
              <a:rPr lang="en-US" altLang="zh-CN" sz="2000" kern="0" dirty="0">
                <a:latin typeface="Arial" panose="020B0604020202020204"/>
                <a:ea typeface="Arial" panose="020B0604020202020204"/>
                <a:cs typeface="Arial" panose="020B0604020202020204"/>
                <a:sym typeface="+mn-ea"/>
              </a:rPr>
              <a:t>newly developed space-resolved visible spectrometer. </a:t>
            </a:r>
            <a:r>
              <a:rPr lang="en-US" altLang="zh-CN" sz="2000" kern="0" dirty="0">
                <a:ea typeface="Arial" panose="020B0604020202020204"/>
                <a:cs typeface="Arial" panose="020B0604020202020204"/>
                <a:sym typeface="+mn-ea"/>
              </a:rPr>
              <a:t>Full profiles of </a:t>
            </a:r>
            <a:r>
              <a:rPr lang="en-US" altLang="zh-CN" sz="2000" kern="0" dirty="0">
                <a:latin typeface="Arial" panose="020B0604020202020204"/>
                <a:ea typeface="Arial" panose="020B0604020202020204"/>
                <a:cs typeface="Arial" panose="020B0604020202020204"/>
                <a:sym typeface="+mn-ea"/>
              </a:rPr>
              <a:t>VB </a:t>
            </a:r>
            <a:r>
              <a:rPr lang="en-US" altLang="zh-CN" sz="2000" kern="0" dirty="0">
                <a:ea typeface="Arial" panose="020B0604020202020204"/>
                <a:cs typeface="Arial" panose="020B0604020202020204"/>
                <a:sym typeface="+mn-ea"/>
              </a:rPr>
              <a:t>intensity</a:t>
            </a:r>
            <a:r>
              <a:rPr lang="en-US" altLang="zh-CN" sz="2000" kern="0" dirty="0">
                <a:latin typeface="Arial" panose="020B0604020202020204"/>
                <a:ea typeface="Arial" panose="020B0604020202020204"/>
                <a:cs typeface="Arial" panose="020B0604020202020204"/>
                <a:sym typeface="+mn-ea"/>
              </a:rPr>
              <a:t> has been analyzed for the first time.</a:t>
            </a:r>
          </a:p>
          <a:p>
            <a:pPr marL="360045" indent="-179705" algn="l" rtl="0" eaLnBrk="0">
              <a:spcBef>
                <a:spcPts val="600"/>
              </a:spcBef>
              <a:buClrTx/>
              <a:buSzTx/>
              <a:buFont typeface="Arial" panose="020B0604020202020204" pitchFamily="34" charset="0"/>
              <a:buChar char="•"/>
            </a:pPr>
            <a:r>
              <a:rPr lang="en-US" altLang="zh-CN" sz="2000" kern="0" dirty="0">
                <a:latin typeface="Arial" panose="020B0604020202020204"/>
                <a:ea typeface="Arial" panose="020B0604020202020204"/>
                <a:cs typeface="Arial" panose="020B0604020202020204"/>
                <a:sym typeface="+mn-ea"/>
              </a:rPr>
              <a:t>A strong asymmetry has been observed in VB intensity profiles. </a:t>
            </a:r>
          </a:p>
          <a:p>
            <a:pPr marL="360045" indent="-179705" algn="l" rtl="0" eaLnBrk="0">
              <a:spcBef>
                <a:spcPts val="600"/>
              </a:spcBef>
              <a:buClrTx/>
              <a:buSzTx/>
              <a:buFont typeface="Arial" panose="020B0604020202020204" pitchFamily="34" charset="0"/>
              <a:buChar char="•"/>
            </a:pPr>
            <a:r>
              <a:rPr lang="en-US" altLang="zh-CN" sz="2000" kern="0" dirty="0">
                <a:latin typeface="Arial" panose="020B0604020202020204"/>
                <a:ea typeface="Arial" panose="020B0604020202020204"/>
                <a:cs typeface="Arial" panose="020B0604020202020204"/>
                <a:sym typeface="+mn-ea"/>
              </a:rPr>
              <a:t>Using Abel inversion, the local emissivity profile has been derived from VB intensity, and the radial profile of Z</a:t>
            </a:r>
            <a:r>
              <a:rPr lang="en-US" altLang="zh-CN" sz="2000" kern="0" baseline="-25000" dirty="0">
                <a:latin typeface="Arial" panose="020B0604020202020204"/>
                <a:ea typeface="Arial" panose="020B0604020202020204"/>
                <a:cs typeface="Arial" panose="020B0604020202020204"/>
                <a:sym typeface="+mn-ea"/>
              </a:rPr>
              <a:t>eff</a:t>
            </a:r>
            <a:r>
              <a:rPr lang="en-US" altLang="zh-CN" sz="2000" kern="0" dirty="0">
                <a:latin typeface="Arial" panose="020B0604020202020204"/>
                <a:ea typeface="Arial" panose="020B0604020202020204"/>
                <a:cs typeface="Arial" panose="020B0604020202020204"/>
                <a:sym typeface="+mn-ea"/>
              </a:rPr>
              <a:t> is obtained preliminarily.</a:t>
            </a:r>
          </a:p>
        </p:txBody>
      </p:sp>
      <p:sp>
        <p:nvSpPr>
          <p:cNvPr id="10" name="文本框 9"/>
          <p:cNvSpPr txBox="1"/>
          <p:nvPr/>
        </p:nvSpPr>
        <p:spPr>
          <a:xfrm>
            <a:off x="933603" y="4341895"/>
            <a:ext cx="9273078" cy="1667030"/>
          </a:xfrm>
          <a:prstGeom prst="rect">
            <a:avLst/>
          </a:prstGeom>
          <a:noFill/>
          <a:ln w="9525">
            <a:noFill/>
          </a:ln>
        </p:spPr>
        <p:txBody>
          <a:bodyPr wrap="square" anchor="t">
            <a:noAutofit/>
          </a:bodyPr>
          <a:lstStyle/>
          <a:p>
            <a:pPr marL="179705" eaLnBrk="0">
              <a:spcBef>
                <a:spcPts val="600"/>
              </a:spcBef>
            </a:pPr>
            <a:r>
              <a:rPr lang="en-US" altLang="zh-CN" sz="2000" b="1" dirty="0">
                <a:highlight>
                  <a:srgbClr val="FFFF00"/>
                </a:highlight>
                <a:latin typeface="微软雅黑" panose="020B0503020204020204" charset="-122"/>
                <a:ea typeface="微软雅黑" panose="020B0503020204020204" charset="-122"/>
                <a:sym typeface="+mn-ea"/>
              </a:rPr>
              <a:t>Future work</a:t>
            </a:r>
            <a:endParaRPr lang="en-US" altLang="zh-CN" sz="2000" kern="0" dirty="0">
              <a:highlight>
                <a:srgbClr val="FFFF00"/>
              </a:highlight>
              <a:latin typeface="Arial" panose="020B0604020202020204"/>
              <a:ea typeface="Arial" panose="020B0604020202020204"/>
              <a:cs typeface="Arial" panose="020B0604020202020204"/>
              <a:sym typeface="+mn-ea"/>
            </a:endParaRPr>
          </a:p>
          <a:p>
            <a:pPr marL="360045" indent="-179705" eaLnBrk="0">
              <a:spcBef>
                <a:spcPts val="600"/>
              </a:spcBef>
              <a:buFont typeface="Arial" panose="020B0604020202020204" pitchFamily="34" charset="0"/>
              <a:buChar char="•"/>
            </a:pPr>
            <a:r>
              <a:rPr lang="en-US" altLang="zh-CN" sz="2000" kern="0" dirty="0">
                <a:latin typeface="Arial" panose="020B0604020202020204"/>
                <a:ea typeface="Arial" panose="020B0604020202020204"/>
                <a:cs typeface="Arial" panose="020B0604020202020204"/>
                <a:sym typeface="+mn-ea"/>
              </a:rPr>
              <a:t>Quantitative study on the contribution of impurity species to Z</a:t>
            </a:r>
            <a:r>
              <a:rPr lang="en-US" altLang="zh-CN" sz="2000" kern="0" baseline="-25000" dirty="0">
                <a:ea typeface="Arial" panose="020B0604020202020204"/>
                <a:cs typeface="Arial" panose="020B0604020202020204"/>
                <a:sym typeface="+mn-ea"/>
              </a:rPr>
              <a:t>eff</a:t>
            </a:r>
            <a:r>
              <a:rPr lang="en-US" altLang="zh-CN" sz="2000" kern="0" dirty="0">
                <a:latin typeface="Arial" panose="020B0604020202020204"/>
                <a:ea typeface="Arial" panose="020B0604020202020204"/>
                <a:cs typeface="Arial" panose="020B0604020202020204"/>
                <a:sym typeface="+mn-ea"/>
              </a:rPr>
              <a:t> </a:t>
            </a:r>
          </a:p>
          <a:p>
            <a:pPr marL="360045" indent="-179705" eaLnBrk="0">
              <a:spcBef>
                <a:spcPts val="600"/>
              </a:spcBef>
              <a:buFont typeface="Arial" panose="020B0604020202020204" pitchFamily="34" charset="0"/>
              <a:buChar char="•"/>
            </a:pPr>
            <a:r>
              <a:rPr lang="en-US" altLang="zh-CN" sz="2000" kern="0" dirty="0">
                <a:ea typeface="Arial" panose="020B0604020202020204"/>
                <a:cs typeface="Arial" panose="020B0604020202020204"/>
                <a:sym typeface="+mn-ea"/>
              </a:rPr>
              <a:t>Study on asymmetric </a:t>
            </a:r>
            <a:r>
              <a:rPr lang="en-US" altLang="zh-CN" sz="2000" kern="0" dirty="0">
                <a:latin typeface="Arial" panose="020B0604020202020204"/>
                <a:ea typeface="Arial" panose="020B0604020202020204"/>
                <a:cs typeface="Arial" panose="020B0604020202020204"/>
                <a:sym typeface="+mn-ea"/>
              </a:rPr>
              <a:t>distribution </a:t>
            </a:r>
            <a:r>
              <a:rPr lang="en-US" altLang="zh-CN" sz="2000" kern="0" dirty="0">
                <a:ea typeface="Arial" panose="020B0604020202020204"/>
                <a:cs typeface="Arial" panose="020B0604020202020204"/>
                <a:sym typeface="+mn-ea"/>
              </a:rPr>
              <a:t>of Z</a:t>
            </a:r>
            <a:r>
              <a:rPr lang="en-US" altLang="zh-CN" sz="2000" kern="0" baseline="-25000" dirty="0">
                <a:ea typeface="Arial" panose="020B0604020202020204"/>
                <a:cs typeface="Arial" panose="020B0604020202020204"/>
                <a:sym typeface="+mn-ea"/>
              </a:rPr>
              <a:t>eff</a:t>
            </a:r>
            <a:r>
              <a:rPr lang="en-US" altLang="zh-CN" sz="2000" kern="0" dirty="0">
                <a:ea typeface="Arial" panose="020B0604020202020204"/>
                <a:cs typeface="Arial" panose="020B0604020202020204"/>
                <a:sym typeface="+mn-ea"/>
              </a:rPr>
              <a:t> </a:t>
            </a:r>
            <a:endParaRPr lang="en-US" altLang="zh-CN" sz="2000" kern="0" dirty="0">
              <a:latin typeface="Arial" panose="020B0604020202020204"/>
              <a:ea typeface="Arial" panose="020B0604020202020204"/>
              <a:cs typeface="Arial" panose="020B0604020202020204"/>
              <a:sym typeface="+mn-ea"/>
            </a:endParaRPr>
          </a:p>
          <a:p>
            <a:pPr marL="360045" indent="-179705" algn="l" rtl="0" eaLnBrk="0">
              <a:spcBef>
                <a:spcPts val="600"/>
              </a:spcBef>
              <a:buClrTx/>
              <a:buSzTx/>
              <a:buFont typeface="Arial" panose="020B0604020202020204" pitchFamily="34" charset="0"/>
              <a:buChar char="•"/>
            </a:pPr>
            <a:r>
              <a:rPr lang="en-US" altLang="zh-CN" sz="2000" kern="0" dirty="0">
                <a:latin typeface="Arial" panose="020B0604020202020204"/>
                <a:ea typeface="Arial" panose="020B0604020202020204"/>
                <a:cs typeface="Arial" panose="020B0604020202020204"/>
                <a:sym typeface="+mn-ea"/>
              </a:rPr>
              <a:t>Study on Impact of wall reflection on VB intensity measurement </a:t>
            </a:r>
          </a:p>
        </p:txBody>
      </p:sp>
      <p:sp>
        <p:nvSpPr>
          <p:cNvPr id="8" name="灯片编号占位符 7"/>
          <p:cNvSpPr>
            <a:spLocks noGrp="1"/>
          </p:cNvSpPr>
          <p:nvPr>
            <p:ph type="sldNum" sz="quarter" idx="10"/>
          </p:nvPr>
        </p:nvSpPr>
        <p:spPr/>
        <p:txBody>
          <a:bodyPr/>
          <a:lstStyle/>
          <a:p>
            <a:fld id="{362F3695-7EB6-460E-825A-CE6A1271ACD8}" type="slidenum">
              <a:rPr lang="zh-CN" altLang="en-US" smtClean="0"/>
              <a:t>13</a:t>
            </a:fld>
            <a:endParaRPr lang="zh-CN" altLang="en-US"/>
          </a:p>
        </p:txBody>
      </p:sp>
    </p:spTree>
  </p:cSld>
  <p:clrMapOvr>
    <a:masterClrMapping/>
  </p:clrMapOvr>
  <p:transition advClick="0"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62F3695-7EB6-460E-825A-CE6A1271ACD8}" type="slidenum">
              <a:rPr lang="zh-CN" altLang="en-US" smtClean="0"/>
              <a:t>14</a:t>
            </a:fld>
            <a:endParaRPr lang="zh-CN" altLang="en-US"/>
          </a:p>
        </p:txBody>
      </p:sp>
      <p:pic>
        <p:nvPicPr>
          <p:cNvPr id="3" name="图片 2"/>
          <p:cNvPicPr>
            <a:picLocks noChangeAspect="1"/>
          </p:cNvPicPr>
          <p:nvPr/>
        </p:nvPicPr>
        <p:blipFill>
          <a:blip r:embed="rId2"/>
          <a:stretch>
            <a:fillRect/>
          </a:stretch>
        </p:blipFill>
        <p:spPr>
          <a:xfrm>
            <a:off x="5314950" y="3913505"/>
            <a:ext cx="2475865" cy="2545715"/>
          </a:xfrm>
          <a:prstGeom prst="rect">
            <a:avLst/>
          </a:prstGeom>
        </p:spPr>
      </p:pic>
      <p:pic>
        <p:nvPicPr>
          <p:cNvPr id="4" name="图片 3"/>
          <p:cNvPicPr>
            <a:picLocks noChangeAspect="1"/>
          </p:cNvPicPr>
          <p:nvPr/>
        </p:nvPicPr>
        <p:blipFill>
          <a:blip r:embed="rId3"/>
          <a:stretch>
            <a:fillRect/>
          </a:stretch>
        </p:blipFill>
        <p:spPr>
          <a:xfrm>
            <a:off x="7796606" y="3810206"/>
            <a:ext cx="2929890" cy="2649220"/>
          </a:xfrm>
          <a:prstGeom prst="rect">
            <a:avLst/>
          </a:prstGeom>
        </p:spPr>
      </p:pic>
      <p:pic>
        <p:nvPicPr>
          <p:cNvPr id="5" name="图片 4"/>
          <p:cNvPicPr>
            <a:picLocks noChangeAspect="1"/>
          </p:cNvPicPr>
          <p:nvPr/>
        </p:nvPicPr>
        <p:blipFill>
          <a:blip r:embed="rId4"/>
          <a:stretch>
            <a:fillRect/>
          </a:stretch>
        </p:blipFill>
        <p:spPr>
          <a:xfrm>
            <a:off x="1345016" y="936258"/>
            <a:ext cx="8897448" cy="2767748"/>
          </a:xfrm>
          <a:prstGeom prst="rect">
            <a:avLst/>
          </a:prstGeom>
        </p:spPr>
      </p:pic>
      <p:sp>
        <p:nvSpPr>
          <p:cNvPr id="6" name="文本框 5"/>
          <p:cNvSpPr txBox="1"/>
          <p:nvPr/>
        </p:nvSpPr>
        <p:spPr>
          <a:xfrm>
            <a:off x="230659" y="230659"/>
            <a:ext cx="10758617" cy="400110"/>
          </a:xfrm>
          <a:prstGeom prst="rect">
            <a:avLst/>
          </a:prstGeom>
          <a:noFill/>
        </p:spPr>
        <p:txBody>
          <a:bodyPr wrap="square" rtlCol="0">
            <a:spAutoFit/>
          </a:bodyPr>
          <a:lstStyle/>
          <a:p>
            <a:r>
              <a:rPr lang="en-US" altLang="zh-CN" sz="2000" b="1" dirty="0"/>
              <a:t>Impurity spectra and distribution measured by space-resolved EUV spectrometer</a:t>
            </a:r>
            <a:endParaRPr lang="zh-CN" altLang="en-US" sz="2000" b="1" dirty="0"/>
          </a:p>
        </p:txBody>
      </p:sp>
      <p:pic>
        <p:nvPicPr>
          <p:cNvPr id="8" name="图片 7"/>
          <p:cNvPicPr>
            <a:picLocks noChangeAspect="1"/>
          </p:cNvPicPr>
          <p:nvPr/>
        </p:nvPicPr>
        <p:blipFill>
          <a:blip r:embed="rId5"/>
          <a:stretch>
            <a:fillRect/>
          </a:stretch>
        </p:blipFill>
        <p:spPr>
          <a:xfrm>
            <a:off x="1737360" y="4072890"/>
            <a:ext cx="2576830" cy="2484120"/>
          </a:xfrm>
          <a:prstGeom prst="rect">
            <a:avLst/>
          </a:prstGeom>
        </p:spPr>
      </p:pic>
      <p:pic>
        <p:nvPicPr>
          <p:cNvPr id="9" name="图片 8"/>
          <p:cNvPicPr>
            <a:picLocks noChangeAspect="1"/>
          </p:cNvPicPr>
          <p:nvPr/>
        </p:nvPicPr>
        <p:blipFill>
          <a:blip r:embed="rId6"/>
          <a:stretch>
            <a:fillRect/>
          </a:stretch>
        </p:blipFill>
        <p:spPr>
          <a:xfrm>
            <a:off x="5327650" y="4518025"/>
            <a:ext cx="219075" cy="1226185"/>
          </a:xfrm>
          <a:prstGeom prst="rect">
            <a:avLst/>
          </a:prstGeom>
        </p:spPr>
      </p:pic>
    </p:spTree>
  </p:cSld>
  <p:clrMapOvr>
    <a:masterClrMapping/>
  </p:clrMapOvr>
  <p:transition advClick="0"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http://aappsbulletin.org/img/201408/active_01_01.png"/>
          <p:cNvPicPr/>
          <p:nvPr/>
        </p:nvPicPr>
        <p:blipFill>
          <a:blip r:embed="rId3" cstate="print"/>
          <a:srcRect/>
          <a:stretch>
            <a:fillRect/>
          </a:stretch>
        </p:blipFill>
        <p:spPr bwMode="auto">
          <a:xfrm>
            <a:off x="1271464" y="1772816"/>
            <a:ext cx="5796136" cy="3583894"/>
          </a:xfrm>
          <a:prstGeom prst="rect">
            <a:avLst/>
          </a:prstGeom>
          <a:noFill/>
          <a:ln w="9525">
            <a:noFill/>
            <a:miter lim="800000"/>
            <a:headEnd/>
            <a:tailEnd/>
          </a:ln>
        </p:spPr>
      </p:pic>
      <p:sp>
        <p:nvSpPr>
          <p:cNvPr id="10" name="标题 1"/>
          <p:cNvSpPr txBox="1"/>
          <p:nvPr/>
        </p:nvSpPr>
        <p:spPr bwMode="auto">
          <a:xfrm>
            <a:off x="6456039" y="2924944"/>
            <a:ext cx="4632515" cy="1080120"/>
          </a:xfrm>
          <a:prstGeom prst="rect">
            <a:avLst/>
          </a:prstGeom>
          <a:noFill/>
          <a:ln w="9525">
            <a:noFill/>
            <a:miter lim="800000"/>
          </a:ln>
        </p:spPr>
        <p:txBody>
          <a:bodyPr lIns="91429" tIns="45714" rIns="91429" bIns="45714" anchor="ctr"/>
          <a:lstStyle/>
          <a:p>
            <a:pPr algn="r" eaLnBrk="0" hangingPunct="0">
              <a:lnSpc>
                <a:spcPct val="120000"/>
              </a:lnSpc>
            </a:pPr>
            <a:r>
              <a:rPr kumimoji="0" lang="en-US" altLang="zh-CN" sz="4800" i="1" dirty="0">
                <a:solidFill>
                  <a:srgbClr val="0000FF"/>
                </a:solidFill>
                <a:effectLst>
                  <a:outerShdw blurRad="38100" dist="38100" dir="2700000" algn="tl">
                    <a:srgbClr val="000000">
                      <a:alpha val="43137"/>
                    </a:srgbClr>
                  </a:outerShdw>
                </a:effectLst>
                <a:latin typeface="+mn-lt"/>
                <a:ea typeface="宋体" panose="02010600030101010101" pitchFamily="2" charset="-122"/>
                <a:cs typeface="Arial" panose="020B0604020202020204" pitchFamily="34" charset="0"/>
              </a:rPr>
              <a:t>Thank you</a:t>
            </a:r>
            <a:r>
              <a:rPr kumimoji="0" lang="zh-CN" altLang="en-US" sz="4800" i="1" dirty="0">
                <a:solidFill>
                  <a:srgbClr val="0000FF"/>
                </a:solidFill>
                <a:effectLst>
                  <a:outerShdw blurRad="38100" dist="38100" dir="2700000" algn="tl">
                    <a:srgbClr val="000000">
                      <a:alpha val="43137"/>
                    </a:srgbClr>
                  </a:outerShdw>
                </a:effectLst>
                <a:latin typeface="+mn-lt"/>
                <a:ea typeface="宋体" panose="02010600030101010101" pitchFamily="2" charset="-122"/>
                <a:cs typeface="Arial" panose="020B0604020202020204" pitchFamily="34" charset="0"/>
              </a:rPr>
              <a:t>！</a:t>
            </a:r>
            <a:endParaRPr kumimoji="0" lang="en-US" altLang="zh-CN" sz="4800" i="1" dirty="0">
              <a:solidFill>
                <a:srgbClr val="0000FF"/>
              </a:solidFill>
              <a:effectLst>
                <a:outerShdw blurRad="38100" dist="38100" dir="2700000" algn="tl">
                  <a:srgbClr val="000000">
                    <a:alpha val="43137"/>
                  </a:srgbClr>
                </a:outerShdw>
              </a:effectLst>
              <a:latin typeface="Arial" panose="020B0604020202020204" pitchFamily="34" charset="0"/>
              <a:ea typeface="华文中宋" panose="02010600040101010101" pitchFamily="2" charset="-122"/>
              <a:cs typeface="Arial" panose="020B0604020202020204" pitchFamily="34" charset="0"/>
            </a:endParaRPr>
          </a:p>
        </p:txBody>
      </p:sp>
      <p:sp>
        <p:nvSpPr>
          <p:cNvPr id="3" name="灯片编号占位符 2"/>
          <p:cNvSpPr>
            <a:spLocks noGrp="1"/>
          </p:cNvSpPr>
          <p:nvPr>
            <p:ph type="sldNum" sz="quarter" idx="4"/>
          </p:nvPr>
        </p:nvSpPr>
        <p:spPr/>
        <p:txBody>
          <a:bodyPr/>
          <a:lstStyle/>
          <a:p>
            <a:pPr>
              <a:defRPr/>
            </a:pPr>
            <a:fld id="{C3C19B91-99C5-4F59-8181-74B17A708879}" type="slidenum">
              <a:rPr lang="en-US" altLang="zh-CN" smtClean="0"/>
              <a:t>15</a:t>
            </a:fld>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95624460-400D-4235-9CF9-3A4D175CDA85}" type="slidenum">
              <a:rPr lang="en-US" altLang="zh-CN" smtClean="0"/>
              <a:t>2</a:t>
            </a:fld>
            <a:endParaRPr lang="zh-CN" altLang="en-US" dirty="0"/>
          </a:p>
        </p:txBody>
      </p:sp>
      <p:sp>
        <p:nvSpPr>
          <p:cNvPr id="3" name="标题 5"/>
          <p:cNvSpPr txBox="1"/>
          <p:nvPr/>
        </p:nvSpPr>
        <p:spPr>
          <a:xfrm>
            <a:off x="230079" y="171944"/>
            <a:ext cx="10739647" cy="737235"/>
          </a:xfrm>
          <a:prstGeom prst="rect">
            <a:avLst/>
          </a:prstGeom>
        </p:spPr>
        <p:txBody>
          <a:bodyPr anchor="ctr">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pPr>
              <a:defRPr/>
            </a:pPr>
            <a:r>
              <a:rPr lang="en-US" altLang="zh-CN" sz="2800" b="1" kern="0" dirty="0">
                <a:solidFill>
                  <a:schemeClr val="tx1"/>
                </a:solidFill>
              </a:rPr>
              <a:t>Outline</a:t>
            </a:r>
            <a:endParaRPr lang="zh-CN" altLang="en-US" sz="2800" b="1" kern="0" dirty="0">
              <a:solidFill>
                <a:schemeClr val="tx1"/>
              </a:solidFill>
            </a:endParaRPr>
          </a:p>
        </p:txBody>
      </p:sp>
      <p:sp>
        <p:nvSpPr>
          <p:cNvPr id="4" name="矩形 3"/>
          <p:cNvSpPr/>
          <p:nvPr/>
        </p:nvSpPr>
        <p:spPr bwMode="auto">
          <a:xfrm>
            <a:off x="647460" y="1803996"/>
            <a:ext cx="11161240" cy="383095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457200" marR="0" indent="-457200" algn="just" defTabSz="914400" rtl="0" fontAlgn="base">
              <a:lnSpc>
                <a:spcPct val="150000"/>
              </a:lnSpc>
              <a:spcBef>
                <a:spcPts val="2400"/>
              </a:spcBef>
              <a:spcAft>
                <a:spcPts val="600"/>
              </a:spcAft>
              <a:buClrTx/>
              <a:buSzTx/>
              <a:buFont typeface="Wingdings" panose="05000000000000000000" pitchFamily="2" charset="2"/>
              <a:buChar char="Ø"/>
            </a:pPr>
            <a:r>
              <a:rPr lang="en-US" altLang="en-GB" sz="2800" b="1" i="0" u="none" strike="noStrike" cap="none" normalizeH="0" baseline="0" dirty="0">
                <a:solidFill>
                  <a:srgbClr val="FF0000"/>
                </a:solidFill>
                <a:latin typeface="微软雅黑" panose="020B0503020204020204" charset="-122"/>
                <a:ea typeface="微软雅黑" panose="020B0503020204020204" charset="-122"/>
              </a:rPr>
              <a:t>Introduction</a:t>
            </a:r>
          </a:p>
          <a:p>
            <a:pPr marL="457200" indent="-457200" algn="just">
              <a:lnSpc>
                <a:spcPct val="150000"/>
              </a:lnSpc>
              <a:spcBef>
                <a:spcPts val="2400"/>
              </a:spcBef>
              <a:spcAft>
                <a:spcPts val="600"/>
              </a:spcAft>
              <a:buFont typeface="Wingdings" panose="05000000000000000000" pitchFamily="2" charset="2"/>
              <a:buChar char="Ø"/>
            </a:pP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Visible spectrometers and calibrations</a:t>
            </a:r>
          </a:p>
          <a:p>
            <a:pPr marL="457200" indent="-457200" algn="just">
              <a:lnSpc>
                <a:spcPct val="150000"/>
              </a:lnSpc>
              <a:spcBef>
                <a:spcPts val="2400"/>
              </a:spcBef>
              <a:spcAft>
                <a:spcPts val="600"/>
              </a:spcAft>
              <a:buFont typeface="Wingdings" panose="05000000000000000000" pitchFamily="2" charset="2"/>
              <a:buChar char="Ø"/>
            </a:pPr>
            <a:r>
              <a:rPr lang="en-US" altLang="en-GB" sz="2800" b="1" dirty="0">
                <a:latin typeface="微软雅黑" panose="020B0503020204020204" charset="-122"/>
                <a:ea typeface="微软雅黑" panose="020B0503020204020204" charset="-122"/>
                <a:sym typeface="+mn-ea"/>
              </a:rPr>
              <a:t>Preliminary o</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bservation of full radial profile of Z</a:t>
            </a:r>
            <a:r>
              <a:rPr lang="en-US" sz="2800" b="1" kern="0" baseline="-250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eff</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in EAST</a:t>
            </a:r>
          </a:p>
          <a:p>
            <a:pPr marL="457200" indent="-457200" algn="just">
              <a:lnSpc>
                <a:spcPct val="150000"/>
              </a:lnSpc>
              <a:spcBef>
                <a:spcPts val="2400"/>
              </a:spcBef>
              <a:spcAft>
                <a:spcPts val="600"/>
              </a:spcAft>
              <a:buFont typeface="Wingdings" panose="05000000000000000000" pitchFamily="2" charset="2"/>
              <a:buChar char="Ø"/>
            </a:pPr>
            <a:r>
              <a:rPr lang="en-US" altLang="zh-CN" sz="2800" b="1" dirty="0">
                <a:latin typeface="微软雅黑" panose="020B0503020204020204" charset="-122"/>
                <a:ea typeface="微软雅黑" panose="020B0503020204020204" charset="-122"/>
              </a:rPr>
              <a:t>Summary</a:t>
            </a:r>
            <a:r>
              <a:rPr lang="en-US" altLang="en-GB" sz="2800" b="1" dirty="0">
                <a:latin typeface="微软雅黑" panose="020B0503020204020204" charset="-122"/>
                <a:ea typeface="微软雅黑" panose="020B0503020204020204" charset="-122"/>
              </a:rPr>
              <a:t> and future work</a:t>
            </a:r>
            <a:endParaRPr kumimoji="1" lang="en-GB" altLang="zh-CN" sz="2800" b="1" i="0" u="none" strike="noStrike" cap="none" normalizeH="0" baseline="0" dirty="0">
              <a:ln>
                <a:noFill/>
              </a:ln>
              <a:effectLst/>
              <a:latin typeface="微软雅黑" panose="020B0503020204020204" charset="-122"/>
              <a:ea typeface="微软雅黑" panose="020B0503020204020204" charset="-122"/>
            </a:endParaRPr>
          </a:p>
        </p:txBody>
      </p:sp>
    </p:spTree>
  </p:cSld>
  <p:clrMapOvr>
    <a:masterClrMapping/>
  </p:clrMapOvr>
  <p:transition advClick="0"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5"/>
          <p:cNvSpPr>
            <a:spLocks noGrp="1"/>
          </p:cNvSpPr>
          <p:nvPr>
            <p:ph type="title" idx="4294967295"/>
          </p:nvPr>
        </p:nvSpPr>
        <p:spPr>
          <a:xfrm>
            <a:off x="60014" y="180610"/>
            <a:ext cx="10972800" cy="1143000"/>
          </a:xfrm>
          <a:prstGeom prst="rect">
            <a:avLst/>
          </a:prstGeom>
        </p:spPr>
        <p:txBody>
          <a:bodyPr>
            <a:normAutofit/>
          </a:bodyPr>
          <a:lstStyle/>
          <a:p>
            <a:pPr lvl="0">
              <a:defRPr/>
            </a:pPr>
            <a:r>
              <a:rPr lang="en-US" altLang="zh-CN" sz="2800" b="1" dirty="0">
                <a:solidFill>
                  <a:schemeClr val="tx1"/>
                </a:solidFill>
                <a:sym typeface="+mn-ea"/>
              </a:rPr>
              <a:t>Introduction</a:t>
            </a:r>
            <a:endParaRPr lang="zh-CN" altLang="en-US" sz="2800" b="1" dirty="0">
              <a:solidFill>
                <a:srgbClr val="FF0000"/>
              </a:solidFill>
              <a:latin typeface="微软雅黑" panose="020B0503020204020204" charset="-122"/>
              <a:ea typeface="微软雅黑" panose="020B0503020204020204" charset="-122"/>
            </a:endParaRPr>
          </a:p>
        </p:txBody>
      </p:sp>
      <p:sp>
        <p:nvSpPr>
          <p:cNvPr id="27" name="矩形 26"/>
          <p:cNvSpPr/>
          <p:nvPr/>
        </p:nvSpPr>
        <p:spPr>
          <a:xfrm>
            <a:off x="359457" y="3600141"/>
            <a:ext cx="5191125" cy="2195195"/>
          </a:xfrm>
          <a:prstGeom prst="rect">
            <a:avLst/>
          </a:prstGeom>
          <a:solidFill>
            <a:srgbClr val="C5F0FF"/>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buFont typeface="Arial" panose="020B0604020202020204" pitchFamily="34" charset="0"/>
              <a:buNone/>
            </a:pPr>
            <a:r>
              <a:rPr lang="en-US" altLang="zh-CN" sz="1600" b="1" dirty="0">
                <a:solidFill>
                  <a:srgbClr val="FF0000"/>
                </a:solidFill>
                <a:ea typeface="黑体" panose="02010609060101010101" pitchFamily="49" charset="-122"/>
                <a:sym typeface="+mn-ea"/>
              </a:rPr>
              <a:t>Z</a:t>
            </a:r>
            <a:r>
              <a:rPr lang="en-US" altLang="zh-CN" sz="1600" b="1" baseline="-25000" dirty="0">
                <a:solidFill>
                  <a:srgbClr val="FF0000"/>
                </a:solidFill>
                <a:ea typeface="黑体" panose="02010609060101010101" pitchFamily="49" charset="-122"/>
                <a:sym typeface="+mn-ea"/>
              </a:rPr>
              <a:t>eff</a:t>
            </a:r>
            <a:r>
              <a:rPr lang="en-US" altLang="zh-CN" sz="1600" b="1" dirty="0">
                <a:solidFill>
                  <a:srgbClr val="FF0000"/>
                </a:solidFill>
                <a:ea typeface="黑体" panose="02010609060101010101" pitchFamily="49" charset="-122"/>
                <a:sym typeface="+mn-ea"/>
              </a:rPr>
              <a:t>:</a:t>
            </a:r>
            <a:r>
              <a:rPr lang="en-US" altLang="zh-CN" sz="1600" b="1" dirty="0">
                <a:solidFill>
                  <a:srgbClr val="FF0000"/>
                </a:solidFill>
                <a:ea typeface="黑体" panose="02010609060101010101" pitchFamily="49" charset="-122"/>
              </a:rPr>
              <a:t>The effective ion charge </a:t>
            </a:r>
          </a:p>
          <a:p>
            <a:pPr marL="285750" indent="-285750"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rPr>
              <a:t>Quantifying the average ionization state of impurities.</a:t>
            </a:r>
          </a:p>
          <a:p>
            <a:pPr marL="285750" indent="-285750"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rPr>
              <a:t>Assessing plasma impurity level.</a:t>
            </a:r>
          </a:p>
          <a:p>
            <a:pPr marL="285750" indent="-285750"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sym typeface="+mn-ea"/>
              </a:rPr>
              <a:t>Assessing </a:t>
            </a:r>
            <a:r>
              <a:rPr lang="en-US" altLang="zh-CN" sz="1400" b="1" dirty="0">
                <a:solidFill>
                  <a:srgbClr val="1111FF"/>
                </a:solidFill>
                <a:ea typeface="黑体" panose="02010609060101010101" pitchFamily="49" charset="-122"/>
              </a:rPr>
              <a:t>radial impurity distribution.</a:t>
            </a:r>
          </a:p>
          <a:p>
            <a:pPr marL="285750" indent="-285750" algn="l">
              <a:lnSpc>
                <a:spcPct val="120000"/>
              </a:lnSpc>
              <a:buClrTx/>
              <a:buSzTx/>
              <a:buFont typeface="Arial" panose="020B0604020202020204" pitchFamily="34" charset="0"/>
              <a:buChar char="•"/>
            </a:pPr>
            <a:r>
              <a:rPr lang="zh-CN" altLang="en-US" sz="1400" b="1" dirty="0">
                <a:solidFill>
                  <a:srgbClr val="1111FF"/>
                </a:solidFill>
                <a:ea typeface="黑体" panose="02010609060101010101" pitchFamily="49" charset="-122"/>
              </a:rPr>
              <a:t>Higher levels of impurities can cause significant radiation losses, especially under tungsten divertor conditions.</a:t>
            </a:r>
          </a:p>
          <a:p>
            <a:pPr marL="285750" indent="-285750" algn="l">
              <a:lnSpc>
                <a:spcPct val="120000"/>
              </a:lnSpc>
              <a:buClrTx/>
              <a:buSzTx/>
              <a:buFont typeface="Arial" panose="020B0604020202020204" pitchFamily="34" charset="0"/>
              <a:buChar char="•"/>
            </a:pPr>
            <a:r>
              <a:rPr sz="1400" b="1" dirty="0">
                <a:solidFill>
                  <a:srgbClr val="1111FF"/>
                </a:solidFill>
                <a:ea typeface="黑体" panose="02010609060101010101" pitchFamily="49" charset="-122"/>
              </a:rPr>
              <a:t>The primary contribution comes from low-Z impurities.</a:t>
            </a:r>
          </a:p>
        </p:txBody>
      </p:sp>
      <p:sp>
        <p:nvSpPr>
          <p:cNvPr id="31" name="矩形 30"/>
          <p:cNvSpPr/>
          <p:nvPr/>
        </p:nvSpPr>
        <p:spPr>
          <a:xfrm>
            <a:off x="359457" y="5962976"/>
            <a:ext cx="5191125" cy="337185"/>
          </a:xfrm>
          <a:prstGeom prst="rect">
            <a:avLst/>
          </a:prstGeom>
          <a:solidFill>
            <a:srgbClr val="E2F0D9"/>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panose="020B0604020202020204" pitchFamily="34" charset="0"/>
              <a:buNone/>
            </a:pPr>
            <a:r>
              <a:rPr lang="en-US" altLang="zh-CN" sz="1600" b="1" dirty="0">
                <a:solidFill>
                  <a:schemeClr val="tx1"/>
                </a:solidFill>
                <a:ea typeface="黑体" panose="02010609060101010101" pitchFamily="49" charset="-122"/>
              </a:rPr>
              <a:t>ITER: </a:t>
            </a:r>
            <a:r>
              <a:rPr lang="en-US" altLang="zh-CN" sz="1600" b="1">
                <a:solidFill>
                  <a:srgbClr val="1111FF"/>
                </a:solidFill>
                <a:ea typeface="黑体" panose="02010609060101010101" pitchFamily="49" charset="-122"/>
              </a:rPr>
              <a:t>Z</a:t>
            </a:r>
            <a:r>
              <a:rPr lang="en-US" altLang="zh-CN" sz="1600" b="1" baseline="-25000">
                <a:solidFill>
                  <a:srgbClr val="1111FF"/>
                </a:solidFill>
                <a:ea typeface="黑体" panose="02010609060101010101" pitchFamily="49" charset="-122"/>
              </a:rPr>
              <a:t>eff</a:t>
            </a:r>
            <a:r>
              <a:rPr lang="en-US" altLang="zh-CN" sz="1600" b="1">
                <a:solidFill>
                  <a:srgbClr val="1111FF"/>
                </a:solidFill>
                <a:ea typeface="黑体" panose="02010609060101010101" pitchFamily="49" charset="-122"/>
              </a:rPr>
              <a:t> is around 1.8</a:t>
            </a:r>
            <a:r>
              <a:rPr lang="en-US" altLang="zh-CN" sz="1600" b="1">
                <a:solidFill>
                  <a:srgbClr val="1111FF"/>
                </a:solidFill>
                <a:ea typeface="黑体" panose="02010609060101010101" pitchFamily="49" charset="-122"/>
                <a:sym typeface="+mn-ea"/>
              </a:rPr>
              <a:t>±0.2</a:t>
            </a:r>
            <a:endParaRPr lang="en-US" altLang="zh-CN" sz="1600" b="1">
              <a:solidFill>
                <a:srgbClr val="1111FF"/>
              </a:solidFill>
              <a:ea typeface="黑体" panose="02010609060101010101" pitchFamily="49" charset="-122"/>
            </a:endParaRPr>
          </a:p>
        </p:txBody>
      </p:sp>
      <p:sp>
        <p:nvSpPr>
          <p:cNvPr id="8" name="文本框 7"/>
          <p:cNvSpPr txBox="1"/>
          <p:nvPr/>
        </p:nvSpPr>
        <p:spPr>
          <a:xfrm>
            <a:off x="9312023" y="4116830"/>
            <a:ext cx="1080120" cy="276999"/>
          </a:xfrm>
          <a:prstGeom prst="rect">
            <a:avLst/>
          </a:prstGeom>
          <a:solidFill>
            <a:schemeClr val="bg1"/>
          </a:solidFill>
        </p:spPr>
        <p:txBody>
          <a:bodyPr wrap="square" rtlCol="0">
            <a:spAutoFit/>
          </a:bodyPr>
          <a:lstStyle/>
          <a:p>
            <a:endParaRPr lang="zh-CN" altLang="en-US" dirty="0"/>
          </a:p>
        </p:txBody>
      </p:sp>
      <p:grpSp>
        <p:nvGrpSpPr>
          <p:cNvPr id="5" name="组合 4"/>
          <p:cNvGrpSpPr/>
          <p:nvPr/>
        </p:nvGrpSpPr>
        <p:grpSpPr>
          <a:xfrm>
            <a:off x="7533025" y="593461"/>
            <a:ext cx="3081397" cy="3741419"/>
            <a:chOff x="768226" y="2857784"/>
            <a:chExt cx="3455017" cy="3955591"/>
          </a:xfrm>
        </p:grpSpPr>
        <p:grpSp>
          <p:nvGrpSpPr>
            <p:cNvPr id="6" name="组合 5"/>
            <p:cNvGrpSpPr/>
            <p:nvPr/>
          </p:nvGrpSpPr>
          <p:grpSpPr>
            <a:xfrm>
              <a:off x="768226" y="2857784"/>
              <a:ext cx="3455017" cy="3955591"/>
              <a:chOff x="790054" y="2857784"/>
              <a:chExt cx="3455017" cy="3955591"/>
            </a:xfrm>
          </p:grpSpPr>
          <p:sp>
            <p:nvSpPr>
              <p:cNvPr id="23" name="TextBox 22"/>
              <p:cNvSpPr txBox="1"/>
              <p:nvPr/>
            </p:nvSpPr>
            <p:spPr>
              <a:xfrm>
                <a:off x="2976509" y="2857784"/>
                <a:ext cx="440983" cy="337185"/>
              </a:xfrm>
              <a:prstGeom prst="rect">
                <a:avLst/>
              </a:prstGeom>
              <a:noFill/>
              <a:ln w="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None/>
                </a:pPr>
                <a:endParaRPr lang="zh-CN" altLang="en-US" sz="1600" b="1" dirty="0">
                  <a:solidFill>
                    <a:srgbClr val="FF0000"/>
                  </a:solidFill>
                  <a:latin typeface="Arial" panose="020B0604020202020204" pitchFamily="34" charset="0"/>
                  <a:cs typeface="Arial" panose="020B0604020202020204" pitchFamily="34" charset="0"/>
                </a:endParaRPr>
              </a:p>
            </p:txBody>
          </p:sp>
          <p:grpSp>
            <p:nvGrpSpPr>
              <p:cNvPr id="40" name="组合 39"/>
              <p:cNvGrpSpPr/>
              <p:nvPr/>
            </p:nvGrpSpPr>
            <p:grpSpPr>
              <a:xfrm>
                <a:off x="790054" y="4044939"/>
                <a:ext cx="3455017" cy="2768436"/>
                <a:chOff x="787859" y="3972931"/>
                <a:chExt cx="3455017" cy="2768436"/>
              </a:xfrm>
            </p:grpSpPr>
            <p:pic>
              <p:nvPicPr>
                <p:cNvPr id="42" name="图片 7"/>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2533"/>
                          </a14:imgEffect>
                          <a14:imgEffect>
                            <a14:saturation sat="0"/>
                          </a14:imgEffect>
                        </a14:imgLayer>
                      </a14:imgProps>
                    </a:ext>
                    <a:ext uri="{28A0092B-C50C-407E-A947-70E740481C1C}">
                      <a14:useLocalDpi xmlns:a14="http://schemas.microsoft.com/office/drawing/2010/main" val="0"/>
                    </a:ext>
                  </a:extLst>
                </a:blip>
                <a:srcRect l="10479" r="8833" b="8168"/>
                <a:stretch>
                  <a:fillRect/>
                </a:stretch>
              </p:blipFill>
              <p:spPr bwMode="auto">
                <a:xfrm>
                  <a:off x="787859" y="3972931"/>
                  <a:ext cx="3455017" cy="2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p:nvPr/>
              </p:nvSpPr>
              <p:spPr>
                <a:xfrm>
                  <a:off x="2596169" y="5168670"/>
                  <a:ext cx="626818" cy="356487"/>
                </a:xfrm>
                <a:prstGeom prst="rect">
                  <a:avLst/>
                </a:prstGeom>
              </p:spPr>
              <p:txBody>
                <a:bodyPr wrap="square">
                  <a:spAutoFit/>
                </a:bodyPr>
                <a:lstStyle/>
                <a:p>
                  <a:r>
                    <a:rPr lang="en-US" altLang="zh-CN" sz="1600" b="1" dirty="0">
                      <a:solidFill>
                        <a:srgbClr val="FF0000"/>
                      </a:solidFill>
                    </a:rPr>
                    <a:t>Mo</a:t>
                  </a:r>
                  <a:endParaRPr lang="zh-CN" altLang="en-US" sz="1600" b="1" dirty="0"/>
                </a:p>
              </p:txBody>
            </p:sp>
            <p:sp>
              <p:nvSpPr>
                <p:cNvPr id="45" name="矩形 44"/>
                <p:cNvSpPr/>
                <p:nvPr/>
              </p:nvSpPr>
              <p:spPr>
                <a:xfrm>
                  <a:off x="3387647" y="5922824"/>
                  <a:ext cx="378630" cy="356487"/>
                </a:xfrm>
                <a:prstGeom prst="rect">
                  <a:avLst/>
                </a:prstGeom>
              </p:spPr>
              <p:txBody>
                <a:bodyPr wrap="square">
                  <a:spAutoFit/>
                </a:bodyPr>
                <a:lstStyle/>
                <a:p>
                  <a:r>
                    <a:rPr lang="en-US" altLang="zh-CN" sz="1600" b="1" dirty="0">
                      <a:solidFill>
                        <a:srgbClr val="FF0000"/>
                      </a:solidFill>
                    </a:rPr>
                    <a:t>W</a:t>
                  </a:r>
                  <a:endParaRPr lang="zh-CN" altLang="en-US" sz="1600" b="1" dirty="0"/>
                </a:p>
              </p:txBody>
            </p:sp>
            <p:sp>
              <p:nvSpPr>
                <p:cNvPr id="46" name="矩形 45"/>
                <p:cNvSpPr/>
                <p:nvPr/>
              </p:nvSpPr>
              <p:spPr>
                <a:xfrm>
                  <a:off x="3194805" y="4268152"/>
                  <a:ext cx="378630" cy="356487"/>
                </a:xfrm>
                <a:prstGeom prst="rect">
                  <a:avLst/>
                </a:prstGeom>
              </p:spPr>
              <p:txBody>
                <a:bodyPr wrap="square">
                  <a:spAutoFit/>
                </a:bodyPr>
                <a:lstStyle/>
                <a:p>
                  <a:r>
                    <a:rPr lang="en-US" altLang="zh-CN" sz="1600" b="1" dirty="0">
                      <a:solidFill>
                        <a:srgbClr val="FF0000"/>
                      </a:solidFill>
                    </a:rPr>
                    <a:t>W</a:t>
                  </a:r>
                  <a:endParaRPr lang="zh-CN" altLang="en-US" sz="1600" b="1" dirty="0"/>
                </a:p>
              </p:txBody>
            </p:sp>
          </p:grpSp>
        </p:grpSp>
        <p:sp>
          <p:nvSpPr>
            <p:cNvPr id="50" name="矩形 49"/>
            <p:cNvSpPr/>
            <p:nvPr/>
          </p:nvSpPr>
          <p:spPr>
            <a:xfrm>
              <a:off x="908348" y="4896227"/>
              <a:ext cx="648299" cy="356487"/>
            </a:xfrm>
            <a:prstGeom prst="rect">
              <a:avLst/>
            </a:prstGeom>
          </p:spPr>
          <p:txBody>
            <a:bodyPr wrap="square">
              <a:spAutoFit/>
            </a:bodyPr>
            <a:lstStyle/>
            <a:p>
              <a:r>
                <a:rPr lang="en-US" altLang="zh-CN" sz="1600" b="1" dirty="0">
                  <a:solidFill>
                    <a:srgbClr val="FF0000"/>
                  </a:solidFill>
                </a:rPr>
                <a:t>Mo</a:t>
              </a:r>
              <a:endParaRPr lang="zh-CN" altLang="en-US" sz="1600" b="1" dirty="0"/>
            </a:p>
          </p:txBody>
        </p:sp>
        <p:sp>
          <p:nvSpPr>
            <p:cNvPr id="51" name="矩形 50"/>
            <p:cNvSpPr/>
            <p:nvPr/>
          </p:nvSpPr>
          <p:spPr>
            <a:xfrm>
              <a:off x="984568" y="5858333"/>
              <a:ext cx="648299" cy="356487"/>
            </a:xfrm>
            <a:prstGeom prst="rect">
              <a:avLst/>
            </a:prstGeom>
          </p:spPr>
          <p:txBody>
            <a:bodyPr wrap="square">
              <a:spAutoFit/>
            </a:bodyPr>
            <a:lstStyle/>
            <a:p>
              <a:r>
                <a:rPr lang="en-US" altLang="zh-CN" sz="1600" b="1" dirty="0">
                  <a:solidFill>
                    <a:srgbClr val="FF0000"/>
                  </a:solidFill>
                </a:rPr>
                <a:t>Mo</a:t>
              </a:r>
              <a:endParaRPr lang="zh-CN" altLang="en-US" sz="1600" b="1" dirty="0"/>
            </a:p>
          </p:txBody>
        </p:sp>
      </p:grpSp>
      <p:sp>
        <p:nvSpPr>
          <p:cNvPr id="13" name="文本框 2"/>
          <p:cNvSpPr txBox="1"/>
          <p:nvPr/>
        </p:nvSpPr>
        <p:spPr>
          <a:xfrm>
            <a:off x="359457" y="1323610"/>
            <a:ext cx="3685906" cy="352425"/>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sz="2000" b="1" dirty="0">
                <a:latin typeface="微软雅黑" panose="020B0503020204020204" charset="-122"/>
                <a:ea typeface="微软雅黑" panose="020B0503020204020204" charset="-122"/>
                <a:sym typeface="+mn-ea"/>
              </a:rPr>
              <a:t>The definition of Z</a:t>
            </a:r>
            <a:r>
              <a:rPr sz="2000" b="1" baseline="-25000" dirty="0">
                <a:latin typeface="微软雅黑" panose="020B0503020204020204" charset="-122"/>
                <a:ea typeface="微软雅黑" panose="020B0503020204020204" charset="-122"/>
                <a:sym typeface="+mn-ea"/>
              </a:rPr>
              <a:t>eff</a:t>
            </a:r>
            <a:r>
              <a:rPr sz="2000" b="1" kern="0" spc="20" dirty="0">
                <a:solidFill>
                  <a:srgbClr val="000000">
                    <a:alpha val="100000"/>
                  </a:srgbClr>
                </a:solidFill>
                <a:latin typeface="Arial" panose="020B0604020202020204"/>
                <a:ea typeface="Arial" panose="020B0604020202020204"/>
                <a:cs typeface="Arial" panose="020B0604020202020204"/>
                <a:sym typeface="+mn-ea"/>
              </a:rPr>
              <a:t>:</a:t>
            </a:r>
            <a:endParaRPr lang="zh-CN" sz="2000" b="1" kern="0" spc="20" baseline="-25000" dirty="0">
              <a:solidFill>
                <a:srgbClr val="000000">
                  <a:alpha val="100000"/>
                </a:srgbClr>
              </a:solidFill>
              <a:latin typeface="Arial" panose="020B0604020202020204"/>
              <a:ea typeface="宋体" panose="02010600030101010101" pitchFamily="2" charset="-122"/>
              <a:cs typeface="Arial" panose="020B0604020202020204"/>
              <a:sym typeface="+mn-ea"/>
            </a:endParaRPr>
          </a:p>
        </p:txBody>
      </p:sp>
      <p:pic>
        <p:nvPicPr>
          <p:cNvPr id="14" name="图片 13"/>
          <p:cNvPicPr>
            <a:picLocks noChangeAspect="1"/>
          </p:cNvPicPr>
          <p:nvPr/>
        </p:nvPicPr>
        <p:blipFill>
          <a:blip r:embed="rId5"/>
          <a:stretch>
            <a:fillRect/>
          </a:stretch>
        </p:blipFill>
        <p:spPr>
          <a:xfrm>
            <a:off x="1422301" y="2074546"/>
            <a:ext cx="2830830" cy="1042035"/>
          </a:xfrm>
          <a:prstGeom prst="rect">
            <a:avLst/>
          </a:prstGeom>
        </p:spPr>
      </p:pic>
      <p:sp>
        <p:nvSpPr>
          <p:cNvPr id="19" name="矩形 18"/>
          <p:cNvSpPr/>
          <p:nvPr/>
        </p:nvSpPr>
        <p:spPr>
          <a:xfrm>
            <a:off x="6250116" y="4393829"/>
            <a:ext cx="5683250" cy="2321469"/>
          </a:xfrm>
          <a:prstGeom prst="rect">
            <a:avLst/>
          </a:prstGeom>
          <a:solidFill>
            <a:srgbClr val="C5F0FF"/>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buFont typeface="Arial" panose="020B0604020202020204" pitchFamily="34" charset="0"/>
              <a:buNone/>
            </a:pPr>
            <a:r>
              <a:rPr sz="1600" b="1" dirty="0">
                <a:solidFill>
                  <a:srgbClr val="FF0000"/>
                </a:solidFill>
                <a:ea typeface="黑体" panose="02010609060101010101" pitchFamily="49" charset="-122"/>
                <a:sym typeface="+mn-ea"/>
              </a:rPr>
              <a:t>Sources of Impurities in EAST</a:t>
            </a:r>
          </a:p>
          <a:p>
            <a:pPr marL="285750" indent="-285750" algn="l">
              <a:lnSpc>
                <a:spcPct val="120000"/>
              </a:lnSpc>
              <a:buClrTx/>
              <a:buSzTx/>
              <a:buFont typeface="Arial" panose="020B0604020202020204" pitchFamily="34" charset="0"/>
              <a:buChar char="•"/>
            </a:pPr>
            <a:r>
              <a:rPr sz="1400" b="1" dirty="0">
                <a:solidFill>
                  <a:schemeClr val="tx1"/>
                </a:solidFill>
                <a:ea typeface="黑体" panose="02010609060101010101" pitchFamily="49" charset="-122"/>
              </a:rPr>
              <a:t>C</a:t>
            </a:r>
            <a:r>
              <a:rPr lang="en-US" sz="1400" b="1" dirty="0">
                <a:solidFill>
                  <a:schemeClr val="tx1"/>
                </a:solidFill>
                <a:ea typeface="黑体" panose="02010609060101010101" pitchFamily="49" charset="-122"/>
              </a:rPr>
              <a:t>,</a:t>
            </a:r>
            <a:r>
              <a:rPr sz="1400" b="1" dirty="0">
                <a:solidFill>
                  <a:schemeClr val="tx1"/>
                </a:solidFill>
                <a:ea typeface="黑体" panose="02010609060101010101" pitchFamily="49" charset="-122"/>
              </a:rPr>
              <a:t>O</a:t>
            </a:r>
            <a:r>
              <a:rPr lang="en-US" sz="1400" b="1" dirty="0">
                <a:solidFill>
                  <a:schemeClr val="tx1"/>
                </a:solidFill>
                <a:ea typeface="黑体" panose="02010609060101010101" pitchFamily="49" charset="-122"/>
              </a:rPr>
              <a:t>,</a:t>
            </a:r>
            <a:r>
              <a:rPr sz="1400" b="1" dirty="0">
                <a:solidFill>
                  <a:schemeClr val="tx1"/>
                </a:solidFill>
                <a:ea typeface="黑体" panose="02010609060101010101" pitchFamily="49" charset="-122"/>
              </a:rPr>
              <a:t>Fe</a:t>
            </a:r>
            <a:r>
              <a:rPr lang="en-US" sz="1400" b="1" dirty="0">
                <a:solidFill>
                  <a:schemeClr val="tx1"/>
                </a:solidFill>
                <a:ea typeface="黑体" panose="02010609060101010101" pitchFamily="49" charset="-122"/>
              </a:rPr>
              <a:t>,</a:t>
            </a:r>
            <a:r>
              <a:rPr sz="1400" b="1" dirty="0">
                <a:solidFill>
                  <a:schemeClr val="tx1"/>
                </a:solidFill>
                <a:ea typeface="黑体" panose="02010609060101010101" pitchFamily="49" charset="-122"/>
              </a:rPr>
              <a:t>Cu,Mo,W</a:t>
            </a:r>
            <a:r>
              <a:rPr lang="en-US" sz="1400" b="1" dirty="0">
                <a:solidFill>
                  <a:schemeClr val="tx1"/>
                </a:solidFill>
                <a:ea typeface="黑体" panose="02010609060101010101" pitchFamily="49" charset="-122"/>
              </a:rPr>
              <a:t>: </a:t>
            </a:r>
            <a:r>
              <a:rPr lang="en-US" sz="1200" b="1" dirty="0">
                <a:solidFill>
                  <a:srgbClr val="1111FF"/>
                </a:solidFill>
                <a:ea typeface="黑体" panose="02010609060101010101" pitchFamily="49" charset="-122"/>
              </a:rPr>
              <a:t>Water and oxygen adsorbed when the vacuum vessel is exposed to air, and impurities generated through interactions between the plasma and the first wall materials, divertor, and wave-heating antenna during discharges</a:t>
            </a:r>
          </a:p>
          <a:p>
            <a:pPr marL="285750" indent="-285750" algn="l">
              <a:lnSpc>
                <a:spcPct val="120000"/>
              </a:lnSpc>
              <a:buClrTx/>
              <a:buSzTx/>
              <a:buFont typeface="Arial" panose="020B0604020202020204" pitchFamily="34" charset="0"/>
              <a:buChar char="•"/>
            </a:pPr>
            <a:r>
              <a:rPr lang="zh-CN" altLang="en-US" sz="1400" b="1" dirty="0">
                <a:solidFill>
                  <a:schemeClr val="tx1"/>
                </a:solidFill>
                <a:ea typeface="黑体" panose="02010609060101010101" pitchFamily="49" charset="-122"/>
              </a:rPr>
              <a:t>He</a:t>
            </a:r>
            <a:r>
              <a:rPr lang="en-US" altLang="zh-CN" sz="1400" b="1" dirty="0">
                <a:solidFill>
                  <a:srgbClr val="1111FF"/>
                </a:solidFill>
                <a:ea typeface="黑体" panose="02010609060101010101" pitchFamily="49" charset="-122"/>
              </a:rPr>
              <a:t>: </a:t>
            </a:r>
            <a:r>
              <a:rPr lang="zh-CN" altLang="en-US" sz="1400" b="1" dirty="0">
                <a:solidFill>
                  <a:srgbClr val="1111FF"/>
                </a:solidFill>
                <a:ea typeface="黑体" panose="02010609060101010101" pitchFamily="49" charset="-122"/>
              </a:rPr>
              <a:t>Glow discharge cleaning</a:t>
            </a:r>
          </a:p>
          <a:p>
            <a:pPr marL="285750" indent="-285750" algn="l">
              <a:lnSpc>
                <a:spcPct val="120000"/>
              </a:lnSpc>
              <a:buClrTx/>
              <a:buSzTx/>
              <a:buFont typeface="Arial" panose="020B0604020202020204" pitchFamily="34" charset="0"/>
              <a:buChar char="•"/>
            </a:pPr>
            <a:r>
              <a:rPr lang="zh-CN" altLang="en-US" sz="1400" b="1" dirty="0">
                <a:solidFill>
                  <a:schemeClr val="tx1"/>
                </a:solidFill>
                <a:ea typeface="黑体" panose="02010609060101010101" pitchFamily="49" charset="-122"/>
              </a:rPr>
              <a:t>Li,B,Si</a:t>
            </a:r>
            <a:r>
              <a:rPr lang="en-US" altLang="zh-CN" sz="1400" b="1" dirty="0">
                <a:solidFill>
                  <a:srgbClr val="1111FF"/>
                </a:solidFill>
                <a:ea typeface="黑体" panose="02010609060101010101" pitchFamily="49" charset="-122"/>
              </a:rPr>
              <a:t>: Interactions between the plasma and the coating materials on the first wall</a:t>
            </a:r>
          </a:p>
          <a:p>
            <a:pPr marL="285750" indent="-285750" algn="l">
              <a:lnSpc>
                <a:spcPct val="120000"/>
              </a:lnSpc>
              <a:buClrTx/>
              <a:buSzTx/>
              <a:buFont typeface="Arial" panose="020B0604020202020204" pitchFamily="34" charset="0"/>
              <a:buChar char="•"/>
            </a:pPr>
            <a:r>
              <a:rPr lang="en-US" altLang="zh-CN" sz="1400" b="1" dirty="0">
                <a:solidFill>
                  <a:schemeClr val="tx1"/>
                </a:solidFill>
                <a:ea typeface="黑体" panose="02010609060101010101" pitchFamily="49" charset="-122"/>
              </a:rPr>
              <a:t>Ne,Ar</a:t>
            </a:r>
            <a:r>
              <a:rPr lang="en-US" altLang="zh-CN" sz="1400" b="1" dirty="0">
                <a:solidFill>
                  <a:srgbClr val="1111FF"/>
                </a:solidFill>
                <a:ea typeface="黑体" panose="02010609060101010101" pitchFamily="49" charset="-122"/>
              </a:rPr>
              <a:t>: Actively injected impurities</a:t>
            </a:r>
          </a:p>
        </p:txBody>
      </p:sp>
      <p:sp>
        <p:nvSpPr>
          <p:cNvPr id="4" name="文本框 3"/>
          <p:cNvSpPr txBox="1"/>
          <p:nvPr/>
        </p:nvSpPr>
        <p:spPr>
          <a:xfrm>
            <a:off x="6387465" y="923925"/>
            <a:ext cx="5036185" cy="866140"/>
          </a:xfrm>
          <a:prstGeom prst="rect">
            <a:avLst/>
          </a:prstGeom>
          <a:solidFill>
            <a:schemeClr val="bg1"/>
          </a:solidFill>
          <a:ln w="19050">
            <a:noFill/>
          </a:ln>
        </p:spPr>
        <p:txBody>
          <a:bodyPr wrap="square">
            <a:spAutoFit/>
          </a:bodyPr>
          <a:lstStyle/>
          <a:p>
            <a:pPr>
              <a:lnSpc>
                <a:spcPct val="120000"/>
              </a:lnSpc>
              <a:buFont typeface="Arial" panose="020B0604020202020204" pitchFamily="34" charset="0"/>
              <a:buNone/>
            </a:pPr>
            <a:r>
              <a:rPr lang="en-US" altLang="zh-CN" sz="1400" b="1" dirty="0">
                <a:solidFill>
                  <a:srgbClr val="1111FF"/>
                </a:solidFill>
                <a:ea typeface="黑体" panose="02010609060101010101" pitchFamily="49" charset="-122"/>
                <a:sym typeface="+mn-ea"/>
              </a:rPr>
              <a:t>First Wall: </a:t>
            </a:r>
            <a:r>
              <a:rPr lang="zh-CN" altLang="en-US" sz="1400" b="1" dirty="0">
                <a:ea typeface="黑体" panose="02010609060101010101" pitchFamily="49" charset="-122"/>
                <a:sym typeface="+mn-ea"/>
              </a:rPr>
              <a:t>TZM </a:t>
            </a:r>
            <a:r>
              <a:rPr lang="en-US" altLang="zh-CN" sz="1400" b="1" dirty="0">
                <a:ea typeface="黑体" panose="02010609060101010101" pitchFamily="49" charset="-122"/>
                <a:sym typeface="+mn-ea"/>
              </a:rPr>
              <a:t>(Titanium-Zirconium-Molybdenum) alloy</a:t>
            </a:r>
            <a:endParaRPr lang="en-US" altLang="zh-CN" sz="1400" b="1" dirty="0">
              <a:solidFill>
                <a:schemeClr val="tx1"/>
              </a:solidFill>
              <a:ea typeface="黑体" panose="02010609060101010101" pitchFamily="49" charset="-122"/>
            </a:endParaRPr>
          </a:p>
          <a:p>
            <a:pPr>
              <a:lnSpc>
                <a:spcPct val="120000"/>
              </a:lnSpc>
              <a:buFont typeface="Arial" panose="020B0604020202020204" pitchFamily="34" charset="0"/>
              <a:buNone/>
            </a:pPr>
            <a:r>
              <a:rPr lang="en-US" altLang="zh-CN" sz="1400" b="1" dirty="0">
                <a:solidFill>
                  <a:srgbClr val="1111FF"/>
                </a:solidFill>
                <a:cs typeface="Times New Roman" panose="02020603050405020304" pitchFamily="18" charset="0"/>
                <a:sym typeface="+mn-ea"/>
              </a:rPr>
              <a:t>Upper divertor: </a:t>
            </a:r>
            <a:r>
              <a:rPr lang="en-US" altLang="zh-CN" sz="1400" b="1" dirty="0">
                <a:cs typeface="Times New Roman" panose="02020603050405020304" pitchFamily="18" charset="0"/>
                <a:sym typeface="+mn-ea"/>
              </a:rPr>
              <a:t>ITER-like </a:t>
            </a:r>
            <a:r>
              <a:rPr lang="en-US" altLang="zh-CN" sz="1400" b="1" dirty="0">
                <a:solidFill>
                  <a:srgbClr val="FF0000"/>
                </a:solidFill>
                <a:cs typeface="Times New Roman" panose="02020603050405020304" pitchFamily="18" charset="0"/>
                <a:sym typeface="+mn-ea"/>
              </a:rPr>
              <a:t>W/Cu monoblock</a:t>
            </a:r>
            <a:endParaRPr lang="en-US" altLang="zh-CN" sz="1400" b="1" dirty="0">
              <a:cs typeface="Times New Roman" panose="02020603050405020304" pitchFamily="18" charset="0"/>
            </a:endParaRPr>
          </a:p>
          <a:p>
            <a:pPr>
              <a:lnSpc>
                <a:spcPct val="120000"/>
              </a:lnSpc>
              <a:buFont typeface="Arial" panose="020B0604020202020204" pitchFamily="34" charset="0"/>
              <a:buNone/>
            </a:pPr>
            <a:r>
              <a:rPr lang="en-US" altLang="zh-CN" sz="1400" b="1" dirty="0">
                <a:solidFill>
                  <a:srgbClr val="1111FF"/>
                </a:solidFill>
                <a:ea typeface="黑体" panose="02010609060101010101" pitchFamily="49" charset="-122"/>
                <a:sym typeface="+mn-ea"/>
              </a:rPr>
              <a:t>Lower divertor: </a:t>
            </a:r>
            <a:r>
              <a:rPr lang="en-US" altLang="zh-CN" sz="1400" b="1" dirty="0">
                <a:solidFill>
                  <a:srgbClr val="FF0000"/>
                </a:solidFill>
                <a:ea typeface="黑体" panose="02010609060101010101" pitchFamily="49" charset="-122"/>
                <a:sym typeface="+mn-ea"/>
              </a:rPr>
              <a:t>W/Cu monoblock</a:t>
            </a:r>
            <a:endParaRPr lang="zh-CN" altLang="en-US" sz="1400" b="1" dirty="0">
              <a:solidFill>
                <a:srgbClr val="FF0000"/>
              </a:solidFill>
              <a:latin typeface="+mn-lt"/>
              <a:ea typeface="+mn-ea"/>
            </a:endParaRPr>
          </a:p>
        </p:txBody>
      </p:sp>
      <p:sp>
        <p:nvSpPr>
          <p:cNvPr id="2" name="灯片编号占位符 1"/>
          <p:cNvSpPr>
            <a:spLocks noGrp="1"/>
          </p:cNvSpPr>
          <p:nvPr>
            <p:ph type="sldNum" sz="quarter" idx="10"/>
          </p:nvPr>
        </p:nvSpPr>
        <p:spPr/>
        <p:txBody>
          <a:bodyPr/>
          <a:lstStyle/>
          <a:p>
            <a:fld id="{362F3695-7EB6-460E-825A-CE6A1271ACD8}" type="slidenum">
              <a:rPr lang="zh-CN" altLang="en-US" smtClean="0"/>
              <a:t>3</a:t>
            </a:fld>
            <a:endParaRPr lang="zh-CN" altLang="en-US" dirty="0"/>
          </a:p>
        </p:txBody>
      </p:sp>
    </p:spTree>
  </p:cSld>
  <p:clrMapOvr>
    <a:masterClrMapping/>
  </p:clrMapOvr>
  <p:transition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62F3695-7EB6-460E-825A-CE6A1271ACD8}" type="slidenum">
              <a:rPr lang="zh-CN" altLang="en-US" smtClean="0"/>
              <a:t>4</a:t>
            </a:fld>
            <a:endParaRPr lang="zh-CN" altLang="en-US"/>
          </a:p>
        </p:txBody>
      </p:sp>
      <p:sp>
        <p:nvSpPr>
          <p:cNvPr id="3" name="标题 5"/>
          <p:cNvSpPr txBox="1"/>
          <p:nvPr/>
        </p:nvSpPr>
        <p:spPr>
          <a:xfrm>
            <a:off x="230079" y="171944"/>
            <a:ext cx="10739647" cy="737235"/>
          </a:xfrm>
          <a:prstGeom prst="rect">
            <a:avLst/>
          </a:prstGeom>
        </p:spPr>
        <p:txBody>
          <a:bodyPr anchor="ctr">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pPr>
              <a:defRPr/>
            </a:pPr>
            <a:r>
              <a:rPr lang="en-US" altLang="zh-CN" sz="2800" b="1" kern="0" dirty="0">
                <a:solidFill>
                  <a:schemeClr val="tx1"/>
                </a:solidFill>
              </a:rPr>
              <a:t>Outline</a:t>
            </a:r>
            <a:endParaRPr lang="zh-CN" altLang="en-US" sz="2800" b="1" kern="0" dirty="0">
              <a:solidFill>
                <a:schemeClr val="tx1"/>
              </a:solidFill>
            </a:endParaRPr>
          </a:p>
        </p:txBody>
      </p:sp>
      <p:sp>
        <p:nvSpPr>
          <p:cNvPr id="5" name="矩形 4"/>
          <p:cNvSpPr/>
          <p:nvPr/>
        </p:nvSpPr>
        <p:spPr bwMode="auto">
          <a:xfrm>
            <a:off x="558560" y="1803996"/>
            <a:ext cx="11161240" cy="383095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457200" marR="0" indent="-457200" algn="just" defTabSz="914400" rtl="0" fontAlgn="base">
              <a:lnSpc>
                <a:spcPct val="150000"/>
              </a:lnSpc>
              <a:spcBef>
                <a:spcPts val="2400"/>
              </a:spcBef>
              <a:spcAft>
                <a:spcPts val="600"/>
              </a:spcAft>
              <a:buClrTx/>
              <a:buSzTx/>
              <a:buFont typeface="Wingdings" panose="05000000000000000000" pitchFamily="2" charset="2"/>
              <a:buChar char="Ø"/>
            </a:pPr>
            <a:r>
              <a:rPr lang="en-US" altLang="en-GB" sz="2800" b="1" i="0" u="none" strike="noStrike" cap="none" normalizeH="0" baseline="0" dirty="0">
                <a:solidFill>
                  <a:schemeClr val="tx1"/>
                </a:solidFill>
                <a:latin typeface="微软雅黑" panose="020B0503020204020204" charset="-122"/>
                <a:ea typeface="微软雅黑" panose="020B0503020204020204" charset="-122"/>
              </a:rPr>
              <a:t>Introduction</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solidFill>
                  <a:srgbClr val="FF0000"/>
                </a:solidFill>
                <a:latin typeface="微软雅黑" panose="020B0503020204020204" charset="-122"/>
                <a:ea typeface="微软雅黑" panose="020B0503020204020204" charset="-122"/>
              </a:rPr>
              <a:t>Visible spectrometers and calibrations</a:t>
            </a:r>
          </a:p>
          <a:p>
            <a:pPr marL="457200" indent="-457200" algn="just">
              <a:lnSpc>
                <a:spcPct val="150000"/>
              </a:lnSpc>
              <a:spcBef>
                <a:spcPts val="2400"/>
              </a:spcBef>
              <a:spcAft>
                <a:spcPts val="600"/>
              </a:spcAft>
              <a:buFont typeface="Wingdings" panose="05000000000000000000" pitchFamily="2" charset="2"/>
              <a:buChar char="Ø"/>
            </a:pPr>
            <a:r>
              <a:rPr lang="en-US" altLang="en-GB" sz="2800" b="1" dirty="0">
                <a:solidFill>
                  <a:schemeClr val="tx1"/>
                </a:solidFill>
                <a:latin typeface="微软雅黑" panose="020B0503020204020204" charset="-122"/>
                <a:ea typeface="微软雅黑" panose="020B0503020204020204" charset="-122"/>
                <a:sym typeface="+mn-ea"/>
              </a:rPr>
              <a:t>Preliminary o</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bservation of full radial profile of Z</a:t>
            </a:r>
            <a:r>
              <a:rPr lang="en-US" sz="2800" b="1" kern="0" baseline="-250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eff</a:t>
            </a:r>
            <a:r>
              <a:rPr lang="en-US" sz="28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in EAST</a:t>
            </a:r>
          </a:p>
          <a:p>
            <a:pPr marL="457200" indent="-457200" algn="just">
              <a:lnSpc>
                <a:spcPct val="150000"/>
              </a:lnSpc>
              <a:spcBef>
                <a:spcPts val="2400"/>
              </a:spcBef>
              <a:spcAft>
                <a:spcPts val="600"/>
              </a:spcAft>
              <a:buFont typeface="Wingdings" panose="05000000000000000000" pitchFamily="2" charset="2"/>
              <a:buChar char="Ø"/>
            </a:pPr>
            <a:r>
              <a:rPr lang="en-US" altLang="zh-CN" sz="2800" b="1" dirty="0">
                <a:latin typeface="微软雅黑" panose="020B0503020204020204" charset="-122"/>
                <a:ea typeface="微软雅黑" panose="020B0503020204020204" charset="-122"/>
              </a:rPr>
              <a:t>Summary </a:t>
            </a:r>
            <a:r>
              <a:rPr lang="en-US" altLang="en-GB" sz="2800" b="1" dirty="0">
                <a:latin typeface="微软雅黑" panose="020B0503020204020204" charset="-122"/>
                <a:ea typeface="微软雅黑" panose="020B0503020204020204" charset="-122"/>
              </a:rPr>
              <a:t>and future work</a:t>
            </a:r>
            <a:endParaRPr kumimoji="1" lang="en-GB" altLang="zh-CN" sz="2800" b="1" i="0" u="none" strike="noStrike" cap="none" normalizeH="0" baseline="0" dirty="0">
              <a:ln>
                <a:noFill/>
              </a:ln>
              <a:effectLst/>
              <a:latin typeface="微软雅黑" panose="020B0503020204020204" charset="-122"/>
              <a:ea typeface="微软雅黑" panose="020B0503020204020204" charset="-122"/>
            </a:endParaRPr>
          </a:p>
        </p:txBody>
      </p:sp>
    </p:spTree>
  </p:cSld>
  <p:clrMapOvr>
    <a:masterClrMapping/>
  </p:clrMapOvr>
  <p:transition advClick="0" advTm="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4"/>
          <p:cNvSpPr/>
          <p:nvPr/>
        </p:nvSpPr>
        <p:spPr>
          <a:xfrm>
            <a:off x="1229360" y="193675"/>
            <a:ext cx="8493125" cy="61785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ctr" rtl="0" eaLnBrk="0">
              <a:lnSpc>
                <a:spcPts val="4665"/>
              </a:lnSpc>
            </a:pPr>
            <a:r>
              <a:rPr lang="en-US" sz="3600" b="1" kern="0" spc="-10" dirty="0">
                <a:solidFill>
                  <a:srgbClr val="000000">
                    <a:alpha val="100000"/>
                  </a:srgbClr>
                </a:solidFill>
                <a:latin typeface="Arial" panose="020B0604020202020204"/>
                <a:ea typeface="Arial" panose="020B0604020202020204"/>
                <a:cs typeface="Arial" panose="020B0604020202020204"/>
              </a:rPr>
              <a:t>       </a:t>
            </a:r>
            <a:r>
              <a:rPr lang="en-US" sz="2800" b="1" kern="0" spc="-10" dirty="0">
                <a:solidFill>
                  <a:srgbClr val="000000">
                    <a:alpha val="100000"/>
                  </a:srgbClr>
                </a:solidFill>
                <a:latin typeface="Arial" panose="020B0604020202020204"/>
                <a:ea typeface="Arial" panose="020B0604020202020204"/>
                <a:cs typeface="Arial" panose="020B0604020202020204"/>
              </a:rPr>
              <a:t>Visible </a:t>
            </a:r>
            <a:r>
              <a:rPr lang="en-US" altLang="zh-CN" sz="2800" b="1" dirty="0">
                <a:latin typeface="微软雅黑" panose="020B0503020204020204" charset="-122"/>
                <a:ea typeface="微软雅黑" panose="020B0503020204020204" charset="-122"/>
                <a:sym typeface="+mn-ea"/>
              </a:rPr>
              <a:t>Spectrometers</a:t>
            </a:r>
            <a:endParaRPr lang="zh-CN" altLang="en-US" sz="2800" b="1" dirty="0">
              <a:solidFill>
                <a:schemeClr val="tx1"/>
              </a:solidFill>
              <a:latin typeface="微软雅黑" panose="020B0503020204020204" charset="-122"/>
              <a:ea typeface="微软雅黑" panose="020B0503020204020204" charset="-122"/>
            </a:endParaRPr>
          </a:p>
          <a:p>
            <a:pPr marL="12700" algn="l" rtl="0" eaLnBrk="0">
              <a:lnSpc>
                <a:spcPts val="4665"/>
              </a:lnSpc>
            </a:pPr>
            <a:endParaRPr lang="en-US" sz="2800" b="1" kern="0" spc="-10" dirty="0">
              <a:solidFill>
                <a:srgbClr val="000000">
                  <a:alpha val="100000"/>
                </a:srgbClr>
              </a:solidFill>
              <a:latin typeface="Arial" panose="020B0604020202020204"/>
              <a:ea typeface="Arial" panose="020B0604020202020204"/>
              <a:cs typeface="Arial" panose="020B0604020202020204"/>
            </a:endParaRPr>
          </a:p>
        </p:txBody>
      </p:sp>
      <p:graphicFrame>
        <p:nvGraphicFramePr>
          <p:cNvPr id="154" name="table 154"/>
          <p:cNvGraphicFramePr>
            <a:graphicFrameLocks noGrp="1"/>
          </p:cNvGraphicFramePr>
          <p:nvPr/>
        </p:nvGraphicFramePr>
        <p:xfrm>
          <a:off x="237553" y="854773"/>
          <a:ext cx="10809604" cy="142875"/>
        </p:xfrm>
        <a:graphic>
          <a:graphicData uri="http://schemas.openxmlformats.org/drawingml/2006/table">
            <a:tbl>
              <a:tblPr/>
              <a:tblGrid>
                <a:gridCol w="10809604">
                  <a:extLst>
                    <a:ext uri="{9D8B030D-6E8A-4147-A177-3AD203B41FA5}">
                      <a16:colId xmlns:a16="http://schemas.microsoft.com/office/drawing/2014/main" val="20000"/>
                    </a:ext>
                  </a:extLst>
                </a:gridCol>
              </a:tblGrid>
              <a:tr h="142875">
                <a:tc>
                  <a:txBody>
                    <a:bodyPr/>
                    <a:lstStyle/>
                    <a:p>
                      <a:pPr algn="l" rtl="0" eaLnBrk="0">
                        <a:lnSpc>
                          <a:spcPts val="1150"/>
                        </a:lnSpc>
                      </a:pPr>
                      <a:endParaRPr sz="900" dirty="0">
                        <a:latin typeface="Arial" panose="020B0604020202020204"/>
                        <a:ea typeface="Arial" panose="020B0604020202020204"/>
                        <a:cs typeface="Arial" panose="020B0604020202020204"/>
                      </a:endParaRPr>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56" name="picture 156"/>
          <p:cNvPicPr>
            <a:picLocks noChangeAspect="1"/>
          </p:cNvPicPr>
          <p:nvPr/>
        </p:nvPicPr>
        <p:blipFill>
          <a:blip r:embed="rId3"/>
          <a:stretch>
            <a:fillRect/>
          </a:stretch>
        </p:blipFill>
        <p:spPr>
          <a:xfrm rot="21600000">
            <a:off x="242315" y="859535"/>
            <a:ext cx="10800588" cy="143255"/>
          </a:xfrm>
          <a:prstGeom prst="rect">
            <a:avLst/>
          </a:prstGeom>
        </p:spPr>
      </p:pic>
      <p:pic>
        <p:nvPicPr>
          <p:cNvPr id="158" name="picture 158"/>
          <p:cNvPicPr>
            <a:picLocks noChangeAspect="1"/>
          </p:cNvPicPr>
          <p:nvPr/>
        </p:nvPicPr>
        <p:blipFill>
          <a:blip r:embed="rId4"/>
          <a:stretch>
            <a:fillRect/>
          </a:stretch>
        </p:blipFill>
        <p:spPr>
          <a:xfrm rot="21600000">
            <a:off x="11081004" y="94488"/>
            <a:ext cx="984504" cy="765048"/>
          </a:xfrm>
          <a:prstGeom prst="rect">
            <a:avLst/>
          </a:prstGeom>
        </p:spPr>
      </p:pic>
      <p:pic>
        <p:nvPicPr>
          <p:cNvPr id="160" name="picture 160"/>
          <p:cNvPicPr>
            <a:picLocks noChangeAspect="1"/>
          </p:cNvPicPr>
          <p:nvPr/>
        </p:nvPicPr>
        <p:blipFill>
          <a:blip r:embed="rId5"/>
          <a:stretch>
            <a:fillRect/>
          </a:stretch>
        </p:blipFill>
        <p:spPr>
          <a:xfrm rot="21600000">
            <a:off x="11163513" y="927245"/>
            <a:ext cx="809129" cy="202785"/>
          </a:xfrm>
          <a:prstGeom prst="rect">
            <a:avLst/>
          </a:prstGeom>
        </p:spPr>
      </p:pic>
      <p:sp>
        <p:nvSpPr>
          <p:cNvPr id="162" name="textbox 162"/>
          <p:cNvSpPr/>
          <p:nvPr/>
        </p:nvSpPr>
        <p:spPr>
          <a:xfrm>
            <a:off x="11151561" y="908597"/>
            <a:ext cx="829310" cy="2787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79000"/>
              </a:lnSpc>
            </a:pP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pic>
        <p:nvPicPr>
          <p:cNvPr id="6" name="图片 5"/>
          <p:cNvPicPr>
            <a:picLocks noChangeAspect="1"/>
          </p:cNvPicPr>
          <p:nvPr/>
        </p:nvPicPr>
        <p:blipFill>
          <a:blip r:embed="rId6"/>
          <a:stretch>
            <a:fillRect/>
          </a:stretch>
        </p:blipFill>
        <p:spPr>
          <a:xfrm>
            <a:off x="418465" y="1130300"/>
            <a:ext cx="6135370" cy="2691130"/>
          </a:xfrm>
          <a:prstGeom prst="rect">
            <a:avLst/>
          </a:prstGeom>
        </p:spPr>
      </p:pic>
      <p:pic>
        <p:nvPicPr>
          <p:cNvPr id="4" name="图片 3"/>
          <p:cNvPicPr>
            <a:picLocks noChangeAspect="1"/>
          </p:cNvPicPr>
          <p:nvPr/>
        </p:nvPicPr>
        <p:blipFill>
          <a:blip r:embed="rId7"/>
          <a:stretch>
            <a:fillRect/>
          </a:stretch>
        </p:blipFill>
        <p:spPr>
          <a:xfrm>
            <a:off x="7325360" y="4608195"/>
            <a:ext cx="3725545" cy="1563370"/>
          </a:xfrm>
          <a:prstGeom prst="rect">
            <a:avLst/>
          </a:prstGeom>
        </p:spPr>
      </p:pic>
      <p:sp>
        <p:nvSpPr>
          <p:cNvPr id="27" name="矩形 26"/>
          <p:cNvSpPr/>
          <p:nvPr/>
        </p:nvSpPr>
        <p:spPr>
          <a:xfrm>
            <a:off x="7351395" y="1238885"/>
            <a:ext cx="3655060" cy="3192145"/>
          </a:xfrm>
          <a:prstGeom prst="rect">
            <a:avLst/>
          </a:prstGeom>
          <a:solidFill>
            <a:srgbClr val="C5F0FF"/>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107950" indent="-179705"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rPr>
              <a:t>Endoscopic optics</a:t>
            </a:r>
          </a:p>
          <a:p>
            <a:pPr indent="0" algn="l">
              <a:lnSpc>
                <a:spcPct val="120000"/>
              </a:lnSpc>
              <a:buClrTx/>
              <a:buSzTx/>
              <a:buFont typeface="Arial" panose="020B0604020202020204" pitchFamily="34" charset="0"/>
              <a:buNone/>
            </a:pPr>
            <a:r>
              <a:rPr lang="en-US" altLang="zh-CN" sz="1400" b="1" dirty="0">
                <a:solidFill>
                  <a:srgbClr val="1111FF"/>
                </a:solidFill>
                <a:ea typeface="黑体" panose="02010609060101010101" pitchFamily="49" charset="-122"/>
              </a:rPr>
              <a:t>  </a:t>
            </a:r>
            <a:r>
              <a:rPr lang="en-US" altLang="zh-CN" sz="1400" b="1" dirty="0">
                <a:solidFill>
                  <a:schemeClr val="tx1"/>
                </a:solidFill>
                <a:ea typeface="黑体" panose="02010609060101010101" pitchFamily="49" charset="-122"/>
              </a:rPr>
              <a:t>  - 1D full radial profile: </a:t>
            </a:r>
            <a:r>
              <a:rPr lang="en-US" altLang="zh-CN" sz="1400" b="1" dirty="0">
                <a:solidFill>
                  <a:schemeClr val="tx1"/>
                </a:solidFill>
                <a:latin typeface="微软雅黑" panose="020B0503020204020204" charset="-122"/>
                <a:ea typeface="微软雅黑" panose="020B0503020204020204" charset="-122"/>
              </a:rPr>
              <a:t>∆</a:t>
            </a:r>
            <a:r>
              <a:rPr lang="en-US" altLang="zh-CN" sz="1400" b="1" dirty="0">
                <a:solidFill>
                  <a:schemeClr val="tx1"/>
                </a:solidFill>
                <a:ea typeface="黑体" panose="02010609060101010101" pitchFamily="49" charset="-122"/>
              </a:rPr>
              <a:t>Z=145 cm</a:t>
            </a:r>
          </a:p>
          <a:p>
            <a:pPr marL="107950" indent="-179705"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sym typeface="+mn-ea"/>
              </a:rPr>
              <a:t>Working wavelength</a:t>
            </a:r>
          </a:p>
          <a:p>
            <a:pPr indent="0" algn="l">
              <a:lnSpc>
                <a:spcPct val="120000"/>
              </a:lnSpc>
              <a:buClrTx/>
              <a:buSzTx/>
              <a:buFont typeface="Arial" panose="020B0604020202020204" pitchFamily="34" charset="0"/>
              <a:buNone/>
            </a:pPr>
            <a:r>
              <a:rPr lang="en-US" altLang="zh-CN" sz="1400" b="1" dirty="0">
                <a:solidFill>
                  <a:srgbClr val="1111FF"/>
                </a:solidFill>
                <a:ea typeface="黑体" panose="02010609060101010101" pitchFamily="49" charset="-122"/>
                <a:sym typeface="+mn-ea"/>
              </a:rPr>
              <a:t>  </a:t>
            </a:r>
            <a:r>
              <a:rPr lang="en-US" altLang="zh-CN" sz="1400" b="1" dirty="0">
                <a:solidFill>
                  <a:schemeClr val="tx1"/>
                </a:solidFill>
                <a:ea typeface="黑体" panose="02010609060101010101" pitchFamily="49" charset="-122"/>
                <a:sym typeface="+mn-ea"/>
              </a:rPr>
              <a:t>  - 370-850nm</a:t>
            </a:r>
            <a:endParaRPr lang="en-US" altLang="zh-CN" sz="1400" b="1" dirty="0">
              <a:solidFill>
                <a:schemeClr val="tx1"/>
              </a:solidFill>
              <a:ea typeface="黑体" panose="02010609060101010101" pitchFamily="49" charset="-122"/>
            </a:endParaRPr>
          </a:p>
          <a:p>
            <a:pPr marL="107950" indent="-179705" algn="l">
              <a:lnSpc>
                <a:spcPct val="120000"/>
              </a:lnSpc>
              <a:buClrTx/>
              <a:buSzTx/>
              <a:buFont typeface="Arial" panose="020B0604020202020204" pitchFamily="34" charset="0"/>
              <a:buChar char="•"/>
            </a:pPr>
            <a:r>
              <a:rPr lang="en-US" altLang="zh-CN" sz="1400" b="1" dirty="0">
                <a:solidFill>
                  <a:srgbClr val="1111FF"/>
                </a:solidFill>
                <a:ea typeface="黑体" panose="02010609060101010101" pitchFamily="49" charset="-122"/>
              </a:rPr>
              <a:t>Fiber bundles</a:t>
            </a:r>
          </a:p>
          <a:p>
            <a:pPr indent="0" algn="l">
              <a:lnSpc>
                <a:spcPct val="120000"/>
              </a:lnSpc>
              <a:buClrTx/>
              <a:buSzTx/>
              <a:buFont typeface="Arial" panose="020B0604020202020204" pitchFamily="34" charset="0"/>
              <a:buNone/>
            </a:pPr>
            <a:r>
              <a:rPr lang="en-US" altLang="zh-CN" sz="1400" b="1" dirty="0">
                <a:solidFill>
                  <a:srgbClr val="1111FF"/>
                </a:solidFill>
                <a:ea typeface="黑体" panose="02010609060101010101" pitchFamily="49" charset="-122"/>
              </a:rPr>
              <a:t>    </a:t>
            </a:r>
            <a:r>
              <a:rPr lang="en-US" altLang="zh-CN" sz="1400" b="1" dirty="0">
                <a:solidFill>
                  <a:schemeClr val="tx1"/>
                </a:solidFill>
                <a:ea typeface="黑体" panose="02010609060101010101" pitchFamily="49" charset="-122"/>
              </a:rPr>
              <a:t>- 1D:60(115/125um)</a:t>
            </a:r>
            <a:endParaRPr lang="en-US" altLang="zh-CN" sz="1400" b="1" dirty="0">
              <a:solidFill>
                <a:srgbClr val="1111FF"/>
              </a:solidFill>
              <a:ea typeface="黑体" panose="02010609060101010101" pitchFamily="49" charset="-122"/>
            </a:endParaRPr>
          </a:p>
          <a:p>
            <a:pPr marL="107950" indent="-179705" algn="l">
              <a:lnSpc>
                <a:spcPct val="120000"/>
              </a:lnSpc>
              <a:buClrTx/>
              <a:buSzTx/>
              <a:buFont typeface="Arial" panose="020B0604020202020204" pitchFamily="34" charset="0"/>
              <a:buChar char="•"/>
            </a:pPr>
            <a:r>
              <a:rPr lang="zh-CN" altLang="en-US" sz="1400" b="1" dirty="0">
                <a:solidFill>
                  <a:srgbClr val="1111FF"/>
                </a:solidFill>
                <a:ea typeface="黑体" panose="02010609060101010101" pitchFamily="49" charset="-122"/>
              </a:rPr>
              <a:t>Spectrometers (Mk-300)</a:t>
            </a:r>
          </a:p>
          <a:p>
            <a:pPr indent="0" algn="l">
              <a:lnSpc>
                <a:spcPct val="120000"/>
              </a:lnSpc>
              <a:buClrTx/>
              <a:buSzTx/>
              <a:buFont typeface="Arial" panose="020B0604020202020204" pitchFamily="34" charset="0"/>
              <a:buNone/>
            </a:pPr>
            <a:r>
              <a:rPr lang="en-US" altLang="zh-CN" sz="1400" b="1" dirty="0">
                <a:solidFill>
                  <a:srgbClr val="1111FF"/>
                </a:solidFill>
                <a:ea typeface="黑体" panose="02010609060101010101" pitchFamily="49" charset="-122"/>
              </a:rPr>
              <a:t>    </a:t>
            </a:r>
            <a:r>
              <a:rPr lang="en-US" altLang="zh-CN" sz="1400" b="1" dirty="0">
                <a:solidFill>
                  <a:schemeClr val="tx1"/>
                </a:solidFill>
                <a:ea typeface="黑体" panose="02010609060101010101" pitchFamily="49" charset="-122"/>
              </a:rPr>
              <a:t>- </a:t>
            </a:r>
            <a:r>
              <a:rPr lang="zh-CN" altLang="en-US" sz="1400" b="1" dirty="0">
                <a:solidFill>
                  <a:schemeClr val="tx1"/>
                </a:solidFill>
                <a:ea typeface="黑体" panose="02010609060101010101" pitchFamily="49" charset="-122"/>
              </a:rPr>
              <a:t>Entrance slit: 0.01-4.0mm</a:t>
            </a:r>
          </a:p>
          <a:p>
            <a:pPr indent="0" algn="l">
              <a:lnSpc>
                <a:spcPct val="120000"/>
              </a:lnSpc>
              <a:buClrTx/>
              <a:buSzTx/>
              <a:buFont typeface="Arial" panose="020B0604020202020204" pitchFamily="34" charset="0"/>
              <a:buNone/>
            </a:pPr>
            <a:r>
              <a:rPr lang="en-US" altLang="zh-CN" sz="1400" b="1" dirty="0">
                <a:solidFill>
                  <a:schemeClr val="tx1"/>
                </a:solidFill>
                <a:ea typeface="黑体" panose="02010609060101010101" pitchFamily="49" charset="-122"/>
              </a:rPr>
              <a:t>    - </a:t>
            </a:r>
            <a:r>
              <a:rPr lang="zh-CN" altLang="en-US" sz="1400" b="1" dirty="0">
                <a:solidFill>
                  <a:schemeClr val="tx1"/>
                </a:solidFill>
                <a:ea typeface="黑体" panose="02010609060101010101" pitchFamily="49" charset="-122"/>
              </a:rPr>
              <a:t>Gratings: 2400,1200,300 g/mm</a:t>
            </a:r>
          </a:p>
          <a:p>
            <a:pPr marL="107950" indent="-179705" algn="l">
              <a:lnSpc>
                <a:spcPct val="120000"/>
              </a:lnSpc>
              <a:buClrTx/>
              <a:buSzTx/>
              <a:buFont typeface="Arial" panose="020B0604020202020204" pitchFamily="34" charset="0"/>
              <a:buChar char="•"/>
            </a:pPr>
            <a:r>
              <a:rPr lang="zh-CN" altLang="en-US" sz="1400" b="1" dirty="0">
                <a:solidFill>
                  <a:srgbClr val="1111FF"/>
                </a:solidFill>
                <a:ea typeface="黑体" panose="02010609060101010101" pitchFamily="49" charset="-122"/>
              </a:rPr>
              <a:t>Detector: Andor Marana CMos</a:t>
            </a:r>
          </a:p>
          <a:p>
            <a:pPr indent="0" algn="l">
              <a:lnSpc>
                <a:spcPct val="120000"/>
              </a:lnSpc>
              <a:buClrTx/>
              <a:buSzTx/>
              <a:buFont typeface="Arial" panose="020B0604020202020204" pitchFamily="34" charset="0"/>
              <a:buNone/>
            </a:pPr>
            <a:r>
              <a:rPr lang="en-US" altLang="zh-CN" sz="1400" b="1" dirty="0">
                <a:solidFill>
                  <a:srgbClr val="1111FF"/>
                </a:solidFill>
                <a:ea typeface="黑体" panose="02010609060101010101" pitchFamily="49" charset="-122"/>
              </a:rPr>
              <a:t>   </a:t>
            </a:r>
            <a:r>
              <a:rPr lang="en-US" altLang="zh-CN" sz="1400" b="1" dirty="0">
                <a:solidFill>
                  <a:schemeClr val="tx1"/>
                </a:solidFill>
                <a:ea typeface="黑体" panose="02010609060101010101" pitchFamily="49" charset="-122"/>
              </a:rPr>
              <a:t> </a:t>
            </a:r>
            <a:r>
              <a:rPr lang="zh-CN" altLang="en-US" sz="1400" b="1" dirty="0">
                <a:solidFill>
                  <a:schemeClr val="tx1"/>
                </a:solidFill>
                <a:ea typeface="黑体" panose="02010609060101010101" pitchFamily="49" charset="-122"/>
              </a:rPr>
              <a:t>- </a:t>
            </a:r>
            <a:r>
              <a:rPr lang="en-US" altLang="zh-CN" sz="1400" b="1" dirty="0">
                <a:solidFill>
                  <a:schemeClr val="tx1"/>
                </a:solidFill>
                <a:ea typeface="黑体" panose="02010609060101010101" pitchFamily="49" charset="-122"/>
              </a:rPr>
              <a:t> </a:t>
            </a:r>
            <a:r>
              <a:rPr lang="zh-CN" altLang="en-US" sz="1400" b="1" dirty="0">
                <a:solidFill>
                  <a:schemeClr val="tx1"/>
                </a:solidFill>
                <a:ea typeface="黑体" panose="02010609060101010101" pitchFamily="49" charset="-122"/>
              </a:rPr>
              <a:t>2048 x 2048 pixel,</a:t>
            </a:r>
          </a:p>
          <a:p>
            <a:pPr indent="0" algn="l">
              <a:lnSpc>
                <a:spcPct val="120000"/>
              </a:lnSpc>
              <a:buClrTx/>
              <a:buSzTx/>
              <a:buFont typeface="Arial" panose="020B0604020202020204" pitchFamily="34" charset="0"/>
              <a:buNone/>
            </a:pPr>
            <a:r>
              <a:rPr lang="en-US" altLang="zh-CN" sz="1400" b="1" dirty="0">
                <a:solidFill>
                  <a:schemeClr val="tx1"/>
                </a:solidFill>
                <a:ea typeface="黑体" panose="02010609060101010101" pitchFamily="49" charset="-122"/>
              </a:rPr>
              <a:t>    </a:t>
            </a:r>
            <a:r>
              <a:rPr lang="zh-CN" altLang="en-US" sz="1400" b="1" dirty="0">
                <a:solidFill>
                  <a:schemeClr val="tx1"/>
                </a:solidFill>
                <a:ea typeface="黑体" panose="02010609060101010101" pitchFamily="49" charset="-122"/>
              </a:rPr>
              <a:t>- 11um,22.53 x 22.53 mm</a:t>
            </a:r>
          </a:p>
        </p:txBody>
      </p:sp>
      <p:sp>
        <p:nvSpPr>
          <p:cNvPr id="31" name="矩形 30"/>
          <p:cNvSpPr/>
          <p:nvPr/>
        </p:nvSpPr>
        <p:spPr>
          <a:xfrm>
            <a:off x="8060308" y="6480535"/>
            <a:ext cx="2982595" cy="245110"/>
          </a:xfrm>
          <a:prstGeom prst="rect">
            <a:avLst/>
          </a:prstGeom>
          <a:solidFill>
            <a:srgbClr val="E2F0D9"/>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panose="020B0604020202020204" pitchFamily="34" charset="0"/>
              <a:buNone/>
            </a:pPr>
            <a:r>
              <a:rPr lang="en-US" altLang="zh-CN" sz="1000" b="1" dirty="0">
                <a:solidFill>
                  <a:schemeClr val="tx1"/>
                </a:solidFill>
                <a:ea typeface="黑体" panose="02010609060101010101" pitchFamily="49" charset="-122"/>
              </a:rPr>
              <a:t>Details in AL Hu poster (#62, 2024/10/21 18:05)</a:t>
            </a:r>
          </a:p>
        </p:txBody>
      </p:sp>
      <p:sp>
        <p:nvSpPr>
          <p:cNvPr id="40" name="textbox 40"/>
          <p:cNvSpPr/>
          <p:nvPr/>
        </p:nvSpPr>
        <p:spPr>
          <a:xfrm>
            <a:off x="193675" y="4100830"/>
            <a:ext cx="11100435" cy="595630"/>
          </a:xfrm>
          <a:prstGeom prst="rect">
            <a:avLst/>
          </a:prstGeom>
          <a:noFill/>
          <a:ln w="0" cap="flat">
            <a:noFill/>
            <a:prstDash val="solid"/>
            <a:miter lim="0"/>
          </a:ln>
        </p:spPr>
        <p:txBody>
          <a:bodyPr vert="horz" wrap="square" lIns="0" tIns="0" rIns="0" bIns="0"/>
          <a:lstStyle/>
          <a:p>
            <a:pPr algn="l" rtl="0" eaLnBrk="0">
              <a:lnSpc>
                <a:spcPct val="43000"/>
              </a:lnSpc>
            </a:pPr>
            <a:endParaRPr sz="100" dirty="0">
              <a:latin typeface="Arial" panose="020B0604020202020204"/>
              <a:ea typeface="Arial" panose="020B0604020202020204"/>
              <a:cs typeface="Arial" panose="020B0604020202020204"/>
            </a:endParaRPr>
          </a:p>
          <a:p>
            <a:pPr marL="350520" indent="-337820" algn="l" rtl="0" eaLnBrk="0">
              <a:lnSpc>
                <a:spcPct val="105000"/>
              </a:lnSpc>
            </a:pPr>
            <a:r>
              <a:rPr sz="1800" kern="0" spc="-10" dirty="0">
                <a:solidFill>
                  <a:srgbClr val="000000">
                    <a:alpha val="100000"/>
                  </a:srgbClr>
                </a:solidFill>
                <a:latin typeface="Arial" panose="020B0604020202020204"/>
                <a:ea typeface="Arial" panose="020B0604020202020204"/>
                <a:cs typeface="Arial" panose="020B0604020202020204"/>
              </a:rPr>
              <a:t>•    </a:t>
            </a:r>
            <a:r>
              <a:rPr lang="en-US"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Wavelength and Absolute Intensity calibration</a:t>
            </a:r>
            <a:r>
              <a:rPr lang="en-US"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dirty="0"/>
          </a:p>
          <a:p>
            <a:pPr marL="350520" indent="-337820" algn="l" rtl="0" eaLnBrk="0">
              <a:lnSpc>
                <a:spcPct val="105000"/>
              </a:lnSpc>
            </a:pPr>
            <a:endParaRPr lang="zh-CN" altLang="en-US" dirty="0"/>
          </a:p>
          <a:p>
            <a:pPr marL="350520" indent="-337820" algn="l" rtl="0" eaLnBrk="0">
              <a:lnSpc>
                <a:spcPct val="105000"/>
              </a:lnSpc>
            </a:pPr>
            <a:endParaRPr sz="1800" dirty="0">
              <a:latin typeface="微软雅黑" panose="020B0503020204020204" charset="-122"/>
              <a:ea typeface="微软雅黑" panose="020B0503020204020204" charset="-122"/>
              <a:cs typeface="微软雅黑" panose="020B0503020204020204" charset="-122"/>
            </a:endParaRPr>
          </a:p>
        </p:txBody>
      </p:sp>
      <p:pic>
        <p:nvPicPr>
          <p:cNvPr id="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865" t="19932" r="11093" b="21078"/>
          <a:stretch>
            <a:fillRect/>
          </a:stretch>
        </p:blipFill>
        <p:spPr bwMode="auto">
          <a:xfrm>
            <a:off x="2624455" y="4835525"/>
            <a:ext cx="2047240" cy="149987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9"/>
          <a:stretch>
            <a:fillRect/>
          </a:stretch>
        </p:blipFill>
        <p:spPr>
          <a:xfrm>
            <a:off x="4762500" y="4687570"/>
            <a:ext cx="2466340" cy="1839595"/>
          </a:xfrm>
          <a:prstGeom prst="rect">
            <a:avLst/>
          </a:prstGeom>
        </p:spPr>
      </p:pic>
      <p:pic>
        <p:nvPicPr>
          <p:cNvPr id="9" name="图片 8"/>
          <p:cNvPicPr/>
          <p:nvPr/>
        </p:nvPicPr>
        <p:blipFill>
          <a:blip r:embed="rId10"/>
          <a:stretch>
            <a:fillRect/>
          </a:stretch>
        </p:blipFill>
        <p:spPr>
          <a:xfrm>
            <a:off x="521335" y="4835525"/>
            <a:ext cx="1923415" cy="1443990"/>
          </a:xfrm>
          <a:prstGeom prst="rect">
            <a:avLst/>
          </a:prstGeom>
        </p:spPr>
      </p:pic>
      <p:sp>
        <p:nvSpPr>
          <p:cNvPr id="16"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5</a:t>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62F3695-7EB6-460E-825A-CE6A1271ACD8}" type="slidenum">
              <a:rPr lang="zh-CN" altLang="en-US" smtClean="0"/>
              <a:t>6</a:t>
            </a:fld>
            <a:endParaRPr lang="zh-CN" altLang="en-US" dirty="0"/>
          </a:p>
        </p:txBody>
      </p:sp>
      <p:sp>
        <p:nvSpPr>
          <p:cNvPr id="3" name="标题 5"/>
          <p:cNvSpPr txBox="1"/>
          <p:nvPr/>
        </p:nvSpPr>
        <p:spPr>
          <a:xfrm>
            <a:off x="230079" y="171944"/>
            <a:ext cx="10739647" cy="737235"/>
          </a:xfrm>
          <a:prstGeom prst="rect">
            <a:avLst/>
          </a:prstGeom>
        </p:spPr>
        <p:txBody>
          <a:bodyPr anchor="ctr">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MS PGothic" panose="020B0600070205080204" pitchFamily="34" charset="-128"/>
              </a:defRPr>
            </a:lvl9pPr>
          </a:lstStyle>
          <a:p>
            <a:pPr>
              <a:defRPr/>
            </a:pPr>
            <a:r>
              <a:rPr lang="en-US" altLang="zh-CN" sz="2800" b="1" kern="0" dirty="0">
                <a:solidFill>
                  <a:schemeClr val="tx1"/>
                </a:solidFill>
              </a:rPr>
              <a:t>Outline</a:t>
            </a:r>
            <a:endParaRPr lang="zh-CN" altLang="en-US" sz="2800" b="1" kern="0" dirty="0">
              <a:solidFill>
                <a:schemeClr val="tx1"/>
              </a:solidFill>
            </a:endParaRPr>
          </a:p>
        </p:txBody>
      </p:sp>
      <p:sp>
        <p:nvSpPr>
          <p:cNvPr id="5" name="矩形 4"/>
          <p:cNvSpPr/>
          <p:nvPr/>
        </p:nvSpPr>
        <p:spPr bwMode="auto">
          <a:xfrm>
            <a:off x="406400" y="1804035"/>
            <a:ext cx="11802745" cy="383095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457200" marR="0" indent="-457200" algn="just" defTabSz="914400" rtl="0" fontAlgn="base">
              <a:lnSpc>
                <a:spcPct val="150000"/>
              </a:lnSpc>
              <a:spcBef>
                <a:spcPts val="2400"/>
              </a:spcBef>
              <a:spcAft>
                <a:spcPts val="600"/>
              </a:spcAft>
              <a:buClrTx/>
              <a:buSzTx/>
              <a:buFont typeface="Wingdings" panose="05000000000000000000" pitchFamily="2" charset="2"/>
              <a:buChar char="Ø"/>
            </a:pPr>
            <a:r>
              <a:rPr lang="en-US" altLang="en-GB" sz="2800" b="1" i="0" u="none" strike="noStrike" cap="none" normalizeH="0" baseline="0" dirty="0">
                <a:solidFill>
                  <a:schemeClr val="tx1"/>
                </a:solidFill>
                <a:latin typeface="微软雅黑" panose="020B0503020204020204" charset="-122"/>
                <a:ea typeface="微软雅黑" panose="020B0503020204020204" charset="-122"/>
              </a:rPr>
              <a:t>Introduction</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solidFill>
                  <a:schemeClr val="tx1"/>
                </a:solidFill>
                <a:latin typeface="微软雅黑" panose="020B0503020204020204" charset="-122"/>
                <a:ea typeface="微软雅黑" panose="020B0503020204020204" charset="-122"/>
              </a:rPr>
              <a:t>Visible spectrometers and calibrations</a:t>
            </a:r>
          </a:p>
          <a:p>
            <a:pPr marL="457200" indent="-457200" algn="just" fontAlgn="base">
              <a:lnSpc>
                <a:spcPct val="150000"/>
              </a:lnSpc>
              <a:spcBef>
                <a:spcPts val="2400"/>
              </a:spcBef>
              <a:spcAft>
                <a:spcPts val="600"/>
              </a:spcAft>
              <a:buClrTx/>
              <a:buSzTx/>
              <a:buFont typeface="Wingdings" panose="05000000000000000000" pitchFamily="2" charset="2"/>
              <a:buChar char="Ø"/>
            </a:pPr>
            <a:r>
              <a:rPr lang="en-US" altLang="en-GB" sz="2800" b="1" dirty="0">
                <a:solidFill>
                  <a:srgbClr val="FF0000"/>
                </a:solidFill>
                <a:latin typeface="微软雅黑" panose="020B0503020204020204" charset="-122"/>
                <a:ea typeface="微软雅黑" panose="020B0503020204020204" charset="-122"/>
                <a:sym typeface="+mn-ea"/>
              </a:rPr>
              <a:t> Preliminary observation of full radial profile of </a:t>
            </a:r>
            <a:r>
              <a:rPr lang="en-US" sz="2800" b="1" kern="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Z</a:t>
            </a:r>
            <a:r>
              <a:rPr lang="en-US" sz="2800" b="1" kern="0" baseline="-250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eff</a:t>
            </a:r>
            <a:r>
              <a:rPr lang="en-US" altLang="en-GB" sz="2800" b="1" dirty="0">
                <a:solidFill>
                  <a:srgbClr val="FF0000"/>
                </a:solidFill>
                <a:latin typeface="微软雅黑" panose="020B0503020204020204" charset="-122"/>
                <a:ea typeface="微软雅黑" panose="020B0503020204020204" charset="-122"/>
                <a:sym typeface="+mn-ea"/>
              </a:rPr>
              <a:t> in EAST</a:t>
            </a:r>
          </a:p>
          <a:p>
            <a:pPr marL="457200" indent="-457200" algn="just">
              <a:lnSpc>
                <a:spcPct val="150000"/>
              </a:lnSpc>
              <a:spcBef>
                <a:spcPts val="2400"/>
              </a:spcBef>
              <a:spcAft>
                <a:spcPts val="600"/>
              </a:spcAft>
              <a:buFont typeface="Wingdings" panose="05000000000000000000" pitchFamily="2" charset="2"/>
              <a:buChar char="Ø"/>
            </a:pPr>
            <a:r>
              <a:rPr lang="en-US" altLang="zh-CN" sz="2800" b="1" dirty="0">
                <a:latin typeface="微软雅黑" panose="020B0503020204020204" charset="-122"/>
                <a:ea typeface="微软雅黑" panose="020B0503020204020204" charset="-122"/>
              </a:rPr>
              <a:t>Summary </a:t>
            </a:r>
            <a:r>
              <a:rPr lang="en-US" altLang="en-GB" sz="2800" b="1" dirty="0">
                <a:latin typeface="微软雅黑" panose="020B0503020204020204" charset="-122"/>
                <a:ea typeface="微软雅黑" panose="020B0503020204020204" charset="-122"/>
              </a:rPr>
              <a:t>and future work</a:t>
            </a:r>
            <a:endParaRPr kumimoji="1" lang="en-GB" altLang="zh-CN" sz="2800" b="1" i="0" u="none" strike="noStrike" cap="none" normalizeH="0" baseline="0" dirty="0">
              <a:ln>
                <a:noFill/>
              </a:ln>
              <a:effectLst/>
              <a:latin typeface="微软雅黑" panose="020B0503020204020204" charset="-122"/>
              <a:ea typeface="微软雅黑" panose="020B0503020204020204" charset="-122"/>
            </a:endParaRPr>
          </a:p>
        </p:txBody>
      </p:sp>
    </p:spTree>
  </p:cSld>
  <p:clrMapOvr>
    <a:masterClrMapping/>
  </p:clrMapOvr>
  <p:transition advClick="0"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224790" y="-126365"/>
            <a:ext cx="11853545" cy="926465"/>
          </a:xfrm>
          <a:prstGeom prst="rect">
            <a:avLst/>
          </a:prstGeom>
          <a:noFill/>
          <a:ln w="0" cap="flat">
            <a:noFill/>
            <a:prstDash val="solid"/>
            <a:miter lim="0"/>
          </a:ln>
        </p:spPr>
        <p:txBody>
          <a:bodyPr vert="horz" wrap="square" lIns="0" tIns="0" rIns="0" bIns="0"/>
          <a:lstStyle/>
          <a:p>
            <a:pPr algn="l" rtl="0" eaLnBrk="0">
              <a:lnSpc>
                <a:spcPct val="106000"/>
              </a:lnSpc>
            </a:pPr>
            <a:endParaRPr lang="en-US" altLang="en-GB" sz="2800" b="1" dirty="0">
              <a:solidFill>
                <a:schemeClr val="tx1"/>
              </a:solidFill>
              <a:latin typeface="微软雅黑" panose="020B0503020204020204" charset="-122"/>
              <a:ea typeface="微软雅黑" panose="020B0503020204020204" charset="-122"/>
              <a:sym typeface="+mn-ea"/>
            </a:endParaRPr>
          </a:p>
          <a:p>
            <a:pPr algn="l" rtl="0" eaLnBrk="0">
              <a:lnSpc>
                <a:spcPct val="106000"/>
              </a:lnSpc>
            </a:pPr>
            <a:r>
              <a:rPr lang="en-US" altLang="en-GB" sz="2800" b="1" dirty="0">
                <a:solidFill>
                  <a:schemeClr val="tx1"/>
                </a:solidFill>
                <a:latin typeface="微软雅黑" panose="020B0503020204020204" charset="-122"/>
                <a:ea typeface="微软雅黑" panose="020B0503020204020204" charset="-122"/>
                <a:sym typeface="+mn-ea"/>
              </a:rPr>
              <a:t>         Viewform of discharge used in m</a:t>
            </a:r>
            <a:r>
              <a:rPr lang="en-US" sz="28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easurement of Z</a:t>
            </a:r>
            <a:r>
              <a:rPr lang="en-US" sz="2800" b="1" kern="0" spc="-10" baseline="-25000" dirty="0">
                <a:solidFill>
                  <a:schemeClr val="tx1">
                    <a:alpha val="100000"/>
                  </a:schemeClr>
                </a:solidFill>
                <a:latin typeface="微软雅黑" panose="020B0503020204020204" charset="-122"/>
                <a:ea typeface="微软雅黑" panose="020B0503020204020204" charset="-122"/>
                <a:cs typeface="微软雅黑" panose="020B0503020204020204" charset="-122"/>
              </a:rPr>
              <a:t>eff</a:t>
            </a:r>
            <a:r>
              <a:rPr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p>
          <a:p>
            <a:pPr marL="2752725" algn="l" rtl="0" eaLnBrk="0">
              <a:lnSpc>
                <a:spcPts val="3425"/>
              </a:lnSpc>
              <a:spcBef>
                <a:spcPts val="0"/>
              </a:spcBef>
            </a:pPr>
            <a:r>
              <a:rPr lang="en-US" sz="2100" b="1" kern="0" spc="40" dirty="0">
                <a:solidFill>
                  <a:srgbClr val="000099">
                    <a:alpha val="100000"/>
                  </a:srgbClr>
                </a:solidFill>
                <a:latin typeface="Times New Roman" panose="02020603050405020304"/>
                <a:ea typeface="Times New Roman" panose="02020603050405020304"/>
                <a:cs typeface="Times New Roman" panose="02020603050405020304"/>
              </a:rPr>
              <a:t>                                                                                                                  </a:t>
            </a: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pic>
        <p:nvPicPr>
          <p:cNvPr id="22" name="picture 22"/>
          <p:cNvPicPr>
            <a:picLocks noChangeAspect="1"/>
          </p:cNvPicPr>
          <p:nvPr/>
        </p:nvPicPr>
        <p:blipFill>
          <a:blip r:embed="rId3"/>
          <a:stretch>
            <a:fillRect/>
          </a:stretch>
        </p:blipFill>
        <p:spPr>
          <a:xfrm rot="21600000">
            <a:off x="237553" y="857155"/>
            <a:ext cx="10810113" cy="151378"/>
          </a:xfrm>
          <a:prstGeom prst="rect">
            <a:avLst/>
          </a:prstGeom>
        </p:spPr>
      </p:pic>
      <p:pic>
        <p:nvPicPr>
          <p:cNvPr id="24" name="picture 24"/>
          <p:cNvPicPr>
            <a:picLocks noChangeAspect="1"/>
          </p:cNvPicPr>
          <p:nvPr/>
        </p:nvPicPr>
        <p:blipFill>
          <a:blip r:embed="rId4"/>
          <a:stretch>
            <a:fillRect/>
          </a:stretch>
        </p:blipFill>
        <p:spPr>
          <a:xfrm rot="21600000">
            <a:off x="11047946" y="94488"/>
            <a:ext cx="984504" cy="762666"/>
          </a:xfrm>
          <a:prstGeom prst="rect">
            <a:avLst/>
          </a:prstGeom>
        </p:spPr>
      </p:pic>
      <p:sp>
        <p:nvSpPr>
          <p:cNvPr id="28" name="textbox 28"/>
          <p:cNvSpPr/>
          <p:nvPr/>
        </p:nvSpPr>
        <p:spPr>
          <a:xfrm>
            <a:off x="6840220" y="1743075"/>
            <a:ext cx="4605655" cy="2204720"/>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22225" indent="0" algn="l" rtl="0" eaLnBrk="0">
              <a:lnSpc>
                <a:spcPts val="1900"/>
              </a:lnSpc>
              <a:spcBef>
                <a:spcPts val="655"/>
              </a:spcBef>
              <a:buClrTx/>
              <a:buSzTx/>
              <a:buFont typeface="Arial" panose="020B0604020202020204" pitchFamily="34" charset="0"/>
              <a:buNone/>
            </a:pPr>
            <a:r>
              <a:rPr sz="2000" b="1" kern="0" dirty="0">
                <a:solidFill>
                  <a:srgbClr val="000000">
                    <a:alpha val="100000"/>
                  </a:srgbClr>
                </a:solidFill>
                <a:latin typeface="Arial" panose="020B0604020202020204"/>
                <a:ea typeface="Arial" panose="020B0604020202020204"/>
                <a:cs typeface="Arial" panose="020B0604020202020204"/>
                <a:sym typeface="+mn-ea"/>
              </a:rPr>
              <a:t>The #131000 plasma parameters:</a:t>
            </a:r>
            <a:endParaRPr sz="2000" b="1" kern="0" spc="0" dirty="0">
              <a:solidFill>
                <a:srgbClr val="000000">
                  <a:alpha val="100000"/>
                </a:srgbClr>
              </a:solidFill>
              <a:latin typeface="Arial" panose="020B0604020202020204"/>
              <a:ea typeface="Arial" panose="020B0604020202020204"/>
              <a:cs typeface="Arial" panose="020B0604020202020204"/>
            </a:endParaRPr>
          </a:p>
          <a:p>
            <a:pPr marL="307975" indent="-285750" algn="l" rtl="0" eaLnBrk="0">
              <a:lnSpc>
                <a:spcPts val="1900"/>
              </a:lnSpc>
              <a:spcBef>
                <a:spcPts val="655"/>
              </a:spcBef>
              <a:buClrTx/>
              <a:buSzTx/>
              <a:buFont typeface="Arial" panose="020B0604020202020204" pitchFamily="34" charset="0"/>
              <a:buChar char="•"/>
            </a:pPr>
            <a:r>
              <a:rPr kern="0" spc="0" dirty="0">
                <a:solidFill>
                  <a:srgbClr val="000000">
                    <a:alpha val="100000"/>
                  </a:srgbClr>
                </a:solidFill>
                <a:latin typeface="Arial" panose="020B0604020202020204"/>
                <a:ea typeface="Arial" panose="020B0604020202020204"/>
                <a:cs typeface="Arial" panose="020B0604020202020204"/>
              </a:rPr>
              <a:t>I</a:t>
            </a:r>
            <a:r>
              <a:rPr kern="0" spc="0" baseline="-25000" dirty="0">
                <a:solidFill>
                  <a:srgbClr val="000000">
                    <a:alpha val="100000"/>
                  </a:srgbClr>
                </a:solidFill>
                <a:latin typeface="Arial" panose="020B0604020202020204"/>
                <a:ea typeface="Arial" panose="020B0604020202020204"/>
                <a:cs typeface="Arial" panose="020B0604020202020204"/>
              </a:rPr>
              <a:t>p</a:t>
            </a:r>
            <a:r>
              <a:rPr kern="0" dirty="0">
                <a:solidFill>
                  <a:srgbClr val="000000">
                    <a:alpha val="100000"/>
                  </a:srgbClr>
                </a:solidFill>
                <a:latin typeface="Arial" panose="020B0604020202020204"/>
                <a:ea typeface="Arial" panose="020B0604020202020204"/>
                <a:cs typeface="Arial" panose="020B0604020202020204"/>
              </a:rPr>
              <a:t> = 400 </a:t>
            </a:r>
            <a:r>
              <a:rPr kern="0" spc="0" dirty="0">
                <a:solidFill>
                  <a:srgbClr val="000000">
                    <a:alpha val="100000"/>
                  </a:srgbClr>
                </a:solidFill>
                <a:latin typeface="Arial" panose="020B0604020202020204"/>
                <a:ea typeface="Arial" panose="020B0604020202020204"/>
                <a:cs typeface="Arial" panose="020B0604020202020204"/>
              </a:rPr>
              <a:t>kA</a:t>
            </a:r>
            <a:r>
              <a:rPr kern="0" dirty="0">
                <a:solidFill>
                  <a:srgbClr val="000000">
                    <a:alpha val="100000"/>
                  </a:srgbClr>
                </a:solidFill>
                <a:latin typeface="Arial" panose="020B0604020202020204"/>
                <a:ea typeface="Arial" panose="020B0604020202020204"/>
                <a:cs typeface="Arial" panose="020B0604020202020204"/>
              </a:rPr>
              <a:t>,</a:t>
            </a:r>
          </a:p>
          <a:p>
            <a:pPr marL="307975" indent="-285750" algn="l" rtl="0" eaLnBrk="0">
              <a:lnSpc>
                <a:spcPts val="1900"/>
              </a:lnSpc>
              <a:spcBef>
                <a:spcPts val="655"/>
              </a:spcBef>
              <a:buClrTx/>
              <a:buSzTx/>
              <a:buFont typeface="Arial" panose="020B0604020202020204" pitchFamily="34" charset="0"/>
              <a:buChar char="•"/>
            </a:pPr>
            <a:r>
              <a:rPr kern="0" spc="0" dirty="0">
                <a:solidFill>
                  <a:srgbClr val="000000">
                    <a:alpha val="100000"/>
                  </a:srgbClr>
                </a:solidFill>
                <a:latin typeface="Arial" panose="020B0604020202020204"/>
                <a:ea typeface="Arial" panose="020B0604020202020204"/>
                <a:cs typeface="Arial" panose="020B0604020202020204"/>
              </a:rPr>
              <a:t>n</a:t>
            </a:r>
            <a:r>
              <a:rPr kern="0" spc="0" baseline="-25000" dirty="0">
                <a:solidFill>
                  <a:srgbClr val="000000">
                    <a:alpha val="100000"/>
                  </a:srgbClr>
                </a:solidFill>
                <a:latin typeface="Arial" panose="020B0604020202020204"/>
                <a:ea typeface="Arial" panose="020B0604020202020204"/>
                <a:cs typeface="Arial" panose="020B0604020202020204"/>
              </a:rPr>
              <a:t>e</a:t>
            </a:r>
            <a:r>
              <a:rPr kern="0" baseline="-25000" dirty="0">
                <a:solidFill>
                  <a:srgbClr val="000000">
                    <a:alpha val="100000"/>
                  </a:srgbClr>
                </a:solidFill>
                <a:latin typeface="Arial" panose="020B0604020202020204"/>
                <a:ea typeface="Arial" panose="020B0604020202020204"/>
                <a:cs typeface="Arial" panose="020B0604020202020204"/>
              </a:rPr>
              <a:t>0</a:t>
            </a:r>
            <a:r>
              <a:rPr kern="0" dirty="0">
                <a:solidFill>
                  <a:srgbClr val="000000">
                    <a:alpha val="100000"/>
                  </a:srgbClr>
                </a:solidFill>
                <a:latin typeface="Arial" panose="020B0604020202020204"/>
                <a:ea typeface="Arial" panose="020B0604020202020204"/>
                <a:cs typeface="Arial" panose="020B0604020202020204"/>
              </a:rPr>
              <a:t>  = 4.0×10</a:t>
            </a:r>
            <a:r>
              <a:rPr kern="0" baseline="30000" dirty="0">
                <a:solidFill>
                  <a:srgbClr val="000000">
                    <a:alpha val="100000"/>
                  </a:srgbClr>
                </a:solidFill>
                <a:latin typeface="Arial" panose="020B0604020202020204"/>
                <a:ea typeface="Arial" panose="020B0604020202020204"/>
                <a:cs typeface="Arial" panose="020B0604020202020204"/>
              </a:rPr>
              <a:t>19</a:t>
            </a:r>
            <a:r>
              <a:rPr kern="0" dirty="0">
                <a:solidFill>
                  <a:srgbClr val="000000">
                    <a:alpha val="100000"/>
                  </a:srgbClr>
                </a:solidFill>
                <a:latin typeface="Arial" panose="020B0604020202020204"/>
                <a:ea typeface="Arial" panose="020B0604020202020204"/>
                <a:cs typeface="Arial" panose="020B0604020202020204"/>
              </a:rPr>
              <a:t>  m</a:t>
            </a:r>
            <a:r>
              <a:rPr kern="0" baseline="30000" dirty="0">
                <a:solidFill>
                  <a:srgbClr val="000000">
                    <a:alpha val="100000"/>
                  </a:srgbClr>
                </a:solidFill>
                <a:latin typeface="Arial" panose="020B0604020202020204"/>
                <a:ea typeface="Arial" panose="020B0604020202020204"/>
                <a:cs typeface="Arial" panose="020B0604020202020204"/>
              </a:rPr>
              <a:t>-3</a:t>
            </a:r>
            <a:r>
              <a:rPr kern="0" dirty="0">
                <a:solidFill>
                  <a:srgbClr val="000000">
                    <a:alpha val="100000"/>
                  </a:srgbClr>
                </a:solidFill>
                <a:latin typeface="Arial" panose="020B0604020202020204"/>
                <a:ea typeface="Arial" panose="020B0604020202020204"/>
                <a:cs typeface="Arial" panose="020B0604020202020204"/>
              </a:rPr>
              <a:t>,</a:t>
            </a:r>
          </a:p>
          <a:p>
            <a:pPr marL="307975" indent="-285750" algn="l" rtl="0" eaLnBrk="0">
              <a:lnSpc>
                <a:spcPts val="1900"/>
              </a:lnSpc>
              <a:spcBef>
                <a:spcPts val="655"/>
              </a:spcBef>
              <a:buClrTx/>
              <a:buSzTx/>
              <a:buFont typeface="Arial" panose="020B0604020202020204" pitchFamily="34" charset="0"/>
              <a:buChar char="•"/>
            </a:pPr>
            <a:r>
              <a:rPr kern="0" spc="0" dirty="0">
                <a:solidFill>
                  <a:srgbClr val="000000">
                    <a:alpha val="100000"/>
                  </a:srgbClr>
                </a:solidFill>
                <a:latin typeface="Arial" panose="020B0604020202020204"/>
                <a:ea typeface="Arial" panose="020B0604020202020204"/>
                <a:cs typeface="Arial" panose="020B0604020202020204"/>
              </a:rPr>
              <a:t>T</a:t>
            </a:r>
            <a:r>
              <a:rPr kern="0" spc="0" baseline="-25000" dirty="0">
                <a:solidFill>
                  <a:srgbClr val="000000">
                    <a:alpha val="100000"/>
                  </a:srgbClr>
                </a:solidFill>
                <a:latin typeface="Arial" panose="020B0604020202020204"/>
                <a:ea typeface="Arial" panose="020B0604020202020204"/>
                <a:cs typeface="Arial" panose="020B0604020202020204"/>
              </a:rPr>
              <a:t>e</a:t>
            </a:r>
            <a:r>
              <a:rPr kern="0" baseline="-25000" dirty="0">
                <a:solidFill>
                  <a:srgbClr val="000000">
                    <a:alpha val="100000"/>
                  </a:srgbClr>
                </a:solidFill>
                <a:latin typeface="Arial" panose="020B0604020202020204"/>
                <a:ea typeface="Arial" panose="020B0604020202020204"/>
                <a:cs typeface="Arial" panose="020B0604020202020204"/>
              </a:rPr>
              <a:t>0</a:t>
            </a:r>
            <a:r>
              <a:rPr kern="0" dirty="0">
                <a:solidFill>
                  <a:srgbClr val="000000">
                    <a:alpha val="100000"/>
                  </a:srgbClr>
                </a:solidFill>
                <a:latin typeface="Arial" panose="020B0604020202020204"/>
                <a:ea typeface="Arial" panose="020B0604020202020204"/>
                <a:cs typeface="Arial" panose="020B0604020202020204"/>
              </a:rPr>
              <a:t> = 2.0 </a:t>
            </a:r>
            <a:r>
              <a:rPr kern="0" spc="0" dirty="0">
                <a:solidFill>
                  <a:srgbClr val="000000">
                    <a:alpha val="100000"/>
                  </a:srgbClr>
                </a:solidFill>
                <a:latin typeface="Arial" panose="020B0604020202020204"/>
                <a:ea typeface="Arial" panose="020B0604020202020204"/>
                <a:cs typeface="Arial" panose="020B0604020202020204"/>
              </a:rPr>
              <a:t>keV</a:t>
            </a:r>
            <a:r>
              <a:rPr kern="0" dirty="0">
                <a:solidFill>
                  <a:srgbClr val="000000">
                    <a:alpha val="100000"/>
                  </a:srgbClr>
                </a:solidFill>
                <a:latin typeface="Arial" panose="020B0604020202020204"/>
                <a:ea typeface="Arial" panose="020B0604020202020204"/>
                <a:cs typeface="Arial" panose="020B0604020202020204"/>
              </a:rPr>
              <a:t>,</a:t>
            </a:r>
          </a:p>
          <a:p>
            <a:pPr marL="307975" indent="-285750" algn="l" rtl="0" eaLnBrk="0">
              <a:lnSpc>
                <a:spcPts val="1900"/>
              </a:lnSpc>
              <a:spcBef>
                <a:spcPts val="655"/>
              </a:spcBef>
              <a:buClrTx/>
              <a:buSzTx/>
              <a:buFont typeface="Arial" panose="020B0604020202020204" pitchFamily="34" charset="0"/>
              <a:buChar char="•"/>
            </a:pPr>
            <a:r>
              <a:rPr kern="0" spc="0" dirty="0">
                <a:solidFill>
                  <a:srgbClr val="000000">
                    <a:alpha val="100000"/>
                  </a:srgbClr>
                </a:solidFill>
                <a:latin typeface="Arial" panose="020B0604020202020204"/>
                <a:ea typeface="Arial" panose="020B0604020202020204"/>
                <a:cs typeface="Arial" panose="020B0604020202020204"/>
              </a:rPr>
              <a:t>P</a:t>
            </a:r>
            <a:r>
              <a:rPr kern="0" spc="0" baseline="-25000" dirty="0">
                <a:solidFill>
                  <a:srgbClr val="000000">
                    <a:alpha val="100000"/>
                  </a:srgbClr>
                </a:solidFill>
                <a:latin typeface="Arial" panose="020B0604020202020204"/>
                <a:ea typeface="Arial" panose="020B0604020202020204"/>
                <a:cs typeface="Arial" panose="020B0604020202020204"/>
              </a:rPr>
              <a:t>ECRH</a:t>
            </a:r>
            <a:r>
              <a:rPr kern="0" dirty="0">
                <a:solidFill>
                  <a:srgbClr val="000000">
                    <a:alpha val="100000"/>
                  </a:srgbClr>
                </a:solidFill>
                <a:latin typeface="Arial" panose="020B0604020202020204"/>
                <a:ea typeface="Arial" panose="020B0604020202020204"/>
                <a:cs typeface="Arial" panose="020B0604020202020204"/>
              </a:rPr>
              <a:t>  = 3</a:t>
            </a:r>
            <a:r>
              <a:rPr kern="0" spc="0" dirty="0">
                <a:solidFill>
                  <a:srgbClr val="000000">
                    <a:alpha val="100000"/>
                  </a:srgbClr>
                </a:solidFill>
                <a:latin typeface="Arial" panose="020B0604020202020204"/>
                <a:ea typeface="Arial" panose="020B0604020202020204"/>
                <a:cs typeface="Arial" panose="020B0604020202020204"/>
              </a:rPr>
              <a:t>MW,</a:t>
            </a:r>
          </a:p>
          <a:p>
            <a:pPr marL="307975" indent="-285750" algn="l" rtl="0" eaLnBrk="0">
              <a:lnSpc>
                <a:spcPts val="1900"/>
              </a:lnSpc>
              <a:spcBef>
                <a:spcPts val="655"/>
              </a:spcBef>
              <a:buClrTx/>
              <a:buSzTx/>
              <a:buFont typeface="Arial" panose="020B0604020202020204" pitchFamily="34" charset="0"/>
              <a:buChar char="•"/>
            </a:pPr>
            <a:r>
              <a:rPr kern="0" dirty="0">
                <a:solidFill>
                  <a:srgbClr val="000000">
                    <a:alpha val="100000"/>
                  </a:srgbClr>
                </a:solidFill>
                <a:latin typeface="Arial" panose="020B0604020202020204"/>
                <a:ea typeface="Arial" panose="020B0604020202020204"/>
                <a:cs typeface="Arial" panose="020B0604020202020204"/>
                <a:sym typeface="+mn-ea"/>
              </a:rPr>
              <a:t>A double null configuration</a:t>
            </a:r>
            <a:r>
              <a:rPr lang="en-US" kern="0" dirty="0">
                <a:solidFill>
                  <a:srgbClr val="000000">
                    <a:alpha val="100000"/>
                  </a:srgbClr>
                </a:solidFill>
                <a:latin typeface="Arial" panose="020B0604020202020204"/>
                <a:ea typeface="Arial" panose="020B0604020202020204"/>
                <a:cs typeface="Arial" panose="020B0604020202020204"/>
                <a:sym typeface="+mn-ea"/>
              </a:rPr>
              <a:t>,</a:t>
            </a:r>
          </a:p>
          <a:p>
            <a:pPr marL="307975" indent="-285750" algn="l" rtl="0" eaLnBrk="0">
              <a:lnSpc>
                <a:spcPts val="1900"/>
              </a:lnSpc>
              <a:spcBef>
                <a:spcPts val="655"/>
              </a:spcBef>
              <a:buClrTx/>
              <a:buSzTx/>
              <a:buFont typeface="Arial" panose="020B0604020202020204" pitchFamily="34" charset="0"/>
              <a:buChar char="•"/>
            </a:pPr>
            <a:r>
              <a:rPr lang="en-US" altLang="zh-CN" kern="0" spc="0" dirty="0">
                <a:solidFill>
                  <a:srgbClr val="000000">
                    <a:alpha val="100000"/>
                  </a:srgbClr>
                </a:solidFill>
                <a:latin typeface="Arial" panose="020B0604020202020204"/>
                <a:ea typeface="宋体" panose="02010600030101010101" pitchFamily="2" charset="-122"/>
                <a:cs typeface="Arial" panose="020B0604020202020204"/>
                <a:sym typeface="+mn-ea"/>
              </a:rPr>
              <a:t>Vertical field orientation (</a:t>
            </a:r>
            <a:r>
              <a:rPr lang="en-US" altLang="zh-CN" kern="0" dirty="0">
                <a:solidFill>
                  <a:srgbClr val="000000">
                    <a:alpha val="100000"/>
                  </a:srgbClr>
                </a:solidFill>
                <a:latin typeface="Arial" panose="020B0604020202020204"/>
                <a:ea typeface="宋体" panose="02010600030101010101" pitchFamily="2" charset="-122"/>
                <a:cs typeface="Arial" panose="020B0604020202020204"/>
                <a:sym typeface="+mn-ea"/>
              </a:rPr>
              <a:t>B</a:t>
            </a:r>
            <a:r>
              <a:rPr lang="en-US" altLang="zh-CN" kern="0" dirty="0">
                <a:solidFill>
                  <a:srgbClr val="000000">
                    <a:alpha val="100000"/>
                  </a:srgbClr>
                </a:solidFill>
                <a:latin typeface="Arial" panose="020B0604020202020204" pitchFamily="34" charset="0"/>
                <a:ea typeface="宋体" panose="02010600030101010101" pitchFamily="2" charset="-122"/>
                <a:cs typeface="Arial" panose="020B0604020202020204"/>
                <a:sym typeface="+mn-ea"/>
              </a:rPr>
              <a:t>×</a:t>
            </a:r>
            <a:r>
              <a:rPr lang="en-US" altLang="zh-CN" kern="0" dirty="0">
                <a:solidFill>
                  <a:srgbClr val="000000">
                    <a:alpha val="100000"/>
                  </a:srgbClr>
                </a:solidFill>
                <a:latin typeface="微软雅黑" panose="020B0503020204020204" charset="-122"/>
                <a:ea typeface="微软雅黑" panose="020B0503020204020204" charset="-122"/>
                <a:cs typeface="Arial" panose="020B0604020202020204"/>
                <a:sym typeface="+mn-ea"/>
              </a:rPr>
              <a:t>∇B</a:t>
            </a:r>
            <a:r>
              <a:rPr lang="en-US" altLang="zh-CN" kern="0" spc="0" dirty="0">
                <a:solidFill>
                  <a:srgbClr val="000000">
                    <a:alpha val="100000"/>
                  </a:srgbClr>
                </a:solidFill>
                <a:latin typeface="Arial" panose="020B0604020202020204"/>
                <a:ea typeface="宋体" panose="02010600030101010101" pitchFamily="2" charset="-122"/>
                <a:cs typeface="Arial" panose="020B0604020202020204"/>
                <a:sym typeface="+mn-ea"/>
              </a:rPr>
              <a:t>):  </a:t>
            </a:r>
            <a:r>
              <a:rPr lang="en-US" altLang="zh-CN" kern="0" dirty="0">
                <a:solidFill>
                  <a:srgbClr val="000000">
                    <a:alpha val="100000"/>
                  </a:srgbClr>
                </a:solidFill>
                <a:latin typeface="微软雅黑" panose="020B0503020204020204" charset="-122"/>
                <a:ea typeface="微软雅黑" panose="020B0503020204020204" charset="-122"/>
                <a:cs typeface="Arial" panose="020B0604020202020204"/>
                <a:sym typeface="+mn-ea"/>
              </a:rPr>
              <a:t>upper.</a:t>
            </a:r>
            <a:r>
              <a:rPr lang="en-US" altLang="zh-CN" kern="0" spc="0" dirty="0">
                <a:solidFill>
                  <a:srgbClr val="000000">
                    <a:alpha val="100000"/>
                  </a:srgbClr>
                </a:solidFill>
                <a:latin typeface="Arial" panose="020B0604020202020204"/>
                <a:ea typeface="宋体" panose="02010600030101010101" pitchFamily="2" charset="-122"/>
                <a:cs typeface="Arial" panose="020B0604020202020204"/>
                <a:sym typeface="+mn-ea"/>
              </a:rPr>
              <a:t>   </a:t>
            </a:r>
            <a:r>
              <a:rPr lang="en-US" altLang="zh-CN" kern="0" spc="0" dirty="0">
                <a:solidFill>
                  <a:srgbClr val="000000">
                    <a:alpha val="100000"/>
                  </a:srgbClr>
                </a:solidFill>
                <a:latin typeface="微软雅黑" panose="020B0503020204020204" charset="-122"/>
                <a:ea typeface="微软雅黑" panose="020B0503020204020204" charset="-122"/>
                <a:cs typeface="Arial" panose="020B0604020202020204"/>
                <a:sym typeface="+mn-ea"/>
              </a:rPr>
              <a:t> </a:t>
            </a:r>
          </a:p>
        </p:txBody>
      </p:sp>
      <p:sp>
        <p:nvSpPr>
          <p:cNvPr id="5" name="textbox 28"/>
          <p:cNvSpPr/>
          <p:nvPr/>
        </p:nvSpPr>
        <p:spPr>
          <a:xfrm>
            <a:off x="6880225" y="4356100"/>
            <a:ext cx="4234180" cy="296862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22225" indent="0" algn="l" rtl="0" eaLnBrk="0">
              <a:lnSpc>
                <a:spcPts val="1900"/>
              </a:lnSpc>
              <a:spcBef>
                <a:spcPts val="655"/>
              </a:spcBef>
              <a:buClrTx/>
              <a:buSzTx/>
              <a:buFont typeface="Arial" panose="020B0604020202020204" pitchFamily="34" charset="0"/>
              <a:buNone/>
            </a:pPr>
            <a:r>
              <a:rPr lang="en-US" sz="2000" b="1" kern="0" dirty="0">
                <a:solidFill>
                  <a:srgbClr val="000000">
                    <a:alpha val="100000"/>
                  </a:srgbClr>
                </a:solidFill>
                <a:latin typeface="Arial" panose="020B0604020202020204"/>
                <a:ea typeface="Arial" panose="020B0604020202020204"/>
                <a:cs typeface="Arial" panose="020B0604020202020204"/>
                <a:sym typeface="+mn-ea"/>
              </a:rPr>
              <a:t>Operation of the spectrometers:</a:t>
            </a:r>
          </a:p>
          <a:p>
            <a:pPr marL="307975" indent="-285750" algn="l" rtl="0" eaLnBrk="0">
              <a:lnSpc>
                <a:spcPts val="1900"/>
              </a:lnSpc>
              <a:spcBef>
                <a:spcPts val="655"/>
              </a:spcBef>
              <a:buClrTx/>
              <a:buSzTx/>
              <a:buFont typeface="Arial" panose="020B0604020202020204" pitchFamily="34" charset="0"/>
              <a:buChar char="•"/>
            </a:pPr>
            <a:r>
              <a:rPr lang="en-US" kern="0" dirty="0">
                <a:solidFill>
                  <a:srgbClr val="000000">
                    <a:alpha val="100000"/>
                  </a:srgbClr>
                </a:solidFill>
                <a:latin typeface="Arial" panose="020B0604020202020204"/>
                <a:ea typeface="Arial" panose="020B0604020202020204"/>
                <a:cs typeface="Arial" panose="020B0604020202020204"/>
              </a:rPr>
              <a:t>E</a:t>
            </a:r>
            <a:r>
              <a:rPr kern="0" dirty="0">
                <a:solidFill>
                  <a:srgbClr val="000000">
                    <a:alpha val="100000"/>
                  </a:srgbClr>
                </a:solidFill>
                <a:latin typeface="Arial" panose="020B0604020202020204"/>
                <a:ea typeface="Arial" panose="020B0604020202020204"/>
                <a:cs typeface="Arial" panose="020B0604020202020204"/>
              </a:rPr>
              <a:t>ntrance slit : 50 µm width,</a:t>
            </a:r>
          </a:p>
          <a:p>
            <a:pPr marL="307975" indent="-285750" algn="l" rtl="0" eaLnBrk="0">
              <a:lnSpc>
                <a:spcPts val="1900"/>
              </a:lnSpc>
              <a:spcBef>
                <a:spcPts val="655"/>
              </a:spcBef>
              <a:buClrTx/>
              <a:buSzTx/>
              <a:buFont typeface="Arial" panose="020B0604020202020204" pitchFamily="34" charset="0"/>
              <a:buChar char="•"/>
            </a:pPr>
            <a:r>
              <a:rPr lang="en-US" kern="0" dirty="0">
                <a:solidFill>
                  <a:srgbClr val="000000">
                    <a:alpha val="100000"/>
                  </a:srgbClr>
                </a:solidFill>
                <a:latin typeface="Arial" panose="020B0604020202020204"/>
                <a:ea typeface="Arial" panose="020B0604020202020204"/>
                <a:cs typeface="Arial" panose="020B0604020202020204"/>
              </a:rPr>
              <a:t>G</a:t>
            </a:r>
            <a:r>
              <a:rPr kern="0" dirty="0">
                <a:solidFill>
                  <a:srgbClr val="000000">
                    <a:alpha val="100000"/>
                  </a:srgbClr>
                </a:solidFill>
                <a:latin typeface="Arial" panose="020B0604020202020204"/>
                <a:ea typeface="Arial" panose="020B0604020202020204"/>
                <a:cs typeface="Arial" panose="020B0604020202020204"/>
              </a:rPr>
              <a:t>rating : 300 grooves/mm</a:t>
            </a:r>
            <a:r>
              <a:rPr lang="en-US" kern="0" dirty="0">
                <a:solidFill>
                  <a:srgbClr val="000000">
                    <a:alpha val="100000"/>
                  </a:srgbClr>
                </a:solidFill>
                <a:latin typeface="Arial" panose="020B0604020202020204"/>
                <a:ea typeface="Arial" panose="020B0604020202020204"/>
                <a:cs typeface="Arial" panose="020B0604020202020204"/>
              </a:rPr>
              <a:t> @ 500nm</a:t>
            </a:r>
            <a:r>
              <a:rPr kern="0" dirty="0">
                <a:solidFill>
                  <a:srgbClr val="000000">
                    <a:alpha val="100000"/>
                  </a:srgbClr>
                </a:solidFill>
                <a:latin typeface="Arial" panose="020B0604020202020204"/>
                <a:ea typeface="Arial" panose="020B0604020202020204"/>
                <a:cs typeface="Arial" panose="020B0604020202020204"/>
              </a:rPr>
              <a:t>,</a:t>
            </a:r>
          </a:p>
          <a:p>
            <a:pPr marL="307975" indent="-285750" algn="l" rtl="0" eaLnBrk="0">
              <a:lnSpc>
                <a:spcPts val="1900"/>
              </a:lnSpc>
              <a:spcBef>
                <a:spcPts val="655"/>
              </a:spcBef>
              <a:buClrTx/>
              <a:buSzTx/>
              <a:buFont typeface="Arial" panose="020B0604020202020204" pitchFamily="34" charset="0"/>
              <a:buChar char="•"/>
            </a:pPr>
            <a:r>
              <a:rPr lang="en-US" kern="0" dirty="0">
                <a:solidFill>
                  <a:srgbClr val="000000">
                    <a:alpha val="100000"/>
                  </a:srgbClr>
                </a:solidFill>
                <a:latin typeface="Arial" panose="020B0604020202020204"/>
                <a:ea typeface="Arial" panose="020B0604020202020204"/>
                <a:cs typeface="Arial" panose="020B0604020202020204"/>
                <a:sym typeface="+mn-ea"/>
              </a:rPr>
              <a:t>C</a:t>
            </a:r>
            <a:r>
              <a:rPr kern="0" dirty="0">
                <a:solidFill>
                  <a:srgbClr val="000000">
                    <a:alpha val="100000"/>
                  </a:srgbClr>
                </a:solidFill>
                <a:latin typeface="Arial" panose="020B0604020202020204"/>
                <a:ea typeface="Arial" panose="020B0604020202020204"/>
                <a:cs typeface="Arial" panose="020B0604020202020204"/>
                <a:sym typeface="+mn-ea"/>
              </a:rPr>
              <a:t>ycle time : </a:t>
            </a:r>
            <a:r>
              <a:rPr lang="en-US" kern="0" dirty="0">
                <a:solidFill>
                  <a:srgbClr val="000000">
                    <a:alpha val="100000"/>
                  </a:srgbClr>
                </a:solidFill>
                <a:latin typeface="Arial" panose="020B0604020202020204"/>
                <a:ea typeface="Arial" panose="020B0604020202020204"/>
                <a:cs typeface="Arial" panose="020B0604020202020204"/>
                <a:sym typeface="+mn-ea"/>
              </a:rPr>
              <a:t>100</a:t>
            </a:r>
            <a:r>
              <a:rPr kern="0" dirty="0">
                <a:solidFill>
                  <a:srgbClr val="000000">
                    <a:alpha val="100000"/>
                  </a:srgbClr>
                </a:solidFill>
                <a:latin typeface="Arial" panose="020B0604020202020204"/>
                <a:ea typeface="Arial" panose="020B0604020202020204"/>
                <a:cs typeface="Arial" panose="020B0604020202020204"/>
                <a:sym typeface="+mn-ea"/>
              </a:rPr>
              <a:t> ms/frame</a:t>
            </a:r>
            <a:r>
              <a:rPr lang="en-US" kern="0" dirty="0">
                <a:solidFill>
                  <a:srgbClr val="000000">
                    <a:alpha val="100000"/>
                  </a:srgbClr>
                </a:solidFill>
                <a:latin typeface="Arial" panose="020B0604020202020204"/>
                <a:ea typeface="Arial" panose="020B0604020202020204"/>
                <a:cs typeface="Arial" panose="020B0604020202020204"/>
                <a:sym typeface="+mn-ea"/>
              </a:rPr>
              <a:t>.</a:t>
            </a:r>
            <a:endParaRPr kern="0" dirty="0">
              <a:solidFill>
                <a:srgbClr val="000000">
                  <a:alpha val="100000"/>
                </a:srgbClr>
              </a:solidFill>
              <a:latin typeface="Arial" panose="020B0604020202020204"/>
              <a:ea typeface="Arial" panose="020B0604020202020204"/>
              <a:cs typeface="Arial" panose="020B0604020202020204"/>
              <a:sym typeface="+mn-ea"/>
            </a:endParaRPr>
          </a:p>
          <a:p>
            <a:pPr marL="307975" indent="-285750" algn="l" rtl="0" eaLnBrk="0">
              <a:lnSpc>
                <a:spcPts val="1900"/>
              </a:lnSpc>
              <a:spcBef>
                <a:spcPts val="655"/>
              </a:spcBef>
              <a:buClrTx/>
              <a:buSzTx/>
              <a:buFont typeface="Arial" panose="020B0604020202020204" pitchFamily="34" charset="0"/>
              <a:buChar char="•"/>
            </a:pPr>
            <a:endParaRPr kern="0" spc="0" dirty="0">
              <a:solidFill>
                <a:srgbClr val="000000">
                  <a:alpha val="100000"/>
                </a:srgbClr>
              </a:solidFill>
              <a:latin typeface="Arial" panose="020B0604020202020204"/>
              <a:ea typeface="Arial" panose="020B0604020202020204"/>
              <a:cs typeface="Arial" panose="020B0604020202020204"/>
              <a:sym typeface="+mn-ea"/>
            </a:endParaRPr>
          </a:p>
        </p:txBody>
      </p:sp>
      <p:pic>
        <p:nvPicPr>
          <p:cNvPr id="2" name="图片 1"/>
          <p:cNvPicPr>
            <a:picLocks noChangeAspect="1"/>
          </p:cNvPicPr>
          <p:nvPr/>
        </p:nvPicPr>
        <p:blipFill>
          <a:blip r:embed="rId5"/>
          <a:stretch>
            <a:fillRect/>
          </a:stretch>
        </p:blipFill>
        <p:spPr>
          <a:xfrm>
            <a:off x="1343660" y="1016635"/>
            <a:ext cx="4556125" cy="5706745"/>
          </a:xfrm>
          <a:prstGeom prst="rect">
            <a:avLst/>
          </a:prstGeom>
        </p:spPr>
      </p:pic>
      <p:sp>
        <p:nvSpPr>
          <p:cNvPr id="9"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7</a:t>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2065020" y="-126365"/>
            <a:ext cx="11853545" cy="926465"/>
          </a:xfrm>
          <a:prstGeom prst="rect">
            <a:avLst/>
          </a:prstGeom>
          <a:noFill/>
          <a:ln w="0" cap="flat">
            <a:noFill/>
            <a:prstDash val="solid"/>
            <a:miter lim="0"/>
          </a:ln>
        </p:spPr>
        <p:txBody>
          <a:bodyPr vert="horz" wrap="square" lIns="0" tIns="0" rIns="0" bIns="0"/>
          <a:lstStyle/>
          <a:p>
            <a:pPr algn="l" rtl="0" eaLnBrk="0">
              <a:lnSpc>
                <a:spcPct val="106000"/>
              </a:lnSpc>
            </a:pPr>
            <a:endParaRPr lang="en-US" altLang="en-GB" sz="2800" b="1" dirty="0">
              <a:solidFill>
                <a:schemeClr val="tx1"/>
              </a:solidFill>
              <a:latin typeface="微软雅黑" panose="020B0503020204020204" charset="-122"/>
              <a:ea typeface="微软雅黑" panose="020B0503020204020204" charset="-122"/>
              <a:sym typeface="+mn-ea"/>
            </a:endParaRPr>
          </a:p>
          <a:p>
            <a:pPr algn="l" rtl="0" eaLnBrk="0">
              <a:lnSpc>
                <a:spcPct val="106000"/>
              </a:lnSpc>
            </a:pPr>
            <a:r>
              <a:rPr lang="en-US" altLang="en-GB" sz="2800" b="1" dirty="0">
                <a:solidFill>
                  <a:schemeClr val="tx1"/>
                </a:solidFill>
                <a:latin typeface="微软雅黑" panose="020B0503020204020204" charset="-122"/>
                <a:ea typeface="微软雅黑" panose="020B0503020204020204" charset="-122"/>
                <a:sym typeface="+mn-ea"/>
              </a:rPr>
              <a:t>  Results of f</a:t>
            </a:r>
            <a:r>
              <a:rPr sz="2800" b="1" dirty="0">
                <a:latin typeface="微软雅黑" panose="020B0503020204020204" charset="-122"/>
                <a:ea typeface="微软雅黑" panose="020B0503020204020204" charset="-122"/>
              </a:rPr>
              <a:t>ull spectrum measurements</a:t>
            </a:r>
            <a:endParaRPr sz="2100" dirty="0">
              <a:latin typeface="Times New Roman" panose="02020603050405020304"/>
              <a:ea typeface="Times New Roman" panose="02020603050405020304"/>
              <a:cs typeface="Times New Roman" panose="02020603050405020304"/>
            </a:endParaRPr>
          </a:p>
        </p:txBody>
      </p:sp>
      <p:pic>
        <p:nvPicPr>
          <p:cNvPr id="22" name="picture 22"/>
          <p:cNvPicPr>
            <a:picLocks noChangeAspect="1"/>
          </p:cNvPicPr>
          <p:nvPr/>
        </p:nvPicPr>
        <p:blipFill>
          <a:blip r:embed="rId3"/>
          <a:stretch>
            <a:fillRect/>
          </a:stretch>
        </p:blipFill>
        <p:spPr>
          <a:xfrm rot="21600000">
            <a:off x="237553" y="857155"/>
            <a:ext cx="10810113" cy="151378"/>
          </a:xfrm>
          <a:prstGeom prst="rect">
            <a:avLst/>
          </a:prstGeom>
        </p:spPr>
      </p:pic>
      <p:pic>
        <p:nvPicPr>
          <p:cNvPr id="24" name="picture 24"/>
          <p:cNvPicPr>
            <a:picLocks noChangeAspect="1"/>
          </p:cNvPicPr>
          <p:nvPr/>
        </p:nvPicPr>
        <p:blipFill>
          <a:blip r:embed="rId4"/>
          <a:stretch>
            <a:fillRect/>
          </a:stretch>
        </p:blipFill>
        <p:spPr>
          <a:xfrm rot="21600000">
            <a:off x="11047946" y="94488"/>
            <a:ext cx="984504" cy="762666"/>
          </a:xfrm>
          <a:prstGeom prst="rect">
            <a:avLst/>
          </a:prstGeom>
        </p:spPr>
      </p:pic>
      <p:sp>
        <p:nvSpPr>
          <p:cNvPr id="5" name="textbox 28"/>
          <p:cNvSpPr/>
          <p:nvPr/>
        </p:nvSpPr>
        <p:spPr>
          <a:xfrm>
            <a:off x="388620" y="958850"/>
            <a:ext cx="7165975" cy="296862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307975" indent="-285750" algn="l" rtl="0" eaLnBrk="0">
              <a:lnSpc>
                <a:spcPts val="1900"/>
              </a:lnSpc>
              <a:spcBef>
                <a:spcPts val="655"/>
              </a:spcBef>
              <a:buClrTx/>
              <a:buSzTx/>
              <a:buFont typeface="Arial" panose="020B0604020202020204" pitchFamily="34" charset="0"/>
              <a:buChar char="•"/>
            </a:pPr>
            <a:r>
              <a:rPr kern="0" dirty="0">
                <a:solidFill>
                  <a:srgbClr val="000000">
                    <a:alpha val="100000"/>
                  </a:srgbClr>
                </a:solidFill>
                <a:latin typeface="Arial" panose="020B0604020202020204"/>
                <a:ea typeface="Arial" panose="020B0604020202020204"/>
                <a:cs typeface="Arial" panose="020B0604020202020204"/>
                <a:sym typeface="+mn-ea"/>
              </a:rPr>
              <a:t>The selected wavelength bands for Z</a:t>
            </a:r>
            <a:r>
              <a:rPr kern="0" baseline="-25000" dirty="0">
                <a:solidFill>
                  <a:srgbClr val="000000">
                    <a:alpha val="100000"/>
                  </a:srgbClr>
                </a:solidFill>
                <a:latin typeface="Arial" panose="020B0604020202020204"/>
                <a:ea typeface="Arial" panose="020B0604020202020204"/>
                <a:cs typeface="Arial" panose="020B0604020202020204"/>
                <a:sym typeface="+mn-ea"/>
              </a:rPr>
              <a:t>eff</a:t>
            </a:r>
            <a:r>
              <a:rPr kern="0" dirty="0">
                <a:solidFill>
                  <a:srgbClr val="000000">
                    <a:alpha val="100000"/>
                  </a:srgbClr>
                </a:solidFill>
                <a:latin typeface="Arial" panose="020B0604020202020204"/>
                <a:ea typeface="Arial" panose="020B0604020202020204"/>
                <a:cs typeface="Arial" panose="020B0604020202020204"/>
                <a:sym typeface="+mn-ea"/>
              </a:rPr>
              <a:t> measurement </a:t>
            </a:r>
            <a:r>
              <a:rPr lang="en-US" kern="0" dirty="0">
                <a:solidFill>
                  <a:srgbClr val="000000">
                    <a:alpha val="100000"/>
                  </a:srgbClr>
                </a:solidFill>
                <a:latin typeface="Arial" panose="020B0604020202020204"/>
                <a:ea typeface="Arial" panose="020B0604020202020204"/>
                <a:cs typeface="Arial" panose="020B0604020202020204"/>
                <a:sym typeface="+mn-ea"/>
              </a:rPr>
              <a:t>: 600.3</a:t>
            </a:r>
            <a:r>
              <a:rPr kern="0" dirty="0">
                <a:solidFill>
                  <a:srgbClr val="000000">
                    <a:alpha val="100000"/>
                  </a:srgbClr>
                </a:solidFill>
                <a:latin typeface="Arial" panose="020B0604020202020204"/>
                <a:ea typeface="Arial" panose="020B0604020202020204"/>
                <a:cs typeface="Arial" panose="020B0604020202020204"/>
                <a:sym typeface="+mn-ea"/>
              </a:rPr>
              <a:t> nm.</a:t>
            </a:r>
            <a:endParaRPr kern="0" spc="0" dirty="0">
              <a:solidFill>
                <a:srgbClr val="000000">
                  <a:alpha val="100000"/>
                </a:srgbClr>
              </a:solidFill>
              <a:latin typeface="Arial" panose="020B0604020202020204"/>
              <a:ea typeface="Arial" panose="020B0604020202020204"/>
              <a:cs typeface="Arial" panose="020B0604020202020204"/>
              <a:sym typeface="+mn-ea"/>
            </a:endParaRPr>
          </a:p>
        </p:txBody>
      </p:sp>
      <p:sp>
        <p:nvSpPr>
          <p:cNvPr id="10"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8</a:t>
            </a:fld>
            <a:endParaRPr lang="zh-CN" altLang="en-US" dirty="0"/>
          </a:p>
        </p:txBody>
      </p:sp>
      <p:pic>
        <p:nvPicPr>
          <p:cNvPr id="3" name="图片 2"/>
          <p:cNvPicPr>
            <a:picLocks noChangeAspect="1"/>
          </p:cNvPicPr>
          <p:nvPr/>
        </p:nvPicPr>
        <p:blipFill>
          <a:blip r:embed="rId5"/>
          <a:stretch>
            <a:fillRect/>
          </a:stretch>
        </p:blipFill>
        <p:spPr>
          <a:xfrm>
            <a:off x="2040890" y="1386205"/>
            <a:ext cx="9171940" cy="2422525"/>
          </a:xfrm>
          <a:prstGeom prst="rect">
            <a:avLst/>
          </a:prstGeom>
        </p:spPr>
      </p:pic>
      <p:pic>
        <p:nvPicPr>
          <p:cNvPr id="4" name="图片 3"/>
          <p:cNvPicPr>
            <a:picLocks noChangeAspect="1"/>
          </p:cNvPicPr>
          <p:nvPr/>
        </p:nvPicPr>
        <p:blipFill>
          <a:blip r:embed="rId6"/>
          <a:stretch>
            <a:fillRect/>
          </a:stretch>
        </p:blipFill>
        <p:spPr>
          <a:xfrm>
            <a:off x="5715000" y="4684395"/>
            <a:ext cx="909320" cy="372110"/>
          </a:xfrm>
          <a:prstGeom prst="rect">
            <a:avLst/>
          </a:prstGeom>
        </p:spPr>
      </p:pic>
      <p:pic>
        <p:nvPicPr>
          <p:cNvPr id="8" name="图片 7"/>
          <p:cNvPicPr>
            <a:picLocks noChangeAspect="1"/>
          </p:cNvPicPr>
          <p:nvPr/>
        </p:nvPicPr>
        <p:blipFill>
          <a:blip r:embed="rId7"/>
          <a:stretch>
            <a:fillRect/>
          </a:stretch>
        </p:blipFill>
        <p:spPr>
          <a:xfrm>
            <a:off x="1951990" y="4164965"/>
            <a:ext cx="9338945" cy="2613025"/>
          </a:xfrm>
          <a:prstGeom prst="rect">
            <a:avLst/>
          </a:prstGeom>
        </p:spPr>
      </p:pic>
      <p:sp>
        <p:nvSpPr>
          <p:cNvPr id="40" name="textbox 40"/>
          <p:cNvSpPr/>
          <p:nvPr/>
        </p:nvSpPr>
        <p:spPr>
          <a:xfrm>
            <a:off x="112395" y="1541780"/>
            <a:ext cx="11100435" cy="595630"/>
          </a:xfrm>
          <a:prstGeom prst="rect">
            <a:avLst/>
          </a:prstGeom>
          <a:noFill/>
          <a:ln w="0" cap="flat">
            <a:noFill/>
            <a:prstDash val="solid"/>
            <a:miter lim="0"/>
          </a:ln>
        </p:spPr>
        <p:txBody>
          <a:bodyPr vert="horz" wrap="square" lIns="0" tIns="0" rIns="0" bIns="0"/>
          <a:lstStyle/>
          <a:p>
            <a:pPr algn="l" rtl="0" eaLnBrk="0">
              <a:lnSpc>
                <a:spcPct val="43000"/>
              </a:lnSpc>
            </a:pPr>
            <a:endParaRPr sz="100" dirty="0">
              <a:latin typeface="Arial" panose="020B0604020202020204"/>
              <a:ea typeface="Arial" panose="020B0604020202020204"/>
              <a:cs typeface="Arial" panose="020B0604020202020204"/>
            </a:endParaRPr>
          </a:p>
          <a:p>
            <a:pPr marL="350520" indent="-337820" algn="l" rtl="0" eaLnBrk="0">
              <a:lnSpc>
                <a:spcPct val="105000"/>
              </a:lnSpc>
            </a:pPr>
            <a:r>
              <a:rPr sz="1800" kern="0" spc="-10" dirty="0">
                <a:solidFill>
                  <a:srgbClr val="000000">
                    <a:alpha val="100000"/>
                  </a:srgbClr>
                </a:solidFill>
                <a:latin typeface="Arial" panose="020B0604020202020204"/>
                <a:ea typeface="Arial" panose="020B0604020202020204"/>
                <a:cs typeface="Arial" panose="020B0604020202020204"/>
              </a:rPr>
              <a:t>•</a:t>
            </a:r>
            <a:r>
              <a:rPr lang="en-US" sz="1800" kern="0" spc="-10" dirty="0">
                <a:solidFill>
                  <a:srgbClr val="000000">
                    <a:alpha val="100000"/>
                  </a:srgbClr>
                </a:solidFill>
                <a:latin typeface="Arial" panose="020B0604020202020204"/>
                <a:ea typeface="Arial" panose="020B0604020202020204"/>
                <a:cs typeface="Arial" panose="020B0604020202020204"/>
              </a:rPr>
              <a:t> 0.7-0.9s:</a:t>
            </a:r>
            <a:r>
              <a:rPr sz="1800" kern="0" spc="-10" dirty="0">
                <a:solidFill>
                  <a:srgbClr val="000000">
                    <a:alpha val="100000"/>
                  </a:srgbClr>
                </a:solidFill>
                <a:latin typeface="Arial" panose="020B0604020202020204"/>
                <a:ea typeface="Arial" panose="020B0604020202020204"/>
                <a:cs typeface="Arial" panose="020B0604020202020204"/>
              </a:rPr>
              <a:t>    </a:t>
            </a:r>
          </a:p>
          <a:p>
            <a:pPr marL="350520" indent="-337820" algn="l" rtl="0" eaLnBrk="0">
              <a:lnSpc>
                <a:spcPct val="105000"/>
              </a:lnSpc>
            </a:pPr>
            <a:r>
              <a:rPr 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mid plane</a:t>
            </a:r>
            <a:endParaRPr lang="zh-CN" altLang="en-US" dirty="0"/>
          </a:p>
          <a:p>
            <a:pPr marL="350520" indent="-337820" algn="l" rtl="0" eaLnBrk="0">
              <a:lnSpc>
                <a:spcPct val="105000"/>
              </a:lnSpc>
            </a:pPr>
            <a:endParaRPr sz="1800" dirty="0">
              <a:latin typeface="微软雅黑" panose="020B0503020204020204" charset="-122"/>
              <a:ea typeface="微软雅黑" panose="020B0503020204020204" charset="-122"/>
              <a:cs typeface="微软雅黑" panose="020B0503020204020204" charset="-122"/>
            </a:endParaRPr>
          </a:p>
        </p:txBody>
      </p:sp>
      <p:sp>
        <p:nvSpPr>
          <p:cNvPr id="9" name="textbox 40"/>
          <p:cNvSpPr/>
          <p:nvPr/>
        </p:nvSpPr>
        <p:spPr>
          <a:xfrm>
            <a:off x="150495" y="4246880"/>
            <a:ext cx="11100435" cy="595630"/>
          </a:xfrm>
          <a:prstGeom prst="rect">
            <a:avLst/>
          </a:prstGeom>
          <a:noFill/>
          <a:ln w="0" cap="flat">
            <a:noFill/>
            <a:prstDash val="solid"/>
            <a:miter lim="0"/>
          </a:ln>
        </p:spPr>
        <p:txBody>
          <a:bodyPr vert="horz" wrap="square" lIns="0" tIns="0" rIns="0" bIns="0"/>
          <a:lstStyle/>
          <a:p>
            <a:pPr algn="l" rtl="0" eaLnBrk="0">
              <a:lnSpc>
                <a:spcPct val="43000"/>
              </a:lnSpc>
            </a:pPr>
            <a:endParaRPr sz="100" dirty="0">
              <a:latin typeface="Arial" panose="020B0604020202020204"/>
              <a:ea typeface="Arial" panose="020B0604020202020204"/>
              <a:cs typeface="Arial" panose="020B0604020202020204"/>
            </a:endParaRPr>
          </a:p>
          <a:p>
            <a:pPr marL="350520" indent="-337820" algn="l" rtl="0" eaLnBrk="0">
              <a:lnSpc>
                <a:spcPct val="105000"/>
              </a:lnSpc>
            </a:pPr>
            <a:r>
              <a:rPr sz="1800" kern="0" spc="-10" dirty="0">
                <a:solidFill>
                  <a:srgbClr val="000000">
                    <a:alpha val="100000"/>
                  </a:srgbClr>
                </a:solidFill>
                <a:latin typeface="Arial" panose="020B0604020202020204"/>
                <a:ea typeface="Arial" panose="020B0604020202020204"/>
                <a:cs typeface="Arial" panose="020B0604020202020204"/>
              </a:rPr>
              <a:t>•</a:t>
            </a:r>
            <a:r>
              <a:rPr lang="en-US" sz="1800" kern="0" spc="-10" dirty="0">
                <a:solidFill>
                  <a:srgbClr val="000000">
                    <a:alpha val="100000"/>
                  </a:srgbClr>
                </a:solidFill>
                <a:latin typeface="Arial" panose="020B0604020202020204"/>
                <a:ea typeface="Arial" panose="020B0604020202020204"/>
                <a:cs typeface="Arial" panose="020B0604020202020204"/>
              </a:rPr>
              <a:t> 0.7-0.9s:</a:t>
            </a:r>
            <a:r>
              <a:rPr sz="1800" kern="0" spc="-10" dirty="0">
                <a:solidFill>
                  <a:srgbClr val="000000">
                    <a:alpha val="100000"/>
                  </a:srgbClr>
                </a:solidFill>
                <a:latin typeface="Arial" panose="020B0604020202020204"/>
                <a:ea typeface="Arial" panose="020B0604020202020204"/>
                <a:cs typeface="Arial" panose="020B0604020202020204"/>
              </a:rPr>
              <a:t>    </a:t>
            </a:r>
          </a:p>
          <a:p>
            <a:pPr marL="350520" indent="-337820" algn="l" rtl="0" eaLnBrk="0">
              <a:lnSpc>
                <a:spcPct val="105000"/>
              </a:lnSpc>
            </a:pPr>
            <a:r>
              <a:rPr 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lower divertor</a:t>
            </a:r>
            <a:endParaRPr lang="zh-CN" altLang="en-US" dirty="0"/>
          </a:p>
          <a:p>
            <a:pPr marL="350520" indent="-337820" algn="l" rtl="0" eaLnBrk="0">
              <a:lnSpc>
                <a:spcPct val="105000"/>
              </a:lnSpc>
            </a:pPr>
            <a:endParaRPr sz="1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224790" y="-126365"/>
            <a:ext cx="11853545" cy="926465"/>
          </a:xfrm>
          <a:prstGeom prst="rect">
            <a:avLst/>
          </a:prstGeom>
          <a:noFill/>
          <a:ln w="0" cap="flat">
            <a:noFill/>
            <a:prstDash val="solid"/>
            <a:miter lim="0"/>
          </a:ln>
        </p:spPr>
        <p:txBody>
          <a:bodyPr vert="horz" wrap="square" lIns="0" tIns="0" rIns="0" bIns="0"/>
          <a:lstStyle/>
          <a:p>
            <a:pPr algn="l" rtl="0" eaLnBrk="0">
              <a:lnSpc>
                <a:spcPct val="106000"/>
              </a:lnSpc>
            </a:pPr>
            <a:endParaRPr lang="en-US" altLang="en-GB" sz="2800" b="1" dirty="0">
              <a:solidFill>
                <a:schemeClr val="tx1"/>
              </a:solidFill>
              <a:latin typeface="微软雅黑" panose="020B0503020204020204" charset="-122"/>
              <a:ea typeface="微软雅黑" panose="020B0503020204020204" charset="-122"/>
              <a:sym typeface="+mn-ea"/>
            </a:endParaRPr>
          </a:p>
          <a:p>
            <a:pPr algn="l" rtl="0" eaLnBrk="0">
              <a:lnSpc>
                <a:spcPct val="106000"/>
              </a:lnSpc>
            </a:pPr>
            <a:r>
              <a:rPr lang="en-US" altLang="en-GB" sz="2800" b="1" dirty="0">
                <a:solidFill>
                  <a:schemeClr val="tx1"/>
                </a:solidFill>
                <a:latin typeface="微软雅黑" panose="020B0503020204020204" charset="-122"/>
                <a:ea typeface="微软雅黑" panose="020B0503020204020204" charset="-122"/>
                <a:sym typeface="+mn-ea"/>
              </a:rPr>
              <a:t>            Vertical profile of visible </a:t>
            </a:r>
            <a:r>
              <a:rPr lang="en-US" sz="2800" b="1" kern="0" spc="-30" dirty="0">
                <a:latin typeface="Arial" panose="020B0604020202020204"/>
                <a:ea typeface="Arial" panose="020B0604020202020204"/>
                <a:cs typeface="Arial" panose="020B0604020202020204"/>
                <a:sym typeface="+mn-ea"/>
              </a:rPr>
              <a:t>bremsstrahlung intensity</a:t>
            </a:r>
            <a:r>
              <a:rPr sz="28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2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p>
          <a:p>
            <a:pPr marL="2752725" algn="l" rtl="0" eaLnBrk="0">
              <a:lnSpc>
                <a:spcPts val="3425"/>
              </a:lnSpc>
              <a:spcBef>
                <a:spcPts val="0"/>
              </a:spcBef>
            </a:pPr>
            <a:r>
              <a:rPr lang="en-US" sz="2100" b="1" kern="0" spc="40" dirty="0">
                <a:solidFill>
                  <a:srgbClr val="000099">
                    <a:alpha val="100000"/>
                  </a:srgbClr>
                </a:solidFill>
                <a:latin typeface="Times New Roman" panose="02020603050405020304"/>
                <a:ea typeface="Times New Roman" panose="02020603050405020304"/>
                <a:cs typeface="Times New Roman" panose="02020603050405020304"/>
              </a:rPr>
              <a:t>                                                                                                                  </a:t>
            </a:r>
            <a:r>
              <a:rPr sz="2100" b="1" kern="0" spc="40" dirty="0">
                <a:solidFill>
                  <a:srgbClr val="000099">
                    <a:alpha val="100000"/>
                  </a:srgbClr>
                </a:solidFill>
                <a:latin typeface="Times New Roman" panose="02020603050405020304"/>
                <a:ea typeface="Times New Roman" panose="02020603050405020304"/>
                <a:cs typeface="Times New Roman" panose="02020603050405020304"/>
              </a:rPr>
              <a:t>ASIPP</a:t>
            </a:r>
            <a:endParaRPr sz="2100" dirty="0">
              <a:latin typeface="Times New Roman" panose="02020603050405020304"/>
              <a:ea typeface="Times New Roman" panose="02020603050405020304"/>
              <a:cs typeface="Times New Roman" panose="02020603050405020304"/>
            </a:endParaRPr>
          </a:p>
        </p:txBody>
      </p:sp>
      <p:pic>
        <p:nvPicPr>
          <p:cNvPr id="22" name="picture 22"/>
          <p:cNvPicPr>
            <a:picLocks noChangeAspect="1"/>
          </p:cNvPicPr>
          <p:nvPr/>
        </p:nvPicPr>
        <p:blipFill>
          <a:blip r:embed="rId5"/>
          <a:stretch>
            <a:fillRect/>
          </a:stretch>
        </p:blipFill>
        <p:spPr>
          <a:xfrm rot="21600000">
            <a:off x="237553" y="857155"/>
            <a:ext cx="10810113" cy="151378"/>
          </a:xfrm>
          <a:prstGeom prst="rect">
            <a:avLst/>
          </a:prstGeom>
        </p:spPr>
      </p:pic>
      <p:pic>
        <p:nvPicPr>
          <p:cNvPr id="24" name="picture 24"/>
          <p:cNvPicPr>
            <a:picLocks noChangeAspect="1"/>
          </p:cNvPicPr>
          <p:nvPr/>
        </p:nvPicPr>
        <p:blipFill>
          <a:blip r:embed="rId6"/>
          <a:stretch>
            <a:fillRect/>
          </a:stretch>
        </p:blipFill>
        <p:spPr>
          <a:xfrm rot="21600000">
            <a:off x="11047946" y="94488"/>
            <a:ext cx="984504" cy="762666"/>
          </a:xfrm>
          <a:prstGeom prst="rect">
            <a:avLst/>
          </a:prstGeom>
        </p:spPr>
      </p:pic>
      <p:sp>
        <p:nvSpPr>
          <p:cNvPr id="7" name="文本框 2"/>
          <p:cNvSpPr txBox="1"/>
          <p:nvPr/>
        </p:nvSpPr>
        <p:spPr>
          <a:xfrm>
            <a:off x="540718" y="1060991"/>
            <a:ext cx="12673408" cy="352425"/>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lang="en-US" sz="2000" b="1" kern="0" spc="-30" dirty="0">
                <a:latin typeface="Arial" panose="020B0604020202020204"/>
                <a:ea typeface="Arial" panose="020B0604020202020204"/>
                <a:cs typeface="Arial" panose="020B0604020202020204"/>
                <a:sym typeface="+mn-ea"/>
              </a:rPr>
              <a:t>Time evolution of bremsstrahlung profile</a:t>
            </a:r>
            <a:r>
              <a:rPr sz="2000" b="1" kern="0" spc="20" dirty="0">
                <a:solidFill>
                  <a:srgbClr val="000000">
                    <a:alpha val="100000"/>
                  </a:srgbClr>
                </a:solidFill>
                <a:latin typeface="Arial" panose="020B0604020202020204"/>
                <a:ea typeface="Arial" panose="020B0604020202020204"/>
                <a:cs typeface="Arial" panose="020B0604020202020204"/>
                <a:sym typeface="+mn-ea"/>
              </a:rPr>
              <a:t>:</a:t>
            </a:r>
            <a:endParaRPr lang="zh-CN" altLang="en-US" sz="2000" b="1" baseline="-25000" dirty="0">
              <a:solidFill>
                <a:srgbClr val="0000FF"/>
              </a:solidFill>
              <a:latin typeface="Arial" panose="020B0604020202020204" pitchFamily="34" charset="0"/>
              <a:ea typeface="宋体" panose="02010600030101010101" pitchFamily="2" charset="-122"/>
              <a:sym typeface="宋体" panose="02010600030101010101" pitchFamily="2" charset="-122"/>
            </a:endParaRPr>
          </a:p>
        </p:txBody>
      </p:sp>
      <p:sp>
        <p:nvSpPr>
          <p:cNvPr id="4" name="文本框 2"/>
          <p:cNvSpPr txBox="1"/>
          <p:nvPr/>
        </p:nvSpPr>
        <p:spPr>
          <a:xfrm>
            <a:off x="6441773" y="1062261"/>
            <a:ext cx="12673408" cy="488950"/>
          </a:xfrm>
          <a:prstGeom prst="rect">
            <a:avLst/>
          </a:prstGeom>
          <a:noFill/>
          <a:ln w="9525">
            <a:noFill/>
          </a:ln>
        </p:spPr>
        <p:txBody>
          <a:bodyPr wrap="square" anchor="t">
            <a:spAutoFit/>
          </a:bodyPr>
          <a:lstStyle/>
          <a:p>
            <a:pPr marL="365760" indent="-342900" algn="l" rtl="0" eaLnBrk="0">
              <a:lnSpc>
                <a:spcPct val="85000"/>
              </a:lnSpc>
              <a:buFont typeface="Arial" panose="020B0604020202020204" pitchFamily="34" charset="0"/>
              <a:buChar char="•"/>
            </a:pPr>
            <a:r>
              <a:rPr lang="en-US" sz="2000" b="1" kern="0" spc="-30" dirty="0">
                <a:latin typeface="Arial" panose="020B0604020202020204"/>
                <a:ea typeface="Arial" panose="020B0604020202020204"/>
                <a:cs typeface="Arial" panose="020B0604020202020204"/>
                <a:sym typeface="+mn-ea"/>
              </a:rPr>
              <a:t>Bremsstrahlung  profile</a:t>
            </a:r>
            <a:r>
              <a:rPr sz="2000" b="1" kern="0" spc="20" dirty="0">
                <a:solidFill>
                  <a:srgbClr val="000000">
                    <a:alpha val="100000"/>
                  </a:srgbClr>
                </a:solidFill>
                <a:latin typeface="Arial" panose="020B0604020202020204"/>
                <a:ea typeface="Arial" panose="020B0604020202020204"/>
                <a:cs typeface="Arial" panose="020B0604020202020204"/>
                <a:sym typeface="+mn-ea"/>
              </a:rPr>
              <a:t>:</a:t>
            </a:r>
            <a:r>
              <a:rPr lang="en-US" sz="2000" b="1" kern="0" spc="20" dirty="0">
                <a:solidFill>
                  <a:srgbClr val="000000">
                    <a:alpha val="100000"/>
                  </a:srgbClr>
                </a:solidFill>
                <a:latin typeface="Arial" panose="020B0604020202020204"/>
                <a:ea typeface="Arial" panose="020B0604020202020204"/>
                <a:cs typeface="Arial" panose="020B0604020202020204"/>
                <a:sym typeface="+mn-ea"/>
              </a:rPr>
              <a:t> </a:t>
            </a:r>
            <a:r>
              <a:rPr lang="en-US" sz="2000" kern="0" dirty="0">
                <a:solidFill>
                  <a:srgbClr val="000000">
                    <a:alpha val="100000"/>
                  </a:srgbClr>
                </a:solidFill>
                <a:latin typeface="Arial" panose="020B0604020202020204"/>
                <a:ea typeface="Arial" panose="020B0604020202020204"/>
                <a:cs typeface="Arial" panose="020B0604020202020204"/>
                <a:sym typeface="+mn-ea"/>
              </a:rPr>
              <a:t> </a:t>
            </a:r>
            <a:r>
              <a:rPr lang="en-US" sz="1600" kern="0" dirty="0">
                <a:solidFill>
                  <a:srgbClr val="000000">
                    <a:alpha val="100000"/>
                  </a:srgbClr>
                </a:solidFill>
                <a:latin typeface="Arial" panose="020B0604020202020204"/>
                <a:ea typeface="Arial" panose="020B0604020202020204"/>
                <a:cs typeface="Arial" panose="020B0604020202020204"/>
                <a:sym typeface="+mn-ea"/>
              </a:rPr>
              <a:t>(593</a:t>
            </a:r>
            <a:r>
              <a:rPr lang="en-US" sz="1600" kern="0" dirty="0">
                <a:solidFill>
                  <a:srgbClr val="000000">
                    <a:alpha val="100000"/>
                  </a:srgbClr>
                </a:solidFill>
                <a:latin typeface="微软雅黑" panose="020B0503020204020204" charset="-122"/>
                <a:ea typeface="微软雅黑" panose="020B0503020204020204" charset="-122"/>
                <a:cs typeface="Arial" panose="020B0604020202020204"/>
                <a:sym typeface="+mn-ea"/>
              </a:rPr>
              <a:t>±1nm</a:t>
            </a:r>
            <a:r>
              <a:rPr lang="en-US" sz="1600" kern="0" dirty="0">
                <a:solidFill>
                  <a:srgbClr val="000000">
                    <a:alpha val="100000"/>
                  </a:srgbClr>
                </a:solidFill>
                <a:latin typeface="Arial" panose="020B0604020202020204"/>
                <a:ea typeface="Arial" panose="020B0604020202020204"/>
                <a:cs typeface="Arial" panose="020B0604020202020204"/>
                <a:sym typeface="+mn-ea"/>
              </a:rPr>
              <a:t>)</a:t>
            </a:r>
            <a:endParaRPr lang="en-US" sz="1600" kern="0" spc="0" dirty="0">
              <a:solidFill>
                <a:srgbClr val="000000">
                  <a:alpha val="100000"/>
                </a:srgbClr>
              </a:solidFill>
              <a:latin typeface="Arial" panose="020B0604020202020204"/>
              <a:ea typeface="Arial" panose="020B0604020202020204"/>
              <a:cs typeface="Arial" panose="020B0604020202020204"/>
              <a:sym typeface="+mn-ea"/>
            </a:endParaRPr>
          </a:p>
          <a:p>
            <a:pPr marL="365760" indent="-342900" algn="l" rtl="0" eaLnBrk="0">
              <a:lnSpc>
                <a:spcPct val="85000"/>
              </a:lnSpc>
              <a:buFont typeface="Arial" panose="020B0604020202020204" pitchFamily="34" charset="0"/>
              <a:buChar char="•"/>
            </a:pPr>
            <a:endParaRPr lang="en-US" sz="1600" b="1" kern="0" spc="20" baseline="-25000" dirty="0">
              <a:solidFill>
                <a:srgbClr val="000000">
                  <a:alpha val="100000"/>
                </a:srgbClr>
              </a:solidFill>
              <a:latin typeface="Arial" panose="020B0604020202020204"/>
              <a:ea typeface="Arial" panose="020B0604020202020204"/>
              <a:cs typeface="Arial" panose="020B0604020202020204"/>
              <a:sym typeface="+mn-ea"/>
            </a:endParaRPr>
          </a:p>
        </p:txBody>
      </p:sp>
      <p:sp>
        <p:nvSpPr>
          <p:cNvPr id="3" name="textbox 28"/>
          <p:cNvSpPr/>
          <p:nvPr/>
        </p:nvSpPr>
        <p:spPr>
          <a:xfrm>
            <a:off x="824602" y="5144080"/>
            <a:ext cx="6052820" cy="2968625"/>
          </a:xfrm>
          <a:prstGeom prst="rect">
            <a:avLst/>
          </a:prstGeom>
          <a:noFill/>
          <a:ln w="0" cap="flat">
            <a:noFill/>
            <a:prstDash val="solid"/>
            <a:miter lim="0"/>
          </a:ln>
        </p:spPr>
        <p:txBody>
          <a:bodyPr vert="horz" wrap="square" lIns="0" tIns="0" rIns="0" bIns="0"/>
          <a:lstStyle/>
          <a:p>
            <a:pPr algn="l" rtl="0" eaLnBrk="0">
              <a:spcBef>
                <a:spcPts val="600"/>
              </a:spcBef>
            </a:pPr>
            <a:endParaRPr lang="en-US" altLang="zh-CN" kern="0" dirty="0">
              <a:solidFill>
                <a:schemeClr val="tx1"/>
              </a:solidFill>
              <a:latin typeface="Arial" panose="020B0604020202020204"/>
              <a:ea typeface="Arial" panose="020B0604020202020204"/>
              <a:cs typeface="Arial" panose="020B0604020202020204"/>
              <a:sym typeface="+mn-ea"/>
            </a:endParaRPr>
          </a:p>
        </p:txBody>
      </p:sp>
      <p:pic>
        <p:nvPicPr>
          <p:cNvPr id="5" name="图片 4"/>
          <p:cNvPicPr>
            <a:picLocks noChangeAspect="1"/>
          </p:cNvPicPr>
          <p:nvPr/>
        </p:nvPicPr>
        <p:blipFill>
          <a:blip r:embed="rId7"/>
          <a:stretch>
            <a:fillRect/>
          </a:stretch>
        </p:blipFill>
        <p:spPr>
          <a:xfrm>
            <a:off x="224790" y="1778635"/>
            <a:ext cx="6919595" cy="2802255"/>
          </a:xfrm>
          <a:prstGeom prst="rect">
            <a:avLst/>
          </a:prstGeom>
        </p:spPr>
      </p:pic>
      <p:sp>
        <p:nvSpPr>
          <p:cNvPr id="11" name="文本框 2"/>
          <p:cNvSpPr txBox="1"/>
          <p:nvPr>
            <p:custDataLst>
              <p:tags r:id="rId1"/>
            </p:custDataLst>
          </p:nvPr>
        </p:nvSpPr>
        <p:spPr>
          <a:xfrm>
            <a:off x="6852618" y="1531526"/>
            <a:ext cx="12673408" cy="300355"/>
          </a:xfrm>
          <a:prstGeom prst="rect">
            <a:avLst/>
          </a:prstGeom>
          <a:noFill/>
          <a:ln w="9525">
            <a:noFill/>
          </a:ln>
        </p:spPr>
        <p:txBody>
          <a:bodyPr wrap="square" anchor="t">
            <a:spAutoFit/>
          </a:bodyPr>
          <a:lstStyle/>
          <a:p>
            <a:pPr marL="22860" indent="0" algn="l" rtl="0" eaLnBrk="0">
              <a:lnSpc>
                <a:spcPct val="85000"/>
              </a:lnSpc>
              <a:buFont typeface="Arial" panose="020B0604020202020204" pitchFamily="34" charset="0"/>
              <a:buNone/>
            </a:pPr>
            <a:r>
              <a:rPr lang="en-US" sz="1600" b="1" kern="0" spc="-30" dirty="0">
                <a:latin typeface="Arial" panose="020B0604020202020204"/>
                <a:ea typeface="Arial" panose="020B0604020202020204"/>
                <a:cs typeface="Arial" panose="020B0604020202020204"/>
                <a:sym typeface="+mn-ea"/>
              </a:rPr>
              <a:t>t</a:t>
            </a:r>
            <a:r>
              <a:rPr lang="en-US" sz="1600" b="1" kern="0" spc="-30" baseline="-25000" dirty="0">
                <a:latin typeface="Arial" panose="020B0604020202020204"/>
                <a:ea typeface="Arial" panose="020B0604020202020204"/>
                <a:cs typeface="Arial" panose="020B0604020202020204"/>
                <a:sym typeface="+mn-ea"/>
              </a:rPr>
              <a:t>1</a:t>
            </a:r>
            <a:r>
              <a:rPr lang="en-US" sz="1600" b="1" kern="0" spc="-30" dirty="0">
                <a:latin typeface="Arial" panose="020B0604020202020204"/>
                <a:ea typeface="Arial" panose="020B0604020202020204"/>
                <a:cs typeface="Arial" panose="020B0604020202020204"/>
                <a:sym typeface="+mn-ea"/>
              </a:rPr>
              <a:t> = 0.7-0.9s</a:t>
            </a:r>
            <a:r>
              <a:rPr sz="1600" b="1" kern="0" spc="20" dirty="0">
                <a:solidFill>
                  <a:srgbClr val="000000">
                    <a:alpha val="100000"/>
                  </a:srgbClr>
                </a:solidFill>
                <a:latin typeface="Arial" panose="020B0604020202020204"/>
                <a:ea typeface="Arial" panose="020B0604020202020204"/>
                <a:cs typeface="Arial" panose="020B0604020202020204"/>
                <a:sym typeface="+mn-ea"/>
              </a:rPr>
              <a:t>:</a:t>
            </a:r>
            <a:endParaRPr lang="zh-CN" altLang="en-US" sz="1600" b="1" baseline="-25000" dirty="0">
              <a:solidFill>
                <a:srgbClr val="0000FF"/>
              </a:solidFill>
              <a:latin typeface="Arial" panose="020B0604020202020204" pitchFamily="34" charset="0"/>
              <a:ea typeface="宋体" panose="02010600030101010101" pitchFamily="2" charset="-122"/>
              <a:sym typeface="宋体" panose="02010600030101010101" pitchFamily="2" charset="-122"/>
            </a:endParaRPr>
          </a:p>
        </p:txBody>
      </p:sp>
      <p:sp>
        <p:nvSpPr>
          <p:cNvPr id="6" name="textbox 28"/>
          <p:cNvSpPr/>
          <p:nvPr/>
        </p:nvSpPr>
        <p:spPr>
          <a:xfrm>
            <a:off x="654050" y="1413510"/>
            <a:ext cx="7165975" cy="2968625"/>
          </a:xfrm>
          <a:prstGeom prst="rect">
            <a:avLst/>
          </a:prstGeom>
          <a:noFill/>
          <a:ln w="0" cap="flat">
            <a:noFill/>
            <a:prstDash val="solid"/>
            <a:miter lim="0"/>
          </a:ln>
        </p:spPr>
        <p:txBody>
          <a:bodyPr vert="horz" wrap="square" lIns="0" tIns="0" rIns="0" bIns="0"/>
          <a:lstStyle/>
          <a:p>
            <a:pPr algn="l" rtl="0" eaLnBrk="0">
              <a:lnSpc>
                <a:spcPct val="77000"/>
              </a:lnSpc>
            </a:pPr>
            <a:r>
              <a:rPr lang="en-US" kern="0" spc="0" dirty="0">
                <a:solidFill>
                  <a:srgbClr val="000000">
                    <a:alpha val="100000"/>
                  </a:srgbClr>
                </a:solidFill>
                <a:latin typeface="Arial" panose="020B0604020202020204"/>
                <a:ea typeface="Arial" panose="020B0604020202020204"/>
                <a:cs typeface="Arial" panose="020B0604020202020204"/>
                <a:sym typeface="+mn-ea"/>
              </a:rPr>
              <a:t>     </a:t>
            </a:r>
          </a:p>
        </p:txBody>
      </p:sp>
      <p:pic>
        <p:nvPicPr>
          <p:cNvPr id="10" name="图片 9"/>
          <p:cNvPicPr>
            <a:picLocks noChangeAspect="1"/>
          </p:cNvPicPr>
          <p:nvPr/>
        </p:nvPicPr>
        <p:blipFill>
          <a:blip r:embed="rId8"/>
          <a:stretch>
            <a:fillRect/>
          </a:stretch>
        </p:blipFill>
        <p:spPr>
          <a:xfrm>
            <a:off x="7291070" y="4452620"/>
            <a:ext cx="4274185" cy="2402205"/>
          </a:xfrm>
          <a:prstGeom prst="rect">
            <a:avLst/>
          </a:prstGeom>
        </p:spPr>
      </p:pic>
      <p:pic>
        <p:nvPicPr>
          <p:cNvPr id="15" name="图片 14"/>
          <p:cNvPicPr>
            <a:picLocks noChangeAspect="1"/>
          </p:cNvPicPr>
          <p:nvPr/>
        </p:nvPicPr>
        <p:blipFill>
          <a:blip r:embed="rId9"/>
          <a:stretch>
            <a:fillRect/>
          </a:stretch>
        </p:blipFill>
        <p:spPr>
          <a:xfrm>
            <a:off x="7144385" y="1743075"/>
            <a:ext cx="4446905" cy="2501265"/>
          </a:xfrm>
          <a:prstGeom prst="rect">
            <a:avLst/>
          </a:prstGeom>
        </p:spPr>
      </p:pic>
      <p:sp>
        <p:nvSpPr>
          <p:cNvPr id="12" name="文本框 2"/>
          <p:cNvSpPr txBox="1"/>
          <p:nvPr>
            <p:custDataLst>
              <p:tags r:id="rId2"/>
            </p:custDataLst>
          </p:nvPr>
        </p:nvSpPr>
        <p:spPr>
          <a:xfrm>
            <a:off x="6989778" y="4114071"/>
            <a:ext cx="12673408" cy="300355"/>
          </a:xfrm>
          <a:prstGeom prst="rect">
            <a:avLst/>
          </a:prstGeom>
          <a:noFill/>
          <a:ln w="9525">
            <a:noFill/>
          </a:ln>
        </p:spPr>
        <p:txBody>
          <a:bodyPr wrap="square" anchor="t">
            <a:spAutoFit/>
          </a:bodyPr>
          <a:lstStyle/>
          <a:p>
            <a:pPr marL="22860" indent="0" algn="l" rtl="0" eaLnBrk="0">
              <a:lnSpc>
                <a:spcPct val="85000"/>
              </a:lnSpc>
              <a:buFont typeface="Arial" panose="020B0604020202020204" pitchFamily="34" charset="0"/>
              <a:buNone/>
            </a:pPr>
            <a:r>
              <a:rPr lang="en-US" sz="1600" b="1" kern="0" spc="-30" dirty="0">
                <a:latin typeface="Arial" panose="020B0604020202020204"/>
                <a:ea typeface="Arial" panose="020B0604020202020204"/>
                <a:cs typeface="Arial" panose="020B0604020202020204"/>
                <a:sym typeface="+mn-ea"/>
              </a:rPr>
              <a:t>t</a:t>
            </a:r>
            <a:r>
              <a:rPr lang="en-US" sz="1600" b="1" kern="0" spc="-30" baseline="-25000" dirty="0">
                <a:latin typeface="Arial" panose="020B0604020202020204"/>
                <a:ea typeface="Arial" panose="020B0604020202020204"/>
                <a:cs typeface="Arial" panose="020B0604020202020204"/>
                <a:sym typeface="+mn-ea"/>
              </a:rPr>
              <a:t>2</a:t>
            </a:r>
            <a:r>
              <a:rPr lang="en-US" sz="1600" b="1" kern="0" spc="-30" dirty="0">
                <a:latin typeface="Arial" panose="020B0604020202020204"/>
                <a:ea typeface="Arial" panose="020B0604020202020204"/>
                <a:cs typeface="Arial" panose="020B0604020202020204"/>
                <a:sym typeface="+mn-ea"/>
              </a:rPr>
              <a:t> = 4.9-5.1s</a:t>
            </a:r>
            <a:r>
              <a:rPr sz="1600" b="1" kern="0" spc="20" dirty="0">
                <a:solidFill>
                  <a:srgbClr val="000000">
                    <a:alpha val="100000"/>
                  </a:srgbClr>
                </a:solidFill>
                <a:latin typeface="Arial" panose="020B0604020202020204"/>
                <a:ea typeface="Arial" panose="020B0604020202020204"/>
                <a:cs typeface="Arial" panose="020B0604020202020204"/>
                <a:sym typeface="+mn-ea"/>
              </a:rPr>
              <a:t>:</a:t>
            </a:r>
            <a:endParaRPr lang="zh-CN" altLang="en-US" sz="1600" b="1" baseline="-25000" dirty="0">
              <a:solidFill>
                <a:srgbClr val="0000FF"/>
              </a:solidFill>
              <a:latin typeface="Arial" panose="020B0604020202020204" pitchFamily="34" charset="0"/>
              <a:ea typeface="宋体" panose="02010600030101010101" pitchFamily="2" charset="-122"/>
              <a:sym typeface="宋体" panose="02010600030101010101" pitchFamily="2" charset="-122"/>
            </a:endParaRPr>
          </a:p>
        </p:txBody>
      </p:sp>
      <p:sp>
        <p:nvSpPr>
          <p:cNvPr id="2" name="矩形 1"/>
          <p:cNvSpPr/>
          <p:nvPr/>
        </p:nvSpPr>
        <p:spPr>
          <a:xfrm>
            <a:off x="205363" y="4930760"/>
            <a:ext cx="6958447" cy="1184940"/>
          </a:xfrm>
          <a:prstGeom prst="rect">
            <a:avLst/>
          </a:prstGeom>
        </p:spPr>
        <p:txBody>
          <a:bodyPr wrap="square">
            <a:spAutoFit/>
          </a:bodyPr>
          <a:lstStyle/>
          <a:p>
            <a:pPr marL="308610" indent="-285750" eaLnBrk="0">
              <a:spcBef>
                <a:spcPts val="600"/>
              </a:spcBef>
              <a:buFont typeface="Wingdings" panose="05000000000000000000" pitchFamily="2" charset="2"/>
              <a:buChar char="Ø"/>
            </a:pPr>
            <a:r>
              <a:rPr lang="en-US" altLang="zh-CN" sz="1400" kern="0" dirty="0">
                <a:latin typeface="Arial" panose="020B0604020202020204"/>
                <a:ea typeface="Arial" panose="020B0604020202020204"/>
                <a:cs typeface="Arial" panose="020B0604020202020204"/>
                <a:sym typeface="+mn-ea"/>
              </a:rPr>
              <a:t>Strong asymmetry is observed in VB profiles</a:t>
            </a:r>
          </a:p>
          <a:p>
            <a:pPr marL="765810" lvl="1" indent="-285750" eaLnBrk="0">
              <a:spcBef>
                <a:spcPts val="600"/>
              </a:spcBef>
              <a:buFont typeface="Arial" panose="020B0604020202020204" pitchFamily="34" charset="0"/>
              <a:buChar char="•"/>
            </a:pPr>
            <a:r>
              <a:rPr lang="en-US" altLang="zh-CN" sz="1400" kern="0" dirty="0">
                <a:latin typeface="Arial" panose="020B0604020202020204"/>
                <a:ea typeface="Arial" panose="020B0604020202020204"/>
                <a:cs typeface="Arial" panose="020B0604020202020204"/>
                <a:sym typeface="+mn-ea"/>
              </a:rPr>
              <a:t>Double peak positions in full vertical profiles of VB intensity</a:t>
            </a:r>
          </a:p>
          <a:p>
            <a:pPr marL="765810" lvl="1" indent="-285750" eaLnBrk="0">
              <a:spcBef>
                <a:spcPts val="600"/>
              </a:spcBef>
              <a:buFont typeface="Arial" panose="020B0604020202020204" pitchFamily="34" charset="0"/>
              <a:buChar char="•"/>
            </a:pPr>
            <a:r>
              <a:rPr lang="en-US" altLang="zh-CN" sz="1400" kern="0" dirty="0">
                <a:latin typeface="Arial" panose="020B0604020202020204"/>
                <a:ea typeface="Arial" panose="020B0604020202020204"/>
                <a:cs typeface="Arial" panose="020B0604020202020204"/>
                <a:sym typeface="+mn-ea"/>
              </a:rPr>
              <a:t>t≤1.1s: VB peaked at core region due to limiter configuration</a:t>
            </a:r>
          </a:p>
          <a:p>
            <a:pPr marL="765810" lvl="1" indent="-285750" eaLnBrk="0">
              <a:spcBef>
                <a:spcPts val="600"/>
              </a:spcBef>
              <a:buFont typeface="Arial" panose="020B0604020202020204" pitchFamily="34" charset="0"/>
              <a:buChar char="•"/>
            </a:pPr>
            <a:r>
              <a:rPr lang="en-US" altLang="zh-CN" sz="1400" kern="0" dirty="0">
                <a:latin typeface="Arial" panose="020B0604020202020204"/>
                <a:ea typeface="Arial" panose="020B0604020202020204"/>
                <a:cs typeface="Arial" panose="020B0604020202020204"/>
                <a:sym typeface="+mn-ea"/>
              </a:rPr>
              <a:t>t&gt;1.1s: VB peaked at plasma edge due to formation of divertor configuration</a:t>
            </a:r>
          </a:p>
        </p:txBody>
      </p:sp>
      <p:sp>
        <p:nvSpPr>
          <p:cNvPr id="16" name="灯片编号占位符 1"/>
          <p:cNvSpPr txBox="1"/>
          <p:nvPr/>
        </p:nvSpPr>
        <p:spPr>
          <a:xfrm>
            <a:off x="11424592" y="6309320"/>
            <a:ext cx="5748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2F3695-7EB6-460E-825A-CE6A1271ACD8}" type="slidenum">
              <a:rPr lang="zh-CN" altLang="en-US" smtClean="0"/>
              <a:t>9</a:t>
            </a:fld>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I2MmM0YzhjNDI0MDg1YmVmNmJjYmIyMTM0MTk1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19.40740157480315,&quot;left&quot;:539.5762204724409,&quot;top&quot;:120.59259842519684,&quot;width&quot;:1010.806141732283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19.40740157480315,&quot;left&quot;:539.5762204724409,&quot;top&quot;:120.59259842519684,&quot;width&quot;:1010.8061417322835}"/>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spPr>
      <a:bodyPr vert="horz" wrap="square" lIns="91440" tIns="45720" rIns="9144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1" lang="ja-JP" altLang="en-US" sz="1200" b="0" i="0" u="none" strike="noStrike" cap="none" normalizeH="0" baseline="0" smtClean="0">
            <a:ln>
              <a:noFill/>
            </a:ln>
            <a:solidFill>
              <a:schemeClr val="tx1"/>
            </a:solidFill>
            <a:effectLst/>
            <a:latin typeface="Helvetica" pitchFamily="34" charset="0"/>
            <a:ea typeface="MS PGothic" panose="020B0600070205080204" pitchFamily="34"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spPr>
      <a:bodyPr vert="horz" wrap="square" lIns="91440" tIns="45720" rIns="9144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1" lang="ja-JP" altLang="en-US" sz="1200" b="0" i="0" u="none" strike="noStrike" cap="none" normalizeH="0" baseline="0" smtClean="0">
            <a:ln>
              <a:noFill/>
            </a:ln>
            <a:solidFill>
              <a:schemeClr val="tx1"/>
            </a:solidFill>
            <a:effectLst/>
            <a:latin typeface="Helvetica" pitchFamily="34" charset="0"/>
            <a:ea typeface="MS PGothic" panose="020B0600070205080204"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2238</Words>
  <Application>Microsoft Office PowerPoint</Application>
  <PresentationFormat>宽屏</PresentationFormat>
  <Paragraphs>223</Paragraphs>
  <Slides>15</Slides>
  <Notes>14</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15</vt:i4>
      </vt:variant>
    </vt:vector>
  </HeadingPairs>
  <TitlesOfParts>
    <vt:vector size="26" baseType="lpstr">
      <vt:lpstr>MS PGothic</vt:lpstr>
      <vt:lpstr>等线</vt:lpstr>
      <vt:lpstr>黑体</vt:lpstr>
      <vt:lpstr>微软雅黑</vt:lpstr>
      <vt:lpstr>Arial</vt:lpstr>
      <vt:lpstr>Calibri</vt:lpstr>
      <vt:lpstr>Times New Roman</vt:lpstr>
      <vt:lpstr>Wingdings</vt:lpstr>
      <vt:lpstr>Office theme</vt:lpstr>
      <vt:lpstr>Default Design</vt:lpstr>
      <vt:lpstr>PBrush</vt:lpstr>
      <vt:lpstr>PowerPoint 演示文稿</vt:lpstr>
      <vt:lpstr>PowerPoint 演示文稿</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Ling Zhang</dc:creator>
  <cp:lastModifiedBy>九 马</cp:lastModifiedBy>
  <cp:revision>184</cp:revision>
  <dcterms:created xsi:type="dcterms:W3CDTF">2024-10-08T02:35:00Z</dcterms:created>
  <dcterms:modified xsi:type="dcterms:W3CDTF">2024-10-23T06:52:33Z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2024-10-12T18:27:13Z</vt:filetime>
  </property>
  <property fmtid="{D5CDD505-2E9C-101B-9397-08002B2CF9AE}" pid="4" name="ICV">
    <vt:lpwstr>8D78AF15AA2540FBBFB0DE7D8A3B3D26_13</vt:lpwstr>
  </property>
  <property fmtid="{D5CDD505-2E9C-101B-9397-08002B2CF9AE}" pid="5" name="KSOProductBuildVer">
    <vt:lpwstr>2052-12.1.0.18276</vt:lpwstr>
  </property>
</Properties>
</file>