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3"/>
    <p:sldMasterId id="2147483672" r:id="rId4"/>
  </p:sldMasterIdLst>
  <p:notesMasterIdLst>
    <p:notesMasterId r:id="rId6"/>
  </p:notesMasterIdLst>
  <p:handoutMasterIdLst>
    <p:handoutMasterId r:id="rId27"/>
  </p:handoutMasterIdLst>
  <p:sldIdLst>
    <p:sldId id="562" r:id="rId5"/>
    <p:sldId id="295" r:id="rId7"/>
    <p:sldId id="268" r:id="rId8"/>
    <p:sldId id="590" r:id="rId9"/>
    <p:sldId id="380" r:id="rId10"/>
    <p:sldId id="276" r:id="rId11"/>
    <p:sldId id="591" r:id="rId12"/>
    <p:sldId id="271" r:id="rId13"/>
    <p:sldId id="526" r:id="rId14"/>
    <p:sldId id="502" r:id="rId15"/>
    <p:sldId id="423" r:id="rId16"/>
    <p:sldId id="424" r:id="rId17"/>
    <p:sldId id="550" r:id="rId18"/>
    <p:sldId id="273" r:id="rId19"/>
    <p:sldId id="403" r:id="rId20"/>
    <p:sldId id="451" r:id="rId21"/>
    <p:sldId id="450" r:id="rId22"/>
    <p:sldId id="426" r:id="rId23"/>
    <p:sldId id="545" r:id="rId24"/>
    <p:sldId id="278" r:id="rId25"/>
    <p:sldId id="609" r:id="rId26"/>
  </p:sldIdLst>
  <p:sldSz cx="12192000" cy="6858000"/>
  <p:notesSz cx="6864350" cy="9998075"/>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886" userDrawn="1">
          <p15:clr>
            <a:srgbClr val="A4A3A4"/>
          </p15:clr>
        </p15:guide>
        <p15:guide id="3" pos="821" userDrawn="1">
          <p15:clr>
            <a:srgbClr val="A4A3A4"/>
          </p15:clr>
        </p15:guide>
        <p15:guide id="4" pos="6888" userDrawn="1">
          <p15:clr>
            <a:srgbClr val="A4A3A4"/>
          </p15:clr>
        </p15:guide>
        <p15:guide id="5" orient="horz" pos="460" userDrawn="1">
          <p15:clr>
            <a:srgbClr val="A4A3A4"/>
          </p15:clr>
        </p15:guide>
        <p15:guide id="6" orient="horz" pos="3576" userDrawn="1">
          <p15:clr>
            <a:srgbClr val="A4A3A4"/>
          </p15:clr>
        </p15:guide>
        <p15:guide id="7" orient="horz" pos="25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Yuyang Liu" initials="YL" lastIdx="1" clrIdx="0"/>
  <p:cmAuthor id="286427556" name="沫墨" initials="沫"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5523"/>
    <a:srgbClr val="1E3980"/>
    <a:srgbClr val="3333FF"/>
    <a:srgbClr val="014D9F"/>
    <a:srgbClr val="FDFDFD"/>
    <a:srgbClr val="E1E8F8"/>
    <a:srgbClr val="FAFAFA"/>
    <a:srgbClr val="BDC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3" autoAdjust="0"/>
    <p:restoredTop sz="92077" autoAdjust="0"/>
  </p:normalViewPr>
  <p:slideViewPr>
    <p:cSldViewPr snapToGrid="0" showGuides="1">
      <p:cViewPr varScale="1">
        <p:scale>
          <a:sx n="90" d="100"/>
          <a:sy n="90" d="100"/>
        </p:scale>
        <p:origin x="108" y="174"/>
      </p:cViewPr>
      <p:guideLst>
        <p:guide orient="horz" pos="936"/>
        <p:guide pos="3886"/>
        <p:guide pos="821"/>
        <p:guide pos="6888"/>
        <p:guide orient="horz" pos="460"/>
        <p:guide orient="horz" pos="3576"/>
        <p:guide orient="horz" pos="255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gs" Target="tags/tag21.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4975" cy="50165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7788" y="0"/>
            <a:ext cx="2974975" cy="501650"/>
          </a:xfrm>
          <a:prstGeom prst="rect">
            <a:avLst/>
          </a:prstGeom>
        </p:spPr>
        <p:txBody>
          <a:bodyPr vert="horz" lIns="91440" tIns="45720" rIns="91440" bIns="45720" rtlCol="0"/>
          <a:lstStyle>
            <a:lvl1pPr algn="r">
              <a:defRPr sz="1200"/>
            </a:lvl1pPr>
          </a:lstStyle>
          <a:p>
            <a:fld id="{C2710983-4069-4E15-879D-50E3F7E19364}" type="datetimeFigureOut">
              <a:rPr lang="zh-CN" altLang="en-US" smtClean="0"/>
            </a:fld>
            <a:endParaRPr lang="zh-CN" altLang="en-US"/>
          </a:p>
        </p:txBody>
      </p:sp>
      <p:sp>
        <p:nvSpPr>
          <p:cNvPr id="4" name="页脚占位符 3"/>
          <p:cNvSpPr>
            <a:spLocks noGrp="1"/>
          </p:cNvSpPr>
          <p:nvPr>
            <p:ph type="ftr" sz="quarter" idx="2"/>
          </p:nvPr>
        </p:nvSpPr>
        <p:spPr>
          <a:xfrm>
            <a:off x="0" y="9496425"/>
            <a:ext cx="2974975" cy="50165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7788" y="9496425"/>
            <a:ext cx="2974975" cy="501650"/>
          </a:xfrm>
          <a:prstGeom prst="rect">
            <a:avLst/>
          </a:prstGeom>
        </p:spPr>
        <p:txBody>
          <a:bodyPr vert="horz" lIns="91440" tIns="45720" rIns="91440" bIns="45720" rtlCol="0" anchor="b"/>
          <a:lstStyle>
            <a:lvl1pPr algn="r">
              <a:defRPr sz="1200"/>
            </a:lvl1pPr>
          </a:lstStyle>
          <a:p>
            <a:fld id="{B2D54E0E-CFB1-4C98-AE51-36677AF0B24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4552" cy="501640"/>
          </a:xfrm>
          <a:prstGeom prst="rect">
            <a:avLst/>
          </a:prstGeom>
        </p:spPr>
        <p:txBody>
          <a:bodyPr vert="horz" lIns="96350" tIns="48175" rIns="96350" bIns="48175" rtlCol="0"/>
          <a:lstStyle>
            <a:lvl1pPr algn="l">
              <a:defRPr sz="1300"/>
            </a:lvl1pPr>
          </a:lstStyle>
          <a:p>
            <a:endParaRPr lang="zh-CN" altLang="en-US"/>
          </a:p>
        </p:txBody>
      </p:sp>
      <p:sp>
        <p:nvSpPr>
          <p:cNvPr id="3" name="日期占位符 2"/>
          <p:cNvSpPr>
            <a:spLocks noGrp="1"/>
          </p:cNvSpPr>
          <p:nvPr>
            <p:ph type="dt" idx="1"/>
          </p:nvPr>
        </p:nvSpPr>
        <p:spPr>
          <a:xfrm>
            <a:off x="3888210" y="0"/>
            <a:ext cx="2974552" cy="501640"/>
          </a:xfrm>
          <a:prstGeom prst="rect">
            <a:avLst/>
          </a:prstGeom>
        </p:spPr>
        <p:txBody>
          <a:bodyPr vert="horz" lIns="96350" tIns="48175" rIns="96350" bIns="48175" rtlCol="0"/>
          <a:lstStyle>
            <a:lvl1pPr algn="r">
              <a:defRPr sz="1300"/>
            </a:lvl1pPr>
          </a:lstStyle>
          <a:p>
            <a:fld id="{453DC3FA-DBBC-444D-8C07-BEB44D37CEE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33388" y="1249363"/>
            <a:ext cx="5997575" cy="3375025"/>
          </a:xfrm>
          <a:prstGeom prst="rect">
            <a:avLst/>
          </a:prstGeom>
          <a:noFill/>
          <a:ln w="12700">
            <a:solidFill>
              <a:prstClr val="black"/>
            </a:solidFill>
          </a:ln>
        </p:spPr>
        <p:txBody>
          <a:bodyPr vert="horz" lIns="96350" tIns="48175" rIns="96350" bIns="48175" rtlCol="0" anchor="ctr"/>
          <a:lstStyle/>
          <a:p>
            <a:endParaRPr lang="zh-CN" altLang="en-US"/>
          </a:p>
        </p:txBody>
      </p:sp>
      <p:sp>
        <p:nvSpPr>
          <p:cNvPr id="5" name="备注占位符 4"/>
          <p:cNvSpPr>
            <a:spLocks noGrp="1"/>
          </p:cNvSpPr>
          <p:nvPr>
            <p:ph type="body" sz="quarter" idx="3"/>
          </p:nvPr>
        </p:nvSpPr>
        <p:spPr>
          <a:xfrm>
            <a:off x="686435" y="4811574"/>
            <a:ext cx="5491480" cy="3936742"/>
          </a:xfrm>
          <a:prstGeom prst="rect">
            <a:avLst/>
          </a:prstGeom>
        </p:spPr>
        <p:txBody>
          <a:bodyPr vert="horz" lIns="96350" tIns="48175" rIns="96350" bIns="48175"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496437"/>
            <a:ext cx="2974552" cy="501639"/>
          </a:xfrm>
          <a:prstGeom prst="rect">
            <a:avLst/>
          </a:prstGeom>
        </p:spPr>
        <p:txBody>
          <a:bodyPr vert="horz" lIns="96350" tIns="48175" rIns="96350" bIns="48175"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888210" y="9496437"/>
            <a:ext cx="2974552" cy="501639"/>
          </a:xfrm>
          <a:prstGeom prst="rect">
            <a:avLst/>
          </a:prstGeom>
        </p:spPr>
        <p:txBody>
          <a:bodyPr vert="horz" lIns="96350" tIns="48175" rIns="96350" bIns="48175" rtlCol="0" anchor="b"/>
          <a:lstStyle>
            <a:lvl1pPr algn="r">
              <a:defRPr sz="1300"/>
            </a:lvl1pPr>
          </a:lstStyle>
          <a:p>
            <a:fld id="{05D31A5F-97FF-4D1D-8CAA-02887DD02786}"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0BB7816-79EF-4953-B9D8-0A5FBF4D6A1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05D31A5F-97FF-4D1D-8CAA-02887DD0278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concave mirror is tilted at a certain angle to achieve a better coupling between the beam and the line array detector</a:t>
            </a:r>
            <a:endParaRPr lang="zh-CN" altLang="en-US"/>
          </a:p>
        </p:txBody>
      </p:sp>
      <p:sp>
        <p:nvSpPr>
          <p:cNvPr id="4" name="灯片编号占位符 3"/>
          <p:cNvSpPr>
            <a:spLocks noGrp="1"/>
          </p:cNvSpPr>
          <p:nvPr>
            <p:ph type="sldNum" sz="quarter" idx="5"/>
          </p:nvPr>
        </p:nvSpPr>
        <p:spPr/>
        <p:txBody>
          <a:bodyPr/>
          <a:p>
            <a:fld id="{05D31A5F-97FF-4D1D-8CAA-02887DD0278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The high responsivity and low noise of the detector can meet the essential requirements of coherent signal measurement.</a:t>
            </a:r>
            <a:endParaRPr lang="zh-CN" altLang="en-US"/>
          </a:p>
        </p:txBody>
      </p:sp>
      <p:sp>
        <p:nvSpPr>
          <p:cNvPr id="4" name="灯片编号占位符 3"/>
          <p:cNvSpPr>
            <a:spLocks noGrp="1"/>
          </p:cNvSpPr>
          <p:nvPr>
            <p:ph type="sldNum" sz="quarter" idx="5"/>
          </p:nvPr>
        </p:nvSpPr>
        <p:spPr/>
        <p:txBody>
          <a:bodyPr/>
          <a:p>
            <a:fld id="{05D31A5F-97FF-4D1D-8CAA-02887DD0278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compress the Gaussian beam into a stripe.</a:t>
            </a:r>
            <a:endParaRPr lang="zh-CN" altLang="en-US"/>
          </a:p>
          <a:p>
            <a:r>
              <a:rPr lang="zh-CN" altLang="en-US"/>
              <a:t>Bench test results displayed the good performance of the cylindrical lens, which is consistent with the simulation results. </a:t>
            </a:r>
            <a:endParaRPr lang="zh-CN" altLang="en-US"/>
          </a:p>
        </p:txBody>
      </p:sp>
      <p:sp>
        <p:nvSpPr>
          <p:cNvPr id="4" name="灯片编号占位符 3"/>
          <p:cNvSpPr>
            <a:spLocks noGrp="1"/>
          </p:cNvSpPr>
          <p:nvPr>
            <p:ph type="sldNum" sz="quarter" idx="5"/>
          </p:nvPr>
        </p:nvSpPr>
        <p:spPr/>
        <p:txBody>
          <a:bodyPr/>
          <a:p>
            <a:fld id="{05D31A5F-97FF-4D1D-8CAA-02887DD0278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The response of the detection module to the Intermediate Frequency (IF) signal is the key evaluation parameter for an interferometer system. To assess this parameter, data acquisition is carried out without plasma discharge. </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By comparing the IF signals from the reference-detector and probe-detector, the phase shift (ϕ) of the probe beam induced by the plasma can be obtained. This phase shift is then used to calculate the plasma electron density. </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There are some differences in the amplitude levels of d1, d2, d3. Since the Gaussian beam energy distribution is strong at the center and weak at the edge of the beam, the beam energy received by the single elements of the line array detector is correspondingly different. The amplitude levelof d2 is higher than d1 and d3, which is consistent with the expected result. </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With the successful application of the phase meter and data acquisition module, real-time array electron density measurements can be implemented during plasma discharge.</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Figure.7 provides an example of measured density data during a plasma discharge. In shot #134794 of EAST, the plasma current Ip is 400 kA as shown in Figure. 7(a). Figure. 7(b) is the power of Electron Cyclotron Resonance Heating (ECRH), including 0.6 MW ECRH2 and 0.5 MW ECRH4. Figure. 7(c) shows the array electron density of shot #134794, with the line-integrated electron density measured at approximately 1.5×1019 m-2. </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二氧化碳色散干涉仪已在</a:t>
            </a: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EAST</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上搭建完成，并成功运行取得了</a:t>
            </a:r>
            <a:r>
              <a:rPr lang="zh-CN" altLang="en-US"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初步实验数据。我们以</a:t>
            </a:r>
            <a:r>
              <a:rPr lang="en-US" altLang="zh-CN"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110733</a:t>
            </a:r>
            <a:r>
              <a:rPr lang="zh-CN" altLang="en-US"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114739</a:t>
            </a:r>
            <a:r>
              <a:rPr lang="zh-CN" altLang="en-US"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和低密度的</a:t>
            </a:r>
            <a:r>
              <a:rPr lang="en-US" altLang="zh-CN"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114731</a:t>
            </a:r>
            <a:r>
              <a:rPr lang="zh-CN" altLang="en-US"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为例，可以看出色散干涉仪的结果与</a:t>
            </a:r>
            <a:r>
              <a:rPr lang="en-US" altLang="zh-CN"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HCN</a:t>
            </a:r>
            <a:r>
              <a:rPr lang="zh-CN" altLang="en-US"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和</a:t>
            </a:r>
            <a:r>
              <a:rPr lang="en-US" altLang="zh-CN"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POINT</a:t>
            </a:r>
            <a:r>
              <a:rPr lang="zh-CN" altLang="en-US" sz="12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的数据有较好的一致性。</a:t>
            </a:r>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The mode of electron density perturbation signal of the SSI system can be analyzed with other different diagnostic system. </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 fundamental capability to observe density fluctuation phenomenon.</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considered as a promising diagnostic technique for future tokamak devices.</a:t>
            </a:r>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In previous studies, it was found that the core region plasma is the key to the particle confinement and transport on EAST. Motived by exploring the small-scale density phenomenon in the core plasma induced by MHD instabilities effects such as sawtooth oscillations and Mirnov, a higher requirement for the core plasma diagnostics is required, thus a new scheme needs to be designed to improve the spatial resolution of POINT. </a:t>
            </a:r>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endParaRPr lang="zh-CN" altLang="en-US" dirty="0"/>
          </a:p>
        </p:txBody>
      </p:sp>
      <p:sp>
        <p:nvSpPr>
          <p:cNvPr id="4" name="灯片编号占位符 3"/>
          <p:cNvSpPr>
            <a:spLocks noGrp="1"/>
          </p:cNvSpPr>
          <p:nvPr>
            <p:ph type="sldNum" sz="quarter" idx="5"/>
          </p:nvPr>
        </p:nvSpPr>
        <p:spPr/>
        <p:txBody>
          <a:bodyPr/>
          <a:lstStyle/>
          <a:p>
            <a:fld id="{05D31A5F-97FF-4D1D-8CAA-02887DD0278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E7FD4E0-35DF-427D-8F91-00692CE69DD3}"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19EE846-0262-497C-9EC3-C5615D3167D1}"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7BE02C6-81A0-4D80-B179-4D114E3DF68F}"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E01D75E-8315-4D73-AD94-0E8811A9040B}"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18BD4A-18DC-44D1-B6C1-3CB4D65C0700}"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2B5C315-56AF-46F7-B769-16F424A255F5}"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5218419-CA21-4A33-9F6B-6C8D6C58EF7A}"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7" name="灯片编号占位符 6"/>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FDB833B-10B8-4A71-B547-B56334BBF3E7}" type="datetime1">
              <a:rPr lang="zh-CN" altLang="en-US" smtClean="0"/>
            </a:fld>
            <a:endParaRPr lang="zh-CN" altLang="en-US"/>
          </a:p>
        </p:txBody>
      </p:sp>
      <p:sp>
        <p:nvSpPr>
          <p:cNvPr id="8" name="页脚占位符 7"/>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9" name="灯片编号占位符 8"/>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94EE9CD-B76C-47EF-B04A-0A27FDB7D00B}"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5" name="灯片编号占位符 4"/>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BE0EB1-AB7D-433C-8942-44F63C6C3446}" type="datetime1">
              <a:rPr lang="zh-CN" altLang="en-US" smtClean="0"/>
            </a:fld>
            <a:endParaRPr lang="zh-CN" altLang="en-US"/>
          </a:p>
        </p:txBody>
      </p:sp>
      <p:sp>
        <p:nvSpPr>
          <p:cNvPr id="3" name="页脚占位符 2"/>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4" name="灯片编号占位符 3"/>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26307A0-2432-4C8A-B34A-B35D00E2995E}"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7" name="灯片编号占位符 6"/>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B1E6FD-02BB-4451-BF49-509B8B52EE57}"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93CB08-9CC5-4BC3-A8BC-FC1080346107}"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7" name="灯片编号占位符 6"/>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B1AF1A3-2D48-490E-9EA7-F6C33B6940AD}"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B77EA90-948C-47DD-92EA-6FA2558E377C}"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45C9DE3-CE8D-4F9F-A827-8D624DED9EA9}"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46th Diagnostic Topic Group Meeting</a:t>
            </a:r>
            <a:endParaRPr lang="zh-CN" altLang="en-US"/>
          </a:p>
        </p:txBody>
      </p:sp>
      <p:sp>
        <p:nvSpPr>
          <p:cNvPr id="6" name="灯片编号占位符 5"/>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477688F-6618-4A43-A246-5DF7ABD91468}"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46th Diagnostic Topic Group Meeting</a:t>
            </a:r>
            <a:endParaRPr lang="zh-CN" altLang="en-US"/>
          </a:p>
        </p:txBody>
      </p:sp>
      <p:sp>
        <p:nvSpPr>
          <p:cNvPr id="6" name="灯片编号占位符 5"/>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BACB584-413C-4494-8892-FB3E12A61627}"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46th Diagnostic Topic Group Meeting</a:t>
            </a:r>
            <a:endParaRPr lang="zh-CN" altLang="en-US"/>
          </a:p>
        </p:txBody>
      </p:sp>
      <p:sp>
        <p:nvSpPr>
          <p:cNvPr id="6" name="灯片编号占位符 5"/>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B86BAE3-E127-4BB1-8B96-6DDFB0B8AF81}"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46th Diagnostic Topic Group Meeting</a:t>
            </a:r>
            <a:endParaRPr lang="zh-CN" altLang="en-US"/>
          </a:p>
        </p:txBody>
      </p:sp>
      <p:sp>
        <p:nvSpPr>
          <p:cNvPr id="7" name="灯片编号占位符 6"/>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1C273AA-A26D-4CDB-9D54-EA123DE377C8}" type="datetime1">
              <a:rPr lang="zh-CN" altLang="en-US" smtClean="0"/>
            </a:fld>
            <a:endParaRPr lang="zh-CN" altLang="en-US"/>
          </a:p>
        </p:txBody>
      </p:sp>
      <p:sp>
        <p:nvSpPr>
          <p:cNvPr id="8" name="页脚占位符 7"/>
          <p:cNvSpPr>
            <a:spLocks noGrp="1"/>
          </p:cNvSpPr>
          <p:nvPr>
            <p:ph type="ftr" sz="quarter" idx="11"/>
          </p:nvPr>
        </p:nvSpPr>
        <p:spPr/>
        <p:txBody>
          <a:bodyPr/>
          <a:lstStyle/>
          <a:p>
            <a:r>
              <a:rPr lang="en-US" altLang="zh-CN"/>
              <a:t>46th Diagnostic Topic Group Meeting</a:t>
            </a:r>
            <a:endParaRPr lang="zh-CN" altLang="en-US"/>
          </a:p>
        </p:txBody>
      </p:sp>
      <p:sp>
        <p:nvSpPr>
          <p:cNvPr id="9" name="灯片编号占位符 8"/>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ED8BD61-9D77-436E-9059-BE40287C7C9C}"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46th Diagnostic Topic Group Meeting</a:t>
            </a:r>
            <a:endParaRPr lang="zh-CN" altLang="en-US"/>
          </a:p>
        </p:txBody>
      </p:sp>
      <p:sp>
        <p:nvSpPr>
          <p:cNvPr id="5" name="灯片编号占位符 4"/>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8D26F5-44C0-43D3-9721-80F4F42462BB}" type="datetime1">
              <a:rPr lang="zh-CN" altLang="en-US" smtClean="0"/>
            </a:fld>
            <a:endParaRPr lang="zh-CN" altLang="en-US"/>
          </a:p>
        </p:txBody>
      </p:sp>
      <p:sp>
        <p:nvSpPr>
          <p:cNvPr id="3" name="页脚占位符 2"/>
          <p:cNvSpPr>
            <a:spLocks noGrp="1"/>
          </p:cNvSpPr>
          <p:nvPr>
            <p:ph type="ftr" sz="quarter" idx="11"/>
          </p:nvPr>
        </p:nvSpPr>
        <p:spPr/>
        <p:txBody>
          <a:bodyPr/>
          <a:lstStyle/>
          <a:p>
            <a:r>
              <a:rPr lang="en-US" altLang="zh-CN"/>
              <a:t>46th Diagnostic Topic Group Meeting</a:t>
            </a:r>
            <a:endParaRPr lang="zh-CN" altLang="en-US"/>
          </a:p>
        </p:txBody>
      </p:sp>
      <p:sp>
        <p:nvSpPr>
          <p:cNvPr id="4" name="灯片编号占位符 3"/>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4E6B371-64AF-4B62-9EC3-1D4F7A25AE6A}"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6909EAA-CD6D-4D30-AEBE-337B2960DC9E}"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46th Diagnostic Topic Group Meeting</a:t>
            </a:r>
            <a:endParaRPr lang="zh-CN" altLang="en-US"/>
          </a:p>
        </p:txBody>
      </p:sp>
      <p:sp>
        <p:nvSpPr>
          <p:cNvPr id="7" name="灯片编号占位符 6"/>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FA02CE7-AC84-467B-9565-217523FDFE28}"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46th Diagnostic Topic Group Meeting</a:t>
            </a:r>
            <a:endParaRPr lang="zh-CN" altLang="en-US"/>
          </a:p>
        </p:txBody>
      </p:sp>
      <p:sp>
        <p:nvSpPr>
          <p:cNvPr id="7" name="灯片编号占位符 6"/>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0333AB5-2A8A-4629-8094-4EA5AE4BABE3}"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46th Diagnostic Topic Group Meeting</a:t>
            </a:r>
            <a:endParaRPr lang="zh-CN" altLang="en-US"/>
          </a:p>
        </p:txBody>
      </p:sp>
      <p:sp>
        <p:nvSpPr>
          <p:cNvPr id="6" name="灯片编号占位符 5"/>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4A7DC9-C879-4E8D-B0C6-5ED83EE6890E}"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a:t>46th Diagnostic Topic Group Meeting</a:t>
            </a:r>
            <a:endParaRPr lang="zh-CN" altLang="en-US"/>
          </a:p>
        </p:txBody>
      </p:sp>
      <p:sp>
        <p:nvSpPr>
          <p:cNvPr id="6" name="灯片编号占位符 5"/>
          <p:cNvSpPr>
            <a:spLocks noGrp="1"/>
          </p:cNvSpPr>
          <p:nvPr>
            <p:ph type="sldNum" sz="quarter" idx="12"/>
          </p:nvPr>
        </p:nvSpPr>
        <p:spPr/>
        <p:txBody>
          <a:bodyPr/>
          <a:lstStyle/>
          <a:p>
            <a:fld id="{E958D540-6A9D-4C82-863F-4879C0845C6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8D70EB4-0C5C-4541-A6DC-D6AB9BB433FC}"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7" name="灯片编号占位符 6"/>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9396A4F-D93F-40FF-9BC3-842A0F4A55A2}" type="datetime1">
              <a:rPr lang="zh-CN" altLang="en-US" smtClean="0"/>
            </a:fld>
            <a:endParaRPr lang="zh-CN" altLang="en-US"/>
          </a:p>
        </p:txBody>
      </p:sp>
      <p:sp>
        <p:nvSpPr>
          <p:cNvPr id="8" name="页脚占位符 7"/>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9" name="灯片编号占位符 8"/>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6A758D2-AF08-4E47-8186-B1C61915F78D}"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5" name="灯片编号占位符 4"/>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A027E47-51B6-426A-AF66-5C96B10DA83C}" type="datetime1">
              <a:rPr lang="zh-CN" altLang="en-US" smtClean="0"/>
            </a:fld>
            <a:endParaRPr lang="zh-CN" altLang="en-US"/>
          </a:p>
        </p:txBody>
      </p:sp>
      <p:sp>
        <p:nvSpPr>
          <p:cNvPr id="3" name="页脚占位符 2"/>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4" name="灯片编号占位符 3"/>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5D1B3B1-AB33-40B7-824F-EB4B1919A24C}"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7" name="灯片编号占位符 6"/>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139FA8E-AF89-4130-B4E3-BA86493E7588}" type="datetime1">
              <a:rPr lang="zh-CN" altLang="en-US" smtClean="0"/>
            </a:fld>
            <a:endParaRPr lang="zh-CN" altLang="en-US"/>
          </a:p>
        </p:txBody>
      </p:sp>
      <p:sp>
        <p:nvSpPr>
          <p:cNvPr id="6" name="页脚占位符 5"/>
          <p:cNvSpPr>
            <a:spLocks noGrp="1"/>
          </p:cNvSpPr>
          <p:nvPr>
            <p:ph type="ftr" sz="quarter" idx="11"/>
          </p:nvPr>
        </p:nvSpPr>
        <p:spPr/>
        <p:txBody>
          <a:body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7" name="灯片编号占位符 6"/>
          <p:cNvSpPr>
            <a:spLocks noGrp="1"/>
          </p:cNvSpPr>
          <p:nvPr>
            <p:ph type="sldNum" sz="quarter" idx="12"/>
          </p:nvPr>
        </p:nvSpPr>
        <p:spPr/>
        <p:txBody>
          <a:bodyPr/>
          <a:lstStyle/>
          <a:p>
            <a:fld id="{48B9EE3C-44A9-4263-A9CF-4B6A9C61197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EDFB0-DE15-4880-9F80-09DA0589ECD6}"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9EE3C-44A9-4263-A9CF-4B6A9C61197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C95E6-122E-4AD8-AFB7-ECD80D488F37}"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8th</a:t>
            </a:r>
            <a:r>
              <a:rPr lang="zh-CN" altLang="en-US"/>
              <a:t>聚变等离子体诊断技术研讨会，</a:t>
            </a:r>
            <a:r>
              <a:rPr lang="en-US" altLang="zh-CN"/>
              <a:t>24-27 Mar</a:t>
            </a:r>
            <a:r>
              <a:rPr lang="zh-CN" altLang="en-US"/>
              <a:t>，</a:t>
            </a:r>
            <a:r>
              <a:rPr lang="en-US" altLang="zh-CN"/>
              <a:t>2023</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9EE3C-44A9-4263-A9CF-4B6A9C61197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96259-4052-4284-A7EB-C0EBCCD65E92}"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46th Diagnostic Topic Group Meeting</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D540-6A9D-4C82-863F-4879C0845C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3.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5" Type="http://schemas.openxmlformats.org/officeDocument/2006/relationships/notesSlide" Target="../notesSlides/notesSlide10.xml"/><Relationship Id="rId14" Type="http://schemas.openxmlformats.org/officeDocument/2006/relationships/slideLayout" Target="../slideLayouts/slideLayout2.xml"/><Relationship Id="rId13" Type="http://schemas.openxmlformats.org/officeDocument/2006/relationships/image" Target="../media/image27.png"/><Relationship Id="rId12" Type="http://schemas.openxmlformats.org/officeDocument/2006/relationships/image" Target="../media/image26.png"/><Relationship Id="rId11" Type="http://schemas.openxmlformats.org/officeDocument/2006/relationships/tags" Target="../tags/tag4.xml"/><Relationship Id="rId10" Type="http://schemas.openxmlformats.org/officeDocument/2006/relationships/tags" Target="../tags/tag3.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tags" Target="../tags/tag5.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tags" Target="../tags/tag7.xml"/><Relationship Id="rId2" Type="http://schemas.openxmlformats.org/officeDocument/2006/relationships/image" Target="../media/image33.png"/><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39.png"/><Relationship Id="rId7" Type="http://schemas.openxmlformats.org/officeDocument/2006/relationships/tags" Target="../tags/tag15.xml"/><Relationship Id="rId6" Type="http://schemas.openxmlformats.org/officeDocument/2006/relationships/image" Target="../media/image38.jpeg"/><Relationship Id="rId5" Type="http://schemas.openxmlformats.org/officeDocument/2006/relationships/tags" Target="../tags/tag14.xml"/><Relationship Id="rId4" Type="http://schemas.openxmlformats.org/officeDocument/2006/relationships/image" Target="../media/image37.jpeg"/><Relationship Id="rId3" Type="http://schemas.openxmlformats.org/officeDocument/2006/relationships/tags" Target="../tags/tag13.xml"/><Relationship Id="rId2" Type="http://schemas.openxmlformats.org/officeDocument/2006/relationships/image" Target="../media/image36.jpeg"/><Relationship Id="rId12" Type="http://schemas.openxmlformats.org/officeDocument/2006/relationships/notesSlide" Target="../notesSlides/notesSlide13.xml"/><Relationship Id="rId11" Type="http://schemas.openxmlformats.org/officeDocument/2006/relationships/slideLayout" Target="../slideLayouts/slideLayout2.xml"/><Relationship Id="rId10" Type="http://schemas.openxmlformats.org/officeDocument/2006/relationships/tags" Target="../tags/tag1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3.xml"/><Relationship Id="rId2" Type="http://schemas.openxmlformats.org/officeDocument/2006/relationships/tags" Target="../tags/tag18.xml"/><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20.xml"/><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jpe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tags" Target="../tags/tag1.xml"/><Relationship Id="rId10" Type="http://schemas.openxmlformats.org/officeDocument/2006/relationships/notesSlide" Target="../notesSlides/notesSlide5.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7933" y="1891406"/>
            <a:ext cx="12156134" cy="21228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A novel terahertz line array detection scheme of solid-source interferometer system on EAST</a:t>
            </a:r>
            <a:endParaRPr kumimoji="0" lang="en-US" altLang="zh-CN" sz="4400" b="1" i="0" u="none" strike="noStrike" kern="1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785" y="198755"/>
            <a:ext cx="1076325" cy="1107440"/>
          </a:xfrm>
          <a:prstGeom prst="rect">
            <a:avLst/>
          </a:prstGeom>
        </p:spPr>
      </p:pic>
      <p:sp>
        <p:nvSpPr>
          <p:cNvPr id="7" name="TextBox 6"/>
          <p:cNvSpPr txBox="1"/>
          <p:nvPr/>
        </p:nvSpPr>
        <p:spPr>
          <a:xfrm>
            <a:off x="498675" y="4148413"/>
            <a:ext cx="11195220" cy="829945"/>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2400" b="1" kern="100" dirty="0">
                <a:solidFill>
                  <a:srgbClr val="F49730"/>
                </a:solidFill>
                <a:effectLst/>
                <a:latin typeface="微软雅黑" panose="020B0503020204020204" pitchFamily="34" charset="-122"/>
                <a:ea typeface="微软雅黑" panose="020B0503020204020204" pitchFamily="34" charset="-122"/>
                <a:cs typeface="Times New Roman" panose="02020603050405020304" pitchFamily="18" charset="0"/>
              </a:rPr>
              <a:t>Huihui Yan</a:t>
            </a:r>
            <a:r>
              <a:rPr lang="en-US" altLang="zh-CN" sz="2400" b="1" kern="100" baseline="30000" dirty="0">
                <a:solidFill>
                  <a:srgbClr val="F49730"/>
                </a:solidFill>
                <a:effectLst/>
                <a:latin typeface="微软雅黑" panose="020B0503020204020204" pitchFamily="34" charset="-122"/>
                <a:ea typeface="微软雅黑" panose="020B0503020204020204" pitchFamily="34" charset="-122"/>
                <a:cs typeface="Times New Roman" panose="02020603050405020304" pitchFamily="18" charset="0"/>
              </a:rPr>
              <a:t>1,2</a:t>
            </a:r>
            <a:r>
              <a:rPr lang="zh-CN"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err="1">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Haiqing</a:t>
            </a:r>
            <a:r>
              <a:rPr lang="en-US" altLang="zh-CN"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Liu</a:t>
            </a:r>
            <a:r>
              <a:rPr lang="en-US" altLang="zh-CN" sz="2400" kern="1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en-US" altLang="zh-CN"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S</a:t>
            </a:r>
            <a:r>
              <a:rPr lang="en-US"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houxin</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Wang</a:t>
            </a:r>
            <a:r>
              <a:rPr sz="2400" kern="1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X</a:t>
            </a:r>
            <a:r>
              <a:rPr lang="en-US"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uechao </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Wei</a:t>
            </a:r>
            <a:r>
              <a:rPr sz="2400" kern="1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Yuan Yao</a:t>
            </a:r>
            <a:r>
              <a:rPr lang="en-US" altLang="zh-CN" sz="2400" kern="100" baseline="300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Hui Lian</a:t>
            </a:r>
            <a:r>
              <a:rPr lang="en-US" altLang="zh-CN" sz="2400" kern="100" baseline="300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400" kern="100" dirty="0" err="1">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Weiming</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Li</a:t>
            </a:r>
            <a:r>
              <a:rPr lang="en-US" altLang="zh-CN" sz="2400" kern="100" baseline="300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and </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Y</a:t>
            </a:r>
            <a:r>
              <a:rPr lang="en-US"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inxian</a:t>
            </a:r>
            <a:r>
              <a:rPr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Jie</a:t>
            </a:r>
            <a:r>
              <a:rPr sz="2400" kern="10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endParaRPr lang="zh-CN"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 y="264795"/>
            <a:ext cx="1076325" cy="1032510"/>
          </a:xfrm>
          <a:prstGeom prst="rect">
            <a:avLst/>
          </a:prstGeom>
        </p:spPr>
      </p:pic>
      <p:sp>
        <p:nvSpPr>
          <p:cNvPr id="9" name="文本框 8"/>
          <p:cNvSpPr txBox="1"/>
          <p:nvPr/>
        </p:nvSpPr>
        <p:spPr>
          <a:xfrm>
            <a:off x="4804394" y="159138"/>
            <a:ext cx="6829332" cy="1475105"/>
          </a:xfrm>
          <a:prstGeom prst="rect">
            <a:avLst/>
          </a:prstGeom>
          <a:noFill/>
        </p:spPr>
        <p:txBody>
          <a:bodyPr wrap="square" lIns="91416" tIns="45709" rIns="91416" bIns="45709"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sym typeface="+mn-ea"/>
              </a:rPr>
              <a:t>7</a:t>
            </a:r>
            <a:r>
              <a:rPr kumimoji="0" lang="en-US" altLang="zh-CN" sz="2000" b="1" u="none" strike="noStrike" kern="1200" cap="none" spc="0" normalizeH="0" baseline="30000" noProof="0" dirty="0">
                <a:ln>
                  <a:noFill/>
                </a:ln>
                <a:effectLst/>
                <a:uLnTx/>
                <a:uFillTx/>
                <a:latin typeface="Century Gothic" panose="020B0502020202020204" pitchFamily="34" charset="0"/>
                <a:ea typeface="微软雅黑" panose="020B0503020204020204" pitchFamily="34" charset="-122"/>
                <a:sym typeface="+mn-ea"/>
              </a:rPr>
              <a:t>th</a:t>
            </a:r>
            <a:r>
              <a:rPr kumimoji="0" lang="en-US" altLang="zh-CN"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sym typeface="+mn-ea"/>
              </a:rPr>
              <a:t> International Conference on Frontiers in Diagnotics Technologies</a:t>
            </a:r>
            <a:endParaRPr kumimoji="0" lang="en-US" altLang="zh-CN"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lang="en-US" altLang="zh-CN" sz="2000" b="1" dirty="0">
                <a:latin typeface="Century Gothic" panose="020B0502020202020204" pitchFamily="34" charset="0"/>
                <a:ea typeface="微软雅黑" panose="020B0503020204020204" pitchFamily="34" charset="-122"/>
              </a:rPr>
              <a:t>Oct. 21 </a:t>
            </a:r>
            <a:r>
              <a:rPr kumimoji="0" lang="en-US" altLang="zh-CN"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rPr>
              <a:t>2024</a:t>
            </a:r>
            <a:r>
              <a:rPr kumimoji="0" lang="zh-CN" altLang="en-US"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rPr>
              <a:t>−</a:t>
            </a:r>
            <a:r>
              <a:rPr lang="en-US" altLang="zh-CN" sz="2000" b="1" dirty="0">
                <a:latin typeface="Century Gothic" panose="020B0502020202020204" pitchFamily="34" charset="0"/>
                <a:ea typeface="微软雅黑" panose="020B0503020204020204" pitchFamily="34" charset="-122"/>
              </a:rPr>
              <a:t>Oct. 23  </a:t>
            </a:r>
            <a:r>
              <a:rPr kumimoji="0" lang="en-US" altLang="zh-CN"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rPr>
              <a:t>2024</a:t>
            </a:r>
            <a:endParaRPr kumimoji="0" lang="en-US" altLang="zh-CN" sz="2000" b="1" u="none" strike="noStrike" kern="1200" cap="none" spc="0" normalizeH="0" baseline="0" noProof="0" dirty="0">
              <a:ln>
                <a:noFill/>
              </a:ln>
              <a:effectLst/>
              <a:uLnTx/>
              <a:uFillTx/>
              <a:latin typeface="Century Gothic" panose="020B0502020202020204" pitchFamily="34" charset="0"/>
              <a:ea typeface="微软雅黑" panose="020B0503020204020204" pitchFamily="34" charset="-122"/>
            </a:endParaRPr>
          </a:p>
        </p:txBody>
      </p:sp>
      <p:sp>
        <p:nvSpPr>
          <p:cNvPr id="10" name="文本框 9"/>
          <p:cNvSpPr txBox="1"/>
          <p:nvPr/>
        </p:nvSpPr>
        <p:spPr>
          <a:xfrm>
            <a:off x="356171" y="5120617"/>
            <a:ext cx="11835829" cy="1050290"/>
          </a:xfrm>
          <a:prstGeom prst="rect">
            <a:avLst/>
          </a:prstGeom>
          <a:noFill/>
        </p:spPr>
        <p:txBody>
          <a:bodyPr wrap="square">
            <a:spAutoFit/>
          </a:bodyPr>
          <a:lstStyle/>
          <a:p>
            <a:pPr lvl="0" algn="ctr">
              <a:lnSpc>
                <a:spcPct val="200000"/>
              </a:lnSpc>
              <a:buSzPts val="1200"/>
              <a:tabLst>
                <a:tab pos="252730" algn="l"/>
              </a:tabLst>
            </a:pPr>
            <a:r>
              <a:rPr lang="en-US" altLang="zh-CN" sz="2400" b="1" kern="100" baseline="30000" dirty="0">
                <a:effectLst/>
                <a:latin typeface="Arial" panose="020B0604020202020204" pitchFamily="34" charset="0"/>
                <a:ea typeface="楷体" panose="02010609060101010101" pitchFamily="49" charset="-122"/>
                <a:cs typeface="Arial" panose="020B0604020202020204" pitchFamily="34" charset="0"/>
              </a:rPr>
              <a:t>1. </a:t>
            </a:r>
            <a:r>
              <a:rPr lang="en-US" altLang="zh-CN" sz="2400" b="1" baseline="30000" dirty="0">
                <a:effectLst/>
                <a:latin typeface="Arial" panose="020B0604020202020204" pitchFamily="34" charset="0"/>
                <a:ea typeface="Times New Roman" panose="02020603050405020304" pitchFamily="18" charset="0"/>
                <a:cs typeface="Arial" panose="020B0604020202020204" pitchFamily="34" charset="0"/>
              </a:rPr>
              <a:t>Institute of Plasma Physics, Hefei Institutes of Physical Science (ASIPP)</a:t>
            </a:r>
            <a:endParaRPr lang="zh-CN" altLang="zh-CN" sz="2400" b="1" baseline="30000" dirty="0">
              <a:effectLst/>
              <a:latin typeface="Arial" panose="020B0604020202020204" pitchFamily="34" charset="0"/>
              <a:ea typeface="Times New Roman" panose="02020603050405020304" pitchFamily="18" charset="0"/>
              <a:cs typeface="Arial" panose="020B0604020202020204" pitchFamily="34" charset="0"/>
            </a:endParaRPr>
          </a:p>
          <a:p>
            <a:pPr lvl="0" algn="ctr">
              <a:lnSpc>
                <a:spcPct val="200000"/>
              </a:lnSpc>
              <a:buSzPts val="1200"/>
              <a:tabLst>
                <a:tab pos="252730" algn="l"/>
              </a:tabLst>
            </a:pPr>
            <a:r>
              <a:rPr lang="en-US" altLang="zh-CN" sz="2400" b="1" baseline="30000" dirty="0">
                <a:effectLst/>
                <a:latin typeface="Arial" panose="020B0604020202020204" pitchFamily="34" charset="0"/>
                <a:ea typeface="Times New Roman" panose="02020603050405020304" pitchFamily="18" charset="0"/>
                <a:cs typeface="Arial" panose="020B0604020202020204" pitchFamily="34" charset="0"/>
              </a:rPr>
              <a:t>2. University of Science and Technology of China (USTC)</a:t>
            </a:r>
            <a:endParaRPr lang="en-US" altLang="zh-CN" sz="2400" b="1" baseline="30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矩形 10"/>
          <p:cNvSpPr/>
          <p:nvPr/>
        </p:nvSpPr>
        <p:spPr>
          <a:xfrm>
            <a:off x="4821921" y="6149578"/>
            <a:ext cx="2621182" cy="461643"/>
          </a:xfrm>
          <a:prstGeom prst="rect">
            <a:avLst/>
          </a:prstGeom>
        </p:spPr>
        <p:txBody>
          <a:bodyPr wrap="none" lIns="91416" tIns="45709" rIns="91416" bIns="45709">
            <a:spAutoFit/>
          </a:bodyPr>
          <a:lstStyle/>
          <a:p>
            <a:pPr marL="0" marR="0" lvl="0" indent="0" algn="ctr" defTabSz="914400" rtl="0" eaLnBrk="1" fontAlgn="auto" latinLnBrk="0" hangingPunct="1">
              <a:lnSpc>
                <a:spcPct val="100000"/>
              </a:lnSpc>
              <a:spcBef>
                <a:spcPts val="1200"/>
              </a:spcBef>
              <a:spcAft>
                <a:spcPts val="0"/>
              </a:spcAft>
              <a:buClrTx/>
              <a:buSzTx/>
              <a:buFontTx/>
              <a:buNone/>
              <a:defRPr/>
            </a:pPr>
            <a:r>
              <a:rPr kumimoji="0" lang="en-US" altLang="zh-CN" sz="24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2023</a:t>
            </a:r>
            <a:r>
              <a:rPr kumimoji="0" lang="zh-CN" altLang="en-US" sz="24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Unicode MS" pitchFamily="34" charset="-122"/>
              </a:rPr>
              <a:t>年</a:t>
            </a:r>
            <a:r>
              <a:rPr lang="en-US" altLang="zh-CN" sz="2400" b="1" dirty="0">
                <a:solidFill>
                  <a:schemeClr val="bg1"/>
                </a:solidFill>
                <a:latin typeface="微软雅黑" panose="020B0503020204020204" pitchFamily="34" charset="-122"/>
                <a:ea typeface="微软雅黑" panose="020B0503020204020204" pitchFamily="34" charset="-122"/>
                <a:cs typeface="Arial Unicode MS" pitchFamily="34" charset="-122"/>
              </a:rPr>
              <a:t>03</a:t>
            </a:r>
            <a:r>
              <a:rPr lang="zh-CN" altLang="en-US" sz="2400" b="1" dirty="0">
                <a:solidFill>
                  <a:schemeClr val="bg1"/>
                </a:solidFill>
                <a:latin typeface="微软雅黑" panose="020B0503020204020204" pitchFamily="34" charset="-122"/>
                <a:ea typeface="微软雅黑" panose="020B0503020204020204" pitchFamily="34" charset="-122"/>
                <a:cs typeface="Arial Unicode MS" pitchFamily="34" charset="-122"/>
              </a:rPr>
              <a:t>月</a:t>
            </a:r>
            <a:r>
              <a:rPr kumimoji="0" lang="en-US" altLang="zh-CN" sz="24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Unicode MS" pitchFamily="34" charset="-122"/>
              </a:rPr>
              <a:t>25</a:t>
            </a:r>
            <a:r>
              <a:rPr kumimoji="0" lang="zh-CN" altLang="en-US" sz="24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Unicode MS" pitchFamily="34" charset="-122"/>
              </a:rPr>
              <a:t>日</a:t>
            </a:r>
            <a:endParaRPr kumimoji="0" lang="zh-CN" altLang="en-US" sz="24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Unicode MS" pitchFamily="34" charset="-122"/>
            </a:endParaRPr>
          </a:p>
        </p:txBody>
      </p:sp>
      <p:sp>
        <p:nvSpPr>
          <p:cNvPr id="13" name="TextBox 6"/>
          <p:cNvSpPr txBox="1"/>
          <p:nvPr/>
        </p:nvSpPr>
        <p:spPr>
          <a:xfrm>
            <a:off x="3084976" y="6149556"/>
            <a:ext cx="6095067" cy="398780"/>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2000" i="1" kern="100" dirty="0">
                <a:solidFill>
                  <a:srgbClr val="1E3980"/>
                </a:solidFill>
                <a:effectLst/>
                <a:latin typeface="Century Gothic" panose="020B0502020202020204" pitchFamily="34" charset="0"/>
                <a:ea typeface="微软雅黑" panose="020B0503020204020204" pitchFamily="34" charset="-122"/>
                <a:cs typeface="Arial" panose="020B0604020202020204" pitchFamily="34" charset="0"/>
              </a:rPr>
              <a:t>E-mail: </a:t>
            </a:r>
            <a:r>
              <a:rPr lang="en-US" altLang="zh-CN" sz="2000" i="1" u="sng" kern="100" dirty="0">
                <a:solidFill>
                  <a:srgbClr val="1E3980"/>
                </a:solidFill>
                <a:effectLst/>
                <a:latin typeface="Century Gothic" panose="020B0502020202020204" pitchFamily="34" charset="0"/>
                <a:ea typeface="微软雅黑" panose="020B0503020204020204" pitchFamily="34" charset="-122"/>
                <a:cs typeface="Arial" panose="020B0604020202020204" pitchFamily="34" charset="0"/>
              </a:rPr>
              <a:t>huihui.yan</a:t>
            </a:r>
            <a:r>
              <a:rPr lang="en-US" altLang="zh-CN" sz="2000" i="1" u="sng" kern="100" dirty="0">
                <a:solidFill>
                  <a:srgbClr val="1E3980"/>
                </a:solidFill>
                <a:effectLst/>
                <a:latin typeface="Century Gothic" panose="020B0502020202020204" pitchFamily="34" charset="0"/>
                <a:ea typeface="微软雅黑" panose="020B0503020204020204" pitchFamily="34" charset="-122"/>
                <a:cs typeface="Arial" panose="020B0604020202020204" pitchFamily="34" charset="0"/>
              </a:rPr>
              <a:t>@ipp.ac.cn</a:t>
            </a:r>
            <a:endParaRPr lang="zh-CN" altLang="zh-CN" sz="2000" i="1" u="sng" kern="100" dirty="0">
              <a:solidFill>
                <a:srgbClr val="1E3980"/>
              </a:solidFill>
              <a:effectLst/>
              <a:latin typeface="Century Gothic" panose="020B0502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fld id="{9A0DB2DC-4C9A-4742-B13C-FB6460FD3503}" type="slidenum">
              <a:rPr lang="zh-CN" altLang="en-US" b="1" smtClean="0">
                <a:solidFill>
                  <a:srgbClr val="1E3980"/>
                </a:solidFill>
              </a:rPr>
            </a:fld>
            <a:endParaRPr lang="zh-CN" altLang="en-US"/>
          </a:p>
        </p:txBody>
      </p:sp>
      <p:pic>
        <p:nvPicPr>
          <p:cNvPr id="12" name="图片 11" descr="图片2"/>
          <p:cNvPicPr>
            <a:picLocks noChangeAspect="1"/>
          </p:cNvPicPr>
          <p:nvPr/>
        </p:nvPicPr>
        <p:blipFill>
          <a:blip r:embed="rId1"/>
          <a:stretch>
            <a:fillRect/>
          </a:stretch>
        </p:blipFill>
        <p:spPr>
          <a:xfrm>
            <a:off x="656590" y="1639570"/>
            <a:ext cx="4944110" cy="2026285"/>
          </a:xfrm>
          <a:prstGeom prst="rect">
            <a:avLst/>
          </a:prstGeom>
        </p:spPr>
      </p:pic>
      <p:sp>
        <p:nvSpPr>
          <p:cNvPr id="3" name="矩形 2"/>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 name="文本框 1"/>
          <p:cNvSpPr txBox="1"/>
          <p:nvPr/>
        </p:nvSpPr>
        <p:spPr>
          <a:xfrm>
            <a:off x="1837375" y="0"/>
            <a:ext cx="8517250" cy="828000"/>
          </a:xfrm>
          <a:prstGeom prst="rect">
            <a:avLst/>
          </a:prstGeom>
          <a:noFill/>
        </p:spPr>
        <p:txBody>
          <a:bodyPr wrap="square">
            <a:noAutofit/>
          </a:bodyPr>
          <a:p>
            <a:pPr algn="ctr">
              <a:lnSpc>
                <a:spcPct val="150000"/>
              </a:lnSpc>
              <a:defRPr/>
            </a:pPr>
            <a:r>
              <a:rPr lang="en-US" altLang="zh-CN" sz="3200" b="1" dirty="0">
                <a:solidFill>
                  <a:schemeClr val="bg1"/>
                </a:solidFill>
                <a:latin typeface="微软雅黑" panose="020B0503020204020204" pitchFamily="34" charset="-122"/>
                <a:ea typeface="微软雅黑" panose="020B0503020204020204" pitchFamily="34" charset="-122"/>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0.65THz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SSI system</a:t>
            </a:r>
            <a:endParaRPr lang="en-US" altLang="zh-CN"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16" name="组合 15"/>
          <p:cNvGrpSpPr/>
          <p:nvPr/>
        </p:nvGrpSpPr>
        <p:grpSpPr>
          <a:xfrm>
            <a:off x="6319520" y="4090035"/>
            <a:ext cx="5600065" cy="2782570"/>
            <a:chOff x="10739" y="6189"/>
            <a:chExt cx="8819" cy="4382"/>
          </a:xfrm>
        </p:grpSpPr>
        <p:pic>
          <p:nvPicPr>
            <p:cNvPr id="8" name="图片 7"/>
            <p:cNvPicPr>
              <a:picLocks noChangeAspect="1"/>
            </p:cNvPicPr>
            <p:nvPr/>
          </p:nvPicPr>
          <p:blipFill>
            <a:blip r:embed="rId2"/>
            <a:stretch>
              <a:fillRect/>
            </a:stretch>
          </p:blipFill>
          <p:spPr>
            <a:xfrm>
              <a:off x="10739" y="6550"/>
              <a:ext cx="6138" cy="4021"/>
            </a:xfrm>
            <a:prstGeom prst="rect">
              <a:avLst/>
            </a:prstGeom>
          </p:spPr>
        </p:pic>
        <p:sp>
          <p:nvSpPr>
            <p:cNvPr id="13" name="文本框 12"/>
            <p:cNvSpPr txBox="1"/>
            <p:nvPr/>
          </p:nvSpPr>
          <p:spPr>
            <a:xfrm>
              <a:off x="16730" y="6635"/>
              <a:ext cx="2828" cy="3617"/>
            </a:xfrm>
            <a:prstGeom prst="rect">
              <a:avLst/>
            </a:prstGeom>
            <a:noFill/>
          </p:spPr>
          <p:txBody>
            <a:bodyPr wrap="square" rtlCol="0" anchor="t">
              <a:noAutofit/>
            </a:bodyPr>
            <a:p>
              <a:pPr marL="285750" indent="-285750" algn="just">
                <a:buFont typeface="Wingdings" panose="05000000000000000000" charset="0"/>
                <a:buChar char="u"/>
              </a:pPr>
              <a:r>
                <a:rPr lang="en-US" sz="1600" b="1" dirty="0">
                  <a:solidFill>
                    <a:srgbClr val="1E3980"/>
                  </a:solidFill>
                  <a:latin typeface="Arial" panose="020B0604020202020204" pitchFamily="34" charset="0"/>
                  <a:ea typeface="微软雅黑" panose="020B0503020204020204" pitchFamily="34" charset="-122"/>
                  <a:cs typeface="Arial" panose="020B0604020202020204" pitchFamily="34" charset="0"/>
                  <a:sym typeface="+mn-ea"/>
                </a:rPr>
                <a:t>real-time electron density measurement and feedback control</a:t>
              </a:r>
              <a:endParaRPr lang="en-US" sz="1600" b="1" dirty="0">
                <a:solidFill>
                  <a:srgbClr val="1E398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9" name="文本框 8"/>
            <p:cNvSpPr txBox="1"/>
            <p:nvPr/>
          </p:nvSpPr>
          <p:spPr>
            <a:xfrm>
              <a:off x="12498" y="6189"/>
              <a:ext cx="2621" cy="622"/>
            </a:xfrm>
            <a:prstGeom prst="rect">
              <a:avLst/>
            </a:prstGeom>
          </p:spPr>
          <p:txBody>
            <a:bodyPr wrap="square">
              <a:noAutofit/>
            </a:bodyPr>
            <a:p>
              <a:pPr algn="ctr"/>
              <a:r>
                <a:rPr lang="en-US" altLang="zh-CN" sz="1600" b="0">
                  <a:solidFill>
                    <a:srgbClr val="000000"/>
                  </a:solidFill>
                  <a:latin typeface="微软雅黑" panose="020B0503020204020204" pitchFamily="34" charset="-122"/>
                  <a:ea typeface="微软雅黑" panose="020B0503020204020204" pitchFamily="34" charset="-122"/>
                </a:rPr>
                <a:t>EAST #84085</a:t>
              </a:r>
              <a:endParaRPr lang="en-US" altLang="zh-CN" sz="1600" b="0">
                <a:solidFill>
                  <a:srgbClr val="000000"/>
                </a:solidFill>
                <a:latin typeface="微软雅黑" panose="020B0503020204020204" pitchFamily="34" charset="-122"/>
                <a:ea typeface="微软雅黑" panose="020B0503020204020204" pitchFamily="34" charset="-122"/>
              </a:endParaRPr>
            </a:p>
          </p:txBody>
        </p:sp>
      </p:grpSp>
      <mc:AlternateContent xmlns:mc="http://schemas.openxmlformats.org/markup-compatibility/2006">
        <mc:Choice xmlns:a14="http://schemas.microsoft.com/office/drawing/2010/main" Requires="a14">
          <p:sp>
            <p:nvSpPr>
              <p:cNvPr id="11" name="文本框 10"/>
              <p:cNvSpPr txBox="1"/>
              <p:nvPr/>
            </p:nvSpPr>
            <p:spPr>
              <a:xfrm>
                <a:off x="219075" y="1034415"/>
                <a:ext cx="5643245" cy="706755"/>
              </a:xfrm>
              <a:prstGeom prst="rect">
                <a:avLst/>
              </a:prstGeom>
              <a:noFill/>
            </p:spPr>
            <p:txBody>
              <a:bodyPr wrap="square" rtlCol="0">
                <a:spAutoFit/>
              </a:bodyPr>
              <a:p>
                <a:pPr marL="285750" indent="-285750">
                  <a:buFont typeface="Wingdings" panose="05000000000000000000" charset="0"/>
                  <a:buChar char="u"/>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Mach-Zehnder</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interferometer </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buFont typeface="Wingdings" panose="05000000000000000000" charset="0"/>
                  <a:buNone/>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14:m>
                  <m:oMath xmlns:m="http://schemas.openxmlformats.org/officeDocument/2006/math">
                    <m:r>
                      <a:rPr lang="en-US" altLang="zh-CN" sz="2000" i="1">
                        <a:latin typeface="Cambria Math" panose="02040503050406030204" pitchFamily="18" charset="0"/>
                        <a:ea typeface="MS Mincho" charset="0"/>
                        <a:cs typeface="Cambria Math" panose="02040503050406030204" pitchFamily="18" charset="0"/>
                        <a:sym typeface="+mn-ea"/>
                      </a:rPr>
                      <m:t>∆</m:t>
                    </m:r>
                    <m:r>
                      <a:rPr lang="en-US" altLang="zh-CN" sz="2000" i="1">
                        <a:latin typeface="Cambria Math" panose="02040503050406030204" pitchFamily="18" charset="0"/>
                        <a:ea typeface="MS Mincho" charset="0"/>
                        <a:cs typeface="Cambria Math" panose="02040503050406030204" pitchFamily="18" charset="0"/>
                        <a:sym typeface="+mn-ea"/>
                      </a:rPr>
                      <m:t>𝜔</m:t>
                    </m:r>
                    <m:r>
                      <a:rPr lang="en-US" altLang="zh-CN" sz="2000" i="1">
                        <a:latin typeface="Cambria Math" panose="02040503050406030204" pitchFamily="18" charset="0"/>
                        <a:ea typeface="MS Mincho" charset="0"/>
                        <a:cs typeface="Cambria Math" panose="02040503050406030204" pitchFamily="18" charset="0"/>
                        <a:sym typeface="+mn-ea"/>
                      </a:rPr>
                      <m:t>=</m:t>
                    </m:r>
                    <m:r>
                      <a:rPr lang="en-US" altLang="zh-CN" sz="2000" i="1">
                        <a:latin typeface="Cambria Math" panose="02040503050406030204" pitchFamily="18" charset="0"/>
                        <a:ea typeface="MS Mincho" charset="0"/>
                        <a:cs typeface="Cambria Math" panose="02040503050406030204" pitchFamily="18" charset="0"/>
                        <a:sym typeface="+mn-ea"/>
                      </a:rPr>
                      <m:t>850</m:t>
                    </m:r>
                    <m:r>
                      <a:rPr lang="en-US" altLang="zh-CN" sz="2000" i="1">
                        <a:latin typeface="Cambria Math" panose="02040503050406030204" pitchFamily="18" charset="0"/>
                        <a:ea typeface="MS Mincho" charset="0"/>
                        <a:cs typeface="Cambria Math" panose="02040503050406030204" pitchFamily="18" charset="0"/>
                        <a:sym typeface="+mn-ea"/>
                      </a:rPr>
                      <m:t>𝑘𝐻𝑧</m:t>
                    </m:r>
                  </m:oMath>
                </a14:m>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mc:Choice>
        <mc:Fallback>
          <p:sp>
            <p:nvSpPr>
              <p:cNvPr id="11" name="文本框 10"/>
              <p:cNvSpPr txBox="1">
                <a:spLocks noRot="1" noChangeAspect="1" noMove="1" noResize="1" noEditPoints="1" noAdjustHandles="1" noChangeArrowheads="1" noChangeShapeType="1" noTextEdit="1"/>
              </p:cNvSpPr>
              <p:nvPr/>
            </p:nvSpPr>
            <p:spPr>
              <a:xfrm>
                <a:off x="219075" y="1034415"/>
                <a:ext cx="5643245" cy="706755"/>
              </a:xfrm>
              <a:prstGeom prst="rect">
                <a:avLst/>
              </a:prstGeom>
              <a:blipFill rotWithShape="1">
                <a:blip r:embed="rId3"/>
                <a:stretch>
                  <a:fillRect/>
                </a:stretch>
              </a:blipFill>
            </p:spPr>
            <p:txBody>
              <a:bodyPr/>
              <a:lstStyle/>
              <a:p>
                <a:r>
                  <a:rPr lang="zh-CN" altLang="en-US">
                    <a:noFill/>
                  </a:rPr>
                  <a:t> </a:t>
                </a:r>
              </a:p>
            </p:txBody>
          </p:sp>
        </mc:Fallback>
      </mc:AlternateContent>
      <p:grpSp>
        <p:nvGrpSpPr>
          <p:cNvPr id="6" name="组合 5"/>
          <p:cNvGrpSpPr/>
          <p:nvPr/>
        </p:nvGrpSpPr>
        <p:grpSpPr>
          <a:xfrm>
            <a:off x="5980430" y="861060"/>
            <a:ext cx="6258560" cy="3249295"/>
            <a:chOff x="737" y="5640"/>
            <a:chExt cx="9856" cy="5117"/>
          </a:xfrm>
        </p:grpSpPr>
        <p:pic>
          <p:nvPicPr>
            <p:cNvPr id="4" name="图片 3"/>
            <p:cNvPicPr>
              <a:picLocks noChangeAspect="1"/>
            </p:cNvPicPr>
            <p:nvPr/>
          </p:nvPicPr>
          <p:blipFill>
            <a:blip r:embed="rId4"/>
            <a:stretch>
              <a:fillRect/>
            </a:stretch>
          </p:blipFill>
          <p:spPr>
            <a:xfrm>
              <a:off x="1363" y="7065"/>
              <a:ext cx="6097" cy="3692"/>
            </a:xfrm>
            <a:prstGeom prst="rect">
              <a:avLst/>
            </a:prstGeom>
          </p:spPr>
        </p:pic>
        <p:pic>
          <p:nvPicPr>
            <p:cNvPr id="7" name="图片 6"/>
            <p:cNvPicPr>
              <a:picLocks noChangeAspect="1"/>
            </p:cNvPicPr>
            <p:nvPr/>
          </p:nvPicPr>
          <p:blipFill>
            <a:blip r:embed="rId5"/>
            <a:stretch>
              <a:fillRect/>
            </a:stretch>
          </p:blipFill>
          <p:spPr>
            <a:xfrm>
              <a:off x="737" y="5863"/>
              <a:ext cx="2261" cy="1533"/>
            </a:xfrm>
            <a:prstGeom prst="rect">
              <a:avLst/>
            </a:prstGeom>
          </p:spPr>
        </p:pic>
        <p:sp>
          <p:nvSpPr>
            <p:cNvPr id="14" name="文本框 13"/>
            <p:cNvSpPr txBox="1"/>
            <p:nvPr/>
          </p:nvSpPr>
          <p:spPr>
            <a:xfrm>
              <a:off x="2978" y="5640"/>
              <a:ext cx="5395" cy="1307"/>
            </a:xfrm>
            <a:prstGeom prst="rect">
              <a:avLst/>
            </a:prstGeom>
            <a:noFill/>
          </p:spPr>
          <p:txBody>
            <a:bodyPr wrap="square" rtlCol="0">
              <a:spAutoFit/>
            </a:bodyPr>
            <a:p>
              <a:pPr indent="0" algn="just">
                <a:lnSpc>
                  <a:spcPct val="150000"/>
                </a:lnSpc>
                <a:buFont typeface="Arial" panose="020B0604020202020204" pitchFamily="34" charset="0"/>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Schottky barrier diode mixer</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600">
                  <a:latin typeface="Arial" panose="020B0604020202020204" pitchFamily="34" charset="0"/>
                  <a:ea typeface="微软雅黑" panose="020B0503020204020204" pitchFamily="34" charset="-122"/>
                  <a:cs typeface="Arial" panose="020B0604020202020204" pitchFamily="34" charset="0"/>
                </a:rPr>
                <a:t>responsivity</a:t>
              </a:r>
              <a:r>
                <a:rPr lang="en-US" altLang="zh-CN" sz="1600">
                  <a:latin typeface="Arial" panose="020B0604020202020204" pitchFamily="34" charset="0"/>
                  <a:ea typeface="微软雅黑" panose="020B0503020204020204" pitchFamily="34" charset="-122"/>
                  <a:cs typeface="Arial" panose="020B0604020202020204" pitchFamily="34" charset="0"/>
                </a:rPr>
                <a:t> of 750V/W</a:t>
              </a:r>
              <a:endParaRPr lang="en-US" altLang="zh-CN" sz="1600">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7444" y="7017"/>
              <a:ext cx="3149" cy="3052"/>
            </a:xfrm>
            <a:prstGeom prst="rect">
              <a:avLst/>
            </a:prstGeom>
            <a:noFill/>
          </p:spPr>
          <p:txBody>
            <a:bodyPr wrap="square" rtlCol="0">
              <a:spAutoFit/>
            </a:bodyPr>
            <a:p>
              <a:pPr indent="0" algn="just">
                <a:lnSpc>
                  <a:spcPct val="100000"/>
                </a:lnSpc>
                <a:buFont typeface="Arial" panose="020B0604020202020204" pitchFamily="34" charset="0"/>
                <a:buNone/>
              </a:pPr>
              <a:r>
                <a:rPr lang="en-US" altLang="zh-CN" sz="1600" b="1">
                  <a:solidFill>
                    <a:schemeClr val="tx1"/>
                  </a:solidFill>
                  <a:latin typeface="微软雅黑" panose="020B0503020204020204" pitchFamily="34" charset="-122"/>
                  <a:ea typeface="微软雅黑" panose="020B0503020204020204" pitchFamily="34" charset="-122"/>
                  <a:cs typeface="Arial" panose="020B0604020202020204" pitchFamily="34" charset="0"/>
                </a:rPr>
                <a:t>VDI solid-state source</a:t>
              </a:r>
              <a:endParaRPr lang="zh-CN" altLang="en-US" sz="1600">
                <a:latin typeface="微软雅黑" panose="020B0503020204020204" pitchFamily="34" charset="-122"/>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en-US" altLang="zh-CN" sz="1600">
                  <a:latin typeface="Arial" panose="020B0604020202020204" pitchFamily="34" charset="0"/>
                  <a:ea typeface="微软雅黑" panose="020B0503020204020204" pitchFamily="34" charset="-122"/>
                  <a:cs typeface="Arial" panose="020B0604020202020204" pitchFamily="34" charset="0"/>
                </a:rPr>
                <a:t>output power 2.5mW</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sz="1600">
                  <a:latin typeface="Arial" panose="020B0604020202020204" pitchFamily="34" charset="0"/>
                  <a:ea typeface="微软雅黑" panose="020B0503020204020204" pitchFamily="34" charset="-122"/>
                  <a:cs typeface="Arial" panose="020B0604020202020204" pitchFamily="34" charset="0"/>
                </a:rPr>
                <a:t>frequency range</a:t>
              </a:r>
              <a:endParaRPr lang="zh-CN" altLang="en-US" sz="1600">
                <a:latin typeface="Arial" panose="020B0604020202020204" pitchFamily="34" charset="0"/>
                <a:ea typeface="微软雅黑" panose="020B0503020204020204" pitchFamily="34" charset="-122"/>
                <a:cs typeface="Arial" panose="020B0604020202020204" pitchFamily="34" charset="0"/>
              </a:endParaRPr>
            </a:p>
            <a:p>
              <a:pPr indent="0" algn="just">
                <a:lnSpc>
                  <a:spcPct val="100000"/>
                </a:lnSpc>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640-660GHz</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5" name="组合 24"/>
          <p:cNvGrpSpPr/>
          <p:nvPr/>
        </p:nvGrpSpPr>
        <p:grpSpPr>
          <a:xfrm>
            <a:off x="307340" y="3900170"/>
            <a:ext cx="5459095" cy="2777490"/>
            <a:chOff x="484" y="6142"/>
            <a:chExt cx="8597" cy="4374"/>
          </a:xfrm>
        </p:grpSpPr>
        <p:sp>
          <p:nvSpPr>
            <p:cNvPr id="24" name="文本框 23"/>
            <p:cNvSpPr txBox="1"/>
            <p:nvPr/>
          </p:nvSpPr>
          <p:spPr>
            <a:xfrm>
              <a:off x="484" y="6142"/>
              <a:ext cx="8464" cy="4374"/>
            </a:xfrm>
            <a:prstGeom prst="rect">
              <a:avLst/>
            </a:prstGeom>
            <a:noFill/>
            <a:ln>
              <a:solidFill>
                <a:schemeClr val="tx1"/>
              </a:solidFill>
            </a:ln>
          </p:spPr>
          <p:txBody>
            <a:bodyPr wrap="square" rtlCol="0">
              <a:noAutofit/>
            </a:bodyPr>
            <a:p>
              <a:endParaRPr lang="zh-CN" altLang="en-US">
                <a:ln>
                  <a:noFill/>
                </a:ln>
              </a:endParaRPr>
            </a:p>
          </p:txBody>
        </p:sp>
        <p:grpSp>
          <p:nvGrpSpPr>
            <p:cNvPr id="21" name="组合 20"/>
            <p:cNvGrpSpPr/>
            <p:nvPr/>
          </p:nvGrpSpPr>
          <p:grpSpPr>
            <a:xfrm rot="0">
              <a:off x="707" y="8733"/>
              <a:ext cx="8374" cy="1351"/>
              <a:chOff x="10411" y="3039"/>
              <a:chExt cx="8374" cy="1351"/>
            </a:xfrm>
          </p:grpSpPr>
          <mc:AlternateContent xmlns:mc="http://schemas.openxmlformats.org/markup-compatibility/2006">
            <mc:Choice xmlns:a14="http://schemas.microsoft.com/office/drawing/2010/main" Requires="a14">
              <p:sp>
                <p:nvSpPr>
                  <p:cNvPr id="20" name="文本框 19"/>
                  <p:cNvSpPr txBox="1"/>
                  <p:nvPr/>
                </p:nvSpPr>
                <p:spPr>
                  <a:xfrm>
                    <a:off x="10411" y="3175"/>
                    <a:ext cx="3061" cy="1134"/>
                  </a:xfrm>
                  <a:prstGeom prst="rect">
                    <a:avLst/>
                  </a:prstGeom>
                  <a:noFill/>
                </p:spPr>
                <p:txBody>
                  <a:bodyPr wrap="square" rtlCol="0" anchor="t">
                    <a:noAutofit/>
                  </a:bodyPr>
                  <a:p>
                    <a14:m>
                      <m:oMathPara xmlns:m="http://schemas.openxmlformats.org/officeDocument/2006/math">
                        <m:oMathParaPr>
                          <m:jc m:val="centerGroup"/>
                        </m:oMathParaPr>
                        <m:oMath xmlns:m="http://schemas.openxmlformats.org/officeDocument/2006/math">
                          <m:r>
                            <a:rPr lang="en-US" altLang="zh-CN" sz="2000" i="1">
                              <a:solidFill>
                                <a:srgbClr val="C00000"/>
                              </a:solidFill>
                              <a:latin typeface="Cambria Math" panose="02040503050406030204" pitchFamily="18" charset="0"/>
                              <a:ea typeface="微软雅黑" panose="020B0503020204020204" pitchFamily="34" charset="-122"/>
                              <a:cs typeface="Cambria Math" panose="02040503050406030204" pitchFamily="18" charset="0"/>
                              <a:sym typeface="+mn-ea"/>
                            </a:rPr>
                            <m:t>𝜑</m:t>
                          </m:r>
                          <m:r>
                            <a:rPr lang="en-US" altLang="zh-CN" sz="2000" i="1">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m:t>=</m:t>
                          </m:r>
                          <m:f>
                            <m:fPr>
                              <m:ctrlP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fPr>
                            <m:num>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𝜋</m:t>
                              </m:r>
                            </m:num>
                            <m:den>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𝜆</m:t>
                              </m:r>
                              <m:sSub>
                                <m:sSubPr>
                                  <m:ctrlPr>
                                    <a:rPr lang="en-US" altLang="zh-CN" sz="2000" i="1" smtClean="0">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sSubPr>
                                <m:e>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𝑛</m:t>
                                  </m:r>
                                </m:e>
                                <m:sub>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𝑐</m:t>
                                  </m:r>
                                </m:sub>
                              </m:sSub>
                            </m:den>
                          </m:f>
                          <m:nary>
                            <m:naryPr>
                              <m:limLoc m:val="undOvr"/>
                              <m:subHide m:val="on"/>
                              <m:supHide m:val="on"/>
                              <m:ctrlP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naryPr>
                            <m:sub/>
                            <m:sup/>
                            <m:e>
                              <m:sSub>
                                <m:sSubPr>
                                  <m:ctrlP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sSubPr>
                                <m:e>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𝑛</m:t>
                                  </m:r>
                                </m:e>
                                <m:sub>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𝑒</m:t>
                                  </m:r>
                                </m:sub>
                              </m:sSub>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𝑑𝑙</m:t>
                              </m:r>
                            </m:e>
                          </m:nary>
                        </m:oMath>
                      </m:oMathPara>
                    </a14:m>
                    <a:endPar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endParaRPr>
                  </a:p>
                </p:txBody>
              </p:sp>
            </mc:Choice>
            <mc:Fallback>
              <p:sp>
                <p:nvSpPr>
                  <p:cNvPr id="20" name="文本框 19"/>
                  <p:cNvSpPr txBox="1">
                    <a:spLocks noRot="1" noChangeAspect="1" noMove="1" noResize="1" noEditPoints="1" noAdjustHandles="1" noChangeArrowheads="1" noChangeShapeType="1" noTextEdit="1"/>
                  </p:cNvSpPr>
                  <p:nvPr/>
                </p:nvSpPr>
                <p:spPr>
                  <a:xfrm>
                    <a:off x="10411" y="3175"/>
                    <a:ext cx="3061" cy="1134"/>
                  </a:xfrm>
                  <a:prstGeom prst="rect">
                    <a:avLst/>
                  </a:prstGeom>
                  <a:blipFill rotWithShape="1">
                    <a:blip r:embed="rId6"/>
                  </a:blipFill>
                </p:spPr>
                <p:txBody>
                  <a:bodyPr/>
                  <a:lstStyle/>
                  <a:p>
                    <a:r>
                      <a:rPr lang="zh-CN" altLang="en-US">
                        <a:noFill/>
                      </a:rPr>
                      <a:t> </a:t>
                    </a:r>
                  </a:p>
                </p:txBody>
              </p:sp>
            </mc:Fallback>
          </mc:AlternateContent>
          <p:grpSp>
            <p:nvGrpSpPr>
              <p:cNvPr id="36" name="组合 35"/>
              <p:cNvGrpSpPr/>
              <p:nvPr/>
            </p:nvGrpSpPr>
            <p:grpSpPr>
              <a:xfrm>
                <a:off x="14396" y="3039"/>
                <a:ext cx="4389" cy="1351"/>
                <a:chOff x="12776" y="3086"/>
                <a:chExt cx="4389" cy="1351"/>
              </a:xfrm>
            </p:grpSpPr>
            <mc:AlternateContent xmlns:mc="http://schemas.openxmlformats.org/markup-compatibility/2006">
              <mc:Choice xmlns:a14="http://schemas.microsoft.com/office/drawing/2010/main" Requires="a14">
                <p:sp>
                  <p:nvSpPr>
                    <p:cNvPr id="33" name="文本框 32"/>
                    <p:cNvSpPr txBox="1"/>
                    <p:nvPr/>
                  </p:nvSpPr>
                  <p:spPr>
                    <a:xfrm>
                      <a:off x="12776" y="3222"/>
                      <a:ext cx="4389" cy="975"/>
                    </a:xfrm>
                    <a:prstGeom prst="rect">
                      <a:avLst/>
                    </a:prstGeom>
                    <a:noFill/>
                  </p:spPr>
                  <p:txBody>
                    <a:bodyPr wrap="square" rtlCol="0" anchor="t">
                      <a:noAutofit/>
                    </a:bodyPr>
                    <a:p>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naryPr>
                              <m:sub/>
                              <m:sup/>
                              <m:e>
                                <m:sSub>
                                  <m:sSubPr>
                                    <m:ctrlP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sSubPr>
                                  <m:e>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𝑛</m:t>
                                    </m:r>
                                  </m:e>
                                  <m:sub>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𝑒</m:t>
                                    </m:r>
                                  </m:sub>
                                </m:sSub>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𝑑𝑙</m:t>
                                </m:r>
                              </m:e>
                            </m:nary>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m:t>
                            </m:r>
                            <m:f>
                              <m:fPr>
                                <m:ctrlP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fPr>
                              <m:num>
                                <m:r>
                                  <a:rPr lang="en-US" altLang="zh-CN" sz="2000" i="1">
                                    <a:solidFill>
                                      <a:srgbClr val="C00000"/>
                                    </a:solidFill>
                                    <a:latin typeface="Cambria Math" panose="02040503050406030204" pitchFamily="18" charset="0"/>
                                    <a:ea typeface="微软雅黑" panose="020B0503020204020204" pitchFamily="34" charset="-122"/>
                                    <a:cs typeface="Cambria Math" panose="02040503050406030204" pitchFamily="18" charset="0"/>
                                    <a:sym typeface="+mn-ea"/>
                                  </a:rPr>
                                  <m:t>𝜑</m:t>
                                </m:r>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𝜆</m:t>
                                </m:r>
                                <m:sSub>
                                  <m:sSubPr>
                                    <m:ctrlPr>
                                      <a:rPr lang="en-US" altLang="zh-CN" sz="2000" i="1" smtClean="0">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ctrlPr>
                                  </m:sSubPr>
                                  <m:e>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𝑛</m:t>
                                    </m:r>
                                  </m:e>
                                  <m:sub>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𝑐</m:t>
                                    </m:r>
                                  </m:sub>
                                </m:sSub>
                              </m:num>
                              <m:den>
                                <m:r>
                                  <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rPr>
                                  <m:t>𝜋</m:t>
                                </m:r>
                              </m:den>
                            </m:f>
                          </m:oMath>
                        </m:oMathPara>
                      </a14:m>
                      <a:endParaRPr lang="en-US" altLang="zh-CN" sz="2000" i="1">
                        <a:solidFill>
                          <a:schemeClr val="tx1"/>
                        </a:solidFill>
                        <a:latin typeface="Cambria Math" panose="02040503050406030204" pitchFamily="18" charset="0"/>
                        <a:ea typeface="微软雅黑" panose="020B0503020204020204" pitchFamily="34" charset="-122"/>
                        <a:cs typeface="Cambria Math" panose="02040503050406030204" pitchFamily="18" charset="0"/>
                        <a:sym typeface="+mn-ea"/>
                      </a:endParaRPr>
                    </a:p>
                  </p:txBody>
                </p:sp>
              </mc:Choice>
              <mc:Fallback>
                <p:sp>
                  <p:nvSpPr>
                    <p:cNvPr id="33" name="文本框 32"/>
                    <p:cNvSpPr txBox="1">
                      <a:spLocks noRot="1" noChangeAspect="1" noMove="1" noResize="1" noEditPoints="1" noAdjustHandles="1" noChangeArrowheads="1" noChangeShapeType="1" noTextEdit="1"/>
                    </p:cNvSpPr>
                    <p:nvPr/>
                  </p:nvSpPr>
                  <p:spPr>
                    <a:xfrm>
                      <a:off x="12776" y="3222"/>
                      <a:ext cx="4389" cy="975"/>
                    </a:xfrm>
                    <a:prstGeom prst="rect">
                      <a:avLst/>
                    </a:prstGeom>
                    <a:blipFill rotWithShape="1">
                      <a:blip r:embed="rId7"/>
                    </a:blipFill>
                  </p:spPr>
                  <p:txBody>
                    <a:bodyPr/>
                    <a:lstStyle/>
                    <a:p>
                      <a:r>
                        <a:rPr lang="zh-CN" altLang="en-US">
                          <a:noFill/>
                        </a:rPr>
                        <a:t> </a:t>
                      </a:r>
                    </a:p>
                  </p:txBody>
                </p:sp>
              </mc:Fallback>
            </mc:AlternateContent>
            <p:sp>
              <p:nvSpPr>
                <p:cNvPr id="34" name="圆角矩形 33"/>
                <p:cNvSpPr/>
                <p:nvPr/>
              </p:nvSpPr>
              <p:spPr>
                <a:xfrm>
                  <a:off x="13309" y="3086"/>
                  <a:ext cx="3323" cy="1351"/>
                </a:xfrm>
                <a:prstGeom prst="roundRect">
                  <a:avLst/>
                </a:prstGeom>
                <a:noFill/>
                <a:ln w="25400" cmpd="sng">
                  <a:solidFill>
                    <a:srgbClr val="1E3980"/>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8" name="下箭头 17"/>
              <p:cNvSpPr/>
              <p:nvPr/>
            </p:nvSpPr>
            <p:spPr>
              <a:xfrm rot="16200000">
                <a:off x="13873" y="3450"/>
                <a:ext cx="379" cy="521"/>
              </a:xfrm>
              <a:prstGeom prst="downArrow">
                <a:avLst/>
              </a:prstGeom>
              <a:noFill/>
              <a:ln w="25400" cap="flat" cmpd="sng" algn="ctr">
                <a:solidFill>
                  <a:schemeClr val="accent2"/>
                </a:solidFill>
                <a:prstDash val="solid"/>
                <a:round/>
                <a:headEnd type="none" w="med" len="med"/>
                <a:tailEnd type="none" w="med" len="med"/>
              </a:ln>
            </p:spPr>
            <p:txBody>
              <a:bodyPr vert="horz" wrap="square" lIns="91440" tIns="45720" rIns="91440" bIns="45720" numCol="1" anchor="t" anchorCtr="0" compatLnSpc="1">
                <a:spAutoFit/>
              </a:bodyPr>
              <a:p>
                <a:pPr marL="0" marR="0" indent="0" algn="just" defTabSz="914400" rtl="0" eaLnBrk="1" fontAlgn="base" latinLnBrk="0" hangingPunct="1">
                  <a:lnSpc>
                    <a:spcPct val="130000"/>
                  </a:lnSpc>
                  <a:spcBef>
                    <a:spcPct val="0"/>
                  </a:spcBef>
                  <a:spcAft>
                    <a:spcPct val="0"/>
                  </a:spcAft>
                  <a:buClrTx/>
                  <a:buSzTx/>
                  <a:buFontTx/>
                  <a:buNone/>
                </a:pPr>
                <a:endParaRPr kumimoji="1" lang="ja-JP" altLang="en-US" sz="1200" b="0" i="0" u="none" strike="noStrike" cap="none" normalizeH="0" baseline="0" smtClean="0">
                  <a:ln>
                    <a:noFill/>
                  </a:ln>
                  <a:solidFill>
                    <a:schemeClr val="tx1"/>
                  </a:solidFill>
                  <a:effectLst/>
                  <a:latin typeface="Helvetica" pitchFamily="34" charset="0"/>
                  <a:ea typeface="MS PGothic" panose="020B0600070205080204" pitchFamily="34" charset="-128"/>
                </a:endParaRPr>
              </a:p>
            </p:txBody>
          </p:sp>
        </p:grpSp>
        <p:grpSp>
          <p:nvGrpSpPr>
            <p:cNvPr id="30" name="组合 29"/>
            <p:cNvGrpSpPr/>
            <p:nvPr/>
          </p:nvGrpSpPr>
          <p:grpSpPr>
            <a:xfrm>
              <a:off x="827" y="7623"/>
              <a:ext cx="7747" cy="658"/>
              <a:chOff x="824" y="9386"/>
              <a:chExt cx="7747" cy="658"/>
            </a:xfrm>
          </p:grpSpPr>
          <p:grpSp>
            <p:nvGrpSpPr>
              <p:cNvPr id="22" name="组合 21"/>
              <p:cNvGrpSpPr/>
              <p:nvPr/>
            </p:nvGrpSpPr>
            <p:grpSpPr>
              <a:xfrm rot="0">
                <a:off x="824" y="9404"/>
                <a:ext cx="7747" cy="640"/>
                <a:chOff x="10704" y="1899"/>
                <a:chExt cx="7747" cy="640"/>
              </a:xfrm>
            </p:grpSpPr>
            <mc:AlternateContent xmlns:mc="http://schemas.openxmlformats.org/markup-compatibility/2006">
              <mc:Choice xmlns:a14="http://schemas.microsoft.com/office/drawing/2010/main" Requires="a14">
                <p:sp>
                  <p:nvSpPr>
                    <p:cNvPr id="17" name="文本框 16"/>
                    <p:cNvSpPr txBox="1"/>
                    <p:nvPr/>
                  </p:nvSpPr>
                  <p:spPr>
                    <a:xfrm>
                      <a:off x="10704" y="1911"/>
                      <a:ext cx="2775" cy="628"/>
                    </a:xfrm>
                    <a:prstGeom prst="rect">
                      <a:avLst/>
                    </a:prstGeom>
                    <a:noFill/>
                  </p:spPr>
                  <p:txBody>
                    <a:bodyPr wrap="square" rtlCol="0">
                      <a:spAutoFit/>
                    </a:bodyPr>
                    <a:p>
                      <a: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a:t>I</a:t>
                      </a:r>
                      <a:r>
                        <a:rPr lang="en-US" altLang="zh-CN" sz="2000" i="1" baseline="-25000">
                          <a:latin typeface="Cambria Math" panose="02040503050406030204" pitchFamily="18" charset="0"/>
                          <a:ea typeface="微软雅黑" panose="020B0503020204020204" pitchFamily="34" charset="-122"/>
                          <a:cs typeface="Cambria Math" panose="02040503050406030204" pitchFamily="18" charset="0"/>
                          <a:sym typeface="+mn-ea"/>
                        </a:rPr>
                        <a:t>r</a:t>
                      </a:r>
                      <a: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a:t> </a:t>
                      </a:r>
                      <a:r>
                        <a:rPr lang="en-US" altLang="zh-CN" sz="2000" i="1">
                          <a:latin typeface="Cambria Math" panose="02040503050406030204" pitchFamily="18" charset="0"/>
                          <a:ea typeface="微软雅黑" panose="020B0503020204020204" pitchFamily="34" charset="-122"/>
                          <a:cs typeface="Cambria Math" panose="02040503050406030204" pitchFamily="18" charset="0"/>
                        </a:rPr>
                        <a:t>= A</a:t>
                      </a:r>
                      <a:r>
                        <a:rPr lang="en-US" altLang="zh-CN" sz="2000" i="1" baseline="-25000">
                          <a:latin typeface="Cambria Math" panose="02040503050406030204" pitchFamily="18" charset="0"/>
                          <a:ea typeface="微软雅黑" panose="020B0503020204020204" pitchFamily="34" charset="-122"/>
                          <a:cs typeface="Cambria Math" panose="02040503050406030204" pitchFamily="18" charset="0"/>
                        </a:rPr>
                        <a:t>0</a:t>
                      </a:r>
                      <a:r>
                        <a:rPr lang="en-US" altLang="zh-CN" sz="2000" i="1">
                          <a:latin typeface="Cambria Math" panose="02040503050406030204" pitchFamily="18" charset="0"/>
                          <a:ea typeface="微软雅黑" panose="020B0503020204020204" pitchFamily="34" charset="-122"/>
                          <a:cs typeface="Cambria Math" panose="02040503050406030204" pitchFamily="18" charset="0"/>
                        </a:rPr>
                        <a:t> </a:t>
                      </a:r>
                      <a:r>
                        <a:rPr lang="en-US" altLang="zh-CN" sz="2000">
                          <a:latin typeface="Cambria Math" panose="02040503050406030204" pitchFamily="18" charset="0"/>
                          <a:ea typeface="微软雅黑" panose="020B0503020204020204" pitchFamily="34" charset="-122"/>
                          <a:cs typeface="Cambria Math" panose="02040503050406030204" pitchFamily="18" charset="0"/>
                        </a:rPr>
                        <a:t>cos</a:t>
                      </a:r>
                      <a14:m>
                        <m:oMath xmlns:m="http://schemas.openxmlformats.org/officeDocument/2006/math">
                          <m: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m:t>∆</m:t>
                          </m:r>
                          <m: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m:t>𝜔</m:t>
                          </m:r>
                        </m:oMath>
                      </a14:m>
                      <a:r>
                        <a:rPr lang="en-US" altLang="zh-CN" sz="2000" i="1">
                          <a:latin typeface="Cambria Math" panose="02040503050406030204" pitchFamily="18" charset="0"/>
                          <a:ea typeface="微软雅黑" panose="020B0503020204020204" pitchFamily="34" charset="-122"/>
                          <a:cs typeface="Cambria Math" panose="02040503050406030204" pitchFamily="18" charset="0"/>
                        </a:rPr>
                        <a:t>t</a:t>
                      </a:r>
                      <a:endParaRPr lang="en-US" altLang="zh-CN" sz="2000" i="1">
                        <a:latin typeface="Cambria Math" panose="02040503050406030204" pitchFamily="18" charset="0"/>
                        <a:ea typeface="微软雅黑" panose="020B0503020204020204" pitchFamily="34" charset="-122"/>
                        <a:cs typeface="Cambria Math" panose="02040503050406030204" pitchFamily="18" charset="0"/>
                      </a:endParaRPr>
                    </a:p>
                  </p:txBody>
                </p:sp>
              </mc:Choice>
              <mc:Fallback>
                <p:sp>
                  <p:nvSpPr>
                    <p:cNvPr id="17" name="文本框 16"/>
                    <p:cNvSpPr txBox="1">
                      <a:spLocks noRot="1" noChangeAspect="1" noMove="1" noResize="1" noEditPoints="1" noAdjustHandles="1" noChangeArrowheads="1" noChangeShapeType="1" noTextEdit="1"/>
                    </p:cNvSpPr>
                    <p:nvPr/>
                  </p:nvSpPr>
                  <p:spPr>
                    <a:xfrm>
                      <a:off x="10704" y="1911"/>
                      <a:ext cx="2775" cy="628"/>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文本框 18"/>
                    <p:cNvSpPr txBox="1"/>
                    <p:nvPr/>
                  </p:nvSpPr>
                  <p:spPr>
                    <a:xfrm>
                      <a:off x="14944" y="1899"/>
                      <a:ext cx="3507" cy="628"/>
                    </a:xfrm>
                    <a:prstGeom prst="rect">
                      <a:avLst/>
                    </a:prstGeom>
                    <a:noFill/>
                  </p:spPr>
                  <p:txBody>
                    <a:bodyPr wrap="square" rtlCol="0" anchor="t">
                      <a:spAutoFit/>
                    </a:bodyPr>
                    <a:p>
                      <a: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a:t>I</a:t>
                      </a:r>
                      <a:r>
                        <a:rPr lang="en-US" altLang="zh-CN" sz="2000" i="1" baseline="-25000">
                          <a:latin typeface="Cambria Math" panose="02040503050406030204" pitchFamily="18" charset="0"/>
                          <a:ea typeface="微软雅黑" panose="020B0503020204020204" pitchFamily="34" charset="-122"/>
                          <a:cs typeface="Cambria Math" panose="02040503050406030204" pitchFamily="18" charset="0"/>
                          <a:sym typeface="+mn-ea"/>
                        </a:rPr>
                        <a:t>d</a:t>
                      </a:r>
                      <a: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a:t> = B</a:t>
                      </a:r>
                      <a:r>
                        <a:rPr lang="en-US" altLang="zh-CN" sz="2000" i="1" baseline="-25000">
                          <a:latin typeface="Cambria Math" panose="02040503050406030204" pitchFamily="18" charset="0"/>
                          <a:ea typeface="微软雅黑" panose="020B0503020204020204" pitchFamily="34" charset="-122"/>
                          <a:cs typeface="Cambria Math" panose="02040503050406030204" pitchFamily="18" charset="0"/>
                          <a:sym typeface="+mn-ea"/>
                        </a:rPr>
                        <a:t>0</a:t>
                      </a:r>
                      <a: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a:t> cos</a:t>
                      </a:r>
                      <a:r>
                        <a:rPr lang="en-US" altLang="zh-CN" sz="2000">
                          <a:latin typeface="Cambria Math" panose="02040503050406030204" pitchFamily="18" charset="0"/>
                          <a:ea typeface="微软雅黑" panose="020B0503020204020204" pitchFamily="34" charset="-122"/>
                          <a:cs typeface="Cambria Math" panose="02040503050406030204" pitchFamily="18" charset="0"/>
                          <a:sym typeface="+mn-ea"/>
                        </a:rPr>
                        <a:t>(</a:t>
                      </a:r>
                      <a14:m>
                        <m:oMath xmlns:m="http://schemas.openxmlformats.org/officeDocument/2006/math">
                          <m: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m:t>∆</m:t>
                          </m:r>
                          <m: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m:t>𝜔</m:t>
                          </m:r>
                        </m:oMath>
                      </a14:m>
                      <a:r>
                        <a:rPr lang="en-US" altLang="zh-CN" sz="2000" i="1">
                          <a:latin typeface="Cambria Math" panose="02040503050406030204" pitchFamily="18" charset="0"/>
                          <a:ea typeface="微软雅黑" panose="020B0503020204020204" pitchFamily="34" charset="-122"/>
                          <a:cs typeface="Cambria Math" panose="02040503050406030204" pitchFamily="18" charset="0"/>
                          <a:sym typeface="+mn-ea"/>
                        </a:rPr>
                        <a:t>t+</a:t>
                      </a:r>
                      <a:r>
                        <a:rPr lang="en-US" altLang="zh-CN" sz="2000" b="1" i="1">
                          <a:solidFill>
                            <a:srgbClr val="C00000"/>
                          </a:solidFill>
                          <a:latin typeface="Cambria Math" panose="02040503050406030204" pitchFamily="18" charset="0"/>
                          <a:ea typeface="微软雅黑" panose="020B0503020204020204" pitchFamily="34" charset="-122"/>
                          <a:cs typeface="Cambria Math" panose="02040503050406030204" pitchFamily="18" charset="0"/>
                          <a:sym typeface="+mn-ea"/>
                        </a:rPr>
                        <a:t>φ</a:t>
                      </a:r>
                      <a:r>
                        <a:rPr lang="en-US" altLang="zh-CN" sz="2000">
                          <a:latin typeface="Cambria Math" panose="02040503050406030204" pitchFamily="18" charset="0"/>
                          <a:ea typeface="微软雅黑" panose="020B0503020204020204" pitchFamily="34" charset="-122"/>
                          <a:cs typeface="Cambria Math" panose="02040503050406030204" pitchFamily="18" charset="0"/>
                          <a:sym typeface="+mn-ea"/>
                        </a:rPr>
                        <a:t>)</a:t>
                      </a:r>
                      <a:endParaRPr lang="en-US" altLang="zh-CN" sz="2000">
                        <a:latin typeface="Cambria Math" panose="02040503050406030204" pitchFamily="18" charset="0"/>
                        <a:ea typeface="微软雅黑" panose="020B0503020204020204" pitchFamily="34" charset="-122"/>
                        <a:cs typeface="Cambria Math" panose="02040503050406030204" pitchFamily="18" charset="0"/>
                        <a:sym typeface="+mn-ea"/>
                      </a:endParaRPr>
                    </a:p>
                  </p:txBody>
                </p:sp>
              </mc:Choice>
              <mc:Fallback>
                <p:sp>
                  <p:nvSpPr>
                    <p:cNvPr id="19" name="文本框 18"/>
                    <p:cNvSpPr txBox="1">
                      <a:spLocks noRot="1" noChangeAspect="1" noMove="1" noResize="1" noEditPoints="1" noAdjustHandles="1" noChangeArrowheads="1" noChangeShapeType="1" noTextEdit="1"/>
                    </p:cNvSpPr>
                    <p:nvPr/>
                  </p:nvSpPr>
                  <p:spPr>
                    <a:xfrm>
                      <a:off x="14944" y="1899"/>
                      <a:ext cx="3507" cy="628"/>
                    </a:xfrm>
                    <a:prstGeom prst="rect">
                      <a:avLst/>
                    </a:prstGeom>
                    <a:blipFill rotWithShape="1">
                      <a:blip r:embed="rId9"/>
                    </a:blipFill>
                  </p:spPr>
                  <p:txBody>
                    <a:bodyPr/>
                    <a:lstStyle/>
                    <a:p>
                      <a:r>
                        <a:rPr lang="zh-CN" altLang="en-US">
                          <a:noFill/>
                        </a:rPr>
                        <a:t> </a:t>
                      </a:r>
                    </a:p>
                  </p:txBody>
                </p:sp>
              </mc:Fallback>
            </mc:AlternateContent>
          </p:grpSp>
          <p:sp>
            <p:nvSpPr>
              <p:cNvPr id="23" name="乘号 22"/>
              <p:cNvSpPr/>
              <p:nvPr/>
            </p:nvSpPr>
            <p:spPr>
              <a:xfrm>
                <a:off x="4025" y="9386"/>
                <a:ext cx="624" cy="624"/>
              </a:xfrm>
              <a:prstGeom prst="mathMultiply">
                <a:avLst/>
              </a:prstGeom>
              <a:noFill/>
              <a:ln w="2540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000"/>
              </a:p>
            </p:txBody>
          </p:sp>
        </p:grpSp>
        <p:grpSp>
          <p:nvGrpSpPr>
            <p:cNvPr id="28" name="组合 27"/>
            <p:cNvGrpSpPr/>
            <p:nvPr/>
          </p:nvGrpSpPr>
          <p:grpSpPr>
            <a:xfrm>
              <a:off x="993" y="6338"/>
              <a:ext cx="6100" cy="1091"/>
              <a:chOff x="1512" y="2381"/>
              <a:chExt cx="6100" cy="1091"/>
            </a:xfrm>
          </p:grpSpPr>
          <mc:AlternateContent xmlns:mc="http://schemas.openxmlformats.org/markup-compatibility/2006">
            <mc:Choice xmlns:a14="http://schemas.microsoft.com/office/drawing/2010/main" Requires="a14">
              <p:sp>
                <p:nvSpPr>
                  <p:cNvPr id="10" name="文本框 9"/>
                  <p:cNvSpPr txBox="1"/>
                  <p:nvPr>
                    <p:custDataLst>
                      <p:tags r:id="rId10"/>
                    </p:custDataLst>
                  </p:nvPr>
                </p:nvSpPr>
                <p:spPr>
                  <a:xfrm>
                    <a:off x="1512" y="2381"/>
                    <a:ext cx="2844" cy="1091"/>
                  </a:xfrm>
                  <a:prstGeom prst="rect">
                    <a:avLst/>
                  </a:prstGeom>
                  <a:noFill/>
                </p:spPr>
                <p:txBody>
                  <a:bodyPr wrap="square" rtlCol="0">
                    <a:noAutofit/>
                  </a:bodyPr>
                  <a:p>
                    <a:pPr indent="0" algn="ctr">
                      <a:buFont typeface="Wingdings" panose="05000000000000000000" charset="0"/>
                      <a:buNone/>
                    </a:pPr>
                    <a:r>
                      <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probe beam</a:t>
                    </a:r>
                    <a:endPar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Font typeface="Wingdings" panose="05000000000000000000" charset="0"/>
                      <a:buNone/>
                    </a:pPr>
                    <a:r>
                      <a:rPr lang="zh-CN" altLang="en-US">
                        <a:latin typeface="微软雅黑" panose="020B0503020204020204" pitchFamily="34" charset="-122"/>
                        <a:ea typeface="微软雅黑" panose="020B0503020204020204" pitchFamily="34" charset="-122"/>
                        <a:cs typeface="微软雅黑" panose="020B0503020204020204" pitchFamily="34" charset="-122"/>
                      </a:rPr>
                      <a:t>（</a:t>
                    </a:r>
                    <a14:m>
                      <m:oMath xmlns:m="http://schemas.openxmlformats.org/officeDocument/2006/math">
                        <m:r>
                          <a:rPr lang="en-US" altLang="zh-CN" i="1">
                            <a:solidFill>
                              <a:schemeClr val="tx1"/>
                            </a:solidFill>
                            <a:latin typeface="Cambria Math" panose="02040503050406030204" pitchFamily="18" charset="0"/>
                            <a:ea typeface="MS Mincho" charset="0"/>
                            <a:cs typeface="Cambria Math" panose="02040503050406030204" pitchFamily="18" charset="0"/>
                          </a:rPr>
                          <m:t>𝜔</m:t>
                        </m:r>
                        <m: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m:t>+</m:t>
                        </m:r>
                        <m:r>
                          <a:rPr lang="en-US" altLang="zh-CN" i="1">
                            <a:latin typeface="Cambria Math" panose="02040503050406030204" pitchFamily="18" charset="0"/>
                            <a:ea typeface="MS Mincho" charset="0"/>
                            <a:cs typeface="Cambria Math" panose="02040503050406030204" pitchFamily="18" charset="0"/>
                            <a:sym typeface="+mn-ea"/>
                          </a:rPr>
                          <m:t>∆</m:t>
                        </m:r>
                        <m:r>
                          <a:rPr lang="en-US" altLang="zh-CN" i="1">
                            <a:latin typeface="Cambria Math" panose="02040503050406030204" pitchFamily="18" charset="0"/>
                            <a:ea typeface="MS Mincho" charset="0"/>
                            <a:cs typeface="Cambria Math" panose="02040503050406030204" pitchFamily="18" charset="0"/>
                            <a:sym typeface="+mn-ea"/>
                          </a:rPr>
                          <m:t>𝜔</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algn="ctr">
                      <a:buFont typeface="Wingdings" panose="05000000000000000000" charset="0"/>
                      <a:buNone/>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algn="ctr">
                      <a:lnSpc>
                        <a:spcPct val="100000"/>
                      </a:lnSpc>
                      <a:buFont typeface="Wingdings" panose="05000000000000000000" charset="0"/>
                      <a:buNone/>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10" name="文本框 9"/>
                  <p:cNvSpPr txBox="1">
                    <a:spLocks noRot="1" noChangeAspect="1" noMove="1" noResize="1" noEditPoints="1" noAdjustHandles="1" noChangeArrowheads="1" noChangeShapeType="1" noTextEdit="1"/>
                  </p:cNvSpPr>
                  <p:nvPr>
                    <p:custDataLst>
                      <p:tags r:id="rId11"/>
                    </p:custDataLst>
                  </p:nvPr>
                </p:nvSpPr>
                <p:spPr>
                  <a:xfrm>
                    <a:off x="1512" y="2381"/>
                    <a:ext cx="2844" cy="1091"/>
                  </a:xfrm>
                  <a:prstGeom prst="rect">
                    <a:avLst/>
                  </a:prstGeom>
                  <a:blipFill rotWithShape="1">
                    <a:blip r:embed="rId12"/>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7" name="文本框 26"/>
                  <p:cNvSpPr txBox="1"/>
                  <p:nvPr/>
                </p:nvSpPr>
                <p:spPr>
                  <a:xfrm>
                    <a:off x="5595" y="2381"/>
                    <a:ext cx="2017" cy="1016"/>
                  </a:xfrm>
                  <a:prstGeom prst="rect">
                    <a:avLst/>
                  </a:prstGeom>
                  <a:noFill/>
                </p:spPr>
                <p:txBody>
                  <a:bodyPr wrap="square" rtlCol="0" anchor="t">
                    <a:spAutoFit/>
                  </a:bodyPr>
                  <a:p>
                    <a:pPr indent="0" algn="ctr">
                      <a:lnSpc>
                        <a:spcPct val="100000"/>
                      </a:lnSpc>
                      <a:buFont typeface="Wingdings" panose="05000000000000000000" charset="0"/>
                      <a:buNone/>
                    </a:pPr>
                    <a:r>
                      <a:rPr lang="en-US" altLang="zh-CN">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LO beam</a:t>
                    </a:r>
                    <a:endParaRPr lang="en-US" altLang="zh-CN">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lnSpc>
                        <a:spcPct val="100000"/>
                      </a:lnSpc>
                      <a:buFont typeface="Wingdings" panose="05000000000000000000" charset="0"/>
                      <a:buNone/>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14:m>
                      <m:oMath xmlns:m="http://schemas.openxmlformats.org/officeDocument/2006/math">
                        <m:r>
                          <a:rPr lang="en-US" altLang="zh-CN" i="1">
                            <a:solidFill>
                              <a:schemeClr val="tx1"/>
                            </a:solidFill>
                            <a:latin typeface="Cambria Math" panose="02040503050406030204" pitchFamily="18" charset="0"/>
                            <a:ea typeface="MS Mincho" charset="0"/>
                            <a:cs typeface="Cambria Math" panose="02040503050406030204" pitchFamily="18" charset="0"/>
                          </a:rPr>
                          <m:t>𝜔</m:t>
                        </m:r>
                      </m:oMath>
                    </a14:m>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mc:Choice>
            <mc:Fallback>
              <p:sp>
                <p:nvSpPr>
                  <p:cNvPr id="27" name="文本框 26"/>
                  <p:cNvSpPr txBox="1">
                    <a:spLocks noRot="1" noChangeAspect="1" noMove="1" noResize="1" noEditPoints="1" noAdjustHandles="1" noChangeArrowheads="1" noChangeShapeType="1" noTextEdit="1"/>
                  </p:cNvSpPr>
                  <p:nvPr/>
                </p:nvSpPr>
                <p:spPr>
                  <a:xfrm>
                    <a:off x="5595" y="2381"/>
                    <a:ext cx="2017" cy="1016"/>
                  </a:xfrm>
                  <a:prstGeom prst="rect">
                    <a:avLst/>
                  </a:prstGeom>
                  <a:blipFill rotWithShape="1">
                    <a:blip r:embed="rId13"/>
                  </a:blipFill>
                </p:spPr>
                <p:txBody>
                  <a:bodyPr/>
                  <a:lstStyle/>
                  <a:p>
                    <a:r>
                      <a:rPr lang="zh-CN" altLang="en-US">
                        <a:noFill/>
                      </a:rPr>
                      <a:t> </a:t>
                    </a:r>
                  </a:p>
                </p:txBody>
              </p:sp>
            </mc:Fallback>
          </mc:AlternateContent>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fld id="{9A0DB2DC-4C9A-4742-B13C-FB6460FD3503}" type="slidenum">
              <a:rPr lang="zh-CN" altLang="en-US" b="1" smtClean="0">
                <a:solidFill>
                  <a:srgbClr val="1E3980"/>
                </a:solidFill>
              </a:rPr>
            </a:fld>
            <a:endParaRPr lang="zh-CN" altLang="en-US"/>
          </a:p>
        </p:txBody>
      </p:sp>
      <p:sp>
        <p:nvSpPr>
          <p:cNvPr id="6" name="矩形 5"/>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7" name="文本框 6"/>
          <p:cNvSpPr txBox="1"/>
          <p:nvPr/>
        </p:nvSpPr>
        <p:spPr>
          <a:xfrm>
            <a:off x="0" y="0"/>
            <a:ext cx="12191365" cy="948690"/>
          </a:xfrm>
          <a:prstGeom prst="rect">
            <a:avLst/>
          </a:prstGeom>
          <a:noFill/>
        </p:spPr>
        <p:txBody>
          <a:bodyPr wrap="square">
            <a:noAutofit/>
          </a:bodyPr>
          <a:p>
            <a:pPr algn="ctr">
              <a:lnSpc>
                <a:spcPct val="150000"/>
              </a:lnSpc>
              <a:defRPr/>
            </a:pPr>
            <a:r>
              <a:rPr lang="en-US" altLang="zh-CN" sz="3200" b="1" dirty="0">
                <a:solidFill>
                  <a:schemeClr val="bg1"/>
                </a:solidFill>
                <a:latin typeface="微软雅黑" panose="020B0503020204020204" pitchFamily="34" charset="-122"/>
                <a:ea typeface="微软雅黑" panose="020B0503020204020204" pitchFamily="34" charset="-122"/>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The conceptual design of the line array detection scheme</a:t>
            </a:r>
            <a:endParaRPr lang="zh-CN" altLang="en-US" sz="3200" b="1"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3" name="文本框 12"/>
          <p:cNvSpPr txBox="1"/>
          <p:nvPr/>
        </p:nvSpPr>
        <p:spPr>
          <a:xfrm>
            <a:off x="2806065" y="1459865"/>
            <a:ext cx="708660" cy="368300"/>
          </a:xfrm>
          <a:prstGeom prst="rect">
            <a:avLst/>
          </a:prstGeom>
          <a:noFill/>
        </p:spPr>
        <p:txBody>
          <a:bodyPr wrap="square" rtlCol="0">
            <a:spAutoFit/>
          </a:bodyPr>
          <a:p>
            <a:endParaRPr lang="zh-CN" altLang="en-US"/>
          </a:p>
        </p:txBody>
      </p:sp>
      <p:grpSp>
        <p:nvGrpSpPr>
          <p:cNvPr id="15" name="组合 14"/>
          <p:cNvGrpSpPr/>
          <p:nvPr/>
        </p:nvGrpSpPr>
        <p:grpSpPr>
          <a:xfrm>
            <a:off x="831215" y="1118235"/>
            <a:ext cx="7668260" cy="2823845"/>
            <a:chOff x="1485" y="1761"/>
            <a:chExt cx="12076" cy="4447"/>
          </a:xfrm>
        </p:grpSpPr>
        <p:sp>
          <p:nvSpPr>
            <p:cNvPr id="2" name="圆角矩形 1"/>
            <p:cNvSpPr/>
            <p:nvPr/>
          </p:nvSpPr>
          <p:spPr>
            <a:xfrm>
              <a:off x="1485" y="1761"/>
              <a:ext cx="12076" cy="4447"/>
            </a:xfrm>
            <a:prstGeom prst="roundRect">
              <a:avLst/>
            </a:prstGeom>
            <a:noFill/>
            <a:ln w="25400">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descr="图片3"/>
            <p:cNvPicPr>
              <a:picLocks noChangeAspect="1"/>
            </p:cNvPicPr>
            <p:nvPr/>
          </p:nvPicPr>
          <p:blipFill>
            <a:blip r:embed="rId1"/>
            <a:stretch>
              <a:fillRect/>
            </a:stretch>
          </p:blipFill>
          <p:spPr>
            <a:xfrm>
              <a:off x="2145" y="1841"/>
              <a:ext cx="10998" cy="4079"/>
            </a:xfrm>
            <a:prstGeom prst="rect">
              <a:avLst/>
            </a:prstGeom>
          </p:spPr>
        </p:pic>
      </p:grpSp>
      <p:grpSp>
        <p:nvGrpSpPr>
          <p:cNvPr id="64" name="组合 63"/>
          <p:cNvGrpSpPr>
            <a:grpSpLocks noChangeAspect="1"/>
          </p:cNvGrpSpPr>
          <p:nvPr/>
        </p:nvGrpSpPr>
        <p:grpSpPr>
          <a:xfrm>
            <a:off x="8677275" y="1260475"/>
            <a:ext cx="3322955" cy="5040574"/>
            <a:chOff x="0" y="812"/>
            <a:chExt cx="5350" cy="8114"/>
          </a:xfrm>
        </p:grpSpPr>
        <p:pic>
          <p:nvPicPr>
            <p:cNvPr id="63" name="图片 62"/>
            <p:cNvPicPr>
              <a:picLocks noChangeAspect="1"/>
            </p:cNvPicPr>
            <p:nvPr/>
          </p:nvPicPr>
          <p:blipFill>
            <a:blip r:embed="rId2"/>
            <a:srcRect b="8714"/>
            <a:stretch>
              <a:fillRect/>
            </a:stretch>
          </p:blipFill>
          <p:spPr>
            <a:xfrm>
              <a:off x="0" y="812"/>
              <a:ext cx="5350" cy="7186"/>
            </a:xfrm>
            <a:prstGeom prst="rect">
              <a:avLst/>
            </a:prstGeom>
          </p:spPr>
        </p:pic>
        <p:sp>
          <p:nvSpPr>
            <p:cNvPr id="14" name="矩形 13"/>
            <p:cNvSpPr/>
            <p:nvPr/>
          </p:nvSpPr>
          <p:spPr>
            <a:xfrm>
              <a:off x="1992" y="7956"/>
              <a:ext cx="2133" cy="97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t>line array detector</a:t>
              </a:r>
              <a:endParaRPr lang="en-US" altLang="zh-CN" b="1"/>
            </a:p>
          </p:txBody>
        </p:sp>
      </p:grpSp>
      <p:grpSp>
        <p:nvGrpSpPr>
          <p:cNvPr id="16" name="组合 15"/>
          <p:cNvGrpSpPr/>
          <p:nvPr/>
        </p:nvGrpSpPr>
        <p:grpSpPr>
          <a:xfrm>
            <a:off x="831215" y="4068445"/>
            <a:ext cx="7665085" cy="2708910"/>
            <a:chOff x="1485" y="6407"/>
            <a:chExt cx="12071" cy="4266"/>
          </a:xfrm>
        </p:grpSpPr>
        <p:grpSp>
          <p:nvGrpSpPr>
            <p:cNvPr id="12" name="组合 11"/>
            <p:cNvGrpSpPr/>
            <p:nvPr/>
          </p:nvGrpSpPr>
          <p:grpSpPr>
            <a:xfrm>
              <a:off x="1485" y="6407"/>
              <a:ext cx="4248" cy="4267"/>
              <a:chOff x="14180" y="3061"/>
              <a:chExt cx="4452" cy="4644"/>
            </a:xfrm>
          </p:grpSpPr>
          <p:sp>
            <p:nvSpPr>
              <p:cNvPr id="9" name="圆角矩形 8"/>
              <p:cNvSpPr/>
              <p:nvPr/>
            </p:nvSpPr>
            <p:spPr>
              <a:xfrm>
                <a:off x="14180" y="3061"/>
                <a:ext cx="4442" cy="4644"/>
              </a:xfrm>
              <a:prstGeom prst="roundRect">
                <a:avLst/>
              </a:prstGeom>
              <a:solidFill>
                <a:schemeClr val="accent6">
                  <a:lumMod val="40000"/>
                  <a:lumOff val="60000"/>
                  <a:alpha val="33000"/>
                </a:schemeClr>
              </a:solidFill>
              <a:ln w="28575" cmpd="sng">
                <a:solidFill>
                  <a:schemeClr val="accent1">
                    <a:shade val="50000"/>
                  </a:schemeClr>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3"/>
              <a:stretch>
                <a:fillRect/>
              </a:stretch>
            </p:blipFill>
            <p:spPr>
              <a:xfrm>
                <a:off x="14515" y="3423"/>
                <a:ext cx="4117" cy="3665"/>
              </a:xfrm>
              <a:prstGeom prst="rect">
                <a:avLst/>
              </a:prstGeom>
            </p:spPr>
          </p:pic>
        </p:grpSp>
        <p:grpSp>
          <p:nvGrpSpPr>
            <p:cNvPr id="65" name="组合 64"/>
            <p:cNvGrpSpPr>
              <a:grpSpLocks noChangeAspect="1"/>
            </p:cNvGrpSpPr>
            <p:nvPr/>
          </p:nvGrpSpPr>
          <p:grpSpPr>
            <a:xfrm>
              <a:off x="5970" y="6407"/>
              <a:ext cx="7586" cy="4267"/>
              <a:chOff x="10838" y="2085"/>
              <a:chExt cx="7964" cy="4479"/>
            </a:xfrm>
          </p:grpSpPr>
          <p:grpSp>
            <p:nvGrpSpPr>
              <p:cNvPr id="11" name="组合 10"/>
              <p:cNvGrpSpPr/>
              <p:nvPr/>
            </p:nvGrpSpPr>
            <p:grpSpPr>
              <a:xfrm>
                <a:off x="10838" y="2085"/>
                <a:ext cx="7964" cy="4479"/>
                <a:chOff x="1414" y="1939"/>
                <a:chExt cx="7964" cy="4644"/>
              </a:xfrm>
            </p:grpSpPr>
            <p:sp>
              <p:nvSpPr>
                <p:cNvPr id="8" name="圆角矩形 7"/>
                <p:cNvSpPr/>
                <p:nvPr/>
              </p:nvSpPr>
              <p:spPr>
                <a:xfrm>
                  <a:off x="1414" y="1939"/>
                  <a:ext cx="7964" cy="4644"/>
                </a:xfrm>
                <a:prstGeom prst="roundRect">
                  <a:avLst/>
                </a:prstGeom>
                <a:solidFill>
                  <a:schemeClr val="accent6">
                    <a:lumMod val="40000"/>
                    <a:lumOff val="60000"/>
                    <a:alpha val="33000"/>
                  </a:schemeClr>
                </a:solidFill>
                <a:ln w="28575" cmpd="sng">
                  <a:solidFill>
                    <a:schemeClr val="accent1">
                      <a:shade val="50000"/>
                    </a:schemeClr>
                  </a:solidFill>
                  <a:prstDash val="lg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f6"/>
                <p:cNvPicPr>
                  <a:picLocks noChangeAspect="1"/>
                </p:cNvPicPr>
                <p:nvPr>
                  <p:custDataLst>
                    <p:tags r:id="rId4"/>
                  </p:custDataLst>
                </p:nvPr>
              </p:nvPicPr>
              <p:blipFill>
                <a:blip r:embed="rId5"/>
                <a:stretch>
                  <a:fillRect/>
                </a:stretch>
              </p:blipFill>
              <p:spPr>
                <a:xfrm>
                  <a:off x="6888" y="2950"/>
                  <a:ext cx="2381" cy="1089"/>
                </a:xfrm>
                <a:prstGeom prst="rect">
                  <a:avLst/>
                </a:prstGeom>
                <a:ln>
                  <a:noFill/>
                </a:ln>
              </p:spPr>
            </p:pic>
          </p:grpSp>
          <p:pic>
            <p:nvPicPr>
              <p:cNvPr id="20" name="图片 19"/>
              <p:cNvPicPr>
                <a:picLocks noChangeAspect="1"/>
              </p:cNvPicPr>
              <p:nvPr/>
            </p:nvPicPr>
            <p:blipFill>
              <a:blip r:embed="rId6"/>
              <a:stretch>
                <a:fillRect/>
              </a:stretch>
            </p:blipFill>
            <p:spPr>
              <a:xfrm>
                <a:off x="10944" y="2523"/>
                <a:ext cx="7245" cy="3632"/>
              </a:xfrm>
              <a:prstGeom prst="rect">
                <a:avLst/>
              </a:prstGeom>
            </p:spPr>
          </p:pic>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fld id="{9A0DB2DC-4C9A-4742-B13C-FB6460FD3503}" type="slidenum">
              <a:rPr lang="zh-CN" altLang="en-US" b="1" smtClean="0">
                <a:solidFill>
                  <a:srgbClr val="1E3980"/>
                </a:solidFill>
              </a:rPr>
            </a:fld>
            <a:endParaRPr lang="zh-CN" altLang="en-US" b="1" smtClean="0">
              <a:solidFill>
                <a:srgbClr val="1E3980"/>
              </a:solidFill>
            </a:endParaRPr>
          </a:p>
        </p:txBody>
      </p:sp>
      <p:sp>
        <p:nvSpPr>
          <p:cNvPr id="6" name="矩形 5"/>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7" name="文本框 6"/>
          <p:cNvSpPr txBox="1"/>
          <p:nvPr/>
        </p:nvSpPr>
        <p:spPr>
          <a:xfrm>
            <a:off x="1837375" y="0"/>
            <a:ext cx="8517250" cy="828000"/>
          </a:xfrm>
          <a:prstGeom prst="rect">
            <a:avLst/>
          </a:prstGeom>
          <a:noFill/>
        </p:spPr>
        <p:txBody>
          <a:bodyPr wrap="square">
            <a:noAutofit/>
          </a:bodyPr>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HEMT line array detector</a:t>
            </a:r>
            <a:endParaRPr lang="en-US" altLang="zh-CN" sz="3200" b="1"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9" name="文本框 8"/>
          <p:cNvSpPr txBox="1"/>
          <p:nvPr/>
        </p:nvSpPr>
        <p:spPr>
          <a:xfrm>
            <a:off x="429895" y="1080135"/>
            <a:ext cx="11586845" cy="547370"/>
          </a:xfrm>
          <a:prstGeom prst="rect">
            <a:avLst/>
          </a:prstGeom>
        </p:spPr>
        <p:txBody>
          <a:bodyPr wrap="square">
            <a:noAutofit/>
          </a:bodyPr>
          <a:p>
            <a:pPr marL="457200" indent="-457200">
              <a:buFont typeface="Wingdings" panose="05000000000000000000" charset="0"/>
              <a:buChar char="n"/>
            </a:pPr>
            <a:r>
              <a:rPr 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The IF signals are detected by an AlGaN/GaN line array high electron mobility transistors (HEMT) detector</a:t>
            </a:r>
            <a:endParaRPr lang="zh-CN"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1"/>
            </p:custDataLst>
          </p:nvPr>
        </p:nvPicPr>
        <p:blipFill>
          <a:blip r:embed="rId2"/>
          <a:stretch>
            <a:fillRect/>
          </a:stretch>
        </p:blipFill>
        <p:spPr>
          <a:xfrm>
            <a:off x="5720080" y="1627505"/>
            <a:ext cx="4354830" cy="2360295"/>
          </a:xfrm>
          <a:prstGeom prst="rect">
            <a:avLst/>
          </a:prstGeom>
        </p:spPr>
      </p:pic>
      <p:pic>
        <p:nvPicPr>
          <p:cNvPr id="12" name="图片 11"/>
          <p:cNvPicPr>
            <a:picLocks noChangeAspect="1"/>
          </p:cNvPicPr>
          <p:nvPr>
            <p:custDataLst>
              <p:tags r:id="rId3"/>
            </p:custDataLst>
          </p:nvPr>
        </p:nvPicPr>
        <p:blipFill>
          <a:blip r:embed="rId4"/>
          <a:srcRect l="3354" r="3178"/>
          <a:stretch>
            <a:fillRect/>
          </a:stretch>
        </p:blipFill>
        <p:spPr>
          <a:xfrm>
            <a:off x="7757795" y="3960495"/>
            <a:ext cx="4258945" cy="2400300"/>
          </a:xfrm>
          <a:prstGeom prst="rect">
            <a:avLst/>
          </a:prstGeom>
        </p:spPr>
      </p:pic>
      <p:grpSp>
        <p:nvGrpSpPr>
          <p:cNvPr id="10" name="组合 9"/>
          <p:cNvGrpSpPr/>
          <p:nvPr/>
        </p:nvGrpSpPr>
        <p:grpSpPr>
          <a:xfrm>
            <a:off x="809625" y="1845310"/>
            <a:ext cx="5187950" cy="3333750"/>
            <a:chOff x="1275" y="2258"/>
            <a:chExt cx="8170" cy="5250"/>
          </a:xfrm>
        </p:grpSpPr>
        <p:grpSp>
          <p:nvGrpSpPr>
            <p:cNvPr id="3" name="组合 2"/>
            <p:cNvGrpSpPr/>
            <p:nvPr/>
          </p:nvGrpSpPr>
          <p:grpSpPr>
            <a:xfrm>
              <a:off x="1275" y="2258"/>
              <a:ext cx="8170" cy="5251"/>
              <a:chOff x="1111" y="3650"/>
              <a:chExt cx="8170" cy="5251"/>
            </a:xfrm>
          </p:grpSpPr>
          <p:pic>
            <p:nvPicPr>
              <p:cNvPr id="2" name="图片 1" descr="图片9"/>
              <p:cNvPicPr>
                <a:picLocks noChangeAspect="1"/>
              </p:cNvPicPr>
              <p:nvPr/>
            </p:nvPicPr>
            <p:blipFill>
              <a:blip r:embed="rId5"/>
              <a:stretch>
                <a:fillRect/>
              </a:stretch>
            </p:blipFill>
            <p:spPr>
              <a:xfrm>
                <a:off x="1111" y="3650"/>
                <a:ext cx="8170" cy="5251"/>
              </a:xfrm>
              <a:prstGeom prst="rect">
                <a:avLst/>
              </a:prstGeom>
            </p:spPr>
          </p:pic>
          <p:grpSp>
            <p:nvGrpSpPr>
              <p:cNvPr id="152" name="组合 151"/>
              <p:cNvGrpSpPr/>
              <p:nvPr/>
            </p:nvGrpSpPr>
            <p:grpSpPr>
              <a:xfrm>
                <a:off x="6016" y="6076"/>
                <a:ext cx="1680" cy="1581"/>
                <a:chOff x="5914" y="41017"/>
                <a:chExt cx="1680" cy="1581"/>
              </a:xfrm>
            </p:grpSpPr>
            <p:cxnSp>
              <p:nvCxnSpPr>
                <p:cNvPr id="1204435073" name="直接箭头连接符 31"/>
                <p:cNvCxnSpPr/>
                <p:nvPr>
                  <p:custDataLst>
                    <p:tags r:id="rId6"/>
                  </p:custDataLst>
                </p:nvPr>
              </p:nvCxnSpPr>
              <p:spPr>
                <a:xfrm>
                  <a:off x="5915" y="41017"/>
                  <a:ext cx="0" cy="1581"/>
                </a:xfrm>
                <a:prstGeom prst="straightConnector1">
                  <a:avLst/>
                </a:prstGeom>
                <a:ln w="19050" cap="flat">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1" name="文本框 15"/>
                <p:cNvSpPr txBox="1"/>
                <p:nvPr>
                  <p:custDataLst>
                    <p:tags r:id="rId7"/>
                  </p:custDataLst>
                </p:nvPr>
              </p:nvSpPr>
              <p:spPr>
                <a:xfrm>
                  <a:off x="5914" y="42120"/>
                  <a:ext cx="1680" cy="382"/>
                </a:xfrm>
                <a:prstGeom prst="rect">
                  <a:avLst/>
                </a:prstGeom>
                <a:solidFill>
                  <a:schemeClr val="lt1">
                    <a:alpha val="0"/>
                  </a:schemeClr>
                </a:solidFill>
                <a:ln w="6350">
                  <a:noFill/>
                </a:ln>
              </p:spPr>
              <p:txBody>
                <a:bodyPr rot="0" spcFirstLastPara="0" vertOverflow="clip" horzOverflow="clip" vert="horz" wrap="square" lIns="91440" tIns="45720" rIns="91440" bIns="45720" numCol="1" spcCol="0" rtlCol="0" fromWordArt="0" anchor="t" anchorCtr="0" forceAA="0" compatLnSpc="1">
                  <a:noAutofit/>
                </a:bodyPr>
                <a:p>
                  <a:r>
                    <a:rPr lang="ru-RU" sz="1200">
                      <a:effectLst/>
                      <a:latin typeface="微软雅黑" panose="020B0503020204020204" pitchFamily="34" charset="-122"/>
                      <a:ea typeface="Times New Roman" panose="02020603050405020304" pitchFamily="18" charset="0"/>
                    </a:rPr>
                    <a:t>D1 ~  D5</a:t>
                  </a:r>
                  <a:endParaRPr lang="ru-RU" sz="1200">
                    <a:effectLst/>
                    <a:latin typeface="微软雅黑" panose="020B0503020204020204" pitchFamily="34" charset="-122"/>
                    <a:ea typeface="Times New Roman" panose="02020603050405020304" pitchFamily="18" charset="0"/>
                  </a:endParaRPr>
                </a:p>
              </p:txBody>
            </p:sp>
          </p:grpSp>
        </p:grpSp>
        <p:sp>
          <p:nvSpPr>
            <p:cNvPr id="8" name="文本框 15"/>
            <p:cNvSpPr txBox="1"/>
            <p:nvPr>
              <p:custDataLst>
                <p:tags r:id="rId8"/>
              </p:custDataLst>
            </p:nvPr>
          </p:nvSpPr>
          <p:spPr>
            <a:xfrm>
              <a:off x="4769" y="4061"/>
              <a:ext cx="4509" cy="972"/>
            </a:xfrm>
            <a:prstGeom prst="rect">
              <a:avLst/>
            </a:prstGeom>
            <a:solidFill>
              <a:schemeClr val="lt1">
                <a:alpha val="0"/>
              </a:schemeClr>
            </a:solidFill>
            <a:ln w="6350">
              <a:noFill/>
            </a:ln>
          </p:spPr>
          <p:txBody>
            <a:bodyPr rot="0" spcFirstLastPara="0" vertOverflow="clip" horzOverflow="clip" vert="horz" wrap="square" lIns="91440" tIns="45720" rIns="91440" bIns="45720" numCol="1" spcCol="0" rtlCol="0" fromWordArt="0" anchor="t" anchorCtr="0" forceAA="0" compatLnSpc="1">
              <a:noAutofit/>
            </a:bodyPr>
            <a:lstStyle/>
            <a:p>
              <a:r>
                <a:rPr lang="it-IT">
                  <a:solidFill>
                    <a:srgbClr val="C00000"/>
                  </a:solidFill>
                  <a:effectLst>
                    <a:outerShdw blurRad="38100" dist="38100" dir="2700000" algn="tl">
                      <a:srgbClr val="000000">
                        <a:alpha val="43137"/>
                      </a:srgbClr>
                    </a:outerShdw>
                  </a:effectLst>
                  <a:latin typeface="微软雅黑" panose="020B0503020204020204" pitchFamily="34" charset="-122"/>
                  <a:ea typeface="Times New Roman" panose="02020603050405020304" pitchFamily="18" charset="0"/>
                </a:rPr>
                <a:t>polarization direction</a:t>
              </a:r>
              <a:endParaRPr lang="it-IT">
                <a:solidFill>
                  <a:srgbClr val="C00000"/>
                </a:solidFill>
                <a:effectLst>
                  <a:outerShdw blurRad="38100" dist="38100" dir="2700000" algn="tl">
                    <a:srgbClr val="000000">
                      <a:alpha val="43137"/>
                    </a:srgbClr>
                  </a:outerShdw>
                </a:effectLst>
                <a:latin typeface="微软雅黑" panose="020B0503020204020204" pitchFamily="34" charset="-122"/>
                <a:ea typeface="Times New Roman" panose="02020603050405020304" pitchFamily="18" charset="0"/>
              </a:endParaRPr>
            </a:p>
          </p:txBody>
        </p:sp>
      </p:grpSp>
      <p:sp>
        <p:nvSpPr>
          <p:cNvPr id="153" name="文本框 152"/>
          <p:cNvSpPr txBox="1"/>
          <p:nvPr>
            <p:custDataLst>
              <p:tags r:id="rId9"/>
            </p:custDataLst>
          </p:nvPr>
        </p:nvSpPr>
        <p:spPr>
          <a:xfrm>
            <a:off x="217170" y="5064125"/>
            <a:ext cx="7459345" cy="1450340"/>
          </a:xfrm>
          <a:prstGeom prst="rect">
            <a:avLst/>
          </a:prstGeom>
          <a:noFill/>
        </p:spPr>
        <p:txBody>
          <a:bodyPr wrap="square" rtlCol="0">
            <a:noAutofit/>
          </a:bodyPr>
          <a:p>
            <a:pPr marL="457200" indent="-457200" algn="just" defTabSz="864870">
              <a:buFont typeface="Arial" panose="020B0604020202020204" pitchFamily="34" charset="0"/>
              <a:buChar char="•"/>
            </a:pPr>
            <a:r>
              <a:rPr lang="en-US" sz="2000">
                <a:latin typeface="微软雅黑" panose="020B0503020204020204" pitchFamily="34" charset="-122"/>
                <a:ea typeface="微软雅黑" panose="020B0503020204020204" pitchFamily="34" charset="-122"/>
              </a:rPr>
              <a:t>high responsivity of array element,  </a:t>
            </a:r>
            <a:r>
              <a:rPr lang="en-US" sz="2000">
                <a:latin typeface="微软雅黑" panose="020B0503020204020204" pitchFamily="34" charset="-122"/>
                <a:ea typeface="微软雅黑" panose="020B0503020204020204" pitchFamily="34" charset="-122"/>
                <a:sym typeface="+mn-ea"/>
              </a:rPr>
              <a:t>average is </a:t>
            </a:r>
            <a:r>
              <a:rPr lang="en-US" sz="2000">
                <a:latin typeface="微软雅黑" panose="020B0503020204020204" pitchFamily="34" charset="-122"/>
                <a:ea typeface="微软雅黑" panose="020B0503020204020204" pitchFamily="34" charset="-122"/>
              </a:rPr>
              <a:t>40kV/W</a:t>
            </a:r>
            <a:endParaRPr lang="en-US" sz="2000">
              <a:latin typeface="微软雅黑" panose="020B0503020204020204" pitchFamily="34" charset="-122"/>
              <a:ea typeface="微软雅黑" panose="020B0503020204020204" pitchFamily="34" charset="-122"/>
            </a:endParaRPr>
          </a:p>
          <a:p>
            <a:pPr marL="457200" indent="-457200" algn="just" defTabSz="864870">
              <a:buFont typeface="Arial" panose="020B0604020202020204" pitchFamily="34" charset="0"/>
              <a:buChar char="•"/>
            </a:pPr>
            <a:r>
              <a:rPr lang="en-US" sz="2000">
                <a:latin typeface="微软雅黑" panose="020B0503020204020204" pitchFamily="34" charset="-122"/>
                <a:ea typeface="微软雅黑" panose="020B0503020204020204" pitchFamily="34" charset="-122"/>
              </a:rPr>
              <a:t>4mm diameter silicon lens on a row with 0.5mm spacing </a:t>
            </a:r>
            <a:endParaRPr lang="en-US" sz="2000">
              <a:latin typeface="微软雅黑" panose="020B0503020204020204" pitchFamily="34" charset="-122"/>
              <a:ea typeface="微软雅黑" panose="020B0503020204020204" pitchFamily="34" charset="-122"/>
            </a:endParaRPr>
          </a:p>
          <a:p>
            <a:pPr marL="457200" indent="-457200" algn="just" defTabSz="864870">
              <a:buFont typeface="Arial" panose="020B0604020202020204" pitchFamily="34" charset="0"/>
              <a:buChar char="•"/>
            </a:pPr>
            <a:r>
              <a:rPr lang="en-US" sz="2000">
                <a:latin typeface="微软雅黑" panose="020B0503020204020204" pitchFamily="34" charset="-122"/>
                <a:ea typeface="微软雅黑" panose="020B0503020204020204" pitchFamily="34" charset="-122"/>
              </a:rPr>
              <a:t>powered by a ±6.5V/0.5A linear DC voltage regulator</a:t>
            </a:r>
            <a:endParaRPr 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灯片编号占位符 4"/>
          <p:cNvSpPr>
            <a:spLocks noGrp="1"/>
          </p:cNvSpPr>
          <p:nvPr>
            <p:ph type="sldNum" sz="quarter" idx="12"/>
          </p:nvPr>
        </p:nvSpPr>
        <p:spPr/>
        <p:txBody>
          <a:bodyPr/>
          <a:p>
            <a:fld id="{48B9EE3C-44A9-4263-A9CF-4B6A9C611979}" type="slidenum">
              <a:rPr lang="zh-CN" altLang="en-US" smtClean="0"/>
            </a:fld>
            <a:endParaRPr lang="zh-CN" altLang="en-US"/>
          </a:p>
        </p:txBody>
      </p:sp>
      <p:grpSp>
        <p:nvGrpSpPr>
          <p:cNvPr id="7" name="组合 6"/>
          <p:cNvGrpSpPr/>
          <p:nvPr/>
        </p:nvGrpSpPr>
        <p:grpSpPr>
          <a:xfrm rot="0">
            <a:off x="452120" y="1562100"/>
            <a:ext cx="11246485" cy="2749250"/>
            <a:chOff x="1369" y="3013"/>
            <a:chExt cx="17384" cy="3920"/>
          </a:xfrm>
        </p:grpSpPr>
        <p:pic>
          <p:nvPicPr>
            <p:cNvPr id="60" name="图片 59" descr="p1"/>
            <p:cNvPicPr>
              <a:picLocks noChangeAspect="1"/>
            </p:cNvPicPr>
            <p:nvPr>
              <p:custDataLst>
                <p:tags r:id="rId1"/>
              </p:custDataLst>
            </p:nvPr>
          </p:nvPicPr>
          <p:blipFill>
            <a:blip r:embed="rId2"/>
            <a:stretch>
              <a:fillRect/>
            </a:stretch>
          </p:blipFill>
          <p:spPr>
            <a:xfrm>
              <a:off x="11143" y="3808"/>
              <a:ext cx="3805" cy="3118"/>
            </a:xfrm>
            <a:prstGeom prst="rect">
              <a:avLst/>
            </a:prstGeom>
            <a:ln>
              <a:solidFill>
                <a:schemeClr val="accent1"/>
              </a:solidFill>
            </a:ln>
          </p:spPr>
        </p:pic>
        <p:pic>
          <p:nvPicPr>
            <p:cNvPr id="61" name="图片 60" descr="p2"/>
            <p:cNvPicPr>
              <a:picLocks noChangeAspect="1"/>
            </p:cNvPicPr>
            <p:nvPr>
              <p:custDataLst>
                <p:tags r:id="rId3"/>
              </p:custDataLst>
            </p:nvPr>
          </p:nvPicPr>
          <p:blipFill>
            <a:blip r:embed="rId4"/>
            <a:stretch>
              <a:fillRect/>
            </a:stretch>
          </p:blipFill>
          <p:spPr>
            <a:xfrm>
              <a:off x="14948" y="3808"/>
              <a:ext cx="3805" cy="3118"/>
            </a:xfrm>
            <a:prstGeom prst="rect">
              <a:avLst/>
            </a:prstGeom>
            <a:ln>
              <a:solidFill>
                <a:schemeClr val="accent1"/>
              </a:solidFill>
            </a:ln>
          </p:spPr>
        </p:pic>
        <p:pic>
          <p:nvPicPr>
            <p:cNvPr id="34" name="图片 33" descr="D:\EAST\11ch\11chzemax\reference.jpg"/>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659" y="3808"/>
              <a:ext cx="4282" cy="3118"/>
            </a:xfrm>
            <a:prstGeom prst="rect">
              <a:avLst/>
            </a:prstGeom>
            <a:noFill/>
            <a:ln>
              <a:solidFill>
                <a:schemeClr val="accent1"/>
              </a:solidFill>
            </a:ln>
          </p:spPr>
        </p:pic>
        <p:pic>
          <p:nvPicPr>
            <p:cNvPr id="35" name="图片 34"/>
            <p:cNvPicPr>
              <a:picLocks noChangeAspect="1"/>
            </p:cNvPicPr>
            <p:nvPr>
              <p:custDataLst>
                <p:tags r:id="rId7"/>
              </p:custDataLst>
            </p:nvPr>
          </p:nvPicPr>
          <p:blipFill>
            <a:blip r:embed="rId8"/>
            <a:stretch>
              <a:fillRect/>
            </a:stretch>
          </p:blipFill>
          <p:spPr>
            <a:xfrm>
              <a:off x="5955" y="3815"/>
              <a:ext cx="4287" cy="3118"/>
            </a:xfrm>
            <a:prstGeom prst="rect">
              <a:avLst/>
            </a:prstGeom>
            <a:ln>
              <a:solidFill>
                <a:schemeClr val="accent1"/>
              </a:solidFill>
            </a:ln>
          </p:spPr>
        </p:pic>
        <p:sp>
          <p:nvSpPr>
            <p:cNvPr id="46" name="文本框 45"/>
            <p:cNvSpPr txBox="1"/>
            <p:nvPr>
              <p:custDataLst>
                <p:tags r:id="rId9"/>
              </p:custDataLst>
            </p:nvPr>
          </p:nvSpPr>
          <p:spPr>
            <a:xfrm>
              <a:off x="1369" y="3015"/>
              <a:ext cx="10433" cy="569"/>
            </a:xfrm>
            <a:prstGeom prst="rect">
              <a:avLst/>
            </a:prstGeom>
            <a:noFill/>
          </p:spPr>
          <p:txBody>
            <a:bodyPr wrap="square" rtlCol="0">
              <a:spAutoFit/>
            </a:bodyPr>
            <a:p>
              <a:pPr marL="457200" indent="-457200">
                <a:buFont typeface="Wingdings" panose="05000000000000000000" charset="0"/>
                <a:buChar char="u"/>
              </a:pPr>
              <a:r>
                <a:rPr lang="en-US" altLang="zh-CN" sz="2000">
                  <a:latin typeface="微软雅黑" panose="020B0503020204020204" pitchFamily="34" charset="-122"/>
                  <a:ea typeface="微软雅黑" panose="020B0503020204020204" pitchFamily="34" charset="-122"/>
                </a:rPr>
                <a:t>ZEMAX </a:t>
              </a:r>
              <a:r>
                <a:rPr lang="en-US" altLang="zh-CN" sz="2000">
                  <a:latin typeface="微软雅黑" panose="020B0503020204020204" pitchFamily="34" charset="-122"/>
                  <a:ea typeface="微软雅黑" panose="020B0503020204020204" pitchFamily="34" charset="-122"/>
                  <a:sym typeface="+mn-ea"/>
                </a:rPr>
                <a:t>optical </a:t>
              </a:r>
              <a:r>
                <a:rPr lang="zh-CN" altLang="en-US" sz="2000">
                  <a:latin typeface="微软雅黑" panose="020B0503020204020204" pitchFamily="34" charset="-122"/>
                  <a:ea typeface="微软雅黑" panose="020B0503020204020204" pitchFamily="34" charset="-122"/>
                  <a:sym typeface="+mn-ea"/>
                </a:rPr>
                <a:t>simulation</a:t>
              </a:r>
              <a:r>
                <a:rPr lang="en-US" altLang="zh-CN" sz="2000">
                  <a:latin typeface="微软雅黑" panose="020B0503020204020204" pitchFamily="34" charset="-122"/>
                  <a:ea typeface="微软雅黑" panose="020B0503020204020204" pitchFamily="34" charset="-122"/>
                  <a:sym typeface="+mn-ea"/>
                </a:rPr>
                <a:t> results</a:t>
              </a:r>
              <a:endParaRPr lang="zh-CN" sz="2000">
                <a:latin typeface="微软雅黑" panose="020B0503020204020204" pitchFamily="34" charset="-122"/>
                <a:ea typeface="微软雅黑" panose="020B0503020204020204" pitchFamily="34" charset="-122"/>
              </a:endParaRPr>
            </a:p>
          </p:txBody>
        </p:sp>
        <p:sp>
          <p:nvSpPr>
            <p:cNvPr id="47" name="文本框 46"/>
            <p:cNvSpPr txBox="1"/>
            <p:nvPr>
              <p:custDataLst>
                <p:tags r:id="rId10"/>
              </p:custDataLst>
            </p:nvPr>
          </p:nvSpPr>
          <p:spPr>
            <a:xfrm>
              <a:off x="10903" y="3013"/>
              <a:ext cx="6592" cy="629"/>
            </a:xfrm>
            <a:prstGeom prst="rect">
              <a:avLst/>
            </a:prstGeom>
            <a:noFill/>
          </p:spPr>
          <p:txBody>
            <a:bodyPr wrap="square" rtlCol="0">
              <a:noAutofit/>
            </a:bodyPr>
            <a:p>
              <a:pPr marL="342900" indent="-342900">
                <a:buFont typeface="Wingdings" panose="05000000000000000000" charset="0"/>
                <a:buChar char="u"/>
              </a:pPr>
              <a:r>
                <a:rPr lang="en-US" altLang="zh-CN" sz="2000">
                  <a:latin typeface="微软雅黑" panose="020B0503020204020204" pitchFamily="34" charset="-122"/>
                  <a:ea typeface="微软雅黑" panose="020B0503020204020204" pitchFamily="34" charset="-122"/>
                  <a:sym typeface="+mn-ea"/>
                </a:rPr>
                <a:t>bench </a:t>
              </a:r>
              <a:r>
                <a:rPr lang="zh-CN" sz="2000">
                  <a:latin typeface="微软雅黑" panose="020B0503020204020204" pitchFamily="34" charset="-122"/>
                  <a:ea typeface="微软雅黑" panose="020B0503020204020204" pitchFamily="34" charset="-122"/>
                  <a:sym typeface="+mn-ea"/>
                </a:rPr>
                <a:t>test results</a:t>
              </a:r>
              <a:endParaRPr lang="zh-CN" altLang="en-US" sz="2000">
                <a:latin typeface="微软雅黑" panose="020B0503020204020204" pitchFamily="34" charset="-122"/>
                <a:ea typeface="微软雅黑" panose="020B0503020204020204" pitchFamily="34" charset="-122"/>
              </a:endParaRPr>
            </a:p>
            <a:p>
              <a:pPr marL="342900" indent="-342900">
                <a:buFont typeface="Wingdings" panose="05000000000000000000" charset="0"/>
                <a:buChar char="u"/>
              </a:pPr>
              <a:endParaRPr lang="zh-CN" sz="2000">
                <a:latin typeface="微软雅黑" panose="020B0503020204020204" pitchFamily="34" charset="-122"/>
                <a:ea typeface="微软雅黑" panose="020B0503020204020204" pitchFamily="34" charset="-122"/>
              </a:endParaRPr>
            </a:p>
          </p:txBody>
        </p:sp>
      </p:grpSp>
      <p:sp>
        <p:nvSpPr>
          <p:cNvPr id="8" name="矩形 7"/>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9" name="文本框 8"/>
          <p:cNvSpPr txBox="1"/>
          <p:nvPr/>
        </p:nvSpPr>
        <p:spPr>
          <a:xfrm>
            <a:off x="1277938" y="0"/>
            <a:ext cx="9636125" cy="828040"/>
          </a:xfrm>
          <a:prstGeom prst="rect">
            <a:avLst/>
          </a:prstGeom>
          <a:noFill/>
        </p:spPr>
        <p:txBody>
          <a:bodyPr wrap="square">
            <a:noAutofit/>
          </a:bodyPr>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beam-shaping compenent</a:t>
            </a:r>
            <a:endPar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endParaRPr>
          </a:p>
        </p:txBody>
      </p:sp>
      <p:sp>
        <p:nvSpPr>
          <p:cNvPr id="11" name="文本框 10"/>
          <p:cNvSpPr txBox="1"/>
          <p:nvPr/>
        </p:nvSpPr>
        <p:spPr>
          <a:xfrm>
            <a:off x="521335" y="4733925"/>
            <a:ext cx="11423650" cy="1283970"/>
          </a:xfrm>
          <a:prstGeom prst="rect">
            <a:avLst/>
          </a:prstGeom>
          <a:noFill/>
        </p:spPr>
        <p:txBody>
          <a:bodyPr wrap="square" rtlCol="0">
            <a:spAutoFit/>
          </a:bodyPr>
          <a:p>
            <a:pPr marL="457200" indent="-457200" algn="just" defTabSz="914400">
              <a:spcBef>
                <a:spcPts val="1050"/>
              </a:spcBef>
              <a:buFont typeface="Arial" panose="020B0604020202020204" pitchFamily="34" charset="0"/>
              <a:buChar char="•"/>
              <a:defRPr/>
            </a:pPr>
            <a:r>
              <a:rPr sz="2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the laser beam through the cylindrical lens is compressed into a stripe within 4 mm </a:t>
            </a:r>
            <a:endParaRPr sz="2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gn="just" defTabSz="914400">
              <a:spcBef>
                <a:spcPts val="1050"/>
              </a:spcBef>
              <a:buFont typeface="Arial" panose="020B0604020202020204" pitchFamily="34" charset="0"/>
              <a:buChar char="•"/>
              <a:defRPr/>
            </a:pPr>
            <a:r>
              <a:rPr lang="en-US" altLang="zh-CN" sz="2000">
                <a:latin typeface="微软雅黑" panose="020B0503020204020204" pitchFamily="34" charset="-122"/>
                <a:ea typeface="微软雅黑" panose="020B0503020204020204" pitchFamily="34" charset="-122"/>
                <a:sym typeface="+mn-ea"/>
              </a:rPr>
              <a:t>bench </a:t>
            </a:r>
            <a:r>
              <a:rPr lang="zh-CN" sz="2000">
                <a:latin typeface="微软雅黑" panose="020B0503020204020204" pitchFamily="34" charset="-122"/>
                <a:ea typeface="微软雅黑" panose="020B0503020204020204" pitchFamily="34" charset="-122"/>
                <a:sym typeface="+mn-ea"/>
              </a:rPr>
              <a:t>test results</a:t>
            </a:r>
            <a:r>
              <a:rPr lang="en-US" altLang="zh-CN" sz="2000">
                <a:latin typeface="微软雅黑" panose="020B0503020204020204" pitchFamily="34" charset="-122"/>
                <a:ea typeface="微软雅黑" panose="020B0503020204020204" pitchFamily="34" charset="-122"/>
                <a:sym typeface="+mn-ea"/>
              </a:rPr>
              <a:t> are consistent with </a:t>
            </a:r>
            <a:r>
              <a:rPr lang="zh-CN" altLang="en-US" sz="2000">
                <a:latin typeface="微软雅黑" panose="020B0503020204020204" pitchFamily="34" charset="-122"/>
                <a:ea typeface="微软雅黑" panose="020B0503020204020204" pitchFamily="34" charset="-122"/>
                <a:sym typeface="+mn-ea"/>
              </a:rPr>
              <a:t>simulation</a:t>
            </a:r>
            <a:r>
              <a:rPr lang="en-US" altLang="zh-CN" sz="2000">
                <a:latin typeface="微软雅黑" panose="020B0503020204020204" pitchFamily="34" charset="-122"/>
                <a:ea typeface="微软雅黑" panose="020B0503020204020204" pitchFamily="34" charset="-122"/>
                <a:sym typeface="+mn-ea"/>
              </a:rPr>
              <a:t> results</a:t>
            </a:r>
            <a:endParaRPr lang="en-US" altLang="zh-CN" sz="2000">
              <a:latin typeface="微软雅黑" panose="020B0503020204020204" pitchFamily="34" charset="-122"/>
              <a:ea typeface="微软雅黑" panose="020B0503020204020204" pitchFamily="34" charset="-122"/>
              <a:sym typeface="+mn-ea"/>
            </a:endParaRPr>
          </a:p>
          <a:p>
            <a:pPr marL="457200" indent="-457200" algn="just" defTabSz="914400">
              <a:spcBef>
                <a:spcPts val="1050"/>
              </a:spcBef>
              <a:buFont typeface="Arial" panose="020B0604020202020204" pitchFamily="34" charset="0"/>
              <a:buChar char="•"/>
              <a:defRPr/>
            </a:pPr>
            <a:r>
              <a:rPr lang="en-US" altLang="zh-CN" sz="2000">
                <a:latin typeface="微软雅黑" panose="020B0503020204020204" pitchFamily="34" charset="-122"/>
                <a:ea typeface="微软雅黑" panose="020B0503020204020204" pitchFamily="34" charset="-122"/>
                <a:sym typeface="+mn-ea"/>
              </a:rPr>
              <a:t>good performance of the lens</a:t>
            </a:r>
            <a:endParaRPr lang="zh-CN" altLang="en-US" sz="200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0000"/>
            <a:lum/>
          </a:blip>
          <a:srcRect/>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511643" y="2604903"/>
            <a:ext cx="11241740" cy="1152000"/>
          </a:xfrm>
          <a:prstGeom prst="rect">
            <a:avLst/>
          </a:prstGeom>
          <a:noFill/>
        </p:spPr>
        <p:txBody>
          <a:bodyPr wrap="square">
            <a:noAutofit/>
          </a:bodyPr>
          <a:lstStyle/>
          <a:p>
            <a:pPr algn="ctr">
              <a:lnSpc>
                <a:spcPct val="150000"/>
              </a:lnSpc>
              <a:defRPr/>
            </a:pPr>
            <a:r>
              <a:rPr lang="en-US" altLang="zh-CN" sz="5400" b="1" dirty="0">
                <a:solidFill>
                  <a:srgbClr val="1E3980"/>
                </a:solidFill>
                <a:latin typeface="Arial" panose="020B0604020202020204" pitchFamily="34" charset="0"/>
                <a:ea typeface="微软雅黑" panose="020B0503020204020204" pitchFamily="34" charset="-122"/>
                <a:cs typeface="Arial" panose="020B0604020202020204" pitchFamily="34" charset="0"/>
              </a:rPr>
              <a:t>3. Experiment results and discussion</a:t>
            </a:r>
            <a:endParaRPr lang="en-US" altLang="zh-CN" sz="5400" b="1" dirty="0">
              <a:solidFill>
                <a:srgbClr val="1E398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p:cNvSpPr txBox="1"/>
          <p:nvPr/>
        </p:nvSpPr>
        <p:spPr>
          <a:xfrm>
            <a:off x="1090853" y="0"/>
            <a:ext cx="10010294" cy="828000"/>
          </a:xfrm>
          <a:prstGeom prst="rect">
            <a:avLst/>
          </a:prstGeom>
          <a:noFill/>
        </p:spPr>
        <p:txBody>
          <a:bodyPr wrap="square">
            <a:noAutofit/>
          </a:bodyPr>
          <a:lstStyle/>
          <a:p>
            <a:pPr algn="ctr">
              <a:lnSpc>
                <a:spcPct val="150000"/>
              </a:lnSpc>
              <a:buClrTx/>
              <a:buSzTx/>
              <a:buFontTx/>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Intermediate Frequency (IF) signals</a:t>
            </a:r>
            <a:endPar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48B9EE3C-44A9-4263-A9CF-4B6A9C611979}" type="slidenum">
              <a:rPr lang="zh-CN" altLang="en-US" b="1" smtClean="0">
                <a:solidFill>
                  <a:srgbClr val="1E3980"/>
                </a:solidFill>
              </a:rPr>
            </a:fld>
            <a:endParaRPr lang="zh-CN" altLang="en-US" b="1" dirty="0">
              <a:solidFill>
                <a:srgbClr val="1E3980"/>
              </a:solidFill>
            </a:endParaRPr>
          </a:p>
        </p:txBody>
      </p:sp>
      <p:pic>
        <p:nvPicPr>
          <p:cNvPr id="22" name="图片 21" descr="4"/>
          <p:cNvPicPr>
            <a:picLocks noChangeAspect="1"/>
          </p:cNvPicPr>
          <p:nvPr/>
        </p:nvPicPr>
        <p:blipFill>
          <a:blip r:embed="rId1"/>
          <a:stretch>
            <a:fillRect/>
          </a:stretch>
        </p:blipFill>
        <p:spPr>
          <a:xfrm>
            <a:off x="321945" y="1354455"/>
            <a:ext cx="6649085" cy="4864735"/>
          </a:xfrm>
          <a:prstGeom prst="rect">
            <a:avLst/>
          </a:prstGeom>
        </p:spPr>
      </p:pic>
      <p:sp>
        <p:nvSpPr>
          <p:cNvPr id="41" name="文本框 40"/>
          <p:cNvSpPr txBox="1"/>
          <p:nvPr>
            <p:custDataLst>
              <p:tags r:id="rId2"/>
            </p:custDataLst>
          </p:nvPr>
        </p:nvSpPr>
        <p:spPr>
          <a:xfrm>
            <a:off x="6761480" y="3169920"/>
            <a:ext cx="5109845" cy="2245360"/>
          </a:xfrm>
          <a:prstGeom prst="rect">
            <a:avLst/>
          </a:prstGeom>
          <a:noFill/>
        </p:spPr>
        <p:txBody>
          <a:bodyPr wrap="square" rtlCol="0">
            <a:spAutoFit/>
          </a:bodyPr>
          <a:p>
            <a:pPr marL="457200" indent="-457200">
              <a:buFont typeface="Wingdings" panose="05000000000000000000" charset="0"/>
              <a:buChar char="u"/>
            </a:pPr>
            <a:r>
              <a:rPr sz="2000">
                <a:solidFill>
                  <a:srgbClr val="1F4E79"/>
                </a:solidFill>
                <a:latin typeface="Arial" panose="020B0604020202020204" pitchFamily="34" charset="0"/>
                <a:ea typeface="微软雅黑" panose="020B0503020204020204" pitchFamily="34" charset="-122"/>
                <a:cs typeface="Arial" panose="020B0604020202020204" pitchFamily="34" charset="0"/>
              </a:rPr>
              <a:t>The results indicate a good response to 850 kHz signals from both the ref-detector and line array detector.</a:t>
            </a:r>
            <a:endParaRPr sz="2000">
              <a:solidFill>
                <a:srgbClr val="1F4E79"/>
              </a:solidFill>
              <a:latin typeface="Arial" panose="020B0604020202020204" pitchFamily="34" charset="0"/>
              <a:ea typeface="微软雅黑" panose="020B0503020204020204" pitchFamily="34" charset="-122"/>
              <a:cs typeface="Arial" panose="020B0604020202020204" pitchFamily="34" charset="0"/>
            </a:endParaRPr>
          </a:p>
          <a:p>
            <a:pPr marL="457200" indent="-457200">
              <a:buFont typeface="Wingdings" panose="05000000000000000000" charset="0"/>
              <a:buChar char="u"/>
            </a:pPr>
            <a:endParaRPr sz="2000">
              <a:solidFill>
                <a:srgbClr val="1F4E79"/>
              </a:solidFill>
              <a:latin typeface="Arial" panose="020B0604020202020204" pitchFamily="34" charset="0"/>
              <a:ea typeface="微软雅黑" panose="020B0503020204020204" pitchFamily="34" charset="-122"/>
              <a:cs typeface="Arial" panose="020B0604020202020204" pitchFamily="34" charset="0"/>
            </a:endParaRPr>
          </a:p>
          <a:p>
            <a:pPr marL="457200" indent="-457200">
              <a:buFont typeface="Wingdings" panose="05000000000000000000" charset="0"/>
              <a:buChar char="u"/>
            </a:pPr>
            <a:r>
              <a:rPr lang="en-US" sz="2000">
                <a:solidFill>
                  <a:srgbClr val="1F4E79"/>
                </a:solidFill>
                <a:latin typeface="Arial" panose="020B0604020202020204" pitchFamily="34" charset="0"/>
                <a:ea typeface="微软雅黑" panose="020B0503020204020204" pitchFamily="34" charset="-122"/>
                <a:cs typeface="Arial" panose="020B0604020202020204" pitchFamily="34" charset="0"/>
              </a:rPr>
              <a:t>D</a:t>
            </a:r>
            <a:r>
              <a:rPr sz="2000">
                <a:solidFill>
                  <a:srgbClr val="1F4E79"/>
                </a:solidFill>
                <a:latin typeface="Arial" panose="020B0604020202020204" pitchFamily="34" charset="0"/>
                <a:ea typeface="微软雅黑" panose="020B0503020204020204" pitchFamily="34" charset="-122"/>
                <a:cs typeface="Arial" panose="020B0604020202020204" pitchFamily="34" charset="0"/>
              </a:rPr>
              <a:t>ifferences in the amplitude levels of d1, d2, d3</a:t>
            </a:r>
            <a:r>
              <a:rPr lang="en-US" sz="2000">
                <a:solidFill>
                  <a:srgbClr val="1F4E79"/>
                </a:solidFill>
                <a:latin typeface="Arial" panose="020B0604020202020204" pitchFamily="34" charset="0"/>
                <a:ea typeface="微软雅黑" panose="020B0503020204020204" pitchFamily="34" charset="-122"/>
                <a:cs typeface="Arial" panose="020B0604020202020204" pitchFamily="34" charset="0"/>
              </a:rPr>
              <a:t>, </a:t>
            </a:r>
            <a:r>
              <a:rPr sz="2000">
                <a:solidFill>
                  <a:srgbClr val="1F4E79"/>
                </a:solidFill>
                <a:latin typeface="Arial" panose="020B0604020202020204" pitchFamily="34" charset="0"/>
                <a:ea typeface="微软雅黑" panose="020B0503020204020204" pitchFamily="34" charset="-122"/>
                <a:cs typeface="Arial" panose="020B0604020202020204" pitchFamily="34" charset="0"/>
              </a:rPr>
              <a:t>consistent with the expected result.</a:t>
            </a:r>
            <a:endParaRPr sz="2000">
              <a:solidFill>
                <a:srgbClr val="1F4E79"/>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p:cNvSpPr txBox="1"/>
          <p:nvPr/>
        </p:nvSpPr>
        <p:spPr>
          <a:xfrm>
            <a:off x="6774815" y="1572895"/>
            <a:ext cx="4897755" cy="1245235"/>
          </a:xfrm>
          <a:prstGeom prst="rect">
            <a:avLst/>
          </a:prstGeom>
        </p:spPr>
        <p:txBody>
          <a:bodyPr wrap="square">
            <a:spAutoFit/>
          </a:bodyPr>
          <a:p>
            <a:pPr marL="285750" indent="-285750" algn="just" defTabSz="266700">
              <a:lnSpc>
                <a:spcPct val="107000"/>
              </a:lnSpc>
              <a:spcAft>
                <a:spcPts val="800"/>
              </a:spcAft>
              <a:buFont typeface="Arial" panose="020B0604020202020204" pitchFamily="34" charset="0"/>
              <a:buChar char="•"/>
            </a:pPr>
            <a:r>
              <a:rPr lang="en-US" altLang="zh-CN" sz="1600">
                <a:latin typeface="Arial" panose="020B0604020202020204" pitchFamily="34" charset="0"/>
                <a:ea typeface="微软雅黑" panose="020B0503020204020204" pitchFamily="34" charset="-122"/>
                <a:cs typeface="Arial" panose="020B0604020202020204" pitchFamily="34" charset="0"/>
              </a:rPr>
              <a:t>key evaluation parameter for an interferometer system</a:t>
            </a:r>
            <a:endParaRPr lang="en-US" altLang="zh-CN" sz="1600">
              <a:latin typeface="Arial" panose="020B0604020202020204" pitchFamily="34" charset="0"/>
              <a:ea typeface="微软雅黑" panose="020B0503020204020204" pitchFamily="34" charset="-122"/>
              <a:cs typeface="Arial" panose="020B0604020202020204" pitchFamily="34" charset="0"/>
            </a:endParaRPr>
          </a:p>
          <a:p>
            <a:pPr marL="285750" indent="-285750" algn="just" defTabSz="266700">
              <a:lnSpc>
                <a:spcPct val="107000"/>
              </a:lnSpc>
              <a:spcAft>
                <a:spcPts val="800"/>
              </a:spcAft>
              <a:buFont typeface="Arial" panose="020B0604020202020204" pitchFamily="34" charset="0"/>
              <a:buChar char="•"/>
            </a:pPr>
            <a:r>
              <a:rPr lang="en-US" altLang="zh-CN" sz="1600">
                <a:latin typeface="Arial" panose="020B0604020202020204" pitchFamily="34" charset="0"/>
                <a:ea typeface="微软雅黑" panose="020B0503020204020204" pitchFamily="34" charset="-122"/>
                <a:cs typeface="Arial" panose="020B0604020202020204" pitchFamily="34" charset="0"/>
              </a:rPr>
              <a:t>IF signals detected by the reference-detector and line array detector without plasma discharge </a:t>
            </a:r>
            <a:endParaRPr lang="en-US" altLang="zh-CN" sz="160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p:cNvSpPr txBox="1"/>
          <p:nvPr/>
        </p:nvSpPr>
        <p:spPr>
          <a:xfrm>
            <a:off x="1090853" y="0"/>
            <a:ext cx="10010294" cy="828000"/>
          </a:xfrm>
          <a:prstGeom prst="rect">
            <a:avLst/>
          </a:prstGeom>
          <a:noFill/>
        </p:spPr>
        <p:txBody>
          <a:bodyPr wrap="square">
            <a:noAutofit/>
          </a:bodyPr>
          <a:lstStyle/>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off-line calcution results of electron density</a:t>
            </a:r>
            <a:r>
              <a:rPr lang="en-US" altLang="zh-CN" sz="3200" b="1" dirty="0">
                <a:solidFill>
                  <a:schemeClr val="bg1"/>
                </a:solidFill>
                <a:latin typeface="微软雅黑" panose="020B0503020204020204" pitchFamily="34" charset="-122"/>
                <a:ea typeface="微软雅黑" panose="020B0503020204020204" pitchFamily="34" charset="-122"/>
              </a:rPr>
              <a:t> </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48B9EE3C-44A9-4263-A9CF-4B6A9C611979}" type="slidenum">
              <a:rPr lang="zh-CN" altLang="en-US" b="1" smtClean="0">
                <a:solidFill>
                  <a:srgbClr val="1E3980"/>
                </a:solidFill>
              </a:rPr>
            </a:fld>
            <a:endParaRPr lang="zh-CN" altLang="en-US" b="1" dirty="0">
              <a:solidFill>
                <a:srgbClr val="1E3980"/>
              </a:solidFill>
            </a:endParaRPr>
          </a:p>
        </p:txBody>
      </p:sp>
      <p:grpSp>
        <p:nvGrpSpPr>
          <p:cNvPr id="4" name="组合 3"/>
          <p:cNvGrpSpPr/>
          <p:nvPr/>
        </p:nvGrpSpPr>
        <p:grpSpPr>
          <a:xfrm>
            <a:off x="1204595" y="1066165"/>
            <a:ext cx="9854565" cy="4904740"/>
            <a:chOff x="1603" y="2239"/>
            <a:chExt cx="15519" cy="7724"/>
          </a:xfrm>
        </p:grpSpPr>
        <p:pic>
          <p:nvPicPr>
            <p:cNvPr id="8" name="图片 7" descr="142816ne"/>
            <p:cNvPicPr/>
            <p:nvPr/>
          </p:nvPicPr>
          <p:blipFill>
            <a:blip r:embed="rId1"/>
            <a:stretch>
              <a:fillRect/>
            </a:stretch>
          </p:blipFill>
          <p:spPr>
            <a:xfrm>
              <a:off x="6861" y="2239"/>
              <a:ext cx="4932" cy="3685"/>
            </a:xfrm>
            <a:prstGeom prst="rect">
              <a:avLst/>
            </a:prstGeom>
          </p:spPr>
        </p:pic>
        <p:pic>
          <p:nvPicPr>
            <p:cNvPr id="9" name="图片 8" descr="142768ne"/>
            <p:cNvPicPr/>
            <p:nvPr/>
          </p:nvPicPr>
          <p:blipFill>
            <a:blip r:embed="rId2"/>
            <a:stretch>
              <a:fillRect/>
            </a:stretch>
          </p:blipFill>
          <p:spPr>
            <a:xfrm>
              <a:off x="1734" y="2239"/>
              <a:ext cx="4932" cy="3685"/>
            </a:xfrm>
            <a:prstGeom prst="rect">
              <a:avLst/>
            </a:prstGeom>
          </p:spPr>
        </p:pic>
        <p:pic>
          <p:nvPicPr>
            <p:cNvPr id="16" name="图片 15" descr="142774ne"/>
            <p:cNvPicPr/>
            <p:nvPr/>
          </p:nvPicPr>
          <p:blipFill>
            <a:blip r:embed="rId3"/>
            <a:stretch>
              <a:fillRect/>
            </a:stretch>
          </p:blipFill>
          <p:spPr>
            <a:xfrm>
              <a:off x="12156" y="2239"/>
              <a:ext cx="4932" cy="3685"/>
            </a:xfrm>
            <a:prstGeom prst="rect">
              <a:avLst/>
            </a:prstGeom>
          </p:spPr>
        </p:pic>
        <p:grpSp>
          <p:nvGrpSpPr>
            <p:cNvPr id="22" name="组合 21"/>
            <p:cNvGrpSpPr/>
            <p:nvPr/>
          </p:nvGrpSpPr>
          <p:grpSpPr>
            <a:xfrm>
              <a:off x="12190" y="6095"/>
              <a:ext cx="4932" cy="3685"/>
              <a:chOff x="11835" y="6494"/>
              <a:chExt cx="4967" cy="3851"/>
            </a:xfrm>
          </p:grpSpPr>
          <p:pic>
            <p:nvPicPr>
              <p:cNvPr id="15" name="图片 14" descr="142820ne"/>
              <p:cNvPicPr>
                <a:picLocks noChangeAspect="1"/>
              </p:cNvPicPr>
              <p:nvPr/>
            </p:nvPicPr>
            <p:blipFill>
              <a:blip r:embed="rId4"/>
              <a:srcRect b="2307"/>
              <a:stretch>
                <a:fillRect/>
              </a:stretch>
            </p:blipFill>
            <p:spPr>
              <a:xfrm>
                <a:off x="11835" y="6494"/>
                <a:ext cx="4932" cy="3614"/>
              </a:xfrm>
              <a:prstGeom prst="rect">
                <a:avLst/>
              </a:prstGeom>
            </p:spPr>
          </p:pic>
          <p:pic>
            <p:nvPicPr>
              <p:cNvPr id="17" name="图片 16" descr="142768ne"/>
              <p:cNvPicPr>
                <a:picLocks noChangeAspect="1"/>
              </p:cNvPicPr>
              <p:nvPr/>
            </p:nvPicPr>
            <p:blipFill>
              <a:blip r:embed="rId2"/>
              <a:srcRect t="92374"/>
              <a:stretch>
                <a:fillRect/>
              </a:stretch>
            </p:blipFill>
            <p:spPr>
              <a:xfrm>
                <a:off x="11889" y="10064"/>
                <a:ext cx="4913" cy="281"/>
              </a:xfrm>
              <a:prstGeom prst="rect">
                <a:avLst/>
              </a:prstGeom>
            </p:spPr>
          </p:pic>
        </p:grpSp>
        <p:grpSp>
          <p:nvGrpSpPr>
            <p:cNvPr id="19" name="组合 18"/>
            <p:cNvGrpSpPr/>
            <p:nvPr/>
          </p:nvGrpSpPr>
          <p:grpSpPr>
            <a:xfrm>
              <a:off x="1603" y="6163"/>
              <a:ext cx="5063" cy="3801"/>
              <a:chOff x="807" y="1875"/>
              <a:chExt cx="5068" cy="3915"/>
            </a:xfrm>
          </p:grpSpPr>
          <p:pic>
            <p:nvPicPr>
              <p:cNvPr id="13" name="图片 12" descr="142762"/>
              <p:cNvPicPr>
                <a:picLocks noChangeAspect="1"/>
              </p:cNvPicPr>
              <p:nvPr/>
            </p:nvPicPr>
            <p:blipFill>
              <a:blip r:embed="rId5"/>
              <a:srcRect b="4071"/>
              <a:stretch>
                <a:fillRect/>
              </a:stretch>
            </p:blipFill>
            <p:spPr>
              <a:xfrm>
                <a:off x="938" y="1875"/>
                <a:ext cx="4937" cy="3562"/>
              </a:xfrm>
              <a:prstGeom prst="rect">
                <a:avLst/>
              </a:prstGeom>
            </p:spPr>
          </p:pic>
          <p:pic>
            <p:nvPicPr>
              <p:cNvPr id="18" name="图片 17" descr="142768ne"/>
              <p:cNvPicPr>
                <a:picLocks noChangeAspect="1"/>
              </p:cNvPicPr>
              <p:nvPr/>
            </p:nvPicPr>
            <p:blipFill>
              <a:blip r:embed="rId2"/>
              <a:srcRect t="92374"/>
              <a:stretch>
                <a:fillRect/>
              </a:stretch>
            </p:blipFill>
            <p:spPr>
              <a:xfrm>
                <a:off x="807" y="5509"/>
                <a:ext cx="4913" cy="281"/>
              </a:xfrm>
              <a:prstGeom prst="rect">
                <a:avLst/>
              </a:prstGeom>
            </p:spPr>
          </p:pic>
        </p:grpSp>
        <p:grpSp>
          <p:nvGrpSpPr>
            <p:cNvPr id="21" name="组合 20"/>
            <p:cNvGrpSpPr/>
            <p:nvPr/>
          </p:nvGrpSpPr>
          <p:grpSpPr>
            <a:xfrm>
              <a:off x="6861" y="6140"/>
              <a:ext cx="4933" cy="3686"/>
              <a:chOff x="6780" y="6568"/>
              <a:chExt cx="4913" cy="3807"/>
            </a:xfrm>
          </p:grpSpPr>
          <p:pic>
            <p:nvPicPr>
              <p:cNvPr id="14" name="图片 13" descr="142818ne"/>
              <p:cNvPicPr/>
              <p:nvPr/>
            </p:nvPicPr>
            <p:blipFill>
              <a:blip r:embed="rId6"/>
              <a:srcRect b="2008"/>
              <a:stretch>
                <a:fillRect/>
              </a:stretch>
            </p:blipFill>
            <p:spPr>
              <a:xfrm>
                <a:off x="6780" y="6568"/>
                <a:ext cx="4912" cy="3513"/>
              </a:xfrm>
              <a:prstGeom prst="rect">
                <a:avLst/>
              </a:prstGeom>
            </p:spPr>
          </p:pic>
          <p:pic>
            <p:nvPicPr>
              <p:cNvPr id="20" name="图片 19" descr="142768ne"/>
              <p:cNvPicPr>
                <a:picLocks noChangeAspect="1"/>
              </p:cNvPicPr>
              <p:nvPr/>
            </p:nvPicPr>
            <p:blipFill>
              <a:blip r:embed="rId2"/>
              <a:srcRect t="92374"/>
              <a:stretch>
                <a:fillRect/>
              </a:stretch>
            </p:blipFill>
            <p:spPr>
              <a:xfrm>
                <a:off x="6780" y="10094"/>
                <a:ext cx="4913" cy="281"/>
              </a:xfrm>
              <a:prstGeom prst="rect">
                <a:avLst/>
              </a:prstGeom>
            </p:spPr>
          </p:pic>
        </p:grpSp>
      </p:grpSp>
      <p:sp>
        <p:nvSpPr>
          <p:cNvPr id="41" name="文本框 40"/>
          <p:cNvSpPr txBox="1"/>
          <p:nvPr>
            <p:custDataLst>
              <p:tags r:id="rId7"/>
            </p:custDataLst>
          </p:nvPr>
        </p:nvSpPr>
        <p:spPr>
          <a:xfrm>
            <a:off x="904240" y="5970905"/>
            <a:ext cx="10803255" cy="815340"/>
          </a:xfrm>
          <a:prstGeom prst="rect">
            <a:avLst/>
          </a:prstGeom>
          <a:noFill/>
        </p:spPr>
        <p:txBody>
          <a:bodyPr wrap="square" rtlCol="0">
            <a:noAutofit/>
          </a:bodyPr>
          <a:p>
            <a:pPr marL="457200" indent="-457200" algn="just">
              <a:buFont typeface="Wingdings" panose="05000000000000000000" charset="0"/>
              <a:buChar char="u"/>
            </a:pPr>
            <a:r>
              <a:rPr lang="en-US" altLang="zh-CN" sz="2000">
                <a:solidFill>
                  <a:srgbClr val="1F4E79"/>
                </a:solidFill>
                <a:latin typeface="Arial" panose="020B0604020202020204" pitchFamily="34" charset="0"/>
                <a:ea typeface="微软雅黑" panose="020B0503020204020204" pitchFamily="34" charset="-122"/>
                <a:cs typeface="Arial" panose="020B0604020202020204" pitchFamily="34" charset="0"/>
              </a:rPr>
              <a:t>T</a:t>
            </a:r>
            <a:r>
              <a:rPr lang="zh-CN" altLang="en-US" sz="2000">
                <a:solidFill>
                  <a:srgbClr val="1F4E79"/>
                </a:solidFill>
                <a:latin typeface="Arial" panose="020B0604020202020204" pitchFamily="34" charset="0"/>
                <a:ea typeface="微软雅黑" panose="020B0503020204020204" pitchFamily="34" charset="-122"/>
                <a:cs typeface="Arial" panose="020B0604020202020204" pitchFamily="34" charset="0"/>
              </a:rPr>
              <a:t>he three channels density signals can be obtained by off-line phase comparison calculations.</a:t>
            </a:r>
            <a:endParaRPr lang="zh-CN" altLang="en-US" sz="2000">
              <a:solidFill>
                <a:srgbClr val="1F4E79"/>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p:cNvSpPr txBox="1"/>
          <p:nvPr/>
        </p:nvSpPr>
        <p:spPr>
          <a:xfrm>
            <a:off x="1090853" y="0"/>
            <a:ext cx="10010294" cy="828000"/>
          </a:xfrm>
          <a:prstGeom prst="rect">
            <a:avLst/>
          </a:prstGeom>
          <a:noFill/>
        </p:spPr>
        <p:txBody>
          <a:bodyPr wrap="square">
            <a:noAutofit/>
          </a:bodyPr>
          <a:lstStyle/>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Density measurement by the line array detection </a:t>
            </a:r>
            <a:r>
              <a:rPr sz="3200" b="1" dirty="0">
                <a:solidFill>
                  <a:schemeClr val="bg1"/>
                </a:solidFill>
                <a:ea typeface="微软雅黑" panose="020B0503020204020204" pitchFamily="34" charset="-122"/>
              </a:rPr>
              <a:t>scheme</a:t>
            </a:r>
            <a:endParaRPr sz="3200" b="1" dirty="0">
              <a:solidFill>
                <a:schemeClr val="bg1"/>
              </a:solidFill>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48B9EE3C-44A9-4263-A9CF-4B6A9C611979}" type="slidenum">
              <a:rPr lang="zh-CN" altLang="en-US" b="1" smtClean="0">
                <a:solidFill>
                  <a:srgbClr val="1E3980"/>
                </a:solidFill>
              </a:rPr>
            </a:fld>
            <a:endParaRPr lang="zh-CN" altLang="en-US" b="1" dirty="0">
              <a:solidFill>
                <a:srgbClr val="1E3980"/>
              </a:solidFill>
            </a:endParaRPr>
          </a:p>
        </p:txBody>
      </p:sp>
      <p:pic>
        <p:nvPicPr>
          <p:cNvPr id="25" name="图片 24" descr="134794"/>
          <p:cNvPicPr>
            <a:picLocks noChangeAspect="1"/>
          </p:cNvPicPr>
          <p:nvPr/>
        </p:nvPicPr>
        <p:blipFill>
          <a:blip r:embed="rId1"/>
          <a:stretch>
            <a:fillRect/>
          </a:stretch>
        </p:blipFill>
        <p:spPr>
          <a:xfrm>
            <a:off x="5819140" y="1550035"/>
            <a:ext cx="6075680" cy="3686810"/>
          </a:xfrm>
          <a:prstGeom prst="rect">
            <a:avLst/>
          </a:prstGeom>
        </p:spPr>
      </p:pic>
      <mc:AlternateContent xmlns:mc="http://schemas.openxmlformats.org/markup-compatibility/2006">
        <mc:Choice xmlns:a14="http://schemas.microsoft.com/office/drawing/2010/main" Requires="a14">
          <p:sp>
            <p:nvSpPr>
              <p:cNvPr id="23" name="文本框 22"/>
              <p:cNvSpPr txBox="1"/>
              <p:nvPr/>
            </p:nvSpPr>
            <p:spPr>
              <a:xfrm>
                <a:off x="1058545" y="1618615"/>
                <a:ext cx="4362450" cy="653415"/>
              </a:xfrm>
              <a:prstGeom prst="rect">
                <a:avLst/>
              </a:prstGeom>
              <a:noFill/>
            </p:spPr>
            <p:txBody>
              <a:bodyPr wrap="square">
                <a:noAutofit/>
              </a:bodyPr>
              <a:p>
                <a:pPr algn="ctr"/>
                <a:r>
                  <a:rPr lang="en-US" altLang="zh-CN" sz="20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Ip=400kA</a:t>
                </a:r>
                <a:r>
                  <a:rPr lang="zh-CN" altLang="en-US" sz="20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20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n</a:t>
                </a:r>
                <a:r>
                  <a:rPr lang="en-US" altLang="zh-CN" sz="2000" b="1" baseline="-25000"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e</a:t>
                </a:r>
                <a:r>
                  <a:rPr lang="en-US" altLang="zh-CN" sz="2000" b="1" dirty="0">
                    <a:solidFill>
                      <a:srgbClr val="1E398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000" b="1" dirty="0">
                    <a:solidFill>
                      <a:srgbClr val="1E3980"/>
                    </a:solidFill>
                    <a:latin typeface="微软雅黑" panose="020B0503020204020204" pitchFamily="34" charset="-122"/>
                    <a:ea typeface="微软雅黑" panose="020B0503020204020204" pitchFamily="34" charset="-122"/>
                    <a:sym typeface="+mn-ea"/>
                  </a:rPr>
                  <a:t> </a:t>
                </a:r>
                <a14:m>
                  <m:oMath xmlns:m="http://schemas.openxmlformats.org/officeDocument/2006/math">
                    <m:r>
                      <m:rPr>
                        <m:nor/>
                      </m:rPr>
                      <a:rPr lang="en-US" altLang="zh-CN" sz="2000" b="1" dirty="0" smtClean="0">
                        <a:solidFill>
                          <a:srgbClr val="1E3980"/>
                        </a:solidFill>
                        <a:latin typeface="微软雅黑" panose="020B0503020204020204" pitchFamily="34" charset="-122"/>
                        <a:ea typeface="微软雅黑" panose="020B0503020204020204" pitchFamily="34" charset="-122"/>
                        <a:sym typeface="+mn-ea"/>
                      </a:rPr>
                      <m:t>1</m:t>
                    </m:r>
                    <m:r>
                      <m:rPr>
                        <m:nor/>
                      </m:rPr>
                      <a:rPr lang="en-US" altLang="zh-CN" sz="2000" b="1" dirty="0" smtClean="0">
                        <a:solidFill>
                          <a:srgbClr val="1E3980"/>
                        </a:solidFill>
                        <a:latin typeface="微软雅黑" panose="020B0503020204020204" pitchFamily="34" charset="-122"/>
                        <a:ea typeface="微软雅黑" panose="020B0503020204020204" pitchFamily="34" charset="-122"/>
                        <a:sym typeface="+mn-ea"/>
                      </a:rPr>
                      <m:t>.</m:t>
                    </m:r>
                    <m:r>
                      <m:rPr>
                        <m:nor/>
                      </m:rPr>
                      <a:rPr lang="en-US" altLang="zh-CN" sz="2000" b="1" dirty="0" smtClean="0">
                        <a:solidFill>
                          <a:srgbClr val="1E3980"/>
                        </a:solidFill>
                        <a:latin typeface="微软雅黑" panose="020B0503020204020204" pitchFamily="34" charset="-122"/>
                        <a:ea typeface="微软雅黑" panose="020B0503020204020204" pitchFamily="34" charset="-122"/>
                        <a:sym typeface="+mn-ea"/>
                      </a:rPr>
                      <m:t>5</m:t>
                    </m:r>
                    <m:r>
                      <m:rPr>
                        <m:nor/>
                      </m:rPr>
                      <a:rPr lang="en-US" altLang="zh-CN" sz="2000" b="1" dirty="0" smtClean="0">
                        <a:solidFill>
                          <a:srgbClr val="1E3980"/>
                        </a:solidFill>
                        <a:latin typeface="微软雅黑" panose="020B0503020204020204" pitchFamily="34" charset="-122"/>
                        <a:ea typeface="微软雅黑" panose="020B0503020204020204" pitchFamily="34" charset="-122"/>
                        <a:sym typeface="+mn-ea"/>
                      </a:rPr>
                      <m:t> </m:t>
                    </m:r>
                    <m:r>
                      <a:rPr lang="en-US" altLang="zh-CN" sz="2000" b="1" dirty="0">
                        <a:solidFill>
                          <a:srgbClr val="1E3980"/>
                        </a:solidFill>
                        <a:latin typeface="Cambria Math" panose="02040503050406030204" pitchFamily="18" charset="0"/>
                        <a:ea typeface="Cambria Math" panose="02040503050406030204" pitchFamily="18" charset="0"/>
                        <a:sym typeface="+mn-ea"/>
                      </a:rPr>
                      <m:t>×</m:t>
                    </m:r>
                    <m:r>
                      <a:rPr lang="en-US" altLang="zh-CN" sz="2000" b="1" i="1" dirty="0">
                        <a:solidFill>
                          <a:srgbClr val="1E3980"/>
                        </a:solidFill>
                        <a:latin typeface="Cambria Math" panose="02040503050406030204" pitchFamily="18" charset="0"/>
                        <a:ea typeface="Cambria Math" panose="02040503050406030204" pitchFamily="18" charset="0"/>
                        <a:sym typeface="+mn-ea"/>
                      </a:rPr>
                      <m:t> </m:t>
                    </m:r>
                    <m:r>
                      <m:rPr>
                        <m:nor/>
                      </m:rPr>
                      <a:rPr lang="en-US" altLang="zh-CN" sz="2000" b="1" dirty="0">
                        <a:solidFill>
                          <a:srgbClr val="1E3980"/>
                        </a:solidFill>
                        <a:latin typeface="微软雅黑" panose="020B0503020204020204" pitchFamily="34" charset="-122"/>
                        <a:ea typeface="微软雅黑" panose="020B0503020204020204" pitchFamily="34" charset="-122"/>
                        <a:sym typeface="+mn-ea"/>
                      </a:rPr>
                      <m:t>10</m:t>
                    </m:r>
                    <m:r>
                      <m:rPr>
                        <m:nor/>
                      </m:rPr>
                      <a:rPr lang="en-US" altLang="zh-CN" sz="2000" b="1" baseline="30000" dirty="0">
                        <a:solidFill>
                          <a:srgbClr val="1E3980"/>
                        </a:solidFill>
                        <a:latin typeface="微软雅黑" panose="020B0503020204020204" pitchFamily="34" charset="-122"/>
                        <a:ea typeface="微软雅黑" panose="020B0503020204020204" pitchFamily="34" charset="-122"/>
                        <a:sym typeface="+mn-ea"/>
                      </a:rPr>
                      <m:t>19</m:t>
                    </m:r>
                    <m:r>
                      <m:rPr>
                        <m:nor/>
                      </m:rPr>
                      <a:rPr lang="en-US" altLang="zh-CN" sz="2000" b="1" dirty="0">
                        <a:solidFill>
                          <a:srgbClr val="1E3980"/>
                        </a:solidFill>
                        <a:latin typeface="微软雅黑" panose="020B0503020204020204" pitchFamily="34" charset="-122"/>
                        <a:ea typeface="微软雅黑" panose="020B0503020204020204" pitchFamily="34" charset="-122"/>
                        <a:sym typeface="+mn-ea"/>
                      </a:rPr>
                      <m:t>m</m:t>
                    </m:r>
                    <m:r>
                      <m:rPr>
                        <m:nor/>
                      </m:rPr>
                      <a:rPr lang="en-US" altLang="zh-CN" sz="2000" b="1" baseline="30000" dirty="0">
                        <a:solidFill>
                          <a:srgbClr val="1E3980"/>
                        </a:solidFill>
                        <a:latin typeface="微软雅黑" panose="020B0503020204020204" pitchFamily="34" charset="-122"/>
                        <a:ea typeface="微软雅黑" panose="020B0503020204020204" pitchFamily="34" charset="-122"/>
                        <a:sym typeface="+mn-ea"/>
                      </a:rPr>
                      <m:t>−</m:t>
                    </m:r>
                    <m:r>
                      <m:rPr>
                        <m:nor/>
                      </m:rPr>
                      <a:rPr lang="en-US" altLang="zh-CN" sz="2000" b="1" baseline="30000" dirty="0">
                        <a:solidFill>
                          <a:srgbClr val="1E3980"/>
                        </a:solidFill>
                        <a:latin typeface="微软雅黑" panose="020B0503020204020204" pitchFamily="34" charset="-122"/>
                        <a:ea typeface="微软雅黑" panose="020B0503020204020204" pitchFamily="34" charset="-122"/>
                        <a:sym typeface="+mn-ea"/>
                      </a:rPr>
                      <m:t>3</m:t>
                    </m:r>
                  </m:oMath>
                </a14:m>
                <a:endParaRPr lang="zh-CN" altLang="en-US" sz="2000" dirty="0">
                  <a:solidFill>
                    <a:srgbClr val="1E3980"/>
                  </a:solidFill>
                  <a:latin typeface="微软雅黑" panose="020B0503020204020204" pitchFamily="34" charset="-122"/>
                  <a:ea typeface="微软雅黑" panose="020B0503020204020204" pitchFamily="34" charset="-122"/>
                </a:endParaRPr>
              </a:p>
            </p:txBody>
          </p:sp>
        </mc:Choice>
        <mc:Fallback>
          <p:sp>
            <p:nvSpPr>
              <p:cNvPr id="23" name="文本框 22"/>
              <p:cNvSpPr txBox="1">
                <a:spLocks noRot="1" noChangeAspect="1" noMove="1" noResize="1" noEditPoints="1" noAdjustHandles="1" noChangeArrowheads="1" noChangeShapeType="1" noTextEdit="1"/>
              </p:cNvSpPr>
              <p:nvPr/>
            </p:nvSpPr>
            <p:spPr>
              <a:xfrm>
                <a:off x="1058545" y="1618615"/>
                <a:ext cx="4362450" cy="653415"/>
              </a:xfrm>
              <a:prstGeom prst="rect">
                <a:avLst/>
              </a:prstGeom>
              <a:blipFill rotWithShape="1">
                <a:blip r:embed="rId2"/>
                <a:stretch>
                  <a:fillRect t="-2721"/>
                </a:stretch>
              </a:blipFill>
            </p:spPr>
            <p:txBody>
              <a:bodyPr/>
              <a:lstStyle/>
              <a:p>
                <a:r>
                  <a:rPr lang="zh-CN" altLang="en-US">
                    <a:noFill/>
                  </a:rPr>
                  <a:t> </a:t>
                </a:r>
              </a:p>
            </p:txBody>
          </p:sp>
        </mc:Fallback>
      </mc:AlternateContent>
      <p:pic>
        <p:nvPicPr>
          <p:cNvPr id="99" name="图片 99" descr="134794"/>
          <p:cNvPicPr>
            <a:picLocks noChangeAspect="1"/>
          </p:cNvPicPr>
          <p:nvPr/>
        </p:nvPicPr>
        <p:blipFill>
          <a:blip r:embed="rId3"/>
          <a:srcRect r="440" b="36857"/>
          <a:stretch>
            <a:fillRect/>
          </a:stretch>
        </p:blipFill>
        <p:spPr>
          <a:xfrm>
            <a:off x="12700" y="2307590"/>
            <a:ext cx="6265545" cy="2981325"/>
          </a:xfrm>
          <a:prstGeom prst="rect">
            <a:avLst/>
          </a:prstGeom>
        </p:spPr>
      </p:pic>
      <p:sp>
        <p:nvSpPr>
          <p:cNvPr id="4" name="文本框 3"/>
          <p:cNvSpPr txBox="1"/>
          <p:nvPr>
            <p:custDataLst>
              <p:tags r:id="rId4"/>
            </p:custDataLst>
          </p:nvPr>
        </p:nvSpPr>
        <p:spPr>
          <a:xfrm>
            <a:off x="538480" y="5473065"/>
            <a:ext cx="11151870" cy="706755"/>
          </a:xfrm>
          <a:prstGeom prst="rect">
            <a:avLst/>
          </a:prstGeom>
          <a:noFill/>
        </p:spPr>
        <p:txBody>
          <a:bodyPr wrap="square" rtlCol="0">
            <a:spAutoFit/>
          </a:bodyPr>
          <a:p>
            <a:pPr marL="457200" indent="-457200" algn="just">
              <a:buFont typeface="Wingdings" panose="05000000000000000000" charset="0"/>
              <a:buChar char="u"/>
            </a:pPr>
            <a:r>
              <a:rPr lang="zh-CN" altLang="en-US" sz="2000">
                <a:solidFill>
                  <a:srgbClr val="1F4E79"/>
                </a:solidFill>
                <a:latin typeface="Arial" panose="020B0604020202020204" pitchFamily="34" charset="0"/>
                <a:ea typeface="微软雅黑" panose="020B0503020204020204" pitchFamily="34" charset="-122"/>
                <a:cs typeface="Arial" panose="020B0604020202020204" pitchFamily="34" charset="0"/>
              </a:rPr>
              <a:t>With the successful application of the phase meter and data acquisition module, real-time array electron density measurements can be implemented during plasma discharge.</a:t>
            </a:r>
            <a:endParaRPr lang="zh-CN" altLang="en-US" sz="2000">
              <a:solidFill>
                <a:srgbClr val="1F4E79"/>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p:cNvSpPr txBox="1"/>
          <p:nvPr/>
        </p:nvSpPr>
        <p:spPr>
          <a:xfrm>
            <a:off x="1090853" y="0"/>
            <a:ext cx="10010294" cy="828000"/>
          </a:xfrm>
          <a:prstGeom prst="rect">
            <a:avLst/>
          </a:prstGeom>
          <a:noFill/>
        </p:spPr>
        <p:txBody>
          <a:bodyPr wrap="square">
            <a:noAutofit/>
          </a:bodyPr>
          <a:lstStyle/>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Density perturbation phenomenon</a:t>
            </a:r>
            <a:endParaRPr 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5" name="灯片编号占位符 4"/>
          <p:cNvSpPr>
            <a:spLocks noGrp="1"/>
          </p:cNvSpPr>
          <p:nvPr>
            <p:ph type="sldNum" sz="quarter" idx="12"/>
          </p:nvPr>
        </p:nvSpPr>
        <p:spPr/>
        <p:txBody>
          <a:bodyPr/>
          <a:lstStyle/>
          <a:p>
            <a:fld id="{48B9EE3C-44A9-4263-A9CF-4B6A9C611979}" type="slidenum">
              <a:rPr lang="zh-CN" altLang="en-US" b="1" smtClean="0">
                <a:solidFill>
                  <a:srgbClr val="1E3980"/>
                </a:solidFill>
              </a:rPr>
            </a:fld>
            <a:endParaRPr lang="zh-CN" altLang="en-US" b="1" dirty="0">
              <a:solidFill>
                <a:srgbClr val="1E3980"/>
              </a:solidFill>
            </a:endParaRPr>
          </a:p>
        </p:txBody>
      </p:sp>
      <p:sp>
        <p:nvSpPr>
          <p:cNvPr id="9" name="文本框 8"/>
          <p:cNvSpPr txBox="1"/>
          <p:nvPr/>
        </p:nvSpPr>
        <p:spPr>
          <a:xfrm>
            <a:off x="828000" y="1025440"/>
            <a:ext cx="286321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EAST #142774</a:t>
            </a:r>
            <a:endParaRPr lang="en-US" altLang="zh-CN" sz="2400" b="1">
              <a:latin typeface="微软雅黑" panose="020B0503020204020204" pitchFamily="34" charset="-122"/>
              <a:ea typeface="微软雅黑" panose="020B0503020204020204" pitchFamily="34" charset="-122"/>
            </a:endParaRPr>
          </a:p>
        </p:txBody>
      </p:sp>
      <p:pic>
        <p:nvPicPr>
          <p:cNvPr id="7" name="图片 6" descr="142774point6"/>
          <p:cNvPicPr>
            <a:picLocks noChangeAspect="1"/>
          </p:cNvPicPr>
          <p:nvPr/>
        </p:nvPicPr>
        <p:blipFill>
          <a:blip r:embed="rId1"/>
          <a:stretch>
            <a:fillRect/>
          </a:stretch>
        </p:blipFill>
        <p:spPr>
          <a:xfrm>
            <a:off x="4524375" y="3797300"/>
            <a:ext cx="3060000" cy="2399925"/>
          </a:xfrm>
          <a:prstGeom prst="rect">
            <a:avLst/>
          </a:prstGeom>
        </p:spPr>
      </p:pic>
      <p:grpSp>
        <p:nvGrpSpPr>
          <p:cNvPr id="12" name="组合 11"/>
          <p:cNvGrpSpPr/>
          <p:nvPr/>
        </p:nvGrpSpPr>
        <p:grpSpPr>
          <a:xfrm>
            <a:off x="1056005" y="1075690"/>
            <a:ext cx="10226040" cy="2771140"/>
            <a:chOff x="1663" y="2592"/>
            <a:chExt cx="16104" cy="4364"/>
          </a:xfrm>
        </p:grpSpPr>
        <p:sp>
          <p:nvSpPr>
            <p:cNvPr id="28" name="文本框 27"/>
            <p:cNvSpPr txBox="1"/>
            <p:nvPr/>
          </p:nvSpPr>
          <p:spPr>
            <a:xfrm>
              <a:off x="5414" y="2592"/>
              <a:ext cx="12353" cy="580"/>
            </a:xfrm>
            <a:prstGeom prst="rect">
              <a:avLst/>
            </a:prstGeom>
            <a:noFill/>
          </p:spPr>
          <p:txBody>
            <a:bodyPr wrap="square" rtlCol="0">
              <a:spAutoFit/>
            </a:bodyPr>
            <a:p>
              <a:pPr algn="ctr"/>
              <a:r>
                <a:rPr lang="en-US" altLang="zh-CN">
                  <a:latin typeface="微软雅黑" panose="020B0503020204020204" pitchFamily="34" charset="-122"/>
                  <a:ea typeface="微软雅黑" panose="020B0503020204020204" pitchFamily="34" charset="-122"/>
                </a:rPr>
                <a:t> Spectra of SSI and POINT line-integrated electron density signals </a:t>
              </a:r>
              <a:endParaRPr lang="en-US" altLang="zh-CN">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663" y="3271"/>
              <a:ext cx="15685" cy="3685"/>
              <a:chOff x="360" y="2490"/>
              <a:chExt cx="15685" cy="3685"/>
            </a:xfrm>
          </p:grpSpPr>
          <p:pic>
            <p:nvPicPr>
              <p:cNvPr id="4" name="图片 3" descr="SSI-3"/>
              <p:cNvPicPr>
                <a:picLocks noChangeAspect="1"/>
              </p:cNvPicPr>
              <p:nvPr/>
            </p:nvPicPr>
            <p:blipFill>
              <a:blip r:embed="rId2"/>
              <a:stretch>
                <a:fillRect/>
              </a:stretch>
            </p:blipFill>
            <p:spPr>
              <a:xfrm>
                <a:off x="11132" y="2490"/>
                <a:ext cx="4913" cy="3685"/>
              </a:xfrm>
              <a:prstGeom prst="rect">
                <a:avLst/>
              </a:prstGeom>
            </p:spPr>
          </p:pic>
          <p:pic>
            <p:nvPicPr>
              <p:cNvPr id="8" name="图片 7" descr="SSI-1"/>
              <p:cNvPicPr>
                <a:picLocks noChangeAspect="1"/>
              </p:cNvPicPr>
              <p:nvPr/>
            </p:nvPicPr>
            <p:blipFill>
              <a:blip r:embed="rId3"/>
              <a:stretch>
                <a:fillRect/>
              </a:stretch>
            </p:blipFill>
            <p:spPr>
              <a:xfrm>
                <a:off x="360" y="2490"/>
                <a:ext cx="4914" cy="3685"/>
              </a:xfrm>
              <a:prstGeom prst="rect">
                <a:avLst/>
              </a:prstGeom>
            </p:spPr>
          </p:pic>
          <p:pic>
            <p:nvPicPr>
              <p:cNvPr id="10" name="图片 9" descr="SSI-2"/>
              <p:cNvPicPr>
                <a:picLocks noChangeAspect="1"/>
              </p:cNvPicPr>
              <p:nvPr/>
            </p:nvPicPr>
            <p:blipFill>
              <a:blip r:embed="rId4"/>
              <a:stretch>
                <a:fillRect/>
              </a:stretch>
            </p:blipFill>
            <p:spPr>
              <a:xfrm>
                <a:off x="5746" y="2490"/>
                <a:ext cx="4913" cy="3685"/>
              </a:xfrm>
              <a:prstGeom prst="rect">
                <a:avLst/>
              </a:prstGeom>
            </p:spPr>
          </p:pic>
        </p:grpSp>
      </p:grpSp>
      <p:sp>
        <p:nvSpPr>
          <p:cNvPr id="13" name="文本框 12"/>
          <p:cNvSpPr txBox="1"/>
          <p:nvPr/>
        </p:nvSpPr>
        <p:spPr>
          <a:xfrm>
            <a:off x="738505" y="6085840"/>
            <a:ext cx="11275060" cy="706755"/>
          </a:xfrm>
          <a:prstGeom prst="rect">
            <a:avLst/>
          </a:prstGeom>
        </p:spPr>
        <p:txBody>
          <a:bodyPr wrap="square">
            <a:spAutoFit/>
          </a:bodyPr>
          <a:p>
            <a:pPr marL="342900" indent="-342900">
              <a:buFont typeface="Wingdings" panose="05000000000000000000" charset="0"/>
              <a:buChar char="u"/>
            </a:pPr>
            <a:r>
              <a:rPr sz="2000" b="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The two systems show consistency in the observation of the 1 kHz electron perturbation signal</a:t>
            </a:r>
            <a:endParaRPr sz="2000" b="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p:cNvSpPr txBox="1"/>
          <p:nvPr/>
        </p:nvSpPr>
        <p:spPr>
          <a:xfrm>
            <a:off x="1090853" y="0"/>
            <a:ext cx="10010294" cy="828000"/>
          </a:xfrm>
          <a:prstGeom prst="rect">
            <a:avLst/>
          </a:prstGeom>
          <a:noFill/>
        </p:spPr>
        <p:txBody>
          <a:bodyPr wrap="square">
            <a:noAutofit/>
          </a:bodyPr>
          <a:lstStyle/>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Density perturbation phenomenon</a:t>
            </a:r>
            <a:endPar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endParaRPr>
          </a:p>
        </p:txBody>
      </p:sp>
      <p:sp>
        <p:nvSpPr>
          <p:cNvPr id="5" name="灯片编号占位符 4"/>
          <p:cNvSpPr>
            <a:spLocks noGrp="1"/>
          </p:cNvSpPr>
          <p:nvPr>
            <p:ph type="sldNum" sz="quarter" idx="12"/>
          </p:nvPr>
        </p:nvSpPr>
        <p:spPr/>
        <p:txBody>
          <a:bodyPr/>
          <a:lstStyle/>
          <a:p>
            <a:fld id="{48B9EE3C-44A9-4263-A9CF-4B6A9C611979}" type="slidenum">
              <a:rPr lang="zh-CN" altLang="en-US" b="1" smtClean="0">
                <a:solidFill>
                  <a:srgbClr val="1E3980"/>
                </a:solidFill>
              </a:rPr>
            </a:fld>
            <a:endParaRPr lang="zh-CN" altLang="en-US" b="1" dirty="0">
              <a:solidFill>
                <a:srgbClr val="1E3980"/>
              </a:solidFill>
            </a:endParaRPr>
          </a:p>
        </p:txBody>
      </p:sp>
      <p:sp>
        <p:nvSpPr>
          <p:cNvPr id="9" name="文本框 8"/>
          <p:cNvSpPr txBox="1"/>
          <p:nvPr/>
        </p:nvSpPr>
        <p:spPr>
          <a:xfrm>
            <a:off x="694650" y="974640"/>
            <a:ext cx="286321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EAST #134788</a:t>
            </a:r>
            <a:endParaRPr lang="en-US" altLang="zh-CN" sz="2400" b="1">
              <a:latin typeface="微软雅黑" panose="020B0503020204020204" pitchFamily="34" charset="-122"/>
              <a:ea typeface="微软雅黑" panose="020B0503020204020204" pitchFamily="34" charset="-122"/>
            </a:endParaRPr>
          </a:p>
        </p:txBody>
      </p:sp>
      <p:grpSp>
        <p:nvGrpSpPr>
          <p:cNvPr id="19" name="组合 18"/>
          <p:cNvGrpSpPr>
            <a:grpSpLocks noChangeAspect="1"/>
          </p:cNvGrpSpPr>
          <p:nvPr/>
        </p:nvGrpSpPr>
        <p:grpSpPr>
          <a:xfrm>
            <a:off x="701040" y="1703070"/>
            <a:ext cx="7649210" cy="2560955"/>
            <a:chOff x="789" y="1964"/>
            <a:chExt cx="17532" cy="5869"/>
          </a:xfrm>
        </p:grpSpPr>
        <p:grpSp>
          <p:nvGrpSpPr>
            <p:cNvPr id="20" name="组合 19"/>
            <p:cNvGrpSpPr>
              <a:grpSpLocks noChangeAspect="1"/>
            </p:cNvGrpSpPr>
            <p:nvPr/>
          </p:nvGrpSpPr>
          <p:grpSpPr>
            <a:xfrm>
              <a:off x="789" y="2381"/>
              <a:ext cx="17532" cy="5452"/>
              <a:chOff x="2749" y="3209"/>
              <a:chExt cx="15044" cy="4678"/>
            </a:xfrm>
          </p:grpSpPr>
          <p:pic>
            <p:nvPicPr>
              <p:cNvPr id="21" name="图片 20" descr="134788-8"/>
              <p:cNvPicPr>
                <a:picLocks noChangeAspect="1"/>
              </p:cNvPicPr>
              <p:nvPr/>
            </p:nvPicPr>
            <p:blipFill>
              <a:blip r:embed="rId1"/>
              <a:stretch>
                <a:fillRect/>
              </a:stretch>
            </p:blipFill>
            <p:spPr>
              <a:xfrm>
                <a:off x="2749" y="3209"/>
                <a:ext cx="6236" cy="4678"/>
              </a:xfrm>
              <a:prstGeom prst="rect">
                <a:avLst/>
              </a:prstGeom>
            </p:spPr>
          </p:pic>
          <p:pic>
            <p:nvPicPr>
              <p:cNvPr id="22" name="图片 21" descr="134788-9"/>
              <p:cNvPicPr>
                <a:picLocks noChangeAspect="1"/>
              </p:cNvPicPr>
              <p:nvPr/>
            </p:nvPicPr>
            <p:blipFill>
              <a:blip r:embed="rId2"/>
              <a:srcRect l="12316"/>
              <a:stretch>
                <a:fillRect/>
              </a:stretch>
            </p:blipFill>
            <p:spPr>
              <a:xfrm>
                <a:off x="7922" y="3210"/>
                <a:ext cx="5468" cy="4677"/>
              </a:xfrm>
              <a:prstGeom prst="rect">
                <a:avLst/>
              </a:prstGeom>
            </p:spPr>
          </p:pic>
          <p:pic>
            <p:nvPicPr>
              <p:cNvPr id="23" name="图片 22" descr="134788-11"/>
              <p:cNvPicPr>
                <a:picLocks noChangeAspect="1"/>
              </p:cNvPicPr>
              <p:nvPr/>
            </p:nvPicPr>
            <p:blipFill>
              <a:blip r:embed="rId3"/>
              <a:srcRect l="12267"/>
              <a:stretch>
                <a:fillRect/>
              </a:stretch>
            </p:blipFill>
            <p:spPr>
              <a:xfrm>
                <a:off x="12322" y="3209"/>
                <a:ext cx="5471" cy="4677"/>
              </a:xfrm>
              <a:prstGeom prst="rect">
                <a:avLst/>
              </a:prstGeom>
            </p:spPr>
          </p:pic>
        </p:grpSp>
        <p:sp>
          <p:nvSpPr>
            <p:cNvPr id="24" name="文本框 23"/>
            <p:cNvSpPr txBox="1"/>
            <p:nvPr/>
          </p:nvSpPr>
          <p:spPr>
            <a:xfrm>
              <a:off x="3534" y="1964"/>
              <a:ext cx="1740" cy="914"/>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spAutoFit/>
            </a:bodyPr>
            <a:p>
              <a:pPr indent="0" algn="ctr">
                <a:lnSpc>
                  <a:spcPct val="100000"/>
                </a:lnSpc>
                <a:buFont typeface="Wingdings" panose="05000000000000000000" charset="0"/>
                <a:buNone/>
              </a:pP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ch1</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nvSpPr>
          <p:spPr>
            <a:xfrm>
              <a:off x="8539" y="1986"/>
              <a:ext cx="2039" cy="914"/>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spAutoFit/>
            </a:bodyPr>
            <a:p>
              <a:pPr indent="0" algn="ctr">
                <a:lnSpc>
                  <a:spcPct val="100000"/>
                </a:lnSpc>
                <a:buFont typeface="Wingdings" panose="05000000000000000000" charset="0"/>
                <a:buNone/>
              </a:pP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ch2</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13573" y="1964"/>
              <a:ext cx="2038" cy="914"/>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spAutoFit/>
            </a:bodyPr>
            <a:p>
              <a:pPr indent="0" algn="ctr">
                <a:lnSpc>
                  <a:spcPct val="100000"/>
                </a:lnSpc>
                <a:buFont typeface="Wingdings" panose="05000000000000000000" charset="0"/>
                <a:buNone/>
              </a:pP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ch3</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7" name="文本框 26"/>
          <p:cNvSpPr txBox="1"/>
          <p:nvPr/>
        </p:nvSpPr>
        <p:spPr>
          <a:xfrm>
            <a:off x="8552815" y="1813560"/>
            <a:ext cx="3135630" cy="2553335"/>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spAutoFit/>
          </a:bodyPr>
          <a:p>
            <a:pPr marL="342900" indent="-342900" algn="just">
              <a:lnSpc>
                <a:spcPct val="100000"/>
              </a:lnSpc>
              <a:buFont typeface="Wingdings" panose="05000000000000000000" charset="0"/>
              <a:buChar char="u"/>
            </a:pPr>
            <a:r>
              <a:rPr sz="200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4</a:t>
            </a:r>
            <a:r>
              <a:rPr lang="zh-CN" altLang="en-US" sz="200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-5s</a:t>
            </a:r>
            <a:r>
              <a:rPr lang="zh-CN" altLang="en-US" sz="2000" dirty="0" smtClean="0">
                <a:latin typeface="Arial" panose="020B0604020202020204" pitchFamily="34" charset="0"/>
                <a:ea typeface="微软雅黑" panose="020B0503020204020204" pitchFamily="34" charset="-122"/>
                <a:cs typeface="Arial" panose="020B0604020202020204" pitchFamily="34" charset="0"/>
              </a:rPr>
              <a:t>，</a:t>
            </a:r>
            <a:r>
              <a:rPr lang="en-US" sz="200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0.3</a:t>
            </a:r>
            <a:r>
              <a:rPr sz="200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 kHz electron perturbation signal</a:t>
            </a:r>
            <a:endParaRPr sz="200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a:p>
            <a:pPr marL="342900" indent="-342900" algn="just">
              <a:lnSpc>
                <a:spcPct val="100000"/>
              </a:lnSpc>
              <a:buFont typeface="Wingdings" panose="05000000000000000000" charset="0"/>
              <a:buChar char="u"/>
            </a:pPr>
            <a:endParaRPr lang="en-US" altLang="zh-CN" sz="2000" dirty="0" smtClean="0">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00000"/>
              </a:lnSpc>
              <a:buFont typeface="Wingdings" panose="05000000000000000000" charset="0"/>
              <a:buChar char="u"/>
            </a:pPr>
            <a:r>
              <a:rPr lang="zh-CN" altLang="en-US" sz="2000"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a fundamental capability to observe density fluctuation phenomenon.</a:t>
            </a:r>
            <a:endParaRPr lang="zh-CN" altLang="en-US" sz="2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00000"/>
              </a:lnSpc>
              <a:buFont typeface="Wingdings" panose="05000000000000000000" charset="0"/>
              <a:buChar char="u"/>
            </a:pPr>
            <a:endParaRPr lang="zh-CN" altLang="en-US" sz="2000" dirty="0" smtClean="0">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p:cNvSpPr txBox="1"/>
          <p:nvPr/>
        </p:nvSpPr>
        <p:spPr>
          <a:xfrm>
            <a:off x="535305" y="1445260"/>
            <a:ext cx="7844155" cy="368300"/>
          </a:xfrm>
          <a:prstGeom prst="rect">
            <a:avLst/>
          </a:prstGeom>
          <a:noFill/>
        </p:spPr>
        <p:txBody>
          <a:bodyPr wrap="square" rtlCol="0">
            <a:spAutoFit/>
          </a:bodyPr>
          <a:p>
            <a:pPr algn="ctr"/>
            <a:r>
              <a:rPr lang="en-US" altLang="zh-CN">
                <a:latin typeface="微软雅黑" panose="020B0503020204020204" pitchFamily="34" charset="-122"/>
                <a:ea typeface="微软雅黑" panose="020B0503020204020204" pitchFamily="34" charset="-122"/>
              </a:rPr>
              <a:t> Spectra of SSI three channel line-integrated electron density signals </a:t>
            </a:r>
            <a:endParaRPr lang="en-US" altLang="zh-CN">
              <a:latin typeface="微软雅黑" panose="020B0503020204020204" pitchFamily="34" charset="-122"/>
              <a:ea typeface="微软雅黑" panose="020B0503020204020204" pitchFamily="34" charset="-122"/>
            </a:endParaRPr>
          </a:p>
        </p:txBody>
      </p:sp>
      <p:grpSp>
        <p:nvGrpSpPr>
          <p:cNvPr id="13" name="组合 12"/>
          <p:cNvGrpSpPr>
            <a:grpSpLocks noChangeAspect="1"/>
          </p:cNvGrpSpPr>
          <p:nvPr/>
        </p:nvGrpSpPr>
        <p:grpSpPr>
          <a:xfrm>
            <a:off x="772795" y="4216540"/>
            <a:ext cx="10916454" cy="2443340"/>
            <a:chOff x="326" y="3102"/>
            <a:chExt cx="22642" cy="5067"/>
          </a:xfrm>
        </p:grpSpPr>
        <p:grpSp>
          <p:nvGrpSpPr>
            <p:cNvPr id="15" name="组合 14"/>
            <p:cNvGrpSpPr>
              <a:grpSpLocks noChangeAspect="1"/>
            </p:cNvGrpSpPr>
            <p:nvPr/>
          </p:nvGrpSpPr>
          <p:grpSpPr>
            <a:xfrm>
              <a:off x="326" y="3102"/>
              <a:ext cx="22642" cy="5067"/>
              <a:chOff x="1293" y="5783"/>
              <a:chExt cx="19688" cy="4406"/>
            </a:xfrm>
          </p:grpSpPr>
          <p:grpSp>
            <p:nvGrpSpPr>
              <p:cNvPr id="16" name="组合 15"/>
              <p:cNvGrpSpPr>
                <a:grpSpLocks noChangeAspect="1"/>
              </p:cNvGrpSpPr>
              <p:nvPr/>
            </p:nvGrpSpPr>
            <p:grpSpPr>
              <a:xfrm>
                <a:off x="1293" y="5783"/>
                <a:ext cx="19688" cy="4405"/>
                <a:chOff x="-564" y="3485"/>
                <a:chExt cx="24289" cy="5434"/>
              </a:xfrm>
            </p:grpSpPr>
            <p:sp>
              <p:nvSpPr>
                <p:cNvPr id="29" name="文本框 28"/>
                <p:cNvSpPr txBox="1"/>
                <p:nvPr/>
              </p:nvSpPr>
              <p:spPr>
                <a:xfrm>
                  <a:off x="20509" y="5891"/>
                  <a:ext cx="3216" cy="1924"/>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nchor="t">
                  <a:noAutofit/>
                </a:bodyPr>
                <a:p>
                  <a:pPr indent="0" algn="ctr">
                    <a:lnSpc>
                      <a:spcPct val="100000"/>
                    </a:lnSpc>
                    <a:buFont typeface="Wingdings" panose="05000000000000000000" charset="0"/>
                    <a:buNone/>
                  </a:pPr>
                  <a:r>
                    <a:rPr lang="zh-CN" altLang="en-US" sz="2000" b="1">
                      <a:latin typeface="微软雅黑" panose="020B0503020204020204" pitchFamily="34" charset="-122"/>
                      <a:ea typeface="微软雅黑" panose="020B0503020204020204" pitchFamily="34" charset="-122"/>
                      <a:sym typeface="+mn-ea"/>
                    </a:rPr>
                    <a:t>（</a:t>
                  </a: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4.3-4.4s</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0" name="组合 29"/>
                <p:cNvGrpSpPr/>
                <p:nvPr/>
              </p:nvGrpSpPr>
              <p:grpSpPr>
                <a:xfrm>
                  <a:off x="-564" y="3485"/>
                  <a:ext cx="20085" cy="5434"/>
                  <a:chOff x="-564" y="3485"/>
                  <a:chExt cx="20085" cy="5434"/>
                </a:xfrm>
              </p:grpSpPr>
              <p:pic>
                <p:nvPicPr>
                  <p:cNvPr id="31" name="图片 30"/>
                  <p:cNvPicPr>
                    <a:picLocks noChangeAspect="1"/>
                  </p:cNvPicPr>
                  <p:nvPr/>
                </p:nvPicPr>
                <p:blipFill>
                  <a:blip r:embed="rId4"/>
                  <a:stretch>
                    <a:fillRect/>
                  </a:stretch>
                </p:blipFill>
                <p:spPr>
                  <a:xfrm>
                    <a:off x="-564" y="3485"/>
                    <a:ext cx="6687" cy="5434"/>
                  </a:xfrm>
                  <a:prstGeom prst="rect">
                    <a:avLst/>
                  </a:prstGeom>
                </p:spPr>
              </p:pic>
              <p:pic>
                <p:nvPicPr>
                  <p:cNvPr id="32" name="图片 31"/>
                  <p:cNvPicPr>
                    <a:picLocks noChangeAspect="1"/>
                  </p:cNvPicPr>
                  <p:nvPr/>
                </p:nvPicPr>
                <p:blipFill>
                  <a:blip r:embed="rId5"/>
                  <a:stretch>
                    <a:fillRect/>
                  </a:stretch>
                </p:blipFill>
                <p:spPr>
                  <a:xfrm>
                    <a:off x="12863" y="3818"/>
                    <a:ext cx="6658" cy="5101"/>
                  </a:xfrm>
                  <a:prstGeom prst="rect">
                    <a:avLst/>
                  </a:prstGeom>
                </p:spPr>
              </p:pic>
              <p:sp>
                <p:nvSpPr>
                  <p:cNvPr id="33" name="椭圆 32"/>
                  <p:cNvSpPr/>
                  <p:nvPr/>
                </p:nvSpPr>
                <p:spPr>
                  <a:xfrm>
                    <a:off x="16139" y="5408"/>
                    <a:ext cx="839" cy="1923"/>
                  </a:xfrm>
                  <a:prstGeom prst="ellipse">
                    <a:avLst/>
                  </a:prstGeom>
                  <a:noFill/>
                  <a:ln w="25400">
                    <a:solidFill>
                      <a:srgbClr val="035523"/>
                    </a:solidFill>
                  </a:ln>
                </p:spPr>
                <p:txBody>
                  <a:bodyPr wrap="square" rtlCol="0" anchor="ctr">
                    <a:noAutofit/>
                  </a:bodyPr>
                  <a:p>
                    <a:pPr algn="ctr">
                      <a:buNone/>
                    </a:pPr>
                    <a:endParaRPr lang="zh-CN" altLang="en-US" sz="1800" dirty="0" smtClean="0">
                      <a:latin typeface="+mn-lt"/>
                    </a:endParaRPr>
                  </a:p>
                </p:txBody>
              </p:sp>
            </p:grpSp>
          </p:grpSp>
          <p:pic>
            <p:nvPicPr>
              <p:cNvPr id="34" name="图片 33"/>
              <p:cNvPicPr>
                <a:picLocks noChangeAspect="1"/>
              </p:cNvPicPr>
              <p:nvPr/>
            </p:nvPicPr>
            <p:blipFill>
              <a:blip r:embed="rId6"/>
              <a:stretch>
                <a:fillRect/>
              </a:stretch>
            </p:blipFill>
            <p:spPr>
              <a:xfrm>
                <a:off x="6737" y="6054"/>
                <a:ext cx="5366" cy="4135"/>
              </a:xfrm>
              <a:prstGeom prst="rect">
                <a:avLst/>
              </a:prstGeom>
            </p:spPr>
          </p:pic>
        </p:grpSp>
        <p:cxnSp>
          <p:nvCxnSpPr>
            <p:cNvPr id="35" name="直接箭头连接符 34"/>
            <p:cNvCxnSpPr/>
            <p:nvPr/>
          </p:nvCxnSpPr>
          <p:spPr>
            <a:xfrm>
              <a:off x="16282" y="6836"/>
              <a:ext cx="0" cy="510"/>
            </a:xfrm>
            <a:prstGeom prst="straightConnector1">
              <a:avLst/>
            </a:prstGeom>
            <a:ln w="25400">
              <a:solidFill>
                <a:srgbClr val="035523"/>
              </a:solidFill>
              <a:headEnd type="arrow"/>
              <a:tailEnd type="none"/>
            </a:ln>
          </p:spPr>
          <p:style>
            <a:lnRef idx="2">
              <a:schemeClr val="accent1"/>
            </a:lnRef>
            <a:fillRef idx="0">
              <a:srgbClr val="FFFFFF"/>
            </a:fillRef>
            <a:effectRef idx="0">
              <a:srgbClr val="FFFFFF"/>
            </a:effectRef>
            <a:fontRef idx="minor">
              <a:schemeClr val="tx1"/>
            </a:fontRef>
          </p:style>
        </p:cxnSp>
        <p:cxnSp>
          <p:nvCxnSpPr>
            <p:cNvPr id="36" name="直接箭头连接符 35"/>
            <p:cNvCxnSpPr/>
            <p:nvPr/>
          </p:nvCxnSpPr>
          <p:spPr>
            <a:xfrm>
              <a:off x="3691" y="5256"/>
              <a:ext cx="0" cy="2098"/>
            </a:xfrm>
            <a:prstGeom prst="straightConnector1">
              <a:avLst/>
            </a:prstGeom>
            <a:ln w="28575" cmpd="sng">
              <a:solidFill>
                <a:srgbClr val="035523"/>
              </a:solidFill>
              <a:prstDash val="solid"/>
              <a:headEnd type="none"/>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61256"/>
            <a:ext cx="12192000" cy="1296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8"/>
          <p:cNvSpPr txBox="1"/>
          <p:nvPr/>
        </p:nvSpPr>
        <p:spPr>
          <a:xfrm>
            <a:off x="782441" y="97068"/>
            <a:ext cx="2713990" cy="8299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60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outline</a:t>
            </a:r>
            <a:endParaRPr kumimoji="0" lang="en-US" altLang="zh-CN" sz="4800" b="1" i="0" u="none" strike="noStrike" kern="1200" cap="none" spc="60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grpSp>
        <p:nvGrpSpPr>
          <p:cNvPr id="2" name="组合 1"/>
          <p:cNvGrpSpPr/>
          <p:nvPr/>
        </p:nvGrpSpPr>
        <p:grpSpPr>
          <a:xfrm>
            <a:off x="1152000" y="1404000"/>
            <a:ext cx="10836910" cy="4729525"/>
            <a:chOff x="877680" y="1445178"/>
            <a:chExt cx="10836910" cy="4729525"/>
          </a:xfrm>
        </p:grpSpPr>
        <p:sp>
          <p:nvSpPr>
            <p:cNvPr id="13" name="文本框 12"/>
            <p:cNvSpPr txBox="1"/>
            <p:nvPr/>
          </p:nvSpPr>
          <p:spPr>
            <a:xfrm>
              <a:off x="903400" y="1445178"/>
              <a:ext cx="3910965" cy="7683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1200" cap="none" spc="60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mn-lt"/>
                </a:rPr>
                <a:t>1</a:t>
              </a:r>
              <a:r>
                <a:rPr kumimoji="0" lang="en-US" altLang="zh-CN" sz="3200" i="0" u="none" strike="noStrike" kern="12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  </a:t>
              </a:r>
              <a:r>
                <a:rPr kumimoji="0" lang="en-US" altLang="zh-CN" sz="4000" b="1" i="0" u="none" strike="noStrike" kern="100" cap="none"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Intr</a:t>
              </a:r>
              <a:r>
                <a:rPr kumimoji="0" lang="en-US" altLang="zh-CN" sz="4000" b="1" i="0" u="none" strike="noStrike" kern="100" cap="none"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oduction</a:t>
              </a:r>
              <a:endParaRPr kumimoji="0" lang="en-US" altLang="zh-CN" sz="4000" b="1" i="0" u="none" strike="noStrike" kern="1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4" name="文本框 13"/>
            <p:cNvSpPr txBox="1"/>
            <p:nvPr/>
          </p:nvSpPr>
          <p:spPr>
            <a:xfrm>
              <a:off x="877680" y="4223303"/>
              <a:ext cx="10836910" cy="7683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1200" cap="none" spc="60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mn-lt"/>
                </a:rPr>
                <a:t>3</a:t>
              </a:r>
              <a:r>
                <a:rPr kumimoji="0" lang="en-US" altLang="zh-CN" sz="3200" i="0" u="none" strike="noStrike" kern="12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  </a:t>
              </a:r>
              <a:r>
                <a:rPr kumimoji="0" lang="en-US" altLang="zh-CN" sz="4000" b="1" i="0" u="none" strike="noStrike" kern="100" cap="none"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Experiment results and discussion</a:t>
              </a:r>
              <a:endParaRPr kumimoji="0" lang="en-US" altLang="zh-CN" sz="4000" b="1" i="0" u="none" strike="noStrike" kern="1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6" name="文本框 15"/>
            <p:cNvSpPr txBox="1"/>
            <p:nvPr/>
          </p:nvSpPr>
          <p:spPr>
            <a:xfrm>
              <a:off x="2432795" y="2600878"/>
              <a:ext cx="8362315" cy="106553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400"/>
                </a:spcAft>
                <a:buClrTx/>
                <a:buSzTx/>
                <a:buFontTx/>
                <a:buNone/>
                <a:defRPr/>
              </a:pPr>
              <a:r>
                <a:rPr kumimoji="0" lang="en-US" altLang="zh-CN" sz="4400" b="1" i="1" u="none" strike="noStrike" kern="1200" cap="none" spc="60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mn-lt"/>
                </a:rPr>
                <a:t>2</a:t>
              </a:r>
              <a:r>
                <a:rPr kumimoji="0" lang="en-US" altLang="zh-CN" sz="3200" b="1" i="1" u="none" strike="noStrike" kern="12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  </a:t>
              </a:r>
              <a:r>
                <a:rPr lang="en-US" altLang="zh-CN" sz="4000" b="1" kern="10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SSI system on EAST and </a:t>
              </a:r>
              <a:endParaRPr lang="en-US" altLang="zh-CN" sz="4000" b="1" kern="10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kern="10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     Line array detection scheme</a:t>
              </a:r>
              <a:endParaRPr lang="en-US" altLang="zh-CN" sz="4000" b="1" kern="10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39" name="文本框 38"/>
            <p:cNvSpPr txBox="1"/>
            <p:nvPr/>
          </p:nvSpPr>
          <p:spPr>
            <a:xfrm>
              <a:off x="2419778" y="5406353"/>
              <a:ext cx="3347085" cy="768350"/>
            </a:xfrm>
            <a:prstGeom prst="rect">
              <a:avLst/>
            </a:prstGeom>
            <a:noFill/>
          </p:spPr>
          <p:txBody>
            <a:bodyPr wrap="none" rtlCol="0">
              <a:spAutoFit/>
            </a:bodyPr>
            <a:lstStyle/>
            <a:p>
              <a:pPr lvl="0" algn="ctr">
                <a:defRPr/>
              </a:pPr>
              <a:r>
                <a:rPr kumimoji="0" lang="en-US" altLang="zh-CN" sz="4400" b="1" i="1" u="none" strike="noStrike" kern="1200" cap="none" spc="60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mn-lt"/>
                </a:rPr>
                <a:t>4</a:t>
              </a:r>
              <a:r>
                <a:rPr kumimoji="0" lang="en-US" altLang="zh-CN" sz="4400" i="1" u="none" strike="noStrike" kern="12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  </a:t>
              </a:r>
              <a:r>
                <a:rPr lang="en-US" altLang="zh-CN" sz="4000" b="1" kern="10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Summary</a:t>
              </a:r>
              <a:endParaRPr kumimoji="0" lang="en-US" altLang="zh-CN" sz="4000" b="1" i="0" u="none" strike="noStrike" kern="100" cap="none" spc="60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4340" y="1042670"/>
            <a:ext cx="11323320" cy="5808345"/>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noAutofit/>
          </a:bodyPr>
          <a:lstStyle/>
          <a:p>
            <a:pPr marL="285750" indent="-285750" algn="just" fontAlgn="auto">
              <a:lnSpc>
                <a:spcPct val="150000"/>
              </a:lnSpc>
              <a:buFont typeface="Wingdings" panose="05000000000000000000" pitchFamily="2" charset="2"/>
              <a:buChar char="n"/>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Line array detection scheme is proposed to improve the spatial resolution of the SSI system, and it has been successfully applied for the first time on EAST.</a:t>
            </a:r>
            <a:endPar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285750" indent="-285750" algn="just" fontAlgn="auto">
              <a:lnSpc>
                <a:spcPct val="150000"/>
              </a:lnSpc>
              <a:buFont typeface="Wingdings" panose="05000000000000000000" pitchFamily="2" charset="2"/>
              <a:buChar char="n"/>
            </a:pP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Three channels line-integrated electron density signals are detected during plasma discharge by line array detection SSI system</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a:t>
            </a:r>
            <a:endPar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285750" indent="-285750" algn="just" fontAlgn="auto">
              <a:lnSpc>
                <a:spcPct val="150000"/>
              </a:lnSpc>
              <a:buFont typeface="Wingdings" panose="05000000000000000000" pitchFamily="2" charset="2"/>
              <a:buChar char="n"/>
            </a:pP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The electron density perturbation phenomena are also observed in the spectra of three channels electron density signals, which shows a good capability of the line array detection system to study small-scale spatial MHD phenomena. </a:t>
            </a:r>
            <a:endPar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indent="0" algn="just" fontAlgn="auto">
              <a:lnSpc>
                <a:spcPct val="150000"/>
              </a:lnSpc>
              <a:buFont typeface="Wingdings" panose="05000000000000000000" pitchFamily="2" charset="2"/>
              <a:buNone/>
            </a:pPr>
            <a:r>
              <a:rPr lang="en-US" altLang="zh-CN" sz="2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Future work</a:t>
            </a:r>
            <a:endParaRPr lang="en-US" altLang="zh-CN" sz="2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150000"/>
              </a:lnSpc>
              <a:buFont typeface="Wingdings" panose="05000000000000000000" pitchFamily="2" charset="2"/>
              <a:buChar char="n"/>
            </a:pP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By optimizing the optical system and improving the channel of the line array detector, the precise measurement of a large coverage area in plasma core region will be realized.</a:t>
            </a:r>
            <a:endPar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285750" indent="-285750" algn="just" fontAlgn="auto">
              <a:lnSpc>
                <a:spcPct val="150000"/>
              </a:lnSpc>
              <a:buFont typeface="Wingdings" panose="05000000000000000000" pitchFamily="2" charset="2"/>
              <a:buChar char="n"/>
            </a:pPr>
            <a:endPar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0" y="-261257"/>
            <a:ext cx="12192000" cy="980737"/>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p:cNvSpPr txBox="1"/>
          <p:nvPr/>
        </p:nvSpPr>
        <p:spPr>
          <a:xfrm>
            <a:off x="1837375" y="-174595"/>
            <a:ext cx="8517250" cy="829945"/>
          </a:xfrm>
          <a:prstGeom prst="rect">
            <a:avLst/>
          </a:prstGeom>
          <a:noFill/>
        </p:spPr>
        <p:txBody>
          <a:bodyPr wrap="square">
            <a:spAutoFit/>
          </a:bodyPr>
          <a:lstStyle/>
          <a:p>
            <a:pPr algn="ctr">
              <a:lnSpc>
                <a:spcPct val="150000"/>
              </a:lnSpc>
              <a:defRPr/>
            </a:pPr>
            <a:r>
              <a:rPr lang="en-US" altLang="zh-CN" sz="3200" dirty="0">
                <a:solidFill>
                  <a:schemeClr val="bg1"/>
                </a:solidFill>
                <a:latin typeface="微软雅黑" panose="020B0503020204020204" pitchFamily="34" charset="-122"/>
                <a:ea typeface="微软雅黑" panose="020B0503020204020204" pitchFamily="34" charset="-122"/>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Summary</a:t>
            </a:r>
            <a:endPar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48B9EE3C-44A9-4263-A9CF-4B6A9C611979}" type="slidenum">
              <a:rPr lang="zh-CN" altLang="en-US" b="1" smtClean="0">
                <a:solidFill>
                  <a:srgbClr val="1E3980"/>
                </a:solidFill>
              </a:rPr>
            </a:fld>
            <a:endParaRPr lang="zh-CN" altLang="en-US" b="1">
              <a:solidFill>
                <a:srgbClr val="1E398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54" y="3551074"/>
            <a:ext cx="4965354" cy="3306926"/>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4970509" cy="4090729"/>
          </a:xfrm>
          <a:prstGeom prst="rect">
            <a:avLst/>
          </a:prstGeom>
        </p:spPr>
      </p:pic>
      <p:pic>
        <p:nvPicPr>
          <p:cNvPr id="8" name="Picture 9"/>
          <p:cNvPicPr>
            <a:picLocks noChangeAspect="1"/>
          </p:cNvPicPr>
          <p:nvPr/>
        </p:nvPicPr>
        <p:blipFill>
          <a:blip r:embed="rId3" cstate="print"/>
          <a:srcRect/>
          <a:stretch>
            <a:fillRect/>
          </a:stretch>
        </p:blipFill>
        <p:spPr bwMode="auto">
          <a:xfrm>
            <a:off x="4970511" y="-6494"/>
            <a:ext cx="7221488" cy="6833662"/>
          </a:xfrm>
          <a:prstGeom prst="rect">
            <a:avLst/>
          </a:prstGeom>
          <a:noFill/>
          <a:ln w="9525">
            <a:noFill/>
            <a:miter lim="800000"/>
            <a:headEnd/>
            <a:tailEnd/>
          </a:ln>
        </p:spPr>
      </p:pic>
      <p:sp>
        <p:nvSpPr>
          <p:cNvPr id="6" name="Rectangle 6"/>
          <p:cNvSpPr/>
          <p:nvPr/>
        </p:nvSpPr>
        <p:spPr>
          <a:xfrm>
            <a:off x="1" y="-792"/>
            <a:ext cx="12192000" cy="6859584"/>
          </a:xfrm>
          <a:prstGeom prst="rect">
            <a:avLst/>
          </a:prstGeom>
          <a:gradFill flip="none" rotWithShape="1">
            <a:gsLst>
              <a:gs pos="100000">
                <a:schemeClr val="accent1">
                  <a:tint val="66000"/>
                  <a:satMod val="160000"/>
                  <a:alpha val="0"/>
                </a:schemeClr>
              </a:gs>
              <a:gs pos="2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059" tIns="50530" rIns="101059" bIns="5053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0965" algn="l" defTabSz="914400" rtl="0" eaLnBrk="1" latinLnBrk="0" hangingPunct="1">
              <a:defRPr sz="1800" kern="1200">
                <a:solidFill>
                  <a:schemeClr val="lt1"/>
                </a:solidFill>
                <a:latin typeface="+mn-lt"/>
                <a:ea typeface="+mn-ea"/>
                <a:cs typeface="+mn-cs"/>
              </a:defRPr>
            </a:lvl4pPr>
            <a:lvl5pPr marL="1828165" algn="l" defTabSz="914400" rtl="0" eaLnBrk="1" latinLnBrk="0" hangingPunct="1">
              <a:defRPr sz="1800" kern="1200">
                <a:solidFill>
                  <a:schemeClr val="lt1"/>
                </a:solidFill>
                <a:latin typeface="+mn-lt"/>
                <a:ea typeface="+mn-ea"/>
                <a:cs typeface="+mn-cs"/>
              </a:defRPr>
            </a:lvl5pPr>
            <a:lvl6pPr marL="2285365" algn="l" defTabSz="914400" rtl="0" eaLnBrk="1" latinLnBrk="0" hangingPunct="1">
              <a:defRPr sz="1800" kern="1200">
                <a:solidFill>
                  <a:schemeClr val="lt1"/>
                </a:solidFill>
                <a:latin typeface="+mn-lt"/>
                <a:ea typeface="+mn-ea"/>
                <a:cs typeface="+mn-cs"/>
              </a:defRPr>
            </a:lvl6pPr>
            <a:lvl7pPr marL="2742565" algn="l" defTabSz="914400" rtl="0" eaLnBrk="1" latinLnBrk="0" hangingPunct="1">
              <a:defRPr sz="1800" kern="1200">
                <a:solidFill>
                  <a:schemeClr val="lt1"/>
                </a:solidFill>
                <a:latin typeface="+mn-lt"/>
                <a:ea typeface="+mn-ea"/>
                <a:cs typeface="+mn-cs"/>
              </a:defRPr>
            </a:lvl7pPr>
            <a:lvl8pPr marL="3199765" algn="l" defTabSz="914400" rtl="0" eaLnBrk="1" latinLnBrk="0" hangingPunct="1">
              <a:defRPr sz="1800" kern="1200">
                <a:solidFill>
                  <a:schemeClr val="lt1"/>
                </a:solidFill>
                <a:latin typeface="+mn-lt"/>
                <a:ea typeface="+mn-ea"/>
                <a:cs typeface="+mn-cs"/>
              </a:defRPr>
            </a:lvl8pPr>
            <a:lvl9pPr marL="3656330" algn="l" defTabSz="914400" rtl="0" eaLnBrk="1" latinLnBrk="0" hangingPunct="1">
              <a:defRPr sz="1800" kern="1200">
                <a:solidFill>
                  <a:schemeClr val="lt1"/>
                </a:solidFill>
                <a:latin typeface="+mn-lt"/>
                <a:ea typeface="+mn-ea"/>
                <a:cs typeface="+mn-cs"/>
              </a:defRPr>
            </a:lvl9pPr>
          </a:lstStyle>
          <a:p>
            <a:pPr algn="ctr">
              <a:lnSpc>
                <a:spcPct val="130000"/>
              </a:lnSpc>
              <a:defRPr/>
            </a:pPr>
            <a:endParaRPr kumimoji="0" lang="en-US" altLang="zh-CN" sz="2000" dirty="0">
              <a:solidFill>
                <a:srgbClr val="FFFFFF"/>
              </a:solidFill>
            </a:endParaRPr>
          </a:p>
        </p:txBody>
      </p:sp>
      <p:sp>
        <p:nvSpPr>
          <p:cNvPr id="9" name="标题 10"/>
          <p:cNvSpPr txBox="1"/>
          <p:nvPr/>
        </p:nvSpPr>
        <p:spPr>
          <a:xfrm>
            <a:off x="1524000" y="2990220"/>
            <a:ext cx="9144000" cy="63341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a:lstStyle>
          <a:p>
            <a:pPr algn="ctr" eaLnBrk="0" hangingPunct="0">
              <a:defRPr/>
            </a:pPr>
            <a:r>
              <a:rPr lang="de-DE" altLang="zh-CN" sz="4000" b="1" u="sng" kern="0" dirty="0">
                <a:solidFill>
                  <a:srgbClr val="000099"/>
                </a:solidFill>
                <a:effectLst>
                  <a:outerShdw blurRad="38100" dist="38100" dir="2700000" algn="tl">
                    <a:srgbClr val="000000"/>
                  </a:outerShdw>
                </a:effectLst>
                <a:cs typeface="Helvetica" pitchFamily="34" charset="0"/>
              </a:rPr>
              <a:t>THANK YOU FOR YOUR ATTENTION</a:t>
            </a:r>
            <a:endParaRPr lang="de-DE" altLang="zh-CN" sz="4000" b="1" u="sng" kern="0" dirty="0">
              <a:solidFill>
                <a:srgbClr val="000099"/>
              </a:solidFill>
              <a:effectLst>
                <a:outerShdw blurRad="38100" dist="38100" dir="2700000" algn="tl">
                  <a:srgbClr val="000000"/>
                </a:outerShdw>
              </a:effectLst>
              <a:cs typeface="Helvetica" pitchFamily="34" charset="0"/>
            </a:endParaRPr>
          </a:p>
        </p:txBody>
      </p:sp>
    </p:spTree>
  </p:cSld>
  <p:clrMapOvr>
    <a:masterClrMapping/>
  </p:clrMapOvr>
  <p:transition advClick="0" advTm="600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0000"/>
            <a:lum/>
          </a:blip>
          <a:srcRect/>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1445260" y="2668905"/>
            <a:ext cx="9367520" cy="1152000"/>
          </a:xfrm>
          <a:prstGeom prst="rect">
            <a:avLst/>
          </a:prstGeom>
          <a:noFill/>
        </p:spPr>
        <p:txBody>
          <a:bodyPr wrap="square">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rgbClr val="1E3980"/>
                </a:solidFill>
                <a:effectLst/>
                <a:uLnTx/>
                <a:uFillTx/>
                <a:latin typeface="微软雅黑" panose="020B0503020204020204" pitchFamily="34" charset="-122"/>
                <a:ea typeface="微软雅黑" panose="020B0503020204020204" pitchFamily="34" charset="-122"/>
                <a:cs typeface="+mn-cs"/>
              </a:rPr>
              <a:t>1. Introduction</a:t>
            </a:r>
            <a:endParaRPr kumimoji="0" lang="en-US" altLang="zh-CN" sz="5400" b="1" i="0" u="none" strike="noStrike" kern="1200" cap="none" spc="0" normalizeH="0" baseline="0" noProof="0" dirty="0">
              <a:ln>
                <a:noFill/>
              </a:ln>
              <a:solidFill>
                <a:srgbClr val="1E398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0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p:cNvSpPr txBox="1"/>
          <p:nvPr/>
        </p:nvSpPr>
        <p:spPr>
          <a:xfrm>
            <a:off x="288925" y="0"/>
            <a:ext cx="11614150" cy="828040"/>
          </a:xfrm>
          <a:prstGeom prst="rect">
            <a:avLst/>
          </a:prstGeom>
          <a:noFill/>
        </p:spPr>
        <p:txBody>
          <a:bodyPr wrap="square">
            <a:noAutofit/>
          </a:bodyPr>
          <a:lstStyle/>
          <a:p>
            <a:pPr algn="ctr">
              <a:lnSpc>
                <a:spcPct val="150000"/>
              </a:lnSpc>
              <a:defRPr/>
            </a:pPr>
            <a:r>
              <a:rPr lang="en-US" altLang="zh-CN" sz="32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electron density</a:t>
            </a:r>
            <a:r>
              <a:rPr lang="en-US" altLang="zh-CN" sz="32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diagnotics-</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Interferometry</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29945" y="1010920"/>
            <a:ext cx="10683875" cy="1168400"/>
          </a:xfrm>
          <a:prstGeom prst="rect">
            <a:avLst/>
          </a:prstGeom>
          <a:noFill/>
        </p:spPr>
        <p:txBody>
          <a:bodyPr wrap="square">
            <a:spAutoFit/>
          </a:bodyPr>
          <a:lstStyle/>
          <a:p>
            <a:pPr marL="342900" indent="-342900">
              <a:lnSpc>
                <a:spcPct val="150000"/>
              </a:lnSpc>
              <a:buFont typeface="Wingdings" panose="05000000000000000000" charset="0"/>
              <a:buChar char="n"/>
            </a:pP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plasma </a:t>
            </a:r>
            <a:r>
              <a:rPr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electron density</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is one of the most importamt </a:t>
            </a:r>
            <a:r>
              <a:rPr lang="zh-CN" altLang="en-US" sz="2000" dirty="0">
                <a:latin typeface="Arial" panose="020B0604020202020204" pitchFamily="34" charset="0"/>
                <a:ea typeface="微软雅黑" panose="020B0503020204020204" pitchFamily="34" charset="-122"/>
                <a:cs typeface="Arial" panose="020B0604020202020204" pitchFamily="34" charset="0"/>
                <a:sym typeface="+mn-ea"/>
              </a:rPr>
              <a:t>parameter</a:t>
            </a:r>
            <a:r>
              <a:rPr lang="en-US" altLang="zh-CN" sz="2000" dirty="0">
                <a:latin typeface="Arial" panose="020B0604020202020204" pitchFamily="34" charset="0"/>
                <a:ea typeface="微软雅黑" panose="020B0503020204020204" pitchFamily="34" charset="-122"/>
                <a:cs typeface="Arial" panose="020B0604020202020204" pitchFamily="34" charset="0"/>
                <a:sym typeface="+mn-ea"/>
              </a:rPr>
              <a:t> on tokamak</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00000"/>
              </a:lnSpc>
              <a:buFont typeface="Wingdings" panose="05000000000000000000" charset="0"/>
              <a:buChar char="n"/>
              <a:defRPr/>
            </a:pPr>
            <a:r>
              <a:rPr 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I</a:t>
            </a:r>
            <a:r>
              <a:rPr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nterferometry</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has become a standard diagnostic means for measuring electron density profile on </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fusion</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devices.</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endParaRPr lang="en-US"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 name="灯片编号占位符 2"/>
          <p:cNvSpPr>
            <a:spLocks noGrp="1"/>
          </p:cNvSpPr>
          <p:nvPr>
            <p:ph type="sldNum" sz="quarter" idx="12"/>
          </p:nvPr>
        </p:nvSpPr>
        <p:spPr/>
        <p:txBody>
          <a:bodyPr/>
          <a:lstStyle/>
          <a:p>
            <a:r>
              <a:rPr lang="en-US" altLang="zh-CN" b="1" dirty="0">
                <a:solidFill>
                  <a:srgbClr val="1E3980"/>
                </a:solidFill>
              </a:rPr>
              <a:t>4</a:t>
            </a:r>
            <a:endParaRPr lang="zh-CN" altLang="en-US" b="1" dirty="0">
              <a:solidFill>
                <a:srgbClr val="1E3980"/>
              </a:solidFill>
            </a:endParaRPr>
          </a:p>
        </p:txBody>
      </p:sp>
      <p:grpSp>
        <p:nvGrpSpPr>
          <p:cNvPr id="13" name="组合 12"/>
          <p:cNvGrpSpPr/>
          <p:nvPr/>
        </p:nvGrpSpPr>
        <p:grpSpPr>
          <a:xfrm>
            <a:off x="1271270" y="2362200"/>
            <a:ext cx="4226560" cy="3837940"/>
            <a:chOff x="2225" y="4353"/>
            <a:chExt cx="6656" cy="6044"/>
          </a:xfrm>
        </p:grpSpPr>
        <p:pic>
          <p:nvPicPr>
            <p:cNvPr id="8" name="图片 7"/>
            <p:cNvPicPr>
              <a:picLocks noChangeAspect="1"/>
            </p:cNvPicPr>
            <p:nvPr/>
          </p:nvPicPr>
          <p:blipFill>
            <a:blip r:embed="rId1"/>
            <a:stretch>
              <a:fillRect/>
            </a:stretch>
          </p:blipFill>
          <p:spPr>
            <a:xfrm>
              <a:off x="2225" y="4353"/>
              <a:ext cx="6656" cy="5219"/>
            </a:xfrm>
            <a:prstGeom prst="rect">
              <a:avLst/>
            </a:prstGeom>
          </p:spPr>
        </p:pic>
        <p:sp>
          <p:nvSpPr>
            <p:cNvPr id="11" name="文本框 10"/>
            <p:cNvSpPr txBox="1"/>
            <p:nvPr/>
          </p:nvSpPr>
          <p:spPr>
            <a:xfrm>
              <a:off x="4824" y="9817"/>
              <a:ext cx="1458" cy="580"/>
            </a:xfrm>
            <a:prstGeom prst="rect">
              <a:avLst/>
            </a:prstGeom>
            <a:noFill/>
          </p:spPr>
          <p:txBody>
            <a:bodyPr wrap="square" rtlCol="0">
              <a:spAutoFit/>
            </a:bodyPr>
            <a:p>
              <a:r>
                <a:rPr lang="en-US" altLang="zh-CN"/>
                <a:t>J-TEXT</a:t>
              </a:r>
              <a:endParaRPr lang="en-US" altLang="zh-CN"/>
            </a:p>
          </p:txBody>
        </p:sp>
      </p:grpSp>
      <p:grpSp>
        <p:nvGrpSpPr>
          <p:cNvPr id="14" name="组合 13"/>
          <p:cNvGrpSpPr>
            <a:grpSpLocks noChangeAspect="1"/>
          </p:cNvGrpSpPr>
          <p:nvPr/>
        </p:nvGrpSpPr>
        <p:grpSpPr>
          <a:xfrm>
            <a:off x="6402705" y="2048546"/>
            <a:ext cx="4509135" cy="4086725"/>
            <a:chOff x="10233" y="3717"/>
            <a:chExt cx="6507" cy="5897"/>
          </a:xfrm>
        </p:grpSpPr>
        <p:pic>
          <p:nvPicPr>
            <p:cNvPr id="9" name="图片 1"/>
            <p:cNvPicPr>
              <a:picLocks noChangeAspect="1"/>
            </p:cNvPicPr>
            <p:nvPr/>
          </p:nvPicPr>
          <p:blipFill>
            <a:blip r:embed="rId2"/>
            <a:stretch>
              <a:fillRect/>
            </a:stretch>
          </p:blipFill>
          <p:spPr>
            <a:xfrm>
              <a:off x="10233" y="3717"/>
              <a:ext cx="6507" cy="5459"/>
            </a:xfrm>
            <a:prstGeom prst="rect">
              <a:avLst/>
            </a:prstGeom>
            <a:noFill/>
            <a:ln>
              <a:noFill/>
            </a:ln>
          </p:spPr>
        </p:pic>
        <p:sp>
          <p:nvSpPr>
            <p:cNvPr id="12" name="文本框 11"/>
            <p:cNvSpPr txBox="1"/>
            <p:nvPr/>
          </p:nvSpPr>
          <p:spPr>
            <a:xfrm>
              <a:off x="13198" y="9083"/>
              <a:ext cx="1458" cy="531"/>
            </a:xfrm>
            <a:prstGeom prst="rect">
              <a:avLst/>
            </a:prstGeom>
            <a:noFill/>
          </p:spPr>
          <p:txBody>
            <a:bodyPr wrap="square" rtlCol="0">
              <a:spAutoFit/>
            </a:bodyPr>
            <a:p>
              <a:r>
                <a:rPr lang="en-US" altLang="zh-CN"/>
                <a:t>HL-2A</a:t>
              </a:r>
              <a:endParaRPr lang="en-US" altLang="zh-CN"/>
            </a:p>
          </p:txBody>
        </p:sp>
      </p:grpSp>
      <p:sp>
        <p:nvSpPr>
          <p:cNvPr id="2" name="文本框 1"/>
          <p:cNvSpPr txBox="1"/>
          <p:nvPr/>
        </p:nvSpPr>
        <p:spPr>
          <a:xfrm>
            <a:off x="1194435" y="6143625"/>
            <a:ext cx="4746625" cy="368300"/>
          </a:xfrm>
          <a:prstGeom prst="rect">
            <a:avLst/>
          </a:prstGeom>
          <a:noFill/>
        </p:spPr>
        <p:txBody>
          <a:bodyPr wrap="square" rtlCol="0" anchor="t">
            <a:spAutoFit/>
          </a:bodyPr>
          <a:p>
            <a:pPr indent="0" algn="just" defTabSz="864870">
              <a:buFont typeface="Arial" panose="020B0604020202020204" pitchFamily="34" charset="0"/>
              <a:buNone/>
            </a:pPr>
            <a:r>
              <a:rPr lang="zh-CN" altLang="en-US">
                <a:ea typeface="+mn-lt"/>
                <a:sym typeface="+mn-ea"/>
              </a:rPr>
              <a:t>continuous multi-channel detection system</a:t>
            </a:r>
            <a:endParaRPr lang="zh-CN" altLang="en-US">
              <a:ea typeface="+mn-lt"/>
              <a:sym typeface="+mn-ea"/>
            </a:endParaRPr>
          </a:p>
        </p:txBody>
      </p:sp>
      <p:sp>
        <p:nvSpPr>
          <p:cNvPr id="6" name="文本框 5"/>
          <p:cNvSpPr txBox="1"/>
          <p:nvPr/>
        </p:nvSpPr>
        <p:spPr>
          <a:xfrm>
            <a:off x="6707505" y="6098540"/>
            <a:ext cx="4140835" cy="368300"/>
          </a:xfrm>
          <a:prstGeom prst="rect">
            <a:avLst/>
          </a:prstGeom>
          <a:noFill/>
        </p:spPr>
        <p:txBody>
          <a:bodyPr wrap="square" rtlCol="0" anchor="t">
            <a:spAutoFit/>
          </a:bodyPr>
          <a:p>
            <a:r>
              <a:rPr dirty="0">
                <a:solidFill>
                  <a:prstClr val="black"/>
                </a:solidFill>
                <a:ea typeface="+mn-lt"/>
                <a:cs typeface="微软雅黑" panose="020B0503020204020204" pitchFamily="34" charset="-122"/>
                <a:sym typeface="+mn-ea"/>
              </a:rPr>
              <a:t>discrete</a:t>
            </a:r>
            <a:r>
              <a:rPr lang="zh-CN" altLang="en-US">
                <a:ea typeface="+mn-lt"/>
                <a:sym typeface="+mn-ea"/>
              </a:rPr>
              <a:t> multi-channel detection system</a:t>
            </a:r>
            <a:endParaRPr lang="zh-CN" altLang="en-US">
              <a:ea typeface="+mn-lt"/>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0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灯片编号占位符 2"/>
          <p:cNvSpPr>
            <a:spLocks noGrp="1"/>
          </p:cNvSpPr>
          <p:nvPr>
            <p:ph type="sldNum" sz="quarter" idx="12"/>
          </p:nvPr>
        </p:nvSpPr>
        <p:spPr>
          <a:xfrm>
            <a:off x="8610600" y="6054090"/>
            <a:ext cx="2743200" cy="365125"/>
          </a:xfrm>
        </p:spPr>
        <p:txBody>
          <a:bodyPr/>
          <a:lstStyle/>
          <a:p>
            <a:r>
              <a:rPr lang="en-US" altLang="zh-CN" b="1" dirty="0">
                <a:solidFill>
                  <a:srgbClr val="1E3980"/>
                </a:solidFill>
              </a:rPr>
              <a:t>6</a:t>
            </a:r>
            <a:endParaRPr lang="zh-CN" altLang="en-US" b="1" dirty="0">
              <a:solidFill>
                <a:srgbClr val="1E3980"/>
              </a:solidFill>
            </a:endParaRPr>
          </a:p>
        </p:txBody>
      </p:sp>
      <p:pic>
        <p:nvPicPr>
          <p:cNvPr id="2" name="图片 1"/>
          <p:cNvPicPr>
            <a:picLocks noChangeAspect="1"/>
          </p:cNvPicPr>
          <p:nvPr/>
        </p:nvPicPr>
        <p:blipFill>
          <a:blip r:embed="rId1"/>
          <a:stretch>
            <a:fillRect/>
          </a:stretch>
        </p:blipFill>
        <p:spPr>
          <a:xfrm>
            <a:off x="372110" y="1717040"/>
            <a:ext cx="3542665" cy="3401695"/>
          </a:xfrm>
          <a:prstGeom prst="rect">
            <a:avLst/>
          </a:prstGeom>
        </p:spPr>
      </p:pic>
      <p:sp>
        <p:nvSpPr>
          <p:cNvPr id="6" name="文本框 5"/>
          <p:cNvSpPr txBox="1"/>
          <p:nvPr/>
        </p:nvSpPr>
        <p:spPr>
          <a:xfrm>
            <a:off x="372358" y="1432560"/>
            <a:ext cx="3159125" cy="368300"/>
          </a:xfrm>
          <a:prstGeom prst="rect">
            <a:avLst/>
          </a:prstGeom>
          <a:noFill/>
        </p:spPr>
        <p:txBody>
          <a:bodyPr wrap="square" rtlCol="0">
            <a:spAutoFit/>
          </a:bodyPr>
          <a:p>
            <a:pPr marL="342900" indent="-342900">
              <a:buFont typeface="Wingdings" panose="05000000000000000000" charset="0"/>
              <a:buChar char="u"/>
            </a:pPr>
            <a:r>
              <a:rPr lang="en-US" altLang="zh-CN"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HCN </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int</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erferometer</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1524000" y="5328920"/>
            <a:ext cx="1795145" cy="829945"/>
          </a:xfrm>
          <a:prstGeom prst="rect">
            <a:avLst/>
          </a:prstGeom>
          <a:noFill/>
        </p:spPr>
        <p:txBody>
          <a:bodyPr wrap="square" rtlCol="0" anchor="t">
            <a:spAutoFit/>
          </a:bodyPr>
          <a:p>
            <a:pPr indent="0" algn="ctr" defTabSz="0" eaLnBrk="0" hangingPunct="0">
              <a:buFont typeface="Wingdings" panose="05000000000000000000" pitchFamily="2" charset="2"/>
              <a:buNone/>
              <a:tabLst>
                <a:tab pos="1933575" algn="l"/>
              </a:tabLst>
              <a:defRPr/>
            </a:pPr>
            <a:r>
              <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Hydrogen cyanide gas laser (</a:t>
            </a:r>
            <a:r>
              <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HCN)</a:t>
            </a:r>
            <a:endPar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lgn="ctr" defTabSz="0" eaLnBrk="0" hangingPunct="0">
              <a:buFont typeface="Wingdings" panose="05000000000000000000" pitchFamily="2" charset="2"/>
              <a:buNone/>
              <a:tabLst>
                <a:tab pos="1933575" algn="l"/>
              </a:tabLst>
              <a:defRPr/>
            </a:pP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0.89THz</a:t>
            </a: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22" name="图片 21"/>
          <p:cNvPicPr>
            <a:picLocks noChangeAspect="1"/>
          </p:cNvPicPr>
          <p:nvPr>
            <p:custDataLst>
              <p:tags r:id="rId2"/>
            </p:custDataLst>
          </p:nvPr>
        </p:nvPicPr>
        <p:blipFill>
          <a:blip r:embed="rId3"/>
          <a:srcRect r="38991" b="38561"/>
          <a:stretch>
            <a:fillRect/>
          </a:stretch>
        </p:blipFill>
        <p:spPr>
          <a:xfrm>
            <a:off x="3868420" y="2075180"/>
            <a:ext cx="4958080" cy="2879090"/>
          </a:xfrm>
          <a:prstGeom prst="rect">
            <a:avLst/>
          </a:prstGeom>
        </p:spPr>
      </p:pic>
      <p:sp>
        <p:nvSpPr>
          <p:cNvPr id="15" name="文本框 14"/>
          <p:cNvSpPr txBox="1"/>
          <p:nvPr/>
        </p:nvSpPr>
        <p:spPr>
          <a:xfrm>
            <a:off x="4047808" y="1430020"/>
            <a:ext cx="4096385" cy="645160"/>
          </a:xfrm>
          <a:prstGeom prst="rect">
            <a:avLst/>
          </a:prstGeom>
          <a:noFill/>
        </p:spPr>
        <p:txBody>
          <a:bodyPr wrap="square" rtlCol="0">
            <a:spAutoFit/>
          </a:bodyPr>
          <a:p>
            <a:pPr marL="342900" indent="-342900">
              <a:buFont typeface="Wingdings" panose="05000000000000000000" charset="0"/>
              <a:buChar char="u"/>
            </a:pPr>
            <a:r>
              <a:rPr lang="zh-CN" altLang="en-US"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Po</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larimeter-</a:t>
            </a:r>
            <a:r>
              <a:rPr lang="zh-CN" altLang="en-US"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INT</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erferometer </a:t>
            </a:r>
            <a:endPar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buFont typeface="Wingdings" panose="05000000000000000000" charset="0"/>
              <a:buNone/>
            </a:pP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POINT</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nvSpPr>
        <p:spPr>
          <a:xfrm>
            <a:off x="693420" y="2908935"/>
            <a:ext cx="647065" cy="275590"/>
          </a:xfrm>
          <a:prstGeom prst="rect">
            <a:avLst/>
          </a:prstGeom>
          <a:noFill/>
        </p:spPr>
        <p:txBody>
          <a:bodyPr wrap="square" rtlCol="0">
            <a:spAutoFit/>
          </a:bodyPr>
          <a:p>
            <a:r>
              <a:rPr lang="en-US" altLang="zh-CN" sz="1200">
                <a:latin typeface="Times New Roman" panose="02020603050405020304" pitchFamily="18" charset="0"/>
                <a:cs typeface="Times New Roman" panose="02020603050405020304" pitchFamily="18" charset="0"/>
              </a:rPr>
              <a:t>plasma</a:t>
            </a:r>
            <a:endParaRPr lang="en-US" altLang="zh-CN" sz="1200">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rotWithShape="1">
          <a:blip r:embed="rId4"/>
          <a:srcRect l="13264" t="13137" r="10602" b="29285"/>
          <a:stretch>
            <a:fillRect/>
          </a:stretch>
        </p:blipFill>
        <p:spPr>
          <a:xfrm>
            <a:off x="652250" y="5061740"/>
            <a:ext cx="989835" cy="1332000"/>
          </a:xfrm>
          <a:prstGeom prst="rect">
            <a:avLst/>
          </a:prstGeom>
        </p:spPr>
      </p:pic>
      <p:pic>
        <p:nvPicPr>
          <p:cNvPr id="29" name="图片 28" descr="photo-table.jpg"/>
          <p:cNvPicPr>
            <a:picLocks noChangeAspect="1"/>
          </p:cNvPicPr>
          <p:nvPr/>
        </p:nvPicPr>
        <p:blipFill>
          <a:blip r:embed="rId5" cstate="print"/>
          <a:stretch>
            <a:fillRect/>
          </a:stretch>
        </p:blipFill>
        <p:spPr>
          <a:xfrm>
            <a:off x="4248000" y="5061740"/>
            <a:ext cx="1902676" cy="1332000"/>
          </a:xfrm>
          <a:prstGeom prst="rect">
            <a:avLst/>
          </a:prstGeom>
        </p:spPr>
      </p:pic>
      <p:pic>
        <p:nvPicPr>
          <p:cNvPr id="19" name="图片 1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8832"/>
          <a:stretch>
            <a:fillRect/>
          </a:stretch>
        </p:blipFill>
        <p:spPr>
          <a:xfrm>
            <a:off x="9259570" y="1941195"/>
            <a:ext cx="2856865" cy="3280410"/>
          </a:xfrm>
          <a:prstGeom prst="rect">
            <a:avLst/>
          </a:prstGeom>
        </p:spPr>
      </p:pic>
      <p:sp>
        <p:nvSpPr>
          <p:cNvPr id="20" name="文本框 19"/>
          <p:cNvSpPr txBox="1"/>
          <p:nvPr/>
        </p:nvSpPr>
        <p:spPr>
          <a:xfrm>
            <a:off x="8659495" y="1449070"/>
            <a:ext cx="3529330" cy="645160"/>
          </a:xfrm>
          <a:prstGeom prst="rect">
            <a:avLst/>
          </a:prstGeom>
          <a:noFill/>
        </p:spPr>
        <p:txBody>
          <a:bodyPr wrap="square" rtlCol="0">
            <a:spAutoFit/>
          </a:bodyPr>
          <a:p>
            <a:pPr marL="342900" indent="-342900">
              <a:buFont typeface="Wingdings" panose="05000000000000000000" charset="0"/>
              <a:buChar char="u"/>
            </a:pPr>
            <a:r>
              <a:rPr lang="en-US" altLang="zh-CN" b="1" kern="100" noProof="0" dirty="0">
                <a:ln>
                  <a:noFill/>
                </a:ln>
                <a:solidFill>
                  <a:schemeClr val="accent1"/>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Solid-source interferometer</a:t>
            </a:r>
            <a:endParaRPr lang="en-US" altLang="zh-CN" b="1" kern="100" noProof="0" dirty="0">
              <a:ln>
                <a:noFill/>
              </a:ln>
              <a:solidFill>
                <a:schemeClr val="accent1"/>
              </a:solidFill>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indent="0">
              <a:buFont typeface="Wingdings" panose="05000000000000000000" charset="0"/>
              <a:buNone/>
            </a:pPr>
            <a:r>
              <a:rPr lang="en-US" altLang="zh-CN"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SSI</a:t>
            </a: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1" name="图片 20"/>
          <p:cNvPicPr>
            <a:picLocks noChangeAspect="1"/>
          </p:cNvPicPr>
          <p:nvPr/>
        </p:nvPicPr>
        <p:blipFill>
          <a:blip r:embed="rId7"/>
          <a:stretch>
            <a:fillRect/>
          </a:stretch>
        </p:blipFill>
        <p:spPr>
          <a:xfrm>
            <a:off x="9178925" y="5078730"/>
            <a:ext cx="1297024" cy="1080000"/>
          </a:xfrm>
          <a:prstGeom prst="rect">
            <a:avLst/>
          </a:prstGeom>
        </p:spPr>
      </p:pic>
      <p:sp>
        <p:nvSpPr>
          <p:cNvPr id="23" name="文本框 22"/>
          <p:cNvSpPr txBox="1"/>
          <p:nvPr/>
        </p:nvSpPr>
        <p:spPr>
          <a:xfrm>
            <a:off x="10396220" y="5631180"/>
            <a:ext cx="1859280" cy="583565"/>
          </a:xfrm>
          <a:prstGeom prst="rect">
            <a:avLst/>
          </a:prstGeom>
          <a:noFill/>
        </p:spPr>
        <p:txBody>
          <a:bodyPr wrap="square" rtlCol="0" anchor="t">
            <a:spAutoFit/>
          </a:bodyPr>
          <a:p>
            <a:pPr indent="0" algn="ctr" defTabSz="0" eaLnBrk="0" hangingPunct="0">
              <a:buFont typeface="Wingdings" panose="05000000000000000000" pitchFamily="2" charset="2"/>
              <a:buNone/>
              <a:tabLst>
                <a:tab pos="1933575" algn="l"/>
              </a:tabLst>
              <a:defRPr/>
            </a:pPr>
            <a:r>
              <a:rPr lang="en-US"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Solid-state source</a:t>
            </a:r>
            <a:endPar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defTabSz="0" eaLnBrk="0" hangingPunct="0">
              <a:buFont typeface="Wingdings" panose="05000000000000000000" pitchFamily="2" charset="2"/>
              <a:buNone/>
              <a:tabLst>
                <a:tab pos="1933575" algn="l"/>
              </a:tabLst>
              <a:defRPr/>
            </a:pP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0.65THz</a:t>
            </a: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33" name="图片 32"/>
          <p:cNvPicPr>
            <a:picLocks noChangeAspect="1"/>
          </p:cNvPicPr>
          <p:nvPr/>
        </p:nvPicPr>
        <p:blipFill rotWithShape="1">
          <a:blip r:embed="rId8">
            <a:extLst>
              <a:ext uri="{28A0092B-C50C-407E-A947-70E740481C1C}">
                <a14:useLocalDpi xmlns:a14="http://schemas.microsoft.com/office/drawing/2010/main" val="0"/>
              </a:ext>
            </a:extLst>
          </a:blip>
          <a:srcRect l="4921" r="8419"/>
          <a:stretch>
            <a:fillRect/>
          </a:stretch>
        </p:blipFill>
        <p:spPr>
          <a:xfrm>
            <a:off x="0" y="0"/>
            <a:ext cx="1866900" cy="1427480"/>
          </a:xfrm>
          <a:prstGeom prst="rect">
            <a:avLst/>
          </a:prstGeom>
          <a:solidFill>
            <a:schemeClr val="bg1"/>
          </a:solidFill>
          <a:ln>
            <a:solidFill>
              <a:schemeClr val="bg1"/>
            </a:solidFill>
          </a:ln>
        </p:spPr>
      </p:pic>
      <p:sp>
        <p:nvSpPr>
          <p:cNvPr id="11" name="文本框 10"/>
          <p:cNvSpPr txBox="1"/>
          <p:nvPr/>
        </p:nvSpPr>
        <p:spPr>
          <a:xfrm>
            <a:off x="1866534" y="-50"/>
            <a:ext cx="8458931" cy="828000"/>
          </a:xfrm>
          <a:prstGeom prst="rect">
            <a:avLst/>
          </a:prstGeom>
          <a:noFill/>
        </p:spPr>
        <p:txBody>
          <a:bodyPr wrap="square">
            <a:noAutofit/>
          </a:bodyPr>
          <a:lstStyle/>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 FIR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interferometers on EAST </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6250305" y="5442585"/>
            <a:ext cx="2693670" cy="583565"/>
          </a:xfrm>
          <a:prstGeom prst="rect">
            <a:avLst/>
          </a:prstGeom>
          <a:noFill/>
        </p:spPr>
        <p:txBody>
          <a:bodyPr wrap="square" rtlCol="0" anchor="t">
            <a:spAutoFit/>
          </a:bodyPr>
          <a:p>
            <a:r>
              <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CO</a:t>
            </a:r>
            <a:r>
              <a:rPr lang="en-US" altLang="zh-CN" sz="1600" baseline="-250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-pumped HCOOH lasers</a:t>
            </a:r>
            <a:endPar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0.694THz</a:t>
            </a: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16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endParaRPr lang="zh-CN" altLang="en-US">
              <a:solidFill>
                <a:schemeClr val="bg1"/>
              </a:solidFill>
            </a:endParaRPr>
          </a:p>
        </p:txBody>
      </p:sp>
      <p:sp>
        <p:nvSpPr>
          <p:cNvPr id="4" name="灯片编号占位符 3"/>
          <p:cNvSpPr>
            <a:spLocks noGrp="1"/>
          </p:cNvSpPr>
          <p:nvPr>
            <p:ph type="sldNum" sz="quarter" idx="12"/>
          </p:nvPr>
        </p:nvSpPr>
        <p:spPr/>
        <p:txBody>
          <a:bodyPr/>
          <a:lstStyle/>
          <a:p>
            <a:pPr algn="r">
              <a:buClrTx/>
              <a:buSzTx/>
              <a:buFontTx/>
            </a:pPr>
            <a:fld id="{9A0DB2DC-4C9A-4742-B13C-FB6460FD3503}" type="slidenum">
              <a:rPr lang="en-US" altLang="zh-CN" sz="1200" b="1" dirty="0">
                <a:solidFill>
                  <a:srgbClr val="1E3980"/>
                </a:solidFill>
              </a:rPr>
            </a:fld>
            <a:endParaRPr lang="en-US" altLang="zh-CN" sz="1200" b="1" dirty="0">
              <a:solidFill>
                <a:srgbClr val="1E3980"/>
              </a:solidFill>
            </a:endParaRPr>
          </a:p>
        </p:txBody>
      </p:sp>
      <p:grpSp>
        <p:nvGrpSpPr>
          <p:cNvPr id="3" name="组合 2"/>
          <p:cNvGrpSpPr/>
          <p:nvPr/>
        </p:nvGrpSpPr>
        <p:grpSpPr>
          <a:xfrm>
            <a:off x="4775835" y="1131570"/>
            <a:ext cx="7193280" cy="3502025"/>
            <a:chOff x="7939" y="1544"/>
            <a:chExt cx="11328" cy="5515"/>
          </a:xfrm>
        </p:grpSpPr>
        <p:sp>
          <p:nvSpPr>
            <p:cNvPr id="21" name="文本框 20"/>
            <p:cNvSpPr txBox="1"/>
            <p:nvPr/>
          </p:nvSpPr>
          <p:spPr>
            <a:xfrm>
              <a:off x="9443" y="4734"/>
              <a:ext cx="9698" cy="2325"/>
            </a:xfrm>
            <a:prstGeom prst="rect">
              <a:avLst/>
            </a:prstGeom>
            <a:noFill/>
          </p:spPr>
          <p:txBody>
            <a:bodyPr wrap="square">
              <a:spAutoFit/>
            </a:bodyPr>
            <a:p>
              <a:pPr marL="342900" indent="-342900">
                <a:lnSpc>
                  <a:spcPct val="150000"/>
                </a:lnSpc>
                <a:buFont typeface="Wingdings" panose="05000000000000000000" charset="0"/>
                <a:buChar char="u"/>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POINT_N</a:t>
              </a: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6 </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horizintal O port</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(Z=0 m</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Wingdings" panose="05000000000000000000" charset="0"/>
                <a:buChar char="u"/>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HCN_N2</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a:t>
              </a: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vertical K port</a:t>
              </a:r>
              <a:r>
                <a:rPr lang="zh-CN" altLang="en-US" sz="2000" b="1"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a:t>
              </a:r>
              <a:r>
                <a:rPr lang="en-US" altLang="zh-CN" sz="2000" b="1" dirty="0">
                  <a:latin typeface="Arial" panose="020B0604020202020204" pitchFamily="34" charset="0"/>
                  <a:ea typeface="微软雅黑" panose="020B0503020204020204" pitchFamily="34" charset="-122"/>
                  <a:cs typeface="Arial" panose="020B0604020202020204" pitchFamily="34" charset="0"/>
                  <a:sym typeface="+mn-ea"/>
                </a:rPr>
                <a:t>R=1.82 m</a:t>
              </a:r>
              <a:r>
                <a:rPr lang="zh-CN" altLang="en-US" sz="2000" b="1"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Wingdings" panose="05000000000000000000" charset="0"/>
                <a:buChar char="u"/>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SSI</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a:t>
              </a: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vertical K port</a:t>
              </a:r>
              <a:r>
                <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(R=1.91 m)</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6" name="文本框 35"/>
            <p:cNvSpPr txBox="1"/>
            <p:nvPr/>
          </p:nvSpPr>
          <p:spPr>
            <a:xfrm>
              <a:off x="7939" y="1544"/>
              <a:ext cx="11328" cy="2278"/>
            </a:xfrm>
            <a:prstGeom prst="rect">
              <a:avLst/>
            </a:prstGeom>
            <a:noFill/>
            <a:ln w="0">
              <a:noFill/>
            </a:ln>
          </p:spPr>
          <p:style>
            <a:lnRef idx="2">
              <a:schemeClr val="accent3"/>
            </a:lnRef>
            <a:fillRef idx="1">
              <a:schemeClr val="lt1"/>
            </a:fillRef>
            <a:effectRef idx="0">
              <a:schemeClr val="accent3"/>
            </a:effectRef>
            <a:fontRef idx="minor">
              <a:schemeClr val="dk1"/>
            </a:fontRef>
          </p:style>
          <p:txBody>
            <a:bodyPr wrap="square" rtlCol="0" anchor="t">
              <a:noAutofit/>
            </a:bodyPr>
            <a:p>
              <a:pPr indent="0" algn="just" defTabSz="914400">
                <a:spcBef>
                  <a:spcPts val="1050"/>
                </a:spcBef>
                <a:buClrTx/>
                <a:buSzTx/>
                <a:buNone/>
                <a:defRPr/>
              </a:pP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The study of particle confinement and transport in the </a:t>
              </a:r>
              <a:r>
                <a:rPr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plasma core region</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is critical in recent physics experimental research on EAST.</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endPar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indent="0" algn="just" defTabSz="914400">
                <a:spcBef>
                  <a:spcPts val="1050"/>
                </a:spcBef>
                <a:buClrTx/>
                <a:buSzTx/>
                <a:buNone/>
                <a:defRPr/>
              </a:pP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T</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he three interferometer systems on EAST have probe beams designed to measure electron density through the plasma core region. </a:t>
              </a:r>
              <a:endParaRPr lang="zh-CN" altLang="en-US" sz="2000" b="1" dirty="0" smtClean="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0" name="组合 9"/>
          <p:cNvGrpSpPr/>
          <p:nvPr/>
        </p:nvGrpSpPr>
        <p:grpSpPr>
          <a:xfrm>
            <a:off x="619125" y="1143000"/>
            <a:ext cx="4639945" cy="5097145"/>
            <a:chOff x="1600" y="1800"/>
            <a:chExt cx="7307" cy="8027"/>
          </a:xfrm>
        </p:grpSpPr>
        <p:pic>
          <p:nvPicPr>
            <p:cNvPr id="8" name="图片 7"/>
            <p:cNvPicPr>
              <a:picLocks noChangeAspect="1"/>
            </p:cNvPicPr>
            <p:nvPr/>
          </p:nvPicPr>
          <p:blipFill>
            <a:blip r:embed="rId1"/>
            <a:stretch>
              <a:fillRect/>
            </a:stretch>
          </p:blipFill>
          <p:spPr>
            <a:xfrm>
              <a:off x="1600" y="2441"/>
              <a:ext cx="5667" cy="7386"/>
            </a:xfrm>
            <a:prstGeom prst="rect">
              <a:avLst/>
            </a:prstGeom>
          </p:spPr>
        </p:pic>
        <p:grpSp>
          <p:nvGrpSpPr>
            <p:cNvPr id="7" name="组合 6"/>
            <p:cNvGrpSpPr/>
            <p:nvPr/>
          </p:nvGrpSpPr>
          <p:grpSpPr>
            <a:xfrm>
              <a:off x="3591" y="1800"/>
              <a:ext cx="5316" cy="4381"/>
              <a:chOff x="3591" y="1659"/>
              <a:chExt cx="5316" cy="4381"/>
            </a:xfrm>
          </p:grpSpPr>
          <p:grpSp>
            <p:nvGrpSpPr>
              <p:cNvPr id="30" name="组合 29"/>
              <p:cNvGrpSpPr/>
              <p:nvPr/>
            </p:nvGrpSpPr>
            <p:grpSpPr>
              <a:xfrm>
                <a:off x="4299" y="3097"/>
                <a:ext cx="4608" cy="2943"/>
                <a:chOff x="4680" y="2775"/>
                <a:chExt cx="4608" cy="2943"/>
              </a:xfrm>
            </p:grpSpPr>
            <p:sp>
              <p:nvSpPr>
                <p:cNvPr id="24" name="文本框 23"/>
                <p:cNvSpPr txBox="1"/>
                <p:nvPr/>
              </p:nvSpPr>
              <p:spPr>
                <a:xfrm>
                  <a:off x="7561" y="5138"/>
                  <a:ext cx="1727" cy="580"/>
                </a:xfrm>
                <a:prstGeom prst="rect">
                  <a:avLst/>
                </a:prstGeom>
                <a:noFill/>
              </p:spPr>
              <p:txBody>
                <a:bodyPr wrap="square" rtlCol="0">
                  <a:spAutoFit/>
                </a:bodyPr>
                <a:p>
                  <a:r>
                    <a:rPr lang="en-US" altLang="zh-CN" b="1">
                      <a:solidFill>
                        <a:srgbClr val="3333FF"/>
                      </a:solidFill>
                      <a:sym typeface="+mn-ea"/>
                    </a:rPr>
                    <a:t>POINT 6</a:t>
                  </a:r>
                  <a:endParaRPr lang="en-US" altLang="zh-CN" b="1">
                    <a:solidFill>
                      <a:srgbClr val="00B050"/>
                    </a:solidFill>
                  </a:endParaRPr>
                </a:p>
              </p:txBody>
            </p:sp>
            <p:sp>
              <p:nvSpPr>
                <p:cNvPr id="26" name="文本框 25"/>
                <p:cNvSpPr txBox="1"/>
                <p:nvPr/>
              </p:nvSpPr>
              <p:spPr>
                <a:xfrm>
                  <a:off x="4680" y="2775"/>
                  <a:ext cx="1445" cy="580"/>
                </a:xfrm>
                <a:prstGeom prst="rect">
                  <a:avLst/>
                </a:prstGeom>
                <a:noFill/>
              </p:spPr>
              <p:txBody>
                <a:bodyPr wrap="square" rtlCol="0">
                  <a:spAutoFit/>
                </a:bodyPr>
                <a:p>
                  <a:r>
                    <a:rPr lang="en-US" altLang="zh-CN" b="1">
                      <a:solidFill>
                        <a:srgbClr val="FF0000"/>
                      </a:solidFill>
                    </a:rPr>
                    <a:t>HCN 2</a:t>
                  </a:r>
                  <a:endParaRPr lang="en-US" altLang="zh-CN" b="1">
                    <a:solidFill>
                      <a:srgbClr val="FF0000"/>
                    </a:solidFill>
                  </a:endParaRPr>
                </a:p>
              </p:txBody>
            </p:sp>
            <p:sp>
              <p:nvSpPr>
                <p:cNvPr id="27" name="文本框 26"/>
                <p:cNvSpPr txBox="1"/>
                <p:nvPr/>
              </p:nvSpPr>
              <p:spPr>
                <a:xfrm>
                  <a:off x="5132" y="3241"/>
                  <a:ext cx="1767" cy="1016"/>
                </a:xfrm>
                <a:prstGeom prst="rect">
                  <a:avLst/>
                </a:prstGeom>
                <a:noFill/>
              </p:spPr>
              <p:txBody>
                <a:bodyPr wrap="square" rtlCol="0">
                  <a:spAutoFit/>
                </a:bodyPr>
                <a:p>
                  <a:pPr algn="ctr"/>
                  <a:r>
                    <a:rPr lang="zh-CN" altLang="en-US" b="1"/>
                    <a:t>（</a:t>
                  </a:r>
                  <a:r>
                    <a:rPr lang="en-US" altLang="zh-CN" b="1"/>
                    <a:t>HCN3</a:t>
                  </a:r>
                  <a:r>
                    <a:rPr lang="zh-CN" altLang="en-US" b="1"/>
                    <a:t>）</a:t>
                  </a:r>
                  <a:r>
                    <a:rPr lang="en-US" altLang="zh-CN" b="1"/>
                    <a:t>SSI</a:t>
                  </a:r>
                  <a:endParaRPr lang="en-US" altLang="zh-CN" b="1"/>
                </a:p>
              </p:txBody>
            </p:sp>
          </p:grpSp>
          <p:sp>
            <p:nvSpPr>
              <p:cNvPr id="6" name="文本框 5"/>
              <p:cNvSpPr txBox="1"/>
              <p:nvPr/>
            </p:nvSpPr>
            <p:spPr>
              <a:xfrm>
                <a:off x="3591" y="1659"/>
                <a:ext cx="1860" cy="725"/>
              </a:xfrm>
              <a:prstGeom prst="rect">
                <a:avLst/>
              </a:prstGeom>
              <a:noFill/>
            </p:spPr>
            <p:txBody>
              <a:bodyPr wrap="square" rtlCol="0">
                <a:spAutoFit/>
              </a:bodyPr>
              <a:p>
                <a:pPr algn="ctr"/>
                <a:r>
                  <a:rPr lang="en-US" altLang="zh-CN" sz="2400" b="1">
                    <a:latin typeface="微软雅黑" panose="020B0503020204020204" pitchFamily="34" charset="-122"/>
                    <a:ea typeface="微软雅黑" panose="020B0503020204020204" pitchFamily="34" charset="-122"/>
                  </a:rPr>
                  <a:t>EAST</a:t>
                </a:r>
                <a:endParaRPr lang="en-US" altLang="zh-CN" sz="2800" b="1">
                  <a:latin typeface="微软雅黑" panose="020B0503020204020204" pitchFamily="34" charset="-122"/>
                  <a:ea typeface="微软雅黑" panose="020B0503020204020204" pitchFamily="34" charset="-122"/>
                </a:endParaRPr>
              </a:p>
            </p:txBody>
          </p:sp>
        </p:grpSp>
      </p:grpSp>
      <p:graphicFrame>
        <p:nvGraphicFramePr>
          <p:cNvPr id="31" name="表格 30"/>
          <p:cNvGraphicFramePr>
            <a:graphicFrameLocks noGrp="1"/>
          </p:cNvGraphicFramePr>
          <p:nvPr>
            <p:custDataLst>
              <p:tags r:id="rId2"/>
            </p:custDataLst>
          </p:nvPr>
        </p:nvGraphicFramePr>
        <p:xfrm>
          <a:off x="5877560" y="4839970"/>
          <a:ext cx="4838065" cy="1848485"/>
        </p:xfrm>
        <a:graphic>
          <a:graphicData uri="http://schemas.openxmlformats.org/drawingml/2006/table">
            <a:tbl>
              <a:tblPr firstRow="1" firstCol="1" bandRow="1"/>
              <a:tblGrid>
                <a:gridCol w="1339215"/>
                <a:gridCol w="1384935"/>
                <a:gridCol w="2113915"/>
              </a:tblGrid>
              <a:tr h="446405">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00" dirty="0">
                          <a:solidFill>
                            <a:schemeClr val="bg1"/>
                          </a:solidFill>
                          <a:effectLst/>
                          <a:latin typeface="Times New Roman" panose="02020603050405020304" pitchFamily="18" charset="0"/>
                          <a:ea typeface="+mn-ea"/>
                          <a:cs typeface="宋体" panose="02010600030101010101" pitchFamily="2" charset="-122"/>
                        </a:rPr>
                        <a:t>Interferometer</a:t>
                      </a:r>
                      <a:endParaRPr lang="zh-CN" altLang="zh-CN" sz="1400" kern="100" dirty="0">
                        <a:solidFill>
                          <a:schemeClr val="bg1"/>
                        </a:solidFill>
                        <a:effectLst/>
                        <a:latin typeface="等线" panose="02010600030101010101" charset="-122"/>
                        <a:ea typeface="+mn-ea"/>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C2D82"/>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00" dirty="0">
                          <a:solidFill>
                            <a:schemeClr val="bg1"/>
                          </a:solidFill>
                          <a:effectLst/>
                          <a:latin typeface="Times New Roman" panose="02020603050405020304" pitchFamily="18" charset="0"/>
                          <a:ea typeface="+mn-ea"/>
                          <a:cs typeface="宋体" panose="02010600030101010101" pitchFamily="2" charset="-122"/>
                        </a:rPr>
                        <a:t>Wavelength</a:t>
                      </a:r>
                      <a:endParaRPr lang="zh-CN" altLang="zh-CN" sz="1400" kern="100" dirty="0">
                        <a:solidFill>
                          <a:schemeClr val="bg1"/>
                        </a:solidFill>
                        <a:effectLst/>
                        <a:latin typeface="等线" panose="02010600030101010101" charset="-122"/>
                        <a:ea typeface="+mn-ea"/>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C2D82"/>
                    </a:solidFill>
                  </a:tcPr>
                </a:tc>
                <a:tc>
                  <a:txBody>
                    <a:bodyPr/>
                    <a:p>
                      <a:pPr algn="ctr"/>
                      <a:r>
                        <a:rPr lang="en-US" sz="1400" kern="100" dirty="0">
                          <a:solidFill>
                            <a:schemeClr val="bg1"/>
                          </a:solidFill>
                          <a:effectLst/>
                          <a:latin typeface="Times New Roman" panose="02020603050405020304" pitchFamily="18" charset="0"/>
                          <a:ea typeface="等线" panose="02010600030101010101" charset="-122"/>
                          <a:cs typeface="宋体" panose="02010600030101010101" pitchFamily="2" charset="-122"/>
                        </a:rPr>
                        <a:t>Manufacture</a:t>
                      </a:r>
                      <a:endParaRPr lang="zh-CN" sz="1400" kern="100" dirty="0">
                        <a:solidFill>
                          <a:schemeClr val="bg1"/>
                        </a:solidFill>
                        <a:effectLst/>
                        <a:latin typeface="等线" panose="02010600030101010101" charset="-122"/>
                        <a:ea typeface="等线" panose="02010600030101010101" charset="-122"/>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C2D82"/>
                    </a:solidFill>
                  </a:tcPr>
                </a:tc>
              </a:tr>
              <a:tr h="467360">
                <a:tc>
                  <a:txBody>
                    <a:bodyPr/>
                    <a:p>
                      <a:pPr algn="ctr">
                        <a:buClrTx/>
                        <a:buSzTx/>
                        <a:buFontTx/>
                      </a:pPr>
                      <a:r>
                        <a:rPr lang="en-US" sz="1400" kern="100" dirty="0">
                          <a:effectLst/>
                          <a:latin typeface="Times New Roman" panose="02020603050405020304" pitchFamily="18" charset="0"/>
                          <a:ea typeface="等线" panose="02010600030101010101" charset="-122"/>
                          <a:cs typeface="宋体" panose="02010600030101010101" pitchFamily="2" charset="-122"/>
                        </a:rPr>
                        <a:t>HCN</a:t>
                      </a:r>
                      <a:endParaRPr lang="en-US" sz="1400" kern="100" dirty="0">
                        <a:effectLst/>
                        <a:latin typeface="Times New Roman" panose="02020603050405020304" pitchFamily="18" charset="0"/>
                        <a:ea typeface="等线" panose="02010600030101010101" charset="-122"/>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p>
                      <a:pPr algn="ctr">
                        <a:buNone/>
                      </a:pPr>
                      <a:r>
                        <a:rPr lang="en-US" altLang="zh-CN" sz="1400"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337</a:t>
                      </a:r>
                      <a:r>
                        <a:rPr lang="en-US" altLang="zh-CN" sz="1400" kern="100" dirty="0">
                          <a:solidFill>
                            <a:schemeClr val="tx1"/>
                          </a:solidFill>
                          <a:effectLst/>
                          <a:latin typeface="Times New Roman" panose="02020603050405020304" pitchFamily="18" charset="0"/>
                          <a:cs typeface="宋体" panose="02010600030101010101" pitchFamily="2" charset="-122"/>
                          <a:sym typeface="+mn-ea"/>
                        </a:rPr>
                        <a:t>μm</a:t>
                      </a:r>
                      <a:endParaRPr lang="en-US" altLang="zh-CN" sz="1400" kern="100" dirty="0">
                        <a:solidFill>
                          <a:schemeClr val="tx1"/>
                        </a:solidFill>
                        <a:effectLst/>
                        <a:latin typeface="Times New Roman" panose="02020603050405020304" pitchFamily="18" charset="0"/>
                        <a:ea typeface="等线" panose="02010600030101010101" charset="-122"/>
                        <a:cs typeface="宋体" panose="02010600030101010101" pitchFamily="2" charset="-122"/>
                        <a:sym typeface="+mn-ea"/>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p>
                      <a:pPr algn="ctr"/>
                      <a:r>
                        <a:rPr lang="en-US" altLang="zh-CN" sz="1400" kern="100" dirty="0">
                          <a:solidFill>
                            <a:schemeClr val="tx1"/>
                          </a:solidFill>
                          <a:effectLst/>
                          <a:latin typeface="Times New Roman" panose="02020603050405020304" pitchFamily="18" charset="0"/>
                          <a:ea typeface="+mn-ea"/>
                          <a:cs typeface="宋体" panose="02010600030101010101" pitchFamily="2" charset="-122"/>
                        </a:rPr>
                        <a:t>Vertical, single path; </a:t>
                      </a:r>
                      <a:endParaRPr lang="en-US" altLang="zh-CN" sz="1400" kern="100" dirty="0">
                        <a:solidFill>
                          <a:schemeClr val="tx1"/>
                        </a:solidFill>
                        <a:effectLst/>
                        <a:latin typeface="Times New Roman" panose="02020603050405020304" pitchFamily="18" charset="0"/>
                        <a:ea typeface="+mn-ea"/>
                        <a:cs typeface="宋体" panose="02010600030101010101" pitchFamily="2" charset="-122"/>
                      </a:endParaRPr>
                    </a:p>
                    <a:p>
                      <a:pPr algn="ctr"/>
                      <a:r>
                        <a:rPr lang="en-US" altLang="zh-CN" sz="1400" kern="100" dirty="0">
                          <a:solidFill>
                            <a:schemeClr val="tx1"/>
                          </a:solidFill>
                          <a:effectLst/>
                          <a:latin typeface="Times New Roman" panose="02020603050405020304" pitchFamily="18" charset="0"/>
                          <a:ea typeface="+mn-ea"/>
                          <a:cs typeface="宋体" panose="02010600030101010101" pitchFamily="2" charset="-122"/>
                        </a:rPr>
                        <a:t>3 chord</a:t>
                      </a:r>
                      <a:endParaRPr lang="en-US" altLang="zh-CN" sz="1400" kern="100" dirty="0">
                        <a:solidFill>
                          <a:schemeClr val="tx1"/>
                        </a:solidFill>
                        <a:effectLst/>
                        <a:latin typeface="Times New Roman" panose="02020603050405020304" pitchFamily="18" charset="0"/>
                        <a:ea typeface="+mn-ea"/>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67360">
                <a:tc>
                  <a:txBody>
                    <a:bodyPr/>
                    <a:p>
                      <a:pPr algn="ctr"/>
                      <a:r>
                        <a:rPr lang="en-US" sz="1400" kern="100" dirty="0">
                          <a:effectLst/>
                          <a:latin typeface="Times New Roman" panose="02020603050405020304" pitchFamily="18" charset="0"/>
                          <a:ea typeface="等线" panose="02010600030101010101" charset="-122"/>
                          <a:cs typeface="宋体" panose="02010600030101010101" pitchFamily="2" charset="-122"/>
                        </a:rPr>
                        <a:t>POINT</a:t>
                      </a:r>
                      <a:endParaRPr lang="zh-CN" sz="1400" kern="100" dirty="0">
                        <a:effectLst/>
                        <a:latin typeface="等线" panose="02010600030101010101" charset="-122"/>
                        <a:ea typeface="等线" panose="02010600030101010101" charset="-122"/>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p>
                      <a:pPr algn="ctr"/>
                      <a:r>
                        <a:rPr lang="en-US" sz="1400" kern="100" dirty="0">
                          <a:effectLst/>
                          <a:latin typeface="Times New Roman" panose="02020603050405020304" pitchFamily="18" charset="0"/>
                          <a:ea typeface="等线" panose="02010600030101010101" charset="-122"/>
                          <a:cs typeface="宋体" panose="02010600030101010101" pitchFamily="2" charset="-122"/>
                        </a:rPr>
                        <a:t>432</a:t>
                      </a:r>
                      <a:r>
                        <a:rPr lang="en-US" altLang="zh-CN" sz="1400" kern="100" dirty="0">
                          <a:effectLst/>
                          <a:latin typeface="Times New Roman" panose="02020603050405020304" pitchFamily="18" charset="0"/>
                          <a:ea typeface="+mn-ea"/>
                          <a:cs typeface="宋体" panose="02010600030101010101" pitchFamily="2" charset="-122"/>
                        </a:rPr>
                        <a:t>μm</a:t>
                      </a:r>
                      <a:endParaRPr lang="zh-CN" sz="1400" kern="100" dirty="0">
                        <a:effectLst/>
                        <a:latin typeface="等线" panose="02010600030101010101" charset="-122"/>
                        <a:ea typeface="等线" panose="02010600030101010101" charset="-122"/>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p>
                      <a:pPr algn="ctr"/>
                      <a:r>
                        <a:rPr lang="en-US" altLang="zh-CN" sz="1400" kern="100" dirty="0">
                          <a:effectLst/>
                          <a:latin typeface="Times New Roman" panose="02020603050405020304" pitchFamily="18" charset="0"/>
                          <a:ea typeface="+mn-ea"/>
                          <a:cs typeface="宋体" panose="02010600030101010101" pitchFamily="2" charset="-122"/>
                        </a:rPr>
                        <a:t>Horizontal, double path; 11 chords</a:t>
                      </a:r>
                      <a:endParaRPr lang="zh-CN" sz="1400" kern="100" dirty="0">
                        <a:effectLst/>
                        <a:latin typeface="等线" panose="02010600030101010101" charset="-122"/>
                        <a:ea typeface="等线" panose="02010600030101010101" charset="-122"/>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67360">
                <a:tc>
                  <a:txBody>
                    <a:bodyPr/>
                    <a:p>
                      <a:pPr algn="ctr"/>
                      <a:r>
                        <a:rPr lang="en-US" sz="1400" kern="100" dirty="0">
                          <a:effectLst/>
                          <a:latin typeface="Times New Roman" panose="02020603050405020304" pitchFamily="18" charset="0"/>
                          <a:ea typeface="等线" panose="02010600030101010101" charset="-122"/>
                          <a:cs typeface="宋体" panose="02010600030101010101" pitchFamily="2" charset="-122"/>
                        </a:rPr>
                        <a:t>SSI</a:t>
                      </a:r>
                      <a:endParaRPr lang="zh-CN" sz="1400" kern="100" dirty="0">
                        <a:effectLst/>
                        <a:latin typeface="等线" panose="02010600030101010101" charset="-122"/>
                        <a:ea typeface="等线" panose="02010600030101010101" charset="-122"/>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p>
                      <a:pPr algn="ctr"/>
                      <a:r>
                        <a:rPr lang="en-US" altLang="zh-CN" sz="1400" kern="100" dirty="0">
                          <a:effectLst/>
                          <a:latin typeface="Times New Roman" panose="02020603050405020304" pitchFamily="18" charset="0"/>
                          <a:ea typeface="+mn-ea"/>
                          <a:cs typeface="宋体" panose="02010600030101010101" pitchFamily="2" charset="-122"/>
                        </a:rPr>
                        <a:t>461.5μm</a:t>
                      </a:r>
                      <a:endParaRPr lang="zh-CN" altLang="zh-CN" sz="1400" kern="100" dirty="0">
                        <a:effectLst/>
                        <a:latin typeface="等线" panose="02010600030101010101" charset="-122"/>
                        <a:ea typeface="+mn-ea"/>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p>
                      <a:pPr algn="ctr"/>
                      <a:r>
                        <a:rPr lang="en-US" altLang="zh-CN" sz="1400" kern="100" dirty="0">
                          <a:effectLst/>
                          <a:latin typeface="Times New Roman" panose="02020603050405020304" pitchFamily="18" charset="0"/>
                          <a:ea typeface="+mn-ea"/>
                          <a:cs typeface="宋体" panose="02010600030101010101" pitchFamily="2" charset="-122"/>
                        </a:rPr>
                        <a:t>Vertical, single path, </a:t>
                      </a:r>
                      <a:endParaRPr lang="en-US" altLang="zh-CN" sz="1400" kern="100" dirty="0">
                        <a:effectLst/>
                        <a:latin typeface="Times New Roman" panose="02020603050405020304" pitchFamily="18" charset="0"/>
                        <a:ea typeface="+mn-ea"/>
                        <a:cs typeface="宋体" panose="02010600030101010101" pitchFamily="2" charset="-122"/>
                      </a:endParaRPr>
                    </a:p>
                    <a:p>
                      <a:pPr algn="ctr"/>
                      <a:r>
                        <a:rPr lang="en-US" altLang="zh-CN" sz="1400" kern="100" dirty="0">
                          <a:effectLst/>
                          <a:latin typeface="Times New Roman" panose="02020603050405020304" pitchFamily="18" charset="0"/>
                          <a:ea typeface="+mn-ea"/>
                          <a:cs typeface="宋体" panose="02010600030101010101" pitchFamily="2" charset="-122"/>
                        </a:rPr>
                        <a:t>1 chord</a:t>
                      </a:r>
                      <a:endParaRPr lang="zh-CN" altLang="zh-CN" sz="1400" kern="100" dirty="0">
                        <a:effectLst/>
                        <a:latin typeface="等线" panose="02010600030101010101" charset="-122"/>
                        <a:ea typeface="+mn-ea"/>
                        <a:cs typeface="宋体"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34" name="文本框 33"/>
          <p:cNvSpPr txBox="1"/>
          <p:nvPr/>
        </p:nvSpPr>
        <p:spPr>
          <a:xfrm>
            <a:off x="686071" y="6319306"/>
            <a:ext cx="4683452" cy="369332"/>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1" u="sng"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Information about interferometers on EAST </a:t>
            </a:r>
            <a:endParaRPr kumimoji="0" lang="zh-CN" altLang="en-US" sz="1800" b="0" i="1" u="sng"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sp>
        <p:nvSpPr>
          <p:cNvPr id="12" name="文本框 11"/>
          <p:cNvSpPr txBox="1"/>
          <p:nvPr/>
        </p:nvSpPr>
        <p:spPr>
          <a:xfrm>
            <a:off x="1866534" y="-50"/>
            <a:ext cx="8458931" cy="828000"/>
          </a:xfrm>
          <a:prstGeom prst="rect">
            <a:avLst/>
          </a:prstGeom>
          <a:noFill/>
        </p:spPr>
        <p:txBody>
          <a:bodyPr wrap="square">
            <a:noAutofit/>
          </a:bodyPr>
          <a:lstStyle/>
          <a:p>
            <a:pPr algn="ctr">
              <a:lnSpc>
                <a:spcPct val="150000"/>
              </a:lnSpc>
              <a:defRPr/>
            </a:pP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 FIR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rPr>
              <a:t>interferometers on EAST </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endParaRPr lang="zh-CN" altLang="en-US">
              <a:solidFill>
                <a:schemeClr val="bg1"/>
              </a:solidFill>
            </a:endParaRPr>
          </a:p>
        </p:txBody>
      </p:sp>
      <p:sp>
        <p:nvSpPr>
          <p:cNvPr id="4" name="灯片编号占位符 3"/>
          <p:cNvSpPr>
            <a:spLocks noGrp="1"/>
          </p:cNvSpPr>
          <p:nvPr>
            <p:ph type="sldNum" sz="quarter" idx="12"/>
          </p:nvPr>
        </p:nvSpPr>
        <p:spPr/>
        <p:txBody>
          <a:bodyPr/>
          <a:lstStyle/>
          <a:p>
            <a:pPr algn="r">
              <a:buClrTx/>
              <a:buSzTx/>
              <a:buFontTx/>
            </a:pPr>
            <a:fld id="{9A0DB2DC-4C9A-4742-B13C-FB6460FD3503}" type="slidenum">
              <a:rPr lang="en-US" altLang="zh-CN" sz="1200" b="1" dirty="0">
                <a:solidFill>
                  <a:srgbClr val="1E3980"/>
                </a:solidFill>
              </a:rPr>
            </a:fld>
            <a:endParaRPr lang="en-US" altLang="zh-CN" sz="1200" b="1" dirty="0">
              <a:solidFill>
                <a:srgbClr val="1E3980"/>
              </a:solidFill>
            </a:endParaRPr>
          </a:p>
        </p:txBody>
      </p:sp>
      <p:sp>
        <p:nvSpPr>
          <p:cNvPr id="11" name="文本框 10"/>
          <p:cNvSpPr txBox="1"/>
          <p:nvPr/>
        </p:nvSpPr>
        <p:spPr>
          <a:xfrm>
            <a:off x="1866534" y="-50"/>
            <a:ext cx="8458931" cy="828000"/>
          </a:xfrm>
          <a:prstGeom prst="rect">
            <a:avLst/>
          </a:prstGeom>
          <a:noFill/>
        </p:spPr>
        <p:txBody>
          <a:bodyPr wrap="square">
            <a:noAutofit/>
          </a:bodyPr>
          <a:p>
            <a:pPr algn="ctr">
              <a:lnSpc>
                <a:spcPct val="150000"/>
              </a:lnSpc>
              <a:defRPr/>
            </a:pPr>
            <a:r>
              <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motivation</a:t>
            </a:r>
            <a:endPar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endParaRPr>
          </a:p>
        </p:txBody>
      </p:sp>
      <p:sp>
        <p:nvSpPr>
          <p:cNvPr id="9" name="文本框 8"/>
          <p:cNvSpPr txBox="1"/>
          <p:nvPr/>
        </p:nvSpPr>
        <p:spPr>
          <a:xfrm>
            <a:off x="725170" y="1817370"/>
            <a:ext cx="10906760" cy="2538095"/>
          </a:xfrm>
          <a:prstGeom prst="rect">
            <a:avLst/>
          </a:prstGeom>
          <a:noFill/>
        </p:spPr>
        <p:txBody>
          <a:bodyPr wrap="square" rtlCol="0" anchor="t">
            <a:noAutofit/>
          </a:bodyPr>
          <a:p>
            <a:pPr marL="457200" indent="-457200" algn="just" defTabSz="914400">
              <a:spcBef>
                <a:spcPts val="1050"/>
              </a:spcBef>
              <a:buClrTx/>
              <a:buSzTx/>
              <a:buFont typeface="Arial" panose="020B0604020202020204" pitchFamily="34" charset="0"/>
              <a:buChar char="•"/>
              <a:defRPr/>
            </a:pP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T</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he </a:t>
            </a:r>
            <a:r>
              <a:rPr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spatial resolution</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of the single-channel and multi-channel interferometer system is limited by the current optical system arrangement</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endPar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457200" indent="-457200" algn="just" defTabSz="914400">
              <a:spcBef>
                <a:spcPts val="1050"/>
              </a:spcBef>
              <a:buClrTx/>
              <a:buSzTx/>
              <a:buFont typeface="Arial" panose="020B0604020202020204" pitchFamily="34" charset="0"/>
              <a:buChar char="•"/>
              <a:defRPr/>
            </a:pPr>
            <a:endPar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457200" indent="-457200" algn="just" defTabSz="914400">
              <a:spcBef>
                <a:spcPts val="1050"/>
              </a:spcBef>
              <a:buClrTx/>
              <a:buSzTx/>
              <a:buFont typeface="Arial" panose="020B0604020202020204" pitchFamily="34" charset="0"/>
              <a:buChar char="•"/>
              <a:defRPr/>
            </a:pP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T</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he </a:t>
            </a:r>
            <a:r>
              <a:rPr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core region plasma</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is the key to the particle confinement and transport on EAST.</a:t>
            </a: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r>
              <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Motivated by improving the spatial resolution and providing technological means for the study of non-global physical phenomena</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induced by MHD instabilities effects</a:t>
            </a:r>
            <a:r>
              <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 higher spatial resolution measurement is needed.</a:t>
            </a:r>
            <a:endPar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457200" indent="-457200" algn="just" defTabSz="914400">
              <a:spcBef>
                <a:spcPts val="1050"/>
              </a:spcBef>
              <a:buClrTx/>
              <a:buSzTx/>
              <a:buFont typeface="Arial" panose="020B0604020202020204" pitchFamily="34" charset="0"/>
              <a:buChar char="•"/>
              <a:defRPr/>
            </a:pPr>
            <a:endPar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457200" indent="-457200" algn="just" defTabSz="914400">
              <a:spcBef>
                <a:spcPts val="1050"/>
              </a:spcBef>
              <a:buClrTx/>
              <a:buSzTx/>
              <a:buFont typeface="Arial" panose="020B0604020202020204" pitchFamily="34" charset="0"/>
              <a:buChar char="•"/>
              <a:defRPr/>
            </a:pPr>
            <a:r>
              <a:rPr 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A</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a:t>
            </a:r>
            <a:r>
              <a:rPr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line array detection scheme</a:t>
            </a:r>
            <a:r>
              <a:rPr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 is proposed for spatial resolution upgrade on the core region of plasma.</a:t>
            </a:r>
            <a:endPar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a:p>
            <a:pPr marL="457200" indent="-457200" algn="just" defTabSz="914400">
              <a:spcBef>
                <a:spcPts val="1050"/>
              </a:spcBef>
              <a:buClrTx/>
              <a:buSzTx/>
              <a:buFont typeface="Arial" panose="020B0604020202020204" pitchFamily="34" charset="0"/>
              <a:buChar char="•"/>
              <a:defRPr/>
            </a:pPr>
            <a:endPar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0000"/>
            <a:lum/>
          </a:blip>
          <a:srcRect/>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1416050" y="2095500"/>
            <a:ext cx="9359900" cy="2667000"/>
          </a:xfrm>
          <a:prstGeom prst="rect">
            <a:avLst/>
          </a:prstGeom>
          <a:noFill/>
        </p:spPr>
        <p:txBody>
          <a:bodyPr wrap="square">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rgbClr val="1E3980"/>
                </a:solidFill>
                <a:effectLst/>
                <a:uLnTx/>
                <a:uFillTx/>
                <a:latin typeface="微软雅黑" panose="020B0503020204020204" pitchFamily="34" charset="-122"/>
                <a:ea typeface="微软雅黑" panose="020B0503020204020204" pitchFamily="34" charset="-122"/>
                <a:cs typeface="+mn-cs"/>
              </a:rPr>
              <a:t>2. SSI system on EAST and </a:t>
            </a:r>
            <a:r>
              <a:rPr kumimoji="0" lang="zh-CN" altLang="en-US" sz="5400" b="1" i="0" u="none" strike="noStrike" kern="1200" cap="none" spc="0" normalizeH="0" baseline="0" noProof="0" dirty="0">
                <a:ln>
                  <a:noFill/>
                </a:ln>
                <a:solidFill>
                  <a:srgbClr val="1E3980"/>
                </a:solidFill>
                <a:effectLst/>
                <a:uLnTx/>
                <a:uFillTx/>
                <a:latin typeface="微软雅黑" panose="020B0503020204020204" pitchFamily="34" charset="-122"/>
                <a:ea typeface="微软雅黑" panose="020B0503020204020204" pitchFamily="34" charset="-122"/>
                <a:cs typeface="+mn-cs"/>
              </a:rPr>
              <a:t>Line array detection scheme</a:t>
            </a:r>
            <a:endParaRPr kumimoji="0" lang="zh-CN" altLang="en-US" sz="5400" b="1" i="0" u="none" strike="noStrike" kern="1200" cap="none" normalizeH="0" baseline="0" noProof="0" dirty="0">
              <a:ln>
                <a:noFill/>
              </a:ln>
              <a:solidFill>
                <a:srgbClr val="1E3980"/>
              </a:solidFill>
              <a:effectLst/>
              <a:uLnTx/>
              <a:uFillTx/>
              <a:latin typeface="微软雅黑" panose="020B0503020204020204" pitchFamily="34" charset="-122"/>
              <a:ea typeface="微软雅黑" panose="020B0503020204020204" pitchFamily="34" charset="-122"/>
              <a:sym typeface="+mn-lt"/>
            </a:endParaRPr>
          </a:p>
          <a:p>
            <a:pPr marL="0" marR="0" lvl="0" indent="0" algn="ctr" defTabSz="914400" rtl="0" eaLnBrk="1" fontAlgn="auto" latinLnBrk="0" hangingPunct="1">
              <a:lnSpc>
                <a:spcPct val="150000"/>
              </a:lnSpc>
              <a:spcBef>
                <a:spcPts val="0"/>
              </a:spcBef>
              <a:spcAft>
                <a:spcPts val="0"/>
              </a:spcAft>
              <a:buClrTx/>
              <a:buSzTx/>
              <a:buFontTx/>
              <a:buNone/>
              <a:defRPr/>
            </a:pPr>
            <a:endParaRPr kumimoji="0" lang="en-US" altLang="zh-CN" sz="5400" b="1" i="0" u="none" strike="noStrike" kern="1200" cap="none" spc="0" normalizeH="0" baseline="0" noProof="0" dirty="0">
              <a:ln>
                <a:noFill/>
              </a:ln>
              <a:solidFill>
                <a:srgbClr val="1E398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
          <p:cNvSpPr txBox="1"/>
          <p:nvPr/>
        </p:nvSpPr>
        <p:spPr>
          <a:xfrm>
            <a:off x="352546" y="22611"/>
            <a:ext cx="950718" cy="965548"/>
          </a:xfrm>
          <a:prstGeom prst="rect">
            <a:avLst/>
          </a:prstGeom>
        </p:spPr>
        <p:txBody>
          <a:bodyPr vert="horz" anchor="ctr"/>
          <a:lstStyle>
            <a:lvl1pPr marL="0" indent="0" algn="ctr" defTabSz="609600" rtl="0" eaLnBrk="1" latinLnBrk="0" hangingPunct="1">
              <a:spcBef>
                <a:spcPct val="20000"/>
              </a:spcBef>
              <a:buFont typeface="Arial" panose="020B0604020202020204"/>
              <a:buNone/>
              <a:defRPr sz="5335" b="1" kern="1200">
                <a:solidFill>
                  <a:schemeClr val="bg1"/>
                </a:solidFill>
                <a:latin typeface="+mn-lt"/>
                <a:ea typeface="+mn-ea"/>
                <a:cs typeface="+mn-cs"/>
              </a:defRPr>
            </a:lvl1pPr>
            <a:lvl2pPr marL="990600" indent="-381000" algn="l" defTabSz="609600" rtl="0" eaLnBrk="1" latinLnBrk="0" hangingPunct="1">
              <a:spcBef>
                <a:spcPct val="20000"/>
              </a:spcBef>
              <a:buFont typeface="Arial" panose="020B0604020202020204"/>
              <a:buChar char="–"/>
              <a:defRPr sz="3735" kern="1200">
                <a:solidFill>
                  <a:schemeClr val="tx1"/>
                </a:solidFill>
                <a:latin typeface="+mn-lt"/>
                <a:ea typeface="+mn-ea"/>
                <a:cs typeface="+mn-cs"/>
              </a:defRPr>
            </a:lvl2pPr>
            <a:lvl3pPr marL="1524000" indent="-304800" algn="l" defTabSz="609600" rtl="0" eaLnBrk="1" latinLnBrk="0" hangingPunct="1">
              <a:spcBef>
                <a:spcPct val="20000"/>
              </a:spcBef>
              <a:buFont typeface="Arial" panose="020B0604020202020204"/>
              <a:buChar char="•"/>
              <a:defRPr sz="3200" kern="1200">
                <a:solidFill>
                  <a:schemeClr val="tx1"/>
                </a:solidFill>
                <a:latin typeface="+mn-lt"/>
                <a:ea typeface="+mn-ea"/>
                <a:cs typeface="+mn-cs"/>
              </a:defRPr>
            </a:lvl3pPr>
            <a:lvl4pPr marL="2133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4pPr>
            <a:lvl5pPr marL="27432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5pPr>
            <a:lvl6pPr marL="33528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6pPr>
            <a:lvl7pPr marL="39624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7pPr>
            <a:lvl8pPr marL="45720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8pPr>
            <a:lvl9pPr marL="5181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9pPr>
          </a:lstStyle>
          <a:p>
            <a:pPr marL="0" marR="0" lvl="0" indent="0" algn="ctr" defTabSz="609600" rtl="0" eaLnBrk="1" fontAlgn="auto" latinLnBrk="0" hangingPunct="1">
              <a:lnSpc>
                <a:spcPct val="100000"/>
              </a:lnSpc>
              <a:spcBef>
                <a:spcPct val="20000"/>
              </a:spcBef>
              <a:spcAft>
                <a:spcPts val="0"/>
              </a:spcAft>
              <a:buClrTx/>
              <a:buSzTx/>
              <a:buFont typeface="Arial" panose="020B0604020202020204"/>
              <a:buNone/>
              <a:defRPr/>
            </a:pPr>
            <a:r>
              <a:rPr kumimoji="1" lang="en-US" altLang="zh-CN" sz="5335" b="1" i="0" u="none" strike="noStrike" kern="1200" cap="none" spc="0" normalizeH="0" baseline="0" noProof="0" dirty="0">
                <a:ln>
                  <a:noFill/>
                </a:ln>
                <a:solidFill>
                  <a:sysClr val="window" lastClr="FFFFFF"/>
                </a:solidFill>
                <a:effectLst/>
                <a:uLnTx/>
                <a:uFillTx/>
                <a:latin typeface="Century Gothic" panose="020B0502020202020204"/>
                <a:ea typeface="微软雅黑" panose="020B0503020204020204" pitchFamily="34" charset="-122"/>
                <a:cs typeface="+mn-cs"/>
              </a:rPr>
              <a:t>03</a:t>
            </a:r>
            <a:endParaRPr kumimoji="1" lang="zh-CN" altLang="en-US" sz="5335" b="1" i="0" u="none" strike="noStrike" kern="1200" cap="none" spc="0" normalizeH="0" baseline="0" noProof="0" dirty="0">
              <a:ln>
                <a:noFill/>
              </a:ln>
              <a:solidFill>
                <a:sysClr val="window" lastClr="FFFFFF"/>
              </a:solidFill>
              <a:effectLst/>
              <a:uLnTx/>
              <a:uFillTx/>
              <a:latin typeface="Century Gothic" panose="020B0502020202020204"/>
              <a:ea typeface="微软雅黑" panose="020B0503020204020204" pitchFamily="34" charset="-122"/>
              <a:cs typeface="+mn-cs"/>
            </a:endParaRPr>
          </a:p>
        </p:txBody>
      </p:sp>
      <p:sp>
        <p:nvSpPr>
          <p:cNvPr id="13" name="文本框 12"/>
          <p:cNvSpPr txBox="1"/>
          <p:nvPr/>
        </p:nvSpPr>
        <p:spPr>
          <a:xfrm>
            <a:off x="649605" y="941070"/>
            <a:ext cx="10703560" cy="720090"/>
          </a:xfrm>
          <a:prstGeom prst="rect">
            <a:avLst/>
          </a:prstGeom>
          <a:noFill/>
        </p:spPr>
        <p:txBody>
          <a:bodyPr wrap="square">
            <a:noAutofit/>
          </a:bodyPr>
          <a:lstStyle/>
          <a:p>
            <a:pPr marL="285750" indent="-285750" algn="just">
              <a:lnSpc>
                <a:spcPct val="150000"/>
              </a:lnSpc>
              <a:buFont typeface="Wingdings" panose="05000000000000000000" pitchFamily="2" charset="2"/>
              <a:buChar char="n"/>
            </a:pPr>
            <a:r>
              <a:rPr lang="zh-CN" altLang="en-US" sz="2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 vertical single-channel 0.65 THz solid-source interferometer (SSI) system</a:t>
            </a:r>
            <a:r>
              <a:rPr lang="en-US" altLang="zh-CN" sz="2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installed at the K port of the EAST device.</a:t>
            </a:r>
            <a:endParaRPr lang="en-US" altLang="zh-CN" sz="2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 name="矩形 2"/>
          <p:cNvSpPr/>
          <p:nvPr/>
        </p:nvSpPr>
        <p:spPr>
          <a:xfrm>
            <a:off x="0" y="0"/>
            <a:ext cx="12192000" cy="972000"/>
          </a:xfrm>
          <a:prstGeom prst="rect">
            <a:avLst/>
          </a:prstGeom>
          <a:solidFill>
            <a:srgbClr val="1E39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p:cNvSpPr txBox="1"/>
          <p:nvPr/>
        </p:nvSpPr>
        <p:spPr>
          <a:xfrm>
            <a:off x="1837375" y="0"/>
            <a:ext cx="8517250" cy="828000"/>
          </a:xfrm>
          <a:prstGeom prst="rect">
            <a:avLst/>
          </a:prstGeom>
          <a:noFill/>
        </p:spPr>
        <p:txBody>
          <a:bodyPr wrap="square">
            <a:noAutofit/>
          </a:bodyPr>
          <a:lstStyle/>
          <a:p>
            <a:pPr algn="ctr">
              <a:lnSpc>
                <a:spcPct val="150000"/>
              </a:lnSpc>
              <a:buClrTx/>
              <a:buSzTx/>
              <a:buFontTx/>
              <a:defRPr/>
            </a:pPr>
            <a:r>
              <a:rPr lang="en-US" altLang="zh-CN" sz="3200" b="1" dirty="0">
                <a:solidFill>
                  <a:schemeClr val="bg1"/>
                </a:solidFill>
                <a:latin typeface="微软雅黑" panose="020B0503020204020204" pitchFamily="34" charset="-122"/>
                <a:ea typeface="微软雅黑" panose="020B0503020204020204" pitchFamily="34" charset="-122"/>
              </a:rPr>
              <a:t> </a:t>
            </a:r>
            <a:r>
              <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rPr>
              <a:t>The layout of the SSI system on EAST</a:t>
            </a:r>
            <a:endParaRPr lang="en-US" altLang="zh-CN" sz="3200" b="1" noProof="0" dirty="0">
              <a:ln>
                <a:noFill/>
              </a:ln>
              <a:solidFill>
                <a:schemeClr val="bg1"/>
              </a:solidFill>
              <a:effectLst/>
              <a:uLnTx/>
              <a:uFillTx/>
              <a:latin typeface="Century Gothic" panose="020B0502020202020204" pitchFamily="34" charset="0"/>
              <a:ea typeface="微软雅黑" panose="020B0503020204020204" pitchFamily="34" charset="-122"/>
              <a:sym typeface="+mn-ea"/>
            </a:endParaRPr>
          </a:p>
        </p:txBody>
      </p:sp>
      <p:sp>
        <p:nvSpPr>
          <p:cNvPr id="4" name="灯片编号占位符 3"/>
          <p:cNvSpPr>
            <a:spLocks noGrp="1"/>
          </p:cNvSpPr>
          <p:nvPr>
            <p:ph type="sldNum" sz="quarter" idx="12"/>
          </p:nvPr>
        </p:nvSpPr>
        <p:spPr/>
        <p:txBody>
          <a:bodyPr/>
          <a:lstStyle/>
          <a:p>
            <a:fld id="{E1B00B04-732F-43F1-B081-DB37924C7E56}" type="slidenum">
              <a:rPr lang="zh-CN" altLang="en-US" b="1" smtClean="0">
                <a:solidFill>
                  <a:srgbClr val="1E3980"/>
                </a:solidFill>
              </a:rPr>
            </a:fld>
            <a:endParaRPr lang="zh-CN" altLang="en-US" b="1" dirty="0">
              <a:solidFill>
                <a:srgbClr val="1E3980"/>
              </a:solidFill>
            </a:endParaRPr>
          </a:p>
        </p:txBody>
      </p:sp>
      <p:pic>
        <p:nvPicPr>
          <p:cNvPr id="41" name="图片 40"/>
          <p:cNvPicPr>
            <a:picLocks noChangeAspect="1"/>
          </p:cNvPicPr>
          <p:nvPr/>
        </p:nvPicPr>
        <p:blipFill>
          <a:blip r:embed="rId1"/>
          <a:stretch>
            <a:fillRect/>
          </a:stretch>
        </p:blipFill>
        <p:spPr>
          <a:xfrm>
            <a:off x="6000750" y="1943100"/>
            <a:ext cx="4934486" cy="4212000"/>
          </a:xfrm>
          <a:prstGeom prst="rect">
            <a:avLst/>
          </a:prstGeom>
        </p:spPr>
      </p:pic>
      <p:grpSp>
        <p:nvGrpSpPr>
          <p:cNvPr id="47" name="组合 46"/>
          <p:cNvGrpSpPr/>
          <p:nvPr/>
        </p:nvGrpSpPr>
        <p:grpSpPr>
          <a:xfrm>
            <a:off x="1579245" y="1943100"/>
            <a:ext cx="3719195" cy="4211320"/>
            <a:chOff x="2487" y="2794"/>
            <a:chExt cx="5857" cy="6632"/>
          </a:xfrm>
        </p:grpSpPr>
        <p:pic>
          <p:nvPicPr>
            <p:cNvPr id="7" name="图片 6"/>
            <p:cNvPicPr>
              <a:picLocks noChangeAspect="1"/>
            </p:cNvPicPr>
            <p:nvPr/>
          </p:nvPicPr>
          <p:blipFill>
            <a:blip r:embed="rId2"/>
            <a:stretch>
              <a:fillRect/>
            </a:stretch>
          </p:blipFill>
          <p:spPr>
            <a:xfrm>
              <a:off x="2572" y="2794"/>
              <a:ext cx="5772" cy="6633"/>
            </a:xfrm>
            <a:prstGeom prst="rect">
              <a:avLst/>
            </a:prstGeom>
          </p:spPr>
        </p:pic>
        <p:grpSp>
          <p:nvGrpSpPr>
            <p:cNvPr id="46" name="组合 45"/>
            <p:cNvGrpSpPr/>
            <p:nvPr/>
          </p:nvGrpSpPr>
          <p:grpSpPr>
            <a:xfrm>
              <a:off x="2487" y="3718"/>
              <a:ext cx="2329" cy="4716"/>
              <a:chOff x="2487" y="3718"/>
              <a:chExt cx="2329" cy="4716"/>
            </a:xfrm>
          </p:grpSpPr>
          <p:sp>
            <p:nvSpPr>
              <p:cNvPr id="36" name="矩形 63"/>
              <p:cNvSpPr/>
              <p:nvPr/>
            </p:nvSpPr>
            <p:spPr>
              <a:xfrm>
                <a:off x="2487" y="5272"/>
                <a:ext cx="1210" cy="1274"/>
              </a:xfrm>
              <a:prstGeom prst="rect">
                <a:avLst/>
              </a:prstGeom>
              <a:noFill/>
            </p:spPr>
            <p:txBody>
              <a:bodyPr>
                <a:noAutofit/>
              </a:bodyPr>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dirty="0">
                    <a:ln w="12700">
                      <a:solidFill>
                        <a:srgbClr val="000000">
                          <a:satMod val="155000"/>
                        </a:srgbClr>
                      </a:solidFill>
                      <a:prstDash val="solid"/>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K</a:t>
                </a:r>
                <a:endParaRPr kumimoji="0" lang="zh-CN" altLang="en-US" sz="2400" b="1" i="0" u="none" strike="noStrike" kern="0" cap="none" spc="0" normalizeH="0" baseline="0" noProof="0" dirty="0">
                  <a:ln w="12700">
                    <a:solidFill>
                      <a:srgbClr val="000000">
                        <a:satMod val="155000"/>
                      </a:srgbClr>
                    </a:solidFill>
                    <a:prstDash val="solid"/>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44" name="直接箭头连接符 43"/>
              <p:cNvCxnSpPr/>
              <p:nvPr/>
            </p:nvCxnSpPr>
            <p:spPr>
              <a:xfrm flipH="1" flipV="1">
                <a:off x="3705" y="3786"/>
                <a:ext cx="0" cy="4649"/>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45" name="直接箭头连接符 44"/>
              <p:cNvCxnSpPr/>
              <p:nvPr/>
            </p:nvCxnSpPr>
            <p:spPr>
              <a:xfrm>
                <a:off x="4816" y="3718"/>
                <a:ext cx="0" cy="4649"/>
              </a:xfrm>
              <a:prstGeom prst="straightConnector1">
                <a:avLst/>
              </a:prstGeom>
              <a:ln w="34925" cmpd="sng">
                <a:solidFill>
                  <a:srgbClr val="FFC000"/>
                </a:solidFill>
                <a:prstDash val="lgDash"/>
                <a:tailEnd type="arrow"/>
              </a:ln>
            </p:spPr>
            <p:style>
              <a:lnRef idx="2">
                <a:schemeClr val="accent1"/>
              </a:lnRef>
              <a:fillRef idx="0">
                <a:srgbClr val="FFFFFF"/>
              </a:fillRef>
              <a:effectRef idx="0">
                <a:srgbClr val="FFFFFF"/>
              </a:effectRef>
              <a:fontRef idx="minor">
                <a:schemeClr val="tx1"/>
              </a:fontRef>
            </p:style>
          </p:cxnSp>
        </p:grpSp>
      </p:grpSp>
      <p:sp>
        <p:nvSpPr>
          <p:cNvPr id="8" name="文本框 7"/>
          <p:cNvSpPr txBox="1"/>
          <p:nvPr/>
        </p:nvSpPr>
        <p:spPr>
          <a:xfrm>
            <a:off x="1564005" y="6131560"/>
            <a:ext cx="2635250" cy="354330"/>
          </a:xfrm>
          <a:prstGeom prst="rect">
            <a:avLst/>
          </a:prstGeom>
        </p:spPr>
        <p:txBody>
          <a:bodyPr wrap="square">
            <a:spAutoFit/>
          </a:bodyPr>
          <a:p>
            <a:pPr defTabSz="266700">
              <a:lnSpc>
                <a:spcPct val="107000"/>
              </a:lnSpc>
              <a:spcAft>
                <a:spcPts val="800"/>
              </a:spcAft>
            </a:pPr>
            <a:r>
              <a:rPr lang="en-US" altLang="zh-CN" sz="1600">
                <a:latin typeface="Times New Roman" panose="02020603050405020304"/>
                <a:ea typeface="Times New Roman" panose="02020603050405020304"/>
              </a:rPr>
              <a:t>radiation-shielded laser room </a:t>
            </a:r>
            <a:endParaRPr lang="en-US" altLang="zh-CN" sz="1600">
              <a:latin typeface="Times New Roman" panose="02020603050405020304"/>
              <a:ea typeface="Times New Roman" panose="02020603050405020304"/>
            </a:endParaRPr>
          </a:p>
        </p:txBody>
      </p:sp>
    </p:spTree>
  </p:cSld>
  <p:clrMapOvr>
    <a:masterClrMapping/>
  </p:clrMapOvr>
</p:sld>
</file>

<file path=ppt/tags/tag1.xml><?xml version="1.0" encoding="utf-8"?>
<p:tagLst xmlns:p="http://schemas.openxmlformats.org/presentationml/2006/main">
  <p:tag name="KSO_WM_UNIT_PLACING_PICTURE_USER_VIEWPORT" val="{&quot;height&quot;:7592.173228346456,&quot;width&quot;:13163.65354330708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3218.658831003812,&quot;width&quot;:4283.6819564272855}"/>
  <p:tag name="KSO_WM_BEAUTIFY_FLAG" val=""/>
</p:tagLst>
</file>

<file path=ppt/tags/tag13.xml><?xml version="1.0" encoding="utf-8"?>
<p:tagLst xmlns:p="http://schemas.openxmlformats.org/presentationml/2006/main">
  <p:tag name="KSO_WM_UNIT_PLACING_PICTURE_USER_VIEWPORT" val="{&quot;height&quot;:3218.658831003812,&quot;width&quot;:4283.6819564272855}"/>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380*147"/>
  <p:tag name="TABLE_ENDDRAG_RECT" val="476*374*380*147"/>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commondata" val="eyJoZGlkIjoiNWEwODhlNzE4YTg2MTgxYjA4Njc2ZTMzMDgzZmQ2MDk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3243.645250952986,&quot;width&quot;:7102.2426913289055}"/>
</p:tagLst>
</file>

<file path=ppt/tags/tag6.xml><?xml version="1.0" encoding="utf-8"?>
<p:tagLst xmlns:p="http://schemas.openxmlformats.org/presentationml/2006/main">
  <p:tag name="KSO_WM_BEAUTIFY_FLAG" val=""/>
  <p:tag name="KSO_WM_UNIT_PLACING_PICTURE_USER_VIEWPORT" val="{&quot;height&quot;:4368,&quot;width&quot;:8060}"/>
</p:tagLst>
</file>

<file path=ppt/tags/tag7.xml><?xml version="1.0" encoding="utf-8"?>
<p:tagLst xmlns:p="http://schemas.openxmlformats.org/presentationml/2006/main">
  <p:tag name="KSO_WM_BEAUTIFY_FLAG" val=""/>
  <p:tag name="KSO_WM_UNIT_PLACING_PICTURE_USER_VIEWPORT" val="{&quot;height&quot;:4234,&quot;width&quot;:8040}"/>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5578</Words>
  <Application>WPS 演示</Application>
  <PresentationFormat>宽屏</PresentationFormat>
  <Paragraphs>278</Paragraphs>
  <Slides>21</Slides>
  <Notes>37</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21</vt:i4>
      </vt:variant>
    </vt:vector>
  </HeadingPairs>
  <TitlesOfParts>
    <vt:vector size="44" baseType="lpstr">
      <vt:lpstr>Arial</vt:lpstr>
      <vt:lpstr>宋体</vt:lpstr>
      <vt:lpstr>Wingdings</vt:lpstr>
      <vt:lpstr>微软雅黑</vt:lpstr>
      <vt:lpstr>Times New Roman</vt:lpstr>
      <vt:lpstr>Century Gothic</vt:lpstr>
      <vt:lpstr>楷体</vt:lpstr>
      <vt:lpstr>Arial Unicode MS</vt:lpstr>
      <vt:lpstr>Wingdings</vt:lpstr>
      <vt:lpstr>等线</vt:lpstr>
      <vt:lpstr>Arial</vt:lpstr>
      <vt:lpstr>Century Gothic</vt:lpstr>
      <vt:lpstr>Cambria Math</vt:lpstr>
      <vt:lpstr>MS Mincho</vt:lpstr>
      <vt:lpstr>Segoe Print</vt:lpstr>
      <vt:lpstr>Helvetica</vt:lpstr>
      <vt:lpstr>MS PGothic</vt:lpstr>
      <vt:lpstr>Arial Unicode MS</vt:lpstr>
      <vt:lpstr>等线 Light</vt:lpstr>
      <vt:lpstr>Times New Roman</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 Yuyang</dc:creator>
  <cp:lastModifiedBy>沫墨</cp:lastModifiedBy>
  <cp:revision>742</cp:revision>
  <cp:lastPrinted>2023-03-23T16:31:00Z</cp:lastPrinted>
  <dcterms:created xsi:type="dcterms:W3CDTF">2022-08-30T05:43:00Z</dcterms:created>
  <dcterms:modified xsi:type="dcterms:W3CDTF">2024-10-23T07:35:42Z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AB38A2E258D9421FAFBF39AA4FA788C8_13</vt:lpwstr>
  </property>
  <property fmtid="{D5CDD505-2E9C-101B-9397-08002B2CF9AE}" pid="3" name="KSOProductBuildVer">
    <vt:lpwstr>2052-12.1.0.18608</vt:lpwstr>
  </property>
</Properties>
</file>