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7" r:id="rId3"/>
    <p:sldId id="258" r:id="rId4"/>
    <p:sldId id="259" r:id="rId5"/>
    <p:sldId id="264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E08"/>
    <a:srgbClr val="73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71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3337D-7AD2-4999-90BC-B6A01D6C818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28118-43E5-45F3-961F-AB6B833FCB6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1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28118-43E5-45F3-961F-AB6B833FCB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7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770C0B-4D09-FB37-2697-9B6D5A1A7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BF1B723-A0F3-956F-3CB5-8EA28426A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FC0F37-CAC5-E48C-7232-B57456D9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BF47-7D4B-4BC3-A00C-89B39F6FFCE1}" type="datetime1">
              <a:rPr lang="en-GB" smtClean="0"/>
              <a:t>22/10/2024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0FCE03-FFE8-5E62-B04A-0203FABC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G. TEDOLDI | ICFDT7 | OCT 21-23,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8393AE-A223-F77A-C31B-301D42BC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‹N›</a:t>
            </a:fld>
            <a:endParaRPr lang="en-GB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D2D50C0-BCA0-952A-755C-3C6B5C4CB2BC}"/>
              </a:ext>
            </a:extLst>
          </p:cNvPr>
          <p:cNvSpPr/>
          <p:nvPr userDrawn="1"/>
        </p:nvSpPr>
        <p:spPr>
          <a:xfrm>
            <a:off x="0" y="0"/>
            <a:ext cx="48519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7954C-CCD8-DDC0-4E11-ACBE6731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B691C6-422C-0EF8-7F0D-E39D65E39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01F3FE-670E-9D1E-5FD1-4EF98E35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3A84-A2EE-4C3F-8641-4487F52DF963}" type="datetime1">
              <a:rPr lang="en-GB" smtClean="0"/>
              <a:t>22/10/2024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F2B99D-B80C-3CD9-9E45-0F7E50D5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G. TEDOLDI | ICFDT7 | OCT 21-23,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D21EB7-6C3D-6D01-5E19-4225D0C6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92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5A257E-AA35-BE1A-9F5C-6E4CD9578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244D61-08DE-14B1-CE13-0DF411CFB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1860EF-1F82-6A55-F784-AA6BFEC1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EDBA-0CB8-490A-BEC2-5E4D18E4B639}" type="datetime1">
              <a:rPr lang="en-GB" smtClean="0"/>
              <a:t>22/10/2024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64176F-5A12-56E1-0680-0E403A4B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G. TEDOLDI | ICFDT7 | OCT 21-23,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DC5FD9-C4F7-A4B5-261E-3D6AFCBE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8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E3DE15-304C-2155-F1C7-FCF3591D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C17619-AFAC-1450-1CF5-AE623ED57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5ECEB7-F1A2-B88D-E76C-5330A295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120" y="6317236"/>
            <a:ext cx="2743200" cy="365125"/>
          </a:xfrm>
        </p:spPr>
        <p:txBody>
          <a:bodyPr/>
          <a:lstStyle/>
          <a:p>
            <a:fld id="{29B6A852-E732-47B3-BBB6-38CB714F9FBF}" type="datetime1">
              <a:rPr lang="en-GB" smtClean="0"/>
              <a:t>22/10/2024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C49C52-FC80-9772-BD19-6960984B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3160" y="6317237"/>
            <a:ext cx="4114800" cy="365125"/>
          </a:xfrm>
        </p:spPr>
        <p:txBody>
          <a:bodyPr/>
          <a:lstStyle/>
          <a:p>
            <a:pPr algn="l"/>
            <a:r>
              <a:rPr lang="en-GB" dirty="0"/>
              <a:t>L. G. TEDOLDI | ICFDT7 | OCT 21-23,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9F7DBA-B7CC-ED0A-B574-90A6E42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18000"/>
            <a:ext cx="540000" cy="363600"/>
          </a:xfrm>
        </p:spPr>
        <p:txBody>
          <a:bodyPr/>
          <a:lstStyle/>
          <a:p>
            <a:fld id="{AF867DBE-288F-49AC-8D26-04CFD77D883C}" type="slidenum">
              <a:rPr lang="en-GB" smtClean="0"/>
              <a:t>‹N›</a:t>
            </a:fld>
            <a:endParaRPr lang="en-GB" dirty="0"/>
          </a:p>
        </p:txBody>
      </p:sp>
      <p:pic>
        <p:nvPicPr>
          <p:cNvPr id="13" name="Segnaposto contenuto 35">
            <a:extLst>
              <a:ext uri="{FF2B5EF4-FFF2-40B4-BE49-F238E27FC236}">
                <a16:creationId xmlns:a16="http://schemas.microsoft.com/office/drawing/2014/main" id="{B9B5F847-8859-0942-4790-61A3CBAC9D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6299" y="6033971"/>
            <a:ext cx="631374" cy="675017"/>
          </a:xfrm>
          <a:prstGeom prst="rect">
            <a:avLst/>
          </a:prstGeom>
        </p:spPr>
      </p:pic>
      <p:pic>
        <p:nvPicPr>
          <p:cNvPr id="14" name="Picture 7" descr="JET(3,78,162).jpg">
            <a:extLst>
              <a:ext uri="{FF2B5EF4-FFF2-40B4-BE49-F238E27FC236}">
                <a16:creationId xmlns:a16="http://schemas.microsoft.com/office/drawing/2014/main" id="{4C1BC066-E1B0-3E3B-AA22-95D35B5D7A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48" y="6311900"/>
            <a:ext cx="831060" cy="329490"/>
          </a:xfrm>
          <a:prstGeom prst="rect">
            <a:avLst/>
          </a:prstGeom>
        </p:spPr>
      </p:pic>
      <p:pic>
        <p:nvPicPr>
          <p:cNvPr id="15" name="Segnaposto contenuto 39">
            <a:extLst>
              <a:ext uri="{FF2B5EF4-FFF2-40B4-BE49-F238E27FC236}">
                <a16:creationId xmlns:a16="http://schemas.microsoft.com/office/drawing/2014/main" id="{8482A9EC-05BF-1D3C-F710-F5550BA39C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1531" y="6286212"/>
            <a:ext cx="1248744" cy="380865"/>
          </a:xfrm>
          <a:prstGeom prst="rect">
            <a:avLst/>
          </a:prstGeom>
        </p:spPr>
      </p:pic>
      <p:pic>
        <p:nvPicPr>
          <p:cNvPr id="16" name="Graphic 18">
            <a:extLst>
              <a:ext uri="{FF2B5EF4-FFF2-40B4-BE49-F238E27FC236}">
                <a16:creationId xmlns:a16="http://schemas.microsoft.com/office/drawing/2014/main" id="{09B6E995-C877-B021-A97F-1773AD7B37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0081" y="6207626"/>
            <a:ext cx="1074346" cy="501362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1EC29919-F969-2588-A052-563ADA2AEE94}"/>
              </a:ext>
            </a:extLst>
          </p:cNvPr>
          <p:cNvSpPr/>
          <p:nvPr userDrawn="1"/>
        </p:nvSpPr>
        <p:spPr>
          <a:xfrm>
            <a:off x="0" y="0"/>
            <a:ext cx="48519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5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F38351-C425-0BF6-0E05-6185E5AF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2C1988-555F-2851-53B9-26E6E4347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2AA63B-9CDA-D6C5-FDCA-2413F410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3B3-615D-4043-BCC2-163FDF12F629}" type="datetime1">
              <a:rPr lang="en-GB" smtClean="0"/>
              <a:t>22/10/2024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7D8ADD-3B4E-666E-36F3-9410412C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G. TEDOLDI | ICFDT7 | OCT 21-23,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A78E76-5B8C-9B41-CC32-321E8B6C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2C59F-45A1-62A9-10FE-722B47E3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B07272-91DD-BC65-74AA-C58A3F70E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89F1C1-9B11-36A6-3D8F-DC94B026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18D1B7-F781-3FCC-EA94-C7EAE33F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54F4-C417-4C36-BD9F-E46E518104EC}" type="datetime1">
              <a:rPr lang="en-GB" smtClean="0"/>
              <a:t>22/10/2024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05DED5-603A-9012-51B8-D40E452C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G. TEDOLDI | ICFDT7 | OCT 21-23, 2024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27C91E-7CF6-1CB2-F60E-151E54F8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7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9E659-5A2E-CFC8-D0C8-CC676F82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BD4F5C-3F32-3C8D-9098-BD91F48ED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67069A-AF1C-60C7-B418-252D84153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4DFA35-B12E-FBF9-860B-5B6278B91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9D2E97-C746-2ACA-C15D-A9F971654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54D72E-34F8-5CC6-6AD5-583EA8FF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AA1A-7C2D-4066-8F5D-CA40DB70307D}" type="datetime1">
              <a:rPr lang="en-GB" smtClean="0"/>
              <a:t>22/10/2024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4664E3-7969-6C0E-05E0-8E7C0A81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G. TEDOLDI | ICFDT7 | OCT 21-23, 2024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17530E-583B-35FB-02D2-E2426582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0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52C8B-05C5-CD4D-28C9-18A23240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69FD83-79C4-F97E-3A19-864CA907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210-212C-4EF1-AB1D-D0EA021D6673}" type="datetime1">
              <a:rPr lang="en-GB" smtClean="0"/>
              <a:t>22/10/2024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B6D072-D6FA-590F-0B4A-6E003337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G. TEDOLDI | ICFDT7 | OCT 21-23,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E759BA-16B9-FB29-C0D7-FB494690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56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78D4B1-926B-1DF5-A7E9-285C7F70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1B12-4E20-40F3-B06F-4FF55F2AD090}" type="datetime1">
              <a:rPr lang="en-GB" smtClean="0"/>
              <a:t>22/10/2024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51771E-B75A-95A1-64FD-D9D608A2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G. TEDOLDI | ICFDT7 | OCT 21-23,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FCEE12-8981-FE45-6C1A-DC50191C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2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BFCCDE-2879-5FE0-E643-3DC96F3A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01984E-EB41-5A58-441A-02A55235D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89591E-083E-9F1E-931B-88F140DCC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36A3EA-CA83-10BB-32B5-411A5D09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1C04-058F-4936-A6E1-4106561C7DDC}" type="datetime1">
              <a:rPr lang="en-GB" smtClean="0"/>
              <a:t>22/10/2024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4C9E76-605D-5DE8-5E8E-FB77F213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G. TEDOLDI | ICFDT7 | OCT 21-23, 2024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468B3-BB64-B3D5-63BF-C26C383E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7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E9E03-AD31-0E5F-9745-94E26B78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01AB07-CACA-F7B1-C38D-E428CDDE9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4846A-E643-9182-3D03-299917DB8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D18E6A-D5CA-FFBB-7EDD-7B501B8B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FA5-552E-4C9E-B277-1D5B3B6C8B40}" type="datetime1">
              <a:rPr lang="en-GB" smtClean="0"/>
              <a:t>22/10/2024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0AECA1-E8A3-00D4-7E6B-1C593428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G. TEDOLDI | ICFDT7 | OCT 21-23, 2024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A93B85-2495-DB9B-70E7-5B8D50E1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5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1DDF7E6-1397-979D-B735-B2F4C6E1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F9F9CF-3E98-04C1-E5D7-8D35547B4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2BE639-911F-C9FF-CCFA-9BE47DAED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B6AB42-B5B8-4055-B01A-30E3BAE532C3}" type="datetime1">
              <a:rPr lang="en-GB" smtClean="0"/>
              <a:t>22/10/2024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26B56F-1F04-1356-738E-AB87179C3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L. G. TEDOLDI | ICFDT7 | OCT 21-23,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56AE5E-317B-6D2E-05F6-C8F9860DB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867DBE-288F-49AC-8D26-04CFD77D883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E9A669-885E-8CDE-C00E-7E6EEC92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L. G. TEDOLDI | ICFDT7 | OCT 21-23, 2024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4290871-DF2A-5F10-2FAF-012F0310811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Calibri corpo"/>
                <a:ea typeface="Times New Roman" panose="02020603050405020304" pitchFamily="18" charset="0"/>
              </a:rPr>
              <a:t>Exploitation of neutron spectroscopy measurements for assessment of DT fusion power without in-vessel calibration </a:t>
            </a:r>
            <a:br>
              <a:rPr lang="it-IT" sz="3400" dirty="0">
                <a:ea typeface="Times New Roman" panose="02020603050405020304" pitchFamily="18" charset="0"/>
              </a:rPr>
            </a:br>
            <a:endParaRPr lang="en-GB" sz="3400" dirty="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2DAF503-4BC8-006F-B152-FA6A73EA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800" y="3509963"/>
            <a:ext cx="9144000" cy="19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146" tIns="48573" rIns="97146" bIns="48573">
            <a:spAutoFit/>
          </a:bodyPr>
          <a:lstStyle>
            <a:lvl1pPr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1550" eaLnBrk="0" hangingPunct="0">
              <a:spcBef>
                <a:spcPct val="20000"/>
              </a:spcBef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715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0275" algn="l"/>
              </a:tabLst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L. G. Tedoldi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1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D. Rigamonti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2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S. Colombi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1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G. Marcer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1,2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A. Dal Molin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2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J. Eriksson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3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A. Muraro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2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M. Rebai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2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G. Croci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1,2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</a:t>
            </a:r>
          </a:p>
          <a:p>
            <a:pPr marL="0" marR="0" lvl="0" indent="0" algn="ctr" defTabSz="9715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0275" algn="l"/>
              </a:tabLst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Z. Ghani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4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G. Gorini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1,2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G. Grosso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2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M. Nocente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1,2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E. Perelli Cippo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2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, M. Tardocchi</a:t>
            </a: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2</a:t>
            </a:r>
            <a:endParaRPr kumimoji="0" lang="fr-F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corpo"/>
            </a:endParaRPr>
          </a:p>
          <a:p>
            <a:pPr marL="0" marR="0" lvl="0" indent="0" algn="ctr" defTabSz="97155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0275" algn="l"/>
              </a:tabLst>
              <a:defRPr/>
            </a:pPr>
            <a:endParaRPr kumimoji="0" lang="en-US" sz="1400" b="0" i="1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7155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0275" algn="l"/>
              </a:tabLst>
              <a:defRPr/>
            </a:pPr>
            <a:endParaRPr lang="en-US" sz="1400" i="1" kern="0" baseline="30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7155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0275" algn="l"/>
              </a:tabLst>
              <a:defRPr/>
            </a:pP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1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Department of Physics, University of Milano-Bicocca, Milan, Italy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7155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0275" algn="l"/>
              </a:tabLst>
              <a:defRPr/>
            </a:pP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2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Institute for Plasma Science and Technology, National Research Council of Italy, Milan, Italy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corpo"/>
              <a:ea typeface="Times New Roman" panose="02020603050405020304" pitchFamily="18" charset="0"/>
            </a:endParaRPr>
          </a:p>
          <a:p>
            <a:pPr marL="0" marR="0" lvl="0" indent="0" algn="ctr" defTabSz="97155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0275" algn="l"/>
              </a:tabLst>
              <a:defRPr/>
            </a:pP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³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Department of physics and astronomy, Uppsala University, Sweden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corpo"/>
              <a:ea typeface="Times New Roman" panose="02020603050405020304" pitchFamily="18" charset="0"/>
            </a:endParaRPr>
          </a:p>
          <a:p>
            <a:pPr marL="0" marR="0" lvl="0" indent="0" algn="ctr" defTabSz="97155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0275" algn="l"/>
              </a:tabLst>
              <a:defRPr/>
            </a:pP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4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ea typeface="Times New Roman" panose="02020603050405020304" pitchFamily="18" charset="0"/>
              </a:rPr>
              <a:t>Culham Centre for Fusion Energy, Abingdon, United Kingdom of Great Britain and Northern Ireland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corpo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0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36D111-7DAD-E950-E11B-9C196E08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b="1" dirty="0">
                <a:latin typeface="Calibri corpo"/>
                <a:cs typeface="Arial" charset="0"/>
              </a:rPr>
              <a:t>Standard method for fusion power measurements</a:t>
            </a:r>
            <a:endParaRPr lang="en-GB" sz="3000" dirty="0">
              <a:latin typeface="Calibri corp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8329DB-F82A-1FFA-85F7-5F718A84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620000"/>
            <a:ext cx="6644149" cy="4351338"/>
          </a:xfrm>
          <a:ln>
            <a:noFill/>
          </a:ln>
        </p:spPr>
        <p:txBody>
          <a:bodyPr lIns="97200" tIns="50400" rIns="97200" bIns="50400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Calibri corpo"/>
                <a:cs typeface="Arial" charset="0"/>
              </a:rPr>
              <a:t>Absolute 14 MeV neutron counting with fission chambers and activation foils placed around the reactor. It has different challenges: </a:t>
            </a:r>
          </a:p>
          <a:p>
            <a:pPr algn="just" defTabSz="41719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cs typeface="Arial" panose="020B0604020202020204" pitchFamily="34" charset="0"/>
              </a:rPr>
              <a:t>Difficult neutron transport that requires </a:t>
            </a:r>
            <a:r>
              <a:rPr lang="en-GB" sz="1800" b="1" dirty="0">
                <a:solidFill>
                  <a:schemeClr val="tx1"/>
                </a:solidFill>
                <a:latin typeface="Calibri corpo"/>
              </a:rPr>
              <a:t>complex Monte Carlo simulations</a:t>
            </a:r>
          </a:p>
          <a:p>
            <a:pPr algn="just">
              <a:lnSpc>
                <a:spcPct val="110000"/>
              </a:lnSpc>
            </a:pPr>
            <a:r>
              <a:rPr lang="en-GB" sz="1800" b="1" dirty="0">
                <a:solidFill>
                  <a:schemeClr val="tx1"/>
                </a:solidFill>
                <a:latin typeface="Calibri corpo"/>
              </a:rPr>
              <a:t>In-vessel calibrations </a:t>
            </a: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with 14 MeV neutron source moved inside the reactor are needed to validate MC simulations</a:t>
            </a:r>
          </a:p>
          <a:p>
            <a:pPr algn="just" defTabSz="41719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cs typeface="Arial" panose="020B0604020202020204" pitchFamily="34" charset="0"/>
              </a:rPr>
              <a:t>Calibrations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corpo"/>
                <a:cs typeface="Arial" panose="020B0604020202020204" pitchFamily="34" charset="0"/>
              </a:rPr>
              <a:t>must be </a:t>
            </a:r>
            <a:r>
              <a:rPr lang="en-GB" sz="1800" b="1" dirty="0">
                <a:solidFill>
                  <a:schemeClr val="tx1"/>
                </a:solidFill>
                <a:latin typeface="Calibri corpo"/>
              </a:rPr>
              <a:t>repeated </a:t>
            </a: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whenever modifications to the machine are made</a:t>
            </a:r>
          </a:p>
          <a:p>
            <a:pPr algn="just">
              <a:lnSpc>
                <a:spcPct val="110000"/>
              </a:lnSpc>
            </a:pPr>
            <a:r>
              <a:rPr lang="en-GB" sz="1800" b="1" dirty="0">
                <a:solidFill>
                  <a:schemeClr val="tx1"/>
                </a:solidFill>
                <a:latin typeface="Calibri corpo"/>
              </a:rPr>
              <a:t>The flat response </a:t>
            </a: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of fission chambers make it </a:t>
            </a:r>
            <a:r>
              <a:rPr lang="en-GB" sz="1800" dirty="0">
                <a:latin typeface="Calibri corpo"/>
              </a:rPr>
              <a:t>challenging</a:t>
            </a: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 to separate 2.5 MeV and 14 MeV neutrons and difficult to distinguish direct and scattered neutrons</a:t>
            </a:r>
            <a:endParaRPr lang="en-US" altLang="en-US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altLang="en-US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090F35-990D-26BB-6F92-CA5EA8E7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073791" y="1228803"/>
            <a:ext cx="189032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0BDAEEA-5F92-1365-B1C2-C99666715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742" b="978"/>
          <a:stretch/>
        </p:blipFill>
        <p:spPr>
          <a:xfrm>
            <a:off x="8901161" y="3511877"/>
            <a:ext cx="2235580" cy="2160000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9897EA-7399-7407-DED9-6A572B1C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8DD43E7-87F6-F6F1-7783-3DC8B874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L. G. TEDOLDI | ICFDT7 | OCT 21-23, 2024</a:t>
            </a:r>
          </a:p>
        </p:txBody>
      </p:sp>
    </p:spTree>
    <p:extLst>
      <p:ext uri="{BB962C8B-B14F-4D97-AF65-F5344CB8AC3E}">
        <p14:creationId xmlns:p14="http://schemas.microsoft.com/office/powerpoint/2010/main" val="93342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3978E03C-1314-5AB3-5318-4D0CB63B67C2}"/>
              </a:ext>
            </a:extLst>
          </p:cNvPr>
          <p:cNvGrpSpPr>
            <a:grpSpLocks noChangeAspect="1"/>
          </p:cNvGrpSpPr>
          <p:nvPr/>
        </p:nvGrpSpPr>
        <p:grpSpPr>
          <a:xfrm>
            <a:off x="7781925" y="2137672"/>
            <a:ext cx="3784808" cy="2520000"/>
            <a:chOff x="-96489" y="2697341"/>
            <a:chExt cx="2962242" cy="1972319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28B05E4-5E3A-906A-3AD8-965994B2DAA3}"/>
                </a:ext>
              </a:extLst>
            </p:cNvPr>
            <p:cNvGrpSpPr/>
            <p:nvPr/>
          </p:nvGrpSpPr>
          <p:grpSpPr>
            <a:xfrm>
              <a:off x="-96489" y="2697341"/>
              <a:ext cx="2962242" cy="1972319"/>
              <a:chOff x="4329020" y="1540152"/>
              <a:chExt cx="4161521" cy="2814919"/>
            </a:xfrm>
          </p:grpSpPr>
          <p:pic>
            <p:nvPicPr>
              <p:cNvPr id="11" name="Picture 5">
                <a:extLst>
                  <a:ext uri="{FF2B5EF4-FFF2-40B4-BE49-F238E27FC236}">
                    <a16:creationId xmlns:a16="http://schemas.microsoft.com/office/drawing/2014/main" id="{2FA60255-CB1B-DAE8-888D-6FC945B44D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21" t="45368"/>
              <a:stretch/>
            </p:blipFill>
            <p:spPr bwMode="auto">
              <a:xfrm>
                <a:off x="5270278" y="1540152"/>
                <a:ext cx="3220263" cy="2814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CasellaDiTesto 17">
                <a:extLst>
                  <a:ext uri="{FF2B5EF4-FFF2-40B4-BE49-F238E27FC236}">
                    <a16:creationId xmlns:a16="http://schemas.microsoft.com/office/drawing/2014/main" id="{B7F38DF1-2D88-D397-1586-D8391D097336}"/>
                  </a:ext>
                </a:extLst>
              </p:cNvPr>
              <p:cNvSpPr txBox="1"/>
              <p:nvPr/>
            </p:nvSpPr>
            <p:spPr>
              <a:xfrm>
                <a:off x="4329020" y="3081355"/>
                <a:ext cx="950183" cy="40254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MPR</a:t>
                </a:r>
              </a:p>
            </p:txBody>
          </p:sp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E4C71B17-DD33-EAB5-C6DB-226A943BE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0278" y="3297281"/>
                <a:ext cx="2398066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ysDash"/>
              </a:ln>
              <a:effectLst/>
            </p:spPr>
          </p:cxnSp>
        </p:grpSp>
        <p:sp>
          <p:nvSpPr>
            <p:cNvPr id="9" name="CasellaDiTesto 14">
              <a:extLst>
                <a:ext uri="{FF2B5EF4-FFF2-40B4-BE49-F238E27FC236}">
                  <a16:creationId xmlns:a16="http://schemas.microsoft.com/office/drawing/2014/main" id="{BD6EDF88-AA67-17FF-8E77-E23D34B2576E}"/>
                </a:ext>
              </a:extLst>
            </p:cNvPr>
            <p:cNvSpPr txBox="1"/>
            <p:nvPr/>
          </p:nvSpPr>
          <p:spPr>
            <a:xfrm>
              <a:off x="2540341" y="3551033"/>
              <a:ext cx="325412" cy="398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>
                  <a:solidFill>
                    <a:prstClr val="black"/>
                  </a:solidFill>
                  <a:latin typeface="Calibri"/>
                </a:rPr>
                <a:t>7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CasellaDiTesto 15">
              <a:extLst>
                <a:ext uri="{FF2B5EF4-FFF2-40B4-BE49-F238E27FC236}">
                  <a16:creationId xmlns:a16="http://schemas.microsoft.com/office/drawing/2014/main" id="{F82C4C5D-8ACB-B524-9FC3-2C7C1E571153}"/>
                </a:ext>
              </a:extLst>
            </p:cNvPr>
            <p:cNvSpPr txBox="1"/>
            <p:nvPr/>
          </p:nvSpPr>
          <p:spPr>
            <a:xfrm>
              <a:off x="847229" y="3548998"/>
              <a:ext cx="325412" cy="398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4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D2D9FFF-9E6F-7540-5B44-68C771B0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8533" cy="1325563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Calibri corpo"/>
              </a:rPr>
              <a:t>Alternative DT fusion power assessment via neutron spectroscopy measurements</a:t>
            </a:r>
            <a:endParaRPr lang="en-GB" sz="3000" b="1" dirty="0">
              <a:latin typeface="Calibri corp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786E23-483C-AEFC-0EAF-9EDBD1C030BD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38200" y="1620000"/>
            <a:ext cx="6384286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0" tIns="50400" rIns="97200" bIns="50400" numCol="1" anchor="t" anchorCtr="0" compatLnSpc="1">
            <a:prstTxWarp prst="textNoShape">
              <a:avLst/>
            </a:prstTxWarp>
            <a:normAutofit/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Spectroscopy measurements are done along a well-known </a:t>
            </a:r>
            <a:r>
              <a:rPr lang="en-GB" sz="1800" dirty="0">
                <a:solidFill>
                  <a:schemeClr val="tx1"/>
                </a:solidFill>
                <a:latin typeface="Calibri corpo"/>
              </a:rPr>
              <a:t>collimated line of sight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Fraction of scattered/direct fluxes are measured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No need of intensive transport simulations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No need of new calibration factors when machine changes are made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Demonstrated at JET in DTE1 with the MPR spectrometer </a:t>
            </a:r>
            <a:endParaRPr lang="en-GB" b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4752940-9267-A9BB-62BD-DB5CB5F71014}"/>
                  </a:ext>
                </a:extLst>
              </p:cNvPr>
              <p:cNvSpPr txBox="1"/>
              <p:nvPr/>
            </p:nvSpPr>
            <p:spPr>
              <a:xfrm>
                <a:off x="997412" y="4167313"/>
                <a:ext cx="4270548" cy="1250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corpo"/>
                  </a:rPr>
                  <a:t>Neutron yield</a:t>
                </a:r>
                <a14:m>
                  <m:oMath xmlns:m="http://schemas.openxmlformats.org/officeDocument/2006/math">
                    <m:r>
                      <a:rPr kumimoji="0" lang="it-IT" b="1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kumimoji="0" lang="it-IT" b="1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corpo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corpo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it-IT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0" lang="en-GB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𝑑𝑒𝑡𝑒𝑐𝑡𝑒𝑑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𝑛𝑒𝑢𝑡𝑟𝑜𝑛𝑠</m:t>
                          </m:r>
                        </m:num>
                        <m:den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𝑡𝑟𝑎𝑛𝑠𝑝𝑜𝑟𝑡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𝑓𝑎𝑐𝑡𝑜𝑟</m:t>
                          </m:r>
                        </m:den>
                      </m:f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it-IT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4752940-9267-A9BB-62BD-DB5CB5F71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12" y="4167313"/>
                <a:ext cx="4270548" cy="1250663"/>
              </a:xfrm>
              <a:prstGeom prst="rect">
                <a:avLst/>
              </a:prstGeom>
              <a:blipFill>
                <a:blip r:embed="rId4"/>
                <a:stretch>
                  <a:fillRect l="-1286" t="-2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9A4913B-A0CB-D247-B9BD-53621BDA3B1F}"/>
                  </a:ext>
                </a:extLst>
              </p:cNvPr>
              <p:cNvSpPr txBox="1"/>
              <p:nvPr/>
            </p:nvSpPr>
            <p:spPr>
              <a:xfrm>
                <a:off x="5267960" y="4389166"/>
                <a:ext cx="2664992" cy="1222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it-IT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: </a:t>
                </a: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corpo"/>
                  </a:rPr>
                  <a:t>neutron count</a:t>
                </a:r>
                <a:r>
                  <a:rPr kumimoji="0" lang="en-GB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corpo"/>
                  </a:rPr>
                  <a:t> rate</a:t>
                </a:r>
                <a:endPara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corpo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T: </a:t>
                </a: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corpo"/>
                  </a:rPr>
                  <a:t>geometric factor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A: </a:t>
                </a: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corpo"/>
                  </a:rPr>
                  <a:t>attenuation factor</a:t>
                </a:r>
              </a:p>
              <a:p>
                <a:pPr>
                  <a:defRPr/>
                </a:pPr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ε</a:t>
                </a: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: </a:t>
                </a: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corpo"/>
                  </a:rPr>
                  <a:t>absolute efficiency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9A4913B-A0CB-D247-B9BD-53621BDA3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60" y="4389166"/>
                <a:ext cx="2664992" cy="1222899"/>
              </a:xfrm>
              <a:prstGeom prst="rect">
                <a:avLst/>
              </a:prstGeom>
              <a:blipFill>
                <a:blip r:embed="rId5"/>
                <a:stretch>
                  <a:fillRect l="-1831" t="-2488" b="-5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11A82785-18DD-AB2B-68B2-C003DE7D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3</a:t>
            </a:fld>
            <a:endParaRPr lang="en-GB" dirty="0"/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4A2434FA-FD41-774A-A826-04FB48C3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L. G. TEDOLDI | ICFDT7 | OCT 21-23,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7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23850-35DA-3E82-BA54-943F073F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latin typeface="Calibri corpo"/>
              </a:rPr>
              <a:t>Fusion power assessment with single crystal </a:t>
            </a:r>
            <a:r>
              <a:rPr lang="en-US" altLang="en-US" sz="3000" b="1" dirty="0">
                <a:latin typeface="Calibri corpo"/>
                <a:cs typeface="Arial" charset="0"/>
              </a:rPr>
              <a:t>diamond detectors</a:t>
            </a:r>
            <a:endParaRPr lang="en-GB" sz="3000" b="1" dirty="0">
              <a:latin typeface="Calibri corp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A2465-F1C5-9075-E8AD-C38CF792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7569284" cy="4637925"/>
          </a:xfrm>
          <a:ln>
            <a:noFill/>
          </a:ln>
        </p:spPr>
        <p:txBody>
          <a:bodyPr lIns="97200" tIns="50400" rIns="97200" bIns="50400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Three diamond detectors are installed at JET along 3 collimated lines of sight.</a:t>
            </a:r>
            <a:endParaRPr lang="en-US" altLang="en-US" sz="1800" dirty="0">
              <a:latin typeface="Calibri corpo"/>
              <a:cs typeface="Arial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alibri corpo"/>
                <a:cs typeface="Arial" charset="0"/>
              </a:rPr>
              <a:t>Characteristics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High radiation hardness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Not sensitive to magnetic field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Room temperature operation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Compact size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MHz capability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800" b="0" dirty="0">
              <a:solidFill>
                <a:schemeClr val="tx1"/>
              </a:solidFill>
              <a:latin typeface="Calibri corpo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1"/>
                </a:solidFill>
                <a:latin typeface="Calibri corpo"/>
              </a:rPr>
              <a:t>Properties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Spectral separation of </a:t>
            </a:r>
            <a:r>
              <a:rPr lang="en-GB" sz="1800" b="0" dirty="0">
                <a:solidFill>
                  <a:srgbClr val="00B0F0"/>
                </a:solidFill>
                <a:latin typeface="Calibri corpo"/>
              </a:rPr>
              <a:t>2.5 MeV </a:t>
            </a: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and </a:t>
            </a:r>
            <a:r>
              <a:rPr lang="en-GB" sz="1800" b="0" dirty="0">
                <a:solidFill>
                  <a:srgbClr val="00B050"/>
                </a:solidFill>
                <a:latin typeface="Calibri corpo"/>
              </a:rPr>
              <a:t>14 MeV </a:t>
            </a: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neutrons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latin typeface="Calibri corpo"/>
              </a:rPr>
              <a:t>Spectral separation of direct and scattered neutrons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D996D55-ABFB-8AF7-3C2B-059DA9EDA726}"/>
              </a:ext>
            </a:extLst>
          </p:cNvPr>
          <p:cNvGrpSpPr>
            <a:grpSpLocks noChangeAspect="1"/>
          </p:cNvGrpSpPr>
          <p:nvPr/>
        </p:nvGrpSpPr>
        <p:grpSpPr>
          <a:xfrm>
            <a:off x="8178340" y="1931355"/>
            <a:ext cx="1833894" cy="1440000"/>
            <a:chOff x="4323271" y="731260"/>
            <a:chExt cx="2524190" cy="1982032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6D1A650F-D2E7-416A-220E-D75333CB7EB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652744" y="812957"/>
              <a:ext cx="1900335" cy="190033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BF56E1A-1F33-641D-F39B-91B4413DD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1100" y="922865"/>
              <a:ext cx="958465" cy="51933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2A3AA750-A497-A40C-B1EE-6EE329D63F26}"/>
                </a:ext>
              </a:extLst>
            </p:cNvPr>
            <p:cNvSpPr txBox="1"/>
            <p:nvPr/>
          </p:nvSpPr>
          <p:spPr>
            <a:xfrm rot="19936481">
              <a:off x="4323271" y="790715"/>
              <a:ext cx="1053312" cy="445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77 mm</a:t>
              </a:r>
            </a:p>
          </p:txBody>
        </p:sp>
        <p:sp>
          <p:nvSpPr>
            <p:cNvPr id="9" name="TextBox 33">
              <a:extLst>
                <a:ext uri="{FF2B5EF4-FFF2-40B4-BE49-F238E27FC236}">
                  <a16:creationId xmlns:a16="http://schemas.microsoft.com/office/drawing/2014/main" id="{75FAF90F-5D58-83C3-46F1-E04B45E93050}"/>
                </a:ext>
              </a:extLst>
            </p:cNvPr>
            <p:cNvSpPr txBox="1"/>
            <p:nvPr/>
          </p:nvSpPr>
          <p:spPr>
            <a:xfrm rot="1840217">
              <a:off x="5794149" y="731260"/>
              <a:ext cx="1053312" cy="445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82 mm</a:t>
              </a:r>
            </a:p>
          </p:txBody>
        </p:sp>
        <p:cxnSp>
          <p:nvCxnSpPr>
            <p:cNvPr id="10" name="Straight Arrow Connector 34">
              <a:extLst>
                <a:ext uri="{FF2B5EF4-FFF2-40B4-BE49-F238E27FC236}">
                  <a16:creationId xmlns:a16="http://schemas.microsoft.com/office/drawing/2014/main" id="{D9A189D2-AB87-14CF-DF1A-E5C4BCDE3583}"/>
                </a:ext>
              </a:extLst>
            </p:cNvPr>
            <p:cNvCxnSpPr>
              <a:cxnSpLocks/>
            </p:cNvCxnSpPr>
            <p:nvPr/>
          </p:nvCxnSpPr>
          <p:spPr>
            <a:xfrm>
              <a:off x="5766215" y="942074"/>
              <a:ext cx="794884" cy="48091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4.jpg">
            <a:extLst>
              <a:ext uri="{FF2B5EF4-FFF2-40B4-BE49-F238E27FC236}">
                <a16:creationId xmlns:a16="http://schemas.microsoft.com/office/drawing/2014/main" id="{B65FC906-2890-F0B2-ACF2-614CFC95D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4995" r="7396" b="5966"/>
          <a:stretch/>
        </p:blipFill>
        <p:spPr>
          <a:xfrm>
            <a:off x="10131773" y="1931355"/>
            <a:ext cx="1526986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3">
            <a:extLst>
              <a:ext uri="{FF2B5EF4-FFF2-40B4-BE49-F238E27FC236}">
                <a16:creationId xmlns:a16="http://schemas.microsoft.com/office/drawing/2014/main" id="{89645230-6F64-89FC-B02C-B5B6260D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9223" y="3486646"/>
            <a:ext cx="355631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4B25C16-9BA5-4FB4-2FB9-E410C4282496}"/>
                  </a:ext>
                </a:extLst>
              </p:cNvPr>
              <p:cNvSpPr txBox="1"/>
              <p:nvPr/>
            </p:nvSpPr>
            <p:spPr>
              <a:xfrm>
                <a:off x="4798813" y="1941050"/>
                <a:ext cx="3189865" cy="2503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1800" b="1" dirty="0">
                    <a:solidFill>
                      <a:schemeClr val="tx1"/>
                    </a:solidFill>
                    <a:latin typeface="Calibri corpo"/>
                  </a:rPr>
                  <a:t>Reaction channels</a:t>
                </a: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it-IT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Pre>
                          <m:sPrePr>
                            <m:ctrlP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it-IT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it-IT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sPre>
                      </m:e>
                    </m:sPre>
                  </m:oMath>
                </a14:m>
                <a:endParaRPr lang="en-GB" sz="1800" b="0" dirty="0">
                  <a:solidFill>
                    <a:schemeClr val="tx1"/>
                  </a:solidFill>
                  <a:latin typeface="Calibri corpo"/>
                </a:endParaRP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it-IT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it-IT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it-IT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sPre>
                  </m:oMath>
                </a14:m>
                <a:endParaRPr lang="en-GB" sz="1800" b="0" dirty="0">
                  <a:solidFill>
                    <a:schemeClr val="tx1"/>
                  </a:solidFill>
                  <a:latin typeface="Calibri corpo"/>
                </a:endParaRP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it-IT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Pre>
                          <m:sPrePr>
                            <m:ctrlP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it-IT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it-IT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Be</m:t>
                            </m:r>
                          </m:e>
                        </m:sPre>
                      </m:e>
                    </m:sPre>
                  </m:oMath>
                </a14:m>
                <a:endParaRPr lang="it-IT" sz="18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1800" b="0" dirty="0">
                    <a:solidFill>
                      <a:schemeClr val="tx1"/>
                    </a:solidFill>
                    <a:latin typeface="Calibri corpo"/>
                  </a:rPr>
                  <a:t>Only events under the</a:t>
                </a:r>
                <a:r>
                  <a:rPr lang="en-GB" sz="1800" b="0" dirty="0">
                    <a:latin typeface="Calibri corpo"/>
                  </a:rPr>
                  <a:t> </a:t>
                </a:r>
                <a:r>
                  <a:rPr lang="en-GB" sz="1800" b="0" dirty="0">
                    <a:solidFill>
                      <a:srgbClr val="FF0000"/>
                    </a:solidFill>
                    <a:latin typeface="Calibri corpo"/>
                  </a:rPr>
                  <a:t>n-α</a:t>
                </a:r>
                <a:r>
                  <a:rPr lang="en-GB" sz="1800" b="0" dirty="0">
                    <a:latin typeface="Calibri corpo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sz="1800" b="0" dirty="0">
                    <a:solidFill>
                      <a:schemeClr val="tx1"/>
                    </a:solidFill>
                    <a:latin typeface="Calibri corpo"/>
                  </a:rPr>
                  <a:t>peak are considered</a:t>
                </a:r>
              </a:p>
              <a:p>
                <a:pPr>
                  <a:lnSpc>
                    <a:spcPct val="120000"/>
                  </a:lnSpc>
                </a:pPr>
                <a:endParaRPr lang="en-GB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4B25C16-9BA5-4FB4-2FB9-E410C4282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13" y="1941050"/>
                <a:ext cx="3189865" cy="2503314"/>
              </a:xfrm>
              <a:prstGeom prst="rect">
                <a:avLst/>
              </a:prstGeom>
              <a:blipFill>
                <a:blip r:embed="rId5"/>
                <a:stretch>
                  <a:fillRect l="-1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58">
            <a:extLst>
              <a:ext uri="{FF2B5EF4-FFF2-40B4-BE49-F238E27FC236}">
                <a16:creationId xmlns:a16="http://schemas.microsoft.com/office/drawing/2014/main" id="{E6804F73-24C9-B814-85FC-6FB8A422D78D}"/>
              </a:ext>
            </a:extLst>
          </p:cNvPr>
          <p:cNvSpPr txBox="1"/>
          <p:nvPr/>
        </p:nvSpPr>
        <p:spPr>
          <a:xfrm>
            <a:off x="7988678" y="5631132"/>
            <a:ext cx="3437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corpo"/>
              </a:rPr>
              <a:t>Diamond response to 14 MeV neutrons.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F8F501B-223D-9DFF-ECD2-05206221884B}"/>
              </a:ext>
            </a:extLst>
          </p:cNvPr>
          <p:cNvSpPr/>
          <p:nvPr/>
        </p:nvSpPr>
        <p:spPr>
          <a:xfrm>
            <a:off x="8742040" y="3620338"/>
            <a:ext cx="194310" cy="1634491"/>
          </a:xfrm>
          <a:prstGeom prst="rect">
            <a:avLst/>
          </a:prstGeom>
          <a:solidFill>
            <a:srgbClr val="00B0F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F5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E41C6BA-F4B6-70BE-1D62-4102A4E4E719}"/>
              </a:ext>
            </a:extLst>
          </p:cNvPr>
          <p:cNvSpPr/>
          <p:nvPr/>
        </p:nvSpPr>
        <p:spPr>
          <a:xfrm>
            <a:off x="10754881" y="3620338"/>
            <a:ext cx="753294" cy="1648051"/>
          </a:xfrm>
          <a:prstGeom prst="rect">
            <a:avLst/>
          </a:prstGeom>
          <a:solidFill>
            <a:srgbClr val="54DE0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F5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51">
            <a:extLst>
              <a:ext uri="{FF2B5EF4-FFF2-40B4-BE49-F238E27FC236}">
                <a16:creationId xmlns:a16="http://schemas.microsoft.com/office/drawing/2014/main" id="{8494222C-4428-86DA-BEA4-6EE21D7119FF}"/>
              </a:ext>
            </a:extLst>
          </p:cNvPr>
          <p:cNvSpPr>
            <a:spLocks noChangeAspect="1"/>
          </p:cNvSpPr>
          <p:nvPr/>
        </p:nvSpPr>
        <p:spPr bwMode="auto">
          <a:xfrm>
            <a:off x="10836000" y="3823200"/>
            <a:ext cx="381158" cy="14292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71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ABB35AF2-3FDC-C172-BE5F-3EABC008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4</a:t>
            </a:fld>
            <a:endParaRPr lang="en-GB" dirty="0"/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42CADFB8-19CA-C475-5394-915028F3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L. G. TEDOLDI | ICFDT7 | OCT 21-23, 2024</a:t>
            </a:r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698B6CE1-D5A5-50BB-75D5-21DD0AB3F087}"/>
              </a:ext>
            </a:extLst>
          </p:cNvPr>
          <p:cNvSpPr txBox="1"/>
          <p:nvPr/>
        </p:nvSpPr>
        <p:spPr>
          <a:xfrm>
            <a:off x="9977030" y="4602348"/>
            <a:ext cx="858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C(n,n’)3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44">
            <a:extLst>
              <a:ext uri="{FF2B5EF4-FFF2-40B4-BE49-F238E27FC236}">
                <a16:creationId xmlns:a16="http://schemas.microsoft.com/office/drawing/2014/main" id="{6524F5B6-8605-B351-B30C-D69F5DDFB442}"/>
              </a:ext>
            </a:extLst>
          </p:cNvPr>
          <p:cNvSpPr txBox="1"/>
          <p:nvPr/>
        </p:nvSpPr>
        <p:spPr>
          <a:xfrm>
            <a:off x="11072275" y="3671966"/>
            <a:ext cx="952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C(n,</a:t>
            </a:r>
            <a:r>
              <a:rPr kumimoji="0" lang="el-GR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α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it-IT" sz="11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Be</a:t>
            </a:r>
          </a:p>
        </p:txBody>
      </p:sp>
      <p:sp>
        <p:nvSpPr>
          <p:cNvPr id="24" name="TextBox 47">
            <a:extLst>
              <a:ext uri="{FF2B5EF4-FFF2-40B4-BE49-F238E27FC236}">
                <a16:creationId xmlns:a16="http://schemas.microsoft.com/office/drawing/2014/main" id="{6D05453D-743D-EA5D-02A2-F73301D7D93E}"/>
              </a:ext>
            </a:extLst>
          </p:cNvPr>
          <p:cNvSpPr txBox="1"/>
          <p:nvPr/>
        </p:nvSpPr>
        <p:spPr>
          <a:xfrm>
            <a:off x="9614895" y="4150503"/>
            <a:ext cx="859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Elastic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val="2908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AE31C-1D6A-A680-4875-9AEA8F09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corpo"/>
                <a:ea typeface="+mj-ea"/>
                <a:cs typeface="+mj-cs"/>
              </a:rPr>
              <a:t>Fusion power assessment with single crystal 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corpo"/>
                <a:ea typeface="+mj-ea"/>
                <a:cs typeface="Arial" charset="0"/>
              </a:rPr>
              <a:t>diamond detectors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7A9BD7E-5D83-0194-9C36-FE4FC933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L. G. TEDOLDI | ICFDT7 | OCT 21-23, 2024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393FD2-399B-46AA-35F9-07A3AFA6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Segnaposto contenuto 31">
            <a:extLst>
              <a:ext uri="{FF2B5EF4-FFF2-40B4-BE49-F238E27FC236}">
                <a16:creationId xmlns:a16="http://schemas.microsoft.com/office/drawing/2014/main" id="{2CA0E091-8974-A974-5662-B4E76E6EC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8366" y="2961818"/>
            <a:ext cx="3839999" cy="2880000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8B63FA-729B-2D89-0D41-75EC94666F11}"/>
              </a:ext>
            </a:extLst>
          </p:cNvPr>
          <p:cNvSpPr txBox="1"/>
          <p:nvPr/>
        </p:nvSpPr>
        <p:spPr>
          <a:xfrm>
            <a:off x="838199" y="1620000"/>
            <a:ext cx="10944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Calibri corpo"/>
              </a:rPr>
              <a:t>JET diamonds are not absolutely calibrated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 corpo"/>
                <a:sym typeface="Wingdings" panose="05000000000000000000" pitchFamily="2" charset="2"/>
              </a:rPr>
              <a:t> data compared with fission chambers</a:t>
            </a:r>
            <a:endParaRPr lang="en-GB" sz="1800" b="0" i="0" u="none" strike="noStrike" baseline="0" dirty="0">
              <a:solidFill>
                <a:srgbClr val="000000"/>
              </a:solidFill>
              <a:latin typeface="Calibri corp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Calibri corpo"/>
              </a:rPr>
              <a:t>When T percentage is &gt;10% there is linear correlation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 corpo"/>
              </a:rPr>
              <a:t>When T percentage is &lt;3%, the total neutron emission by FCs is affected also by 2.5 MeV neutrons </a:t>
            </a:r>
            <a:r>
              <a:rPr lang="en-GB" dirty="0">
                <a:solidFill>
                  <a:srgbClr val="000000"/>
                </a:solidFill>
                <a:latin typeface="Calibri corpo"/>
                <a:sym typeface="Wingdings" panose="05000000000000000000" pitchFamily="2" charset="2"/>
              </a:rPr>
              <a:t> DD fusion reactions are significant  total neutron emission is not due only to 14 MeV neutrons</a:t>
            </a:r>
            <a:endParaRPr lang="en-GB" sz="1800" b="0" i="0" u="none" strike="noStrike" baseline="0" dirty="0">
              <a:solidFill>
                <a:srgbClr val="000000"/>
              </a:solidFill>
              <a:latin typeface="Calibri corpo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82263D5-42CA-E0B3-225A-64E4C0089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84"/>
          <a:stretch/>
        </p:blipFill>
        <p:spPr>
          <a:xfrm>
            <a:off x="2508845" y="2961818"/>
            <a:ext cx="358715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2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F116EB-A296-6BC7-8405-853E6156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b="1" kern="0" dirty="0">
                <a:latin typeface="Calibri corpo"/>
                <a:cs typeface="Arial" charset="0"/>
              </a:rPr>
              <a:t>Geometrical factor calculation </a:t>
            </a:r>
            <a:endParaRPr lang="en-GB" sz="3000" b="1" dirty="0">
              <a:latin typeface="Calibri corp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4AC400-4A87-3AD6-77CD-065DC37BF316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38200" y="1620000"/>
            <a:ext cx="6743700" cy="266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0" tIns="50400" rIns="97200" bIns="50400" numCol="1" anchor="t" anchorCtr="0" compatLnSpc="1">
            <a:prstTxWarp prst="textNoShape">
              <a:avLst/>
            </a:prstTxWarp>
            <a:normAutofit/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en-US" altLang="en-US" sz="1900" b="0" kern="0" dirty="0">
                <a:solidFill>
                  <a:schemeClr val="tx1"/>
                </a:solidFill>
                <a:latin typeface="Calibri corpo"/>
                <a:cs typeface="Arial" charset="0"/>
              </a:rPr>
              <a:t>Ongoing activity to calculate the geometrical transport factor.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0" kern="0" dirty="0">
                <a:solidFill>
                  <a:schemeClr val="tx1"/>
                </a:solidFill>
                <a:latin typeface="Calibri corpo"/>
              </a:rPr>
              <a:t>Tomographic inversion of the neutron camera data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0" kern="0" dirty="0">
                <a:solidFill>
                  <a:schemeClr val="tx1"/>
                </a:solidFill>
                <a:latin typeface="Calibri corpo"/>
              </a:rPr>
              <a:t>Emission profile to assess the total plasma neutron emission compared with the line integrated measured one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0" kern="0" dirty="0">
                <a:solidFill>
                  <a:schemeClr val="tx1"/>
                </a:solidFill>
                <a:latin typeface="Calibri corpo"/>
              </a:rPr>
              <a:t>Transport variations of ±15% due to spatial profile variation between discharges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0" kern="0" dirty="0">
                <a:solidFill>
                  <a:schemeClr val="tx1"/>
                </a:solidFill>
                <a:latin typeface="Calibri corpo"/>
              </a:rPr>
              <a:t>MCNP simulations to benchmark the analytical geometrical transport ongoing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F5AF2B3-80B8-857C-3A51-2FC520F18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267" y="561340"/>
            <a:ext cx="3371240" cy="271540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BD0FB05-9AB0-F4B9-2391-9D3D0975C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23" y="3472957"/>
            <a:ext cx="3358718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5EB98CA-C4B4-D8CF-E726-F09498B0B7F9}"/>
                  </a:ext>
                </a:extLst>
              </p:cNvPr>
              <p:cNvSpPr txBox="1"/>
              <p:nvPr/>
            </p:nvSpPr>
            <p:spPr>
              <a:xfrm>
                <a:off x="2497418" y="4390456"/>
                <a:ext cx="3071119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it-IT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5EB98CA-C4B4-D8CF-E726-F09498B0B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418" y="4390456"/>
                <a:ext cx="3071119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2DDE41F-5646-B241-6D12-6AB5CB9D9F06}"/>
              </a:ext>
            </a:extLst>
          </p:cNvPr>
          <p:cNvSpPr txBox="1"/>
          <p:nvPr/>
        </p:nvSpPr>
        <p:spPr>
          <a:xfrm rot="16200000">
            <a:off x="4284000" y="4790477"/>
            <a:ext cx="2795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badi Extra Light" panose="020B0204020104020204" pitchFamily="34" charset="0"/>
              </a:rPr>
              <a:t>[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509726-0A1D-B53E-812B-717CEBF31C6A}"/>
              </a:ext>
            </a:extLst>
          </p:cNvPr>
          <p:cNvSpPr txBox="1"/>
          <p:nvPr/>
        </p:nvSpPr>
        <p:spPr>
          <a:xfrm>
            <a:off x="3350956" y="5540980"/>
            <a:ext cx="230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corpo"/>
              </a:rPr>
              <a:t>Still under calculation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26AA4BA-05FA-5E37-C45B-DC3C6E8CF2B8}"/>
              </a:ext>
            </a:extLst>
          </p:cNvPr>
          <p:cNvCxnSpPr/>
          <p:nvPr/>
        </p:nvCxnSpPr>
        <p:spPr bwMode="auto">
          <a:xfrm>
            <a:off x="4478400" y="5169600"/>
            <a:ext cx="0" cy="32400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D96A081-D6C9-CDA2-6D00-A8500424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6</a:t>
            </a:fld>
            <a:endParaRPr lang="en-GB" dirty="0"/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A561E99C-59FB-9FD0-55AE-7DD42BF4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L. G. TEDOLDI | ICFDT7 | OCT 21-23,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49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721AF1-05D2-040E-3CC6-7862DEE0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kern="0" dirty="0">
                <a:latin typeface="Calibri corpo"/>
                <a:cs typeface="Arial" charset="0"/>
              </a:rPr>
              <a:t>Conclusions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8E4100-1793-F7B0-3486-3D84CCCA0259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38200" y="1825625"/>
            <a:ext cx="10195560" cy="312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0" tIns="50400" rIns="97200" bIns="50400" numCol="1" anchor="t" anchorCtr="0" compatLnSpc="1">
            <a:prstTxWarp prst="textNoShape">
              <a:avLst/>
            </a:prstTxWarp>
            <a:normAutofit/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altLang="en-US" sz="1000" b="0" kern="0" dirty="0">
              <a:latin typeface="Arial" charset="0"/>
              <a:cs typeface="Arial" charset="0"/>
            </a:endParaRPr>
          </a:p>
          <a:p>
            <a:pPr marL="457200" indent="-4572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tx1"/>
                </a:solidFill>
                <a:latin typeface="Calibri corpo"/>
              </a:rPr>
              <a:t>Diamonds acquired neutron data during the whole DTE2 and DTE3 campaigns providing unique </a:t>
            </a:r>
            <a:r>
              <a:rPr lang="en-US" sz="1900" b="0">
                <a:solidFill>
                  <a:schemeClr val="tx1"/>
                </a:solidFill>
                <a:latin typeface="Calibri corpo"/>
              </a:rPr>
              <a:t>14MeV data</a:t>
            </a:r>
            <a:endParaRPr lang="en-GB" sz="1900" b="0" kern="0" dirty="0">
              <a:solidFill>
                <a:schemeClr val="tx1"/>
              </a:solidFill>
              <a:latin typeface="Calibri corpo"/>
            </a:endParaRPr>
          </a:p>
          <a:p>
            <a:pPr marL="457200" indent="-4572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900" b="0" kern="0" dirty="0">
                <a:solidFill>
                  <a:schemeClr val="tx1"/>
                </a:solidFill>
                <a:latin typeface="Calibri corpo"/>
              </a:rPr>
              <a:t>Diamonds measured the JET fusion power record via cross-calibration with fission chambers</a:t>
            </a:r>
          </a:p>
          <a:p>
            <a:pPr marL="457200" indent="-4572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900" b="0" kern="0" dirty="0">
                <a:solidFill>
                  <a:schemeClr val="tx1"/>
                </a:solidFill>
                <a:latin typeface="Calibri corpo"/>
              </a:rPr>
              <a:t>An alternative method for fusion power measurement has been proposed and is under implementation</a:t>
            </a:r>
          </a:p>
          <a:p>
            <a:pPr marL="457200" indent="-4572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900" b="0" kern="0" dirty="0">
                <a:solidFill>
                  <a:schemeClr val="tx1"/>
                </a:solidFill>
                <a:latin typeface="Calibri corpo"/>
              </a:rPr>
              <a:t>The geometric transport factor is being studied also with MCNP simulations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7265F3-9A4B-27FC-6B06-6487326A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E45C98-AA25-583E-BEC2-2C42A2F2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L. G. TEDOLDI | ICFDT7 | OCT 21-23, 2024</a:t>
            </a:r>
          </a:p>
        </p:txBody>
      </p:sp>
    </p:spTree>
    <p:extLst>
      <p:ext uri="{BB962C8B-B14F-4D97-AF65-F5344CB8AC3E}">
        <p14:creationId xmlns:p14="http://schemas.microsoft.com/office/powerpoint/2010/main" val="322141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370816-E781-F595-6373-07CB1514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2941637"/>
            <a:ext cx="4114800" cy="974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000" dirty="0">
                <a:latin typeface="Calibri corpo"/>
              </a:rPr>
              <a:t>Thank you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E8D4FE-77C4-0636-5DCF-DDD4825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L. G. TEDOLDI | ICFDT7 | OCT 21-23,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1B97171-8DD7-35FF-2715-3F3FB30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DBE-288F-49AC-8D26-04CFD77D883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910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Widescreen</PresentationFormat>
  <Paragraphs>92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Abadi Extra Light</vt:lpstr>
      <vt:lpstr>Aptos</vt:lpstr>
      <vt:lpstr>Aptos Display</vt:lpstr>
      <vt:lpstr>Arial</vt:lpstr>
      <vt:lpstr>Calibri</vt:lpstr>
      <vt:lpstr>Calibri corpo</vt:lpstr>
      <vt:lpstr>Cambria Math</vt:lpstr>
      <vt:lpstr>Times New Roman</vt:lpstr>
      <vt:lpstr>Tema di Office</vt:lpstr>
      <vt:lpstr>Presentazione standard di PowerPoint</vt:lpstr>
      <vt:lpstr>Standard method for fusion power measurements</vt:lpstr>
      <vt:lpstr>Alternative DT fusion power assessment via neutron spectroscopy measurements</vt:lpstr>
      <vt:lpstr>Fusion power assessment with single crystal diamond detectors</vt:lpstr>
      <vt:lpstr>Fusion power assessment with single crystal diamond detectors</vt:lpstr>
      <vt:lpstr>Geometrical factor calculation </vt:lpstr>
      <vt:lpstr>Conclusions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l.tedoldi1@campus.unimib.it</dc:creator>
  <cp:lastModifiedBy>l.tedoldi1@campus.unimib.it</cp:lastModifiedBy>
  <cp:revision>19</cp:revision>
  <dcterms:created xsi:type="dcterms:W3CDTF">2024-10-18T06:28:29Z</dcterms:created>
  <dcterms:modified xsi:type="dcterms:W3CDTF">2024-10-22T07:09:52Z</dcterms:modified>
</cp:coreProperties>
</file>